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4"/>
  </p:sldMasterIdLst>
  <p:notesMasterIdLst>
    <p:notesMasterId r:id="rId56"/>
  </p:notesMasterIdLst>
  <p:handoutMasterIdLst>
    <p:handoutMasterId r:id="rId57"/>
  </p:handoutMasterIdLst>
  <p:sldIdLst>
    <p:sldId id="339" r:id="rId5"/>
    <p:sldId id="1797" r:id="rId6"/>
    <p:sldId id="2114" r:id="rId7"/>
    <p:sldId id="2044" r:id="rId8"/>
    <p:sldId id="2043" r:id="rId9"/>
    <p:sldId id="2045" r:id="rId10"/>
    <p:sldId id="2047" r:id="rId11"/>
    <p:sldId id="2050" r:id="rId12"/>
    <p:sldId id="2046" r:id="rId13"/>
    <p:sldId id="1888" r:id="rId14"/>
    <p:sldId id="1921" r:id="rId15"/>
    <p:sldId id="2105" r:id="rId16"/>
    <p:sldId id="2071" r:id="rId17"/>
    <p:sldId id="2073" r:id="rId18"/>
    <p:sldId id="1942" r:id="rId19"/>
    <p:sldId id="2074" r:id="rId20"/>
    <p:sldId id="2107" r:id="rId21"/>
    <p:sldId id="2090" r:id="rId22"/>
    <p:sldId id="2106" r:id="rId23"/>
    <p:sldId id="2109" r:id="rId24"/>
    <p:sldId id="2051" r:id="rId25"/>
    <p:sldId id="1875" r:id="rId26"/>
    <p:sldId id="2083" r:id="rId27"/>
    <p:sldId id="2099" r:id="rId28"/>
    <p:sldId id="2100" r:id="rId29"/>
    <p:sldId id="2103" r:id="rId30"/>
    <p:sldId id="2082" r:id="rId31"/>
    <p:sldId id="2055" r:id="rId32"/>
    <p:sldId id="2059" r:id="rId33"/>
    <p:sldId id="1926" r:id="rId34"/>
    <p:sldId id="370" r:id="rId35"/>
    <p:sldId id="2053" r:id="rId36"/>
    <p:sldId id="2108" r:id="rId37"/>
    <p:sldId id="1772" r:id="rId38"/>
    <p:sldId id="2058" r:id="rId39"/>
    <p:sldId id="1847" r:id="rId40"/>
    <p:sldId id="1872" r:id="rId41"/>
    <p:sldId id="1867" r:id="rId42"/>
    <p:sldId id="350" r:id="rId43"/>
    <p:sldId id="1928" r:id="rId44"/>
    <p:sldId id="1946" r:id="rId45"/>
    <p:sldId id="2094" r:id="rId46"/>
    <p:sldId id="1929" r:id="rId47"/>
    <p:sldId id="2091" r:id="rId48"/>
    <p:sldId id="2092" r:id="rId49"/>
    <p:sldId id="2104" r:id="rId50"/>
    <p:sldId id="2057" r:id="rId51"/>
    <p:sldId id="2113" r:id="rId52"/>
    <p:sldId id="2086" r:id="rId53"/>
    <p:sldId id="2085" r:id="rId54"/>
    <p:sldId id="1801" r:id="rId55"/>
  </p:sldIdLst>
  <p:sldSz cx="12192000" cy="6858000"/>
  <p:notesSz cx="6858000" cy="9144000"/>
  <p:embeddedFontLst>
    <p:embeddedFont>
      <p:font typeface="Inter" panose="02000503000000020004" pitchFamily="2" charset="0"/>
      <p:regular r:id="rId58"/>
      <p:bold r:id="rId59"/>
    </p:embeddedFont>
    <p:embeddedFont>
      <p:font typeface="Lato" panose="020F0502020204030203" pitchFamily="34" charset="0"/>
      <p:regular r:id="rId60"/>
      <p:bold r:id="rId61"/>
      <p:italic r:id="rId62"/>
      <p:boldItalic r:id="rId63"/>
    </p:embeddedFont>
    <p:embeddedFont>
      <p:font typeface="Lora SemiBold" pitchFamily="2" charset="0"/>
      <p:bold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2114"/>
            <p14:sldId id="2044"/>
            <p14:sldId id="2043"/>
            <p14:sldId id="2045"/>
            <p14:sldId id="2047"/>
          </p14:sldIdLst>
        </p14:section>
        <p14:section name="Clinical effectiveness" id="{D1BD2FA0-3D5B-4524-80EB-1D0448D954C2}">
          <p14:sldIdLst>
            <p14:sldId id="2050"/>
            <p14:sldId id="2046"/>
            <p14:sldId id="1888"/>
            <p14:sldId id="1921"/>
            <p14:sldId id="2105"/>
            <p14:sldId id="2071"/>
            <p14:sldId id="2073"/>
            <p14:sldId id="1942"/>
            <p14:sldId id="2074"/>
            <p14:sldId id="2107"/>
            <p14:sldId id="2090"/>
            <p14:sldId id="2106"/>
            <p14:sldId id="2109"/>
          </p14:sldIdLst>
        </p14:section>
        <p14:section name="Modelling and cost effectiveness" id="{15D9281D-92C0-42D4-B787-1509A0A862A1}">
          <p14:sldIdLst>
            <p14:sldId id="2051"/>
            <p14:sldId id="1875"/>
            <p14:sldId id="2083"/>
            <p14:sldId id="2099"/>
            <p14:sldId id="2100"/>
            <p14:sldId id="2103"/>
            <p14:sldId id="2082"/>
            <p14:sldId id="2055"/>
            <p14:sldId id="2059"/>
            <p14:sldId id="1926"/>
            <p14:sldId id="370"/>
          </p14:sldIdLst>
        </p14:section>
        <p14:section name="Other considerations" id="{E3E9BE2E-C992-49DB-94B2-4DEB96FDEA6E}">
          <p14:sldIdLst>
            <p14:sldId id="2053"/>
            <p14:sldId id="2108"/>
            <p14:sldId id="1772"/>
          </p14:sldIdLst>
        </p14:section>
        <p14:section name="Summary" id="{BC5DA26A-ED84-44C5-83CB-2D7C50250CA9}">
          <p14:sldIdLst>
            <p14:sldId id="2058"/>
            <p14:sldId id="1847"/>
          </p14:sldIdLst>
        </p14:section>
        <p14:section name="S1: Background" id="{D241162D-9E75-4861-AAD2-AEDC79239825}">
          <p14:sldIdLst>
            <p14:sldId id="1872"/>
            <p14:sldId id="1867"/>
          </p14:sldIdLst>
        </p14:section>
        <p14:section name="S2: Clinical" id="{640A3E18-C66E-4DFF-8853-F2E665EBFB44}">
          <p14:sldIdLst>
            <p14:sldId id="350"/>
            <p14:sldId id="1928"/>
            <p14:sldId id="1946"/>
            <p14:sldId id="2094"/>
            <p14:sldId id="1929"/>
            <p14:sldId id="2091"/>
            <p14:sldId id="2092"/>
          </p14:sldIdLst>
        </p14:section>
        <p14:section name="S3: Cost" id="{3EDC4A3B-098B-45B0-AC17-C8FB2E1DE2DA}">
          <p14:sldIdLst>
            <p14:sldId id="2104"/>
            <p14:sldId id="2057"/>
            <p14:sldId id="2113"/>
            <p14:sldId id="2086"/>
            <p14:sldId id="2085"/>
          </p14:sldIdLst>
        </p14:section>
        <p14:section name="S4: Other" id="{003EC7AF-8FD1-4F22-9EC6-597726E32F90}">
          <p14:sldIdLst>
            <p14:sldId id="18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0F3265-A59A-B0A1-ED3C-DF451EB2BF86}" name="Zain Hussain" initials="ZH" userId="S::Zain.Hussain@nice.org.uk::6bb0b37e-cc1e-46da-918b-e9b499e72558" providerId="AD"/>
  <p188:author id="{27E1A079-6B87-9A2E-2979-9F455C366CAC}" name="Ross Dent" initials="RD" userId="S::Ross.Dent@nice.org.uk::85ba5c32-f745-4353-a2f9-f82afced9921" providerId="AD"/>
  <p188:author id="{E0C5FACE-738A-753A-0DE5-F131C8BB370D}" name="Alexandra Filby" initials="AF" userId="S::alexandra.filby@nice.org.uk::572928bd-b411-49ea-94e7-8605fd05ba42" providerId="AD"/>
  <p188:author id="{6C9AFBF6-C0AD-49E8-EEE5-53AD1205A65A}" name="Alexandra Filby" initials="AF" userId="S::Alexandra.Filby@nice.org.uk::572928bd-b411-49ea-94e7-8605fd05ba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Zoe Charles" initials="ZC" lastIdx="2" clrIdx="7">
    <p:extLst>
      <p:ext uri="{19B8F6BF-5375-455C-9EA6-DF929625EA0E}">
        <p15:presenceInfo xmlns:p15="http://schemas.microsoft.com/office/powerpoint/2012/main" userId="S::Zoe.Charles@nice.org.uk::c135eabb-d70c-4ebe-9405-64402c662e6d" providerId="AD"/>
      </p:ext>
    </p:extLst>
  </p:cmAuthor>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9" name="Emma Douch" initials="ED" lastIdx="5" clrIdx="8">
    <p:extLst>
      <p:ext uri="{19B8F6BF-5375-455C-9EA6-DF929625EA0E}">
        <p15:presenceInfo xmlns:p15="http://schemas.microsoft.com/office/powerpoint/2012/main" userId="S::Emma.Douch@nice.org.uk::d23c2457-444e-4a37-91b9-8b92510c8a17"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10" name="Lizzie Walker" initials="LW" lastIdx="1" clrIdx="9">
    <p:extLst>
      <p:ext uri="{19B8F6BF-5375-455C-9EA6-DF929625EA0E}">
        <p15:presenceInfo xmlns:p15="http://schemas.microsoft.com/office/powerpoint/2012/main" userId="S::Lizzie.Walker@nice.org.uk::b92d9012-d16e-48b3-91f9-97fc232c87ba"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11" name="Zain Hussain" initials="ZH" lastIdx="1" clrIdx="10">
    <p:extLst>
      <p:ext uri="{19B8F6BF-5375-455C-9EA6-DF929625EA0E}">
        <p15:presenceInfo xmlns:p15="http://schemas.microsoft.com/office/powerpoint/2012/main" userId="S::Zain.Hussain@nice.org.uk::6bb0b37e-cc1e-46da-918b-e9b499e72558"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6" name="Victoria Kelly" initials="VK" lastIdx="40"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B"/>
    <a:srgbClr val="CBCFD4"/>
    <a:srgbClr val="000000"/>
    <a:srgbClr val="339933"/>
    <a:srgbClr val="CFDBE3"/>
    <a:srgbClr val="006600"/>
    <a:srgbClr val="99FF33"/>
    <a:srgbClr val="F46A5C"/>
    <a:srgbClr val="FF505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C916B-58F4-4F26-B686-53D3A5CC6105}" v="3" dt="2025-09-01T11:41:28.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in Hussain" userId="6bb0b37e-cc1e-46da-918b-e9b499e72558" providerId="ADAL" clId="{6F6C916B-58F4-4F26-B686-53D3A5CC6105}"/>
    <pc:docChg chg="undo custSel modSld">
      <pc:chgData name="Zain Hussain" userId="6bb0b37e-cc1e-46da-918b-e9b499e72558" providerId="ADAL" clId="{6F6C916B-58F4-4F26-B686-53D3A5CC6105}" dt="2025-09-01T11:41:28.494" v="3"/>
      <pc:docMkLst>
        <pc:docMk/>
      </pc:docMkLst>
      <pc:sldChg chg="modSp mod">
        <pc:chgData name="Zain Hussain" userId="6bb0b37e-cc1e-46da-918b-e9b499e72558" providerId="ADAL" clId="{6F6C916B-58F4-4F26-B686-53D3A5CC6105}" dt="2025-09-01T11:41:28.494" v="3"/>
        <pc:sldMkLst>
          <pc:docMk/>
          <pc:sldMk cId="9364185" sldId="1928"/>
        </pc:sldMkLst>
        <pc:graphicFrameChg chg="mod modGraphic">
          <ac:chgData name="Zain Hussain" userId="6bb0b37e-cc1e-46da-918b-e9b499e72558" providerId="ADAL" clId="{6F6C916B-58F4-4F26-B686-53D3A5CC6105}" dt="2025-09-01T11:41:28.494" v="3"/>
          <ac:graphicFrameMkLst>
            <pc:docMk/>
            <pc:sldMk cId="9364185" sldId="1928"/>
            <ac:graphicFrameMk id="3" creationId="{89918375-094B-4553-88CB-E44FC8AEF27C}"/>
          </ac:graphicFrameMkLst>
        </pc:graphicFrameChg>
      </pc:sldChg>
    </pc:docChg>
  </pc:docChgLst>
  <pc:docChgLst>
    <pc:chgData name="Zain Hussain" userId="6bb0b37e-cc1e-46da-918b-e9b499e72558" providerId="ADAL" clId="{5199B8B5-FEEA-40C0-9DE1-470F7AAEB41C}"/>
    <pc:docChg chg="custSel modSld">
      <pc:chgData name="Zain Hussain" userId="6bb0b37e-cc1e-46da-918b-e9b499e72558" providerId="ADAL" clId="{5199B8B5-FEEA-40C0-9DE1-470F7AAEB41C}" dt="2025-08-26T10:59:35.843" v="70"/>
      <pc:docMkLst>
        <pc:docMk/>
      </pc:docMkLst>
      <pc:sldChg chg="modSp">
        <pc:chgData name="Zain Hussain" userId="6bb0b37e-cc1e-46da-918b-e9b499e72558" providerId="ADAL" clId="{5199B8B5-FEEA-40C0-9DE1-470F7AAEB41C}" dt="2025-08-26T10:56:11.222" v="1"/>
        <pc:sldMkLst>
          <pc:docMk/>
          <pc:sldMk cId="4046733134" sldId="1921"/>
        </pc:sldMkLst>
        <pc:graphicFrameChg chg="mod">
          <ac:chgData name="Zain Hussain" userId="6bb0b37e-cc1e-46da-918b-e9b499e72558" providerId="ADAL" clId="{5199B8B5-FEEA-40C0-9DE1-470F7AAEB41C}" dt="2025-08-26T10:56:11.222" v="1"/>
          <ac:graphicFrameMkLst>
            <pc:docMk/>
            <pc:sldMk cId="4046733134" sldId="1921"/>
            <ac:graphicFrameMk id="3" creationId="{89918375-094B-4553-88CB-E44FC8AEF27C}"/>
          </ac:graphicFrameMkLst>
        </pc:graphicFrameChg>
      </pc:sldChg>
      <pc:sldChg chg="modSp mod">
        <pc:chgData name="Zain Hussain" userId="6bb0b37e-cc1e-46da-918b-e9b499e72558" providerId="ADAL" clId="{5199B8B5-FEEA-40C0-9DE1-470F7AAEB41C}" dt="2025-08-26T10:59:06.068" v="69" actId="207"/>
        <pc:sldMkLst>
          <pc:docMk/>
          <pc:sldMk cId="9364185" sldId="1928"/>
        </pc:sldMkLst>
        <pc:graphicFrameChg chg="mod modGraphic">
          <ac:chgData name="Zain Hussain" userId="6bb0b37e-cc1e-46da-918b-e9b499e72558" providerId="ADAL" clId="{5199B8B5-FEEA-40C0-9DE1-470F7AAEB41C}" dt="2025-08-26T10:59:06.068" v="69" actId="207"/>
          <ac:graphicFrameMkLst>
            <pc:docMk/>
            <pc:sldMk cId="9364185" sldId="1928"/>
            <ac:graphicFrameMk id="3" creationId="{89918375-094B-4553-88CB-E44FC8AEF27C}"/>
          </ac:graphicFrameMkLst>
        </pc:graphicFrameChg>
      </pc:sldChg>
      <pc:sldChg chg="modSp">
        <pc:chgData name="Zain Hussain" userId="6bb0b37e-cc1e-46da-918b-e9b499e72558" providerId="ADAL" clId="{5199B8B5-FEEA-40C0-9DE1-470F7AAEB41C}" dt="2025-08-26T10:59:35.843" v="70"/>
        <pc:sldMkLst>
          <pc:docMk/>
          <pc:sldMk cId="2871096480" sldId="1946"/>
        </pc:sldMkLst>
        <pc:graphicFrameChg chg="mod">
          <ac:chgData name="Zain Hussain" userId="6bb0b37e-cc1e-46da-918b-e9b499e72558" providerId="ADAL" clId="{5199B8B5-FEEA-40C0-9DE1-470F7AAEB41C}" dt="2025-08-26T10:59:35.843" v="70"/>
          <ac:graphicFrameMkLst>
            <pc:docMk/>
            <pc:sldMk cId="2871096480" sldId="1946"/>
            <ac:graphicFrameMk id="3" creationId="{89918375-094B-4553-88CB-E44FC8AEF27C}"/>
          </ac:graphicFrameMkLst>
        </pc:graphicFrameChg>
      </pc:sldChg>
      <pc:sldChg chg="modSp mod">
        <pc:chgData name="Zain Hussain" userId="6bb0b37e-cc1e-46da-918b-e9b499e72558" providerId="ADAL" clId="{5199B8B5-FEEA-40C0-9DE1-470F7AAEB41C}" dt="2025-08-26T10:57:28.019" v="38" actId="13926"/>
        <pc:sldMkLst>
          <pc:docMk/>
          <pc:sldMk cId="2365057410" sldId="2106"/>
        </pc:sldMkLst>
        <pc:spChg chg="mod">
          <ac:chgData name="Zain Hussain" userId="6bb0b37e-cc1e-46da-918b-e9b499e72558" providerId="ADAL" clId="{5199B8B5-FEEA-40C0-9DE1-470F7AAEB41C}" dt="2025-08-26T10:57:28.019" v="38" actId="13926"/>
          <ac:spMkLst>
            <pc:docMk/>
            <pc:sldMk cId="2365057410" sldId="2106"/>
            <ac:spMk id="7" creationId="{0BA5A188-1689-A228-460C-9D5FABB1517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01/09/2025</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9/1/2025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CS table 6 and table 23</a:t>
            </a:r>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322119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CS table 15 and CS appendices table 24</a:t>
            </a:r>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a:p>
        </p:txBody>
      </p:sp>
    </p:spTree>
    <p:extLst>
      <p:ext uri="{BB962C8B-B14F-4D97-AF65-F5344CB8AC3E}">
        <p14:creationId xmlns:p14="http://schemas.microsoft.com/office/powerpoint/2010/main" val="207250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750F6-AE4E-5727-E6AF-995BBD4223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E7A3E-6C6C-30C4-0D4B-D9F5992ED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D833B-C8B8-C059-B4B5-9652F21C1656}"/>
              </a:ext>
            </a:extLst>
          </p:cNvPr>
          <p:cNvSpPr>
            <a:spLocks noGrp="1"/>
          </p:cNvSpPr>
          <p:nvPr>
            <p:ph type="body" idx="1"/>
          </p:nvPr>
        </p:nvSpPr>
        <p:spPr/>
        <p:txBody>
          <a:bodyPr/>
          <a:lstStyle/>
          <a:p>
            <a:r>
              <a:rPr lang="en-GB"/>
              <a:t>EAG report figure 5</a:t>
            </a:r>
          </a:p>
        </p:txBody>
      </p:sp>
      <p:sp>
        <p:nvSpPr>
          <p:cNvPr id="4" name="Slide Number Placeholder 3">
            <a:extLst>
              <a:ext uri="{FF2B5EF4-FFF2-40B4-BE49-F238E27FC236}">
                <a16:creationId xmlns:a16="http://schemas.microsoft.com/office/drawing/2014/main" id="{CB4CC6E1-0487-D8F0-CB93-2DDC2EAB6715}"/>
              </a:ext>
            </a:extLst>
          </p:cNvPr>
          <p:cNvSpPr>
            <a:spLocks noGrp="1"/>
          </p:cNvSpPr>
          <p:nvPr>
            <p:ph type="sldNum" sz="quarter" idx="5"/>
          </p:nvPr>
        </p:nvSpPr>
        <p:spPr/>
        <p:txBody>
          <a:bodyPr/>
          <a:lstStyle/>
          <a:p>
            <a:fld id="{3D92B9AF-1FF3-B64A-A57E-17202D6D58C9}" type="slidenum">
              <a:rPr lang="en-US" smtClean="0"/>
              <a:pPr/>
              <a:t>13</a:t>
            </a:fld>
            <a:endParaRPr lang="en-US"/>
          </a:p>
        </p:txBody>
      </p:sp>
    </p:spTree>
    <p:extLst>
      <p:ext uri="{BB962C8B-B14F-4D97-AF65-F5344CB8AC3E}">
        <p14:creationId xmlns:p14="http://schemas.microsoft.com/office/powerpoint/2010/main" val="240164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77FC8-2058-09E6-9487-CF6EF29AE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56718-75E0-4B9C-AC8F-B48874FEF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A7DF0-4A1E-FECD-8D96-03C9C1D8CE08}"/>
              </a:ext>
            </a:extLst>
          </p:cNvPr>
          <p:cNvSpPr>
            <a:spLocks noGrp="1"/>
          </p:cNvSpPr>
          <p:nvPr>
            <p:ph type="body" idx="1"/>
          </p:nvPr>
        </p:nvSpPr>
        <p:spPr/>
        <p:txBody>
          <a:bodyPr/>
          <a:lstStyle/>
          <a:p>
            <a:r>
              <a:rPr lang="en-GB"/>
              <a:t>EAG report figure 6</a:t>
            </a:r>
          </a:p>
        </p:txBody>
      </p:sp>
      <p:sp>
        <p:nvSpPr>
          <p:cNvPr id="4" name="Slide Number Placeholder 3">
            <a:extLst>
              <a:ext uri="{FF2B5EF4-FFF2-40B4-BE49-F238E27FC236}">
                <a16:creationId xmlns:a16="http://schemas.microsoft.com/office/drawing/2014/main" id="{A8AC3365-5F06-C671-E5B5-FFBB1AD15064}"/>
              </a:ext>
            </a:extLst>
          </p:cNvPr>
          <p:cNvSpPr>
            <a:spLocks noGrp="1"/>
          </p:cNvSpPr>
          <p:nvPr>
            <p:ph type="sldNum" sz="quarter" idx="5"/>
          </p:nvPr>
        </p:nvSpPr>
        <p:spPr/>
        <p:txBody>
          <a:bodyPr/>
          <a:lstStyle/>
          <a:p>
            <a:fld id="{3D92B9AF-1FF3-B64A-A57E-17202D6D58C9}" type="slidenum">
              <a:rPr lang="en-US" smtClean="0"/>
              <a:pPr/>
              <a:t>14</a:t>
            </a:fld>
            <a:endParaRPr lang="en-US"/>
          </a:p>
        </p:txBody>
      </p:sp>
    </p:spTree>
    <p:extLst>
      <p:ext uri="{BB962C8B-B14F-4D97-AF65-F5344CB8AC3E}">
        <p14:creationId xmlns:p14="http://schemas.microsoft.com/office/powerpoint/2010/main" val="1340638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EAG report figure 8</a:t>
            </a:r>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70180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3819A-3440-0215-BCD3-B0CE5876B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DF150-B2BB-6AEA-0A87-A9F8AC361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F1979-133D-54C9-BB1C-BC303F2A9F7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FBCE6E-FB21-A366-B8BA-09C01EF154F6}"/>
              </a:ext>
            </a:extLst>
          </p:cNvPr>
          <p:cNvSpPr>
            <a:spLocks noGrp="1"/>
          </p:cNvSpPr>
          <p:nvPr>
            <p:ph type="sldNum" sz="quarter" idx="5"/>
          </p:nvPr>
        </p:nvSpPr>
        <p:spPr/>
        <p:txBody>
          <a:bodyPr/>
          <a:lstStyle/>
          <a:p>
            <a:fld id="{3D92B9AF-1FF3-B64A-A57E-17202D6D58C9}" type="slidenum">
              <a:rPr lang="en-US" smtClean="0"/>
              <a:pPr/>
              <a:t>16</a:t>
            </a:fld>
            <a:endParaRPr lang="en-US"/>
          </a:p>
        </p:txBody>
      </p:sp>
    </p:spTree>
    <p:extLst>
      <p:ext uri="{BB962C8B-B14F-4D97-AF65-F5344CB8AC3E}">
        <p14:creationId xmlns:p14="http://schemas.microsoft.com/office/powerpoint/2010/main" val="211451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A1F19-1891-F554-3E6E-9090E380B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B19EF-DFF1-5312-C2BC-E91D9486C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DCE49-6DF0-E2DE-7EE5-64350D920CF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2286AD5-D468-8B60-87E4-DC8E151FF619}"/>
              </a:ext>
            </a:extLst>
          </p:cNvPr>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254754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5B57A-3AAA-25E5-9257-607067EEF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1B2F7-FA91-57EC-8848-E495AA3BF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2DBEE-D447-0F20-9F69-492905E87BD2}"/>
              </a:ext>
            </a:extLst>
          </p:cNvPr>
          <p:cNvSpPr>
            <a:spLocks noGrp="1"/>
          </p:cNvSpPr>
          <p:nvPr>
            <p:ph type="body" idx="1"/>
          </p:nvPr>
        </p:nvSpPr>
        <p:spPr/>
        <p:txBody>
          <a:bodyPr/>
          <a:lstStyle/>
          <a:p>
            <a:r>
              <a:rPr lang="en-GB"/>
              <a:t>EAG report figure 31 and 32</a:t>
            </a:r>
          </a:p>
        </p:txBody>
      </p:sp>
      <p:sp>
        <p:nvSpPr>
          <p:cNvPr id="4" name="Slide Number Placeholder 3">
            <a:extLst>
              <a:ext uri="{FF2B5EF4-FFF2-40B4-BE49-F238E27FC236}">
                <a16:creationId xmlns:a16="http://schemas.microsoft.com/office/drawing/2014/main" id="{3231ED07-3124-92AB-D01F-B75651A3C642}"/>
              </a:ext>
            </a:extLst>
          </p:cNvPr>
          <p:cNvSpPr>
            <a:spLocks noGrp="1"/>
          </p:cNvSpPr>
          <p:nvPr>
            <p:ph type="sldNum" sz="quarter" idx="5"/>
          </p:nvPr>
        </p:nvSpPr>
        <p:spPr/>
        <p:txBody>
          <a:bodyPr/>
          <a:lstStyle/>
          <a:p>
            <a:fld id="{3D92B9AF-1FF3-B64A-A57E-17202D6D58C9}" type="slidenum">
              <a:rPr lang="en-US" smtClean="0"/>
              <a:pPr/>
              <a:t>18</a:t>
            </a:fld>
            <a:endParaRPr lang="en-US"/>
          </a:p>
        </p:txBody>
      </p:sp>
    </p:spTree>
    <p:extLst>
      <p:ext uri="{BB962C8B-B14F-4D97-AF65-F5344CB8AC3E}">
        <p14:creationId xmlns:p14="http://schemas.microsoft.com/office/powerpoint/2010/main" val="1435532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3B718-8F34-E01C-25B0-81FF4725A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EC232-D42F-DE15-9DB0-E80832EB04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EFD42-6360-C423-8117-EB429ED3FD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B6DE720-E4A2-D7CC-DC80-FCE923D8E3AB}"/>
              </a:ext>
            </a:extLst>
          </p:cNvPr>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4172282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4613F-1970-06DF-47A2-0C7CDB9E7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A2F57-10E1-6243-4609-54264B366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FC877-E06C-AA37-4A82-9A7B63393ACC}"/>
              </a:ext>
            </a:extLst>
          </p:cNvPr>
          <p:cNvSpPr>
            <a:spLocks noGrp="1"/>
          </p:cNvSpPr>
          <p:nvPr>
            <p:ph type="body" idx="1"/>
          </p:nvPr>
        </p:nvSpPr>
        <p:spPr/>
        <p:txBody>
          <a:bodyPr/>
          <a:lstStyle/>
          <a:p>
            <a:r>
              <a:rPr lang="en-GB"/>
              <a:t>EAG report figure 27 and 29</a:t>
            </a:r>
          </a:p>
        </p:txBody>
      </p:sp>
      <p:sp>
        <p:nvSpPr>
          <p:cNvPr id="4" name="Slide Number Placeholder 3">
            <a:extLst>
              <a:ext uri="{FF2B5EF4-FFF2-40B4-BE49-F238E27FC236}">
                <a16:creationId xmlns:a16="http://schemas.microsoft.com/office/drawing/2014/main" id="{61FCCEA9-3FE4-EBB0-56AB-DC0DD2D3323F}"/>
              </a:ext>
            </a:extLst>
          </p:cNvPr>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401607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30D2-494F-1646-C5AF-61D80365D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2E7BE-99F0-1EAF-FCCA-21C553B422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A8ADC-048E-0BCB-EE84-296977F9834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CB5815D-6696-CF5F-4350-CBDD4711A448}"/>
              </a:ext>
            </a:extLst>
          </p:cNvPr>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2240166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CS figure 24 and EAG report executive summary</a:t>
            </a:r>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2697498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A6AE3-7FBD-BE0A-D29C-954164BD3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5A36E-1115-BE04-557D-A23B065C2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09F95-0EF5-2A76-DC38-599D645701C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8F9E05F-B226-80D7-6D27-5D9ABD52C633}"/>
              </a:ext>
            </a:extLst>
          </p:cNvPr>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2790564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0893F-4FE5-C725-189A-A2F002B3D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ED197-36AA-D2B7-CEC4-E5467E8E4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586A3-3C81-4BA2-30F1-00C43BD18D5D}"/>
              </a:ext>
            </a:extLst>
          </p:cNvPr>
          <p:cNvSpPr>
            <a:spLocks noGrp="1"/>
          </p:cNvSpPr>
          <p:nvPr>
            <p:ph type="body" idx="1"/>
          </p:nvPr>
        </p:nvSpPr>
        <p:spPr/>
        <p:txBody>
          <a:bodyPr/>
          <a:lstStyle/>
          <a:p>
            <a:r>
              <a:rPr lang="en-GB" dirty="0"/>
              <a:t>EAG report figure 19</a:t>
            </a:r>
          </a:p>
        </p:txBody>
      </p:sp>
      <p:sp>
        <p:nvSpPr>
          <p:cNvPr id="4" name="Slide Number Placeholder 3">
            <a:extLst>
              <a:ext uri="{FF2B5EF4-FFF2-40B4-BE49-F238E27FC236}">
                <a16:creationId xmlns:a16="http://schemas.microsoft.com/office/drawing/2014/main" id="{4BB4226B-B9E1-E0A1-C935-95942A331EFE}"/>
              </a:ext>
            </a:extLst>
          </p:cNvPr>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4076593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611EC-C215-58C1-9712-D356B5E5F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A40569-31CA-0BBD-40DD-7A74BED26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E5F34-29A2-97EC-8010-E25C255883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EAG report figure 24</a:t>
            </a:r>
          </a:p>
          <a:p>
            <a:endParaRPr lang="en-GB"/>
          </a:p>
        </p:txBody>
      </p:sp>
      <p:sp>
        <p:nvSpPr>
          <p:cNvPr id="4" name="Slide Number Placeholder 3">
            <a:extLst>
              <a:ext uri="{FF2B5EF4-FFF2-40B4-BE49-F238E27FC236}">
                <a16:creationId xmlns:a16="http://schemas.microsoft.com/office/drawing/2014/main" id="{FE96BB98-6955-7110-384C-359A994E4E4A}"/>
              </a:ext>
            </a:extLst>
          </p:cNvPr>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1542715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333D5-C3F9-EA75-A56E-EAFCB28C6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E1800-DA5B-0BC1-2FBB-AADB94EA4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BACDA-C806-B6A7-207E-E36384CF661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96959B6-B77F-5C35-9A4E-08BF54F339D4}"/>
              </a:ext>
            </a:extLst>
          </p:cNvPr>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2743385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714EA-2E34-16B1-65F5-9852892CA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DB1AC-21FC-230A-A40C-E9656CD58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669DC-8381-1AC5-63D3-97915870EBC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D44CEA-7297-763A-E604-93C13769AA10}"/>
              </a:ext>
            </a:extLst>
          </p:cNvPr>
          <p:cNvSpPr>
            <a:spLocks noGrp="1"/>
          </p:cNvSpPr>
          <p:nvPr>
            <p:ph type="sldNum" sz="quarter" idx="5"/>
          </p:nvPr>
        </p:nvSpPr>
        <p:spPr/>
        <p:txBody>
          <a:bodyPr/>
          <a:lstStyle/>
          <a:p>
            <a:fld id="{3D92B9AF-1FF3-B64A-A57E-17202D6D58C9}" type="slidenum">
              <a:rPr lang="en-US" smtClean="0"/>
              <a:pPr/>
              <a:t>27</a:t>
            </a:fld>
            <a:endParaRPr lang="en-US"/>
          </a:p>
        </p:txBody>
      </p:sp>
    </p:spTree>
    <p:extLst>
      <p:ext uri="{BB962C8B-B14F-4D97-AF65-F5344CB8AC3E}">
        <p14:creationId xmlns:p14="http://schemas.microsoft.com/office/powerpoint/2010/main" val="395990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3ED7F-36E6-36D4-A191-7A228AE64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A9C14-7C1C-878A-FAAC-9B0CF3785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12AAF-1854-D8F6-6F72-5E76D4AE9A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81A766B-0EEC-0161-85A5-D335746E3667}"/>
              </a:ext>
            </a:extLst>
          </p:cNvPr>
          <p:cNvSpPr>
            <a:spLocks noGrp="1"/>
          </p:cNvSpPr>
          <p:nvPr>
            <p:ph type="sldNum" sz="quarter" idx="5"/>
          </p:nvPr>
        </p:nvSpPr>
        <p:spPr/>
        <p:txBody>
          <a:bodyPr/>
          <a:lstStyle/>
          <a:p>
            <a:fld id="{3D92B9AF-1FF3-B64A-A57E-17202D6D58C9}" type="slidenum">
              <a:rPr lang="en-US" smtClean="0"/>
              <a:pPr/>
              <a:t>28</a:t>
            </a:fld>
            <a:endParaRPr lang="en-US"/>
          </a:p>
        </p:txBody>
      </p:sp>
    </p:spTree>
    <p:extLst>
      <p:ext uri="{BB962C8B-B14F-4D97-AF65-F5344CB8AC3E}">
        <p14:creationId xmlns:p14="http://schemas.microsoft.com/office/powerpoint/2010/main" val="670549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38676-9130-9E6D-D13E-71F4A966B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C18E7-E6F6-8953-BDD0-17D163EA0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FE8B1-6E00-B839-2203-546568F6D5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89CA42E-E6FE-6441-BAA8-73E31D32ECF4}"/>
              </a:ext>
            </a:extLst>
          </p:cNvPr>
          <p:cNvSpPr>
            <a:spLocks noGrp="1"/>
          </p:cNvSpPr>
          <p:nvPr>
            <p:ph type="sldNum" sz="quarter" idx="5"/>
          </p:nvPr>
        </p:nvSpPr>
        <p:spPr/>
        <p:txBody>
          <a:bodyPr/>
          <a:lstStyle/>
          <a:p>
            <a:fld id="{3D92B9AF-1FF3-B64A-A57E-17202D6D58C9}" type="slidenum">
              <a:rPr lang="en-US" smtClean="0"/>
              <a:pPr/>
              <a:t>29</a:t>
            </a:fld>
            <a:endParaRPr lang="en-US"/>
          </a:p>
        </p:txBody>
      </p:sp>
    </p:spTree>
    <p:extLst>
      <p:ext uri="{BB962C8B-B14F-4D97-AF65-F5344CB8AC3E}">
        <p14:creationId xmlns:p14="http://schemas.microsoft.com/office/powerpoint/2010/main" val="1283466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a:effectLst/>
                <a:latin typeface="Arial" panose="020B0604020202020204" pitchFamily="34" charset="0"/>
              </a:rPr>
              <a:t>EAG report table 50</a:t>
            </a:r>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a:p>
        </p:txBody>
      </p:sp>
    </p:spTree>
    <p:extLst>
      <p:ext uri="{BB962C8B-B14F-4D97-AF65-F5344CB8AC3E}">
        <p14:creationId xmlns:p14="http://schemas.microsoft.com/office/powerpoint/2010/main" val="257983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681671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a:p>
        </p:txBody>
      </p:sp>
    </p:spTree>
    <p:extLst>
      <p:ext uri="{BB962C8B-B14F-4D97-AF65-F5344CB8AC3E}">
        <p14:creationId xmlns:p14="http://schemas.microsoft.com/office/powerpoint/2010/main" val="594790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3E588-D5D3-4362-A1A7-EBC2EF3EE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D61A-097B-B7E0-6FD3-FC1674D27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03B90-EE59-A0AC-4403-9D4B82A3B6B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9A9EEB5-DE51-17C1-1CA0-05A680C73C14}"/>
              </a:ext>
            </a:extLst>
          </p:cNvPr>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3687369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08ECB-1F9F-AAAE-21CA-B17D18B04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1597E-0007-9A6A-2FF0-C7371B938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7A53C-F96E-4391-47D8-657774E5FBBF}"/>
              </a:ext>
            </a:extLst>
          </p:cNvPr>
          <p:cNvSpPr>
            <a:spLocks noGrp="1"/>
          </p:cNvSpPr>
          <p:nvPr>
            <p:ph type="body" idx="1"/>
          </p:nvPr>
        </p:nvSpPr>
        <p:spPr/>
        <p:txBody>
          <a:bodyPr/>
          <a:lstStyle/>
          <a:p>
            <a:r>
              <a:rPr lang="en-GB"/>
              <a:t>EAG table 50</a:t>
            </a:r>
          </a:p>
        </p:txBody>
      </p:sp>
      <p:sp>
        <p:nvSpPr>
          <p:cNvPr id="4" name="Slide Number Placeholder 3">
            <a:extLst>
              <a:ext uri="{FF2B5EF4-FFF2-40B4-BE49-F238E27FC236}">
                <a16:creationId xmlns:a16="http://schemas.microsoft.com/office/drawing/2014/main" id="{AEF150C0-F9E5-44B0-B3AA-9FACD3DE488F}"/>
              </a:ext>
            </a:extLst>
          </p:cNvPr>
          <p:cNvSpPr>
            <a:spLocks noGrp="1"/>
          </p:cNvSpPr>
          <p:nvPr>
            <p:ph type="sldNum" sz="quarter" idx="5"/>
          </p:nvPr>
        </p:nvSpPr>
        <p:spPr/>
        <p:txBody>
          <a:bodyPr/>
          <a:lstStyle/>
          <a:p>
            <a:fld id="{3D92B9AF-1FF3-B64A-A57E-17202D6D58C9}" type="slidenum">
              <a:rPr lang="en-US" smtClean="0"/>
              <a:pPr/>
              <a:t>33</a:t>
            </a:fld>
            <a:endParaRPr lang="en-US"/>
          </a:p>
        </p:txBody>
      </p:sp>
    </p:spTree>
    <p:extLst>
      <p:ext uri="{BB962C8B-B14F-4D97-AF65-F5344CB8AC3E}">
        <p14:creationId xmlns:p14="http://schemas.microsoft.com/office/powerpoint/2010/main" val="967809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531CF-4E4F-605B-7513-13F961F0E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D4307-BFEC-8EDB-2CF1-C09C94C4A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6A9DE-534C-DB50-C60C-8F6A519AB80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FF4A507-394F-9DA6-6464-4000B0DF7052}"/>
              </a:ext>
            </a:extLst>
          </p:cNvPr>
          <p:cNvSpPr>
            <a:spLocks noGrp="1"/>
          </p:cNvSpPr>
          <p:nvPr>
            <p:ph type="sldNum" sz="quarter" idx="5"/>
          </p:nvPr>
        </p:nvSpPr>
        <p:spPr/>
        <p:txBody>
          <a:bodyPr/>
          <a:lstStyle/>
          <a:p>
            <a:fld id="{3D92B9AF-1FF3-B64A-A57E-17202D6D58C9}" type="slidenum">
              <a:rPr lang="en-US" smtClean="0"/>
              <a:pPr/>
              <a:t>35</a:t>
            </a:fld>
            <a:endParaRPr lang="en-US"/>
          </a:p>
        </p:txBody>
      </p:sp>
    </p:spTree>
    <p:extLst>
      <p:ext uri="{BB962C8B-B14F-4D97-AF65-F5344CB8AC3E}">
        <p14:creationId xmlns:p14="http://schemas.microsoft.com/office/powerpoint/2010/main" val="804997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a:p>
        </p:txBody>
      </p:sp>
    </p:spTree>
    <p:extLst>
      <p:ext uri="{BB962C8B-B14F-4D97-AF65-F5344CB8AC3E}">
        <p14:creationId xmlns:p14="http://schemas.microsoft.com/office/powerpoint/2010/main" val="1285059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a:p>
        </p:txBody>
      </p:sp>
    </p:spTree>
    <p:extLst>
      <p:ext uri="{BB962C8B-B14F-4D97-AF65-F5344CB8AC3E}">
        <p14:creationId xmlns:p14="http://schemas.microsoft.com/office/powerpoint/2010/main" val="784678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EAG report table 7</a:t>
            </a:r>
          </a:p>
        </p:txBody>
      </p:sp>
      <p:sp>
        <p:nvSpPr>
          <p:cNvPr id="4" name="Slide Number Placeholder 3"/>
          <p:cNvSpPr>
            <a:spLocks noGrp="1"/>
          </p:cNvSpPr>
          <p:nvPr>
            <p:ph type="sldNum" sz="quarter" idx="5"/>
          </p:nvPr>
        </p:nvSpPr>
        <p:spPr/>
        <p:txBody>
          <a:bodyPr/>
          <a:lstStyle/>
          <a:p>
            <a:fld id="{3D92B9AF-1FF3-B64A-A57E-17202D6D58C9}" type="slidenum">
              <a:rPr lang="en-US" smtClean="0"/>
              <a:t>38</a:t>
            </a:fld>
            <a:endParaRPr lang="en-US"/>
          </a:p>
        </p:txBody>
      </p:sp>
    </p:spTree>
    <p:extLst>
      <p:ext uri="{BB962C8B-B14F-4D97-AF65-F5344CB8AC3E}">
        <p14:creationId xmlns:p14="http://schemas.microsoft.com/office/powerpoint/2010/main" val="2944291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a:t>CS figure 6</a:t>
            </a:r>
          </a:p>
        </p:txBody>
      </p:sp>
      <p:sp>
        <p:nvSpPr>
          <p:cNvPr id="4" name="Slide Number Placeholder 3"/>
          <p:cNvSpPr>
            <a:spLocks noGrp="1"/>
          </p:cNvSpPr>
          <p:nvPr>
            <p:ph type="sldNum" sz="quarter" idx="5"/>
          </p:nvPr>
        </p:nvSpPr>
        <p:spPr/>
        <p:txBody>
          <a:bodyPr/>
          <a:lstStyle/>
          <a:p>
            <a:fld id="{3D92B9AF-1FF3-B64A-A57E-17202D6D58C9}" type="slidenum">
              <a:rPr lang="en-US" smtClean="0"/>
              <a:pPr/>
              <a:t>39</a:t>
            </a:fld>
            <a:endParaRPr lang="en-US"/>
          </a:p>
        </p:txBody>
      </p:sp>
    </p:spTree>
    <p:extLst>
      <p:ext uri="{BB962C8B-B14F-4D97-AF65-F5344CB8AC3E}">
        <p14:creationId xmlns:p14="http://schemas.microsoft.com/office/powerpoint/2010/main" val="1157837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CS table 7-8 and CS appendices table 22-23</a:t>
            </a:r>
          </a:p>
        </p:txBody>
      </p:sp>
      <p:sp>
        <p:nvSpPr>
          <p:cNvPr id="4" name="Slide Number Placeholder 3"/>
          <p:cNvSpPr>
            <a:spLocks noGrp="1"/>
          </p:cNvSpPr>
          <p:nvPr>
            <p:ph type="sldNum" sz="quarter" idx="5"/>
          </p:nvPr>
        </p:nvSpPr>
        <p:spPr/>
        <p:txBody>
          <a:bodyPr/>
          <a:lstStyle/>
          <a:p>
            <a:fld id="{3D92B9AF-1FF3-B64A-A57E-17202D6D58C9}" type="slidenum">
              <a:rPr lang="en-US" smtClean="0"/>
              <a:pPr/>
              <a:t>40</a:t>
            </a:fld>
            <a:endParaRPr lang="en-US"/>
          </a:p>
        </p:txBody>
      </p:sp>
    </p:spTree>
    <p:extLst>
      <p:ext uri="{BB962C8B-B14F-4D97-AF65-F5344CB8AC3E}">
        <p14:creationId xmlns:p14="http://schemas.microsoft.com/office/powerpoint/2010/main" val="904996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CS table 39, 42 and 42</a:t>
            </a:r>
          </a:p>
        </p:txBody>
      </p:sp>
      <p:sp>
        <p:nvSpPr>
          <p:cNvPr id="4" name="Slide Number Placeholder 3"/>
          <p:cNvSpPr>
            <a:spLocks noGrp="1"/>
          </p:cNvSpPr>
          <p:nvPr>
            <p:ph type="sldNum" sz="quarter" idx="5"/>
          </p:nvPr>
        </p:nvSpPr>
        <p:spPr/>
        <p:txBody>
          <a:bodyPr/>
          <a:lstStyle/>
          <a:p>
            <a:fld id="{3D92B9AF-1FF3-B64A-A57E-17202D6D58C9}" type="slidenum">
              <a:rPr lang="en-US" smtClean="0"/>
              <a:pPr/>
              <a:t>41</a:t>
            </a:fld>
            <a:endParaRPr lang="en-US"/>
          </a:p>
        </p:txBody>
      </p:sp>
    </p:spTree>
    <p:extLst>
      <p:ext uri="{BB962C8B-B14F-4D97-AF65-F5344CB8AC3E}">
        <p14:creationId xmlns:p14="http://schemas.microsoft.com/office/powerpoint/2010/main" val="167868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A5692-4CB4-CCD4-0B5D-8FF5DFA4A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E4049-04FC-4387-2879-A0F9A6483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670D6-A540-42F1-F706-C22C2805A0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0D39A69-235C-C396-53DE-D28FF86F016C}"/>
              </a:ext>
            </a:extLst>
          </p:cNvPr>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844436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946BA-DD52-C664-923A-02CAF5111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412A3-156D-FF21-2BFB-6098BE875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60989-3C12-24F3-09D4-D0118B9087AD}"/>
              </a:ext>
            </a:extLst>
          </p:cNvPr>
          <p:cNvSpPr>
            <a:spLocks noGrp="1"/>
          </p:cNvSpPr>
          <p:nvPr>
            <p:ph type="body" idx="1"/>
          </p:nvPr>
        </p:nvSpPr>
        <p:spPr/>
        <p:txBody>
          <a:bodyPr/>
          <a:lstStyle/>
          <a:p>
            <a:r>
              <a:rPr lang="en-GB"/>
              <a:t>EAG report section 2.3</a:t>
            </a:r>
          </a:p>
        </p:txBody>
      </p:sp>
      <p:sp>
        <p:nvSpPr>
          <p:cNvPr id="4" name="Slide Number Placeholder 3">
            <a:extLst>
              <a:ext uri="{FF2B5EF4-FFF2-40B4-BE49-F238E27FC236}">
                <a16:creationId xmlns:a16="http://schemas.microsoft.com/office/drawing/2014/main" id="{83FD0072-F7A6-39C6-EC68-C661D4496AA8}"/>
              </a:ext>
            </a:extLst>
          </p:cNvPr>
          <p:cNvSpPr>
            <a:spLocks noGrp="1"/>
          </p:cNvSpPr>
          <p:nvPr>
            <p:ph type="sldNum" sz="quarter" idx="5"/>
          </p:nvPr>
        </p:nvSpPr>
        <p:spPr/>
        <p:txBody>
          <a:bodyPr/>
          <a:lstStyle/>
          <a:p>
            <a:fld id="{3D92B9AF-1FF3-B64A-A57E-17202D6D58C9}" type="slidenum">
              <a:rPr lang="en-US" smtClean="0"/>
              <a:pPr/>
              <a:t>42</a:t>
            </a:fld>
            <a:endParaRPr lang="en-US"/>
          </a:p>
        </p:txBody>
      </p:sp>
    </p:spTree>
    <p:extLst>
      <p:ext uri="{BB962C8B-B14F-4D97-AF65-F5344CB8AC3E}">
        <p14:creationId xmlns:p14="http://schemas.microsoft.com/office/powerpoint/2010/main" val="1111369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CS table 24</a:t>
            </a:r>
          </a:p>
        </p:txBody>
      </p:sp>
      <p:sp>
        <p:nvSpPr>
          <p:cNvPr id="4" name="Slide Number Placeholder 3"/>
          <p:cNvSpPr>
            <a:spLocks noGrp="1"/>
          </p:cNvSpPr>
          <p:nvPr>
            <p:ph type="sldNum" sz="quarter" idx="5"/>
          </p:nvPr>
        </p:nvSpPr>
        <p:spPr/>
        <p:txBody>
          <a:bodyPr/>
          <a:lstStyle/>
          <a:p>
            <a:fld id="{3D92B9AF-1FF3-B64A-A57E-17202D6D58C9}" type="slidenum">
              <a:rPr lang="en-US" smtClean="0"/>
              <a:pPr/>
              <a:t>43</a:t>
            </a:fld>
            <a:endParaRPr lang="en-US"/>
          </a:p>
        </p:txBody>
      </p:sp>
    </p:spTree>
    <p:extLst>
      <p:ext uri="{BB962C8B-B14F-4D97-AF65-F5344CB8AC3E}">
        <p14:creationId xmlns:p14="http://schemas.microsoft.com/office/powerpoint/2010/main" val="2860362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5A0E7-5ABC-A087-1BD0-04064CCEE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73DD4-7572-7396-5FA8-917F27188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70CE1-F10F-4B60-A98A-DDDC2A41AB78}"/>
              </a:ext>
            </a:extLst>
          </p:cNvPr>
          <p:cNvSpPr>
            <a:spLocks noGrp="1"/>
          </p:cNvSpPr>
          <p:nvPr>
            <p:ph type="body" idx="1"/>
          </p:nvPr>
        </p:nvSpPr>
        <p:spPr/>
        <p:txBody>
          <a:bodyPr/>
          <a:lstStyle/>
          <a:p>
            <a:r>
              <a:rPr lang="en-GB" b="0"/>
              <a:t>EAG report figure 2</a:t>
            </a:r>
          </a:p>
        </p:txBody>
      </p:sp>
      <p:sp>
        <p:nvSpPr>
          <p:cNvPr id="4" name="Slide Number Placeholder 3">
            <a:extLst>
              <a:ext uri="{FF2B5EF4-FFF2-40B4-BE49-F238E27FC236}">
                <a16:creationId xmlns:a16="http://schemas.microsoft.com/office/drawing/2014/main" id="{7A1ECC21-FF27-110A-5532-67A55383838A}"/>
              </a:ext>
            </a:extLst>
          </p:cNvPr>
          <p:cNvSpPr>
            <a:spLocks noGrp="1"/>
          </p:cNvSpPr>
          <p:nvPr>
            <p:ph type="sldNum" sz="quarter" idx="5"/>
          </p:nvPr>
        </p:nvSpPr>
        <p:spPr/>
        <p:txBody>
          <a:bodyPr/>
          <a:lstStyle/>
          <a:p>
            <a:fld id="{3D92B9AF-1FF3-B64A-A57E-17202D6D58C9}" type="slidenum">
              <a:rPr lang="en-US" smtClean="0"/>
              <a:pPr/>
              <a:t>44</a:t>
            </a:fld>
            <a:endParaRPr lang="en-US"/>
          </a:p>
        </p:txBody>
      </p:sp>
    </p:spTree>
    <p:extLst>
      <p:ext uri="{BB962C8B-B14F-4D97-AF65-F5344CB8AC3E}">
        <p14:creationId xmlns:p14="http://schemas.microsoft.com/office/powerpoint/2010/main" val="3360625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641CF-4499-9796-83A5-26262592F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C9A19-8581-CCB7-2369-DF4B04245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11D778-E57A-E46A-4C66-8F7728DD9C3B}"/>
              </a:ext>
            </a:extLst>
          </p:cNvPr>
          <p:cNvSpPr>
            <a:spLocks noGrp="1"/>
          </p:cNvSpPr>
          <p:nvPr>
            <p:ph type="body" idx="1"/>
          </p:nvPr>
        </p:nvSpPr>
        <p:spPr/>
        <p:txBody>
          <a:bodyPr/>
          <a:lstStyle/>
          <a:p>
            <a:r>
              <a:rPr lang="en-GB" b="0"/>
              <a:t>EAG report figure 4</a:t>
            </a:r>
          </a:p>
        </p:txBody>
      </p:sp>
      <p:sp>
        <p:nvSpPr>
          <p:cNvPr id="4" name="Slide Number Placeholder 3">
            <a:extLst>
              <a:ext uri="{FF2B5EF4-FFF2-40B4-BE49-F238E27FC236}">
                <a16:creationId xmlns:a16="http://schemas.microsoft.com/office/drawing/2014/main" id="{D582305E-35EC-D3F2-E2B5-6970D9DCD2F1}"/>
              </a:ext>
            </a:extLst>
          </p:cNvPr>
          <p:cNvSpPr>
            <a:spLocks noGrp="1"/>
          </p:cNvSpPr>
          <p:nvPr>
            <p:ph type="sldNum" sz="quarter" idx="5"/>
          </p:nvPr>
        </p:nvSpPr>
        <p:spPr/>
        <p:txBody>
          <a:bodyPr/>
          <a:lstStyle/>
          <a:p>
            <a:fld id="{3D92B9AF-1FF3-B64A-A57E-17202D6D58C9}" type="slidenum">
              <a:rPr lang="en-US" smtClean="0"/>
              <a:pPr/>
              <a:t>45</a:t>
            </a:fld>
            <a:endParaRPr lang="en-US"/>
          </a:p>
        </p:txBody>
      </p:sp>
    </p:spTree>
    <p:extLst>
      <p:ext uri="{BB962C8B-B14F-4D97-AF65-F5344CB8AC3E}">
        <p14:creationId xmlns:p14="http://schemas.microsoft.com/office/powerpoint/2010/main" val="12642871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598A0-9C0E-CE3B-660C-426C7A3A3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1FF51-1958-84FA-9F06-AF25EC257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8C8F3-D18E-8B99-5F53-076BBB18F2BF}"/>
              </a:ext>
            </a:extLst>
          </p:cNvPr>
          <p:cNvSpPr>
            <a:spLocks noGrp="1"/>
          </p:cNvSpPr>
          <p:nvPr>
            <p:ph type="body" idx="1"/>
          </p:nvPr>
        </p:nvSpPr>
        <p:spPr/>
        <p:txBody>
          <a:bodyPr/>
          <a:lstStyle/>
          <a:p>
            <a:r>
              <a:rPr lang="en-GB"/>
              <a:t>EAG report figure 16</a:t>
            </a:r>
          </a:p>
        </p:txBody>
      </p:sp>
      <p:sp>
        <p:nvSpPr>
          <p:cNvPr id="4" name="Slide Number Placeholder 3">
            <a:extLst>
              <a:ext uri="{FF2B5EF4-FFF2-40B4-BE49-F238E27FC236}">
                <a16:creationId xmlns:a16="http://schemas.microsoft.com/office/drawing/2014/main" id="{7E3B1511-E58D-5B67-1675-AB9C425603F6}"/>
              </a:ext>
            </a:extLst>
          </p:cNvPr>
          <p:cNvSpPr>
            <a:spLocks noGrp="1"/>
          </p:cNvSpPr>
          <p:nvPr>
            <p:ph type="sldNum" sz="quarter" idx="5"/>
          </p:nvPr>
        </p:nvSpPr>
        <p:spPr/>
        <p:txBody>
          <a:bodyPr/>
          <a:lstStyle/>
          <a:p>
            <a:fld id="{3D92B9AF-1FF3-B64A-A57E-17202D6D58C9}" type="slidenum">
              <a:rPr lang="en-US" smtClean="0"/>
              <a:pPr/>
              <a:t>46</a:t>
            </a:fld>
            <a:endParaRPr lang="en-US"/>
          </a:p>
        </p:txBody>
      </p:sp>
    </p:spTree>
    <p:extLst>
      <p:ext uri="{BB962C8B-B14F-4D97-AF65-F5344CB8AC3E}">
        <p14:creationId xmlns:p14="http://schemas.microsoft.com/office/powerpoint/2010/main" val="3614349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6CD74-16F7-601A-228D-D1220CCA0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A23E7-6BFB-F06B-3E04-BE708C2895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5521D-9C4E-3344-3DE3-6AA84EDA9BAB}"/>
              </a:ext>
            </a:extLst>
          </p:cNvPr>
          <p:cNvSpPr>
            <a:spLocks noGrp="1"/>
          </p:cNvSpPr>
          <p:nvPr>
            <p:ph type="body" idx="1"/>
          </p:nvPr>
        </p:nvSpPr>
        <p:spPr/>
        <p:txBody>
          <a:bodyPr/>
          <a:lstStyle/>
          <a:p>
            <a:r>
              <a:rPr lang="en-GB"/>
              <a:t>EAR report table 22</a:t>
            </a:r>
          </a:p>
        </p:txBody>
      </p:sp>
      <p:sp>
        <p:nvSpPr>
          <p:cNvPr id="4" name="Slide Number Placeholder 3">
            <a:extLst>
              <a:ext uri="{FF2B5EF4-FFF2-40B4-BE49-F238E27FC236}">
                <a16:creationId xmlns:a16="http://schemas.microsoft.com/office/drawing/2014/main" id="{56EB017D-48FD-80C0-7305-0734B2D49E5B}"/>
              </a:ext>
            </a:extLst>
          </p:cNvPr>
          <p:cNvSpPr>
            <a:spLocks noGrp="1"/>
          </p:cNvSpPr>
          <p:nvPr>
            <p:ph type="sldNum" sz="quarter" idx="5"/>
          </p:nvPr>
        </p:nvSpPr>
        <p:spPr/>
        <p:txBody>
          <a:bodyPr/>
          <a:lstStyle/>
          <a:p>
            <a:fld id="{3D92B9AF-1FF3-B64A-A57E-17202D6D58C9}" type="slidenum">
              <a:rPr lang="en-US" smtClean="0"/>
              <a:pPr/>
              <a:t>47</a:t>
            </a:fld>
            <a:endParaRPr lang="en-US"/>
          </a:p>
        </p:txBody>
      </p:sp>
    </p:spTree>
    <p:extLst>
      <p:ext uri="{BB962C8B-B14F-4D97-AF65-F5344CB8AC3E}">
        <p14:creationId xmlns:p14="http://schemas.microsoft.com/office/powerpoint/2010/main" val="2728349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0AE22-9CCF-3427-2AAC-08484A19B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A7FA3-DA7C-9996-99FD-2DAF2F36C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C5CF8-43B8-FEF1-9207-479510E526E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7AE67C-A4A4-7DE4-EB08-BFFF06FED7D3}"/>
              </a:ext>
            </a:extLst>
          </p:cNvPr>
          <p:cNvSpPr>
            <a:spLocks noGrp="1"/>
          </p:cNvSpPr>
          <p:nvPr>
            <p:ph type="sldNum" sz="quarter" idx="5"/>
          </p:nvPr>
        </p:nvSpPr>
        <p:spPr/>
        <p:txBody>
          <a:bodyPr/>
          <a:lstStyle/>
          <a:p>
            <a:fld id="{3D92B9AF-1FF3-B64A-A57E-17202D6D58C9}" type="slidenum">
              <a:rPr lang="en-US" smtClean="0"/>
              <a:pPr/>
              <a:t>48</a:t>
            </a:fld>
            <a:endParaRPr lang="en-US"/>
          </a:p>
        </p:txBody>
      </p:sp>
    </p:spTree>
    <p:extLst>
      <p:ext uri="{BB962C8B-B14F-4D97-AF65-F5344CB8AC3E}">
        <p14:creationId xmlns:p14="http://schemas.microsoft.com/office/powerpoint/2010/main" val="283283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015D7-386A-37D1-041D-8CB244FAC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1BBA6-D0CC-F9BD-DAEE-4C3A2C84A3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718148-257E-4AF8-B54F-5B50F8B3DA8D}"/>
              </a:ext>
            </a:extLst>
          </p:cNvPr>
          <p:cNvSpPr>
            <a:spLocks noGrp="1"/>
          </p:cNvSpPr>
          <p:nvPr>
            <p:ph type="body" idx="1"/>
          </p:nvPr>
        </p:nvSpPr>
        <p:spPr/>
        <p:txBody>
          <a:bodyPr/>
          <a:lstStyle/>
          <a:p>
            <a:r>
              <a:rPr lang="en-GB"/>
              <a:t>EAG table 50</a:t>
            </a:r>
          </a:p>
        </p:txBody>
      </p:sp>
      <p:sp>
        <p:nvSpPr>
          <p:cNvPr id="4" name="Slide Number Placeholder 3">
            <a:extLst>
              <a:ext uri="{FF2B5EF4-FFF2-40B4-BE49-F238E27FC236}">
                <a16:creationId xmlns:a16="http://schemas.microsoft.com/office/drawing/2014/main" id="{589D304A-33F8-7C9E-6744-493DF06B5660}"/>
              </a:ext>
            </a:extLst>
          </p:cNvPr>
          <p:cNvSpPr>
            <a:spLocks noGrp="1"/>
          </p:cNvSpPr>
          <p:nvPr>
            <p:ph type="sldNum" sz="quarter" idx="5"/>
          </p:nvPr>
        </p:nvSpPr>
        <p:spPr/>
        <p:txBody>
          <a:bodyPr/>
          <a:lstStyle/>
          <a:p>
            <a:fld id="{3D92B9AF-1FF3-B64A-A57E-17202D6D58C9}" type="slidenum">
              <a:rPr lang="en-US" smtClean="0"/>
              <a:pPr/>
              <a:t>49</a:t>
            </a:fld>
            <a:endParaRPr lang="en-US"/>
          </a:p>
        </p:txBody>
      </p:sp>
    </p:spTree>
    <p:extLst>
      <p:ext uri="{BB962C8B-B14F-4D97-AF65-F5344CB8AC3E}">
        <p14:creationId xmlns:p14="http://schemas.microsoft.com/office/powerpoint/2010/main" val="2548095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A3E72-8215-DB70-A830-3802D930B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D3DF8-DE33-16CC-E9CD-7492E37BB4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038F6-735E-F238-6920-57416975EF19}"/>
              </a:ext>
            </a:extLst>
          </p:cNvPr>
          <p:cNvSpPr>
            <a:spLocks noGrp="1"/>
          </p:cNvSpPr>
          <p:nvPr>
            <p:ph type="body" idx="1"/>
          </p:nvPr>
        </p:nvSpPr>
        <p:spPr/>
        <p:txBody>
          <a:bodyPr/>
          <a:lstStyle/>
          <a:p>
            <a:r>
              <a:rPr lang="en-GB"/>
              <a:t>EAG table 50</a:t>
            </a:r>
          </a:p>
        </p:txBody>
      </p:sp>
      <p:sp>
        <p:nvSpPr>
          <p:cNvPr id="4" name="Slide Number Placeholder 3">
            <a:extLst>
              <a:ext uri="{FF2B5EF4-FFF2-40B4-BE49-F238E27FC236}">
                <a16:creationId xmlns:a16="http://schemas.microsoft.com/office/drawing/2014/main" id="{4D32436A-C5DE-86A8-ED7B-A5D1C9CCD7A4}"/>
              </a:ext>
            </a:extLst>
          </p:cNvPr>
          <p:cNvSpPr>
            <a:spLocks noGrp="1"/>
          </p:cNvSpPr>
          <p:nvPr>
            <p:ph type="sldNum" sz="quarter" idx="5"/>
          </p:nvPr>
        </p:nvSpPr>
        <p:spPr/>
        <p:txBody>
          <a:bodyPr/>
          <a:lstStyle/>
          <a:p>
            <a:fld id="{3D92B9AF-1FF3-B64A-A57E-17202D6D58C9}" type="slidenum">
              <a:rPr lang="en-US" smtClean="0"/>
              <a:pPr/>
              <a:t>50</a:t>
            </a:fld>
            <a:endParaRPr lang="en-US"/>
          </a:p>
        </p:txBody>
      </p:sp>
    </p:spTree>
    <p:extLst>
      <p:ext uri="{BB962C8B-B14F-4D97-AF65-F5344CB8AC3E}">
        <p14:creationId xmlns:p14="http://schemas.microsoft.com/office/powerpoint/2010/main" val="354875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51</a:t>
            </a:fld>
            <a:endParaRPr lang="en-US"/>
          </a:p>
        </p:txBody>
      </p:sp>
    </p:spTree>
    <p:extLst>
      <p:ext uri="{BB962C8B-B14F-4D97-AF65-F5344CB8AC3E}">
        <p14:creationId xmlns:p14="http://schemas.microsoft.com/office/powerpoint/2010/main" val="326565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D17E9-E72D-646A-5642-197C5682E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F378E-E358-E2F6-943B-D8C516785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91BB2-8EC7-BE50-B23E-FDB9088754A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0B27C5B-9817-A260-1CFF-893B31B3E5B7}"/>
              </a:ext>
            </a:extLst>
          </p:cNvPr>
          <p:cNvSpPr>
            <a:spLocks noGrp="1"/>
          </p:cNvSpPr>
          <p:nvPr>
            <p:ph type="sldNum" sz="quarter" idx="5"/>
          </p:nvPr>
        </p:nvSpPr>
        <p:spPr/>
        <p:txBody>
          <a:bodyPr/>
          <a:lstStyle/>
          <a:p>
            <a:fld id="{3D92B9AF-1FF3-B64A-A57E-17202D6D58C9}" type="slidenum">
              <a:rPr lang="en-US" smtClean="0"/>
              <a:pPr/>
              <a:t>5</a:t>
            </a:fld>
            <a:endParaRPr lang="en-US"/>
          </a:p>
        </p:txBody>
      </p:sp>
    </p:spTree>
    <p:extLst>
      <p:ext uri="{BB962C8B-B14F-4D97-AF65-F5344CB8AC3E}">
        <p14:creationId xmlns:p14="http://schemas.microsoft.com/office/powerpoint/2010/main" val="264148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04BCC-3E75-493F-F104-0660300BB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5D594-8796-7789-4730-4E8335014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20ACB-247E-9834-E82A-CF7852AD94D1}"/>
              </a:ext>
            </a:extLst>
          </p:cNvPr>
          <p:cNvSpPr>
            <a:spLocks noGrp="1"/>
          </p:cNvSpPr>
          <p:nvPr>
            <p:ph type="body" idx="1"/>
          </p:nvPr>
        </p:nvSpPr>
        <p:spPr/>
        <p:txBody>
          <a:bodyPr/>
          <a:lstStyle/>
          <a:p>
            <a:r>
              <a:rPr lang="en-GB"/>
              <a:t>CS Table 2</a:t>
            </a:r>
          </a:p>
        </p:txBody>
      </p:sp>
      <p:sp>
        <p:nvSpPr>
          <p:cNvPr id="4" name="Slide Number Placeholder 3">
            <a:extLst>
              <a:ext uri="{FF2B5EF4-FFF2-40B4-BE49-F238E27FC236}">
                <a16:creationId xmlns:a16="http://schemas.microsoft.com/office/drawing/2014/main" id="{2DCE5567-8A32-DD16-0A08-EE1992F86A50}"/>
              </a:ext>
            </a:extLst>
          </p:cNvPr>
          <p:cNvSpPr>
            <a:spLocks noGrp="1"/>
          </p:cNvSpPr>
          <p:nvPr>
            <p:ph type="sldNum" sz="quarter" idx="5"/>
          </p:nvPr>
        </p:nvSpPr>
        <p:spPr/>
        <p:txBody>
          <a:bodyPr/>
          <a:lstStyle/>
          <a:p>
            <a:fld id="{3D92B9AF-1FF3-B64A-A57E-17202D6D58C9}" type="slidenum">
              <a:rPr lang="en-US" smtClean="0"/>
              <a:pPr/>
              <a:t>6</a:t>
            </a:fld>
            <a:endParaRPr lang="en-US"/>
          </a:p>
        </p:txBody>
      </p:sp>
    </p:spTree>
    <p:extLst>
      <p:ext uri="{BB962C8B-B14F-4D97-AF65-F5344CB8AC3E}">
        <p14:creationId xmlns:p14="http://schemas.microsoft.com/office/powerpoint/2010/main" val="367114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70FAA-668E-470F-AF50-B4A3BA5C7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698D8-E15F-A8B0-C618-8D92E2CA3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C9CF6D-402E-FAE4-2A23-83DFBE068339}"/>
              </a:ext>
            </a:extLst>
          </p:cNvPr>
          <p:cNvSpPr>
            <a:spLocks noGrp="1"/>
          </p:cNvSpPr>
          <p:nvPr>
            <p:ph type="body" idx="1"/>
          </p:nvPr>
        </p:nvSpPr>
        <p:spPr/>
        <p:txBody>
          <a:bodyPr/>
          <a:lstStyle/>
          <a:p>
            <a:r>
              <a:rPr lang="en-GB"/>
              <a:t>EAG report executive summary</a:t>
            </a:r>
          </a:p>
        </p:txBody>
      </p:sp>
      <p:sp>
        <p:nvSpPr>
          <p:cNvPr id="4" name="Slide Number Placeholder 3">
            <a:extLst>
              <a:ext uri="{FF2B5EF4-FFF2-40B4-BE49-F238E27FC236}">
                <a16:creationId xmlns:a16="http://schemas.microsoft.com/office/drawing/2014/main" id="{BFB7C71D-2E33-49D5-EDAA-9F3FD155583B}"/>
              </a:ext>
            </a:extLst>
          </p:cNvPr>
          <p:cNvSpPr>
            <a:spLocks noGrp="1"/>
          </p:cNvSpPr>
          <p:nvPr>
            <p:ph type="sldNum" sz="quarter" idx="5"/>
          </p:nvPr>
        </p:nvSpPr>
        <p:spPr/>
        <p:txBody>
          <a:bodyPr/>
          <a:lstStyle/>
          <a:p>
            <a:fld id="{3D92B9AF-1FF3-B64A-A57E-17202D6D58C9}" type="slidenum">
              <a:rPr lang="en-US" smtClean="0"/>
              <a:pPr/>
              <a:t>7</a:t>
            </a:fld>
            <a:endParaRPr lang="en-US"/>
          </a:p>
        </p:txBody>
      </p:sp>
    </p:spTree>
    <p:extLst>
      <p:ext uri="{BB962C8B-B14F-4D97-AF65-F5344CB8AC3E}">
        <p14:creationId xmlns:p14="http://schemas.microsoft.com/office/powerpoint/2010/main" val="385969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CBBEE-CAB8-0E72-001C-5B5C337BB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8D715-E069-5391-781E-1C56B6487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E9A6E-3014-6D73-1A10-EF268392FC5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CEF12E-7A4E-7B20-E583-5BFC7B8B6603}"/>
              </a:ext>
            </a:extLst>
          </p:cNvPr>
          <p:cNvSpPr>
            <a:spLocks noGrp="1"/>
          </p:cNvSpPr>
          <p:nvPr>
            <p:ph type="sldNum" sz="quarter" idx="5"/>
          </p:nvPr>
        </p:nvSpPr>
        <p:spPr/>
        <p:txBody>
          <a:bodyPr/>
          <a:lstStyle/>
          <a:p>
            <a:fld id="{3D92B9AF-1FF3-B64A-A57E-17202D6D58C9}" type="slidenum">
              <a:rPr lang="en-US" smtClean="0"/>
              <a:pPr/>
              <a:t>8</a:t>
            </a:fld>
            <a:endParaRPr lang="en-US"/>
          </a:p>
        </p:txBody>
      </p:sp>
    </p:spTree>
    <p:extLst>
      <p:ext uri="{BB962C8B-B14F-4D97-AF65-F5344CB8AC3E}">
        <p14:creationId xmlns:p14="http://schemas.microsoft.com/office/powerpoint/2010/main" val="377112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3A194-F95C-0895-CD0B-C1C7307A2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48BF6-B5B5-9C3B-2878-4A2CDC35C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46A66-889D-54E5-8996-CCB45C7961E0}"/>
              </a:ext>
            </a:extLst>
          </p:cNvPr>
          <p:cNvSpPr>
            <a:spLocks noGrp="1"/>
          </p:cNvSpPr>
          <p:nvPr>
            <p:ph type="body" idx="1"/>
          </p:nvPr>
        </p:nvSpPr>
        <p:spPr/>
        <p:txBody>
          <a:bodyPr/>
          <a:lstStyle/>
          <a:p>
            <a:r>
              <a:rPr lang="en-GB"/>
              <a:t>CS figure 4</a:t>
            </a:r>
          </a:p>
        </p:txBody>
      </p:sp>
      <p:sp>
        <p:nvSpPr>
          <p:cNvPr id="4" name="Slide Number Placeholder 3">
            <a:extLst>
              <a:ext uri="{FF2B5EF4-FFF2-40B4-BE49-F238E27FC236}">
                <a16:creationId xmlns:a16="http://schemas.microsoft.com/office/drawing/2014/main" id="{6E0514F5-41CC-CF9F-9FC7-EEEFB1716105}"/>
              </a:ext>
            </a:extLst>
          </p:cNvPr>
          <p:cNvSpPr>
            <a:spLocks noGrp="1"/>
          </p:cNvSpPr>
          <p:nvPr>
            <p:ph type="sldNum" sz="quarter" idx="5"/>
          </p:nvPr>
        </p:nvSpPr>
        <p:spPr/>
        <p:txBody>
          <a:bodyPr/>
          <a:lstStyle/>
          <a:p>
            <a:fld id="{3D92B9AF-1FF3-B64A-A57E-17202D6D58C9}" type="slidenum">
              <a:rPr lang="en-US" smtClean="0"/>
              <a:pPr/>
              <a:t>9</a:t>
            </a:fld>
            <a:endParaRPr lang="en-US"/>
          </a:p>
        </p:txBody>
      </p:sp>
    </p:spTree>
    <p:extLst>
      <p:ext uri="{BB962C8B-B14F-4D97-AF65-F5344CB8AC3E}">
        <p14:creationId xmlns:p14="http://schemas.microsoft.com/office/powerpoint/2010/main" val="3580799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GB"/>
              <a:t>Click icon to add picture</a:t>
            </a:r>
            <a:endParaRPr lang="en-US"/>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GB"/>
              <a:t>Click icon to add picture</a:t>
            </a:r>
            <a:endParaRPr lang="en-US"/>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GB"/>
              <a:t>Click icon to add picture</a:t>
            </a:r>
            <a:endParaRPr lang="en-US"/>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GB"/>
              <a:t>Click icon to add picture</a:t>
            </a:r>
            <a:endParaRPr lang="en-US"/>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GB"/>
              <a:t>Click icon to add picture</a:t>
            </a:r>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GB"/>
              <a:t>Click icon to add picture</a:t>
            </a:r>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GB"/>
              <a:t>Click icon to add picture</a:t>
            </a:r>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GB"/>
              <a:t>Click icon to add picture</a:t>
            </a:r>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GB"/>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GB"/>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GB"/>
              <a:t>Click icon to add table</a:t>
            </a:r>
            <a:endParaRPr lang="en-US"/>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GB"/>
              <a:t>Click icon to add table</a:t>
            </a:r>
            <a:endParaRPr lang="en-US"/>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GB"/>
              <a:t>Click icon to add chart</a:t>
            </a:r>
            <a:endParaRPr lang="en-US"/>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GB"/>
              <a:t>Click icon to add chart</a:t>
            </a:r>
            <a:endParaRPr lang="en-US"/>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GB"/>
              <a:t>Click icon to add picture</a:t>
            </a:r>
            <a:endParaRPr lang="en-US"/>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GB"/>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20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098" r:id="rId45"/>
    <p:sldLayoutId id="2147484133" r:id="rId46"/>
    <p:sldLayoutId id="2147484134" r:id="rId47"/>
    <p:sldLayoutId id="2147484135" r:id="rId48"/>
    <p:sldLayoutId id="2147484126" r:id="rId49"/>
    <p:sldLayoutId id="2147484181" r:id="rId50"/>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1.xml"/><Relationship Id="rId1" Type="http://schemas.openxmlformats.org/officeDocument/2006/relationships/slideLayout" Target="../slideLayouts/slideLayout44.xml"/><Relationship Id="rId5" Type="http://schemas.openxmlformats.org/officeDocument/2006/relationships/slide" Target="slide41.xml"/><Relationship Id="rId4" Type="http://schemas.openxmlformats.org/officeDocument/2006/relationships/slide" Target="slide40.xml"/></Relationships>
</file>

<file path=ppt/slides/_rels/slide1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4.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4.xml"/><Relationship Id="rId5" Type="http://schemas.openxmlformats.org/officeDocument/2006/relationships/slide" Target="slide20.xml"/><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5.png"/><Relationship Id="rId7" Type="http://schemas.openxmlformats.org/officeDocument/2006/relationships/slide" Target="slide42.xml"/><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slide" Target="slide36.xml"/><Relationship Id="rId5" Type="http://schemas.openxmlformats.org/officeDocument/2006/relationships/image" Target="../media/image9.sv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openxmlformats.org/officeDocument/2006/relationships/slide" Target="slide46.xml"/><Relationship Id="rId5" Type="http://schemas.openxmlformats.org/officeDocument/2006/relationships/slide" Target="slide36.xml"/><Relationship Id="rId4" Type="http://schemas.openxmlformats.org/officeDocument/2006/relationships/slide" Target="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47.xml"/><Relationship Id="rId2" Type="http://schemas.openxmlformats.org/officeDocument/2006/relationships/notesSlide" Target="../notesSlides/notesSlide26.xml"/><Relationship Id="rId1" Type="http://schemas.openxmlformats.org/officeDocument/2006/relationships/slideLayout" Target="../slideLayouts/slideLayout44.xml"/><Relationship Id="rId6" Type="http://schemas.openxmlformats.org/officeDocument/2006/relationships/slide" Target="slide36.xml"/><Relationship Id="rId5" Type="http://schemas.openxmlformats.org/officeDocument/2006/relationships/image" Target="../media/image9.sv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9.svg"/><Relationship Id="rId2" Type="http://schemas.openxmlformats.org/officeDocument/2006/relationships/notesSlide" Target="../notesSlides/notesSlide27.xml"/><Relationship Id="rId1" Type="http://schemas.openxmlformats.org/officeDocument/2006/relationships/slideLayout" Target="../slideLayouts/slideLayout4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slide" Target="slide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5.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4.xml"/><Relationship Id="rId5" Type="http://schemas.openxmlformats.org/officeDocument/2006/relationships/image" Target="../media/image9.sv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5.xml"/><Relationship Id="rId5" Type="http://schemas.openxmlformats.org/officeDocument/2006/relationships/slide" Target="slide50.xml"/><Relationship Id="rId4" Type="http://schemas.openxmlformats.org/officeDocument/2006/relationships/slide" Target="slide4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4.xml"/><Relationship Id="rId1" Type="http://schemas.openxmlformats.org/officeDocument/2006/relationships/slideLayout" Target="../slideLayouts/slideLayout45.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44.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44.xml"/><Relationship Id="rId4" Type="http://schemas.openxmlformats.org/officeDocument/2006/relationships/slide" Target="slide20.xml"/></Relationships>
</file>

<file path=ppt/slides/_rels/slide4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44.xml"/><Relationship Id="rId4" Type="http://schemas.openxmlformats.org/officeDocument/2006/relationships/slide" Target="slide26.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44.xml"/><Relationship Id="rId4" Type="http://schemas.openxmlformats.org/officeDocument/2006/relationships/slide" Target="slide2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44.xml"/><Relationship Id="rId4" Type="http://schemas.openxmlformats.org/officeDocument/2006/relationships/slide" Target="slide28.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44.xml"/><Relationship Id="rId6" Type="http://schemas.openxmlformats.org/officeDocument/2006/relationships/slide" Target="slide34.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44.xml"/><Relationship Id="rId6" Type="http://schemas.openxmlformats.org/officeDocument/2006/relationships/slide" Target="slide34.xml"/><Relationship Id="rId5" Type="http://schemas.openxmlformats.org/officeDocument/2006/relationships/image" Target="../media/image9.sv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6.xm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slide" Target="slide38.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396643"/>
            <a:ext cx="8109136" cy="1276350"/>
          </a:xfrm>
        </p:spPr>
        <p:txBody>
          <a:bodyPr>
            <a:normAutofit fontScale="90000"/>
          </a:bodyPr>
          <a:lstStyle/>
          <a:p>
            <a:r>
              <a:rPr lang="en-GB">
                <a:latin typeface="Arial" panose="020B0604020202020204" pitchFamily="34" charset="0"/>
                <a:cs typeface="Arial" panose="020B0604020202020204" pitchFamily="34" charset="0"/>
              </a:rPr>
              <a:t>Talquetamab for treating relapsed or refractory multiple myeloma after 3 therapies (ID5082)</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1990981"/>
            <a:ext cx="11328186" cy="4005998"/>
          </a:xfrm>
        </p:spPr>
        <p:txBody>
          <a:bodyPr>
            <a:normAutofit/>
          </a:bodyPr>
          <a:lstStyle/>
          <a:p>
            <a:pPr defTabSz="703434">
              <a:spcBef>
                <a:spcPts val="600"/>
              </a:spcBef>
              <a:defRPr/>
            </a:pPr>
            <a:r>
              <a:rPr lang="en-US" sz="2200" b="1" dirty="0">
                <a:latin typeface="Arial" panose="020B0604020202020204" pitchFamily="34" charset="0"/>
                <a:cs typeface="Arial" panose="020B0604020202020204" pitchFamily="34" charset="0"/>
              </a:rPr>
              <a:t>Technology appraisal committee C [12 August 2025]</a:t>
            </a:r>
          </a:p>
          <a:p>
            <a:pPr defTabSz="703434">
              <a:spcBef>
                <a:spcPts val="600"/>
              </a:spcBef>
              <a:defRPr/>
            </a:pPr>
            <a:r>
              <a:rPr lang="en-US" sz="2200" b="1" dirty="0">
                <a:latin typeface="Arial" panose="020B0604020202020204" pitchFamily="34" charset="0"/>
                <a:cs typeface="Arial" panose="020B0604020202020204" pitchFamily="34" charset="0"/>
              </a:rPr>
              <a:t>Chair: </a:t>
            </a:r>
            <a:r>
              <a:rPr lang="en-US" sz="2200" dirty="0"/>
              <a:t>Stephen O’Brien</a:t>
            </a:r>
            <a:endParaRPr lang="en-US" sz="2200" dirty="0">
              <a:latin typeface="Arial" panose="020B0604020202020204" pitchFamily="34" charset="0"/>
              <a:cs typeface="Arial" panose="020B0604020202020204" pitchFamily="34" charset="0"/>
            </a:endParaRPr>
          </a:p>
          <a:p>
            <a:pPr defTabSz="703434">
              <a:spcBef>
                <a:spcPts val="600"/>
              </a:spcBef>
              <a:defRPr/>
            </a:pPr>
            <a:r>
              <a:rPr lang="en-US" sz="2200" b="1">
                <a:latin typeface="Arial" panose="020B0604020202020204" pitchFamily="34" charset="0"/>
                <a:cs typeface="Arial" panose="020B0604020202020204" pitchFamily="34" charset="0"/>
              </a:rPr>
              <a:t>Lead team: </a:t>
            </a:r>
            <a:r>
              <a:rPr lang="en-US" sz="2200">
                <a:latin typeface="Arial" panose="020B0604020202020204" pitchFamily="34" charset="0"/>
                <a:cs typeface="Arial" panose="020B0604020202020204" pitchFamily="34" charset="0"/>
              </a:rPr>
              <a:t>Stella O’Brien, </a:t>
            </a:r>
            <a:r>
              <a:rPr lang="en-US" sz="2200"/>
              <a:t>Alex Cale and </a:t>
            </a:r>
            <a:r>
              <a:rPr lang="en-US" sz="2200">
                <a:latin typeface="Arial" panose="020B0604020202020204" pitchFamily="34" charset="0"/>
                <a:cs typeface="Arial" panose="020B0604020202020204" pitchFamily="34" charset="0"/>
              </a:rPr>
              <a:t>Mark Corbett </a:t>
            </a:r>
          </a:p>
          <a:p>
            <a:pPr defTabSz="703434">
              <a:spcBef>
                <a:spcPts val="600"/>
              </a:spcBef>
              <a:defRPr/>
            </a:pPr>
            <a:r>
              <a:rPr lang="en-US" sz="2200" b="1" dirty="0">
                <a:latin typeface="Arial" panose="020B0604020202020204" pitchFamily="34" charset="0"/>
                <a:cs typeface="Arial" panose="020B0604020202020204" pitchFamily="34" charset="0"/>
              </a:rPr>
              <a:t>External assessment group: </a:t>
            </a:r>
            <a:r>
              <a:rPr lang="en-GB" sz="2200" dirty="0">
                <a:latin typeface="Arial" panose="020B0604020202020204" pitchFamily="34" charset="0"/>
                <a:cs typeface="Arial" panose="020B0604020202020204" pitchFamily="34" charset="0"/>
              </a:rPr>
              <a:t>Birmingham Centre for Evidence and Implementation Science </a:t>
            </a:r>
          </a:p>
          <a:p>
            <a:pPr defTabSz="703434">
              <a:spcBef>
                <a:spcPts val="6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Zain Hussain, Alex Filby, Ross Dent </a:t>
            </a:r>
          </a:p>
          <a:p>
            <a:pPr defTabSz="703434">
              <a:spcBef>
                <a:spcPts val="600"/>
              </a:spcBef>
              <a:defRPr/>
            </a:pPr>
            <a:r>
              <a:rPr lang="en-US" sz="2200" b="1" dirty="0">
                <a:latin typeface="Arial" panose="020B0604020202020204" pitchFamily="34" charset="0"/>
                <a:cs typeface="Arial" panose="020B0604020202020204" pitchFamily="34" charset="0"/>
              </a:rPr>
              <a:t>Company: </a:t>
            </a:r>
            <a:r>
              <a:rPr lang="en-US" sz="2200" dirty="0"/>
              <a:t>Johnson &amp; Johnson Innovative Medicine</a:t>
            </a:r>
            <a:endParaRPr lang="en-GB" sz="2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8890000" y="558800"/>
            <a:ext cx="2805616" cy="1114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Committee slides – redacted</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2025</a:t>
            </a:fld>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47418A-2D32-CFBE-FFA3-A70E3DAFE446}"/>
              </a:ext>
            </a:extLst>
          </p:cNvPr>
          <p:cNvSpPr>
            <a:spLocks noGrp="1"/>
          </p:cNvSpPr>
          <p:nvPr>
            <p:ph type="title"/>
          </p:nvPr>
        </p:nvSpPr>
        <p:spPr>
          <a:xfrm>
            <a:off x="466724" y="304164"/>
            <a:ext cx="11250785" cy="592817"/>
          </a:xfrm>
        </p:spPr>
        <p:txBody>
          <a:bodyPr>
            <a:normAutofit/>
          </a:bodyPr>
          <a:lstStyle/>
          <a:p>
            <a:r>
              <a:rPr lang="en-GB"/>
              <a:t>Key clinical effectiveness evidence: overview</a:t>
            </a:r>
          </a:p>
        </p:txBody>
      </p:sp>
      <p:sp>
        <p:nvSpPr>
          <p:cNvPr id="20" name="TextBox 19">
            <a:extLst>
              <a:ext uri="{FF2B5EF4-FFF2-40B4-BE49-F238E27FC236}">
                <a16:creationId xmlns:a16="http://schemas.microsoft.com/office/drawing/2014/main" id="{7042830D-481C-5A57-07B9-15AD9FF5188C}"/>
              </a:ext>
            </a:extLst>
          </p:cNvPr>
          <p:cNvSpPr txBox="1"/>
          <p:nvPr/>
        </p:nvSpPr>
        <p:spPr>
          <a:xfrm>
            <a:off x="466724" y="861641"/>
            <a:ext cx="6797566" cy="369332"/>
          </a:xfrm>
          <a:prstGeom prst="rect">
            <a:avLst/>
          </a:prstGeom>
          <a:noFill/>
        </p:spPr>
        <p:txBody>
          <a:bodyPr wrap="none" rtlCol="0">
            <a:spAutoFit/>
          </a:bodyPr>
          <a:lstStyle/>
          <a:p>
            <a:r>
              <a:rPr lang="en-GB">
                <a:latin typeface="Arial" panose="020B0604020202020204" pitchFamily="34" charset="0"/>
              </a:rPr>
              <a:t>MonumenTAL-1 and MajesTEC-1</a:t>
            </a:r>
            <a:r>
              <a:rPr lang="en-GB" sz="1800">
                <a:latin typeface="Arial" panose="020B0604020202020204" pitchFamily="34" charset="0"/>
              </a:rPr>
              <a:t> study</a:t>
            </a:r>
            <a:r>
              <a:rPr lang="en-GB">
                <a:latin typeface="Arial" panose="020B0604020202020204" pitchFamily="34" charset="0"/>
              </a:rPr>
              <a:t> designs and outcomes</a:t>
            </a:r>
          </a:p>
        </p:txBody>
      </p:sp>
      <p:graphicFrame>
        <p:nvGraphicFramePr>
          <p:cNvPr id="3" name="Table 3" descr="A table showing key clinical trial information, including design, population, intervention, comparators and outcome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3086074684"/>
              </p:ext>
            </p:extLst>
          </p:nvPr>
        </p:nvGraphicFramePr>
        <p:xfrm>
          <a:off x="466724" y="1230973"/>
          <a:ext cx="11258553" cy="4815840"/>
        </p:xfrm>
        <a:graphic>
          <a:graphicData uri="http://schemas.openxmlformats.org/drawingml/2006/table">
            <a:tbl>
              <a:tblPr firstRow="1" bandRow="1">
                <a:tableStyleId>{5C22544A-7EE6-4342-B048-85BDC9FD1C3A}</a:tableStyleId>
              </a:tblPr>
              <a:tblGrid>
                <a:gridCol w="1427390">
                  <a:extLst>
                    <a:ext uri="{9D8B030D-6E8A-4147-A177-3AD203B41FA5}">
                      <a16:colId xmlns:a16="http://schemas.microsoft.com/office/drawing/2014/main" val="2781295461"/>
                    </a:ext>
                  </a:extLst>
                </a:gridCol>
                <a:gridCol w="4683968">
                  <a:extLst>
                    <a:ext uri="{9D8B030D-6E8A-4147-A177-3AD203B41FA5}">
                      <a16:colId xmlns:a16="http://schemas.microsoft.com/office/drawing/2014/main" val="458621282"/>
                    </a:ext>
                  </a:extLst>
                </a:gridCol>
                <a:gridCol w="5147195">
                  <a:extLst>
                    <a:ext uri="{9D8B030D-6E8A-4147-A177-3AD203B41FA5}">
                      <a16:colId xmlns:a16="http://schemas.microsoft.com/office/drawing/2014/main" val="983104019"/>
                    </a:ext>
                  </a:extLst>
                </a:gridCol>
              </a:tblGrid>
              <a:tr h="197555">
                <a:tc>
                  <a:txBody>
                    <a:bodyPr/>
                    <a:lstStyle/>
                    <a:p>
                      <a:endParaRPr lang="en-GB" sz="1600">
                        <a:solidFill>
                          <a:schemeClr val="bg1"/>
                        </a:solidFill>
                        <a:latin typeface="Arial" panose="020B0604020202020204" pitchFamily="34" charset="0"/>
                      </a:endParaRPr>
                    </a:p>
                  </a:txBody>
                  <a:tcPr anchor="ctr">
                    <a:solidFill>
                      <a:schemeClr val="accent2"/>
                    </a:solidFill>
                  </a:tcPr>
                </a:tc>
                <a:tc>
                  <a:txBody>
                    <a:bodyPr/>
                    <a:lstStyle/>
                    <a:p>
                      <a:r>
                        <a:rPr lang="en-GB" sz="1600">
                          <a:latin typeface="Arial" panose="020B0604020202020204" pitchFamily="34" charset="0"/>
                        </a:rPr>
                        <a:t>MonumenTAL-1: all treated analysis set </a:t>
                      </a:r>
                    </a:p>
                  </a:txBody>
                  <a:tcPr anchor="ctr">
                    <a:solidFill>
                      <a:schemeClr val="accent2"/>
                    </a:solidFill>
                  </a:tcPr>
                </a:tc>
                <a:tc>
                  <a:txBody>
                    <a:bodyPr/>
                    <a:lstStyle/>
                    <a:p>
                      <a:r>
                        <a:rPr lang="en-GB" sz="1600">
                          <a:latin typeface="Arial" panose="020B0604020202020204" pitchFamily="34" charset="0"/>
                        </a:rPr>
                        <a:t>MajesTEC-1: all treated analysis set (N=165)</a:t>
                      </a:r>
                    </a:p>
                  </a:txBody>
                  <a:tcPr anchor="ctr">
                    <a:solidFill>
                      <a:schemeClr val="accent2"/>
                    </a:solidFill>
                  </a:tcPr>
                </a:tc>
                <a:extLst>
                  <a:ext uri="{0D108BD9-81ED-4DB2-BD59-A6C34878D82A}">
                    <a16:rowId xmlns:a16="http://schemas.microsoft.com/office/drawing/2014/main" val="1220355904"/>
                  </a:ext>
                </a:extLst>
              </a:tr>
              <a:tr h="197555">
                <a:tc>
                  <a:txBody>
                    <a:bodyPr/>
                    <a:lstStyle/>
                    <a:p>
                      <a:r>
                        <a:rPr lang="en-GB" sz="1600" b="1">
                          <a:solidFill>
                            <a:schemeClr val="bg1"/>
                          </a:solidFill>
                          <a:latin typeface="Arial" panose="020B0604020202020204" pitchFamily="34" charset="0"/>
                        </a:rPr>
                        <a:t>Design</a:t>
                      </a:r>
                    </a:p>
                  </a:txBody>
                  <a:tcPr anchor="ctr">
                    <a:solidFill>
                      <a:schemeClr val="accent2"/>
                    </a:solidFill>
                  </a:tcPr>
                </a:tc>
                <a:tc>
                  <a:txBody>
                    <a:bodyPr/>
                    <a:lstStyle/>
                    <a:p>
                      <a:r>
                        <a:rPr lang="en-GB" sz="1600">
                          <a:latin typeface="Arial" panose="020B0604020202020204" pitchFamily="34" charset="0"/>
                        </a:rPr>
                        <a:t>Phase I/II, open-label, single-arm, multicentre</a:t>
                      </a:r>
                    </a:p>
                  </a:txBody>
                  <a:tcPr anchor="ctr">
                    <a:solidFill>
                      <a:srgbClr val="CBCFD4"/>
                    </a:solidFill>
                  </a:tcPr>
                </a:tc>
                <a:tc>
                  <a:txBody>
                    <a:bodyPr/>
                    <a:lstStyle/>
                    <a:p>
                      <a:r>
                        <a:rPr lang="en-GB" sz="1600">
                          <a:latin typeface="Arial" panose="020B0604020202020204" pitchFamily="34" charset="0"/>
                        </a:rPr>
                        <a:t>Phase I/II, open-label, single-arm, multicentre</a:t>
                      </a:r>
                    </a:p>
                  </a:txBody>
                  <a:tcPr anchor="ctr">
                    <a:solidFill>
                      <a:srgbClr val="CBCFD4"/>
                    </a:solidFill>
                  </a:tcPr>
                </a:tc>
                <a:extLst>
                  <a:ext uri="{0D108BD9-81ED-4DB2-BD59-A6C34878D82A}">
                    <a16:rowId xmlns:a16="http://schemas.microsoft.com/office/drawing/2014/main" val="683507817"/>
                  </a:ext>
                </a:extLst>
              </a:tr>
              <a:tr h="341231">
                <a:tc>
                  <a:txBody>
                    <a:bodyPr/>
                    <a:lstStyle/>
                    <a:p>
                      <a:r>
                        <a:rPr lang="en-GB" sz="1600" b="1">
                          <a:solidFill>
                            <a:schemeClr val="bg1"/>
                          </a:solidFill>
                          <a:latin typeface="Arial" panose="020B0604020202020204" pitchFamily="34" charset="0"/>
                        </a:rPr>
                        <a:t>Population</a:t>
                      </a:r>
                    </a:p>
                  </a:txBody>
                  <a:tcPr anchor="ctr">
                    <a:solidFill>
                      <a:schemeClr val="accent2"/>
                    </a:solidFill>
                  </a:tcPr>
                </a:tc>
                <a:tc>
                  <a:txBody>
                    <a:bodyPr/>
                    <a:lstStyle/>
                    <a:p>
                      <a:r>
                        <a:rPr lang="en-GB" sz="1600">
                          <a:latin typeface="Arial" panose="020B0604020202020204" pitchFamily="34" charset="0"/>
                        </a:rPr>
                        <a:t>Adults with RRMM: In phase 2, Cohorts A and C were previously treated with </a:t>
                      </a:r>
                      <a:r>
                        <a:rPr lang="en-GB" sz="1600" err="1">
                          <a:latin typeface="Arial" panose="020B0604020202020204" pitchFamily="34" charset="0"/>
                        </a:rPr>
                        <a:t>IMiD</a:t>
                      </a:r>
                      <a:r>
                        <a:rPr lang="en-GB" sz="1600">
                          <a:latin typeface="Arial" panose="020B0604020202020204" pitchFamily="34" charset="0"/>
                        </a:rPr>
                        <a:t>, PI, and an anti-CD38 </a:t>
                      </a:r>
                      <a:r>
                        <a:rPr lang="en-GB" sz="1600" err="1">
                          <a:latin typeface="Arial" panose="020B0604020202020204" pitchFamily="34" charset="0"/>
                        </a:rPr>
                        <a:t>mAb</a:t>
                      </a:r>
                      <a:r>
                        <a:rPr lang="en-GB" sz="1600">
                          <a:latin typeface="Arial" panose="020B0604020202020204" pitchFamily="34" charset="0"/>
                        </a:rPr>
                        <a:t>  </a:t>
                      </a:r>
                    </a:p>
                  </a:txBody>
                  <a:tcPr anchor="ctr">
                    <a:solidFill>
                      <a:srgbClr val="E7E9EB"/>
                    </a:solidFill>
                  </a:tcPr>
                </a:tc>
                <a:tc>
                  <a:txBody>
                    <a:bodyPr/>
                    <a:lstStyle/>
                    <a:p>
                      <a:r>
                        <a:rPr lang="en-GB" sz="1600">
                          <a:latin typeface="Arial" panose="020B0604020202020204" pitchFamily="34" charset="0"/>
                        </a:rPr>
                        <a:t>Adults with RRMM previously treated with an IMiD, PI and mAb</a:t>
                      </a:r>
                    </a:p>
                  </a:txBody>
                  <a:tcPr anchor="ctr">
                    <a:solidFill>
                      <a:srgbClr val="E7E9EB"/>
                    </a:solidFill>
                  </a:tcPr>
                </a:tc>
                <a:extLst>
                  <a:ext uri="{0D108BD9-81ED-4DB2-BD59-A6C34878D82A}">
                    <a16:rowId xmlns:a16="http://schemas.microsoft.com/office/drawing/2014/main" val="1606641215"/>
                  </a:ext>
                </a:extLst>
              </a:tr>
              <a:tr h="197555">
                <a:tc>
                  <a:txBody>
                    <a:bodyPr/>
                    <a:lstStyle/>
                    <a:p>
                      <a:r>
                        <a:rPr lang="en-GB" sz="1600" b="1">
                          <a:solidFill>
                            <a:schemeClr val="bg1"/>
                          </a:solidFill>
                          <a:latin typeface="Arial" panose="020B0604020202020204" pitchFamily="34" charset="0"/>
                        </a:rPr>
                        <a:t>Intervention</a:t>
                      </a:r>
                    </a:p>
                  </a:txBody>
                  <a:tcPr anchor="ctr">
                    <a:solidFill>
                      <a:schemeClr val="accent2"/>
                    </a:solidFill>
                  </a:tcPr>
                </a:tc>
                <a:tc>
                  <a:txBody>
                    <a:bodyPr/>
                    <a:lstStyle/>
                    <a:p>
                      <a:r>
                        <a:rPr lang="en-GB" sz="1600" err="1">
                          <a:latin typeface="Arial" panose="020B0604020202020204" pitchFamily="34" charset="0"/>
                        </a:rPr>
                        <a:t>Talquetamab</a:t>
                      </a:r>
                      <a:endParaRPr lang="en-GB" sz="1600">
                        <a:latin typeface="Arial" panose="020B0604020202020204" pitchFamily="34" charset="0"/>
                      </a:endParaRPr>
                    </a:p>
                  </a:txBody>
                  <a:tcPr anchor="ctr">
                    <a:solidFill>
                      <a:srgbClr val="CBCFD4"/>
                    </a:solidFill>
                  </a:tcPr>
                </a:tc>
                <a:tc>
                  <a:txBody>
                    <a:bodyPr/>
                    <a:lstStyle/>
                    <a:p>
                      <a:r>
                        <a:rPr lang="en-GB" sz="1600">
                          <a:latin typeface="Arial" panose="020B0604020202020204" pitchFamily="34" charset="0"/>
                        </a:rPr>
                        <a:t>Teclistamab</a:t>
                      </a:r>
                    </a:p>
                  </a:txBody>
                  <a:tcPr anchor="ctr">
                    <a:solidFill>
                      <a:srgbClr val="CBCFD4"/>
                    </a:solidFill>
                  </a:tcPr>
                </a:tc>
                <a:extLst>
                  <a:ext uri="{0D108BD9-81ED-4DB2-BD59-A6C34878D82A}">
                    <a16:rowId xmlns:a16="http://schemas.microsoft.com/office/drawing/2014/main" val="1086869075"/>
                  </a:ext>
                </a:extLst>
              </a:tr>
              <a:tr h="197555">
                <a:tc>
                  <a:txBody>
                    <a:bodyPr/>
                    <a:lstStyle/>
                    <a:p>
                      <a:r>
                        <a:rPr lang="en-GB" sz="1600" b="1">
                          <a:solidFill>
                            <a:schemeClr val="bg1"/>
                          </a:solidFill>
                          <a:latin typeface="Arial" panose="020B0604020202020204" pitchFamily="34" charset="0"/>
                        </a:rPr>
                        <a:t>Comparator</a:t>
                      </a:r>
                    </a:p>
                  </a:txBody>
                  <a:tcPr anchor="ctr">
                    <a:solidFill>
                      <a:schemeClr val="accent2"/>
                    </a:solidFill>
                  </a:tcPr>
                </a:tc>
                <a:tc>
                  <a:txBody>
                    <a:bodyPr/>
                    <a:lstStyle/>
                    <a:p>
                      <a:r>
                        <a:rPr lang="en-GB" sz="1600">
                          <a:latin typeface="Arial" panose="020B0604020202020204" pitchFamily="34" charset="0"/>
                        </a:rPr>
                        <a:t>N/A</a:t>
                      </a:r>
                    </a:p>
                  </a:txBody>
                  <a:tcPr anchor="ctr">
                    <a:solidFill>
                      <a:srgbClr val="E7E9EB"/>
                    </a:solidFill>
                  </a:tcPr>
                </a:tc>
                <a:tc>
                  <a:txBody>
                    <a:bodyPr/>
                    <a:lstStyle/>
                    <a:p>
                      <a:r>
                        <a:rPr lang="en-GB" sz="1600">
                          <a:latin typeface="Arial" panose="020B0604020202020204" pitchFamily="34" charset="0"/>
                        </a:rPr>
                        <a:t>N/A</a:t>
                      </a:r>
                    </a:p>
                  </a:txBody>
                  <a:tcPr anchor="ctr">
                    <a:solidFill>
                      <a:srgbClr val="E7E9EB"/>
                    </a:solidFill>
                  </a:tcPr>
                </a:tc>
                <a:extLst>
                  <a:ext uri="{0D108BD9-81ED-4DB2-BD59-A6C34878D82A}">
                    <a16:rowId xmlns:a16="http://schemas.microsoft.com/office/drawing/2014/main" val="3789602645"/>
                  </a:ext>
                </a:extLst>
              </a:tr>
              <a:tr h="197555">
                <a:tc>
                  <a:txBody>
                    <a:bodyPr/>
                    <a:lstStyle/>
                    <a:p>
                      <a:r>
                        <a:rPr lang="en-GB" sz="1600" b="1">
                          <a:solidFill>
                            <a:schemeClr val="bg1"/>
                          </a:solidFill>
                          <a:latin typeface="Arial" panose="020B0604020202020204" pitchFamily="34" charset="0"/>
                        </a:rPr>
                        <a:t>Duration</a:t>
                      </a:r>
                    </a:p>
                  </a:txBody>
                  <a:tcPr anchor="ctr">
                    <a:solidFill>
                      <a:schemeClr val="accent2"/>
                    </a:solidFill>
                  </a:tcPr>
                </a:tc>
                <a:tc>
                  <a:txBody>
                    <a:bodyPr/>
                    <a:lstStyle/>
                    <a:p>
                      <a:r>
                        <a:rPr lang="en-GB" sz="1600">
                          <a:latin typeface="Arial" panose="020B0604020202020204" pitchFamily="34" charset="0"/>
                        </a:rPr>
                        <a:t>Median </a:t>
                      </a:r>
                      <a:r>
                        <a:rPr lang="en-GB" sz="1600" u="none">
                          <a:latin typeface="Arial" panose="020B0604020202020204" pitchFamily="34" charset="0"/>
                        </a:rPr>
                        <a:t>follow up: 31.2 months (</a:t>
                      </a:r>
                      <a:r>
                        <a:rPr lang="en-GB" sz="1600">
                          <a:latin typeface="Arial" panose="020B0604020202020204" pitchFamily="34" charset="0"/>
                        </a:rPr>
                        <a:t>Cohort C)</a:t>
                      </a:r>
                    </a:p>
                  </a:txBody>
                  <a:tcPr anchor="ctr">
                    <a:solidFill>
                      <a:srgbClr val="CBCFD4"/>
                    </a:solidFill>
                  </a:tcPr>
                </a:tc>
                <a:tc>
                  <a:txBody>
                    <a:bodyPr/>
                    <a:lstStyle/>
                    <a:p>
                      <a:r>
                        <a:rPr lang="en-GB" sz="1600">
                          <a:latin typeface="Arial" panose="020B0604020202020204" pitchFamily="34" charset="0"/>
                        </a:rPr>
                        <a:t>Median follow up</a:t>
                      </a:r>
                      <a:r>
                        <a:rPr lang="en-GB" sz="1600" u="none">
                          <a:latin typeface="Arial" panose="020B0604020202020204" pitchFamily="34" charset="0"/>
                        </a:rPr>
                        <a:t>: 30.4 </a:t>
                      </a:r>
                      <a:r>
                        <a:rPr lang="en-GB" sz="1600">
                          <a:latin typeface="Arial" panose="020B0604020202020204" pitchFamily="34" charset="0"/>
                        </a:rPr>
                        <a:t>months</a:t>
                      </a:r>
                    </a:p>
                  </a:txBody>
                  <a:tcPr anchor="ctr">
                    <a:solidFill>
                      <a:srgbClr val="CBCFD4"/>
                    </a:solidFill>
                  </a:tcPr>
                </a:tc>
                <a:extLst>
                  <a:ext uri="{0D108BD9-81ED-4DB2-BD59-A6C34878D82A}">
                    <a16:rowId xmlns:a16="http://schemas.microsoft.com/office/drawing/2014/main" val="2605528485"/>
                  </a:ext>
                </a:extLst>
              </a:tr>
              <a:tr h="197555">
                <a:tc>
                  <a:txBody>
                    <a:bodyPr/>
                    <a:lstStyle/>
                    <a:p>
                      <a:r>
                        <a:rPr lang="en-GB" sz="1600" b="1">
                          <a:solidFill>
                            <a:schemeClr val="bg1"/>
                          </a:solidFill>
                          <a:latin typeface="Arial" panose="020B0604020202020204" pitchFamily="34" charset="0"/>
                        </a:rPr>
                        <a:t>Data cut-off</a:t>
                      </a:r>
                    </a:p>
                  </a:txBody>
                  <a:tcPr anchor="ctr">
                    <a:solidFill>
                      <a:schemeClr val="accent2"/>
                    </a:solidFill>
                  </a:tcPr>
                </a:tc>
                <a:tc>
                  <a:txBody>
                    <a:bodyPr/>
                    <a:lstStyle/>
                    <a:p>
                      <a:r>
                        <a:rPr lang="en-GB" sz="1600">
                          <a:solidFill>
                            <a:schemeClr val="tx1"/>
                          </a:solidFill>
                          <a:latin typeface="Arial" panose="020B0604020202020204" pitchFamily="34" charset="0"/>
                        </a:rPr>
                        <a:t>September 2024</a:t>
                      </a:r>
                    </a:p>
                  </a:txBody>
                  <a:tcPr anchor="ctr">
                    <a:solidFill>
                      <a:srgbClr val="E7E9EB"/>
                    </a:solidFill>
                  </a:tcPr>
                </a:tc>
                <a:tc>
                  <a:txBody>
                    <a:bodyPr/>
                    <a:lstStyle/>
                    <a:p>
                      <a:r>
                        <a:rPr lang="en-GB" sz="1600">
                          <a:solidFill>
                            <a:schemeClr val="tx1"/>
                          </a:solidFill>
                          <a:latin typeface="Arial" panose="020B0604020202020204" pitchFamily="34" charset="0"/>
                        </a:rPr>
                        <a:t>August 2023</a:t>
                      </a:r>
                    </a:p>
                  </a:txBody>
                  <a:tcPr anchor="ctr">
                    <a:solidFill>
                      <a:srgbClr val="E7E9EB"/>
                    </a:solidFill>
                  </a:tcPr>
                </a:tc>
                <a:extLst>
                  <a:ext uri="{0D108BD9-81ED-4DB2-BD59-A6C34878D82A}">
                    <a16:rowId xmlns:a16="http://schemas.microsoft.com/office/drawing/2014/main" val="775684751"/>
                  </a:ext>
                </a:extLst>
              </a:tr>
              <a:tr h="341231">
                <a:tc>
                  <a:txBody>
                    <a:bodyPr/>
                    <a:lstStyle/>
                    <a:p>
                      <a:r>
                        <a:rPr lang="en-GB" sz="1600" b="1">
                          <a:solidFill>
                            <a:schemeClr val="bg1"/>
                          </a:solidFill>
                          <a:latin typeface="Arial" panose="020B0604020202020204" pitchFamily="34" charset="0"/>
                        </a:rPr>
                        <a:t>Primary outcome</a:t>
                      </a:r>
                    </a:p>
                  </a:txBody>
                  <a:tcPr anchor="ctr">
                    <a:solidFill>
                      <a:schemeClr val="accent2"/>
                    </a:solidFill>
                  </a:tcPr>
                </a:tc>
                <a:tc>
                  <a:txBody>
                    <a:bodyPr/>
                    <a:lstStyle/>
                    <a:p>
                      <a:r>
                        <a:rPr lang="en-GB" sz="1600">
                          <a:latin typeface="Arial" panose="020B0604020202020204" pitchFamily="34" charset="0"/>
                        </a:rPr>
                        <a:t>Overall response rate</a:t>
                      </a:r>
                    </a:p>
                  </a:txBody>
                  <a:tcPr anchor="ctr">
                    <a:solidFill>
                      <a:srgbClr val="CBCFD4"/>
                    </a:solidFill>
                  </a:tcPr>
                </a:tc>
                <a:tc>
                  <a:txBody>
                    <a:bodyPr/>
                    <a:lstStyle/>
                    <a:p>
                      <a:r>
                        <a:rPr lang="en-GB" sz="1600">
                          <a:latin typeface="Arial" panose="020B0604020202020204" pitchFamily="34" charset="0"/>
                        </a:rPr>
                        <a:t>Overall response rate</a:t>
                      </a:r>
                    </a:p>
                  </a:txBody>
                  <a:tcPr anchor="ctr">
                    <a:solidFill>
                      <a:srgbClr val="CBCFD4"/>
                    </a:solidFill>
                  </a:tcPr>
                </a:tc>
                <a:extLst>
                  <a:ext uri="{0D108BD9-81ED-4DB2-BD59-A6C34878D82A}">
                    <a16:rowId xmlns:a16="http://schemas.microsoft.com/office/drawing/2014/main" val="3245755481"/>
                  </a:ext>
                </a:extLst>
              </a:tr>
              <a:tr h="341231">
                <a:tc>
                  <a:txBody>
                    <a:bodyPr/>
                    <a:lstStyle/>
                    <a:p>
                      <a:r>
                        <a:rPr lang="en-GB" sz="1600" b="1">
                          <a:solidFill>
                            <a:schemeClr val="bg1"/>
                          </a:solidFill>
                          <a:latin typeface="Arial" panose="020B0604020202020204" pitchFamily="34" charset="0"/>
                        </a:rPr>
                        <a:t>Other outcomes</a:t>
                      </a:r>
                    </a:p>
                  </a:txBody>
                  <a:tcPr anchor="ctr">
                    <a:solidFill>
                      <a:schemeClr val="accent2"/>
                    </a:solidFill>
                  </a:tcPr>
                </a:tc>
                <a:tc>
                  <a:txBody>
                    <a:bodyPr/>
                    <a:lstStyle/>
                    <a:p>
                      <a:r>
                        <a:rPr lang="en-GB" sz="1600">
                          <a:latin typeface="Arial" panose="020B0604020202020204" pitchFamily="34" charset="0"/>
                        </a:rPr>
                        <a:t>Include: </a:t>
                      </a:r>
                      <a:r>
                        <a:rPr lang="en-GB" sz="1600" err="1">
                          <a:latin typeface="Arial" panose="020B0604020202020204" pitchFamily="34" charset="0"/>
                        </a:rPr>
                        <a:t>DoR</a:t>
                      </a:r>
                      <a:r>
                        <a:rPr lang="en-GB" sz="1600">
                          <a:latin typeface="Arial" panose="020B0604020202020204" pitchFamily="34" charset="0"/>
                        </a:rPr>
                        <a:t>, response rates, OS, PFS, TTR, TTNT, MRD negativity rate, HRQoL and AEs</a:t>
                      </a:r>
                    </a:p>
                  </a:txBody>
                  <a:tcPr anchor="ctr">
                    <a:solidFill>
                      <a:srgbClr val="E7E9EB"/>
                    </a:solidFill>
                  </a:tcPr>
                </a:tc>
                <a:tc>
                  <a:txBody>
                    <a:bodyPr/>
                    <a:lstStyle/>
                    <a:p>
                      <a:r>
                        <a:rPr lang="en-GB" sz="1600">
                          <a:latin typeface="Arial" panose="020B0604020202020204" pitchFamily="34" charset="0"/>
                        </a:rPr>
                        <a:t>DoR, OS, PFS, MRD negativity rate, HRQoL and AEs</a:t>
                      </a:r>
                    </a:p>
                  </a:txBody>
                  <a:tcPr anchor="ctr">
                    <a:solidFill>
                      <a:srgbClr val="E7E9EB"/>
                    </a:solidFill>
                  </a:tcPr>
                </a:tc>
                <a:extLst>
                  <a:ext uri="{0D108BD9-81ED-4DB2-BD59-A6C34878D82A}">
                    <a16:rowId xmlns:a16="http://schemas.microsoft.com/office/drawing/2014/main" val="754561606"/>
                  </a:ext>
                </a:extLst>
              </a:tr>
              <a:tr h="628583">
                <a:tc>
                  <a:txBody>
                    <a:bodyPr/>
                    <a:lstStyle/>
                    <a:p>
                      <a:r>
                        <a:rPr lang="en-GB" sz="1600" b="1">
                          <a:solidFill>
                            <a:schemeClr val="bg1"/>
                          </a:solidFill>
                          <a:latin typeface="Arial" panose="020B0604020202020204" pitchFamily="34" charset="0"/>
                        </a:rPr>
                        <a:t>Locations</a:t>
                      </a:r>
                    </a:p>
                  </a:txBody>
                  <a:tcPr anchor="ctr">
                    <a:solidFill>
                      <a:schemeClr val="accent2"/>
                    </a:solidFill>
                  </a:tcPr>
                </a:tc>
                <a:tc>
                  <a:txBody>
                    <a:bodyPr/>
                    <a:lstStyle/>
                    <a:p>
                      <a:r>
                        <a:rPr lang="en-GB" sz="1600" b="0">
                          <a:latin typeface="Arial" panose="020B0604020202020204" pitchFamily="34" charset="0"/>
                        </a:rPr>
                        <a:t>Belgium, France, Germany, Israel, Netherlands, Poland, Republic of Korea, Spain, US</a:t>
                      </a:r>
                    </a:p>
                  </a:txBody>
                  <a:tcPr anchor="ctr">
                    <a:solidFill>
                      <a:srgbClr val="CBCFD4"/>
                    </a:solidFill>
                  </a:tcPr>
                </a:tc>
                <a:tc>
                  <a:txBody>
                    <a:bodyPr/>
                    <a:lstStyle/>
                    <a:p>
                      <a:r>
                        <a:rPr lang="en-GB" sz="1600" b="1">
                          <a:latin typeface="Arial" panose="020B0604020202020204" pitchFamily="34" charset="0"/>
                        </a:rPr>
                        <a:t>Phase I: </a:t>
                      </a:r>
                      <a:r>
                        <a:rPr lang="en-GB" sz="1600">
                          <a:latin typeface="Arial" panose="020B0604020202020204" pitchFamily="34" charset="0"/>
                        </a:rPr>
                        <a:t>France, Netherlands, Spain, Sweden, US</a:t>
                      </a:r>
                    </a:p>
                    <a:p>
                      <a:r>
                        <a:rPr lang="en-GB" sz="1600" b="1">
                          <a:latin typeface="Arial" panose="020B0604020202020204" pitchFamily="34" charset="0"/>
                        </a:rPr>
                        <a:t>Phase II: </a:t>
                      </a:r>
                      <a:r>
                        <a:rPr lang="en-GB" sz="1600">
                          <a:latin typeface="Arial" panose="020B0604020202020204" pitchFamily="34" charset="0"/>
                        </a:rPr>
                        <a:t>UK, Belgium, France, Germany, Italy, Netherlands, Spain, Sweden, US, Canada, China</a:t>
                      </a:r>
                    </a:p>
                  </a:txBody>
                  <a:tcPr anchor="ctr">
                    <a:solidFill>
                      <a:srgbClr val="CBCFD4"/>
                    </a:solidFill>
                  </a:tcPr>
                </a:tc>
                <a:extLst>
                  <a:ext uri="{0D108BD9-81ED-4DB2-BD59-A6C34878D82A}">
                    <a16:rowId xmlns:a16="http://schemas.microsoft.com/office/drawing/2014/main" val="4222386618"/>
                  </a:ext>
                </a:extLst>
              </a:tr>
            </a:tbl>
          </a:graphicData>
        </a:graphic>
      </p:graphicFrame>
      <p:sp>
        <p:nvSpPr>
          <p:cNvPr id="2" name="Text Placeholder 3">
            <a:extLst>
              <a:ext uri="{FF2B5EF4-FFF2-40B4-BE49-F238E27FC236}">
                <a16:creationId xmlns:a16="http://schemas.microsoft.com/office/drawing/2014/main" id="{5251961F-BEE9-9041-85FB-0AC3938D062A}"/>
              </a:ext>
            </a:extLst>
          </p:cNvPr>
          <p:cNvSpPr txBox="1">
            <a:spLocks/>
          </p:cNvSpPr>
          <p:nvPr/>
        </p:nvSpPr>
        <p:spPr>
          <a:xfrm>
            <a:off x="1040130" y="6196280"/>
            <a:ext cx="10677378" cy="6727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AEs: Adverse events; DoR: Duration of response; </a:t>
            </a:r>
            <a:r>
              <a:rPr lang="en-GB" err="1"/>
              <a:t>HRQoL</a:t>
            </a:r>
            <a:r>
              <a:rPr lang="en-GB"/>
              <a:t>: Health-related quality of life; </a:t>
            </a:r>
            <a:r>
              <a:rPr lang="en-GB" err="1"/>
              <a:t>IMiD</a:t>
            </a:r>
            <a:r>
              <a:rPr lang="en-GB"/>
              <a:t>: Immunomodulatory agent; </a:t>
            </a:r>
            <a:r>
              <a:rPr lang="en-GB" err="1"/>
              <a:t>mAb</a:t>
            </a:r>
            <a:r>
              <a:rPr lang="en-GB"/>
              <a:t>: Monoclonal antibody; MRD: Minimal residual disease; N/A: Not applicable; OS: Overall survival; PFS: Progression-free survival; PI: Proteasome inhibitor; RRMM: Relapsed or refractory multiple myeloma; TTNT: Time to next treatment; TTR: Time to response</a:t>
            </a:r>
          </a:p>
        </p:txBody>
      </p:sp>
    </p:spTree>
    <p:extLst>
      <p:ext uri="{BB962C8B-B14F-4D97-AF65-F5344CB8AC3E}">
        <p14:creationId xmlns:p14="http://schemas.microsoft.com/office/powerpoint/2010/main" val="130587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1ACE57B-2194-41EE-F55A-633A5B19B4E0}"/>
              </a:ext>
            </a:extLst>
          </p:cNvPr>
          <p:cNvSpPr>
            <a:spLocks noGrp="1"/>
          </p:cNvSpPr>
          <p:nvPr>
            <p:ph type="title"/>
          </p:nvPr>
        </p:nvSpPr>
        <p:spPr>
          <a:xfrm>
            <a:off x="466724" y="304164"/>
            <a:ext cx="11250785" cy="592817"/>
          </a:xfrm>
        </p:spPr>
        <p:txBody>
          <a:bodyPr>
            <a:normAutofit/>
          </a:bodyPr>
          <a:lstStyle/>
          <a:p>
            <a:r>
              <a:rPr lang="en-GB"/>
              <a:t>Key results: MonumenTAL-1 and MajesTEC-1</a:t>
            </a:r>
          </a:p>
        </p:txBody>
      </p:sp>
      <p:sp>
        <p:nvSpPr>
          <p:cNvPr id="20" name="TextBox 19">
            <a:extLst>
              <a:ext uri="{FF2B5EF4-FFF2-40B4-BE49-F238E27FC236}">
                <a16:creationId xmlns:a16="http://schemas.microsoft.com/office/drawing/2014/main" id="{7042830D-481C-5A57-07B9-15AD9FF5188C}"/>
              </a:ext>
            </a:extLst>
          </p:cNvPr>
          <p:cNvSpPr txBox="1"/>
          <p:nvPr/>
        </p:nvSpPr>
        <p:spPr>
          <a:xfrm>
            <a:off x="466724" y="841723"/>
            <a:ext cx="5451044" cy="369332"/>
          </a:xfrm>
          <a:prstGeom prst="rect">
            <a:avLst/>
          </a:prstGeom>
          <a:noFill/>
        </p:spPr>
        <p:txBody>
          <a:bodyPr wrap="none" rtlCol="0">
            <a:spAutoFit/>
          </a:bodyPr>
          <a:lstStyle/>
          <a:p>
            <a:r>
              <a:rPr lang="en-GB" b="1">
                <a:latin typeface="Arial" panose="020B0604020202020204" pitchFamily="34" charset="0"/>
              </a:rPr>
              <a:t>MonumenTAL-1 and MajesTEC-1 study results</a:t>
            </a:r>
          </a:p>
        </p:txBody>
      </p:sp>
      <p:graphicFrame>
        <p:nvGraphicFramePr>
          <p:cNvPr id="3" name="Table 3" descr="A table to show the clinical outcomes of the key trial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1852922836"/>
              </p:ext>
            </p:extLst>
          </p:nvPr>
        </p:nvGraphicFramePr>
        <p:xfrm>
          <a:off x="466724" y="1211055"/>
          <a:ext cx="11258554" cy="2011680"/>
        </p:xfrm>
        <a:graphic>
          <a:graphicData uri="http://schemas.openxmlformats.org/drawingml/2006/table">
            <a:tbl>
              <a:tblPr firstRow="1" bandRow="1">
                <a:tableStyleId>{5C22544A-7EE6-4342-B048-85BDC9FD1C3A}</a:tableStyleId>
              </a:tblPr>
              <a:tblGrid>
                <a:gridCol w="3498786">
                  <a:extLst>
                    <a:ext uri="{9D8B030D-6E8A-4147-A177-3AD203B41FA5}">
                      <a16:colId xmlns:a16="http://schemas.microsoft.com/office/drawing/2014/main" val="2781295461"/>
                    </a:ext>
                  </a:extLst>
                </a:gridCol>
                <a:gridCol w="3937519">
                  <a:extLst>
                    <a:ext uri="{9D8B030D-6E8A-4147-A177-3AD203B41FA5}">
                      <a16:colId xmlns:a16="http://schemas.microsoft.com/office/drawing/2014/main" val="458621282"/>
                    </a:ext>
                  </a:extLst>
                </a:gridCol>
                <a:gridCol w="3822249">
                  <a:extLst>
                    <a:ext uri="{9D8B030D-6E8A-4147-A177-3AD203B41FA5}">
                      <a16:colId xmlns:a16="http://schemas.microsoft.com/office/drawing/2014/main" val="983104019"/>
                    </a:ext>
                  </a:extLst>
                </a:gridCol>
              </a:tblGrid>
              <a:tr h="564526">
                <a:tc>
                  <a:txBody>
                    <a:bodyPr/>
                    <a:lstStyle/>
                    <a:p>
                      <a:endParaRPr lang="en-GB" sz="1800">
                        <a:solidFill>
                          <a:schemeClr val="bg1"/>
                        </a:solidFill>
                        <a:latin typeface="Arial" panose="020B0604020202020204" pitchFamily="34" charset="0"/>
                        <a:cs typeface="Arial" panose="020B0604020202020204" pitchFamily="34" charset="0"/>
                      </a:endParaRPr>
                    </a:p>
                  </a:txBody>
                  <a:tcPr anchor="ctr">
                    <a:solidFill>
                      <a:schemeClr val="accent2"/>
                    </a:solidFill>
                  </a:tcPr>
                </a:tc>
                <a:tc>
                  <a:txBody>
                    <a:bodyPr/>
                    <a:lstStyle/>
                    <a:p>
                      <a:pPr algn="ctr"/>
                      <a:r>
                        <a:rPr lang="en-GB" sz="1800">
                          <a:latin typeface="Arial" panose="020B0604020202020204" pitchFamily="34" charset="0"/>
                          <a:cs typeface="Arial" panose="020B0604020202020204" pitchFamily="34" charset="0"/>
                        </a:rPr>
                        <a:t>MonumenTAL-1 (Talquetamab): Cohort C (N=154)</a:t>
                      </a:r>
                    </a:p>
                  </a:txBody>
                  <a:tcPr anchor="ctr">
                    <a:solidFill>
                      <a:schemeClr val="accent2"/>
                    </a:solidFill>
                  </a:tcPr>
                </a:tc>
                <a:tc>
                  <a:txBody>
                    <a:bodyPr/>
                    <a:lstStyle/>
                    <a:p>
                      <a:pPr algn="ctr"/>
                      <a:r>
                        <a:rPr lang="en-GB" sz="1800">
                          <a:solidFill>
                            <a:schemeClr val="bg1"/>
                          </a:solidFill>
                          <a:latin typeface="Arial" panose="020B0604020202020204" pitchFamily="34" charset="0"/>
                          <a:cs typeface="Arial" panose="020B0604020202020204" pitchFamily="34" charset="0"/>
                        </a:rPr>
                        <a:t>MajesTEC-1 (Teclistamab): </a:t>
                      </a:r>
                    </a:p>
                    <a:p>
                      <a:pPr algn="ctr"/>
                      <a:r>
                        <a:rPr lang="en-GB" sz="1800">
                          <a:solidFill>
                            <a:schemeClr val="bg1"/>
                          </a:solidFill>
                          <a:latin typeface="Arial" panose="020B0604020202020204" pitchFamily="34" charset="0"/>
                          <a:cs typeface="Arial" panose="020B0604020202020204" pitchFamily="34" charset="0"/>
                        </a:rPr>
                        <a:t>All treated analysis set (N=165)</a:t>
                      </a:r>
                    </a:p>
                  </a:txBody>
                  <a:tcPr anchor="ctr">
                    <a:solidFill>
                      <a:schemeClr val="accent2"/>
                    </a:solidFill>
                  </a:tcPr>
                </a:tc>
                <a:extLst>
                  <a:ext uri="{0D108BD9-81ED-4DB2-BD59-A6C34878D82A}">
                    <a16:rowId xmlns:a16="http://schemas.microsoft.com/office/drawing/2014/main" val="1220355904"/>
                  </a:ext>
                </a:extLst>
              </a:tr>
              <a:tr h="167267">
                <a:tc>
                  <a:txBody>
                    <a:bodyPr/>
                    <a:lstStyle/>
                    <a:p>
                      <a:pPr algn="l">
                        <a:spcBef>
                          <a:spcPts val="200"/>
                        </a:spcBef>
                        <a:spcAft>
                          <a:spcPts val="200"/>
                        </a:spcAft>
                      </a:pPr>
                      <a:r>
                        <a:rPr lang="en-GB" sz="18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Median follow-up, months</a:t>
                      </a:r>
                      <a:endParaRPr lang="en-GB" sz="1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solidFill>
                  </a:tcPr>
                </a:tc>
                <a:tc>
                  <a:txBody>
                    <a:bodyPr/>
                    <a:lstStyle/>
                    <a:p>
                      <a:pPr algn="ctr">
                        <a:spcBef>
                          <a:spcPts val="200"/>
                        </a:spcBef>
                        <a:spcAft>
                          <a:spcPts val="200"/>
                        </a:spcAft>
                        <a:tabLst>
                          <a:tab pos="909320" algn="r"/>
                        </a:tabLst>
                      </a:pPr>
                      <a:r>
                        <a:rPr lang="en-GB" sz="1800" u="none">
                          <a:effectLst/>
                          <a:latin typeface="Arial" panose="020B0604020202020204" pitchFamily="34" charset="0"/>
                          <a:ea typeface="Times New Roman" panose="02020603050405020304" pitchFamily="18" charset="0"/>
                          <a:cs typeface="Arial" panose="020B0604020202020204" pitchFamily="34" charset="0"/>
                        </a:rPr>
                        <a:t>31.2</a:t>
                      </a:r>
                    </a:p>
                  </a:txBody>
                  <a:tcPr marL="68580" marR="68580" marT="0" marB="0" anchor="ctr">
                    <a:solidFill>
                      <a:srgbClr val="E7E9EB"/>
                    </a:solidFill>
                  </a:tcPr>
                </a:tc>
                <a:tc>
                  <a:txBody>
                    <a:bodyPr/>
                    <a:lstStyle/>
                    <a:p>
                      <a:pPr algn="ctr">
                        <a:spcBef>
                          <a:spcPts val="200"/>
                        </a:spcBef>
                        <a:spcAft>
                          <a:spcPts val="200"/>
                        </a:spcAft>
                        <a:tabLst>
                          <a:tab pos="909320" algn="r"/>
                        </a:tabLst>
                      </a:pPr>
                      <a:r>
                        <a:rPr lang="en-GB" sz="1800" u="none">
                          <a:solidFill>
                            <a:schemeClr val="tx1"/>
                          </a:solidFill>
                          <a:effectLst/>
                          <a:latin typeface="Arial" panose="020B0604020202020204" pitchFamily="34" charset="0"/>
                          <a:ea typeface="MS Gothic" panose="020B0609070205080204" pitchFamily="49" charset="-128"/>
                          <a:cs typeface="Arial" panose="020B0604020202020204" pitchFamily="34" charset="0"/>
                        </a:rPr>
                        <a:t>30.4</a:t>
                      </a:r>
                      <a:endParaRPr lang="en-GB" sz="1800" u="none">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extLst>
                  <a:ext uri="{0D108BD9-81ED-4DB2-BD59-A6C34878D82A}">
                    <a16:rowId xmlns:a16="http://schemas.microsoft.com/office/drawing/2014/main" val="683507817"/>
                  </a:ext>
                </a:extLst>
              </a:tr>
              <a:tr h="167267">
                <a:tc>
                  <a:txBody>
                    <a:bodyPr/>
                    <a:lstStyle/>
                    <a:p>
                      <a:pPr algn="l">
                        <a:spcBef>
                          <a:spcPts val="200"/>
                        </a:spcBef>
                        <a:spcAft>
                          <a:spcPts val="200"/>
                        </a:spcAft>
                      </a:pPr>
                      <a:r>
                        <a:rPr lang="en-GB" sz="18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ORR,% (95% CI)</a:t>
                      </a:r>
                      <a:endParaRPr lang="en-GB" sz="1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solidFill>
                  </a:tcPr>
                </a:tc>
                <a:tc>
                  <a:txBody>
                    <a:bodyPr/>
                    <a:lstStyle/>
                    <a:p>
                      <a:pPr algn="ctr">
                        <a:spcBef>
                          <a:spcPts val="200"/>
                        </a:spcBef>
                        <a:spcAft>
                          <a:spcPts val="200"/>
                        </a:spcAft>
                      </a:pPr>
                      <a:r>
                        <a:rPr lang="en-GB" sz="1800" b="0" u="none" kern="1200" dirty="0">
                          <a:solidFill>
                            <a:schemeClr val="dk1"/>
                          </a:solidFill>
                          <a:effectLst/>
                          <a:latin typeface="Arial" panose="020B0604020202020204" pitchFamily="34" charset="0"/>
                          <a:ea typeface="+mn-ea"/>
                          <a:cs typeface="Arial" panose="020B0604020202020204" pitchFamily="34" charset="0"/>
                        </a:rPr>
                        <a:t>69.5 </a:t>
                      </a: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 </a:t>
                      </a:r>
                      <a:endParaRPr lang="en-GB" sz="1800" b="1" u="sng" dirty="0">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tc>
                  <a:txBody>
                    <a:bodyPr/>
                    <a:lstStyle/>
                    <a:p>
                      <a:pPr algn="ctr">
                        <a:spcBef>
                          <a:spcPts val="200"/>
                        </a:spcBef>
                        <a:spcAft>
                          <a:spcPts val="200"/>
                        </a:spcAft>
                      </a:pPr>
                      <a:r>
                        <a:rPr lang="en-GB" sz="1800" b="0" u="none" dirty="0">
                          <a:solidFill>
                            <a:schemeClr val="tx1"/>
                          </a:solidFill>
                          <a:effectLst/>
                          <a:latin typeface="Arial" panose="020B0604020202020204" pitchFamily="34" charset="0"/>
                          <a:ea typeface="MS Gothic" panose="020B0609070205080204" pitchFamily="49" charset="-128"/>
                          <a:cs typeface="Arial" panose="020B0604020202020204" pitchFamily="34" charset="0"/>
                        </a:rPr>
                        <a:t>63.0 </a:t>
                      </a: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a:t>
                      </a:r>
                      <a:endParaRPr lang="en-GB"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extLst>
                  <a:ext uri="{0D108BD9-81ED-4DB2-BD59-A6C34878D82A}">
                    <a16:rowId xmlns:a16="http://schemas.microsoft.com/office/drawing/2014/main" val="1606641215"/>
                  </a:ext>
                </a:extLst>
              </a:tr>
              <a:tr h="167267">
                <a:tc>
                  <a:txBody>
                    <a:bodyPr/>
                    <a:lstStyle/>
                    <a:p>
                      <a:pPr algn="l">
                        <a:spcBef>
                          <a:spcPts val="200"/>
                        </a:spcBef>
                        <a:spcAft>
                          <a:spcPts val="200"/>
                        </a:spcAft>
                      </a:pPr>
                      <a:r>
                        <a:rPr lang="en-GB" sz="1800" b="0">
                          <a:solidFill>
                            <a:schemeClr val="bg1"/>
                          </a:solidFill>
                          <a:effectLst/>
                          <a:latin typeface="Arial" panose="020B0604020202020204" pitchFamily="34" charset="0"/>
                          <a:ea typeface="Times New Roman" panose="02020603050405020304" pitchFamily="18" charset="0"/>
                          <a:cs typeface="Arial" panose="020B0604020202020204" pitchFamily="34" charset="0"/>
                        </a:rPr>
                        <a:t>≥CR, % (95% CI)</a:t>
                      </a:r>
                    </a:p>
                  </a:txBody>
                  <a:tcPr marL="68580" marR="68580" marT="0" marB="0" anchor="ctr">
                    <a:solidFill>
                      <a:schemeClr val="accent2"/>
                    </a:solidFill>
                  </a:tcPr>
                </a:tc>
                <a:tc>
                  <a:txBody>
                    <a:bodyPr/>
                    <a:lstStyle/>
                    <a:p>
                      <a:pPr algn="ctr"/>
                      <a:r>
                        <a:rPr lang="en-GB" sz="1800" b="0" u="none" kern="1200" dirty="0">
                          <a:solidFill>
                            <a:schemeClr val="dk1"/>
                          </a:solidFill>
                          <a:effectLst/>
                          <a:latin typeface="Arial" panose="020B0604020202020204" pitchFamily="34" charset="0"/>
                          <a:ea typeface="+mn-ea"/>
                          <a:cs typeface="Arial" panose="020B0604020202020204" pitchFamily="34" charset="0"/>
                        </a:rPr>
                        <a:t>40.3 </a:t>
                      </a: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a:t>
                      </a:r>
                      <a:endParaRPr lang="en-GB" sz="1800" b="1" u="sng" dirty="0">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tc>
                  <a:txBody>
                    <a:bodyPr/>
                    <a:lstStyle/>
                    <a:p>
                      <a:pPr algn="ctr">
                        <a:spcBef>
                          <a:spcPts val="200"/>
                        </a:spcBef>
                        <a:spcAft>
                          <a:spcPts val="200"/>
                        </a:spcAft>
                      </a:pPr>
                      <a:r>
                        <a:rPr lang="en-GB"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46.1 </a:t>
                      </a: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a:t>
                      </a:r>
                      <a:endParaRPr lang="en-GB" sz="1800" b="0" u="sng" dirty="0">
                        <a:solidFill>
                          <a:schemeClr val="tx1"/>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extLst>
                  <a:ext uri="{0D108BD9-81ED-4DB2-BD59-A6C34878D82A}">
                    <a16:rowId xmlns:a16="http://schemas.microsoft.com/office/drawing/2014/main" val="2891000163"/>
                  </a:ext>
                </a:extLst>
              </a:tr>
              <a:tr h="169278">
                <a:tc>
                  <a:txBody>
                    <a:bodyPr/>
                    <a:lstStyle/>
                    <a:p>
                      <a:pPr>
                        <a:spcBef>
                          <a:spcPts val="200"/>
                        </a:spcBef>
                        <a:spcAft>
                          <a:spcPts val="200"/>
                        </a:spcAft>
                        <a:tabLst>
                          <a:tab pos="909320" algn="r"/>
                        </a:tabLst>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Median PFS, months (95% CI)</a:t>
                      </a:r>
                    </a:p>
                  </a:txBody>
                  <a:tcPr marL="68580" marR="68580" marT="0" marB="0" anchor="ctr">
                    <a:solidFill>
                      <a:schemeClr val="accent2"/>
                    </a:solidFill>
                  </a:tcPr>
                </a:tc>
                <a:tc>
                  <a:txBody>
                    <a:bodyPr/>
                    <a:lstStyle/>
                    <a:p>
                      <a:pPr algn="ctr"/>
                      <a:r>
                        <a:rPr lang="en-GB" sz="1800" b="0" u="none" kern="1200" dirty="0">
                          <a:solidFill>
                            <a:schemeClr val="dk1"/>
                          </a:solidFill>
                          <a:effectLst/>
                          <a:latin typeface="Arial" panose="020B0604020202020204" pitchFamily="34" charset="0"/>
                          <a:ea typeface="+mn-ea"/>
                          <a:cs typeface="Arial" panose="020B0604020202020204" pitchFamily="34" charset="0"/>
                        </a:rPr>
                        <a:t>11.2 (7.7, 14.6)</a:t>
                      </a:r>
                      <a:endParaRPr lang="en-GB" sz="1800" u="sng" dirty="0">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tc>
                  <a:txBody>
                    <a:bodyPr/>
                    <a:lstStyle/>
                    <a:p>
                      <a:pPr algn="ctr">
                        <a:spcBef>
                          <a:spcPts val="200"/>
                        </a:spcBef>
                        <a:spcAft>
                          <a:spcPts val="200"/>
                        </a:spcAft>
                        <a:tabLst>
                          <a:tab pos="909320" algn="r"/>
                        </a:tabLst>
                      </a:pPr>
                      <a:r>
                        <a:rPr lang="en-GB" sz="1800" u="none" dirty="0">
                          <a:solidFill>
                            <a:schemeClr val="tx1"/>
                          </a:solidFill>
                          <a:effectLst/>
                          <a:latin typeface="Arial" panose="020B0604020202020204" pitchFamily="34" charset="0"/>
                          <a:ea typeface="MS Gothic" panose="020B0609070205080204" pitchFamily="49" charset="-128"/>
                          <a:cs typeface="Arial" panose="020B0604020202020204" pitchFamily="34" charset="0"/>
                        </a:rPr>
                        <a:t>11.4 </a:t>
                      </a: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a:t>
                      </a:r>
                      <a:endParaRPr lang="en-GB" sz="1800" u="sng" dirty="0">
                        <a:solidFill>
                          <a:schemeClr val="tx1"/>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extLst>
                  <a:ext uri="{0D108BD9-81ED-4DB2-BD59-A6C34878D82A}">
                    <a16:rowId xmlns:a16="http://schemas.microsoft.com/office/drawing/2014/main" val="1086869075"/>
                  </a:ext>
                </a:extLst>
              </a:tr>
              <a:tr h="167267">
                <a:tc>
                  <a:txBody>
                    <a:bodyPr/>
                    <a:lstStyle/>
                    <a:p>
                      <a:pPr>
                        <a:spcBef>
                          <a:spcPts val="200"/>
                        </a:spcBef>
                        <a:spcAft>
                          <a:spcPts val="200"/>
                        </a:spcAft>
                        <a:tabLst>
                          <a:tab pos="909320" algn="r"/>
                        </a:tabLst>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Median OS, months (95% CI)</a:t>
                      </a:r>
                    </a:p>
                  </a:txBody>
                  <a:tcPr marL="68580" marR="68580" marT="0" marB="0" anchor="ctr">
                    <a:solidFill>
                      <a:schemeClr val="accent2"/>
                    </a:solidFill>
                  </a:tcPr>
                </a:tc>
                <a:tc>
                  <a:txBody>
                    <a:bodyPr/>
                    <a:lstStyle/>
                    <a:p>
                      <a:pPr algn="ctr"/>
                      <a:r>
                        <a:rPr lang="en-GB" sz="1800" b="0" u="none" kern="1200" dirty="0">
                          <a:solidFill>
                            <a:schemeClr val="dk1"/>
                          </a:solidFill>
                          <a:effectLst/>
                          <a:latin typeface="Arial" panose="020B0604020202020204" pitchFamily="34" charset="0"/>
                          <a:ea typeface="+mn-ea"/>
                          <a:cs typeface="Arial" panose="020B0604020202020204" pitchFamily="34" charset="0"/>
                        </a:rPr>
                        <a:t>NE</a:t>
                      </a:r>
                      <a:r>
                        <a:rPr lang="en-GB" sz="1800" u="none" kern="1200" dirty="0">
                          <a:solidFill>
                            <a:schemeClr val="dk1"/>
                          </a:solidFill>
                          <a:effectLst/>
                          <a:latin typeface="Arial" panose="020B0604020202020204" pitchFamily="34" charset="0"/>
                          <a:ea typeface="+mn-ea"/>
                          <a:cs typeface="Arial" panose="020B0604020202020204" pitchFamily="34" charset="0"/>
                        </a:rPr>
                        <a:t> </a:t>
                      </a:r>
                      <a:r>
                        <a:rPr lang="en-GB" sz="1800" b="0" u="none" kern="1200" dirty="0">
                          <a:solidFill>
                            <a:schemeClr val="dk1"/>
                          </a:solidFill>
                          <a:effectLst/>
                          <a:latin typeface="Arial" panose="020B0604020202020204" pitchFamily="34" charset="0"/>
                          <a:ea typeface="+mn-ea"/>
                          <a:cs typeface="Arial" panose="020B0604020202020204" pitchFamily="34" charset="0"/>
                        </a:rPr>
                        <a:t>(NE, NE)</a:t>
                      </a:r>
                      <a:endParaRPr lang="en-GB" sz="1800" u="none" dirty="0">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tc>
                  <a:txBody>
                    <a:bodyPr/>
                    <a:lstStyle/>
                    <a:p>
                      <a:pPr algn="ctr">
                        <a:spcBef>
                          <a:spcPts val="200"/>
                        </a:spcBef>
                        <a:spcAft>
                          <a:spcPts val="200"/>
                        </a:spcAft>
                        <a:tabLst>
                          <a:tab pos="909320" algn="r"/>
                        </a:tabLst>
                      </a:pPr>
                      <a:r>
                        <a:rPr lang="en-GB" sz="1800" u="none" dirty="0">
                          <a:solidFill>
                            <a:schemeClr val="tx1"/>
                          </a:solidFill>
                          <a:effectLst/>
                          <a:latin typeface="Arial" panose="020B0604020202020204" pitchFamily="34" charset="0"/>
                          <a:ea typeface="MS Gothic" panose="020B0609070205080204" pitchFamily="49" charset="-128"/>
                          <a:cs typeface="Arial" panose="020B0604020202020204" pitchFamily="34" charset="0"/>
                        </a:rPr>
                        <a:t>22.2 </a:t>
                      </a: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a:t>
                      </a:r>
                      <a:endParaRPr lang="en-GB" sz="1800" u="sng" dirty="0">
                        <a:solidFill>
                          <a:schemeClr val="tx1"/>
                        </a:solidFill>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extLst>
                  <a:ext uri="{0D108BD9-81ED-4DB2-BD59-A6C34878D82A}">
                    <a16:rowId xmlns:a16="http://schemas.microsoft.com/office/drawing/2014/main" val="2605528485"/>
                  </a:ext>
                </a:extLst>
              </a:tr>
            </a:tbl>
          </a:graphicData>
        </a:graphic>
      </p:graphicFrame>
      <p:sp>
        <p:nvSpPr>
          <p:cNvPr id="10" name="Rectangle 9" descr="Marker showing slides are confidential ">
            <a:extLst>
              <a:ext uri="{FF2B5EF4-FFF2-40B4-BE49-F238E27FC236}">
                <a16:creationId xmlns:a16="http://schemas.microsoft.com/office/drawing/2014/main" id="{AD6FB702-281B-2092-FFDA-E08B1D59D887}"/>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4" name="TextBox 3">
            <a:extLst>
              <a:ext uri="{FF2B5EF4-FFF2-40B4-BE49-F238E27FC236}">
                <a16:creationId xmlns:a16="http://schemas.microsoft.com/office/drawing/2014/main" id="{30E235F1-05AF-2CDF-58C8-4D8F56F34DC5}"/>
              </a:ext>
            </a:extLst>
          </p:cNvPr>
          <p:cNvSpPr txBox="1"/>
          <p:nvPr/>
        </p:nvSpPr>
        <p:spPr>
          <a:xfrm>
            <a:off x="351151" y="5503763"/>
            <a:ext cx="11258553"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See appendix: </a:t>
            </a:r>
            <a:r>
              <a:rPr lang="en-GB" sz="1600" dirty="0">
                <a:latin typeface="Arial" panose="020B0604020202020204" pitchFamily="34" charset="0"/>
                <a:cs typeface="Arial" panose="020B0604020202020204" pitchFamily="34" charset="0"/>
                <a:hlinkClick r:id="rId3" action="ppaction://hlinksldjump"/>
              </a:rPr>
              <a:t>MonumenTAL-1 study design</a:t>
            </a:r>
            <a:r>
              <a:rPr lang="en-GB"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hlinkClick r:id="rId4" action="ppaction://hlinksldjump"/>
              </a:rPr>
              <a:t>Baseline characteristics: MonumenTAL-1 and MajesTEC-1</a:t>
            </a:r>
            <a:r>
              <a:rPr lang="en-GB" sz="1600" dirty="0">
                <a:latin typeface="Arial" panose="020B0604020202020204" pitchFamily="34" charset="0"/>
                <a:cs typeface="Arial" panose="020B0604020202020204" pitchFamily="34" charset="0"/>
              </a:rPr>
              <a:t> and </a:t>
            </a:r>
            <a:r>
              <a:rPr lang="en-GB" sz="1600" dirty="0">
                <a:latin typeface="Arial" panose="020B0604020202020204" pitchFamily="34" charset="0"/>
                <a:cs typeface="Arial" panose="020B0604020202020204" pitchFamily="34" charset="0"/>
                <a:hlinkClick r:id="rId5" action="ppaction://hlinksldjump"/>
              </a:rPr>
              <a:t>Adverse events: MonumenTAL-1</a:t>
            </a:r>
            <a:endParaRPr lang="en-GB" sz="1600" dirty="0">
              <a:latin typeface="Arial" panose="020B0604020202020204" pitchFamily="34" charset="0"/>
              <a:cs typeface="Arial" panose="020B0604020202020204" pitchFamily="34" charset="0"/>
            </a:endParaRPr>
          </a:p>
        </p:txBody>
      </p:sp>
      <p:sp>
        <p:nvSpPr>
          <p:cNvPr id="2" name="Text Placeholder 3">
            <a:extLst>
              <a:ext uri="{FF2B5EF4-FFF2-40B4-BE49-F238E27FC236}">
                <a16:creationId xmlns:a16="http://schemas.microsoft.com/office/drawing/2014/main" id="{080F225D-619F-6F0C-C70F-30F346E8B1AE}"/>
              </a:ext>
            </a:extLst>
          </p:cNvPr>
          <p:cNvSpPr txBox="1">
            <a:spLocks/>
          </p:cNvSpPr>
          <p:nvPr/>
        </p:nvSpPr>
        <p:spPr>
          <a:xfrm>
            <a:off x="1040130" y="6390886"/>
            <a:ext cx="10677378" cy="477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CI: Confidence interval; CR: Complete response; NE: Not estimable; ORR: Overall response rate; OS: Overall survival; PFS: Progression-free survival</a:t>
            </a:r>
          </a:p>
        </p:txBody>
      </p:sp>
    </p:spTree>
    <p:extLst>
      <p:ext uri="{BB962C8B-B14F-4D97-AF65-F5344CB8AC3E}">
        <p14:creationId xmlns:p14="http://schemas.microsoft.com/office/powerpoint/2010/main" val="404673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419A9D1A-7B2B-631B-B931-1AADC5AAC7DF}"/>
              </a:ext>
              <a:ext uri="{C183D7F6-B498-43B3-948B-1728B52AA6E4}">
                <adec:decorative xmlns:adec="http://schemas.microsoft.com/office/drawing/2017/decorative" val="1"/>
              </a:ext>
            </a:extLst>
          </p:cNvPr>
          <p:cNvCxnSpPr>
            <a:cxnSpLocks/>
          </p:cNvCxnSpPr>
          <p:nvPr/>
        </p:nvCxnSpPr>
        <p:spPr>
          <a:xfrm flipV="1">
            <a:off x="363980" y="3412934"/>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A3960A1-A0B0-820E-6B9A-FCE980170926}"/>
              </a:ext>
              <a:ext uri="{C183D7F6-B498-43B3-948B-1728B52AA6E4}">
                <adec:decorative xmlns:adec="http://schemas.microsoft.com/office/drawing/2017/decorative" val="1"/>
              </a:ext>
            </a:extLst>
          </p:cNvPr>
          <p:cNvCxnSpPr>
            <a:cxnSpLocks/>
          </p:cNvCxnSpPr>
          <p:nvPr/>
        </p:nvCxnSpPr>
        <p:spPr>
          <a:xfrm flipV="1">
            <a:off x="2000552" y="3415889"/>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E38D873-DEDA-0DA8-44CF-43EB1A689720}"/>
              </a:ext>
              <a:ext uri="{C183D7F6-B498-43B3-948B-1728B52AA6E4}">
                <adec:decorative xmlns:adec="http://schemas.microsoft.com/office/drawing/2017/decorative" val="1"/>
              </a:ext>
            </a:extLst>
          </p:cNvPr>
          <p:cNvCxnSpPr>
            <a:cxnSpLocks/>
          </p:cNvCxnSpPr>
          <p:nvPr/>
        </p:nvCxnSpPr>
        <p:spPr>
          <a:xfrm flipV="1">
            <a:off x="498626" y="3378898"/>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FEF7C47-3EC7-D948-0ABB-D6E65BCB792F}"/>
              </a:ext>
              <a:ext uri="{C183D7F6-B498-43B3-948B-1728B52AA6E4}">
                <adec:decorative xmlns:adec="http://schemas.microsoft.com/office/drawing/2017/decorative" val="1"/>
              </a:ext>
            </a:extLst>
          </p:cNvPr>
          <p:cNvCxnSpPr>
            <a:cxnSpLocks/>
          </p:cNvCxnSpPr>
          <p:nvPr/>
        </p:nvCxnSpPr>
        <p:spPr>
          <a:xfrm flipV="1">
            <a:off x="633270" y="3380376"/>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CD0495F-C771-43B2-8D7F-9A2BEFB6475C}"/>
              </a:ext>
              <a:ext uri="{C183D7F6-B498-43B3-948B-1728B52AA6E4}">
                <adec:decorative xmlns:adec="http://schemas.microsoft.com/office/drawing/2017/decorative" val="1"/>
              </a:ext>
            </a:extLst>
          </p:cNvPr>
          <p:cNvCxnSpPr>
            <a:cxnSpLocks/>
          </p:cNvCxnSpPr>
          <p:nvPr/>
        </p:nvCxnSpPr>
        <p:spPr>
          <a:xfrm flipV="1">
            <a:off x="767917" y="3381853"/>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7864C77-D64D-ED93-DC52-6030CB55283E}"/>
              </a:ext>
              <a:ext uri="{C183D7F6-B498-43B3-948B-1728B52AA6E4}">
                <adec:decorative xmlns:adec="http://schemas.microsoft.com/office/drawing/2017/decorative" val="1"/>
              </a:ext>
            </a:extLst>
          </p:cNvPr>
          <p:cNvCxnSpPr>
            <a:cxnSpLocks/>
          </p:cNvCxnSpPr>
          <p:nvPr/>
        </p:nvCxnSpPr>
        <p:spPr>
          <a:xfrm flipV="1">
            <a:off x="908480" y="338037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2A1F76C-7EC4-706A-E19F-3B7D282265BD}"/>
              </a:ext>
              <a:ext uri="{C183D7F6-B498-43B3-948B-1728B52AA6E4}">
                <adec:decorative xmlns:adec="http://schemas.microsoft.com/office/drawing/2017/decorative" val="1"/>
              </a:ext>
            </a:extLst>
          </p:cNvPr>
          <p:cNvCxnSpPr>
            <a:cxnSpLocks/>
          </p:cNvCxnSpPr>
          <p:nvPr/>
        </p:nvCxnSpPr>
        <p:spPr>
          <a:xfrm flipV="1">
            <a:off x="1043124" y="3381850"/>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638454C-905A-B031-7747-32EE21135311}"/>
              </a:ext>
              <a:ext uri="{C183D7F6-B498-43B3-948B-1728B52AA6E4}">
                <adec:decorative xmlns:adec="http://schemas.microsoft.com/office/drawing/2017/decorative" val="1"/>
              </a:ext>
            </a:extLst>
          </p:cNvPr>
          <p:cNvCxnSpPr>
            <a:cxnSpLocks/>
          </p:cNvCxnSpPr>
          <p:nvPr/>
        </p:nvCxnSpPr>
        <p:spPr>
          <a:xfrm flipV="1">
            <a:off x="1177771" y="3374449"/>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02A1FF3-58CF-8F5E-D43B-2DEB719EAF17}"/>
              </a:ext>
              <a:ext uri="{C183D7F6-B498-43B3-948B-1728B52AA6E4}">
                <adec:decorative xmlns:adec="http://schemas.microsoft.com/office/drawing/2017/decorative" val="1"/>
              </a:ext>
            </a:extLst>
          </p:cNvPr>
          <p:cNvCxnSpPr>
            <a:cxnSpLocks/>
          </p:cNvCxnSpPr>
          <p:nvPr/>
        </p:nvCxnSpPr>
        <p:spPr>
          <a:xfrm flipV="1">
            <a:off x="1318335" y="3381850"/>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9F3720-C5BF-92AA-5681-54F7D42F3421}"/>
              </a:ext>
              <a:ext uri="{C183D7F6-B498-43B3-948B-1728B52AA6E4}">
                <adec:decorative xmlns:adec="http://schemas.microsoft.com/office/drawing/2017/decorative" val="1"/>
              </a:ext>
            </a:extLst>
          </p:cNvPr>
          <p:cNvCxnSpPr>
            <a:cxnSpLocks/>
          </p:cNvCxnSpPr>
          <p:nvPr/>
        </p:nvCxnSpPr>
        <p:spPr>
          <a:xfrm flipV="1">
            <a:off x="1452982" y="3374449"/>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53B871C-3DEF-5721-9D3F-7E41A9991F6C}"/>
              </a:ext>
              <a:ext uri="{C183D7F6-B498-43B3-948B-1728B52AA6E4}">
                <adec:decorative xmlns:adec="http://schemas.microsoft.com/office/drawing/2017/decorative" val="1"/>
              </a:ext>
            </a:extLst>
          </p:cNvPr>
          <p:cNvCxnSpPr>
            <a:cxnSpLocks/>
          </p:cNvCxnSpPr>
          <p:nvPr/>
        </p:nvCxnSpPr>
        <p:spPr>
          <a:xfrm flipV="1">
            <a:off x="1593545" y="3381846"/>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FDB3E5A-8D4E-D34A-7F8F-9F94E481238C}"/>
              </a:ext>
              <a:ext uri="{C183D7F6-B498-43B3-948B-1728B52AA6E4}">
                <adec:decorative xmlns:adec="http://schemas.microsoft.com/office/drawing/2017/decorative" val="1"/>
              </a:ext>
            </a:extLst>
          </p:cNvPr>
          <p:cNvCxnSpPr>
            <a:cxnSpLocks/>
          </p:cNvCxnSpPr>
          <p:nvPr/>
        </p:nvCxnSpPr>
        <p:spPr>
          <a:xfrm flipV="1">
            <a:off x="1728189" y="3374446"/>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A66E111-CD7A-2176-9FF1-850271BB0C1E}"/>
              </a:ext>
              <a:ext uri="{C183D7F6-B498-43B3-948B-1728B52AA6E4}">
                <adec:decorative xmlns:adec="http://schemas.microsoft.com/office/drawing/2017/decorative" val="1"/>
              </a:ext>
            </a:extLst>
          </p:cNvPr>
          <p:cNvCxnSpPr>
            <a:cxnSpLocks/>
          </p:cNvCxnSpPr>
          <p:nvPr/>
        </p:nvCxnSpPr>
        <p:spPr>
          <a:xfrm flipV="1">
            <a:off x="1862836" y="3375923"/>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67822B-B786-FB6B-5837-C5FFAADFD529}"/>
              </a:ext>
              <a:ext uri="{C183D7F6-B498-43B3-948B-1728B52AA6E4}">
                <adec:decorative xmlns:adec="http://schemas.microsoft.com/office/drawing/2017/decorative" val="1"/>
              </a:ext>
            </a:extLst>
          </p:cNvPr>
          <p:cNvCxnSpPr>
            <a:cxnSpLocks/>
          </p:cNvCxnSpPr>
          <p:nvPr/>
        </p:nvCxnSpPr>
        <p:spPr>
          <a:xfrm flipV="1">
            <a:off x="3635527" y="3417363"/>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1BEDB1-4A06-BEF8-1577-BF2092518970}"/>
              </a:ext>
              <a:ext uri="{C183D7F6-B498-43B3-948B-1728B52AA6E4}">
                <adec:decorative xmlns:adec="http://schemas.microsoft.com/office/drawing/2017/decorative" val="1"/>
              </a:ext>
            </a:extLst>
          </p:cNvPr>
          <p:cNvCxnSpPr>
            <a:cxnSpLocks/>
          </p:cNvCxnSpPr>
          <p:nvPr/>
        </p:nvCxnSpPr>
        <p:spPr>
          <a:xfrm flipV="1">
            <a:off x="2133601" y="338037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D2B3EFA-2435-493C-FCC6-6844B3D5A64B}"/>
              </a:ext>
              <a:ext uri="{C183D7F6-B498-43B3-948B-1728B52AA6E4}">
                <adec:decorative xmlns:adec="http://schemas.microsoft.com/office/drawing/2017/decorative" val="1"/>
              </a:ext>
            </a:extLst>
          </p:cNvPr>
          <p:cNvCxnSpPr>
            <a:cxnSpLocks/>
          </p:cNvCxnSpPr>
          <p:nvPr/>
        </p:nvCxnSpPr>
        <p:spPr>
          <a:xfrm flipV="1">
            <a:off x="2268245" y="3381850"/>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5ABE7C0-A438-0F5A-A98F-C77EAF6777D8}"/>
              </a:ext>
              <a:ext uri="{C183D7F6-B498-43B3-948B-1728B52AA6E4}">
                <adec:decorative xmlns:adec="http://schemas.microsoft.com/office/drawing/2017/decorative" val="1"/>
              </a:ext>
            </a:extLst>
          </p:cNvPr>
          <p:cNvCxnSpPr>
            <a:cxnSpLocks/>
          </p:cNvCxnSpPr>
          <p:nvPr/>
        </p:nvCxnSpPr>
        <p:spPr>
          <a:xfrm flipV="1">
            <a:off x="2402892" y="3383327"/>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37975D5-6EE7-E8E2-5060-3970BB9B5DA8}"/>
              </a:ext>
              <a:ext uri="{C183D7F6-B498-43B3-948B-1728B52AA6E4}">
                <adec:decorative xmlns:adec="http://schemas.microsoft.com/office/drawing/2017/decorative" val="1"/>
              </a:ext>
            </a:extLst>
          </p:cNvPr>
          <p:cNvCxnSpPr>
            <a:cxnSpLocks/>
          </p:cNvCxnSpPr>
          <p:nvPr/>
        </p:nvCxnSpPr>
        <p:spPr>
          <a:xfrm flipV="1">
            <a:off x="2543455" y="3381846"/>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A0F399E-B6D1-020B-5B60-4645627AFB93}"/>
              </a:ext>
              <a:ext uri="{C183D7F6-B498-43B3-948B-1728B52AA6E4}">
                <adec:decorative xmlns:adec="http://schemas.microsoft.com/office/drawing/2017/decorative" val="1"/>
              </a:ext>
            </a:extLst>
          </p:cNvPr>
          <p:cNvCxnSpPr>
            <a:cxnSpLocks/>
          </p:cNvCxnSpPr>
          <p:nvPr/>
        </p:nvCxnSpPr>
        <p:spPr>
          <a:xfrm flipV="1">
            <a:off x="2678099" y="3374446"/>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703C4D2-30A8-ED6F-9AB1-D0C9163359B1}"/>
              </a:ext>
              <a:ext uri="{C183D7F6-B498-43B3-948B-1728B52AA6E4}">
                <adec:decorative xmlns:adec="http://schemas.microsoft.com/office/drawing/2017/decorative" val="1"/>
              </a:ext>
            </a:extLst>
          </p:cNvPr>
          <p:cNvCxnSpPr>
            <a:cxnSpLocks/>
          </p:cNvCxnSpPr>
          <p:nvPr/>
        </p:nvCxnSpPr>
        <p:spPr>
          <a:xfrm flipV="1">
            <a:off x="2812746" y="3375923"/>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0A221FC-5288-4C20-F585-A9F4CA86288A}"/>
              </a:ext>
              <a:ext uri="{C183D7F6-B498-43B3-948B-1728B52AA6E4}">
                <adec:decorative xmlns:adec="http://schemas.microsoft.com/office/drawing/2017/decorative" val="1"/>
              </a:ext>
            </a:extLst>
          </p:cNvPr>
          <p:cNvCxnSpPr>
            <a:cxnSpLocks/>
          </p:cNvCxnSpPr>
          <p:nvPr/>
        </p:nvCxnSpPr>
        <p:spPr>
          <a:xfrm flipV="1">
            <a:off x="2953310" y="3374446"/>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43B109B-2957-D076-0D71-2A747F5A05E7}"/>
              </a:ext>
              <a:ext uri="{C183D7F6-B498-43B3-948B-1728B52AA6E4}">
                <adec:decorative xmlns:adec="http://schemas.microsoft.com/office/drawing/2017/decorative" val="1"/>
              </a:ext>
            </a:extLst>
          </p:cNvPr>
          <p:cNvCxnSpPr>
            <a:cxnSpLocks/>
          </p:cNvCxnSpPr>
          <p:nvPr/>
        </p:nvCxnSpPr>
        <p:spPr>
          <a:xfrm flipV="1">
            <a:off x="3087957" y="3375923"/>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8EFD5D7-CC0A-5799-22F4-387E76BB5FCC}"/>
              </a:ext>
              <a:ext uri="{C183D7F6-B498-43B3-948B-1728B52AA6E4}">
                <adec:decorative xmlns:adec="http://schemas.microsoft.com/office/drawing/2017/decorative" val="1"/>
              </a:ext>
            </a:extLst>
          </p:cNvPr>
          <p:cNvCxnSpPr>
            <a:cxnSpLocks/>
          </p:cNvCxnSpPr>
          <p:nvPr/>
        </p:nvCxnSpPr>
        <p:spPr>
          <a:xfrm flipV="1">
            <a:off x="3228520" y="337444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66C3214-FAC4-D653-8329-5CB16B018C4B}"/>
              </a:ext>
              <a:ext uri="{C183D7F6-B498-43B3-948B-1728B52AA6E4}">
                <adec:decorative xmlns:adec="http://schemas.microsoft.com/office/drawing/2017/decorative" val="1"/>
              </a:ext>
            </a:extLst>
          </p:cNvPr>
          <p:cNvCxnSpPr>
            <a:cxnSpLocks/>
          </p:cNvCxnSpPr>
          <p:nvPr/>
        </p:nvCxnSpPr>
        <p:spPr>
          <a:xfrm flipV="1">
            <a:off x="3363164" y="3375920"/>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C6E9E74-0404-4EE9-4F0D-72B468FE3D4E}"/>
              </a:ext>
              <a:ext uri="{C183D7F6-B498-43B3-948B-1728B52AA6E4}">
                <adec:decorative xmlns:adec="http://schemas.microsoft.com/office/drawing/2017/decorative" val="1"/>
              </a:ext>
            </a:extLst>
          </p:cNvPr>
          <p:cNvCxnSpPr>
            <a:cxnSpLocks/>
          </p:cNvCxnSpPr>
          <p:nvPr/>
        </p:nvCxnSpPr>
        <p:spPr>
          <a:xfrm flipV="1">
            <a:off x="3497811" y="3377397"/>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7FA2D13-98C3-F3D4-93C4-2612D329A8C3}"/>
              </a:ext>
              <a:ext uri="{C183D7F6-B498-43B3-948B-1728B52AA6E4}">
                <adec:decorative xmlns:adec="http://schemas.microsoft.com/office/drawing/2017/decorative" val="1"/>
              </a:ext>
            </a:extLst>
          </p:cNvPr>
          <p:cNvCxnSpPr>
            <a:cxnSpLocks/>
          </p:cNvCxnSpPr>
          <p:nvPr/>
        </p:nvCxnSpPr>
        <p:spPr>
          <a:xfrm flipV="1">
            <a:off x="5277900" y="3408485"/>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631B44A-812B-86AC-E63A-2957F17A37CA}"/>
              </a:ext>
              <a:ext uri="{C183D7F6-B498-43B3-948B-1728B52AA6E4}">
                <adec:decorative xmlns:adec="http://schemas.microsoft.com/office/drawing/2017/decorative" val="1"/>
              </a:ext>
            </a:extLst>
          </p:cNvPr>
          <p:cNvCxnSpPr>
            <a:cxnSpLocks/>
          </p:cNvCxnSpPr>
          <p:nvPr/>
        </p:nvCxnSpPr>
        <p:spPr>
          <a:xfrm flipV="1">
            <a:off x="3775974" y="3371494"/>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B824184-EE3A-50A0-83FE-8965A89AF1D4}"/>
              </a:ext>
              <a:ext uri="{C183D7F6-B498-43B3-948B-1728B52AA6E4}">
                <adec:decorative xmlns:adec="http://schemas.microsoft.com/office/drawing/2017/decorative" val="1"/>
              </a:ext>
            </a:extLst>
          </p:cNvPr>
          <p:cNvCxnSpPr>
            <a:cxnSpLocks/>
          </p:cNvCxnSpPr>
          <p:nvPr/>
        </p:nvCxnSpPr>
        <p:spPr>
          <a:xfrm flipV="1">
            <a:off x="3910618" y="337297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4423034-E8BD-6750-F52F-0A677C45BEF9}"/>
              </a:ext>
              <a:ext uri="{C183D7F6-B498-43B3-948B-1728B52AA6E4}">
                <adec:decorative xmlns:adec="http://schemas.microsoft.com/office/drawing/2017/decorative" val="1"/>
              </a:ext>
            </a:extLst>
          </p:cNvPr>
          <p:cNvCxnSpPr>
            <a:cxnSpLocks/>
          </p:cNvCxnSpPr>
          <p:nvPr/>
        </p:nvCxnSpPr>
        <p:spPr>
          <a:xfrm flipV="1">
            <a:off x="4045265" y="3374449"/>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9989A02-67AB-59DE-B7F4-66BAD7342C0C}"/>
              </a:ext>
              <a:ext uri="{C183D7F6-B498-43B3-948B-1728B52AA6E4}">
                <adec:decorative xmlns:adec="http://schemas.microsoft.com/office/drawing/2017/decorative" val="1"/>
              </a:ext>
            </a:extLst>
          </p:cNvPr>
          <p:cNvCxnSpPr>
            <a:cxnSpLocks/>
          </p:cNvCxnSpPr>
          <p:nvPr/>
        </p:nvCxnSpPr>
        <p:spPr>
          <a:xfrm flipV="1">
            <a:off x="4185828" y="3372968"/>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2B50B30-838D-DE4B-21AB-305DE987183D}"/>
              </a:ext>
              <a:ext uri="{C183D7F6-B498-43B3-948B-1728B52AA6E4}">
                <adec:decorative xmlns:adec="http://schemas.microsoft.com/office/drawing/2017/decorative" val="1"/>
              </a:ext>
            </a:extLst>
          </p:cNvPr>
          <p:cNvCxnSpPr>
            <a:cxnSpLocks/>
          </p:cNvCxnSpPr>
          <p:nvPr/>
        </p:nvCxnSpPr>
        <p:spPr>
          <a:xfrm flipV="1">
            <a:off x="4320472" y="3374446"/>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05F0A72-E8AD-EFF0-28CF-D321BBC66BE0}"/>
              </a:ext>
              <a:ext uri="{C183D7F6-B498-43B3-948B-1728B52AA6E4}">
                <adec:decorative xmlns:adec="http://schemas.microsoft.com/office/drawing/2017/decorative" val="1"/>
              </a:ext>
            </a:extLst>
          </p:cNvPr>
          <p:cNvCxnSpPr>
            <a:cxnSpLocks/>
          </p:cNvCxnSpPr>
          <p:nvPr/>
        </p:nvCxnSpPr>
        <p:spPr>
          <a:xfrm flipV="1">
            <a:off x="4455119" y="3367045"/>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4DE71DE-3A44-DE91-D2FA-FE8A7CD871C8}"/>
              </a:ext>
              <a:ext uri="{C183D7F6-B498-43B3-948B-1728B52AA6E4}">
                <adec:decorative xmlns:adec="http://schemas.microsoft.com/office/drawing/2017/decorative" val="1"/>
              </a:ext>
            </a:extLst>
          </p:cNvPr>
          <p:cNvCxnSpPr>
            <a:cxnSpLocks/>
          </p:cNvCxnSpPr>
          <p:nvPr/>
        </p:nvCxnSpPr>
        <p:spPr>
          <a:xfrm flipV="1">
            <a:off x="4595683" y="3374446"/>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9356879-039E-E18C-BF4A-ECAB770F573F}"/>
              </a:ext>
              <a:ext uri="{C183D7F6-B498-43B3-948B-1728B52AA6E4}">
                <adec:decorative xmlns:adec="http://schemas.microsoft.com/office/drawing/2017/decorative" val="1"/>
              </a:ext>
            </a:extLst>
          </p:cNvPr>
          <p:cNvCxnSpPr>
            <a:cxnSpLocks/>
          </p:cNvCxnSpPr>
          <p:nvPr/>
        </p:nvCxnSpPr>
        <p:spPr>
          <a:xfrm flipV="1">
            <a:off x="4730330" y="3367045"/>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2934653-9074-C9F1-117F-63A845490453}"/>
              </a:ext>
              <a:ext uri="{C183D7F6-B498-43B3-948B-1728B52AA6E4}">
                <adec:decorative xmlns:adec="http://schemas.microsoft.com/office/drawing/2017/decorative" val="1"/>
              </a:ext>
            </a:extLst>
          </p:cNvPr>
          <p:cNvCxnSpPr>
            <a:cxnSpLocks/>
          </p:cNvCxnSpPr>
          <p:nvPr/>
        </p:nvCxnSpPr>
        <p:spPr>
          <a:xfrm flipV="1">
            <a:off x="4870893" y="337444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855711C-51B3-4DFE-8709-D690E4ED9120}"/>
              </a:ext>
              <a:ext uri="{C183D7F6-B498-43B3-948B-1728B52AA6E4}">
                <adec:decorative xmlns:adec="http://schemas.microsoft.com/office/drawing/2017/decorative" val="1"/>
              </a:ext>
            </a:extLst>
          </p:cNvPr>
          <p:cNvCxnSpPr>
            <a:cxnSpLocks/>
          </p:cNvCxnSpPr>
          <p:nvPr/>
        </p:nvCxnSpPr>
        <p:spPr>
          <a:xfrm flipV="1">
            <a:off x="5005537" y="336704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A8C4BA9-F92A-CDA6-D9D8-4D1320D4A543}"/>
              </a:ext>
              <a:ext uri="{C183D7F6-B498-43B3-948B-1728B52AA6E4}">
                <adec:decorative xmlns:adec="http://schemas.microsoft.com/office/drawing/2017/decorative" val="1"/>
              </a:ext>
            </a:extLst>
          </p:cNvPr>
          <p:cNvCxnSpPr>
            <a:cxnSpLocks/>
          </p:cNvCxnSpPr>
          <p:nvPr/>
        </p:nvCxnSpPr>
        <p:spPr>
          <a:xfrm flipV="1">
            <a:off x="5140184" y="3368519"/>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FE6D0F8-2619-7585-6064-F72CC3C9309A}"/>
              </a:ext>
              <a:ext uri="{C183D7F6-B498-43B3-948B-1728B52AA6E4}">
                <adec:decorative xmlns:adec="http://schemas.microsoft.com/office/drawing/2017/decorative" val="1"/>
              </a:ext>
            </a:extLst>
          </p:cNvPr>
          <p:cNvCxnSpPr>
            <a:cxnSpLocks/>
          </p:cNvCxnSpPr>
          <p:nvPr/>
        </p:nvCxnSpPr>
        <p:spPr>
          <a:xfrm flipV="1">
            <a:off x="6912875" y="3409959"/>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03B0643-9DD5-08CB-5DF6-945433B9AD36}"/>
              </a:ext>
              <a:ext uri="{C183D7F6-B498-43B3-948B-1728B52AA6E4}">
                <adec:decorative xmlns:adec="http://schemas.microsoft.com/office/drawing/2017/decorative" val="1"/>
              </a:ext>
            </a:extLst>
          </p:cNvPr>
          <p:cNvCxnSpPr>
            <a:cxnSpLocks/>
          </p:cNvCxnSpPr>
          <p:nvPr/>
        </p:nvCxnSpPr>
        <p:spPr>
          <a:xfrm flipV="1">
            <a:off x="5410949" y="3372968"/>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7322F7D-4AD6-D314-5EDD-273990DC659F}"/>
              </a:ext>
              <a:ext uri="{C183D7F6-B498-43B3-948B-1728B52AA6E4}">
                <adec:decorative xmlns:adec="http://schemas.microsoft.com/office/drawing/2017/decorative" val="1"/>
              </a:ext>
            </a:extLst>
          </p:cNvPr>
          <p:cNvCxnSpPr>
            <a:cxnSpLocks/>
          </p:cNvCxnSpPr>
          <p:nvPr/>
        </p:nvCxnSpPr>
        <p:spPr>
          <a:xfrm flipV="1">
            <a:off x="5545593" y="3374446"/>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2586B52-6BDE-0144-B8FC-24D5C05E0046}"/>
              </a:ext>
              <a:ext uri="{C183D7F6-B498-43B3-948B-1728B52AA6E4}">
                <adec:decorative xmlns:adec="http://schemas.microsoft.com/office/drawing/2017/decorative" val="1"/>
              </a:ext>
            </a:extLst>
          </p:cNvPr>
          <p:cNvCxnSpPr>
            <a:cxnSpLocks/>
          </p:cNvCxnSpPr>
          <p:nvPr/>
        </p:nvCxnSpPr>
        <p:spPr>
          <a:xfrm flipV="1">
            <a:off x="5680240" y="3375923"/>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467B676-FB08-63F0-700E-BBC0A5310FF3}"/>
              </a:ext>
              <a:ext uri="{C183D7F6-B498-43B3-948B-1728B52AA6E4}">
                <adec:decorative xmlns:adec="http://schemas.microsoft.com/office/drawing/2017/decorative" val="1"/>
              </a:ext>
            </a:extLst>
          </p:cNvPr>
          <p:cNvCxnSpPr>
            <a:cxnSpLocks/>
          </p:cNvCxnSpPr>
          <p:nvPr/>
        </p:nvCxnSpPr>
        <p:spPr>
          <a:xfrm flipV="1">
            <a:off x="5820803" y="337444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C2DCBCC-A7F3-AF3C-997F-6C0029DD2E79}"/>
              </a:ext>
              <a:ext uri="{C183D7F6-B498-43B3-948B-1728B52AA6E4}">
                <adec:decorative xmlns:adec="http://schemas.microsoft.com/office/drawing/2017/decorative" val="1"/>
              </a:ext>
            </a:extLst>
          </p:cNvPr>
          <p:cNvCxnSpPr>
            <a:cxnSpLocks/>
          </p:cNvCxnSpPr>
          <p:nvPr/>
        </p:nvCxnSpPr>
        <p:spPr>
          <a:xfrm flipV="1">
            <a:off x="5955447" y="336704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22456D6-6E17-8B5C-064C-C3DD1B31A9CE}"/>
              </a:ext>
              <a:ext uri="{C183D7F6-B498-43B3-948B-1728B52AA6E4}">
                <adec:decorative xmlns:adec="http://schemas.microsoft.com/office/drawing/2017/decorative" val="1"/>
              </a:ext>
            </a:extLst>
          </p:cNvPr>
          <p:cNvCxnSpPr>
            <a:cxnSpLocks/>
          </p:cNvCxnSpPr>
          <p:nvPr/>
        </p:nvCxnSpPr>
        <p:spPr>
          <a:xfrm flipV="1">
            <a:off x="6090094" y="3368519"/>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94C36B4-6A78-B854-3E03-090A00772E94}"/>
              </a:ext>
              <a:ext uri="{C183D7F6-B498-43B3-948B-1728B52AA6E4}">
                <adec:decorative xmlns:adec="http://schemas.microsoft.com/office/drawing/2017/decorative" val="1"/>
              </a:ext>
            </a:extLst>
          </p:cNvPr>
          <p:cNvCxnSpPr>
            <a:cxnSpLocks/>
          </p:cNvCxnSpPr>
          <p:nvPr/>
        </p:nvCxnSpPr>
        <p:spPr>
          <a:xfrm flipV="1">
            <a:off x="6230658" y="336704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398B2DB-6E01-3692-E719-3BC10F454928}"/>
              </a:ext>
              <a:ext uri="{C183D7F6-B498-43B3-948B-1728B52AA6E4}">
                <adec:decorative xmlns:adec="http://schemas.microsoft.com/office/drawing/2017/decorative" val="1"/>
              </a:ext>
            </a:extLst>
          </p:cNvPr>
          <p:cNvCxnSpPr>
            <a:cxnSpLocks/>
          </p:cNvCxnSpPr>
          <p:nvPr/>
        </p:nvCxnSpPr>
        <p:spPr>
          <a:xfrm flipV="1">
            <a:off x="6365305" y="3368519"/>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E52CC5D-C91E-5285-7564-1130E5A713CD}"/>
              </a:ext>
              <a:ext uri="{C183D7F6-B498-43B3-948B-1728B52AA6E4}">
                <adec:decorative xmlns:adec="http://schemas.microsoft.com/office/drawing/2017/decorative" val="1"/>
              </a:ext>
            </a:extLst>
          </p:cNvPr>
          <p:cNvCxnSpPr>
            <a:cxnSpLocks/>
          </p:cNvCxnSpPr>
          <p:nvPr/>
        </p:nvCxnSpPr>
        <p:spPr>
          <a:xfrm flipV="1">
            <a:off x="6505868" y="3367038"/>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423F02A-80AA-203E-4B7F-E034814724A0}"/>
              </a:ext>
              <a:ext uri="{C183D7F6-B498-43B3-948B-1728B52AA6E4}">
                <adec:decorative xmlns:adec="http://schemas.microsoft.com/office/drawing/2017/decorative" val="1"/>
              </a:ext>
            </a:extLst>
          </p:cNvPr>
          <p:cNvCxnSpPr>
            <a:cxnSpLocks/>
          </p:cNvCxnSpPr>
          <p:nvPr/>
        </p:nvCxnSpPr>
        <p:spPr>
          <a:xfrm flipV="1">
            <a:off x="6640512" y="3368516"/>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AD0BEA7-D253-FCB5-56B8-410FB607C5AE}"/>
              </a:ext>
              <a:ext uri="{C183D7F6-B498-43B3-948B-1728B52AA6E4}">
                <adec:decorative xmlns:adec="http://schemas.microsoft.com/office/drawing/2017/decorative" val="1"/>
              </a:ext>
            </a:extLst>
          </p:cNvPr>
          <p:cNvCxnSpPr>
            <a:cxnSpLocks/>
          </p:cNvCxnSpPr>
          <p:nvPr/>
        </p:nvCxnSpPr>
        <p:spPr>
          <a:xfrm flipV="1">
            <a:off x="6775159" y="3369993"/>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6E6CB50-B756-8D6E-0515-7F12C6A2C5A1}"/>
              </a:ext>
              <a:ext uri="{C183D7F6-B498-43B3-948B-1728B52AA6E4}">
                <adec:decorative xmlns:adec="http://schemas.microsoft.com/office/drawing/2017/decorative" val="1"/>
              </a:ext>
            </a:extLst>
          </p:cNvPr>
          <p:cNvCxnSpPr>
            <a:cxnSpLocks/>
          </p:cNvCxnSpPr>
          <p:nvPr/>
        </p:nvCxnSpPr>
        <p:spPr>
          <a:xfrm flipV="1">
            <a:off x="8553768" y="3408491"/>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EBDB7CE-C15F-B124-01FD-1384221F4531}"/>
              </a:ext>
              <a:ext uri="{C183D7F6-B498-43B3-948B-1728B52AA6E4}">
                <adec:decorative xmlns:adec="http://schemas.microsoft.com/office/drawing/2017/decorative" val="1"/>
              </a:ext>
            </a:extLst>
          </p:cNvPr>
          <p:cNvCxnSpPr>
            <a:cxnSpLocks/>
          </p:cNvCxnSpPr>
          <p:nvPr/>
        </p:nvCxnSpPr>
        <p:spPr>
          <a:xfrm flipV="1">
            <a:off x="7051842" y="3371500"/>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5ABA75A-667C-0ACF-8CA1-8A8B6ADFB3CA}"/>
              </a:ext>
              <a:ext uri="{C183D7F6-B498-43B3-948B-1728B52AA6E4}">
                <adec:decorative xmlns:adec="http://schemas.microsoft.com/office/drawing/2017/decorative" val="1"/>
              </a:ext>
            </a:extLst>
          </p:cNvPr>
          <p:cNvCxnSpPr>
            <a:cxnSpLocks/>
          </p:cNvCxnSpPr>
          <p:nvPr/>
        </p:nvCxnSpPr>
        <p:spPr>
          <a:xfrm flipV="1">
            <a:off x="7186486" y="3372978"/>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D887188-59D5-C3F7-8003-BBB35CE5D1ED}"/>
              </a:ext>
              <a:ext uri="{C183D7F6-B498-43B3-948B-1728B52AA6E4}">
                <adec:decorative xmlns:adec="http://schemas.microsoft.com/office/drawing/2017/decorative" val="1"/>
              </a:ext>
            </a:extLst>
          </p:cNvPr>
          <p:cNvCxnSpPr>
            <a:cxnSpLocks/>
          </p:cNvCxnSpPr>
          <p:nvPr/>
        </p:nvCxnSpPr>
        <p:spPr>
          <a:xfrm flipV="1">
            <a:off x="7321133" y="3365577"/>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8AA856D-645F-B8D6-CBF5-475BAA24EFE3}"/>
              </a:ext>
              <a:ext uri="{C183D7F6-B498-43B3-948B-1728B52AA6E4}">
                <adec:decorative xmlns:adec="http://schemas.microsoft.com/office/drawing/2017/decorative" val="1"/>
              </a:ext>
            </a:extLst>
          </p:cNvPr>
          <p:cNvCxnSpPr>
            <a:cxnSpLocks/>
          </p:cNvCxnSpPr>
          <p:nvPr/>
        </p:nvCxnSpPr>
        <p:spPr>
          <a:xfrm flipV="1">
            <a:off x="7461696" y="3372974"/>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26EAC61-DFBB-D674-B81B-497716B8B92C}"/>
              </a:ext>
              <a:ext uri="{C183D7F6-B498-43B3-948B-1728B52AA6E4}">
                <adec:decorative xmlns:adec="http://schemas.microsoft.com/office/drawing/2017/decorative" val="1"/>
              </a:ext>
            </a:extLst>
          </p:cNvPr>
          <p:cNvCxnSpPr>
            <a:cxnSpLocks/>
          </p:cNvCxnSpPr>
          <p:nvPr/>
        </p:nvCxnSpPr>
        <p:spPr>
          <a:xfrm flipV="1">
            <a:off x="7596340" y="337445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D36030C-9A6B-1523-FA2E-C467F3416775}"/>
              </a:ext>
              <a:ext uri="{C183D7F6-B498-43B3-948B-1728B52AA6E4}">
                <adec:decorative xmlns:adec="http://schemas.microsoft.com/office/drawing/2017/decorative" val="1"/>
              </a:ext>
            </a:extLst>
          </p:cNvPr>
          <p:cNvCxnSpPr>
            <a:cxnSpLocks/>
          </p:cNvCxnSpPr>
          <p:nvPr/>
        </p:nvCxnSpPr>
        <p:spPr>
          <a:xfrm flipV="1">
            <a:off x="7730987" y="3367051"/>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142C005-CD58-6438-D7CD-857780BFA71F}"/>
              </a:ext>
              <a:ext uri="{C183D7F6-B498-43B3-948B-1728B52AA6E4}">
                <adec:decorative xmlns:adec="http://schemas.microsoft.com/office/drawing/2017/decorative" val="1"/>
              </a:ext>
            </a:extLst>
          </p:cNvPr>
          <p:cNvCxnSpPr>
            <a:cxnSpLocks/>
          </p:cNvCxnSpPr>
          <p:nvPr/>
        </p:nvCxnSpPr>
        <p:spPr>
          <a:xfrm flipV="1">
            <a:off x="7871551" y="337445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2A46BB9-0C13-4548-5E2D-5E6E147917AB}"/>
              </a:ext>
              <a:ext uri="{C183D7F6-B498-43B3-948B-1728B52AA6E4}">
                <adec:decorative xmlns:adec="http://schemas.microsoft.com/office/drawing/2017/decorative" val="1"/>
              </a:ext>
            </a:extLst>
          </p:cNvPr>
          <p:cNvCxnSpPr>
            <a:cxnSpLocks/>
          </p:cNvCxnSpPr>
          <p:nvPr/>
        </p:nvCxnSpPr>
        <p:spPr>
          <a:xfrm flipV="1">
            <a:off x="8006198" y="3367051"/>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E4C6C66-A4D8-705A-29CA-6ED0D2601924}"/>
              </a:ext>
              <a:ext uri="{C183D7F6-B498-43B3-948B-1728B52AA6E4}">
                <adec:decorative xmlns:adec="http://schemas.microsoft.com/office/drawing/2017/decorative" val="1"/>
              </a:ext>
            </a:extLst>
          </p:cNvPr>
          <p:cNvCxnSpPr>
            <a:cxnSpLocks/>
          </p:cNvCxnSpPr>
          <p:nvPr/>
        </p:nvCxnSpPr>
        <p:spPr>
          <a:xfrm flipV="1">
            <a:off x="8146761" y="3374448"/>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23D7DE6-86CA-8670-965B-CE986F1A5CE7}"/>
              </a:ext>
              <a:ext uri="{C183D7F6-B498-43B3-948B-1728B52AA6E4}">
                <adec:decorative xmlns:adec="http://schemas.microsoft.com/office/drawing/2017/decorative" val="1"/>
              </a:ext>
            </a:extLst>
          </p:cNvPr>
          <p:cNvCxnSpPr>
            <a:cxnSpLocks/>
          </p:cNvCxnSpPr>
          <p:nvPr/>
        </p:nvCxnSpPr>
        <p:spPr>
          <a:xfrm flipV="1">
            <a:off x="8281405" y="3367048"/>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63FBCCF-9638-E8A3-8EF6-680382433E2E}"/>
              </a:ext>
              <a:ext uri="{C183D7F6-B498-43B3-948B-1728B52AA6E4}">
                <adec:decorative xmlns:adec="http://schemas.microsoft.com/office/drawing/2017/decorative" val="1"/>
              </a:ext>
            </a:extLst>
          </p:cNvPr>
          <p:cNvCxnSpPr>
            <a:cxnSpLocks/>
          </p:cNvCxnSpPr>
          <p:nvPr/>
        </p:nvCxnSpPr>
        <p:spPr>
          <a:xfrm flipV="1">
            <a:off x="8416052" y="3368525"/>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26AB998-0D25-8AEB-F0F8-128D21BA6C54}"/>
              </a:ext>
              <a:ext uri="{C183D7F6-B498-43B3-948B-1728B52AA6E4}">
                <adec:decorative xmlns:adec="http://schemas.microsoft.com/office/drawing/2017/decorative" val="1"/>
              </a:ext>
            </a:extLst>
          </p:cNvPr>
          <p:cNvCxnSpPr>
            <a:cxnSpLocks/>
          </p:cNvCxnSpPr>
          <p:nvPr/>
        </p:nvCxnSpPr>
        <p:spPr>
          <a:xfrm flipV="1">
            <a:off x="10188743" y="3409965"/>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441466B-594B-AE45-7A02-929792A4AF37}"/>
              </a:ext>
              <a:ext uri="{C183D7F6-B498-43B3-948B-1728B52AA6E4}">
                <adec:decorative xmlns:adec="http://schemas.microsoft.com/office/drawing/2017/decorative" val="1"/>
              </a:ext>
            </a:extLst>
          </p:cNvPr>
          <p:cNvCxnSpPr>
            <a:cxnSpLocks/>
          </p:cNvCxnSpPr>
          <p:nvPr/>
        </p:nvCxnSpPr>
        <p:spPr>
          <a:xfrm flipV="1">
            <a:off x="8686817" y="3372974"/>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B261A5F-A274-AD0F-84D5-405DB1D4B41C}"/>
              </a:ext>
              <a:ext uri="{C183D7F6-B498-43B3-948B-1728B52AA6E4}">
                <adec:decorative xmlns:adec="http://schemas.microsoft.com/office/drawing/2017/decorative" val="1"/>
              </a:ext>
            </a:extLst>
          </p:cNvPr>
          <p:cNvCxnSpPr>
            <a:cxnSpLocks/>
          </p:cNvCxnSpPr>
          <p:nvPr/>
        </p:nvCxnSpPr>
        <p:spPr>
          <a:xfrm flipV="1">
            <a:off x="8821461" y="3365574"/>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D5FAB79-A0F5-A3FE-E23D-26F6CE33F597}"/>
              </a:ext>
              <a:ext uri="{C183D7F6-B498-43B3-948B-1728B52AA6E4}">
                <adec:decorative xmlns:adec="http://schemas.microsoft.com/office/drawing/2017/decorative" val="1"/>
              </a:ext>
            </a:extLst>
          </p:cNvPr>
          <p:cNvCxnSpPr>
            <a:cxnSpLocks/>
          </p:cNvCxnSpPr>
          <p:nvPr/>
        </p:nvCxnSpPr>
        <p:spPr>
          <a:xfrm flipV="1">
            <a:off x="8956108" y="3367051"/>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47B3D45-DB64-0D1C-66E8-E92E15538B25}"/>
              </a:ext>
              <a:ext uri="{C183D7F6-B498-43B3-948B-1728B52AA6E4}">
                <adec:decorative xmlns:adec="http://schemas.microsoft.com/office/drawing/2017/decorative" val="1"/>
              </a:ext>
            </a:extLst>
          </p:cNvPr>
          <p:cNvCxnSpPr>
            <a:cxnSpLocks/>
          </p:cNvCxnSpPr>
          <p:nvPr/>
        </p:nvCxnSpPr>
        <p:spPr>
          <a:xfrm flipV="1">
            <a:off x="9096671" y="3365570"/>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49315D6-67DC-6053-FFB2-FE4C72105DDE}"/>
              </a:ext>
              <a:ext uri="{C183D7F6-B498-43B3-948B-1728B52AA6E4}">
                <adec:decorative xmlns:adec="http://schemas.microsoft.com/office/drawing/2017/decorative" val="1"/>
              </a:ext>
            </a:extLst>
          </p:cNvPr>
          <p:cNvCxnSpPr>
            <a:cxnSpLocks/>
          </p:cNvCxnSpPr>
          <p:nvPr/>
        </p:nvCxnSpPr>
        <p:spPr>
          <a:xfrm flipV="1">
            <a:off x="9231315" y="3367048"/>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246DEEF-E8EF-6C4E-59FF-6F20C9BA34B2}"/>
              </a:ext>
              <a:ext uri="{C183D7F6-B498-43B3-948B-1728B52AA6E4}">
                <adec:decorative xmlns:adec="http://schemas.microsoft.com/office/drawing/2017/decorative" val="1"/>
              </a:ext>
            </a:extLst>
          </p:cNvPr>
          <p:cNvCxnSpPr>
            <a:cxnSpLocks/>
          </p:cNvCxnSpPr>
          <p:nvPr/>
        </p:nvCxnSpPr>
        <p:spPr>
          <a:xfrm flipV="1">
            <a:off x="9365962" y="3368525"/>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5D0F6DC-758A-41E7-FF22-20E4BD41942E}"/>
              </a:ext>
              <a:ext uri="{C183D7F6-B498-43B3-948B-1728B52AA6E4}">
                <adec:decorative xmlns:adec="http://schemas.microsoft.com/office/drawing/2017/decorative" val="1"/>
              </a:ext>
            </a:extLst>
          </p:cNvPr>
          <p:cNvCxnSpPr>
            <a:cxnSpLocks/>
          </p:cNvCxnSpPr>
          <p:nvPr/>
        </p:nvCxnSpPr>
        <p:spPr>
          <a:xfrm flipV="1">
            <a:off x="9506526" y="3367048"/>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75F64FE-779B-670B-444C-167DCB5C2385}"/>
              </a:ext>
              <a:ext uri="{C183D7F6-B498-43B3-948B-1728B52AA6E4}">
                <adec:decorative xmlns:adec="http://schemas.microsoft.com/office/drawing/2017/decorative" val="1"/>
              </a:ext>
            </a:extLst>
          </p:cNvPr>
          <p:cNvCxnSpPr>
            <a:cxnSpLocks/>
          </p:cNvCxnSpPr>
          <p:nvPr/>
        </p:nvCxnSpPr>
        <p:spPr>
          <a:xfrm flipV="1">
            <a:off x="9641173" y="3368525"/>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3C7ABC8-86B4-DEA6-0F51-4751A2C3E1B6}"/>
              </a:ext>
              <a:ext uri="{C183D7F6-B498-43B3-948B-1728B52AA6E4}">
                <adec:decorative xmlns:adec="http://schemas.microsoft.com/office/drawing/2017/decorative" val="1"/>
              </a:ext>
            </a:extLst>
          </p:cNvPr>
          <p:cNvCxnSpPr>
            <a:cxnSpLocks/>
          </p:cNvCxnSpPr>
          <p:nvPr/>
        </p:nvCxnSpPr>
        <p:spPr>
          <a:xfrm flipV="1">
            <a:off x="9781736" y="3367044"/>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DC20839-FC23-E54B-179D-5C9B9ACB8A9E}"/>
              </a:ext>
              <a:ext uri="{C183D7F6-B498-43B3-948B-1728B52AA6E4}">
                <adec:decorative xmlns:adec="http://schemas.microsoft.com/office/drawing/2017/decorative" val="1"/>
              </a:ext>
            </a:extLst>
          </p:cNvPr>
          <p:cNvCxnSpPr>
            <a:cxnSpLocks/>
          </p:cNvCxnSpPr>
          <p:nvPr/>
        </p:nvCxnSpPr>
        <p:spPr>
          <a:xfrm flipV="1">
            <a:off x="9916380" y="336852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0CB4547-EB80-8529-D664-0CB0BF943692}"/>
              </a:ext>
              <a:ext uri="{C183D7F6-B498-43B3-948B-1728B52AA6E4}">
                <adec:decorative xmlns:adec="http://schemas.microsoft.com/office/drawing/2017/decorative" val="1"/>
              </a:ext>
            </a:extLst>
          </p:cNvPr>
          <p:cNvCxnSpPr>
            <a:cxnSpLocks/>
          </p:cNvCxnSpPr>
          <p:nvPr/>
        </p:nvCxnSpPr>
        <p:spPr>
          <a:xfrm flipV="1">
            <a:off x="10051027" y="3369999"/>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DEA03649-88FD-E533-A6BE-DCD70A4FAA21}"/>
              </a:ext>
            </a:extLst>
          </p:cNvPr>
          <p:cNvSpPr>
            <a:spLocks noGrp="1"/>
          </p:cNvSpPr>
          <p:nvPr>
            <p:ph type="title"/>
          </p:nvPr>
        </p:nvSpPr>
        <p:spPr>
          <a:xfrm>
            <a:off x="466724" y="303529"/>
            <a:ext cx="11250785" cy="592817"/>
          </a:xfrm>
        </p:spPr>
        <p:txBody>
          <a:bodyPr>
            <a:normAutofit/>
          </a:bodyPr>
          <a:lstStyle/>
          <a:p>
            <a:r>
              <a:rPr lang="en-GB"/>
              <a:t>Clinical trial evidence in relation to COVID-19 timeline</a:t>
            </a:r>
          </a:p>
        </p:txBody>
      </p:sp>
      <p:sp>
        <p:nvSpPr>
          <p:cNvPr id="6" name="Right Arrow 5" descr="Timeline">
            <a:extLst>
              <a:ext uri="{FF2B5EF4-FFF2-40B4-BE49-F238E27FC236}">
                <a16:creationId xmlns:a16="http://schemas.microsoft.com/office/drawing/2014/main" id="{F547A3B3-2721-FD85-9B35-2158CE5A0F20}"/>
              </a:ext>
            </a:extLst>
          </p:cNvPr>
          <p:cNvSpPr/>
          <p:nvPr/>
        </p:nvSpPr>
        <p:spPr>
          <a:xfrm>
            <a:off x="354905" y="3042860"/>
            <a:ext cx="11763113" cy="4978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CBA9BC9-6555-5088-89D7-94016B381D68}"/>
              </a:ext>
            </a:extLst>
          </p:cNvPr>
          <p:cNvSpPr txBox="1"/>
          <p:nvPr/>
        </p:nvSpPr>
        <p:spPr>
          <a:xfrm>
            <a:off x="1674084" y="3477604"/>
            <a:ext cx="697627"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2020</a:t>
            </a:r>
          </a:p>
        </p:txBody>
      </p:sp>
      <p:sp>
        <p:nvSpPr>
          <p:cNvPr id="3" name="TextBox 2">
            <a:extLst>
              <a:ext uri="{FF2B5EF4-FFF2-40B4-BE49-F238E27FC236}">
                <a16:creationId xmlns:a16="http://schemas.microsoft.com/office/drawing/2014/main" id="{70665167-07A8-592E-EA63-246F1F558A03}"/>
              </a:ext>
            </a:extLst>
          </p:cNvPr>
          <p:cNvSpPr txBox="1"/>
          <p:nvPr/>
        </p:nvSpPr>
        <p:spPr>
          <a:xfrm>
            <a:off x="3263908" y="3477604"/>
            <a:ext cx="715260"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2021</a:t>
            </a:r>
          </a:p>
        </p:txBody>
      </p:sp>
      <p:sp>
        <p:nvSpPr>
          <p:cNvPr id="22" name="TextBox 21">
            <a:extLst>
              <a:ext uri="{FF2B5EF4-FFF2-40B4-BE49-F238E27FC236}">
                <a16:creationId xmlns:a16="http://schemas.microsoft.com/office/drawing/2014/main" id="{F2872B7B-A2F7-1B2C-4890-DC1F9F9B2E97}"/>
              </a:ext>
            </a:extLst>
          </p:cNvPr>
          <p:cNvSpPr txBox="1"/>
          <p:nvPr/>
        </p:nvSpPr>
        <p:spPr>
          <a:xfrm>
            <a:off x="772159" y="1546350"/>
            <a:ext cx="9687241" cy="461665"/>
          </a:xfrm>
          <a:prstGeom prst="rect">
            <a:avLst/>
          </a:prstGeom>
          <a:noFill/>
          <a:ln>
            <a:noFill/>
          </a:ln>
        </p:spPr>
        <p:txBody>
          <a:bodyPr wrap="square">
            <a:spAutoFit/>
          </a:bodyPr>
          <a:lstStyle/>
          <a:p>
            <a:r>
              <a:rPr lang="en-US" sz="2400" b="1">
                <a:latin typeface="Arial" panose="020B0604020202020204" pitchFamily="34" charset="0"/>
                <a:cs typeface="Arial" panose="020B0604020202020204" pitchFamily="34" charset="0"/>
              </a:rPr>
              <a:t>MajesTEC-1 (</a:t>
            </a:r>
            <a:r>
              <a:rPr lang="en-US" sz="2400" b="1" err="1">
                <a:latin typeface="Arial" panose="020B0604020202020204" pitchFamily="34" charset="0"/>
                <a:cs typeface="Arial" panose="020B0604020202020204" pitchFamily="34" charset="0"/>
              </a:rPr>
              <a:t>teclistamab</a:t>
            </a:r>
            <a:r>
              <a:rPr lang="en-US" sz="2400" b="1">
                <a:latin typeface="Arial" panose="020B0604020202020204" pitchFamily="34" charset="0"/>
                <a:cs typeface="Arial" panose="020B0604020202020204" pitchFamily="34" charset="0"/>
              </a:rPr>
              <a:t>) </a:t>
            </a:r>
            <a:r>
              <a:rPr lang="en-US" sz="2000" b="1">
                <a:latin typeface="Arial" panose="020B0604020202020204" pitchFamily="34" charset="0"/>
                <a:cs typeface="Arial" panose="020B0604020202020204" pitchFamily="34" charset="0"/>
              </a:rPr>
              <a:t>– Median follow up 30.4 months  </a:t>
            </a:r>
            <a:endParaRPr lang="en-US" sz="2400" b="1">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2F33312-E294-307F-5F3B-F3C9C5973735}"/>
              </a:ext>
            </a:extLst>
          </p:cNvPr>
          <p:cNvSpPr txBox="1"/>
          <p:nvPr/>
        </p:nvSpPr>
        <p:spPr>
          <a:xfrm>
            <a:off x="772160" y="5075856"/>
            <a:ext cx="9940249" cy="461665"/>
          </a:xfrm>
          <a:prstGeom prst="rect">
            <a:avLst/>
          </a:prstGeom>
          <a:noFill/>
          <a:ln>
            <a:noFill/>
          </a:ln>
        </p:spPr>
        <p:txBody>
          <a:bodyPr wrap="square">
            <a:spAutoFit/>
          </a:bodyPr>
          <a:lstStyle/>
          <a:p>
            <a:r>
              <a:rPr lang="en-US" sz="2400" b="1">
                <a:latin typeface="Arial" panose="020B0604020202020204" pitchFamily="34" charset="0"/>
                <a:cs typeface="Arial" panose="020B0604020202020204" pitchFamily="34" charset="0"/>
              </a:rPr>
              <a:t>MonumenTAL-1 (talquetamab) </a:t>
            </a:r>
            <a:r>
              <a:rPr lang="en-US" sz="2000" b="1">
                <a:latin typeface="Arial" panose="020B0604020202020204" pitchFamily="34" charset="0"/>
                <a:cs typeface="Arial" panose="020B0604020202020204" pitchFamily="34" charset="0"/>
              </a:rPr>
              <a:t>– Median follow up 31.2 months </a:t>
            </a:r>
            <a:endParaRPr lang="en-US" sz="2400" b="1">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5A274353-F295-87E1-1DCE-CA2569527881}"/>
              </a:ext>
              <a:ext uri="{C183D7F6-B498-43B3-948B-1728B52AA6E4}">
                <adec:decorative xmlns:adec="http://schemas.microsoft.com/office/drawing/2017/decorative" val="1"/>
              </a:ext>
            </a:extLst>
          </p:cNvPr>
          <p:cNvCxnSpPr>
            <a:cxnSpLocks/>
          </p:cNvCxnSpPr>
          <p:nvPr/>
        </p:nvCxnSpPr>
        <p:spPr>
          <a:xfrm flipV="1">
            <a:off x="3098309" y="2900057"/>
            <a:ext cx="0" cy="4795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0453936-ED98-7F0E-486E-3B3090DFD921}"/>
              </a:ext>
            </a:extLst>
          </p:cNvPr>
          <p:cNvSpPr txBox="1"/>
          <p:nvPr/>
        </p:nvSpPr>
        <p:spPr>
          <a:xfrm>
            <a:off x="6540539" y="3479079"/>
            <a:ext cx="697627"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2023</a:t>
            </a:r>
          </a:p>
        </p:txBody>
      </p:sp>
      <p:sp>
        <p:nvSpPr>
          <p:cNvPr id="54" name="TextBox 53">
            <a:extLst>
              <a:ext uri="{FF2B5EF4-FFF2-40B4-BE49-F238E27FC236}">
                <a16:creationId xmlns:a16="http://schemas.microsoft.com/office/drawing/2014/main" id="{D32B1687-CD12-CC7D-23E2-4EA6A7C6C664}"/>
              </a:ext>
            </a:extLst>
          </p:cNvPr>
          <p:cNvSpPr txBox="1"/>
          <p:nvPr/>
        </p:nvSpPr>
        <p:spPr>
          <a:xfrm>
            <a:off x="8130363" y="3479079"/>
            <a:ext cx="697627"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2024</a:t>
            </a:r>
          </a:p>
        </p:txBody>
      </p:sp>
      <p:sp>
        <p:nvSpPr>
          <p:cNvPr id="55" name="TextBox 54">
            <a:extLst>
              <a:ext uri="{FF2B5EF4-FFF2-40B4-BE49-F238E27FC236}">
                <a16:creationId xmlns:a16="http://schemas.microsoft.com/office/drawing/2014/main" id="{127F68A2-C8DD-5A60-AEE1-5326719293D3}"/>
              </a:ext>
            </a:extLst>
          </p:cNvPr>
          <p:cNvSpPr txBox="1"/>
          <p:nvPr/>
        </p:nvSpPr>
        <p:spPr>
          <a:xfrm>
            <a:off x="2453200" y="2528550"/>
            <a:ext cx="2001917" cy="369332"/>
          </a:xfrm>
          <a:prstGeom prst="rect">
            <a:avLst/>
          </a:prstGeom>
          <a:noFill/>
          <a:ln>
            <a:noFill/>
          </a:ln>
        </p:spPr>
        <p:txBody>
          <a:bodyPr wrap="square">
            <a:spAutoFit/>
          </a:bodyPr>
          <a:lstStyle/>
          <a:p>
            <a:pPr algn="ctr"/>
            <a:r>
              <a:rPr lang="en-US">
                <a:latin typeface="Arial" panose="020B0604020202020204" pitchFamily="34" charset="0"/>
                <a:cs typeface="Arial" panose="020B0604020202020204" pitchFamily="34" charset="0"/>
              </a:rPr>
              <a:t>Study start date</a:t>
            </a:r>
          </a:p>
        </p:txBody>
      </p:sp>
      <p:sp>
        <p:nvSpPr>
          <p:cNvPr id="58" name="TextBox 57">
            <a:extLst>
              <a:ext uri="{FF2B5EF4-FFF2-40B4-BE49-F238E27FC236}">
                <a16:creationId xmlns:a16="http://schemas.microsoft.com/office/drawing/2014/main" id="{19D81371-FB50-65AD-D04D-EA160F0675A4}"/>
              </a:ext>
            </a:extLst>
          </p:cNvPr>
          <p:cNvSpPr txBox="1"/>
          <p:nvPr/>
        </p:nvSpPr>
        <p:spPr>
          <a:xfrm>
            <a:off x="9817939" y="3471678"/>
            <a:ext cx="697627"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2025</a:t>
            </a:r>
          </a:p>
        </p:txBody>
      </p:sp>
      <p:sp>
        <p:nvSpPr>
          <p:cNvPr id="59" name="TextBox 58">
            <a:extLst>
              <a:ext uri="{FF2B5EF4-FFF2-40B4-BE49-F238E27FC236}">
                <a16:creationId xmlns:a16="http://schemas.microsoft.com/office/drawing/2014/main" id="{CF3C7656-7275-B530-3A09-6A13F9DE6E5E}"/>
              </a:ext>
            </a:extLst>
          </p:cNvPr>
          <p:cNvSpPr txBox="1"/>
          <p:nvPr/>
        </p:nvSpPr>
        <p:spPr>
          <a:xfrm>
            <a:off x="8796" y="3471678"/>
            <a:ext cx="697627"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2019</a:t>
            </a:r>
          </a:p>
        </p:txBody>
      </p:sp>
      <p:sp>
        <p:nvSpPr>
          <p:cNvPr id="73" name="TextBox 72">
            <a:extLst>
              <a:ext uri="{FF2B5EF4-FFF2-40B4-BE49-F238E27FC236}">
                <a16:creationId xmlns:a16="http://schemas.microsoft.com/office/drawing/2014/main" id="{3C9E13D2-4917-2CAE-2115-343BDD311FE2}"/>
              </a:ext>
            </a:extLst>
          </p:cNvPr>
          <p:cNvSpPr txBox="1"/>
          <p:nvPr/>
        </p:nvSpPr>
        <p:spPr>
          <a:xfrm>
            <a:off x="4898883" y="3479078"/>
            <a:ext cx="697627"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2022</a:t>
            </a:r>
          </a:p>
        </p:txBody>
      </p:sp>
      <p:cxnSp>
        <p:nvCxnSpPr>
          <p:cNvPr id="134" name="Straight Arrow Connector 133">
            <a:extLst>
              <a:ext uri="{FF2B5EF4-FFF2-40B4-BE49-F238E27FC236}">
                <a16:creationId xmlns:a16="http://schemas.microsoft.com/office/drawing/2014/main" id="{5382D737-0D31-6C40-FB04-AA173A605462}"/>
              </a:ext>
              <a:ext uri="{C183D7F6-B498-43B3-948B-1728B52AA6E4}">
                <adec:decorative xmlns:adec="http://schemas.microsoft.com/office/drawing/2017/decorative" val="1"/>
              </a:ext>
            </a:extLst>
          </p:cNvPr>
          <p:cNvCxnSpPr>
            <a:cxnSpLocks/>
          </p:cNvCxnSpPr>
          <p:nvPr/>
        </p:nvCxnSpPr>
        <p:spPr>
          <a:xfrm>
            <a:off x="3772772" y="3861247"/>
            <a:ext cx="3323" cy="5903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40D43C5-2C11-D593-23CE-A6FBC7ED3DF4}"/>
              </a:ext>
              <a:ext uri="{C183D7F6-B498-43B3-948B-1728B52AA6E4}">
                <adec:decorative xmlns:adec="http://schemas.microsoft.com/office/drawing/2017/decorative" val="1"/>
              </a:ext>
            </a:extLst>
          </p:cNvPr>
          <p:cNvCxnSpPr/>
          <p:nvPr/>
        </p:nvCxnSpPr>
        <p:spPr>
          <a:xfrm flipV="1">
            <a:off x="7875987" y="2706221"/>
            <a:ext cx="0" cy="4795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59C04C7F-FD24-2ACF-0278-E27519663676}"/>
              </a:ext>
              <a:ext uri="{C183D7F6-B498-43B3-948B-1728B52AA6E4}">
                <adec:decorative xmlns:adec="http://schemas.microsoft.com/office/drawing/2017/decorative" val="1"/>
              </a:ext>
            </a:extLst>
          </p:cNvPr>
          <p:cNvCxnSpPr>
            <a:cxnSpLocks/>
          </p:cNvCxnSpPr>
          <p:nvPr/>
        </p:nvCxnSpPr>
        <p:spPr>
          <a:xfrm>
            <a:off x="9651279" y="3525374"/>
            <a:ext cx="3323" cy="5903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18A9F24C-73F5-F890-E109-2A0FB5357297}"/>
              </a:ext>
            </a:extLst>
          </p:cNvPr>
          <p:cNvSpPr txBox="1"/>
          <p:nvPr/>
        </p:nvSpPr>
        <p:spPr>
          <a:xfrm>
            <a:off x="7417430" y="2334718"/>
            <a:ext cx="1476269" cy="369332"/>
          </a:xfrm>
          <a:prstGeom prst="rect">
            <a:avLst/>
          </a:prstGeom>
          <a:noFill/>
          <a:ln>
            <a:noFill/>
          </a:ln>
        </p:spPr>
        <p:txBody>
          <a:bodyPr wrap="square">
            <a:spAutoFit/>
          </a:bodyPr>
          <a:lstStyle/>
          <a:p>
            <a:pPr algn="ctr"/>
            <a:r>
              <a:rPr lang="en-US">
                <a:latin typeface="Arial" panose="020B0604020202020204" pitchFamily="34" charset="0"/>
                <a:cs typeface="Arial" panose="020B0604020202020204" pitchFamily="34" charset="0"/>
              </a:rPr>
              <a:t>Data cut off</a:t>
            </a:r>
          </a:p>
        </p:txBody>
      </p:sp>
      <p:sp>
        <p:nvSpPr>
          <p:cNvPr id="143" name="TextBox 142">
            <a:extLst>
              <a:ext uri="{FF2B5EF4-FFF2-40B4-BE49-F238E27FC236}">
                <a16:creationId xmlns:a16="http://schemas.microsoft.com/office/drawing/2014/main" id="{B3E32164-B299-5D57-4D0F-5A81A2A60676}"/>
              </a:ext>
            </a:extLst>
          </p:cNvPr>
          <p:cNvSpPr txBox="1"/>
          <p:nvPr/>
        </p:nvSpPr>
        <p:spPr>
          <a:xfrm>
            <a:off x="9271272" y="4121828"/>
            <a:ext cx="1462936" cy="646331"/>
          </a:xfrm>
          <a:prstGeom prst="rect">
            <a:avLst/>
          </a:prstGeom>
          <a:noFill/>
          <a:ln>
            <a:noFill/>
          </a:ln>
        </p:spPr>
        <p:txBody>
          <a:bodyPr wrap="square">
            <a:spAutoFit/>
          </a:bodyPr>
          <a:lstStyle/>
          <a:p>
            <a:pPr algn="ctr"/>
            <a:r>
              <a:rPr lang="en-US">
                <a:latin typeface="Arial" panose="020B0604020202020204" pitchFamily="34" charset="0"/>
                <a:cs typeface="Arial" panose="020B0604020202020204" pitchFamily="34" charset="0"/>
              </a:rPr>
              <a:t>Data cut off (Cohort C)</a:t>
            </a:r>
          </a:p>
        </p:txBody>
      </p:sp>
      <p:sp>
        <p:nvSpPr>
          <p:cNvPr id="144" name="TextBox 143">
            <a:extLst>
              <a:ext uri="{FF2B5EF4-FFF2-40B4-BE49-F238E27FC236}">
                <a16:creationId xmlns:a16="http://schemas.microsoft.com/office/drawing/2014/main" id="{722A5A7B-CEE3-0DA2-BE41-08BADF6FC18C}"/>
              </a:ext>
            </a:extLst>
          </p:cNvPr>
          <p:cNvSpPr txBox="1"/>
          <p:nvPr/>
        </p:nvSpPr>
        <p:spPr>
          <a:xfrm>
            <a:off x="3259872" y="4452162"/>
            <a:ext cx="1877353" cy="369332"/>
          </a:xfrm>
          <a:prstGeom prst="rect">
            <a:avLst/>
          </a:prstGeom>
          <a:noFill/>
          <a:ln>
            <a:noFill/>
          </a:ln>
        </p:spPr>
        <p:txBody>
          <a:bodyPr wrap="square">
            <a:spAutoFit/>
          </a:bodyPr>
          <a:lstStyle/>
          <a:p>
            <a:pPr algn="ctr"/>
            <a:r>
              <a:rPr lang="en-US">
                <a:latin typeface="Arial" panose="020B0604020202020204" pitchFamily="34" charset="0"/>
                <a:cs typeface="Arial" panose="020B0604020202020204" pitchFamily="34" charset="0"/>
              </a:rPr>
              <a:t>Study start date</a:t>
            </a:r>
          </a:p>
        </p:txBody>
      </p:sp>
      <p:sp>
        <p:nvSpPr>
          <p:cNvPr id="148" name="Rectangle 147">
            <a:extLst>
              <a:ext uri="{FF2B5EF4-FFF2-40B4-BE49-F238E27FC236}">
                <a16:creationId xmlns:a16="http://schemas.microsoft.com/office/drawing/2014/main" id="{47579DEE-F153-E81F-14FA-9F45E5219D6B}"/>
              </a:ext>
            </a:extLst>
          </p:cNvPr>
          <p:cNvSpPr/>
          <p:nvPr/>
        </p:nvSpPr>
        <p:spPr>
          <a:xfrm>
            <a:off x="1997276" y="3171368"/>
            <a:ext cx="5465896" cy="24012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Arial" panose="020B0604020202020204" pitchFamily="34" charset="0"/>
                <a:cs typeface="Arial" panose="020B0604020202020204" pitchFamily="34" charset="0"/>
              </a:rPr>
              <a:t>WHO Public Health Emergency – Jan 2020 to May 2023</a:t>
            </a:r>
          </a:p>
        </p:txBody>
      </p:sp>
      <p:cxnSp>
        <p:nvCxnSpPr>
          <p:cNvPr id="150" name="Straight Connector 149">
            <a:extLst>
              <a:ext uri="{FF2B5EF4-FFF2-40B4-BE49-F238E27FC236}">
                <a16:creationId xmlns:a16="http://schemas.microsoft.com/office/drawing/2014/main" id="{923BC8B6-F6E3-B0C0-5DF1-E19908270775}"/>
              </a:ext>
              <a:ext uri="{C183D7F6-B498-43B3-948B-1728B52AA6E4}">
                <adec:decorative xmlns:adec="http://schemas.microsoft.com/office/drawing/2017/decorative" val="1"/>
              </a:ext>
            </a:extLst>
          </p:cNvPr>
          <p:cNvCxnSpPr>
            <a:cxnSpLocks/>
          </p:cNvCxnSpPr>
          <p:nvPr/>
        </p:nvCxnSpPr>
        <p:spPr>
          <a:xfrm flipV="1">
            <a:off x="10324756" y="3377400"/>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0E0B03D-F2FA-EFDD-4094-B3C98BA0EF32}"/>
              </a:ext>
              <a:ext uri="{C183D7F6-B498-43B3-948B-1728B52AA6E4}">
                <adec:decorative xmlns:adec="http://schemas.microsoft.com/office/drawing/2017/decorative" val="1"/>
              </a:ext>
            </a:extLst>
          </p:cNvPr>
          <p:cNvCxnSpPr>
            <a:cxnSpLocks/>
          </p:cNvCxnSpPr>
          <p:nvPr/>
        </p:nvCxnSpPr>
        <p:spPr>
          <a:xfrm flipV="1">
            <a:off x="10459400" y="3378878"/>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225A8D6-B2F9-26A9-1744-4A80C1AD2FE2}"/>
              </a:ext>
              <a:ext uri="{C183D7F6-B498-43B3-948B-1728B52AA6E4}">
                <adec:decorative xmlns:adec="http://schemas.microsoft.com/office/drawing/2017/decorative" val="1"/>
              </a:ext>
            </a:extLst>
          </p:cNvPr>
          <p:cNvCxnSpPr>
            <a:cxnSpLocks/>
          </p:cNvCxnSpPr>
          <p:nvPr/>
        </p:nvCxnSpPr>
        <p:spPr>
          <a:xfrm flipV="1">
            <a:off x="10594047" y="3380355"/>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F08670C-573F-C0B1-05EC-81C1C23BE344}"/>
              </a:ext>
              <a:ext uri="{C183D7F6-B498-43B3-948B-1728B52AA6E4}">
                <adec:decorative xmlns:adec="http://schemas.microsoft.com/office/drawing/2017/decorative" val="1"/>
              </a:ext>
            </a:extLst>
          </p:cNvPr>
          <p:cNvCxnSpPr>
            <a:cxnSpLocks/>
          </p:cNvCxnSpPr>
          <p:nvPr/>
        </p:nvCxnSpPr>
        <p:spPr>
          <a:xfrm flipV="1">
            <a:off x="11804481" y="3409970"/>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6E2C0F5-9948-2C02-11BA-29C8F99B81DF}"/>
              </a:ext>
              <a:ext uri="{C183D7F6-B498-43B3-948B-1728B52AA6E4}">
                <adec:decorative xmlns:adec="http://schemas.microsoft.com/office/drawing/2017/decorative" val="1"/>
              </a:ext>
            </a:extLst>
          </p:cNvPr>
          <p:cNvCxnSpPr>
            <a:cxnSpLocks/>
          </p:cNvCxnSpPr>
          <p:nvPr/>
        </p:nvCxnSpPr>
        <p:spPr>
          <a:xfrm flipV="1">
            <a:off x="10712409" y="3374453"/>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25FDEBB-E2CD-38D8-AAC6-0E57AEA12D2B}"/>
              </a:ext>
              <a:ext uri="{C183D7F6-B498-43B3-948B-1728B52AA6E4}">
                <adec:decorative xmlns:adec="http://schemas.microsoft.com/office/drawing/2017/decorative" val="1"/>
              </a:ext>
            </a:extLst>
          </p:cNvPr>
          <p:cNvCxnSpPr>
            <a:cxnSpLocks/>
          </p:cNvCxnSpPr>
          <p:nvPr/>
        </p:nvCxnSpPr>
        <p:spPr>
          <a:xfrm flipV="1">
            <a:off x="10847053" y="3375931"/>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5EDEF53-5D1D-EDC7-FD1F-191BD2B67087}"/>
              </a:ext>
              <a:ext uri="{C183D7F6-B498-43B3-948B-1728B52AA6E4}">
                <adec:decorative xmlns:adec="http://schemas.microsoft.com/office/drawing/2017/decorative" val="1"/>
              </a:ext>
            </a:extLst>
          </p:cNvPr>
          <p:cNvCxnSpPr>
            <a:cxnSpLocks/>
          </p:cNvCxnSpPr>
          <p:nvPr/>
        </p:nvCxnSpPr>
        <p:spPr>
          <a:xfrm flipV="1">
            <a:off x="10981700" y="3368530"/>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0B25DB9-C588-DE43-FDF1-7A4F773E212E}"/>
              </a:ext>
              <a:ext uri="{C183D7F6-B498-43B3-948B-1728B52AA6E4}">
                <adec:decorative xmlns:adec="http://schemas.microsoft.com/office/drawing/2017/decorative" val="1"/>
              </a:ext>
            </a:extLst>
          </p:cNvPr>
          <p:cNvCxnSpPr>
            <a:cxnSpLocks/>
          </p:cNvCxnSpPr>
          <p:nvPr/>
        </p:nvCxnSpPr>
        <p:spPr>
          <a:xfrm flipV="1">
            <a:off x="11122264" y="3375931"/>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2174453-B883-6842-FAA8-008A9AF03B9C}"/>
              </a:ext>
              <a:ext uri="{C183D7F6-B498-43B3-948B-1728B52AA6E4}">
                <adec:decorative xmlns:adec="http://schemas.microsoft.com/office/drawing/2017/decorative" val="1"/>
              </a:ext>
            </a:extLst>
          </p:cNvPr>
          <p:cNvCxnSpPr>
            <a:cxnSpLocks/>
          </p:cNvCxnSpPr>
          <p:nvPr/>
        </p:nvCxnSpPr>
        <p:spPr>
          <a:xfrm flipV="1">
            <a:off x="11256911" y="3368530"/>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6F1C0F9-08D0-5817-D576-5C35755872A1}"/>
              </a:ext>
              <a:ext uri="{C183D7F6-B498-43B3-948B-1728B52AA6E4}">
                <adec:decorative xmlns:adec="http://schemas.microsoft.com/office/drawing/2017/decorative" val="1"/>
              </a:ext>
            </a:extLst>
          </p:cNvPr>
          <p:cNvCxnSpPr>
            <a:cxnSpLocks/>
          </p:cNvCxnSpPr>
          <p:nvPr/>
        </p:nvCxnSpPr>
        <p:spPr>
          <a:xfrm flipV="1">
            <a:off x="11397474" y="3375927"/>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E1E2ABF-BDEF-2061-B760-BA9F039BC5F7}"/>
              </a:ext>
              <a:ext uri="{C183D7F6-B498-43B3-948B-1728B52AA6E4}">
                <adec:decorative xmlns:adec="http://schemas.microsoft.com/office/drawing/2017/decorative" val="1"/>
              </a:ext>
            </a:extLst>
          </p:cNvPr>
          <p:cNvCxnSpPr>
            <a:cxnSpLocks/>
          </p:cNvCxnSpPr>
          <p:nvPr/>
        </p:nvCxnSpPr>
        <p:spPr>
          <a:xfrm flipV="1">
            <a:off x="11532118" y="3368527"/>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B0DBC30-9E86-8076-ACE7-4E4DFBE5E2D7}"/>
              </a:ext>
              <a:ext uri="{C183D7F6-B498-43B3-948B-1728B52AA6E4}">
                <adec:decorative xmlns:adec="http://schemas.microsoft.com/office/drawing/2017/decorative" val="1"/>
              </a:ext>
            </a:extLst>
          </p:cNvPr>
          <p:cNvCxnSpPr>
            <a:cxnSpLocks/>
          </p:cNvCxnSpPr>
          <p:nvPr/>
        </p:nvCxnSpPr>
        <p:spPr>
          <a:xfrm flipV="1">
            <a:off x="11666765" y="3378882"/>
            <a:ext cx="0" cy="1065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EF3BD487-8E64-6D13-D49E-93E4CB6914BA}"/>
              </a:ext>
            </a:extLst>
          </p:cNvPr>
          <p:cNvSpPr txBox="1"/>
          <p:nvPr/>
        </p:nvSpPr>
        <p:spPr>
          <a:xfrm>
            <a:off x="11381076" y="3489436"/>
            <a:ext cx="697627"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2026</a:t>
            </a:r>
          </a:p>
        </p:txBody>
      </p:sp>
      <p:cxnSp>
        <p:nvCxnSpPr>
          <p:cNvPr id="165" name="Straight Arrow Connector 164">
            <a:extLst>
              <a:ext uri="{FF2B5EF4-FFF2-40B4-BE49-F238E27FC236}">
                <a16:creationId xmlns:a16="http://schemas.microsoft.com/office/drawing/2014/main" id="{FAF269D1-899B-7D4F-2877-6E7E759CDCA1}"/>
              </a:ext>
              <a:ext uri="{C183D7F6-B498-43B3-948B-1728B52AA6E4}">
                <adec:decorative xmlns:adec="http://schemas.microsoft.com/office/drawing/2017/decorative" val="1"/>
              </a:ext>
            </a:extLst>
          </p:cNvPr>
          <p:cNvCxnSpPr>
            <a:cxnSpLocks/>
          </p:cNvCxnSpPr>
          <p:nvPr/>
        </p:nvCxnSpPr>
        <p:spPr>
          <a:xfrm flipH="1" flipV="1">
            <a:off x="2268245" y="2546306"/>
            <a:ext cx="5916" cy="6483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4800E5A6-7E48-36BE-2C6B-EC8AF1C84C69}"/>
              </a:ext>
            </a:extLst>
          </p:cNvPr>
          <p:cNvSpPr txBox="1"/>
          <p:nvPr/>
        </p:nvSpPr>
        <p:spPr>
          <a:xfrm>
            <a:off x="1438182" y="2166045"/>
            <a:ext cx="2472436" cy="369332"/>
          </a:xfrm>
          <a:prstGeom prst="rect">
            <a:avLst/>
          </a:prstGeom>
          <a:noFill/>
          <a:ln>
            <a:noFill/>
          </a:ln>
        </p:spPr>
        <p:txBody>
          <a:bodyPr wrap="square">
            <a:spAutoFit/>
          </a:bodyPr>
          <a:lstStyle/>
          <a:p>
            <a:pPr algn="ctr"/>
            <a:r>
              <a:rPr lang="en-US">
                <a:latin typeface="Arial" panose="020B0604020202020204" pitchFamily="34" charset="0"/>
                <a:cs typeface="Arial" panose="020B0604020202020204" pitchFamily="34" charset="0"/>
              </a:rPr>
              <a:t>Recruitment start date</a:t>
            </a:r>
          </a:p>
        </p:txBody>
      </p:sp>
      <p:sp>
        <p:nvSpPr>
          <p:cNvPr id="169" name="TextBox 168">
            <a:extLst>
              <a:ext uri="{FF2B5EF4-FFF2-40B4-BE49-F238E27FC236}">
                <a16:creationId xmlns:a16="http://schemas.microsoft.com/office/drawing/2014/main" id="{3AAA5A9B-1819-3970-2F7E-B6FF3E541F06}"/>
              </a:ext>
            </a:extLst>
          </p:cNvPr>
          <p:cNvSpPr txBox="1"/>
          <p:nvPr/>
        </p:nvSpPr>
        <p:spPr>
          <a:xfrm>
            <a:off x="4730330" y="6090533"/>
            <a:ext cx="6987179" cy="3693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Back to </a:t>
            </a:r>
            <a:r>
              <a:rPr lang="en-GB">
                <a:latin typeface="Arial" panose="020B0604020202020204" pitchFamily="34" charset="0"/>
                <a:cs typeface="Arial" panose="020B0604020202020204" pitchFamily="34" charset="0"/>
                <a:hlinkClick r:id="rId2" action="ppaction://hlinksldjump"/>
              </a:rPr>
              <a:t>Key issue: Company’s ITC hazard ratio for overall survival </a:t>
            </a:r>
            <a:endParaRPr lang="en-GB">
              <a:latin typeface="Arial" panose="020B0604020202020204" pitchFamily="34" charset="0"/>
              <a:cs typeface="Arial" panose="020B0604020202020204" pitchFamily="34" charset="0"/>
            </a:endParaRPr>
          </a:p>
        </p:txBody>
      </p:sp>
      <p:sp>
        <p:nvSpPr>
          <p:cNvPr id="2" name="Rectangle 1" descr="Marker showing slides are confidential ">
            <a:extLst>
              <a:ext uri="{FF2B5EF4-FFF2-40B4-BE49-F238E27FC236}">
                <a16:creationId xmlns:a16="http://schemas.microsoft.com/office/drawing/2014/main" id="{AA52B80E-B768-9588-C59B-25631B4B6DC9}"/>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5" name="Text Placeholder 3">
            <a:extLst>
              <a:ext uri="{FF2B5EF4-FFF2-40B4-BE49-F238E27FC236}">
                <a16:creationId xmlns:a16="http://schemas.microsoft.com/office/drawing/2014/main" id="{D1263C07-2D78-C7A5-5C45-A7656F1D1A20}"/>
              </a:ext>
            </a:extLst>
          </p:cNvPr>
          <p:cNvSpPr txBox="1">
            <a:spLocks/>
          </p:cNvSpPr>
          <p:nvPr/>
        </p:nvSpPr>
        <p:spPr>
          <a:xfrm>
            <a:off x="1040130" y="6565723"/>
            <a:ext cx="10677378" cy="2922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ITC: Indirect treatment comparison; WHO: World </a:t>
            </a:r>
            <a:r>
              <a:rPr lang="en-GB"/>
              <a:t>Health Organisation</a:t>
            </a:r>
          </a:p>
        </p:txBody>
      </p:sp>
    </p:spTree>
    <p:extLst>
      <p:ext uri="{BB962C8B-B14F-4D97-AF65-F5344CB8AC3E}">
        <p14:creationId xmlns:p14="http://schemas.microsoft.com/office/powerpoint/2010/main" val="407784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D5AB8-2AFA-D5AB-1013-3D33D5EBC1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9D983B-5CCD-63E7-E137-5AD92E0C072D}"/>
              </a:ext>
            </a:extLst>
          </p:cNvPr>
          <p:cNvSpPr/>
          <p:nvPr/>
        </p:nvSpPr>
        <p:spPr>
          <a:xfrm>
            <a:off x="466724" y="1676392"/>
            <a:ext cx="9090932" cy="47329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1B9DAF3-2BB2-C206-BC47-D3B3A494EDC7}"/>
              </a:ext>
            </a:extLst>
          </p:cNvPr>
          <p:cNvSpPr txBox="1"/>
          <p:nvPr/>
        </p:nvSpPr>
        <p:spPr>
          <a:xfrm>
            <a:off x="466724" y="1290132"/>
            <a:ext cx="11250784" cy="386260"/>
          </a:xfrm>
          <a:prstGeom prst="rect">
            <a:avLst/>
          </a:prstGeom>
          <a:noFill/>
        </p:spPr>
        <p:txBody>
          <a:bodyPr wrap="square">
            <a:spAutoFit/>
          </a:bodyPr>
          <a:lstStyle/>
          <a:p>
            <a:pPr>
              <a:lnSpc>
                <a:spcPct val="115000"/>
              </a:lnSpc>
            </a:pPr>
            <a:r>
              <a:rPr lang="en-GB">
                <a:latin typeface="Arial" panose="020B0604020202020204" pitchFamily="34" charset="0"/>
                <a:cs typeface="Arial" panose="020B0604020202020204" pitchFamily="34" charset="0"/>
              </a:rPr>
              <a:t>DoR Kaplan</a:t>
            </a:r>
            <a:r>
              <a:rPr lang="en-GB"/>
              <a:t>–</a:t>
            </a:r>
            <a:r>
              <a:rPr lang="en-GB">
                <a:latin typeface="Arial" panose="020B0604020202020204" pitchFamily="34" charset="0"/>
                <a:cs typeface="Arial" panose="020B0604020202020204" pitchFamily="34" charset="0"/>
              </a:rPr>
              <a:t>Meier (K–M) curves for talquetamab and teclistamab (before and after ATT weighting) </a:t>
            </a:r>
            <a:endParaRPr lang="en-GB" sz="1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itle 1">
            <a:extLst>
              <a:ext uri="{FF2B5EF4-FFF2-40B4-BE49-F238E27FC236}">
                <a16:creationId xmlns:a16="http://schemas.microsoft.com/office/drawing/2014/main" id="{43C74B16-F274-AB04-6FE1-7F859627DE19}"/>
              </a:ext>
            </a:extLst>
          </p:cNvPr>
          <p:cNvSpPr>
            <a:spLocks noGrp="1"/>
          </p:cNvSpPr>
          <p:nvPr>
            <p:ph type="title"/>
          </p:nvPr>
        </p:nvSpPr>
        <p:spPr>
          <a:xfrm>
            <a:off x="466724" y="309244"/>
            <a:ext cx="11250785" cy="592817"/>
          </a:xfrm>
        </p:spPr>
        <p:txBody>
          <a:bodyPr>
            <a:noAutofit/>
          </a:bodyPr>
          <a:lstStyle/>
          <a:p>
            <a:r>
              <a:rPr lang="en-GB">
                <a:latin typeface="Arial" panose="020B0604020202020204" pitchFamily="34" charset="0"/>
                <a:cs typeface="Arial" panose="020B0604020202020204" pitchFamily="34" charset="0"/>
              </a:rPr>
              <a:t>Indirect treatment comparison (ITC) results – </a:t>
            </a:r>
            <a:r>
              <a:rPr lang="en-GB"/>
              <a:t>Duration of response (DoR)</a:t>
            </a:r>
            <a:endParaRPr lang="en-GB">
              <a:latin typeface="Arial" panose="020B0604020202020204" pitchFamily="34" charset="0"/>
              <a:cs typeface="Arial" panose="020B0604020202020204" pitchFamily="34" charset="0"/>
            </a:endParaRPr>
          </a:p>
        </p:txBody>
      </p:sp>
      <p:sp>
        <p:nvSpPr>
          <p:cNvPr id="8" name="Rectangle 7" descr="Marker showing slides are confidential ">
            <a:extLst>
              <a:ext uri="{FF2B5EF4-FFF2-40B4-BE49-F238E27FC236}">
                <a16:creationId xmlns:a16="http://schemas.microsoft.com/office/drawing/2014/main" id="{85AE37D4-9196-41C6-A0C9-2F5923D1D6C6}"/>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CONFIDENTIAL</a:t>
            </a:r>
          </a:p>
        </p:txBody>
      </p:sp>
      <p:sp>
        <p:nvSpPr>
          <p:cNvPr id="5" name="Text Placeholder 3">
            <a:extLst>
              <a:ext uri="{FF2B5EF4-FFF2-40B4-BE49-F238E27FC236}">
                <a16:creationId xmlns:a16="http://schemas.microsoft.com/office/drawing/2014/main" id="{CB184997-12D4-4706-64AD-599CF758AE84}"/>
              </a:ext>
            </a:extLst>
          </p:cNvPr>
          <p:cNvSpPr txBox="1">
            <a:spLocks/>
          </p:cNvSpPr>
          <p:nvPr/>
        </p:nvSpPr>
        <p:spPr>
          <a:xfrm>
            <a:off x="1040130" y="6430470"/>
            <a:ext cx="10677378" cy="427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ATT: Average treatment effect for the treated; CI: Confidence interval; HR: Hazard ratio; IRC: Independent review committee; ITC: Indirect treatment comparison</a:t>
            </a:r>
          </a:p>
        </p:txBody>
      </p:sp>
      <p:sp>
        <p:nvSpPr>
          <p:cNvPr id="10" name="TextBox 9">
            <a:extLst>
              <a:ext uri="{FF2B5EF4-FFF2-40B4-BE49-F238E27FC236}">
                <a16:creationId xmlns:a16="http://schemas.microsoft.com/office/drawing/2014/main" id="{1686A617-FC64-2B18-662A-8218D02A611D}"/>
              </a:ext>
            </a:extLst>
          </p:cNvPr>
          <p:cNvSpPr txBox="1"/>
          <p:nvPr/>
        </p:nvSpPr>
        <p:spPr>
          <a:xfrm>
            <a:off x="9667826" y="5098755"/>
            <a:ext cx="2438401" cy="1200329"/>
          </a:xfrm>
          <a:prstGeom prst="rect">
            <a:avLst/>
          </a:prstGeom>
          <a:noFill/>
        </p:spPr>
        <p:txBody>
          <a:bodyPr wrap="square">
            <a:spAutoFit/>
          </a:bodyPr>
          <a:lstStyle/>
          <a:p>
            <a:r>
              <a:rPr lang="en-GB">
                <a:latin typeface="Arial" panose="020B0604020202020204" pitchFamily="34" charset="0"/>
                <a:cs typeface="Arial" panose="020B0604020202020204" pitchFamily="34" charset="0"/>
              </a:rPr>
              <a:t>Back to </a:t>
            </a:r>
            <a:r>
              <a:rPr lang="en-GB">
                <a:latin typeface="Arial" panose="020B0604020202020204" pitchFamily="34" charset="0"/>
                <a:cs typeface="Arial" panose="020B0604020202020204" pitchFamily="34" charset="0"/>
                <a:hlinkClick r:id="rId3" action="ppaction://hlinksldjump"/>
              </a:rPr>
              <a:t>Key issue: Company’s ITC hazard ratio for overall survival </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86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409F-56F6-9A9D-E530-9D4AA1F63F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584069-3510-30D1-5E5A-E30EE545768B}"/>
              </a:ext>
            </a:extLst>
          </p:cNvPr>
          <p:cNvSpPr txBox="1"/>
          <p:nvPr/>
        </p:nvSpPr>
        <p:spPr>
          <a:xfrm>
            <a:off x="466724" y="844911"/>
            <a:ext cx="11250784" cy="386260"/>
          </a:xfrm>
          <a:prstGeom prst="rect">
            <a:avLst/>
          </a:prstGeom>
          <a:noFill/>
        </p:spPr>
        <p:txBody>
          <a:bodyPr wrap="square">
            <a:spAutoFit/>
          </a:bodyPr>
          <a:lstStyle/>
          <a:p>
            <a:pPr>
              <a:lnSpc>
                <a:spcPct val="115000"/>
              </a:lnSpc>
            </a:pPr>
            <a:r>
              <a:rPr lang="en-GB">
                <a:latin typeface="Arial" panose="020B0604020202020204" pitchFamily="34" charset="0"/>
                <a:cs typeface="Arial" panose="020B0604020202020204" pitchFamily="34" charset="0"/>
              </a:rPr>
              <a:t>PFS K–M curves for talquetamab and teclistamab (before and after ATT weighting)</a:t>
            </a:r>
            <a:endParaRPr lang="en-GB" sz="1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itle 1">
            <a:extLst>
              <a:ext uri="{FF2B5EF4-FFF2-40B4-BE49-F238E27FC236}">
                <a16:creationId xmlns:a16="http://schemas.microsoft.com/office/drawing/2014/main" id="{971183D4-3F0E-52F9-7276-2E9EC71275D4}"/>
              </a:ext>
            </a:extLst>
          </p:cNvPr>
          <p:cNvSpPr>
            <a:spLocks noGrp="1"/>
          </p:cNvSpPr>
          <p:nvPr>
            <p:ph type="title"/>
          </p:nvPr>
        </p:nvSpPr>
        <p:spPr>
          <a:xfrm>
            <a:off x="466724" y="309244"/>
            <a:ext cx="11250785" cy="592817"/>
          </a:xfrm>
        </p:spPr>
        <p:txBody>
          <a:bodyPr>
            <a:noAutofit/>
          </a:bodyPr>
          <a:lstStyle/>
          <a:p>
            <a:r>
              <a:rPr lang="en-GB">
                <a:latin typeface="Arial" panose="020B0604020202020204" pitchFamily="34" charset="0"/>
                <a:cs typeface="Arial" panose="020B0604020202020204" pitchFamily="34" charset="0"/>
              </a:rPr>
              <a:t>ITC results – Progression-free survival (PFS)</a:t>
            </a:r>
          </a:p>
        </p:txBody>
      </p:sp>
      <p:sp>
        <p:nvSpPr>
          <p:cNvPr id="8" name="Rectangle 7" descr="Marker showing slides are confidential ">
            <a:extLst>
              <a:ext uri="{FF2B5EF4-FFF2-40B4-BE49-F238E27FC236}">
                <a16:creationId xmlns:a16="http://schemas.microsoft.com/office/drawing/2014/main" id="{0141F16C-22B3-CDFF-0B31-5E27EF2F7BC3}"/>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CONFIDENTIAL</a:t>
            </a:r>
          </a:p>
        </p:txBody>
      </p:sp>
      <p:sp>
        <p:nvSpPr>
          <p:cNvPr id="5" name="Text Placeholder 3">
            <a:extLst>
              <a:ext uri="{FF2B5EF4-FFF2-40B4-BE49-F238E27FC236}">
                <a16:creationId xmlns:a16="http://schemas.microsoft.com/office/drawing/2014/main" id="{12A52076-056D-D9C1-4AE3-C16A5226B282}"/>
              </a:ext>
            </a:extLst>
          </p:cNvPr>
          <p:cNvSpPr txBox="1">
            <a:spLocks/>
          </p:cNvSpPr>
          <p:nvPr/>
        </p:nvSpPr>
        <p:spPr>
          <a:xfrm>
            <a:off x="1040130" y="6343650"/>
            <a:ext cx="10677378" cy="5143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ATT: Average treatment effect for the treated; CI: Confidence interval; HR: Hazard ratio; IRC: Independent review committee; ITC: Indirect treatment comparison; K–M: Kaplan–Meier; PFS: Progression-free survival</a:t>
            </a:r>
          </a:p>
        </p:txBody>
      </p:sp>
      <p:sp>
        <p:nvSpPr>
          <p:cNvPr id="2" name="TextBox 1">
            <a:extLst>
              <a:ext uri="{FF2B5EF4-FFF2-40B4-BE49-F238E27FC236}">
                <a16:creationId xmlns:a16="http://schemas.microsoft.com/office/drawing/2014/main" id="{E20455E1-3D70-ABBD-9D8E-CE2A89420D68}"/>
              </a:ext>
            </a:extLst>
          </p:cNvPr>
          <p:cNvSpPr txBox="1"/>
          <p:nvPr/>
        </p:nvSpPr>
        <p:spPr>
          <a:xfrm>
            <a:off x="9568542" y="4924580"/>
            <a:ext cx="2340429" cy="1200329"/>
          </a:xfrm>
          <a:prstGeom prst="rect">
            <a:avLst/>
          </a:prstGeom>
          <a:noFill/>
        </p:spPr>
        <p:txBody>
          <a:bodyPr wrap="square">
            <a:spAutoFit/>
          </a:bodyPr>
          <a:lstStyle/>
          <a:p>
            <a:r>
              <a:rPr lang="en-GB">
                <a:latin typeface="Arial" panose="020B0604020202020204" pitchFamily="34" charset="0"/>
                <a:cs typeface="Arial" panose="020B0604020202020204" pitchFamily="34" charset="0"/>
              </a:rPr>
              <a:t>Back to </a:t>
            </a:r>
            <a:r>
              <a:rPr lang="en-GB">
                <a:latin typeface="Arial" panose="020B0604020202020204" pitchFamily="34" charset="0"/>
                <a:cs typeface="Arial" panose="020B0604020202020204" pitchFamily="34" charset="0"/>
                <a:hlinkClick r:id="rId3" action="ppaction://hlinksldjump"/>
              </a:rPr>
              <a:t>Key issue: Company’s ITC hazard ratio for overall survival </a:t>
            </a:r>
            <a:endParaRPr lang="en-GB">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4AAD678-4EDA-5B55-242A-87C6F3500AF8}"/>
              </a:ext>
            </a:extLst>
          </p:cNvPr>
          <p:cNvSpPr/>
          <p:nvPr/>
        </p:nvSpPr>
        <p:spPr>
          <a:xfrm>
            <a:off x="466724" y="1208304"/>
            <a:ext cx="9090932" cy="47329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457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425C8F-56BB-03B8-B8F0-EF2165D422E1}"/>
              </a:ext>
            </a:extLst>
          </p:cNvPr>
          <p:cNvSpPr txBox="1"/>
          <p:nvPr/>
        </p:nvSpPr>
        <p:spPr>
          <a:xfrm>
            <a:off x="482045" y="849304"/>
            <a:ext cx="11554224" cy="646331"/>
          </a:xfrm>
          <a:prstGeom prst="rect">
            <a:avLst/>
          </a:prstGeom>
          <a:noFill/>
        </p:spPr>
        <p:txBody>
          <a:bodyPr wrap="square">
            <a:spAutoFit/>
          </a:bodyPr>
          <a:lstStyle/>
          <a:p>
            <a:r>
              <a:rPr lang="en-GB">
                <a:latin typeface="Arial" panose="020B0604020202020204" pitchFamily="34" charset="0"/>
                <a:cs typeface="Arial" panose="020B0604020202020204" pitchFamily="34" charset="0"/>
              </a:rPr>
              <a:t>OS K–M curves for talquetamab and ATT weighted teclistamab, following subsequent treatment adjustment to reflect current UK clinical practice (</a:t>
            </a:r>
            <a:r>
              <a:rPr lang="en-GB" b="1">
                <a:latin typeface="Arial" panose="020B0604020202020204" pitchFamily="34" charset="0"/>
                <a:cs typeface="Arial" panose="020B0604020202020204" pitchFamily="34" charset="0"/>
              </a:rPr>
              <a:t>Company’s base case</a:t>
            </a:r>
            <a:r>
              <a:rPr lang="en-GB">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333BFF62-EB1A-3730-E3FF-E5AE98B97948}"/>
              </a:ext>
            </a:extLst>
          </p:cNvPr>
          <p:cNvSpPr>
            <a:spLocks noGrp="1"/>
          </p:cNvSpPr>
          <p:nvPr>
            <p:ph type="title"/>
          </p:nvPr>
        </p:nvSpPr>
        <p:spPr>
          <a:xfrm>
            <a:off x="466724" y="305776"/>
            <a:ext cx="11250785" cy="592817"/>
          </a:xfrm>
        </p:spPr>
        <p:txBody>
          <a:bodyPr>
            <a:noAutofit/>
          </a:bodyPr>
          <a:lstStyle/>
          <a:p>
            <a:r>
              <a:rPr lang="en-GB">
                <a:latin typeface="Arial" panose="020B0604020202020204" pitchFamily="34" charset="0"/>
                <a:cs typeface="Arial" panose="020B0604020202020204" pitchFamily="34" charset="0"/>
              </a:rPr>
              <a:t>ITC results – </a:t>
            </a:r>
            <a:r>
              <a:rPr lang="en-GB"/>
              <a:t>Overall survival (OS)</a:t>
            </a:r>
            <a:endParaRPr lang="en-GB">
              <a:latin typeface="Arial" panose="020B0604020202020204" pitchFamily="34" charset="0"/>
              <a:cs typeface="Arial" panose="020B0604020202020204" pitchFamily="34" charset="0"/>
            </a:endParaRPr>
          </a:p>
        </p:txBody>
      </p:sp>
      <p:sp>
        <p:nvSpPr>
          <p:cNvPr id="3" name="Rectangle 2" descr="Marker showing slides are confidential ">
            <a:extLst>
              <a:ext uri="{FF2B5EF4-FFF2-40B4-BE49-F238E27FC236}">
                <a16:creationId xmlns:a16="http://schemas.microsoft.com/office/drawing/2014/main" id="{E1544E22-4FDE-29B7-6AD1-FA5E4C81FF8A}"/>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4" name="Text Placeholder 3">
            <a:extLst>
              <a:ext uri="{FF2B5EF4-FFF2-40B4-BE49-F238E27FC236}">
                <a16:creationId xmlns:a16="http://schemas.microsoft.com/office/drawing/2014/main" id="{99ADB9BF-F517-A544-8CF8-2371AF207A03}"/>
              </a:ext>
            </a:extLst>
          </p:cNvPr>
          <p:cNvSpPr txBox="1">
            <a:spLocks/>
          </p:cNvSpPr>
          <p:nvPr/>
        </p:nvSpPr>
        <p:spPr>
          <a:xfrm>
            <a:off x="1040130" y="6400801"/>
            <a:ext cx="10677378" cy="4565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ATT: Average treatment effect for the treated;  CI: Confidence interval;  HR: Hazard ratio; ITC: Indirect treatment comparison; K–M: Kaplan–Meier; OS: Overall survival</a:t>
            </a:r>
          </a:p>
        </p:txBody>
      </p:sp>
      <p:sp>
        <p:nvSpPr>
          <p:cNvPr id="9" name="TextBox 8">
            <a:extLst>
              <a:ext uri="{FF2B5EF4-FFF2-40B4-BE49-F238E27FC236}">
                <a16:creationId xmlns:a16="http://schemas.microsoft.com/office/drawing/2014/main" id="{8528403E-8D41-5A0D-7D27-84F61E320781}"/>
              </a:ext>
            </a:extLst>
          </p:cNvPr>
          <p:cNvSpPr txBox="1"/>
          <p:nvPr/>
        </p:nvSpPr>
        <p:spPr>
          <a:xfrm>
            <a:off x="4670014" y="6055355"/>
            <a:ext cx="7047494" cy="3693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Back to </a:t>
            </a:r>
            <a:r>
              <a:rPr lang="en-GB">
                <a:latin typeface="Arial" panose="020B0604020202020204" pitchFamily="34" charset="0"/>
                <a:cs typeface="Arial" panose="020B0604020202020204" pitchFamily="34" charset="0"/>
                <a:hlinkClick r:id="rId3" action="ppaction://hlinksldjump"/>
              </a:rPr>
              <a:t>Key issue: Company’s ITC hazard ratio for overall survival </a:t>
            </a:r>
            <a:endParaRPr lang="en-GB">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FD83489-86AF-1CE0-819A-1B64461284D4}"/>
              </a:ext>
            </a:extLst>
          </p:cNvPr>
          <p:cNvSpPr/>
          <p:nvPr/>
        </p:nvSpPr>
        <p:spPr>
          <a:xfrm>
            <a:off x="479639" y="1495392"/>
            <a:ext cx="9090932" cy="453913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958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02D41-EADA-B14B-7CDD-23993EE4570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5AE8A57-27FD-2D69-5F6D-6409A691FCE9}"/>
              </a:ext>
            </a:extLst>
          </p:cNvPr>
          <p:cNvSpPr/>
          <p:nvPr/>
        </p:nvSpPr>
        <p:spPr>
          <a:xfrm>
            <a:off x="489436" y="859587"/>
            <a:ext cx="11228073" cy="1951129"/>
          </a:xfrm>
          <a:prstGeom prst="rect">
            <a:avLst/>
          </a:prstGeom>
          <a:solidFill>
            <a:srgbClr val="FFFF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2000" b="1">
                <a:solidFill>
                  <a:schemeClr val="tx2"/>
                </a:solidFill>
                <a:latin typeface="Arial" panose="020B0604020202020204" pitchFamily="34" charset="0"/>
                <a:cs typeface="Arial" panose="020B0604020202020204" pitchFamily="34" charset="0"/>
              </a:rPr>
              <a:t>Background</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In the absence of direct comparative evidence company did an ITC to determine the OS HR for talquetamab compared with teclistamab</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Individual patient data (IPD) from MonumenTAL-1 (Cohort C, n=154; September 2024 data cut) and MajesTEC-1 (All treated analysis set, n=165; August 2023 data cut) used </a:t>
            </a:r>
            <a:r>
              <a:rPr lang="en-GB">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a:solidFill>
                  <a:schemeClr val="tx1"/>
                </a:solidFill>
                <a:latin typeface="Arial" panose="020B0604020202020204" pitchFamily="34" charset="0"/>
                <a:cs typeface="Arial" panose="020B0604020202020204" pitchFamily="34" charset="0"/>
              </a:rPr>
              <a:t>There were no UK patients in MonumenTAL-1 (talquetamab) and 9 UK patients in MajesTEC-1 (teclistamab)</a:t>
            </a:r>
          </a:p>
          <a:p>
            <a:pPr marL="285750" indent="-285750">
              <a:spcAft>
                <a:spcPts val="600"/>
              </a:spcAft>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4B23B14-5018-4DE5-3740-C35D2A4C7616}"/>
              </a:ext>
            </a:extLst>
          </p:cNvPr>
          <p:cNvSpPr txBox="1"/>
          <p:nvPr/>
        </p:nvSpPr>
        <p:spPr>
          <a:xfrm>
            <a:off x="9912486" y="-1727"/>
            <a:ext cx="2299178"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Large impact</a:t>
            </a:r>
          </a:p>
        </p:txBody>
      </p:sp>
      <p:sp>
        <p:nvSpPr>
          <p:cNvPr id="15" name="Title 1">
            <a:extLst>
              <a:ext uri="{FF2B5EF4-FFF2-40B4-BE49-F238E27FC236}">
                <a16:creationId xmlns:a16="http://schemas.microsoft.com/office/drawing/2014/main" id="{AED5E29F-C461-4CE9-047E-343E895E3381}"/>
              </a:ext>
            </a:extLst>
          </p:cNvPr>
          <p:cNvSpPr>
            <a:spLocks noGrp="1"/>
          </p:cNvSpPr>
          <p:nvPr>
            <p:ph type="title"/>
          </p:nvPr>
        </p:nvSpPr>
        <p:spPr>
          <a:xfrm>
            <a:off x="466724" y="305320"/>
            <a:ext cx="11725276" cy="592817"/>
          </a:xfrm>
        </p:spPr>
        <p:txBody>
          <a:bodyPr>
            <a:noAutofit/>
          </a:bodyPr>
          <a:lstStyle/>
          <a:p>
            <a:r>
              <a:rPr lang="en-GB"/>
              <a:t>Key issue: Company’s ITC hazard ratio for OS (1)</a:t>
            </a:r>
          </a:p>
        </p:txBody>
      </p:sp>
      <p:pic>
        <p:nvPicPr>
          <p:cNvPr id="2" name="Picture 1">
            <a:extLst>
              <a:ext uri="{FF2B5EF4-FFF2-40B4-BE49-F238E27FC236}">
                <a16:creationId xmlns:a16="http://schemas.microsoft.com/office/drawing/2014/main" id="{D301CAD7-B825-4A2E-29E0-AB19AA9D6A61}"/>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928447" y="40611"/>
            <a:ext cx="263553" cy="263553"/>
          </a:xfrm>
          <a:prstGeom prst="rect">
            <a:avLst/>
          </a:prstGeom>
        </p:spPr>
      </p:pic>
      <p:sp>
        <p:nvSpPr>
          <p:cNvPr id="3" name="Text Placeholder 3">
            <a:extLst>
              <a:ext uri="{FF2B5EF4-FFF2-40B4-BE49-F238E27FC236}">
                <a16:creationId xmlns:a16="http://schemas.microsoft.com/office/drawing/2014/main" id="{6E284375-EFFB-481A-2290-8A2C6B263786}"/>
              </a:ext>
            </a:extLst>
          </p:cNvPr>
          <p:cNvSpPr txBox="1">
            <a:spLocks/>
          </p:cNvSpPr>
          <p:nvPr/>
        </p:nvSpPr>
        <p:spPr>
          <a:xfrm>
            <a:off x="1040130" y="6564240"/>
            <a:ext cx="10677378" cy="3041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HR: Hazard ratio; ITC: Indirect treatment comparison; OS: Overall survival; TA Technology appraisal</a:t>
            </a:r>
          </a:p>
        </p:txBody>
      </p:sp>
      <p:sp>
        <p:nvSpPr>
          <p:cNvPr id="5" name="Rectangle 4">
            <a:extLst>
              <a:ext uri="{FF2B5EF4-FFF2-40B4-BE49-F238E27FC236}">
                <a16:creationId xmlns:a16="http://schemas.microsoft.com/office/drawing/2014/main" id="{4C9991B3-48C8-06C4-CD1A-B342D56936C3}"/>
              </a:ext>
            </a:extLst>
          </p:cNvPr>
          <p:cNvSpPr/>
          <p:nvPr/>
        </p:nvSpPr>
        <p:spPr>
          <a:xfrm>
            <a:off x="489436" y="2977617"/>
            <a:ext cx="11228073" cy="255450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2000" b="1">
                <a:solidFill>
                  <a:schemeClr val="accent1"/>
                </a:solidFill>
                <a:latin typeface="Arial" panose="020B0604020202020204" pitchFamily="34" charset="0"/>
                <a:cs typeface="Arial" panose="020B0604020202020204" pitchFamily="34" charset="0"/>
              </a:rPr>
              <a:t>Company approach</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Inverse probability of treatment weighting using propensity scores was used to balance 17 covariates between talquetamab and teclistamab </a:t>
            </a:r>
            <a:r>
              <a:rPr lang="en-GB">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a:solidFill>
                  <a:schemeClr val="tx1"/>
                </a:solidFill>
                <a:latin typeface="Arial" panose="020B0604020202020204" pitchFamily="34" charset="0"/>
                <a:cs typeface="Arial" panose="020B0604020202020204" pitchFamily="34" charset="0"/>
              </a:rPr>
              <a:t>Used a two-stage method to account for patients switching to non-UK routine treatments</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Excluded the survival effects of treatments not available in routine UK practice when modelling OS </a:t>
            </a:r>
            <a:r>
              <a:rPr lang="en-GB">
                <a:solidFill>
                  <a:schemeClr val="tx1"/>
                </a:solidFill>
                <a:latin typeface="Arial" panose="020B0604020202020204" pitchFamily="34" charset="0"/>
                <a:cs typeface="Arial" panose="020B0604020202020204" pitchFamily="34" charset="0"/>
                <a:sym typeface="Wingdings" panose="05000000000000000000" pitchFamily="2" charset="2"/>
              </a:rPr>
              <a:t> O</a:t>
            </a:r>
            <a:r>
              <a:rPr lang="en-GB">
                <a:solidFill>
                  <a:schemeClr val="tx1"/>
                </a:solidFill>
                <a:latin typeface="Arial" panose="020B0604020202020204" pitchFamily="34" charset="0"/>
                <a:cs typeface="Arial" panose="020B0604020202020204" pitchFamily="34" charset="0"/>
              </a:rPr>
              <a:t>S effect of subsequent teclistamab retained but OS effects of subsequent talquetamab removed</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MajesTEC-1 was deemed acceptable for decision-making in the UK as part of TA1015 and clinical advice indicates that the patient population in MonumenTAL-1 is generalisable to UK clinical practice</a:t>
            </a:r>
          </a:p>
          <a:p>
            <a:pPr marL="285750" indent="-285750">
              <a:spcAft>
                <a:spcPts val="600"/>
              </a:spcAft>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871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E940F-B061-B885-1F9B-655A5CB24C9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9374766-53D8-B397-FDE9-446523AEC35B}"/>
              </a:ext>
            </a:extLst>
          </p:cNvPr>
          <p:cNvSpPr txBox="1"/>
          <p:nvPr/>
        </p:nvSpPr>
        <p:spPr>
          <a:xfrm>
            <a:off x="9912486" y="-1727"/>
            <a:ext cx="2299178"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Large impact</a:t>
            </a:r>
          </a:p>
        </p:txBody>
      </p:sp>
      <p:sp>
        <p:nvSpPr>
          <p:cNvPr id="15" name="Title 1">
            <a:extLst>
              <a:ext uri="{FF2B5EF4-FFF2-40B4-BE49-F238E27FC236}">
                <a16:creationId xmlns:a16="http://schemas.microsoft.com/office/drawing/2014/main" id="{1104544C-9675-4924-8602-34044BFAF481}"/>
              </a:ext>
            </a:extLst>
          </p:cNvPr>
          <p:cNvSpPr>
            <a:spLocks noGrp="1"/>
          </p:cNvSpPr>
          <p:nvPr>
            <p:ph type="title"/>
          </p:nvPr>
        </p:nvSpPr>
        <p:spPr>
          <a:xfrm>
            <a:off x="466724" y="305320"/>
            <a:ext cx="11725276" cy="592817"/>
          </a:xfrm>
        </p:spPr>
        <p:txBody>
          <a:bodyPr>
            <a:noAutofit/>
          </a:bodyPr>
          <a:lstStyle/>
          <a:p>
            <a:r>
              <a:rPr lang="en-GB"/>
              <a:t>Key issue: Company’s ITC hazard ratio for OS (2) </a:t>
            </a:r>
          </a:p>
        </p:txBody>
      </p:sp>
      <p:pic>
        <p:nvPicPr>
          <p:cNvPr id="2" name="Picture 1">
            <a:extLst>
              <a:ext uri="{FF2B5EF4-FFF2-40B4-BE49-F238E27FC236}">
                <a16:creationId xmlns:a16="http://schemas.microsoft.com/office/drawing/2014/main" id="{FF073A6A-1BE9-41E1-D6ED-F98A985CC621}"/>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928447" y="40611"/>
            <a:ext cx="263553" cy="263553"/>
          </a:xfrm>
          <a:prstGeom prst="rect">
            <a:avLst/>
          </a:prstGeom>
        </p:spPr>
      </p:pic>
      <p:sp>
        <p:nvSpPr>
          <p:cNvPr id="7" name="Rectangle 6">
            <a:extLst>
              <a:ext uri="{FF2B5EF4-FFF2-40B4-BE49-F238E27FC236}">
                <a16:creationId xmlns:a16="http://schemas.microsoft.com/office/drawing/2014/main" id="{43EC6A13-8FF5-2288-6C19-47BB279C1894}"/>
              </a:ext>
            </a:extLst>
          </p:cNvPr>
          <p:cNvSpPr/>
          <p:nvPr/>
        </p:nvSpPr>
        <p:spPr>
          <a:xfrm>
            <a:off x="489436" y="840800"/>
            <a:ext cx="11228073" cy="5537966"/>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dirty="0">
                <a:solidFill>
                  <a:schemeClr val="tx1"/>
                </a:solidFill>
                <a:latin typeface="Arial" panose="020B0604020202020204" pitchFamily="34" charset="0"/>
                <a:cs typeface="Arial" panose="020B0604020202020204" pitchFamily="34" charset="0"/>
              </a:rPr>
              <a:t>EAG critique</a:t>
            </a:r>
          </a:p>
          <a:p>
            <a:pPr marL="285750"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ITC approach is appropriate in absence of direct clinical evidence comparing talquetamab with teclistamab</a:t>
            </a:r>
          </a:p>
          <a:p>
            <a:pPr marL="285750"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The ITC results are uncertain and should be interpreted with caution due to limitations including:</a:t>
            </a:r>
          </a:p>
          <a:p>
            <a:pPr marL="800100" lvl="1" indent="-342900">
              <a:spcAft>
                <a:spcPts val="600"/>
              </a:spcAft>
              <a:buFont typeface="+mj-lt"/>
              <a:buAutoNum type="arabicPeriod"/>
            </a:pPr>
            <a:r>
              <a:rPr lang="en-GB" dirty="0">
                <a:solidFill>
                  <a:schemeClr val="tx1"/>
                </a:solidFill>
                <a:latin typeface="Arial" panose="020B0604020202020204" pitchFamily="34" charset="0"/>
                <a:cs typeface="Arial" panose="020B0604020202020204" pitchFamily="34" charset="0"/>
              </a:rPr>
              <a:t>Notable separation from the start of the OS K–M curves for talquetamab and teclistamab is</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 concerning given</a:t>
            </a:r>
            <a:r>
              <a:rPr lang="en-GB" dirty="0">
                <a:solidFill>
                  <a:schemeClr val="tx1"/>
                </a:solidFill>
                <a:latin typeface="Arial" panose="020B0604020202020204" pitchFamily="34" charset="0"/>
                <a:cs typeface="Arial" panose="020B0604020202020204" pitchFamily="34" charset="0"/>
              </a:rPr>
              <a:t> PFS K–M curves for talquetamab and teclistamab from the ITC were similar and close together (see ITC results for </a:t>
            </a:r>
            <a:r>
              <a:rPr lang="en-GB" dirty="0">
                <a:solidFill>
                  <a:schemeClr val="tx1"/>
                </a:solidFill>
                <a:latin typeface="Arial" panose="020B0604020202020204" pitchFamily="34" charset="0"/>
                <a:cs typeface="Arial" panose="020B0604020202020204" pitchFamily="34" charset="0"/>
                <a:hlinkClick r:id="rId4" action="ppaction://hlinksldjump"/>
              </a:rPr>
              <a:t>DoR</a:t>
            </a:r>
            <a:r>
              <a:rPr lang="en-GB"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hlinkClick r:id="rId5" action="ppaction://hlinksldjump"/>
              </a:rPr>
              <a:t>PFS</a:t>
            </a:r>
            <a:r>
              <a:rPr lang="en-GB" dirty="0">
                <a:solidFill>
                  <a:schemeClr val="tx1"/>
                </a:solidFill>
                <a:latin typeface="Arial" panose="020B0604020202020204" pitchFamily="34" charset="0"/>
                <a:cs typeface="Arial" panose="020B0604020202020204" pitchFamily="34" charset="0"/>
              </a:rPr>
              <a:t> and </a:t>
            </a:r>
            <a:r>
              <a:rPr lang="en-GB" dirty="0">
                <a:solidFill>
                  <a:schemeClr val="tx1"/>
                </a:solidFill>
                <a:latin typeface="Arial" panose="020B0604020202020204" pitchFamily="34" charset="0"/>
                <a:cs typeface="Arial" panose="020B0604020202020204" pitchFamily="34" charset="0"/>
                <a:hlinkClick r:id="rId6" action="ppaction://hlinksldjump"/>
              </a:rPr>
              <a:t>OS</a:t>
            </a:r>
            <a:r>
              <a:rPr lang="en-GB" dirty="0">
                <a:solidFill>
                  <a:schemeClr val="tx1"/>
                </a:solidFill>
                <a:latin typeface="Arial" panose="020B0604020202020204" pitchFamily="34" charset="0"/>
                <a:cs typeface="Arial" panose="020B0604020202020204" pitchFamily="34" charset="0"/>
              </a:rPr>
              <a:t>)</a:t>
            </a:r>
          </a:p>
          <a:p>
            <a:pPr marL="800100" lvl="1" indent="-342900">
              <a:spcAft>
                <a:spcPts val="600"/>
              </a:spcAft>
              <a:buFont typeface="+mj-lt"/>
              <a:buAutoNum type="arabicPeriod"/>
            </a:pPr>
            <a:r>
              <a:rPr lang="en-GB" dirty="0">
                <a:solidFill>
                  <a:schemeClr val="tx1"/>
                </a:solidFill>
                <a:latin typeface="Arial" panose="020B0604020202020204" pitchFamily="34" charset="0"/>
                <a:cs typeface="Arial" panose="020B0604020202020204" pitchFamily="34" charset="0"/>
              </a:rPr>
              <a:t>Regression analysis studies (</a:t>
            </a:r>
            <a:r>
              <a:rPr lang="en-GB" dirty="0" err="1">
                <a:solidFill>
                  <a:schemeClr val="tx1"/>
                </a:solidFill>
                <a:latin typeface="Arial" panose="020B0604020202020204" pitchFamily="34" charset="0"/>
                <a:cs typeface="Arial" panose="020B0604020202020204" pitchFamily="34" charset="0"/>
              </a:rPr>
              <a:t>Etekal</a:t>
            </a:r>
            <a:r>
              <a:rPr lang="en-GB" dirty="0">
                <a:solidFill>
                  <a:schemeClr val="tx1"/>
                </a:solidFill>
                <a:latin typeface="Arial" panose="020B0604020202020204" pitchFamily="34" charset="0"/>
                <a:cs typeface="Arial" panose="020B0604020202020204" pitchFamily="34" charset="0"/>
              </a:rPr>
              <a:t> et al. 2023 and Cartier et al. 2015) indicate that the company’s OS HR of </a:t>
            </a:r>
            <a:r>
              <a:rPr lang="en-GB" u="sng" dirty="0">
                <a:solidFill>
                  <a:srgbClr val="000000"/>
                </a:solidFill>
                <a:highlight>
                  <a:srgbClr val="000000"/>
                </a:highlight>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 is an outlier and more favourable to talquetamab</a:t>
            </a:r>
          </a:p>
          <a:p>
            <a:pPr marL="742950" lvl="1"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Cartier et al. 2015 included randomised controlled trials (RCTs) up to 2013 and </a:t>
            </a:r>
            <a:r>
              <a:rPr lang="en-GB" dirty="0" err="1">
                <a:solidFill>
                  <a:schemeClr val="tx1"/>
                </a:solidFill>
                <a:latin typeface="Arial" panose="020B0604020202020204" pitchFamily="34" charset="0"/>
                <a:cs typeface="Arial" panose="020B0604020202020204" pitchFamily="34" charset="0"/>
              </a:rPr>
              <a:t>Etekal</a:t>
            </a:r>
            <a:r>
              <a:rPr lang="en-GB" dirty="0">
                <a:solidFill>
                  <a:schemeClr val="tx1"/>
                </a:solidFill>
                <a:latin typeface="Arial" panose="020B0604020202020204" pitchFamily="34" charset="0"/>
                <a:cs typeface="Arial" panose="020B0604020202020204" pitchFamily="34" charset="0"/>
              </a:rPr>
              <a:t> et al. 2023 included studies between 2005 and 2019. </a:t>
            </a:r>
          </a:p>
          <a:p>
            <a:pPr marL="800100" lvl="1" indent="-342900">
              <a:spcAft>
                <a:spcPts val="600"/>
              </a:spcAft>
              <a:buFont typeface="+mj-lt"/>
              <a:buAutoNum type="arabicPeriod"/>
            </a:pPr>
            <a:endParaRPr lang="en-GB" dirty="0">
              <a:solidFill>
                <a:schemeClr val="tx1"/>
              </a:solidFill>
              <a:latin typeface="Arial" panose="020B0604020202020204" pitchFamily="34" charset="0"/>
              <a:cs typeface="Arial" panose="020B0604020202020204" pitchFamily="34" charset="0"/>
            </a:endParaRPr>
          </a:p>
          <a:p>
            <a:pPr marL="800100" lvl="1" indent="-342900">
              <a:spcAft>
                <a:spcPts val="600"/>
              </a:spcAft>
              <a:buFont typeface="+mj-lt"/>
              <a:buAutoNum type="arabicPeriod"/>
            </a:pPr>
            <a:endParaRPr lang="en-GB" dirty="0">
              <a:solidFill>
                <a:schemeClr val="tx1"/>
              </a:solidFill>
              <a:latin typeface="Arial" panose="020B0604020202020204" pitchFamily="34" charset="0"/>
              <a:cs typeface="Arial" panose="020B0604020202020204" pitchFamily="34" charset="0"/>
            </a:endParaRPr>
          </a:p>
          <a:p>
            <a:pPr marL="800100" lvl="1" indent="-342900">
              <a:spcAft>
                <a:spcPts val="600"/>
              </a:spcAft>
              <a:buFont typeface="+mj-lt"/>
              <a:buAutoNum type="arabicPeriod"/>
            </a:pPr>
            <a:endParaRPr lang="en-GB" dirty="0">
              <a:solidFill>
                <a:schemeClr val="tx1"/>
              </a:solidFill>
              <a:latin typeface="Arial" panose="020B0604020202020204" pitchFamily="34" charset="0"/>
              <a:cs typeface="Arial" panose="020B0604020202020204" pitchFamily="34" charset="0"/>
            </a:endParaRPr>
          </a:p>
          <a:p>
            <a:pPr marL="800100" lvl="1" indent="-342900">
              <a:spcAft>
                <a:spcPts val="600"/>
              </a:spcAft>
              <a:buFont typeface="+mj-lt"/>
              <a:buAutoNum type="arabicPeriod"/>
            </a:pPr>
            <a:endParaRPr lang="en-GB" dirty="0">
              <a:solidFill>
                <a:schemeClr val="tx1"/>
              </a:solidFill>
              <a:latin typeface="Arial" panose="020B0604020202020204" pitchFamily="34" charset="0"/>
              <a:cs typeface="Arial" panose="020B0604020202020204" pitchFamily="34" charset="0"/>
            </a:endParaRPr>
          </a:p>
          <a:p>
            <a:pPr marL="800100" lvl="1" indent="-342900">
              <a:spcAft>
                <a:spcPts val="600"/>
              </a:spcAft>
              <a:buFont typeface="+mj-lt"/>
              <a:buAutoNum type="arabicPeriod"/>
            </a:pPr>
            <a:endParaRPr lang="en-GB" dirty="0">
              <a:solidFill>
                <a:schemeClr val="tx1"/>
              </a:solidFill>
              <a:latin typeface="Arial" panose="020B0604020202020204" pitchFamily="34" charset="0"/>
              <a:cs typeface="Arial" panose="020B0604020202020204" pitchFamily="34" charset="0"/>
            </a:endParaRPr>
          </a:p>
          <a:p>
            <a:pPr marL="800100" lvl="1" indent="-342900">
              <a:spcAft>
                <a:spcPts val="600"/>
              </a:spcAft>
              <a:buFont typeface="+mj-lt"/>
              <a:buAutoNum type="arabicPeriod"/>
            </a:pPr>
            <a:endParaRPr lang="en-GB" dirty="0">
              <a:solidFill>
                <a:schemeClr val="tx1"/>
              </a:solidFill>
              <a:latin typeface="Arial" panose="020B0604020202020204" pitchFamily="34" charset="0"/>
              <a:cs typeface="Arial" panose="020B0604020202020204" pitchFamily="34" charset="0"/>
            </a:endParaRPr>
          </a:p>
          <a:p>
            <a:pPr marL="800100" lvl="1" indent="-342900">
              <a:spcAft>
                <a:spcPts val="600"/>
              </a:spcAft>
              <a:buFont typeface="+mj-lt"/>
              <a:buAutoNum type="arabicPeriod"/>
            </a:pPr>
            <a:endParaRPr lang="en-GB" dirty="0">
              <a:solidFill>
                <a:schemeClr val="tx1"/>
              </a:solidFill>
              <a:latin typeface="Arial" panose="020B0604020202020204" pitchFamily="34" charset="0"/>
              <a:cs typeface="Arial" panose="020B0604020202020204" pitchFamily="34" charset="0"/>
            </a:endParaRPr>
          </a:p>
          <a:p>
            <a:pPr marL="800100" lvl="1" indent="-342900">
              <a:buFont typeface="+mj-lt"/>
              <a:buAutoNum type="arabicPeriod"/>
            </a:pPr>
            <a:endParaRPr lang="en-GB" dirty="0">
              <a:solidFill>
                <a:schemeClr val="tx1"/>
              </a:solidFill>
              <a:latin typeface="Arial" panose="020B0604020202020204" pitchFamily="34" charset="0"/>
              <a:cs typeface="Arial" panose="020B0604020202020204" pitchFamily="34" charset="0"/>
            </a:endParaRPr>
          </a:p>
          <a:p>
            <a:pPr lvl="2">
              <a:spcAft>
                <a:spcPts val="600"/>
              </a:spcAft>
            </a:pPr>
            <a:endParaRPr lang="en-GB" dirty="0">
              <a:solidFill>
                <a:schemeClr val="tx1"/>
              </a:solidFill>
              <a:latin typeface="Arial" panose="020B0604020202020204" pitchFamily="34" charset="0"/>
              <a:cs typeface="Arial" panose="020B0604020202020204" pitchFamily="34" charset="0"/>
            </a:endParaRPr>
          </a:p>
        </p:txBody>
      </p:sp>
      <p:sp>
        <p:nvSpPr>
          <p:cNvPr id="117" name="Rectangle 116" descr="Marker showing slides are confidential ">
            <a:extLst>
              <a:ext uri="{FF2B5EF4-FFF2-40B4-BE49-F238E27FC236}">
                <a16:creationId xmlns:a16="http://schemas.microsoft.com/office/drawing/2014/main" id="{D6361E57-819A-0684-1771-71AF3C4A9C9D}"/>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18" name="Text Placeholder 3">
            <a:extLst>
              <a:ext uri="{FF2B5EF4-FFF2-40B4-BE49-F238E27FC236}">
                <a16:creationId xmlns:a16="http://schemas.microsoft.com/office/drawing/2014/main" id="{184A3A81-7DCB-E5C9-1082-9AC7FCEC4B5E}"/>
              </a:ext>
            </a:extLst>
          </p:cNvPr>
          <p:cNvSpPr txBox="1">
            <a:spLocks/>
          </p:cNvSpPr>
          <p:nvPr/>
        </p:nvSpPr>
        <p:spPr>
          <a:xfrm>
            <a:off x="1040130" y="6401626"/>
            <a:ext cx="10677378" cy="4900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DoR: Duration of response; HR: Hazard ratio; ITC: Indirect treatment comparison; K–M: Kaplan–Meier; OS: Overall survival; PFS: Progression-free survival </a:t>
            </a:r>
          </a:p>
        </p:txBody>
      </p:sp>
      <p:graphicFrame>
        <p:nvGraphicFramePr>
          <p:cNvPr id="3" name="Table 2" descr="A table showing the study characteristics of the Cartier et al. 2013 and Etekal et al. 2025 regression analyses. ">
            <a:extLst>
              <a:ext uri="{FF2B5EF4-FFF2-40B4-BE49-F238E27FC236}">
                <a16:creationId xmlns:a16="http://schemas.microsoft.com/office/drawing/2014/main" id="{69CA8358-822F-BA8A-76BC-2675415DF053}"/>
              </a:ext>
            </a:extLst>
          </p:cNvPr>
          <p:cNvGraphicFramePr>
            <a:graphicFrameLocks noGrp="1"/>
          </p:cNvGraphicFramePr>
          <p:nvPr>
            <p:extLst>
              <p:ext uri="{D42A27DB-BD31-4B8C-83A1-F6EECF244321}">
                <p14:modId xmlns:p14="http://schemas.microsoft.com/office/powerpoint/2010/main" val="1354439838"/>
              </p:ext>
            </p:extLst>
          </p:nvPr>
        </p:nvGraphicFramePr>
        <p:xfrm>
          <a:off x="892493" y="4009584"/>
          <a:ext cx="10421958" cy="2292096"/>
        </p:xfrm>
        <a:graphic>
          <a:graphicData uri="http://schemas.openxmlformats.org/drawingml/2006/table">
            <a:tbl>
              <a:tblPr firstRow="1" bandRow="1">
                <a:tableStyleId>{5C22544A-7EE6-4342-B048-85BDC9FD1C3A}</a:tableStyleId>
              </a:tblPr>
              <a:tblGrid>
                <a:gridCol w="1752995">
                  <a:extLst>
                    <a:ext uri="{9D8B030D-6E8A-4147-A177-3AD203B41FA5}">
                      <a16:colId xmlns:a16="http://schemas.microsoft.com/office/drawing/2014/main" val="694976299"/>
                    </a:ext>
                  </a:extLst>
                </a:gridCol>
                <a:gridCol w="2529689">
                  <a:extLst>
                    <a:ext uri="{9D8B030D-6E8A-4147-A177-3AD203B41FA5}">
                      <a16:colId xmlns:a16="http://schemas.microsoft.com/office/drawing/2014/main" val="849825789"/>
                    </a:ext>
                  </a:extLst>
                </a:gridCol>
                <a:gridCol w="3075332">
                  <a:extLst>
                    <a:ext uri="{9D8B030D-6E8A-4147-A177-3AD203B41FA5}">
                      <a16:colId xmlns:a16="http://schemas.microsoft.com/office/drawing/2014/main" val="4186649740"/>
                    </a:ext>
                  </a:extLst>
                </a:gridCol>
                <a:gridCol w="3063942">
                  <a:extLst>
                    <a:ext uri="{9D8B030D-6E8A-4147-A177-3AD203B41FA5}">
                      <a16:colId xmlns:a16="http://schemas.microsoft.com/office/drawing/2014/main" val="3502936401"/>
                    </a:ext>
                  </a:extLst>
                </a:gridCol>
              </a:tblGrid>
              <a:tr h="0">
                <a:tc rowSpan="2" gridSpan="2">
                  <a:txBody>
                    <a:bodyPr/>
                    <a:lstStyle/>
                    <a:p>
                      <a:pPr>
                        <a:lnSpc>
                          <a:spcPct val="80000"/>
                        </a:lnSpc>
                      </a:pPr>
                      <a:r>
                        <a:rPr lang="en-GB" sz="1600">
                          <a:latin typeface="Arial" panose="020B0604020202020204" pitchFamily="34" charset="0"/>
                          <a:cs typeface="Arial" panose="020B0604020202020204" pitchFamily="34" charset="0"/>
                        </a:rPr>
                        <a:t>Characteristics of trials reporting time-to event endpoints</a:t>
                      </a:r>
                    </a:p>
                  </a:txBody>
                  <a:tcPr anchor="ctr">
                    <a:solidFill>
                      <a:schemeClr val="accent2"/>
                    </a:solidFill>
                  </a:tcPr>
                </a:tc>
                <a:tc rowSpan="2" hMerge="1">
                  <a:txBody>
                    <a:bodyPr/>
                    <a:lstStyle/>
                    <a:p>
                      <a:endParaRPr lang="en-GB"/>
                    </a:p>
                  </a:txBody>
                  <a:tcPr/>
                </a:tc>
                <a:tc gridSpan="2">
                  <a:txBody>
                    <a:bodyPr/>
                    <a:lstStyle/>
                    <a:p>
                      <a:pPr algn="ctr">
                        <a:lnSpc>
                          <a:spcPct val="80000"/>
                        </a:lnSpc>
                      </a:pPr>
                      <a:r>
                        <a:rPr lang="en-GB" sz="1600">
                          <a:latin typeface="Arial" panose="020B0604020202020204" pitchFamily="34" charset="0"/>
                          <a:cs typeface="Arial" panose="020B0604020202020204" pitchFamily="34" charset="0"/>
                        </a:rPr>
                        <a:t>Number of RCTs</a:t>
                      </a:r>
                    </a:p>
                  </a:txBody>
                  <a:tcPr anchor="ctr">
                    <a:solidFill>
                      <a:schemeClr val="accent2"/>
                    </a:solidFill>
                  </a:tcPr>
                </a:tc>
                <a:tc hMerge="1">
                  <a:txBody>
                    <a:bodyPr/>
                    <a:lstStyle/>
                    <a:p>
                      <a:endParaRPr lang="en-GB" sz="1600">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val="2948025145"/>
                  </a:ext>
                </a:extLst>
              </a:tr>
              <a:tr h="0">
                <a:tc gridSpan="2" vMerge="1">
                  <a:txBody>
                    <a:bodyPr/>
                    <a:lstStyle/>
                    <a:p>
                      <a:endParaRPr lang="en-GB"/>
                    </a:p>
                  </a:txBody>
                  <a:tcPr/>
                </a:tc>
                <a:tc hMerge="1" vMerge="1">
                  <a:txBody>
                    <a:bodyPr/>
                    <a:lstStyle/>
                    <a:p>
                      <a:endParaRPr lang="en-GB"/>
                    </a:p>
                  </a:txBody>
                  <a:tcPr/>
                </a:tc>
                <a:tc>
                  <a:txBody>
                    <a:bodyPr/>
                    <a:lstStyle/>
                    <a:p>
                      <a:pPr algn="ctr">
                        <a:lnSpc>
                          <a:spcPct val="80000"/>
                        </a:lnSpc>
                      </a:pPr>
                      <a:r>
                        <a:rPr lang="en-GB" sz="1600" err="1">
                          <a:solidFill>
                            <a:schemeClr val="bg1"/>
                          </a:solidFill>
                          <a:latin typeface="Arial" panose="020B0604020202020204" pitchFamily="34" charset="0"/>
                          <a:cs typeface="Arial" panose="020B0604020202020204" pitchFamily="34" charset="0"/>
                        </a:rPr>
                        <a:t>Etekal</a:t>
                      </a:r>
                      <a:r>
                        <a:rPr lang="en-GB" sz="1600">
                          <a:solidFill>
                            <a:schemeClr val="bg1"/>
                          </a:solidFill>
                          <a:latin typeface="Arial" panose="020B0604020202020204" pitchFamily="34" charset="0"/>
                          <a:cs typeface="Arial" panose="020B0604020202020204" pitchFamily="34" charset="0"/>
                        </a:rPr>
                        <a:t> et al. 2023 (N=88)</a:t>
                      </a:r>
                    </a:p>
                  </a:txBody>
                  <a:tcPr anchor="ctr">
                    <a:solidFill>
                      <a:schemeClr val="accent2"/>
                    </a:solidFill>
                  </a:tcPr>
                </a:tc>
                <a:tc>
                  <a:txBody>
                    <a:bodyPr/>
                    <a:lstStyle/>
                    <a:p>
                      <a:pPr algn="ctr">
                        <a:lnSpc>
                          <a:spcPct val="80000"/>
                        </a:lnSpc>
                      </a:pPr>
                      <a:r>
                        <a:rPr lang="en-GB" sz="1600">
                          <a:solidFill>
                            <a:schemeClr val="bg1"/>
                          </a:solidFill>
                          <a:latin typeface="Arial" panose="020B0604020202020204" pitchFamily="34" charset="0"/>
                          <a:cs typeface="Arial" panose="020B0604020202020204" pitchFamily="34" charset="0"/>
                        </a:rPr>
                        <a:t>Cartier et al. 2015 (n=21)</a:t>
                      </a:r>
                    </a:p>
                  </a:txBody>
                  <a:tcPr anchor="ctr">
                    <a:solidFill>
                      <a:schemeClr val="accent2"/>
                    </a:solidFill>
                  </a:tcPr>
                </a:tc>
                <a:extLst>
                  <a:ext uri="{0D108BD9-81ED-4DB2-BD59-A6C34878D82A}">
                    <a16:rowId xmlns:a16="http://schemas.microsoft.com/office/drawing/2014/main" val="2545168049"/>
                  </a:ext>
                </a:extLst>
              </a:tr>
              <a:tr h="0">
                <a:tc rowSpan="2">
                  <a:txBody>
                    <a:bodyPr/>
                    <a:lstStyle/>
                    <a:p>
                      <a:pPr>
                        <a:lnSpc>
                          <a:spcPct val="80000"/>
                        </a:lnSpc>
                      </a:pPr>
                      <a:r>
                        <a:rPr lang="en-GB" sz="1600">
                          <a:solidFill>
                            <a:schemeClr val="bg1"/>
                          </a:solidFill>
                          <a:latin typeface="Arial" panose="020B0604020202020204" pitchFamily="34" charset="0"/>
                          <a:cs typeface="Arial" panose="020B0604020202020204" pitchFamily="34" charset="0"/>
                        </a:rPr>
                        <a:t>RCT Phase</a:t>
                      </a:r>
                    </a:p>
                  </a:txBody>
                  <a:tcPr anchor="ctr">
                    <a:lnB w="38100" cap="flat" cmpd="sng" algn="ctr">
                      <a:solidFill>
                        <a:schemeClr val="bg1"/>
                      </a:solidFill>
                      <a:prstDash val="solid"/>
                      <a:round/>
                      <a:headEnd type="none" w="med" len="med"/>
                      <a:tailEnd type="none" w="med" len="med"/>
                    </a:lnB>
                    <a:solidFill>
                      <a:schemeClr val="accent2"/>
                    </a:solidFill>
                  </a:tcPr>
                </a:tc>
                <a:tc>
                  <a:txBody>
                    <a:bodyPr/>
                    <a:lstStyle/>
                    <a:p>
                      <a:pPr>
                        <a:lnSpc>
                          <a:spcPct val="80000"/>
                        </a:lnSpc>
                      </a:pPr>
                      <a:r>
                        <a:rPr lang="en-GB" sz="1600">
                          <a:solidFill>
                            <a:schemeClr val="bg1"/>
                          </a:solidFill>
                          <a:latin typeface="Arial" panose="020B0604020202020204" pitchFamily="34" charset="0"/>
                          <a:cs typeface="Arial" panose="020B0604020202020204" pitchFamily="34" charset="0"/>
                        </a:rPr>
                        <a:t>Phase 2</a:t>
                      </a:r>
                    </a:p>
                  </a:txBody>
                  <a:tcPr anchor="ctr">
                    <a:solidFill>
                      <a:schemeClr val="accent2"/>
                    </a:solidFill>
                  </a:tcPr>
                </a:tc>
                <a:tc>
                  <a:txBody>
                    <a:bodyPr/>
                    <a:lstStyle/>
                    <a:p>
                      <a:pPr algn="ctr">
                        <a:lnSpc>
                          <a:spcPct val="80000"/>
                        </a:lnSpc>
                      </a:pPr>
                      <a:r>
                        <a:rPr lang="en-GB" sz="1600">
                          <a:latin typeface="Arial" panose="020B0604020202020204" pitchFamily="34" charset="0"/>
                          <a:cs typeface="Arial" panose="020B0604020202020204" pitchFamily="34" charset="0"/>
                        </a:rPr>
                        <a:t>23 (26.1%)</a:t>
                      </a:r>
                    </a:p>
                  </a:txBody>
                  <a:tcPr anchor="ctr"/>
                </a:tc>
                <a:tc>
                  <a:txBody>
                    <a:bodyPr/>
                    <a:lstStyle/>
                    <a:p>
                      <a:pPr algn="ctr">
                        <a:lnSpc>
                          <a:spcPct val="80000"/>
                        </a:lnSpc>
                      </a:pPr>
                      <a:r>
                        <a:rPr lang="en-GB" sz="1600">
                          <a:latin typeface="Arial" panose="020B0604020202020204" pitchFamily="34" charset="0"/>
                          <a:cs typeface="Arial" panose="020B0604020202020204" pitchFamily="34" charset="0"/>
                        </a:rPr>
                        <a:t>NR</a:t>
                      </a:r>
                    </a:p>
                  </a:txBody>
                  <a:tcPr anchor="ctr"/>
                </a:tc>
                <a:extLst>
                  <a:ext uri="{0D108BD9-81ED-4DB2-BD59-A6C34878D82A}">
                    <a16:rowId xmlns:a16="http://schemas.microsoft.com/office/drawing/2014/main" val="1132887988"/>
                  </a:ext>
                </a:extLst>
              </a:tr>
              <a:tr h="0">
                <a:tc vMerge="1">
                  <a:txBody>
                    <a:bodyPr/>
                    <a:lstStyle/>
                    <a:p>
                      <a:pPr>
                        <a:lnSpc>
                          <a:spcPct val="80000"/>
                        </a:lnSpc>
                      </a:pPr>
                      <a:endParaRPr lang="en-GB" sz="1600">
                        <a:solidFill>
                          <a:schemeClr val="bg1"/>
                        </a:solidFill>
                        <a:latin typeface="Arial" panose="020B0604020202020204" pitchFamily="34" charset="0"/>
                        <a:cs typeface="Arial" panose="020B0604020202020204" pitchFamily="34" charset="0"/>
                      </a:endParaRPr>
                    </a:p>
                  </a:txBody>
                  <a:tcPr>
                    <a:solidFill>
                      <a:schemeClr val="accent2"/>
                    </a:solidFill>
                  </a:tcPr>
                </a:tc>
                <a:tc>
                  <a:txBody>
                    <a:bodyPr/>
                    <a:lstStyle/>
                    <a:p>
                      <a:pPr>
                        <a:lnSpc>
                          <a:spcPct val="80000"/>
                        </a:lnSpc>
                      </a:pPr>
                      <a:r>
                        <a:rPr lang="en-GB" sz="1600">
                          <a:solidFill>
                            <a:schemeClr val="bg1"/>
                          </a:solidFill>
                          <a:latin typeface="Arial" panose="020B0604020202020204" pitchFamily="34" charset="0"/>
                          <a:cs typeface="Arial" panose="020B0604020202020204" pitchFamily="34" charset="0"/>
                        </a:rPr>
                        <a:t>Phase 3</a:t>
                      </a:r>
                    </a:p>
                  </a:txBody>
                  <a:tcPr anchor="ctr">
                    <a:lnB w="38100" cap="flat" cmpd="sng" algn="ctr">
                      <a:solidFill>
                        <a:schemeClr val="bg1"/>
                      </a:solidFill>
                      <a:prstDash val="solid"/>
                      <a:round/>
                      <a:headEnd type="none" w="med" len="med"/>
                      <a:tailEnd type="none" w="med" len="med"/>
                    </a:lnB>
                    <a:solidFill>
                      <a:schemeClr val="accent2"/>
                    </a:solidFill>
                  </a:tcPr>
                </a:tc>
                <a:tc>
                  <a:txBody>
                    <a:bodyPr/>
                    <a:lstStyle/>
                    <a:p>
                      <a:pPr algn="ctr">
                        <a:lnSpc>
                          <a:spcPct val="80000"/>
                        </a:lnSpc>
                      </a:pPr>
                      <a:r>
                        <a:rPr lang="en-GB" sz="1600">
                          <a:latin typeface="Arial" panose="020B0604020202020204" pitchFamily="34" charset="0"/>
                          <a:cs typeface="Arial" panose="020B0604020202020204" pitchFamily="34" charset="0"/>
                        </a:rPr>
                        <a:t>65 (73.9%)</a:t>
                      </a:r>
                    </a:p>
                  </a:txBody>
                  <a:tcPr anchor="ctr">
                    <a:lnB w="38100" cap="flat" cmpd="sng" algn="ctr">
                      <a:solidFill>
                        <a:schemeClr val="bg1"/>
                      </a:solidFill>
                      <a:prstDash val="solid"/>
                      <a:round/>
                      <a:headEnd type="none" w="med" len="med"/>
                      <a:tailEnd type="none" w="med" len="med"/>
                    </a:lnB>
                  </a:tcPr>
                </a:tc>
                <a:tc>
                  <a:txBody>
                    <a:bodyPr/>
                    <a:lstStyle/>
                    <a:p>
                      <a:pPr algn="ctr">
                        <a:lnSpc>
                          <a:spcPct val="80000"/>
                        </a:lnSpc>
                      </a:pPr>
                      <a:r>
                        <a:rPr lang="en-GB" sz="1600">
                          <a:latin typeface="Arial" panose="020B0604020202020204" pitchFamily="34" charset="0"/>
                          <a:cs typeface="Arial" panose="020B0604020202020204" pitchFamily="34" charset="0"/>
                        </a:rPr>
                        <a:t>NR</a:t>
                      </a:r>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18865098"/>
                  </a:ext>
                </a:extLst>
              </a:tr>
              <a:tr h="0">
                <a:tc rowSpan="3">
                  <a:txBody>
                    <a:bodyPr/>
                    <a:lstStyle/>
                    <a:p>
                      <a:pPr>
                        <a:lnSpc>
                          <a:spcPct val="80000"/>
                        </a:lnSpc>
                      </a:pPr>
                      <a:r>
                        <a:rPr lang="en-GB" sz="1600">
                          <a:solidFill>
                            <a:schemeClr val="bg1"/>
                          </a:solidFill>
                          <a:latin typeface="Arial" panose="020B0604020202020204" pitchFamily="34" charset="0"/>
                          <a:cs typeface="Arial" panose="020B0604020202020204" pitchFamily="34" charset="0"/>
                        </a:rPr>
                        <a:t>Line of therapy</a:t>
                      </a: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nSpc>
                          <a:spcPct val="80000"/>
                        </a:lnSpc>
                      </a:pPr>
                      <a:r>
                        <a:rPr lang="en-GB" sz="1600">
                          <a:solidFill>
                            <a:schemeClr val="bg1"/>
                          </a:solidFill>
                          <a:latin typeface="Arial" panose="020B0604020202020204" pitchFamily="34" charset="0"/>
                          <a:cs typeface="Arial" panose="020B0604020202020204" pitchFamily="34" charset="0"/>
                        </a:rPr>
                        <a:t>Front-line or consolidation</a:t>
                      </a:r>
                    </a:p>
                  </a:txBody>
                  <a:tcPr anchor="ctr">
                    <a:lnT w="38100" cap="flat" cmpd="sng" algn="ctr">
                      <a:solidFill>
                        <a:schemeClr val="bg1"/>
                      </a:solidFill>
                      <a:prstDash val="solid"/>
                      <a:round/>
                      <a:headEnd type="none" w="med" len="med"/>
                      <a:tailEnd type="none" w="med" len="med"/>
                    </a:lnT>
                    <a:solidFill>
                      <a:schemeClr val="accent2"/>
                    </a:solidFill>
                  </a:tcPr>
                </a:tc>
                <a:tc>
                  <a:txBody>
                    <a:bodyPr/>
                    <a:lstStyle/>
                    <a:p>
                      <a:pPr algn="ctr">
                        <a:lnSpc>
                          <a:spcPct val="80000"/>
                        </a:lnSpc>
                      </a:pPr>
                      <a:r>
                        <a:rPr lang="en-GB" sz="1600">
                          <a:latin typeface="Arial" panose="020B0604020202020204" pitchFamily="34" charset="0"/>
                          <a:cs typeface="Arial" panose="020B0604020202020204" pitchFamily="34" charset="0"/>
                        </a:rPr>
                        <a:t>44 (50.0%)</a:t>
                      </a:r>
                    </a:p>
                  </a:txBody>
                  <a:tcPr anchor="ctr">
                    <a:lnT w="38100" cap="flat" cmpd="sng" algn="ctr">
                      <a:solidFill>
                        <a:schemeClr val="bg1"/>
                      </a:solidFill>
                      <a:prstDash val="solid"/>
                      <a:round/>
                      <a:headEnd type="none" w="med" len="med"/>
                      <a:tailEnd type="none" w="med" len="med"/>
                    </a:lnT>
                  </a:tcPr>
                </a:tc>
                <a:tc>
                  <a:txBody>
                    <a:bodyPr/>
                    <a:lstStyle/>
                    <a:p>
                      <a:pPr algn="ctr">
                        <a:lnSpc>
                          <a:spcPct val="80000"/>
                        </a:lnSpc>
                      </a:pPr>
                      <a:r>
                        <a:rPr lang="en-GB" sz="1600">
                          <a:latin typeface="Arial" panose="020B0604020202020204" pitchFamily="34" charset="0"/>
                          <a:cs typeface="Arial" panose="020B0604020202020204" pitchFamily="34" charset="0"/>
                        </a:rPr>
                        <a:t>14 (66.7%)</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22845211"/>
                  </a:ext>
                </a:extLst>
              </a:tr>
              <a:tr h="0">
                <a:tc vMerge="1">
                  <a:txBody>
                    <a:bodyPr/>
                    <a:lstStyle/>
                    <a:p>
                      <a:pPr>
                        <a:lnSpc>
                          <a:spcPct val="80000"/>
                        </a:lnSpc>
                      </a:pPr>
                      <a:endParaRPr lang="en-GB" sz="1600">
                        <a:solidFill>
                          <a:schemeClr val="bg1"/>
                        </a:solidFill>
                        <a:latin typeface="Arial" panose="020B0604020202020204" pitchFamily="34" charset="0"/>
                        <a:cs typeface="Arial" panose="020B0604020202020204" pitchFamily="34" charset="0"/>
                      </a:endParaRPr>
                    </a:p>
                  </a:txBody>
                  <a:tcPr>
                    <a:solidFill>
                      <a:schemeClr val="accent2"/>
                    </a:solidFill>
                  </a:tcPr>
                </a:tc>
                <a:tc>
                  <a:txBody>
                    <a:bodyPr/>
                    <a:lstStyle/>
                    <a:p>
                      <a:pPr>
                        <a:lnSpc>
                          <a:spcPct val="80000"/>
                        </a:lnSpc>
                      </a:pPr>
                      <a:r>
                        <a:rPr lang="en-GB" sz="1600">
                          <a:solidFill>
                            <a:schemeClr val="bg1"/>
                          </a:solidFill>
                          <a:latin typeface="Arial" panose="020B0604020202020204" pitchFamily="34" charset="0"/>
                          <a:cs typeface="Arial" panose="020B0604020202020204" pitchFamily="34" charset="0"/>
                        </a:rPr>
                        <a:t>Relapsed or refractory</a:t>
                      </a:r>
                    </a:p>
                  </a:txBody>
                  <a:tcPr anchor="ctr">
                    <a:solidFill>
                      <a:schemeClr val="accent2"/>
                    </a:solidFill>
                  </a:tcPr>
                </a:tc>
                <a:tc>
                  <a:txBody>
                    <a:bodyPr/>
                    <a:lstStyle/>
                    <a:p>
                      <a:pPr algn="ctr">
                        <a:lnSpc>
                          <a:spcPct val="80000"/>
                        </a:lnSpc>
                      </a:pPr>
                      <a:r>
                        <a:rPr lang="en-GB" sz="1600">
                          <a:latin typeface="Arial" panose="020B0604020202020204" pitchFamily="34" charset="0"/>
                          <a:cs typeface="Arial" panose="020B0604020202020204" pitchFamily="34" charset="0"/>
                        </a:rPr>
                        <a:t>35 (39.8%)</a:t>
                      </a:r>
                    </a:p>
                  </a:txBody>
                  <a:tcPr anchor="ctr"/>
                </a:tc>
                <a:tc>
                  <a:txBody>
                    <a:bodyPr/>
                    <a:lstStyle/>
                    <a:p>
                      <a:pPr algn="ctr">
                        <a:lnSpc>
                          <a:spcPct val="80000"/>
                        </a:lnSpc>
                      </a:pPr>
                      <a:r>
                        <a:rPr lang="en-GB" sz="1600">
                          <a:latin typeface="Arial" panose="020B0604020202020204" pitchFamily="34" charset="0"/>
                          <a:cs typeface="Arial" panose="020B0604020202020204" pitchFamily="34" charset="0"/>
                        </a:rPr>
                        <a:t>3 (14.3%)</a:t>
                      </a:r>
                    </a:p>
                  </a:txBody>
                  <a:tcPr anchor="ctr"/>
                </a:tc>
                <a:extLst>
                  <a:ext uri="{0D108BD9-81ED-4DB2-BD59-A6C34878D82A}">
                    <a16:rowId xmlns:a16="http://schemas.microsoft.com/office/drawing/2014/main" val="773073422"/>
                  </a:ext>
                </a:extLst>
              </a:tr>
              <a:tr h="0">
                <a:tc vMerge="1">
                  <a:txBody>
                    <a:bodyPr/>
                    <a:lstStyle/>
                    <a:p>
                      <a:pPr>
                        <a:lnSpc>
                          <a:spcPct val="80000"/>
                        </a:lnSpc>
                      </a:pPr>
                      <a:endParaRPr lang="en-GB" sz="1600">
                        <a:solidFill>
                          <a:schemeClr val="bg1"/>
                        </a:solidFill>
                        <a:latin typeface="Arial" panose="020B0604020202020204" pitchFamily="34" charset="0"/>
                        <a:cs typeface="Arial" panose="020B0604020202020204" pitchFamily="34" charset="0"/>
                      </a:endParaRPr>
                    </a:p>
                  </a:txBody>
                  <a:tcPr>
                    <a:solidFill>
                      <a:schemeClr val="accent2"/>
                    </a:solidFill>
                  </a:tcPr>
                </a:tc>
                <a:tc>
                  <a:txBody>
                    <a:bodyPr/>
                    <a:lstStyle/>
                    <a:p>
                      <a:pPr>
                        <a:lnSpc>
                          <a:spcPct val="80000"/>
                        </a:lnSpc>
                      </a:pPr>
                      <a:r>
                        <a:rPr lang="en-GB" sz="1600">
                          <a:solidFill>
                            <a:schemeClr val="bg1"/>
                          </a:solidFill>
                          <a:latin typeface="Arial" panose="020B0604020202020204" pitchFamily="34" charset="0"/>
                          <a:cs typeface="Arial" panose="020B0604020202020204" pitchFamily="34" charset="0"/>
                        </a:rPr>
                        <a:t>Maintenance</a:t>
                      </a:r>
                    </a:p>
                  </a:txBody>
                  <a:tcPr anchor="ctr">
                    <a:lnB w="38100" cap="flat" cmpd="sng" algn="ctr">
                      <a:solidFill>
                        <a:schemeClr val="bg1"/>
                      </a:solidFill>
                      <a:prstDash val="solid"/>
                      <a:round/>
                      <a:headEnd type="none" w="med" len="med"/>
                      <a:tailEnd type="none" w="med" len="med"/>
                    </a:lnB>
                    <a:solidFill>
                      <a:schemeClr val="accent2"/>
                    </a:solidFill>
                  </a:tcPr>
                </a:tc>
                <a:tc>
                  <a:txBody>
                    <a:bodyPr/>
                    <a:lstStyle/>
                    <a:p>
                      <a:pPr algn="ctr">
                        <a:lnSpc>
                          <a:spcPct val="80000"/>
                        </a:lnSpc>
                      </a:pPr>
                      <a:r>
                        <a:rPr lang="en-GB" sz="1600">
                          <a:latin typeface="Arial" panose="020B0604020202020204" pitchFamily="34" charset="0"/>
                          <a:cs typeface="Arial" panose="020B0604020202020204" pitchFamily="34" charset="0"/>
                        </a:rPr>
                        <a:t>9 (10.2%)</a:t>
                      </a:r>
                    </a:p>
                  </a:txBody>
                  <a:tcPr anchor="ctr">
                    <a:lnB w="38100" cap="flat" cmpd="sng" algn="ctr">
                      <a:solidFill>
                        <a:schemeClr val="bg1"/>
                      </a:solidFill>
                      <a:prstDash val="solid"/>
                      <a:round/>
                      <a:headEnd type="none" w="med" len="med"/>
                      <a:tailEnd type="none" w="med" len="med"/>
                    </a:lnB>
                  </a:tcPr>
                </a:tc>
                <a:tc>
                  <a:txBody>
                    <a:bodyPr/>
                    <a:lstStyle/>
                    <a:p>
                      <a:pPr algn="ctr">
                        <a:lnSpc>
                          <a:spcPct val="80000"/>
                        </a:lnSpc>
                      </a:pPr>
                      <a:r>
                        <a:rPr lang="en-GB" sz="1600">
                          <a:latin typeface="Arial" panose="020B0604020202020204" pitchFamily="34" charset="0"/>
                          <a:cs typeface="Arial" panose="020B0604020202020204" pitchFamily="34" charset="0"/>
                        </a:rPr>
                        <a:t>4 (19.0%)</a:t>
                      </a:r>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4914364"/>
                  </a:ext>
                </a:extLst>
              </a:tr>
              <a:tr h="0">
                <a:tc gridSpan="2">
                  <a:txBody>
                    <a:bodyPr/>
                    <a:lstStyle/>
                    <a:p>
                      <a:pPr>
                        <a:lnSpc>
                          <a:spcPct val="80000"/>
                        </a:lnSpc>
                      </a:pPr>
                      <a:r>
                        <a:rPr lang="en-GB" sz="1600">
                          <a:solidFill>
                            <a:schemeClr val="bg1"/>
                          </a:solidFill>
                          <a:latin typeface="Arial" panose="020B0604020202020204" pitchFamily="34" charset="0"/>
                          <a:cs typeface="Arial" panose="020B0604020202020204" pitchFamily="34" charset="0"/>
                        </a:rPr>
                        <a:t>Assessing PFS as surrogate for OS</a:t>
                      </a:r>
                    </a:p>
                  </a:txBody>
                  <a:tcPr anchor="ctr">
                    <a:lnT w="38100" cap="flat" cmpd="sng" algn="ctr">
                      <a:solidFill>
                        <a:schemeClr val="bg1"/>
                      </a:solidFill>
                      <a:prstDash val="solid"/>
                      <a:round/>
                      <a:headEnd type="none" w="med" len="med"/>
                      <a:tailEnd type="none" w="med" len="med"/>
                    </a:lnT>
                    <a:solidFill>
                      <a:schemeClr val="accent2"/>
                    </a:solidFill>
                  </a:tcPr>
                </a:tc>
                <a:tc hMerge="1">
                  <a:txBody>
                    <a:bodyPr/>
                    <a:lstStyle/>
                    <a:p>
                      <a:endParaRPr lang="en-GB"/>
                    </a:p>
                  </a:txBody>
                  <a:tcPr/>
                </a:tc>
                <a:tc>
                  <a:txBody>
                    <a:bodyPr/>
                    <a:lstStyle/>
                    <a:p>
                      <a:pPr algn="ctr">
                        <a:lnSpc>
                          <a:spcPct val="80000"/>
                        </a:lnSpc>
                      </a:pPr>
                      <a:r>
                        <a:rPr lang="en-GB" sz="1600">
                          <a:latin typeface="Arial" panose="020B0604020202020204" pitchFamily="34" charset="0"/>
                          <a:cs typeface="Arial" panose="020B0604020202020204" pitchFamily="34" charset="0"/>
                        </a:rPr>
                        <a:t>41 (46.6%)</a:t>
                      </a:r>
                    </a:p>
                  </a:txBody>
                  <a:tcPr anchor="ctr">
                    <a:lnT w="38100" cap="flat" cmpd="sng" algn="ctr">
                      <a:solidFill>
                        <a:schemeClr val="bg1"/>
                      </a:solidFill>
                      <a:prstDash val="solid"/>
                      <a:round/>
                      <a:headEnd type="none" w="med" len="med"/>
                      <a:tailEnd type="none" w="med" len="med"/>
                    </a:lnT>
                  </a:tcPr>
                </a:tc>
                <a:tc>
                  <a:txBody>
                    <a:bodyPr/>
                    <a:lstStyle/>
                    <a:p>
                      <a:pPr algn="ctr">
                        <a:lnSpc>
                          <a:spcPct val="80000"/>
                        </a:lnSpc>
                      </a:pPr>
                      <a:r>
                        <a:rPr lang="en-GB" sz="1600">
                          <a:latin typeface="Arial" panose="020B0604020202020204" pitchFamily="34" charset="0"/>
                          <a:cs typeface="Arial" panose="020B0604020202020204" pitchFamily="34" charset="0"/>
                        </a:rPr>
                        <a:t>21 (100%)</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30654564"/>
                  </a:ext>
                </a:extLst>
              </a:tr>
            </a:tbl>
          </a:graphicData>
        </a:graphic>
      </p:graphicFrame>
    </p:spTree>
    <p:extLst>
      <p:ext uri="{BB962C8B-B14F-4D97-AF65-F5344CB8AC3E}">
        <p14:creationId xmlns:p14="http://schemas.microsoft.com/office/powerpoint/2010/main" val="87787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24ED0-CA68-6385-DBE0-B2BECBB73F6D}"/>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ABC7AF9-FA93-5C41-F1D9-A83AECD2B0B7}"/>
              </a:ext>
            </a:extLst>
          </p:cNvPr>
          <p:cNvSpPr txBox="1"/>
          <p:nvPr/>
        </p:nvSpPr>
        <p:spPr>
          <a:xfrm>
            <a:off x="466725" y="836110"/>
            <a:ext cx="11193386" cy="369332"/>
          </a:xfrm>
          <a:prstGeom prst="rect">
            <a:avLst/>
          </a:prstGeom>
          <a:noFill/>
        </p:spPr>
        <p:txBody>
          <a:bodyPr wrap="square">
            <a:spAutoFit/>
          </a:bodyPr>
          <a:lstStyle/>
          <a:p>
            <a:r>
              <a:rPr lang="en-GB" sz="1800" b="1"/>
              <a:t>Regression analyses of studies that reported OS and PFS HRs between </a:t>
            </a:r>
            <a:r>
              <a:rPr lang="en-GB" b="1"/>
              <a:t>MM</a:t>
            </a:r>
            <a:r>
              <a:rPr lang="en-GB" sz="1800" b="1"/>
              <a:t> treatments </a:t>
            </a:r>
            <a:endParaRPr lang="en-GB" b="1"/>
          </a:p>
        </p:txBody>
      </p:sp>
      <p:sp>
        <p:nvSpPr>
          <p:cNvPr id="11" name="Rectangle 10" descr="Marker showing slides are confidential ">
            <a:extLst>
              <a:ext uri="{FF2B5EF4-FFF2-40B4-BE49-F238E27FC236}">
                <a16:creationId xmlns:a16="http://schemas.microsoft.com/office/drawing/2014/main" id="{E64B7E51-C01C-1755-DEF0-D4386746647A}"/>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22" name="Title 1">
            <a:extLst>
              <a:ext uri="{FF2B5EF4-FFF2-40B4-BE49-F238E27FC236}">
                <a16:creationId xmlns:a16="http://schemas.microsoft.com/office/drawing/2014/main" id="{488256B3-D9E5-3F8C-64E5-92A1D87CF4C8}"/>
              </a:ext>
            </a:extLst>
          </p:cNvPr>
          <p:cNvSpPr>
            <a:spLocks noGrp="1"/>
          </p:cNvSpPr>
          <p:nvPr>
            <p:ph type="title"/>
          </p:nvPr>
        </p:nvSpPr>
        <p:spPr>
          <a:xfrm>
            <a:off x="466724" y="305320"/>
            <a:ext cx="11725276" cy="592817"/>
          </a:xfrm>
        </p:spPr>
        <p:txBody>
          <a:bodyPr>
            <a:noAutofit/>
          </a:bodyPr>
          <a:lstStyle/>
          <a:p>
            <a:r>
              <a:rPr lang="en-GB"/>
              <a:t>Key issue: Company’s ITC hazard ratio for OS (3) </a:t>
            </a:r>
          </a:p>
        </p:txBody>
      </p:sp>
      <p:sp>
        <p:nvSpPr>
          <p:cNvPr id="5" name="TextBox 4">
            <a:extLst>
              <a:ext uri="{FF2B5EF4-FFF2-40B4-BE49-F238E27FC236}">
                <a16:creationId xmlns:a16="http://schemas.microsoft.com/office/drawing/2014/main" id="{5117E2DC-F05B-41C6-3847-F69F7F3D0BB9}"/>
              </a:ext>
            </a:extLst>
          </p:cNvPr>
          <p:cNvSpPr txBox="1"/>
          <p:nvPr/>
        </p:nvSpPr>
        <p:spPr>
          <a:xfrm>
            <a:off x="9912486" y="-1727"/>
            <a:ext cx="2299178"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Large impact</a:t>
            </a:r>
          </a:p>
        </p:txBody>
      </p:sp>
      <p:pic>
        <p:nvPicPr>
          <p:cNvPr id="7" name="Picture 6">
            <a:extLst>
              <a:ext uri="{FF2B5EF4-FFF2-40B4-BE49-F238E27FC236}">
                <a16:creationId xmlns:a16="http://schemas.microsoft.com/office/drawing/2014/main" id="{1CCE6857-6E92-BBE7-466E-9F0A41AEADD4}"/>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928447" y="40611"/>
            <a:ext cx="263553" cy="263553"/>
          </a:xfrm>
          <a:prstGeom prst="rect">
            <a:avLst/>
          </a:prstGeom>
        </p:spPr>
      </p:pic>
      <p:sp>
        <p:nvSpPr>
          <p:cNvPr id="3" name="Rectangle 2">
            <a:extLst>
              <a:ext uri="{FF2B5EF4-FFF2-40B4-BE49-F238E27FC236}">
                <a16:creationId xmlns:a16="http://schemas.microsoft.com/office/drawing/2014/main" id="{9D79280F-73F7-5196-8769-37994B684B10}"/>
              </a:ext>
            </a:extLst>
          </p:cNvPr>
          <p:cNvSpPr/>
          <p:nvPr/>
        </p:nvSpPr>
        <p:spPr>
          <a:xfrm>
            <a:off x="6134549" y="1343592"/>
            <a:ext cx="5731238" cy="281449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DE537A5-C2AB-69DD-ACB3-567FDD08973F}"/>
              </a:ext>
            </a:extLst>
          </p:cNvPr>
          <p:cNvSpPr/>
          <p:nvPr/>
        </p:nvSpPr>
        <p:spPr>
          <a:xfrm>
            <a:off x="223612" y="1354477"/>
            <a:ext cx="5731238" cy="281449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7A7BCF2-7108-E027-221D-6199E153E2AC}"/>
              </a:ext>
            </a:extLst>
          </p:cNvPr>
          <p:cNvSpPr txBox="1"/>
          <p:nvPr/>
        </p:nvSpPr>
        <p:spPr>
          <a:xfrm>
            <a:off x="212726" y="4242194"/>
            <a:ext cx="11697970" cy="1200329"/>
          </a:xfrm>
          <a:prstGeom prst="rect">
            <a:avLst/>
          </a:prstGeom>
          <a:noFill/>
          <a:ln w="38100">
            <a:solidFill>
              <a:srgbClr val="000000"/>
            </a:solidFill>
          </a:ln>
        </p:spPr>
        <p:txBody>
          <a:bodyPr wrap="square">
            <a:spAutoFit/>
          </a:bodyPr>
          <a:lstStyle/>
          <a:p>
            <a:r>
              <a:rPr lang="en-GB" b="1" i="0" dirty="0">
                <a:effectLst/>
                <a:latin typeface="Arial" panose="020B0604020202020204" pitchFamily="34" charset="0"/>
                <a:cs typeface="Arial" panose="020B0604020202020204" pitchFamily="34" charset="0"/>
              </a:rPr>
              <a:t>EAG comments:</a:t>
            </a:r>
          </a:p>
          <a:p>
            <a:pPr marL="285750" indent="-285750">
              <a:buFont typeface="Arial" panose="020B0604020202020204" pitchFamily="34" charset="0"/>
              <a:buChar char="•"/>
            </a:pPr>
            <a:r>
              <a:rPr lang="en-GB" b="0" i="0" dirty="0">
                <a:effectLst/>
                <a:latin typeface="Arial" panose="020B0604020202020204" pitchFamily="34" charset="0"/>
                <a:cs typeface="Arial" panose="020B0604020202020204" pitchFamily="34" charset="0"/>
              </a:rPr>
              <a:t>In comparison to the studies included in these regression analyses, the talquetamab versus teclistamab ITC HR for PFS </a:t>
            </a:r>
            <a:r>
              <a:rPr lang="en-GB" b="0" i="0" dirty="0">
                <a:effectLst/>
                <a:highlight>
                  <a:srgbClr val="000000"/>
                </a:highlight>
                <a:latin typeface="Arial" panose="020B0604020202020204" pitchFamily="34" charset="0"/>
                <a:cs typeface="Arial" panose="020B0604020202020204" pitchFamily="34" charset="0"/>
              </a:rPr>
              <a:t>(</a:t>
            </a:r>
            <a:r>
              <a:rPr lang="en-GB" u="sng" dirty="0">
                <a:highlight>
                  <a:srgbClr val="000000"/>
                </a:highlight>
                <a:latin typeface="Arial" panose="020B0604020202020204" pitchFamily="34" charset="0"/>
                <a:cs typeface="Arial" panose="020B0604020202020204" pitchFamily="34" charset="0"/>
              </a:rPr>
              <a:t>****</a:t>
            </a:r>
            <a:r>
              <a:rPr lang="en-GB" b="0" i="0" dirty="0">
                <a:effectLst/>
                <a:latin typeface="Arial" panose="020B0604020202020204" pitchFamily="34" charset="0"/>
                <a:cs typeface="Arial" panose="020B0604020202020204" pitchFamily="34" charset="0"/>
              </a:rPr>
              <a:t> and OS </a:t>
            </a:r>
            <a:r>
              <a:rPr lang="en-GB" b="0" i="0" dirty="0">
                <a:effectLst/>
                <a:highlight>
                  <a:srgbClr val="000000"/>
                </a:highlight>
                <a:latin typeface="Arial" panose="020B0604020202020204" pitchFamily="34" charset="0"/>
                <a:cs typeface="Arial" panose="020B0604020202020204" pitchFamily="34" charset="0"/>
              </a:rPr>
              <a:t>(</a:t>
            </a:r>
            <a:r>
              <a:rPr lang="en-GB" u="sng" dirty="0">
                <a:highlight>
                  <a:srgbClr val="000000"/>
                </a:highlight>
                <a:latin typeface="Arial" panose="020B0604020202020204" pitchFamily="34" charset="0"/>
                <a:cs typeface="Arial" panose="020B0604020202020204" pitchFamily="34" charset="0"/>
              </a:rPr>
              <a:t>*****</a:t>
            </a:r>
            <a:r>
              <a:rPr lang="en-GB" b="0" i="0" dirty="0">
                <a:effectLst/>
                <a:highlight>
                  <a:srgbClr val="000000"/>
                </a:highlight>
                <a:latin typeface="Arial" panose="020B0604020202020204" pitchFamily="34" charset="0"/>
                <a:cs typeface="Arial" panose="020B0604020202020204" pitchFamily="34" charset="0"/>
              </a:rPr>
              <a:t>)</a:t>
            </a:r>
            <a:r>
              <a:rPr lang="en-GB" b="0" i="0" dirty="0">
                <a:effectLst/>
                <a:latin typeface="Arial" panose="020B0604020202020204" pitchFamily="34" charset="0"/>
                <a:cs typeface="Arial" panose="020B0604020202020204" pitchFamily="34" charset="0"/>
              </a:rPr>
              <a:t> appears as an outlier (black square)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Explored a range of alternative OS HRs, to demonstrate the impact on the economic analysis results</a:t>
            </a:r>
          </a:p>
        </p:txBody>
      </p:sp>
      <p:sp>
        <p:nvSpPr>
          <p:cNvPr id="8" name="Rectangle 7">
            <a:extLst>
              <a:ext uri="{FF2B5EF4-FFF2-40B4-BE49-F238E27FC236}">
                <a16:creationId xmlns:a16="http://schemas.microsoft.com/office/drawing/2014/main" id="{E86C8641-B851-0C62-0C4E-C2117D2EA4CE}"/>
              </a:ext>
            </a:extLst>
          </p:cNvPr>
          <p:cNvSpPr/>
          <p:nvPr/>
        </p:nvSpPr>
        <p:spPr>
          <a:xfrm>
            <a:off x="215930" y="5515747"/>
            <a:ext cx="11694766" cy="1061880"/>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dirty="0">
                <a:solidFill>
                  <a:schemeClr val="accent1"/>
                </a:solidFill>
                <a:latin typeface="Arial" panose="020B0604020202020204" pitchFamily="34" charset="0"/>
                <a:cs typeface="Arial" panose="020B0604020202020204" pitchFamily="34" charset="0"/>
              </a:rPr>
              <a:t>Company factual accuracy check response</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Etekal</a:t>
            </a:r>
            <a:r>
              <a:rPr lang="en-GB" dirty="0">
                <a:solidFill>
                  <a:schemeClr val="tx1"/>
                </a:solidFill>
                <a:latin typeface="Arial" panose="020B0604020202020204" pitchFamily="34" charset="0"/>
                <a:cs typeface="Arial" panose="020B0604020202020204" pitchFamily="34" charset="0"/>
              </a:rPr>
              <a:t> et al. states that “As no randomised trials have yet [been] reported for other agents such as bispecific agents and chimeric antigen receptor therapy, our results may not be applicable to those settings</a:t>
            </a:r>
          </a:p>
        </p:txBody>
      </p:sp>
      <p:sp>
        <p:nvSpPr>
          <p:cNvPr id="9" name="Text Placeholder 3">
            <a:extLst>
              <a:ext uri="{FF2B5EF4-FFF2-40B4-BE49-F238E27FC236}">
                <a16:creationId xmlns:a16="http://schemas.microsoft.com/office/drawing/2014/main" id="{E9A4CEE5-C436-EEEE-7E11-7CD70ECB4380}"/>
              </a:ext>
            </a:extLst>
          </p:cNvPr>
          <p:cNvSpPr txBox="1">
            <a:spLocks/>
          </p:cNvSpPr>
          <p:nvPr/>
        </p:nvSpPr>
        <p:spPr>
          <a:xfrm>
            <a:off x="0" y="6600341"/>
            <a:ext cx="12211664" cy="5297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200" dirty="0"/>
              <a:t>HR: Hazard ratio; ITC: Indirect treatment comparison; MM: Multiple myeloma; OS: Overall survival; PFS: Progression-free survival POM+DEX: Pomalidomide plus dexamethasone</a:t>
            </a:r>
          </a:p>
        </p:txBody>
      </p:sp>
    </p:spTree>
    <p:extLst>
      <p:ext uri="{BB962C8B-B14F-4D97-AF65-F5344CB8AC3E}">
        <p14:creationId xmlns:p14="http://schemas.microsoft.com/office/powerpoint/2010/main" val="2152757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60E8F-AA5A-FE12-371B-428FFF5FDC4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676724-0002-5966-9BC6-108606FBDDBD}"/>
              </a:ext>
            </a:extLst>
          </p:cNvPr>
          <p:cNvSpPr txBox="1"/>
          <p:nvPr/>
        </p:nvSpPr>
        <p:spPr>
          <a:xfrm>
            <a:off x="9912486" y="-1727"/>
            <a:ext cx="2299178"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Large impact</a:t>
            </a:r>
          </a:p>
        </p:txBody>
      </p:sp>
      <p:pic>
        <p:nvPicPr>
          <p:cNvPr id="2" name="Picture 1">
            <a:extLst>
              <a:ext uri="{FF2B5EF4-FFF2-40B4-BE49-F238E27FC236}">
                <a16:creationId xmlns:a16="http://schemas.microsoft.com/office/drawing/2014/main" id="{315AEE7A-3D76-488C-BB22-E78B98BF7188}"/>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928447" y="40611"/>
            <a:ext cx="263553" cy="263553"/>
          </a:xfrm>
          <a:prstGeom prst="rect">
            <a:avLst/>
          </a:prstGeom>
        </p:spPr>
      </p:pic>
      <p:sp>
        <p:nvSpPr>
          <p:cNvPr id="7" name="Rectangle 6">
            <a:extLst>
              <a:ext uri="{FF2B5EF4-FFF2-40B4-BE49-F238E27FC236}">
                <a16:creationId xmlns:a16="http://schemas.microsoft.com/office/drawing/2014/main" id="{0BA5A188-1689-A228-460C-9D5FABB1517E}"/>
              </a:ext>
            </a:extLst>
          </p:cNvPr>
          <p:cNvSpPr/>
          <p:nvPr/>
        </p:nvSpPr>
        <p:spPr>
          <a:xfrm>
            <a:off x="489436" y="848548"/>
            <a:ext cx="11228073" cy="5076002"/>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dirty="0">
                <a:solidFill>
                  <a:schemeClr val="tx1"/>
                </a:solidFill>
                <a:latin typeface="Arial" panose="020B0604020202020204" pitchFamily="34" charset="0"/>
                <a:cs typeface="Arial" panose="020B0604020202020204" pitchFamily="34" charset="0"/>
              </a:rPr>
              <a:t>EAG critique (continued)</a:t>
            </a:r>
          </a:p>
          <a:p>
            <a:pPr marL="800100" lvl="1" indent="-342900">
              <a:spcAft>
                <a:spcPts val="600"/>
              </a:spcAft>
              <a:buFont typeface="+mj-lt"/>
              <a:buAutoNum type="arabicPeriod" startAt="3"/>
            </a:pPr>
            <a:r>
              <a:rPr lang="en-GB" dirty="0">
                <a:solidFill>
                  <a:schemeClr val="tx1"/>
                </a:solidFill>
                <a:latin typeface="Arial" panose="020B0604020202020204" pitchFamily="34" charset="0"/>
                <a:cs typeface="Arial" panose="020B0604020202020204" pitchFamily="34" charset="0"/>
              </a:rPr>
              <a:t>Impact of COVID-19 on the survival of the unvaccinated MajesTEC-1 population not adjusted for - likely introduces major confounding risk (</a:t>
            </a:r>
            <a:r>
              <a:rPr lang="en-GB" dirty="0">
                <a:solidFill>
                  <a:schemeClr val="tx1"/>
                </a:solidFill>
                <a:latin typeface="Arial" panose="020B0604020202020204" pitchFamily="34" charset="0"/>
                <a:cs typeface="Arial" panose="020B0604020202020204" pitchFamily="34" charset="0"/>
                <a:hlinkClick r:id="rId4" action="ppaction://hlinksldjump"/>
              </a:rPr>
              <a:t>Clinical trial evidence relevance to COVID-19 timeline</a:t>
            </a:r>
            <a:r>
              <a:rPr lang="en-GB" dirty="0">
                <a:solidFill>
                  <a:schemeClr val="tx1"/>
                </a:solidFill>
                <a:latin typeface="Arial" panose="020B0604020202020204" pitchFamily="34" charset="0"/>
                <a:cs typeface="Arial" panose="020B0604020202020204" pitchFamily="34" charset="0"/>
              </a:rPr>
              <a:t>)</a:t>
            </a:r>
          </a:p>
          <a:p>
            <a:pPr marL="1200150" lvl="2" indent="-285750">
              <a:spcAft>
                <a:spcPts val="600"/>
              </a:spcAft>
              <a:buFont typeface="Courier New" panose="02070309020205020404" pitchFamily="49" charset="0"/>
              <a:buChar char="o"/>
            </a:pPr>
            <a:r>
              <a:rPr lang="en-GB" dirty="0">
                <a:solidFill>
                  <a:schemeClr val="tx1"/>
                </a:solidFill>
                <a:latin typeface="Arial" panose="020B0604020202020204" pitchFamily="34" charset="0"/>
                <a:cs typeface="Arial" panose="020B0604020202020204" pitchFamily="34" charset="0"/>
              </a:rPr>
              <a:t>In TA1015, company stated MajesTEC-1 trial for teclistamab occurred during the peak of the COVID-19 pandemic, before widespread vaccination availability</a:t>
            </a:r>
            <a:endParaRPr lang="en-GB"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1657350" lvl="3" indent="-285750">
              <a:spcAft>
                <a:spcPts val="600"/>
              </a:spcAft>
              <a:buFont typeface="Wingdings" panose="05000000000000000000" pitchFamily="2" charset="2"/>
              <a:buChar char="Ø"/>
            </a:pPr>
            <a:r>
              <a:rPr lang="en-GB" dirty="0">
                <a:solidFill>
                  <a:schemeClr val="tx1"/>
                </a:solidFill>
                <a:latin typeface="Arial" panose="020B0604020202020204" pitchFamily="34" charset="0"/>
                <a:cs typeface="Arial" panose="020B0604020202020204" pitchFamily="34" charset="0"/>
              </a:rPr>
              <a:t>18 of 94 deaths in MajesTEC-1 were due to COVID-19, which accounts for </a:t>
            </a:r>
            <a:r>
              <a:rPr lang="en-GB" u="sng" dirty="0">
                <a:solidFill>
                  <a:schemeClr val="tx1"/>
                </a:solidFill>
                <a:highlight>
                  <a:srgbClr val="000000"/>
                </a:highlight>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18</a:t>
            </a:r>
            <a:r>
              <a:rPr lang="en-GB" u="sng" dirty="0">
                <a:solidFill>
                  <a:schemeClr val="tx1"/>
                </a:solidFill>
                <a:highlight>
                  <a:srgbClr val="000000"/>
                </a:highlight>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of all infection-related deaths</a:t>
            </a:r>
          </a:p>
          <a:p>
            <a:pPr marL="1657350" lvl="3" indent="-285750">
              <a:spcAft>
                <a:spcPts val="600"/>
              </a:spcAft>
              <a:buFont typeface="Wingdings" panose="05000000000000000000" pitchFamily="2" charset="2"/>
              <a:buChar char="Ø"/>
            </a:pPr>
            <a:r>
              <a:rPr lang="en-GB" u="sng" dirty="0">
                <a:solidFill>
                  <a:srgbClr val="000000"/>
                </a:solidFill>
                <a:highlight>
                  <a:srgbClr val="000000"/>
                </a:highlight>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of </a:t>
            </a:r>
            <a:r>
              <a:rPr lang="en-GB" u="sng" dirty="0">
                <a:solidFill>
                  <a:srgbClr val="000000"/>
                </a:solidFill>
                <a:highlight>
                  <a:srgbClr val="000000"/>
                </a:highlight>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deaths (</a:t>
            </a:r>
            <a:r>
              <a:rPr lang="en-GB" u="sng" dirty="0">
                <a:solidFill>
                  <a:srgbClr val="000000"/>
                </a:solidFill>
                <a:highlight>
                  <a:srgbClr val="000000"/>
                </a:highlight>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 in MonumenTAL-1 were infection-related deaths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 Unclear if these are due to COVID-19</a:t>
            </a:r>
            <a:r>
              <a:rPr lang="en-GB" dirty="0">
                <a:solidFill>
                  <a:schemeClr val="tx1"/>
                </a:solidFill>
                <a:latin typeface="Arial" panose="020B0604020202020204" pitchFamily="34" charset="0"/>
                <a:cs typeface="Arial" panose="020B0604020202020204" pitchFamily="34" charset="0"/>
              </a:rPr>
              <a:t> </a:t>
            </a:r>
          </a:p>
          <a:p>
            <a:pPr marL="1200150" lvl="2" indent="-285750">
              <a:spcAft>
                <a:spcPts val="600"/>
              </a:spcAft>
              <a:buFont typeface="Courier New" panose="02070309020205020404" pitchFamily="49" charset="0"/>
              <a:buChar char="o"/>
            </a:pPr>
            <a:r>
              <a:rPr lang="en-GB" dirty="0">
                <a:solidFill>
                  <a:schemeClr val="tx1"/>
                </a:solidFill>
                <a:latin typeface="Arial" panose="020B0604020202020204" pitchFamily="34" charset="0"/>
                <a:cs typeface="Arial" panose="020B0604020202020204" pitchFamily="34" charset="0"/>
              </a:rPr>
              <a:t>Teclistamab survival could be underestimated and HR more favourable to talquetamab</a:t>
            </a:r>
          </a:p>
          <a:p>
            <a:pPr marL="800100" lvl="1" indent="-342900">
              <a:spcAft>
                <a:spcPts val="600"/>
              </a:spcAft>
              <a:buFont typeface="+mj-lt"/>
              <a:buAutoNum type="arabicPeriod" startAt="4"/>
            </a:pPr>
            <a:r>
              <a:rPr lang="en-GB" dirty="0">
                <a:solidFill>
                  <a:schemeClr val="tx1"/>
                </a:solidFill>
                <a:latin typeface="Arial" panose="020B0604020202020204" pitchFamily="34" charset="0"/>
                <a:cs typeface="Arial" panose="020B0604020202020204" pitchFamily="34" charset="0"/>
              </a:rPr>
              <a:t>EAG’s exploration of 3 recently published real-world studies from Europe suggest that the company’s modelling of talquetamab survival based on the ITC is optimistic while the modelling of teclistamab is pessimistic: </a:t>
            </a:r>
          </a:p>
          <a:p>
            <a:pPr marL="1257300" lvl="2" indent="-342900">
              <a:spcAft>
                <a:spcPts val="600"/>
              </a:spcAft>
              <a:buFont typeface="Courier New" panose="02070309020205020404" pitchFamily="49" charset="0"/>
              <a:buChar char="o"/>
            </a:pPr>
            <a:r>
              <a:rPr lang="en-GB" dirty="0">
                <a:solidFill>
                  <a:schemeClr val="tx1"/>
                </a:solidFill>
                <a:latin typeface="Arial" panose="020B0604020202020204" pitchFamily="34" charset="0"/>
                <a:cs typeface="Arial" panose="020B0604020202020204" pitchFamily="34" charset="0"/>
              </a:rPr>
              <a:t>Two teclistamab studies from Germany (</a:t>
            </a:r>
            <a:r>
              <a:rPr lang="en-GB" dirty="0" err="1">
                <a:solidFill>
                  <a:schemeClr val="tx1"/>
                </a:solidFill>
                <a:latin typeface="Arial" panose="020B0604020202020204" pitchFamily="34" charset="0"/>
                <a:cs typeface="Arial" panose="020B0604020202020204" pitchFamily="34" charset="0"/>
              </a:rPr>
              <a:t>Riedhammer</a:t>
            </a:r>
            <a:r>
              <a:rPr lang="en-GB" dirty="0">
                <a:solidFill>
                  <a:schemeClr val="tx1"/>
                </a:solidFill>
                <a:latin typeface="Arial" panose="020B0604020202020204" pitchFamily="34" charset="0"/>
                <a:cs typeface="Arial" panose="020B0604020202020204" pitchFamily="34" charset="0"/>
              </a:rPr>
              <a:t> et al. 2024) and from France (Perrot et al. 2025) and one talquetamab study from Germany (</a:t>
            </a:r>
            <a:r>
              <a:rPr lang="en-GB" dirty="0" err="1">
                <a:solidFill>
                  <a:schemeClr val="tx1"/>
                </a:solidFill>
                <a:latin typeface="Arial" panose="020B0604020202020204" pitchFamily="34" charset="0"/>
                <a:cs typeface="Arial" panose="020B0604020202020204" pitchFamily="34" charset="0"/>
              </a:rPr>
              <a:t>Frenking</a:t>
            </a:r>
            <a:r>
              <a:rPr lang="en-GB" dirty="0">
                <a:solidFill>
                  <a:schemeClr val="tx1"/>
                </a:solidFill>
                <a:latin typeface="Arial" panose="020B0604020202020204" pitchFamily="34" charset="0"/>
                <a:cs typeface="Arial" panose="020B0604020202020204" pitchFamily="34" charset="0"/>
              </a:rPr>
              <a:t> et al. 2025)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 Likely include populations similar to UK (See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hlinkClick r:id="rId5" action="ppaction://hlinksldjump"/>
              </a:rPr>
              <a:t>Evidence from recently published real-world studies from Europe)</a:t>
            </a:r>
            <a:endParaRPr lang="en-GB" dirty="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9356DD2-15A7-A09D-324B-CF0859E17850}"/>
              </a:ext>
            </a:extLst>
          </p:cNvPr>
          <p:cNvSpPr>
            <a:spLocks noGrp="1"/>
          </p:cNvSpPr>
          <p:nvPr>
            <p:ph type="title"/>
          </p:nvPr>
        </p:nvSpPr>
        <p:spPr>
          <a:xfrm>
            <a:off x="466724" y="305320"/>
            <a:ext cx="11725276" cy="592817"/>
          </a:xfrm>
        </p:spPr>
        <p:txBody>
          <a:bodyPr>
            <a:noAutofit/>
          </a:bodyPr>
          <a:lstStyle/>
          <a:p>
            <a:r>
              <a:rPr lang="en-GB"/>
              <a:t>Key issue: Company’s ITC hazard ratio for OS (4)</a:t>
            </a:r>
          </a:p>
        </p:txBody>
      </p:sp>
      <p:sp>
        <p:nvSpPr>
          <p:cNvPr id="16" name="Text Placeholder 3">
            <a:extLst>
              <a:ext uri="{FF2B5EF4-FFF2-40B4-BE49-F238E27FC236}">
                <a16:creationId xmlns:a16="http://schemas.microsoft.com/office/drawing/2014/main" id="{D4B21909-FA5A-ABA3-D6CE-38FB6CE64F28}"/>
              </a:ext>
            </a:extLst>
          </p:cNvPr>
          <p:cNvSpPr txBox="1">
            <a:spLocks/>
          </p:cNvSpPr>
          <p:nvPr/>
        </p:nvSpPr>
        <p:spPr>
          <a:xfrm>
            <a:off x="1040130" y="6564642"/>
            <a:ext cx="10677378" cy="3041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HR: Hazard ratio; ITC: Indirect treatment comparison; TA: Technology appraisal</a:t>
            </a:r>
          </a:p>
        </p:txBody>
      </p:sp>
      <p:sp>
        <p:nvSpPr>
          <p:cNvPr id="3" name="Rectangle 2" descr="Marker showing slides are confidential ">
            <a:extLst>
              <a:ext uri="{FF2B5EF4-FFF2-40B4-BE49-F238E27FC236}">
                <a16:creationId xmlns:a16="http://schemas.microsoft.com/office/drawing/2014/main" id="{103C4CEF-A6B6-6BAE-2C8F-8DED393DD517}"/>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CONFIDENTIAL</a:t>
            </a:r>
          </a:p>
        </p:txBody>
      </p:sp>
    </p:spTree>
    <p:extLst>
      <p:ext uri="{BB962C8B-B14F-4D97-AF65-F5344CB8AC3E}">
        <p14:creationId xmlns:p14="http://schemas.microsoft.com/office/powerpoint/2010/main" val="236505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Talquetamab for treating relapsed or refractory multiple myeloma after 3 therapies</a:t>
            </a:r>
            <a:endParaRPr lang="en-GB"/>
          </a:p>
        </p:txBody>
      </p:sp>
      <p:sp>
        <p:nvSpPr>
          <p:cNvPr id="6" name="Guide with 'background' selected">
            <a:extLst>
              <a:ext uri="{FF2B5EF4-FFF2-40B4-BE49-F238E27FC236}">
                <a16:creationId xmlns:a16="http://schemas.microsoft.com/office/drawing/2014/main" id="{5195D044-7101-BCEE-1633-FED6C4F44307}"/>
              </a:ext>
            </a:extLst>
          </p:cNvPr>
          <p:cNvSpPr>
            <a:spLocks noGrp="1"/>
          </p:cNvSpPr>
          <p:nvPr>
            <p:ph type="subTitle" idx="1"/>
          </p:nvPr>
        </p:nvSpPr>
        <p:spPr>
          <a:xfrm>
            <a:off x="724988" y="2284954"/>
            <a:ext cx="10705012" cy="2875457"/>
          </a:xfrm>
        </p:spPr>
        <p:txBody>
          <a:bodyPr>
            <a:noAutofit/>
          </a:bodyPr>
          <a:lstStyle/>
          <a:p>
            <a:pPr marL="457200" indent="-457200">
              <a:buSzPts val="2400"/>
              <a:buFont typeface="Wingdings" panose="05000000000000000000" pitchFamily="2" charset="2"/>
              <a:buChar char="ü"/>
            </a:pPr>
            <a:r>
              <a:rPr lang="en-GB" sz="2800" b="1"/>
              <a:t>Background and key issues</a:t>
            </a:r>
          </a:p>
          <a:p>
            <a:pPr marL="457200" indent="-457200">
              <a:buSzPts val="2200"/>
              <a:buFont typeface="Wingdings" pitchFamily="2" charset="2"/>
              <a:buChar char="q"/>
            </a:pPr>
            <a:r>
              <a:rPr lang="en-GB" sz="2800"/>
              <a:t>Clinical effectiveness and key clinical issues to consider</a:t>
            </a:r>
          </a:p>
          <a:p>
            <a:pPr marL="457200" indent="-457200">
              <a:buSzPts val="2200"/>
              <a:buFont typeface="Wingdings" pitchFamily="2" charset="2"/>
              <a:buChar char="q"/>
            </a:pPr>
            <a:r>
              <a:rPr lang="en-GB" sz="2800"/>
              <a:t>Modelling and key cost effectiveness issues to consider</a:t>
            </a:r>
          </a:p>
          <a:p>
            <a:pPr marL="457200" indent="-457200">
              <a:buSzPts val="2200"/>
              <a:buFont typeface="Wingdings" pitchFamily="2" charset="2"/>
              <a:buChar char="q"/>
            </a:pPr>
            <a:r>
              <a:rPr lang="en-GB" sz="2800"/>
              <a:t>Base case assumptions and cost-effectiveness results </a:t>
            </a:r>
          </a:p>
          <a:p>
            <a:pPr marL="457200" indent="-457200">
              <a:buSzPts val="2000"/>
              <a:buFont typeface="Wingdings" pitchFamily="2" charset="2"/>
              <a:buChar char="q"/>
            </a:pPr>
            <a:r>
              <a:rPr lang="en-GB" sz="2800"/>
              <a:t>Other considerations: Equality, managed access and severity </a:t>
            </a:r>
          </a:p>
          <a:p>
            <a:pPr marL="457200" indent="-457200">
              <a:buSzPts val="2000"/>
              <a:buFont typeface="Wingdings" pitchFamily="2" charset="2"/>
              <a:buChar char="q"/>
            </a:pPr>
            <a:r>
              <a:rPr lang="en-GB" sz="2800"/>
              <a:t>Summary</a:t>
            </a:r>
          </a:p>
          <a:p>
            <a:endParaRPr lang="en-GB" sz="280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F4DE4-5B25-102B-A7F2-8FA3B81E77E4}"/>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0789811-5FFD-9E7A-DDF2-8DAA7CECB492}"/>
              </a:ext>
            </a:extLst>
          </p:cNvPr>
          <p:cNvSpPr/>
          <p:nvPr/>
        </p:nvSpPr>
        <p:spPr>
          <a:xfrm>
            <a:off x="7605096" y="1159206"/>
            <a:ext cx="4404024" cy="392513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7087B12-2FB8-C2DF-E652-D849B119A78E}"/>
              </a:ext>
            </a:extLst>
          </p:cNvPr>
          <p:cNvSpPr/>
          <p:nvPr/>
        </p:nvSpPr>
        <p:spPr>
          <a:xfrm>
            <a:off x="377188" y="1161796"/>
            <a:ext cx="7096238" cy="392513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7A098CD-A1C0-DE4C-453A-B833BB6CE4E7}"/>
              </a:ext>
            </a:extLst>
          </p:cNvPr>
          <p:cNvSpPr txBox="1"/>
          <p:nvPr/>
        </p:nvSpPr>
        <p:spPr>
          <a:xfrm>
            <a:off x="9912486" y="-1727"/>
            <a:ext cx="2299178"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Large impact</a:t>
            </a:r>
          </a:p>
        </p:txBody>
      </p:sp>
      <p:sp>
        <p:nvSpPr>
          <p:cNvPr id="15" name="Title 1">
            <a:extLst>
              <a:ext uri="{FF2B5EF4-FFF2-40B4-BE49-F238E27FC236}">
                <a16:creationId xmlns:a16="http://schemas.microsoft.com/office/drawing/2014/main" id="{7D514153-A011-90FD-3BA3-68074500CE26}"/>
              </a:ext>
            </a:extLst>
          </p:cNvPr>
          <p:cNvSpPr>
            <a:spLocks noGrp="1"/>
          </p:cNvSpPr>
          <p:nvPr>
            <p:ph type="title"/>
          </p:nvPr>
        </p:nvSpPr>
        <p:spPr>
          <a:xfrm>
            <a:off x="466724" y="305320"/>
            <a:ext cx="11542396" cy="592817"/>
          </a:xfrm>
        </p:spPr>
        <p:txBody>
          <a:bodyPr>
            <a:noAutofit/>
          </a:bodyPr>
          <a:lstStyle/>
          <a:p>
            <a:r>
              <a:rPr lang="en-GB"/>
              <a:t>Key issue: Company’s ITC hazard ratio for OS (5) </a:t>
            </a:r>
            <a:br>
              <a:rPr lang="en-GB" sz="2800"/>
            </a:br>
            <a:r>
              <a:rPr lang="en-GB" sz="2400"/>
              <a:t>Evidence from recently published real-world studies from Europe </a:t>
            </a:r>
            <a:endParaRPr lang="en-GB" sz="2800"/>
          </a:p>
        </p:txBody>
      </p:sp>
      <p:pic>
        <p:nvPicPr>
          <p:cNvPr id="2" name="Picture 1">
            <a:extLst>
              <a:ext uri="{FF2B5EF4-FFF2-40B4-BE49-F238E27FC236}">
                <a16:creationId xmlns:a16="http://schemas.microsoft.com/office/drawing/2014/main" id="{9193B0E2-A52F-A6A9-B1FF-BE199EAF4BB3}"/>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928447" y="40611"/>
            <a:ext cx="263553" cy="263553"/>
          </a:xfrm>
          <a:prstGeom prst="rect">
            <a:avLst/>
          </a:prstGeom>
        </p:spPr>
      </p:pic>
      <p:sp>
        <p:nvSpPr>
          <p:cNvPr id="9" name="Text Placeholder 3">
            <a:extLst>
              <a:ext uri="{FF2B5EF4-FFF2-40B4-BE49-F238E27FC236}">
                <a16:creationId xmlns:a16="http://schemas.microsoft.com/office/drawing/2014/main" id="{0554EFC3-4F97-7CF4-F7AA-ABFFB134B6F8}"/>
              </a:ext>
            </a:extLst>
          </p:cNvPr>
          <p:cNvSpPr txBox="1">
            <a:spLocks/>
          </p:cNvSpPr>
          <p:nvPr/>
        </p:nvSpPr>
        <p:spPr>
          <a:xfrm>
            <a:off x="1040130" y="6564109"/>
            <a:ext cx="10677378" cy="2932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CI: Confidence interval; HR: Hazard ratio; ITC: Indirect treatment comparison; K–M: Kaplan–Meier; OS: Overall survival</a:t>
            </a:r>
          </a:p>
        </p:txBody>
      </p:sp>
      <p:sp>
        <p:nvSpPr>
          <p:cNvPr id="25" name="Rectangle 24" descr="Marker showing slides are confidential ">
            <a:extLst>
              <a:ext uri="{FF2B5EF4-FFF2-40B4-BE49-F238E27FC236}">
                <a16:creationId xmlns:a16="http://schemas.microsoft.com/office/drawing/2014/main" id="{EF7DA6E0-28DE-E787-695F-4141E8792906}"/>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CONFIDENTIAL</a:t>
            </a:r>
          </a:p>
        </p:txBody>
      </p:sp>
      <p:grpSp>
        <p:nvGrpSpPr>
          <p:cNvPr id="4" name="Group 3" descr="Question for committee">
            <a:extLst>
              <a:ext uri="{FF2B5EF4-FFF2-40B4-BE49-F238E27FC236}">
                <a16:creationId xmlns:a16="http://schemas.microsoft.com/office/drawing/2014/main" id="{A11BC31D-B728-6E33-A4A2-89EBCF3C21D5}"/>
              </a:ext>
            </a:extLst>
          </p:cNvPr>
          <p:cNvGrpSpPr/>
          <p:nvPr/>
        </p:nvGrpSpPr>
        <p:grpSpPr>
          <a:xfrm>
            <a:off x="213675" y="5254688"/>
            <a:ext cx="11503834" cy="701398"/>
            <a:chOff x="213675" y="5744094"/>
            <a:chExt cx="11503834" cy="581387"/>
          </a:xfrm>
        </p:grpSpPr>
        <p:sp>
          <p:nvSpPr>
            <p:cNvPr id="10" name="Rectangle 9" descr="Question to committee">
              <a:extLst>
                <a:ext uri="{FF2B5EF4-FFF2-40B4-BE49-F238E27FC236}">
                  <a16:creationId xmlns:a16="http://schemas.microsoft.com/office/drawing/2014/main" id="{1C547515-4A68-F830-1F0F-F00DB9572F70}"/>
                </a:ext>
              </a:extLst>
            </p:cNvPr>
            <p:cNvSpPr/>
            <p:nvPr/>
          </p:nvSpPr>
          <p:spPr>
            <a:xfrm>
              <a:off x="776748" y="5744094"/>
              <a:ext cx="10940761" cy="5543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lvl="0" indent="-285750">
                <a:buFont typeface="Arial" panose="020B0604020202020204" pitchFamily="34" charset="0"/>
                <a:buChar char="•"/>
                <a:defRPr/>
              </a:pPr>
              <a:r>
                <a:rPr lang="en-GB">
                  <a:solidFill>
                    <a:schemeClr val="tx1"/>
                  </a:solidFill>
                  <a:latin typeface="Arial" panose="020B0604020202020204" pitchFamily="34" charset="0"/>
                  <a:cs typeface="Arial" panose="020B0604020202020204" pitchFamily="34" charset="0"/>
                </a:rPr>
                <a:t>Is the OS HR for </a:t>
              </a:r>
              <a:r>
                <a:rPr lang="en-GB" err="1">
                  <a:solidFill>
                    <a:schemeClr val="tx1"/>
                  </a:solidFill>
                  <a:latin typeface="Arial" panose="020B0604020202020204" pitchFamily="34" charset="0"/>
                  <a:cs typeface="Arial" panose="020B0604020202020204" pitchFamily="34" charset="0"/>
                </a:rPr>
                <a:t>talquetamab</a:t>
              </a:r>
              <a:r>
                <a:rPr lang="en-GB">
                  <a:solidFill>
                    <a:schemeClr val="tx1"/>
                  </a:solidFill>
                  <a:latin typeface="Arial" panose="020B0604020202020204" pitchFamily="34" charset="0"/>
                  <a:cs typeface="Arial" panose="020B0604020202020204" pitchFamily="34" charset="0"/>
                </a:rPr>
                <a:t> compared with teclistamab from company’s ITC appropriate?</a:t>
              </a:r>
            </a:p>
            <a:p>
              <a:pPr marL="285750" lvl="0" indent="-285750">
                <a:buFont typeface="Arial" panose="020B0604020202020204" pitchFamily="34" charset="0"/>
                <a:buChar char="•"/>
                <a:defRPr/>
              </a:pPr>
              <a:r>
                <a:rPr lang="en-GB">
                  <a:solidFill>
                    <a:schemeClr val="tx1"/>
                  </a:solidFill>
                  <a:latin typeface="Arial" panose="020B0604020202020204" pitchFamily="34" charset="0"/>
                  <a:cs typeface="Arial" panose="020B0604020202020204" pitchFamily="34" charset="0"/>
                </a:rPr>
                <a:t>Is the clinical effectiveness of </a:t>
              </a:r>
              <a:r>
                <a:rPr lang="en-GB" err="1">
                  <a:solidFill>
                    <a:schemeClr val="tx1"/>
                  </a:solidFill>
                  <a:latin typeface="Arial" panose="020B0604020202020204" pitchFamily="34" charset="0"/>
                  <a:cs typeface="Arial" panose="020B0604020202020204" pitchFamily="34" charset="0"/>
                </a:rPr>
                <a:t>talquetamab</a:t>
              </a:r>
              <a:r>
                <a:rPr lang="en-GB">
                  <a:solidFill>
                    <a:schemeClr val="tx1"/>
                  </a:solidFill>
                  <a:latin typeface="Arial" panose="020B0604020202020204" pitchFamily="34" charset="0"/>
                  <a:cs typeface="Arial" panose="020B0604020202020204" pitchFamily="34" charset="0"/>
                </a:rPr>
                <a:t> compared with teclistamab generalisable to NHS practice?</a:t>
              </a:r>
            </a:p>
          </p:txBody>
        </p:sp>
        <p:sp>
          <p:nvSpPr>
            <p:cNvPr id="11" name="Oval 10">
              <a:extLst>
                <a:ext uri="{FF2B5EF4-FFF2-40B4-BE49-F238E27FC236}">
                  <a16:creationId xmlns:a16="http://schemas.microsoft.com/office/drawing/2014/main" id="{6638094C-7124-C08C-1515-C81F9FB02D98}"/>
                </a:ext>
              </a:extLst>
            </p:cNvPr>
            <p:cNvSpPr/>
            <p:nvPr/>
          </p:nvSpPr>
          <p:spPr>
            <a:xfrm>
              <a:off x="213675" y="5771173"/>
              <a:ext cx="682184" cy="5543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3" name="Graphic 12">
              <a:extLst>
                <a:ext uri="{FF2B5EF4-FFF2-40B4-BE49-F238E27FC236}">
                  <a16:creationId xmlns:a16="http://schemas.microsoft.com/office/drawing/2014/main" id="{036C5A45-E559-D9B7-79BB-A75441B3022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352" y="5815553"/>
              <a:ext cx="584829" cy="482850"/>
            </a:xfrm>
            <a:prstGeom prst="rect">
              <a:avLst/>
            </a:prstGeom>
          </p:spPr>
        </p:pic>
      </p:grpSp>
      <p:sp>
        <p:nvSpPr>
          <p:cNvPr id="18" name="TextBox 17">
            <a:extLst>
              <a:ext uri="{FF2B5EF4-FFF2-40B4-BE49-F238E27FC236}">
                <a16:creationId xmlns:a16="http://schemas.microsoft.com/office/drawing/2014/main" id="{E52C37E9-01F9-230E-FAEC-A0254CFBF5C5}"/>
              </a:ext>
            </a:extLst>
          </p:cNvPr>
          <p:cNvSpPr txBox="1"/>
          <p:nvPr/>
        </p:nvSpPr>
        <p:spPr>
          <a:xfrm>
            <a:off x="5191760" y="6018633"/>
            <a:ext cx="6525748" cy="584775"/>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See </a:t>
            </a:r>
            <a:r>
              <a:rPr lang="en-GB" sz="1600">
                <a:latin typeface="Arial" panose="020B0604020202020204" pitchFamily="34" charset="0"/>
                <a:cs typeface="Arial" panose="020B0604020202020204" pitchFamily="34" charset="0"/>
                <a:hlinkClick r:id="rId6" action="ppaction://hlinksldjump"/>
              </a:rPr>
              <a:t>Key issues and questions for committee</a:t>
            </a:r>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See appendix: </a:t>
            </a:r>
            <a:r>
              <a:rPr lang="en-GB" sz="1600">
                <a:latin typeface="Arial" panose="020B0604020202020204" pitchFamily="34" charset="0"/>
                <a:cs typeface="Arial" panose="020B0604020202020204" pitchFamily="34" charset="0"/>
                <a:hlinkClick r:id="rId7" action="ppaction://hlinksldjump"/>
              </a:rPr>
              <a:t>Further EAG critique </a:t>
            </a:r>
            <a:r>
              <a:rPr lang="en-GB" sz="1600">
                <a:latin typeface="Arial" panose="020B0604020202020204" pitchFamily="34" charset="0"/>
                <a:cs typeface="Arial" panose="020B0604020202020204" pitchFamily="34" charset="0"/>
              </a:rPr>
              <a:t>and </a:t>
            </a:r>
            <a:r>
              <a:rPr lang="en-GB" sz="1600">
                <a:latin typeface="Arial" panose="020B0604020202020204" pitchFamily="34" charset="0"/>
                <a:cs typeface="Arial" panose="020B0604020202020204" pitchFamily="34" charset="0"/>
                <a:hlinkClick r:id="rId8" action="ppaction://hlinksldjump"/>
              </a:rPr>
              <a:t>Identification of co-variates</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435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6BDF3-BB57-4377-5025-CD1F3937DBA2}"/>
            </a:ext>
          </a:extLst>
        </p:cNvPr>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2FFDC100-DB76-6932-9242-57CADC97F9D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Talquetamab for treating relapsed or refractory multiple myeloma after 3 therapies</a:t>
            </a:r>
            <a:endParaRPr lang="en-GB"/>
          </a:p>
        </p:txBody>
      </p:sp>
      <p:sp>
        <p:nvSpPr>
          <p:cNvPr id="6" name="Guide with 'background' selected">
            <a:extLst>
              <a:ext uri="{FF2B5EF4-FFF2-40B4-BE49-F238E27FC236}">
                <a16:creationId xmlns:a16="http://schemas.microsoft.com/office/drawing/2014/main" id="{116C3DA4-84EC-2E58-C84D-355AA68F90FB}"/>
              </a:ext>
            </a:extLst>
          </p:cNvPr>
          <p:cNvSpPr>
            <a:spLocks noGrp="1"/>
          </p:cNvSpPr>
          <p:nvPr>
            <p:ph type="subTitle" idx="1"/>
          </p:nvPr>
        </p:nvSpPr>
        <p:spPr>
          <a:xfrm>
            <a:off x="724988" y="2284954"/>
            <a:ext cx="10705012" cy="2875457"/>
          </a:xfrm>
        </p:spPr>
        <p:txBody>
          <a:bodyPr>
            <a:noAutofit/>
          </a:bodyPr>
          <a:lstStyle/>
          <a:p>
            <a:pPr marL="457200" indent="-457200">
              <a:buSzPts val="2400"/>
              <a:buFont typeface="Wingdings" panose="05000000000000000000" pitchFamily="2" charset="2"/>
              <a:buChar char="q"/>
            </a:pPr>
            <a:r>
              <a:rPr lang="en-GB" sz="2800"/>
              <a:t>Background and key issues</a:t>
            </a:r>
          </a:p>
          <a:p>
            <a:pPr marL="457200" indent="-457200">
              <a:buSzPts val="2200"/>
              <a:buFont typeface="Wingdings" pitchFamily="2" charset="2"/>
              <a:buChar char="q"/>
            </a:pPr>
            <a:r>
              <a:rPr lang="en-GB" sz="2800"/>
              <a:t>Clinical effectiveness and key clinical issues to consider</a:t>
            </a:r>
          </a:p>
          <a:p>
            <a:pPr marL="457200" indent="-457200">
              <a:buSzPts val="2200"/>
              <a:buFont typeface="Wingdings" panose="05000000000000000000" pitchFamily="2" charset="2"/>
              <a:buChar char="ü"/>
            </a:pPr>
            <a:r>
              <a:rPr lang="en-GB" sz="2800" b="1"/>
              <a:t>Modelling and key cost effectiveness issues to consider</a:t>
            </a:r>
          </a:p>
          <a:p>
            <a:pPr marL="457200" indent="-457200">
              <a:buSzPts val="2200"/>
              <a:buFont typeface="Wingdings" panose="05000000000000000000" pitchFamily="2" charset="2"/>
              <a:buChar char="q"/>
            </a:pPr>
            <a:r>
              <a:rPr lang="en-GB" sz="2800"/>
              <a:t>Base case assumptions and cost-effectiveness results </a:t>
            </a:r>
          </a:p>
          <a:p>
            <a:pPr marL="457200" indent="-457200">
              <a:buSzPts val="2000"/>
              <a:buFont typeface="Wingdings" pitchFamily="2" charset="2"/>
              <a:buChar char="q"/>
            </a:pPr>
            <a:r>
              <a:rPr lang="en-GB" sz="2800"/>
              <a:t>Other considerations: Equality, managed access and severity </a:t>
            </a:r>
          </a:p>
          <a:p>
            <a:pPr marL="457200" indent="-457200">
              <a:buSzPts val="2000"/>
              <a:buFont typeface="Wingdings" pitchFamily="2" charset="2"/>
              <a:buChar char="q"/>
            </a:pPr>
            <a:r>
              <a:rPr lang="en-GB" sz="2800"/>
              <a:t>Summary</a:t>
            </a:r>
          </a:p>
          <a:p>
            <a:endParaRPr lang="en-GB" sz="2800"/>
          </a:p>
        </p:txBody>
      </p:sp>
    </p:spTree>
    <p:extLst>
      <p:ext uri="{BB962C8B-B14F-4D97-AF65-F5344CB8AC3E}">
        <p14:creationId xmlns:p14="http://schemas.microsoft.com/office/powerpoint/2010/main" val="644246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33476BC-EA32-39D0-ECA1-02BE3055CC30}"/>
              </a:ext>
            </a:extLst>
          </p:cNvPr>
          <p:cNvGraphicFramePr>
            <a:graphicFrameLocks noGrp="1"/>
          </p:cNvGraphicFramePr>
          <p:nvPr>
            <p:extLst>
              <p:ext uri="{D42A27DB-BD31-4B8C-83A1-F6EECF244321}">
                <p14:modId xmlns:p14="http://schemas.microsoft.com/office/powerpoint/2010/main" val="1573742454"/>
              </p:ext>
            </p:extLst>
          </p:nvPr>
        </p:nvGraphicFramePr>
        <p:xfrm>
          <a:off x="7040880" y="3919947"/>
          <a:ext cx="4684397" cy="1828800"/>
        </p:xfrm>
        <a:graphic>
          <a:graphicData uri="http://schemas.openxmlformats.org/drawingml/2006/table">
            <a:tbl>
              <a:tblPr firstRow="1" bandRow="1">
                <a:tableStyleId>{21E4AEA4-8DFA-4A89-87EB-49C32662AFE0}</a:tableStyleId>
              </a:tblPr>
              <a:tblGrid>
                <a:gridCol w="4684397">
                  <a:extLst>
                    <a:ext uri="{9D8B030D-6E8A-4147-A177-3AD203B41FA5}">
                      <a16:colId xmlns:a16="http://schemas.microsoft.com/office/drawing/2014/main" val="1170378531"/>
                    </a:ext>
                  </a:extLst>
                </a:gridCol>
              </a:tblGrid>
              <a:tr h="223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Assumptions with greatest effect on cost-effectiveness results:</a:t>
                      </a:r>
                    </a:p>
                  </a:txBody>
                  <a:tcPr/>
                </a:tc>
                <a:extLst>
                  <a:ext uri="{0D108BD9-81ED-4DB2-BD59-A6C34878D82A}">
                    <a16:rowId xmlns:a16="http://schemas.microsoft.com/office/drawing/2014/main" val="2381516085"/>
                  </a:ext>
                </a:extLst>
              </a:tr>
              <a:tr h="352619">
                <a:tc>
                  <a:txBody>
                    <a:bodyPr/>
                    <a:lstStyle/>
                    <a:p>
                      <a:pPr marL="285750" lvl="0" indent="-285750">
                        <a:buFont typeface="Arial" panose="020B0604020202020204" pitchFamily="34" charset="0"/>
                        <a:buChar char="•"/>
                      </a:pPr>
                      <a:r>
                        <a:rPr lang="en-GB">
                          <a:latin typeface="Arial" panose="020B0604020202020204" pitchFamily="34" charset="0"/>
                          <a:cs typeface="Arial" panose="020B0604020202020204" pitchFamily="34" charset="0"/>
                        </a:rPr>
                        <a:t>Talquetamab versus teclistamab OS HR</a:t>
                      </a:r>
                    </a:p>
                    <a:p>
                      <a:pPr marL="285750" lvl="0" indent="-285750">
                        <a:buFont typeface="Arial" panose="020B0604020202020204" pitchFamily="34" charset="0"/>
                        <a:buChar char="•"/>
                      </a:pPr>
                      <a:r>
                        <a:rPr lang="en-GB">
                          <a:latin typeface="Arial" panose="020B0604020202020204" pitchFamily="34" charset="0"/>
                          <a:cs typeface="Arial" panose="020B0604020202020204" pitchFamily="34" charset="0"/>
                        </a:rPr>
                        <a:t>Talquetamab versus teclistamab TTD HR</a:t>
                      </a:r>
                    </a:p>
                    <a:p>
                      <a:pPr marL="285750" lvl="0" indent="-285750">
                        <a:buFont typeface="Arial" panose="020B0604020202020204" pitchFamily="34" charset="0"/>
                        <a:buChar char="•"/>
                      </a:pPr>
                      <a:r>
                        <a:rPr lang="en-GB">
                          <a:latin typeface="Arial" panose="020B0604020202020204" pitchFamily="34" charset="0"/>
                          <a:cs typeface="Arial" panose="020B0604020202020204" pitchFamily="34" charset="0"/>
                        </a:rPr>
                        <a:t>Equal use of intravenous immunoglobulin (IVIg) treatment between both arms</a:t>
                      </a:r>
                    </a:p>
                  </a:txBody>
                  <a:tcPr/>
                </a:tc>
                <a:extLst>
                  <a:ext uri="{0D108BD9-81ED-4DB2-BD59-A6C34878D82A}">
                    <a16:rowId xmlns:a16="http://schemas.microsoft.com/office/drawing/2014/main" val="842381055"/>
                  </a:ext>
                </a:extLst>
              </a:tr>
            </a:tbl>
          </a:graphicData>
        </a:graphic>
      </p:graphicFrame>
      <p:graphicFrame>
        <p:nvGraphicFramePr>
          <p:cNvPr id="6" name="Table 5">
            <a:extLst>
              <a:ext uri="{FF2B5EF4-FFF2-40B4-BE49-F238E27FC236}">
                <a16:creationId xmlns:a16="http://schemas.microsoft.com/office/drawing/2014/main" id="{68FA396D-5135-A139-F17B-910DE58F083B}"/>
              </a:ext>
            </a:extLst>
          </p:cNvPr>
          <p:cNvGraphicFramePr>
            <a:graphicFrameLocks noGrp="1"/>
          </p:cNvGraphicFramePr>
          <p:nvPr>
            <p:extLst>
              <p:ext uri="{D42A27DB-BD31-4B8C-83A1-F6EECF244321}">
                <p14:modId xmlns:p14="http://schemas.microsoft.com/office/powerpoint/2010/main" val="2883867539"/>
              </p:ext>
            </p:extLst>
          </p:nvPr>
        </p:nvGraphicFramePr>
        <p:xfrm>
          <a:off x="7033112" y="2063816"/>
          <a:ext cx="4684397" cy="1828800"/>
        </p:xfrm>
        <a:graphic>
          <a:graphicData uri="http://schemas.openxmlformats.org/drawingml/2006/table">
            <a:tbl>
              <a:tblPr firstRow="1" bandRow="1">
                <a:tableStyleId>{21E4AEA4-8DFA-4A89-87EB-49C32662AFE0}</a:tableStyleId>
              </a:tblPr>
              <a:tblGrid>
                <a:gridCol w="4684397">
                  <a:extLst>
                    <a:ext uri="{9D8B030D-6E8A-4147-A177-3AD203B41FA5}">
                      <a16:colId xmlns:a16="http://schemas.microsoft.com/office/drawing/2014/main" val="1927839667"/>
                    </a:ext>
                  </a:extLst>
                </a:gridCol>
              </a:tblGrid>
              <a:tr h="154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Treatment affects costs by:</a:t>
                      </a:r>
                    </a:p>
                  </a:txBody>
                  <a:tcPr/>
                </a:tc>
                <a:extLst>
                  <a:ext uri="{0D108BD9-81ED-4DB2-BD59-A6C34878D82A}">
                    <a16:rowId xmlns:a16="http://schemas.microsoft.com/office/drawing/2014/main" val="2381516085"/>
                  </a:ext>
                </a:extLst>
              </a:tr>
              <a:tr h="723423">
                <a:tc>
                  <a:txBody>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Drug acquisition, drug administration and subsequent treatment costs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Health state management costs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Adverse event costs and end-of-life care costs</a:t>
                      </a:r>
                    </a:p>
                  </a:txBody>
                  <a:tcPr>
                    <a:solidFill>
                      <a:srgbClr val="E7E9EB"/>
                    </a:solidFill>
                  </a:tcPr>
                </a:tc>
                <a:extLst>
                  <a:ext uri="{0D108BD9-81ED-4DB2-BD59-A6C34878D82A}">
                    <a16:rowId xmlns:a16="http://schemas.microsoft.com/office/drawing/2014/main" val="842381055"/>
                  </a:ext>
                </a:extLst>
              </a:tr>
            </a:tbl>
          </a:graphicData>
        </a:graphic>
      </p:graphicFrame>
      <p:graphicFrame>
        <p:nvGraphicFramePr>
          <p:cNvPr id="5" name="Table 4">
            <a:extLst>
              <a:ext uri="{FF2B5EF4-FFF2-40B4-BE49-F238E27FC236}">
                <a16:creationId xmlns:a16="http://schemas.microsoft.com/office/drawing/2014/main" id="{B7B0131D-69C9-CB0B-F0D4-DF54CCE5787A}"/>
              </a:ext>
            </a:extLst>
          </p:cNvPr>
          <p:cNvGraphicFramePr>
            <a:graphicFrameLocks noGrp="1"/>
          </p:cNvGraphicFramePr>
          <p:nvPr>
            <p:extLst>
              <p:ext uri="{D42A27DB-BD31-4B8C-83A1-F6EECF244321}">
                <p14:modId xmlns:p14="http://schemas.microsoft.com/office/powerpoint/2010/main" val="1225213641"/>
              </p:ext>
            </p:extLst>
          </p:nvPr>
        </p:nvGraphicFramePr>
        <p:xfrm>
          <a:off x="7040880" y="1039941"/>
          <a:ext cx="4676629" cy="1005840"/>
        </p:xfrm>
        <a:graphic>
          <a:graphicData uri="http://schemas.openxmlformats.org/drawingml/2006/table">
            <a:tbl>
              <a:tblPr firstRow="1" bandRow="1">
                <a:tableStyleId>{21E4AEA4-8DFA-4A89-87EB-49C32662AFE0}</a:tableStyleId>
              </a:tblPr>
              <a:tblGrid>
                <a:gridCol w="4676629">
                  <a:extLst>
                    <a:ext uri="{9D8B030D-6E8A-4147-A177-3AD203B41FA5}">
                      <a16:colId xmlns:a16="http://schemas.microsoft.com/office/drawing/2014/main" val="1170378531"/>
                    </a:ext>
                  </a:extLst>
                </a:gridCol>
              </a:tblGrid>
              <a:tr h="223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Treatment affects QALYs by:</a:t>
                      </a:r>
                    </a:p>
                  </a:txBody>
                  <a:tcPr/>
                </a:tc>
                <a:extLst>
                  <a:ext uri="{0D108BD9-81ED-4DB2-BD59-A6C34878D82A}">
                    <a16:rowId xmlns:a16="http://schemas.microsoft.com/office/drawing/2014/main" val="2381516085"/>
                  </a:ext>
                </a:extLst>
              </a:tr>
              <a:tr h="615902">
                <a:tc>
                  <a:txBody>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Changing the OS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Changing the PFS</a:t>
                      </a:r>
                    </a:p>
                  </a:txBody>
                  <a:tcPr/>
                </a:tc>
                <a:extLst>
                  <a:ext uri="{0D108BD9-81ED-4DB2-BD59-A6C34878D82A}">
                    <a16:rowId xmlns:a16="http://schemas.microsoft.com/office/drawing/2014/main" val="842381055"/>
                  </a:ext>
                </a:extLst>
              </a:tr>
            </a:tbl>
          </a:graphicData>
        </a:graphic>
      </p:graphicFrame>
      <p:sp>
        <p:nvSpPr>
          <p:cNvPr id="15" name="TextBox 14">
            <a:extLst>
              <a:ext uri="{FF2B5EF4-FFF2-40B4-BE49-F238E27FC236}">
                <a16:creationId xmlns:a16="http://schemas.microsoft.com/office/drawing/2014/main" id="{86B34F39-8E6E-4E58-8B3F-ADD14547DEFF}"/>
              </a:ext>
            </a:extLst>
          </p:cNvPr>
          <p:cNvSpPr txBox="1"/>
          <p:nvPr/>
        </p:nvSpPr>
        <p:spPr>
          <a:xfrm>
            <a:off x="466725" y="2818903"/>
            <a:ext cx="2813591" cy="314708"/>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Figure 4:</a:t>
            </a:r>
            <a:r>
              <a:rPr lang="en-GB">
                <a:latin typeface="Arial" panose="020B0604020202020204" pitchFamily="34" charset="0"/>
                <a:cs typeface="Arial" panose="020B0604020202020204" pitchFamily="34" charset="0"/>
              </a:rPr>
              <a:t> Model structure</a:t>
            </a:r>
          </a:p>
        </p:txBody>
      </p:sp>
      <p:sp>
        <p:nvSpPr>
          <p:cNvPr id="2" name="TextBox 1">
            <a:extLst>
              <a:ext uri="{FF2B5EF4-FFF2-40B4-BE49-F238E27FC236}">
                <a16:creationId xmlns:a16="http://schemas.microsoft.com/office/drawing/2014/main" id="{4A0A3F48-9744-AE24-6310-5563FB01B980}"/>
              </a:ext>
            </a:extLst>
          </p:cNvPr>
          <p:cNvSpPr txBox="1"/>
          <p:nvPr/>
        </p:nvSpPr>
        <p:spPr>
          <a:xfrm>
            <a:off x="466724" y="897842"/>
            <a:ext cx="6566387" cy="190821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a:latin typeface="Arial" panose="020B0604020202020204" pitchFamily="34" charset="0"/>
                <a:cs typeface="Arial" panose="020B0604020202020204" pitchFamily="34" charset="0"/>
              </a:rPr>
              <a:t>Partitioned survival model</a:t>
            </a:r>
          </a:p>
          <a:p>
            <a:pPr marL="285750" indent="-285750">
              <a:spcAft>
                <a:spcPts val="600"/>
              </a:spcAft>
              <a:buFont typeface="Arial" panose="020B0604020202020204" pitchFamily="34" charset="0"/>
              <a:buChar char="•"/>
            </a:pPr>
            <a:r>
              <a:rPr lang="en-GB">
                <a:latin typeface="Arial" panose="020B0604020202020204" pitchFamily="34" charset="0"/>
                <a:cs typeface="Arial" panose="020B0604020202020204" pitchFamily="34" charset="0"/>
              </a:rPr>
              <a:t>Life-time horizon of 40 years using 1-week cycles</a:t>
            </a:r>
          </a:p>
          <a:p>
            <a:pPr marL="285750" indent="-285750">
              <a:spcAft>
                <a:spcPts val="600"/>
              </a:spcAft>
              <a:buFont typeface="Arial" panose="020B0604020202020204" pitchFamily="34" charset="0"/>
              <a:buChar char="•"/>
            </a:pPr>
            <a:r>
              <a:rPr lang="en-GB">
                <a:latin typeface="Arial" panose="020B0604020202020204" pitchFamily="34" charset="0"/>
              </a:rPr>
              <a:t>State occupancy informed by OS and PFS extrapolations from MajesTEC-1 for teclistamab and applying HRs from ITC to these extrapolations for Cohort C of MonumenTAL-1 to derive long-term extrapolations for </a:t>
            </a:r>
            <a:r>
              <a:rPr lang="en-GB" err="1">
                <a:latin typeface="Arial" panose="020B0604020202020204" pitchFamily="34" charset="0"/>
              </a:rPr>
              <a:t>talquetamab</a:t>
            </a:r>
            <a:endParaRPr lang="en-GB">
              <a:latin typeface="Arial" panose="020B0604020202020204" pitchFamily="34" charset="0"/>
              <a:cs typeface="Arial" panose="020B0604020202020204" pitchFamily="34" charset="0"/>
            </a:endParaRPr>
          </a:p>
        </p:txBody>
      </p:sp>
      <p:pic>
        <p:nvPicPr>
          <p:cNvPr id="14" name="Picture 13" descr="A graph showing the economic model structure">
            <a:extLst>
              <a:ext uri="{FF2B5EF4-FFF2-40B4-BE49-F238E27FC236}">
                <a16:creationId xmlns:a16="http://schemas.microsoft.com/office/drawing/2014/main" id="{AF3B9DAA-86BD-6D70-A16A-FF2F22EC16FC}"/>
              </a:ext>
            </a:extLst>
          </p:cNvPr>
          <p:cNvPicPr>
            <a:picLocks noChangeAspect="1"/>
          </p:cNvPicPr>
          <p:nvPr/>
        </p:nvPicPr>
        <p:blipFill>
          <a:blip r:embed="rId3"/>
          <a:stretch>
            <a:fillRect/>
          </a:stretch>
        </p:blipFill>
        <p:spPr>
          <a:xfrm>
            <a:off x="474490" y="3206238"/>
            <a:ext cx="5225269" cy="3103122"/>
          </a:xfrm>
          <a:prstGeom prst="rect">
            <a:avLst/>
          </a:prstGeom>
        </p:spPr>
      </p:pic>
      <p:sp>
        <p:nvSpPr>
          <p:cNvPr id="3" name="Text Placeholder 3">
            <a:extLst>
              <a:ext uri="{FF2B5EF4-FFF2-40B4-BE49-F238E27FC236}">
                <a16:creationId xmlns:a16="http://schemas.microsoft.com/office/drawing/2014/main" id="{3E3512E4-0100-5EF7-264E-3EE63C4D3EFD}"/>
              </a:ext>
            </a:extLst>
          </p:cNvPr>
          <p:cNvSpPr txBox="1">
            <a:spLocks/>
          </p:cNvSpPr>
          <p:nvPr/>
        </p:nvSpPr>
        <p:spPr>
          <a:xfrm>
            <a:off x="1040130" y="6379869"/>
            <a:ext cx="10677378" cy="477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HR: Hazard ratio; OS: Overall survival; PFS: Progression-free survival; QALYs; Quality-adjusted life years; TTD: Time to treatment discontinuation</a:t>
            </a:r>
          </a:p>
        </p:txBody>
      </p:sp>
      <p:sp>
        <p:nvSpPr>
          <p:cNvPr id="4" name="Title 1">
            <a:extLst>
              <a:ext uri="{FF2B5EF4-FFF2-40B4-BE49-F238E27FC236}">
                <a16:creationId xmlns:a16="http://schemas.microsoft.com/office/drawing/2014/main" id="{03864CF5-7B28-CF45-132C-EF4C3812970C}"/>
              </a:ext>
            </a:extLst>
          </p:cNvPr>
          <p:cNvSpPr>
            <a:spLocks noGrp="1"/>
          </p:cNvSpPr>
          <p:nvPr>
            <p:ph type="title"/>
          </p:nvPr>
        </p:nvSpPr>
        <p:spPr>
          <a:xfrm>
            <a:off x="466724" y="293890"/>
            <a:ext cx="11250785" cy="592817"/>
          </a:xfrm>
        </p:spPr>
        <p:txBody>
          <a:bodyPr>
            <a:noAutofit/>
          </a:bodyPr>
          <a:lstStyle/>
          <a:p>
            <a:r>
              <a:rPr lang="en-GB"/>
              <a:t>Company’s model overview</a:t>
            </a:r>
          </a:p>
        </p:txBody>
      </p:sp>
    </p:spTree>
    <p:extLst>
      <p:ext uri="{BB962C8B-B14F-4D97-AF65-F5344CB8AC3E}">
        <p14:creationId xmlns:p14="http://schemas.microsoft.com/office/powerpoint/2010/main" val="28494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0AE78-561F-EDE1-A8B0-816D287037B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D51C9C-0172-7ED4-A834-DF1C34DA497B}"/>
              </a:ext>
            </a:extLst>
          </p:cNvPr>
          <p:cNvSpPr/>
          <p:nvPr/>
        </p:nvSpPr>
        <p:spPr>
          <a:xfrm>
            <a:off x="489436" y="851289"/>
            <a:ext cx="11228073" cy="875912"/>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2"/>
                </a:solidFill>
                <a:latin typeface="Arial" panose="020B0604020202020204" pitchFamily="34" charset="0"/>
                <a:cs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The </a:t>
            </a:r>
            <a:r>
              <a:rPr lang="en-GB" b="1">
                <a:solidFill>
                  <a:schemeClr val="tx1"/>
                </a:solidFill>
                <a:latin typeface="Arial" panose="020B0604020202020204" pitchFamily="34" charset="0"/>
                <a:cs typeface="Arial" panose="020B0604020202020204" pitchFamily="34" charset="0"/>
              </a:rPr>
              <a:t>company</a:t>
            </a:r>
            <a:r>
              <a:rPr lang="en-GB">
                <a:solidFill>
                  <a:schemeClr val="tx1"/>
                </a:solidFill>
                <a:latin typeface="Arial" panose="020B0604020202020204" pitchFamily="34" charset="0"/>
                <a:cs typeface="Arial" panose="020B0604020202020204" pitchFamily="34" charset="0"/>
              </a:rPr>
              <a:t> uses </a:t>
            </a:r>
            <a:r>
              <a:rPr lang="en-GB" b="1">
                <a:solidFill>
                  <a:schemeClr val="tx1"/>
                </a:solidFill>
                <a:latin typeface="Arial" panose="020B0604020202020204" pitchFamily="34" charset="0"/>
                <a:cs typeface="Arial" panose="020B0604020202020204" pitchFamily="34" charset="0"/>
              </a:rPr>
              <a:t>calibrated lognormal </a:t>
            </a:r>
            <a:r>
              <a:rPr lang="en-GB">
                <a:solidFill>
                  <a:schemeClr val="tx1"/>
                </a:solidFill>
                <a:latin typeface="Arial" panose="020B0604020202020204" pitchFamily="34" charset="0"/>
                <a:cs typeface="Arial" panose="020B0604020202020204" pitchFamily="34" charset="0"/>
              </a:rPr>
              <a:t>modelling of teclistamab OS, PFS and TTD</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The </a:t>
            </a:r>
            <a:r>
              <a:rPr lang="en-GB" b="1">
                <a:solidFill>
                  <a:schemeClr val="tx1"/>
                </a:solidFill>
                <a:latin typeface="Arial" panose="020B0604020202020204" pitchFamily="34" charset="0"/>
                <a:cs typeface="Arial" panose="020B0604020202020204" pitchFamily="34" charset="0"/>
              </a:rPr>
              <a:t>EAG</a:t>
            </a:r>
            <a:r>
              <a:rPr lang="en-GB">
                <a:solidFill>
                  <a:schemeClr val="tx1"/>
                </a:solidFill>
                <a:latin typeface="Arial" panose="020B0604020202020204" pitchFamily="34" charset="0"/>
                <a:cs typeface="Arial" panose="020B0604020202020204" pitchFamily="34" charset="0"/>
              </a:rPr>
              <a:t> uses </a:t>
            </a:r>
            <a:r>
              <a:rPr lang="en-GB" b="1">
                <a:solidFill>
                  <a:schemeClr val="tx1"/>
                </a:solidFill>
                <a:latin typeface="Arial" panose="020B0604020202020204" pitchFamily="34" charset="0"/>
                <a:cs typeface="Arial" panose="020B0604020202020204" pitchFamily="34" charset="0"/>
              </a:rPr>
              <a:t>uncalibrated Weibull </a:t>
            </a:r>
            <a:r>
              <a:rPr lang="en-GB">
                <a:solidFill>
                  <a:schemeClr val="tx1"/>
                </a:solidFill>
                <a:latin typeface="Arial" panose="020B0604020202020204" pitchFamily="34" charset="0"/>
                <a:cs typeface="Arial" panose="020B0604020202020204" pitchFamily="34" charset="0"/>
              </a:rPr>
              <a:t>modelling of teclistamab OS, PFS and TTD</a:t>
            </a:r>
          </a:p>
        </p:txBody>
      </p:sp>
      <p:sp>
        <p:nvSpPr>
          <p:cNvPr id="15" name="Title 1">
            <a:extLst>
              <a:ext uri="{FF2B5EF4-FFF2-40B4-BE49-F238E27FC236}">
                <a16:creationId xmlns:a16="http://schemas.microsoft.com/office/drawing/2014/main" id="{CA6FE61E-3345-167F-D90A-C323D5105B69}"/>
              </a:ext>
            </a:extLst>
          </p:cNvPr>
          <p:cNvSpPr>
            <a:spLocks noGrp="1"/>
          </p:cNvSpPr>
          <p:nvPr>
            <p:ph type="title"/>
          </p:nvPr>
        </p:nvSpPr>
        <p:spPr>
          <a:xfrm>
            <a:off x="466724" y="293890"/>
            <a:ext cx="11591926" cy="592817"/>
          </a:xfrm>
        </p:spPr>
        <p:txBody>
          <a:bodyPr>
            <a:noAutofit/>
          </a:bodyPr>
          <a:lstStyle/>
          <a:p>
            <a:r>
              <a:rPr lang="en-GB"/>
              <a:t>Key issue: Modelling OS, PFS and TTD for teclistamab (1)</a:t>
            </a:r>
            <a:br>
              <a:rPr lang="en-GB"/>
            </a:br>
            <a:endParaRPr lang="en-GB"/>
          </a:p>
        </p:txBody>
      </p:sp>
      <p:sp>
        <p:nvSpPr>
          <p:cNvPr id="3" name="TextBox 2">
            <a:extLst>
              <a:ext uri="{FF2B5EF4-FFF2-40B4-BE49-F238E27FC236}">
                <a16:creationId xmlns:a16="http://schemas.microsoft.com/office/drawing/2014/main" id="{83FB3C2E-5DEF-7D0F-0276-27628E61068F}"/>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5" name="Picture 4">
            <a:extLst>
              <a:ext uri="{FF2B5EF4-FFF2-40B4-BE49-F238E27FC236}">
                <a16:creationId xmlns:a16="http://schemas.microsoft.com/office/drawing/2014/main" id="{0B235CB7-1224-3E2D-D9BC-046ED866E75A}"/>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sp>
        <p:nvSpPr>
          <p:cNvPr id="10" name="Rectangle 9">
            <a:extLst>
              <a:ext uri="{FF2B5EF4-FFF2-40B4-BE49-F238E27FC236}">
                <a16:creationId xmlns:a16="http://schemas.microsoft.com/office/drawing/2014/main" id="{3278DB4B-68C4-02DD-343F-128CE2F21BB3}"/>
              </a:ext>
            </a:extLst>
          </p:cNvPr>
          <p:cNvSpPr/>
          <p:nvPr/>
        </p:nvSpPr>
        <p:spPr>
          <a:xfrm>
            <a:off x="489436" y="1831712"/>
            <a:ext cx="11228073" cy="3728596"/>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cs typeface="Arial" panose="020B0604020202020204" pitchFamily="34" charset="0"/>
              </a:rPr>
              <a:t>Company approach</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Teclistamab:</a:t>
            </a:r>
          </a:p>
          <a:p>
            <a:pPr marL="857250" lvl="1" indent="-400050">
              <a:buFont typeface="+mj-lt"/>
              <a:buAutoNum type="romanUcPeriod"/>
            </a:pPr>
            <a:r>
              <a:rPr lang="en-GB" dirty="0">
                <a:solidFill>
                  <a:schemeClr val="tx1"/>
                </a:solidFill>
                <a:latin typeface="Arial" panose="020B0604020202020204" pitchFamily="34" charset="0"/>
                <a:cs typeface="Arial" panose="020B0604020202020204" pitchFamily="34" charset="0"/>
              </a:rPr>
              <a:t>Individual patient-level data from MajesTEC-1 for OS, time-to-next treatment (TTNT) as a proxy for PFS and TTD based on methods from TA1015</a:t>
            </a:r>
          </a:p>
          <a:p>
            <a:pPr marL="857250" lvl="1" indent="-400050">
              <a:buFont typeface="+mj-lt"/>
              <a:buAutoNum type="romanUcPeriod"/>
            </a:pPr>
            <a:r>
              <a:rPr lang="en-GB" dirty="0">
                <a:solidFill>
                  <a:schemeClr val="tx1"/>
                </a:solidFill>
                <a:latin typeface="Arial" panose="020B0604020202020204" pitchFamily="34" charset="0"/>
                <a:cs typeface="Arial" panose="020B0604020202020204" pitchFamily="34" charset="0"/>
              </a:rPr>
              <a:t>Parametric models were fitted to the MajesTEC-1 IPD for OS, PFS and TTD – both unadjusted and adjusted using a two-stage method to account for UK relevant subsequent treatments</a:t>
            </a:r>
          </a:p>
          <a:p>
            <a:pPr marL="857250" lvl="1" indent="-400050">
              <a:buFont typeface="+mj-lt"/>
              <a:buAutoNum type="romanUcPeriod"/>
            </a:pPr>
            <a:r>
              <a:rPr lang="en-GB" dirty="0">
                <a:solidFill>
                  <a:schemeClr val="tx1"/>
                </a:solidFill>
                <a:latin typeface="Arial" panose="020B0604020202020204" pitchFamily="34" charset="0"/>
                <a:cs typeface="Arial" panose="020B0604020202020204" pitchFamily="34" charset="0"/>
              </a:rPr>
              <a:t>Calibrated lognormal was the preferred model for OS, PFS and TTD post-adjustment for teclistamab</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Talquetamab:</a:t>
            </a:r>
          </a:p>
          <a:p>
            <a:pPr marL="857250" lvl="1" indent="-400050">
              <a:buFont typeface="+mj-lt"/>
              <a:buAutoNum type="romanUcPeriod"/>
            </a:pP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Talquetamab OS was modelled by applying the ITC two-stage adjusted OS HR to the teclistamab extrapolation to generate OS extrapolation for talquetamab  Similar approach applied for PFS and TTD.</a:t>
            </a:r>
          </a:p>
          <a:p>
            <a:pPr marL="857250" lvl="1" indent="-400050">
              <a:buFont typeface="+mj-lt"/>
              <a:buAutoNum type="romanUcPeriod"/>
            </a:pPr>
            <a:r>
              <a:rPr lang="en-GB" dirty="0">
                <a:solidFill>
                  <a:schemeClr val="tx1"/>
                </a:solidFill>
                <a:latin typeface="Arial" panose="020B0604020202020204" pitchFamily="34" charset="0"/>
                <a:cs typeface="Arial" panose="020B0604020202020204" pitchFamily="34" charset="0"/>
              </a:rPr>
              <a:t>Talquetamab extrapolations were also capped for general population mortality after applying ITC HRs to calibrated teclistamab estimates</a:t>
            </a:r>
          </a:p>
        </p:txBody>
      </p:sp>
      <p:sp>
        <p:nvSpPr>
          <p:cNvPr id="2" name="Text Placeholder 3">
            <a:extLst>
              <a:ext uri="{FF2B5EF4-FFF2-40B4-BE49-F238E27FC236}">
                <a16:creationId xmlns:a16="http://schemas.microsoft.com/office/drawing/2014/main" id="{D3C3702E-4336-C75F-2736-798C7A0286A9}"/>
              </a:ext>
            </a:extLst>
          </p:cNvPr>
          <p:cNvSpPr txBox="1">
            <a:spLocks/>
          </p:cNvSpPr>
          <p:nvPr/>
        </p:nvSpPr>
        <p:spPr>
          <a:xfrm>
            <a:off x="1040130" y="6400801"/>
            <a:ext cx="10677378" cy="4565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HR: Hazard ratio; IPD: Individual patient data; ITC: Indirect treatment comparison; OS: Overall survival; PFS: Progression-free survival; TA: Technology appraisal; TTD: Time to treatment discontinuation</a:t>
            </a:r>
          </a:p>
        </p:txBody>
      </p:sp>
    </p:spTree>
    <p:extLst>
      <p:ext uri="{BB962C8B-B14F-4D97-AF65-F5344CB8AC3E}">
        <p14:creationId xmlns:p14="http://schemas.microsoft.com/office/powerpoint/2010/main" val="103137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F1CAC-072C-E043-C9E7-34E78B397FE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2CF38EE-EAA7-8B02-5152-EAEABFD63546}"/>
              </a:ext>
            </a:extLst>
          </p:cNvPr>
          <p:cNvSpPr/>
          <p:nvPr/>
        </p:nvSpPr>
        <p:spPr>
          <a:xfrm>
            <a:off x="474492" y="1559929"/>
            <a:ext cx="9883507" cy="471165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94E51831-0130-9910-406D-F0580D26FD96}"/>
              </a:ext>
            </a:extLst>
          </p:cNvPr>
          <p:cNvSpPr>
            <a:spLocks noGrp="1"/>
          </p:cNvSpPr>
          <p:nvPr>
            <p:ph type="title"/>
          </p:nvPr>
        </p:nvSpPr>
        <p:spPr>
          <a:xfrm>
            <a:off x="466724" y="297814"/>
            <a:ext cx="11250785" cy="592817"/>
          </a:xfrm>
        </p:spPr>
        <p:txBody>
          <a:bodyPr>
            <a:noAutofit/>
          </a:bodyPr>
          <a:lstStyle/>
          <a:p>
            <a:r>
              <a:rPr lang="en-GB">
                <a:latin typeface="Arial" panose="020B0604020202020204" pitchFamily="34" charset="0"/>
                <a:cs typeface="Arial" panose="020B0604020202020204" pitchFamily="34" charset="0"/>
              </a:rPr>
              <a:t>Long term OS estimates – Talquetamab and teclistamab</a:t>
            </a:r>
          </a:p>
        </p:txBody>
      </p:sp>
      <p:sp>
        <p:nvSpPr>
          <p:cNvPr id="4" name="TextBox 3" descr="&#10;">
            <a:extLst>
              <a:ext uri="{FF2B5EF4-FFF2-40B4-BE49-F238E27FC236}">
                <a16:creationId xmlns:a16="http://schemas.microsoft.com/office/drawing/2014/main" id="{F39DA62F-80F0-8FA2-1289-CE4AF1D99FF1}"/>
              </a:ext>
            </a:extLst>
          </p:cNvPr>
          <p:cNvSpPr txBox="1"/>
          <p:nvPr/>
        </p:nvSpPr>
        <p:spPr>
          <a:xfrm>
            <a:off x="466724" y="856341"/>
            <a:ext cx="11250784" cy="703591"/>
          </a:xfrm>
          <a:prstGeom prst="rect">
            <a:avLst/>
          </a:prstGeom>
          <a:noFill/>
        </p:spPr>
        <p:txBody>
          <a:bodyPr wrap="square">
            <a:spAutoFit/>
          </a:bodyPr>
          <a:lstStyle/>
          <a:p>
            <a:pPr>
              <a:lnSpc>
                <a:spcPct val="115000"/>
              </a:lnSpc>
            </a:pPr>
            <a:r>
              <a:rPr lang="en-GB" sz="1800">
                <a:effectLst/>
                <a:latin typeface="Arial" panose="020B0604020202020204" pitchFamily="34" charset="0"/>
                <a:ea typeface="Times New Roman" panose="02020603050405020304" pitchFamily="18" charset="0"/>
              </a:rPr>
              <a:t>Company base-case lognormal model (calibrated) of talquetamab and teclistamab OS compared to the EAG base case Weibull model developed under proportional hazards approach (uncalibrated)</a:t>
            </a:r>
            <a:endParaRPr lang="en-GB" sz="1800">
              <a:effectLst/>
              <a:latin typeface="Times New Roman" panose="02020603050405020304" pitchFamily="18" charset="0"/>
              <a:ea typeface="Times New Roman" panose="02020603050405020304" pitchFamily="18" charset="0"/>
            </a:endParaRPr>
          </a:p>
        </p:txBody>
      </p:sp>
      <p:sp>
        <p:nvSpPr>
          <p:cNvPr id="2" name="Rectangle 1" descr="Marker showing slides are confidential ">
            <a:extLst>
              <a:ext uri="{FF2B5EF4-FFF2-40B4-BE49-F238E27FC236}">
                <a16:creationId xmlns:a16="http://schemas.microsoft.com/office/drawing/2014/main" id="{B8B46EA8-7E2B-F91B-9F7F-F367A00CF1BB}"/>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5" name="Text Placeholder 3">
            <a:extLst>
              <a:ext uri="{FF2B5EF4-FFF2-40B4-BE49-F238E27FC236}">
                <a16:creationId xmlns:a16="http://schemas.microsoft.com/office/drawing/2014/main" id="{F8675496-CF51-7E52-3F8D-4F07520EFC99}"/>
              </a:ext>
            </a:extLst>
          </p:cNvPr>
          <p:cNvSpPr txBox="1">
            <a:spLocks/>
          </p:cNvSpPr>
          <p:nvPr/>
        </p:nvSpPr>
        <p:spPr>
          <a:xfrm>
            <a:off x="1040130" y="6565723"/>
            <a:ext cx="10677378" cy="2922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OS: Overall survival</a:t>
            </a:r>
          </a:p>
        </p:txBody>
      </p:sp>
      <p:sp>
        <p:nvSpPr>
          <p:cNvPr id="3" name="TextBox 2">
            <a:extLst>
              <a:ext uri="{FF2B5EF4-FFF2-40B4-BE49-F238E27FC236}">
                <a16:creationId xmlns:a16="http://schemas.microsoft.com/office/drawing/2014/main" id="{60FF99C1-2882-A7AB-AE19-69BA4A15ADF9}"/>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6" name="Picture 5">
            <a:extLst>
              <a:ext uri="{FF2B5EF4-FFF2-40B4-BE49-F238E27FC236}">
                <a16:creationId xmlns:a16="http://schemas.microsoft.com/office/drawing/2014/main" id="{4A8C2F23-ED20-AFEE-B0EF-BDDBF1D4C513}"/>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spTree>
    <p:extLst>
      <p:ext uri="{BB962C8B-B14F-4D97-AF65-F5344CB8AC3E}">
        <p14:creationId xmlns:p14="http://schemas.microsoft.com/office/powerpoint/2010/main" val="188170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F3DB3-1B00-4351-281B-1F4216E744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C3832F-5C6D-0504-1472-33B924F41507}"/>
              </a:ext>
            </a:extLst>
          </p:cNvPr>
          <p:cNvSpPr/>
          <p:nvPr/>
        </p:nvSpPr>
        <p:spPr>
          <a:xfrm>
            <a:off x="466723" y="1574186"/>
            <a:ext cx="8756790" cy="470002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2EA12D31-8B2B-910E-18F1-C69130004F38}"/>
              </a:ext>
            </a:extLst>
          </p:cNvPr>
          <p:cNvSpPr>
            <a:spLocks noGrp="1"/>
          </p:cNvSpPr>
          <p:nvPr>
            <p:ph type="title"/>
          </p:nvPr>
        </p:nvSpPr>
        <p:spPr>
          <a:xfrm>
            <a:off x="466724" y="297814"/>
            <a:ext cx="11250785" cy="592817"/>
          </a:xfrm>
        </p:spPr>
        <p:txBody>
          <a:bodyPr>
            <a:noAutofit/>
          </a:bodyPr>
          <a:lstStyle/>
          <a:p>
            <a:r>
              <a:rPr lang="en-GB">
                <a:latin typeface="Arial" panose="020B0604020202020204" pitchFamily="34" charset="0"/>
                <a:cs typeface="Arial" panose="020B0604020202020204" pitchFamily="34" charset="0"/>
              </a:rPr>
              <a:t>Long term </a:t>
            </a:r>
            <a:r>
              <a:rPr lang="en-GB"/>
              <a:t>PFS</a:t>
            </a:r>
            <a:r>
              <a:rPr lang="en-GB">
                <a:latin typeface="Arial" panose="020B0604020202020204" pitchFamily="34" charset="0"/>
                <a:cs typeface="Arial" panose="020B0604020202020204" pitchFamily="34" charset="0"/>
              </a:rPr>
              <a:t> estimates – Talquetamab and teclistamab</a:t>
            </a:r>
          </a:p>
        </p:txBody>
      </p:sp>
      <p:sp>
        <p:nvSpPr>
          <p:cNvPr id="4" name="TextBox 3" descr="&#10;">
            <a:extLst>
              <a:ext uri="{FF2B5EF4-FFF2-40B4-BE49-F238E27FC236}">
                <a16:creationId xmlns:a16="http://schemas.microsoft.com/office/drawing/2014/main" id="{0593EF47-469F-ECFF-BF6E-6198476977D8}"/>
              </a:ext>
            </a:extLst>
          </p:cNvPr>
          <p:cNvSpPr txBox="1"/>
          <p:nvPr/>
        </p:nvSpPr>
        <p:spPr>
          <a:xfrm>
            <a:off x="466724" y="856341"/>
            <a:ext cx="11250784" cy="703591"/>
          </a:xfrm>
          <a:prstGeom prst="rect">
            <a:avLst/>
          </a:prstGeom>
          <a:noFill/>
        </p:spPr>
        <p:txBody>
          <a:bodyPr wrap="square">
            <a:spAutoFit/>
          </a:bodyPr>
          <a:lstStyle/>
          <a:p>
            <a:pPr>
              <a:lnSpc>
                <a:spcPct val="115000"/>
              </a:lnSpc>
            </a:pPr>
            <a:r>
              <a:rPr lang="en-GB">
                <a:latin typeface="Arial" panose="020B0604020202020204" pitchFamily="34" charset="0"/>
                <a:ea typeface="Times New Roman" panose="02020603050405020304" pitchFamily="18" charset="0"/>
              </a:rPr>
              <a:t>Company base-case lognormal model (calibrated) of talquetamab and teclistamab compared to the EAG’s uncalibrated Weibull model of talquetamab and teclistamab using proportional hazards approach</a:t>
            </a:r>
            <a:endParaRPr lang="en-GB">
              <a:latin typeface="Times New Roman" panose="02020603050405020304" pitchFamily="18" charset="0"/>
              <a:ea typeface="Times New Roman" panose="02020603050405020304" pitchFamily="18" charset="0"/>
            </a:endParaRPr>
          </a:p>
        </p:txBody>
      </p:sp>
      <p:sp>
        <p:nvSpPr>
          <p:cNvPr id="6" name="Rectangle 5" descr="Marker showing slides are confidential ">
            <a:extLst>
              <a:ext uri="{FF2B5EF4-FFF2-40B4-BE49-F238E27FC236}">
                <a16:creationId xmlns:a16="http://schemas.microsoft.com/office/drawing/2014/main" id="{E06093DB-3E35-AB5D-472D-421B572D2A02}"/>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5" name="Text Placeholder 3">
            <a:extLst>
              <a:ext uri="{FF2B5EF4-FFF2-40B4-BE49-F238E27FC236}">
                <a16:creationId xmlns:a16="http://schemas.microsoft.com/office/drawing/2014/main" id="{9EA2D279-D18B-C9DE-0A5A-822143E9CD77}"/>
              </a:ext>
            </a:extLst>
          </p:cNvPr>
          <p:cNvSpPr txBox="1">
            <a:spLocks/>
          </p:cNvSpPr>
          <p:nvPr/>
        </p:nvSpPr>
        <p:spPr>
          <a:xfrm>
            <a:off x="1040130" y="6565723"/>
            <a:ext cx="10677378" cy="2922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PFS: Progression-free survival</a:t>
            </a:r>
          </a:p>
        </p:txBody>
      </p:sp>
      <p:sp>
        <p:nvSpPr>
          <p:cNvPr id="13" name="TextBox 12">
            <a:extLst>
              <a:ext uri="{FF2B5EF4-FFF2-40B4-BE49-F238E27FC236}">
                <a16:creationId xmlns:a16="http://schemas.microsoft.com/office/drawing/2014/main" id="{092FD7B8-5FF9-510C-0C8B-C4C53DCC9FB7}"/>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16" name="Picture 15">
            <a:extLst>
              <a:ext uri="{FF2B5EF4-FFF2-40B4-BE49-F238E27FC236}">
                <a16:creationId xmlns:a16="http://schemas.microsoft.com/office/drawing/2014/main" id="{C32DB519-E93B-F39F-7B02-D94E153B5785}"/>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spTree>
    <p:extLst>
      <p:ext uri="{BB962C8B-B14F-4D97-AF65-F5344CB8AC3E}">
        <p14:creationId xmlns:p14="http://schemas.microsoft.com/office/powerpoint/2010/main" val="1235998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991D8-B423-07C1-F007-ABC73B3F4A4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08DE0539-C2C6-B643-E189-E22DC0B0517C}"/>
              </a:ext>
            </a:extLst>
          </p:cNvPr>
          <p:cNvSpPr>
            <a:spLocks noGrp="1"/>
          </p:cNvSpPr>
          <p:nvPr>
            <p:ph type="title"/>
          </p:nvPr>
        </p:nvSpPr>
        <p:spPr>
          <a:xfrm>
            <a:off x="466724" y="293890"/>
            <a:ext cx="11706028" cy="592817"/>
          </a:xfrm>
        </p:spPr>
        <p:txBody>
          <a:bodyPr>
            <a:noAutofit/>
          </a:bodyPr>
          <a:lstStyle/>
          <a:p>
            <a:r>
              <a:rPr lang="en-GB"/>
              <a:t>Key issue: Modelling OS, PFS and TTD for teclistamab (2)</a:t>
            </a:r>
            <a:br>
              <a:rPr lang="en-GB"/>
            </a:br>
            <a:endParaRPr lang="en-GB"/>
          </a:p>
        </p:txBody>
      </p:sp>
      <p:sp>
        <p:nvSpPr>
          <p:cNvPr id="3" name="TextBox 2">
            <a:extLst>
              <a:ext uri="{FF2B5EF4-FFF2-40B4-BE49-F238E27FC236}">
                <a16:creationId xmlns:a16="http://schemas.microsoft.com/office/drawing/2014/main" id="{6A5C9B00-D0F9-3048-0CA0-3A0BE3DD5CE5}"/>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5" name="Picture 4">
            <a:extLst>
              <a:ext uri="{FF2B5EF4-FFF2-40B4-BE49-F238E27FC236}">
                <a16:creationId xmlns:a16="http://schemas.microsoft.com/office/drawing/2014/main" id="{1082DF2E-8202-BA3F-3681-5499E5A10B68}"/>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sp>
        <p:nvSpPr>
          <p:cNvPr id="10" name="Rectangle 9">
            <a:extLst>
              <a:ext uri="{FF2B5EF4-FFF2-40B4-BE49-F238E27FC236}">
                <a16:creationId xmlns:a16="http://schemas.microsoft.com/office/drawing/2014/main" id="{FAB0374E-E8CF-638C-FF9E-185BF256BA4B}"/>
              </a:ext>
            </a:extLst>
          </p:cNvPr>
          <p:cNvSpPr/>
          <p:nvPr/>
        </p:nvSpPr>
        <p:spPr>
          <a:xfrm>
            <a:off x="489436" y="851066"/>
            <a:ext cx="11228073" cy="3841704"/>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1"/>
                </a:solidFill>
                <a:latin typeface="Arial" panose="020B0604020202020204" pitchFamily="34" charset="0"/>
                <a:cs typeface="Arial" panose="020B0604020202020204" pitchFamily="34" charset="0"/>
              </a:rPr>
              <a:t>EAG critique</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Potential bias and uncertainty in the HR (see </a:t>
            </a:r>
            <a:r>
              <a:rPr lang="en-GB">
                <a:solidFill>
                  <a:schemeClr val="tx1"/>
                </a:solidFill>
                <a:latin typeface="Arial" panose="020B0604020202020204" pitchFamily="34" charset="0"/>
                <a:cs typeface="Arial" panose="020B0604020202020204" pitchFamily="34" charset="0"/>
                <a:hlinkClick r:id="rId4" action="ppaction://hlinksldjump"/>
              </a:rPr>
              <a:t>ITC methods</a:t>
            </a:r>
            <a:r>
              <a:rPr lang="en-GB">
                <a:solidFill>
                  <a:schemeClr val="tx1"/>
                </a:solidFill>
                <a:latin typeface="Arial" panose="020B0604020202020204" pitchFamily="34" charset="0"/>
                <a:cs typeface="Arial" panose="020B0604020202020204" pitchFamily="34" charset="0"/>
              </a:rPr>
              <a:t>) and questioned the lognormal models (an accelerated failure time model) suitability for proportional hazard assumptions</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With differing hazard profiles, there is lack of justification for choice of same model for OS, PFS, and TTD</a:t>
            </a:r>
            <a:endParaRPr lang="en-GB">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Company's approach of using lognormal models using the TA1015 method produced implausible long-term OS and PFS estimates, limiting reliable extrapolation</a:t>
            </a:r>
          </a:p>
          <a:p>
            <a:pPr marL="742950" lvl="1"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company’s approach is to force the lognormal extrapolation into plausibility by adjusting it based on clinical advice </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EAG prefers to use an alternative model that fits with clinical predictions without needing extensive adjustment </a:t>
            </a:r>
            <a:r>
              <a:rPr lang="en-GB">
                <a:solidFill>
                  <a:schemeClr val="tx1"/>
                </a:solidFill>
                <a:latin typeface="Arial" panose="020B0604020202020204" pitchFamily="34" charset="0"/>
                <a:cs typeface="Arial" panose="020B0604020202020204" pitchFamily="34" charset="0"/>
                <a:sym typeface="Wingdings" panose="05000000000000000000" pitchFamily="2" charset="2"/>
              </a:rPr>
              <a:t> </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EAG prefers uncalibrated Weibull model for better fit and compatibility with proportional hazard assumptions</a:t>
            </a:r>
          </a:p>
          <a:p>
            <a:pPr marL="285750" indent="-285750">
              <a:spcAft>
                <a:spcPts val="600"/>
              </a:spcAft>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57F2230-64C7-3835-CB36-59674AD03D30}"/>
              </a:ext>
            </a:extLst>
          </p:cNvPr>
          <p:cNvSpPr txBox="1"/>
          <p:nvPr/>
        </p:nvSpPr>
        <p:spPr>
          <a:xfrm>
            <a:off x="0" y="4966947"/>
            <a:ext cx="12172752" cy="584775"/>
          </a:xfrm>
          <a:prstGeom prst="rect">
            <a:avLst/>
          </a:prstGeom>
          <a:noFill/>
        </p:spPr>
        <p:txBody>
          <a:bodyPr wrap="square" anchor="b">
            <a:spAutoFit/>
          </a:bodyPr>
          <a:lstStyle/>
          <a:p>
            <a:pPr algn="r"/>
            <a:r>
              <a:rPr lang="en-GB" sz="1600">
                <a:latin typeface="Arial" panose="020B0604020202020204" pitchFamily="34" charset="0"/>
                <a:cs typeface="Arial" panose="020B0604020202020204" pitchFamily="34" charset="0"/>
              </a:rPr>
              <a:t>See </a:t>
            </a:r>
            <a:r>
              <a:rPr lang="en-GB" sz="1600">
                <a:latin typeface="Arial" panose="020B0604020202020204" pitchFamily="34" charset="0"/>
                <a:cs typeface="Arial" panose="020B0604020202020204" pitchFamily="34" charset="0"/>
                <a:hlinkClick r:id="rId5" action="ppaction://hlinksldjump"/>
              </a:rPr>
              <a:t>Key issues and questions for committee</a:t>
            </a:r>
            <a:endParaRPr lang="en-GB" sz="1600">
              <a:latin typeface="Arial" panose="020B0604020202020204" pitchFamily="34" charset="0"/>
              <a:cs typeface="Arial" panose="020B0604020202020204" pitchFamily="34" charset="0"/>
            </a:endParaRPr>
          </a:p>
          <a:p>
            <a:pPr algn="r"/>
            <a:r>
              <a:rPr lang="en-GB" sz="1600">
                <a:latin typeface="Arial" panose="020B0604020202020204" pitchFamily="34" charset="0"/>
                <a:cs typeface="Arial" panose="020B0604020202020204" pitchFamily="34" charset="0"/>
              </a:rPr>
              <a:t>See appendix </a:t>
            </a:r>
            <a:r>
              <a:rPr lang="en-GB" sz="1600">
                <a:hlinkClick r:id="rId6" action="ppaction://hlinksldjump"/>
              </a:rPr>
              <a:t>Key issue: Modelling OS, PFS and TTD for teclistamab</a:t>
            </a:r>
            <a:endParaRPr lang="en-GB" sz="160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0529BDC3-BCB5-31B1-E610-A3C1F9C9A3FC}"/>
              </a:ext>
            </a:extLst>
          </p:cNvPr>
          <p:cNvSpPr txBox="1">
            <a:spLocks/>
          </p:cNvSpPr>
          <p:nvPr/>
        </p:nvSpPr>
        <p:spPr>
          <a:xfrm>
            <a:off x="1040130" y="6400801"/>
            <a:ext cx="10677378" cy="4565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HR: Hazard ratio; ITC: Indirect treatment comparison; OS: Overall survival; PFS: Progression-free survival; TA: Technology appraisal; TTD: Time to treatment discontinuation</a:t>
            </a:r>
          </a:p>
        </p:txBody>
      </p:sp>
      <p:grpSp>
        <p:nvGrpSpPr>
          <p:cNvPr id="2" name="Group 1" descr="Question for committee">
            <a:extLst>
              <a:ext uri="{FF2B5EF4-FFF2-40B4-BE49-F238E27FC236}">
                <a16:creationId xmlns:a16="http://schemas.microsoft.com/office/drawing/2014/main" id="{9D355E14-748B-9C3A-962C-85DAA9979F8D}"/>
              </a:ext>
            </a:extLst>
          </p:cNvPr>
          <p:cNvGrpSpPr/>
          <p:nvPr/>
        </p:nvGrpSpPr>
        <p:grpSpPr>
          <a:xfrm>
            <a:off x="213675" y="5626778"/>
            <a:ext cx="11503834" cy="592817"/>
            <a:chOff x="213675" y="5688418"/>
            <a:chExt cx="11503834" cy="688913"/>
          </a:xfrm>
        </p:grpSpPr>
        <p:sp>
          <p:nvSpPr>
            <p:cNvPr id="4" name="Rectangle 3" descr="Question to committee">
              <a:extLst>
                <a:ext uri="{FF2B5EF4-FFF2-40B4-BE49-F238E27FC236}">
                  <a16:creationId xmlns:a16="http://schemas.microsoft.com/office/drawing/2014/main" id="{EF04A905-578A-5A68-12F6-1756556D54A2}"/>
                </a:ext>
              </a:extLst>
            </p:cNvPr>
            <p:cNvSpPr/>
            <p:nvPr/>
          </p:nvSpPr>
          <p:spPr>
            <a:xfrm>
              <a:off x="776748" y="5688418"/>
              <a:ext cx="10940761" cy="68891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spcAft>
                  <a:spcPts val="600"/>
                </a:spcAft>
              </a:pPr>
              <a:r>
                <a:rPr lang="en-GB">
                  <a:solidFill>
                    <a:schemeClr val="tx1"/>
                  </a:solidFill>
                  <a:latin typeface="Arial" panose="020B0604020202020204" pitchFamily="34" charset="0"/>
                </a:rPr>
                <a:t>Is the company’s calibrated lognormal model or the EAG’s uncalibrated Weibull model more appropriate for modelling OS, PFS and TTD for teclistamab?</a:t>
              </a:r>
            </a:p>
          </p:txBody>
        </p:sp>
        <p:sp>
          <p:nvSpPr>
            <p:cNvPr id="7" name="Oval 6">
              <a:extLst>
                <a:ext uri="{FF2B5EF4-FFF2-40B4-BE49-F238E27FC236}">
                  <a16:creationId xmlns:a16="http://schemas.microsoft.com/office/drawing/2014/main" id="{1B390EB6-F30B-91DA-D94F-2E52B1CF26F5}"/>
                </a:ext>
              </a:extLst>
            </p:cNvPr>
            <p:cNvSpPr/>
            <p:nvPr/>
          </p:nvSpPr>
          <p:spPr>
            <a:xfrm>
              <a:off x="213675" y="5771173"/>
              <a:ext cx="682184" cy="5543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8" name="Graphic 7">
              <a:extLst>
                <a:ext uri="{FF2B5EF4-FFF2-40B4-BE49-F238E27FC236}">
                  <a16:creationId xmlns:a16="http://schemas.microsoft.com/office/drawing/2014/main" id="{FC726D8B-2C57-A10A-BE85-4DB4B431045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2352" y="5815553"/>
              <a:ext cx="584829" cy="482850"/>
            </a:xfrm>
            <a:prstGeom prst="rect">
              <a:avLst/>
            </a:prstGeom>
          </p:spPr>
        </p:pic>
      </p:grpSp>
    </p:spTree>
    <p:extLst>
      <p:ext uri="{BB962C8B-B14F-4D97-AF65-F5344CB8AC3E}">
        <p14:creationId xmlns:p14="http://schemas.microsoft.com/office/powerpoint/2010/main" val="3397159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FBA36-060D-E974-8C83-5C53D5BDBA1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066293C-B5BD-1117-0D4B-3CCF073CEE68}"/>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5" name="Picture 4">
            <a:extLst>
              <a:ext uri="{FF2B5EF4-FFF2-40B4-BE49-F238E27FC236}">
                <a16:creationId xmlns:a16="http://schemas.microsoft.com/office/drawing/2014/main" id="{B1DBCA12-4706-E593-E346-5793FB5C5E36}"/>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sp>
        <p:nvSpPr>
          <p:cNvPr id="7" name="Title 1">
            <a:extLst>
              <a:ext uri="{FF2B5EF4-FFF2-40B4-BE49-F238E27FC236}">
                <a16:creationId xmlns:a16="http://schemas.microsoft.com/office/drawing/2014/main" id="{CAE64AB0-9BE7-1F15-0168-0B95010A1523}"/>
              </a:ext>
            </a:extLst>
          </p:cNvPr>
          <p:cNvSpPr>
            <a:spLocks noGrp="1"/>
          </p:cNvSpPr>
          <p:nvPr>
            <p:ph type="title"/>
          </p:nvPr>
        </p:nvSpPr>
        <p:spPr>
          <a:xfrm>
            <a:off x="466724" y="293890"/>
            <a:ext cx="11250785" cy="592817"/>
          </a:xfrm>
        </p:spPr>
        <p:txBody>
          <a:bodyPr>
            <a:noAutofit/>
          </a:bodyPr>
          <a:lstStyle/>
          <a:p>
            <a:r>
              <a:rPr lang="en-GB"/>
              <a:t>Key issue: Subsequent treatment</a:t>
            </a:r>
          </a:p>
        </p:txBody>
      </p:sp>
      <p:grpSp>
        <p:nvGrpSpPr>
          <p:cNvPr id="11" name="Group 10" descr="Question for committee">
            <a:extLst>
              <a:ext uri="{FF2B5EF4-FFF2-40B4-BE49-F238E27FC236}">
                <a16:creationId xmlns:a16="http://schemas.microsoft.com/office/drawing/2014/main" id="{2DE5D9D9-A08F-4A92-8502-2FBFAC2910BA}"/>
              </a:ext>
            </a:extLst>
          </p:cNvPr>
          <p:cNvGrpSpPr/>
          <p:nvPr/>
        </p:nvGrpSpPr>
        <p:grpSpPr>
          <a:xfrm>
            <a:off x="213675" y="5883811"/>
            <a:ext cx="11503834" cy="493519"/>
            <a:chOff x="213675" y="5688418"/>
            <a:chExt cx="11503834" cy="688913"/>
          </a:xfrm>
        </p:grpSpPr>
        <p:sp>
          <p:nvSpPr>
            <p:cNvPr id="13" name="Rectangle 12" descr="Question to committee">
              <a:extLst>
                <a:ext uri="{FF2B5EF4-FFF2-40B4-BE49-F238E27FC236}">
                  <a16:creationId xmlns:a16="http://schemas.microsoft.com/office/drawing/2014/main" id="{4192238B-DF1A-BA6F-71E7-C017EA844F7E}"/>
                </a:ext>
              </a:extLst>
            </p:cNvPr>
            <p:cNvSpPr/>
            <p:nvPr/>
          </p:nvSpPr>
          <p:spPr>
            <a:xfrm>
              <a:off x="776748" y="5688418"/>
              <a:ext cx="10940761" cy="68891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spcAft>
                  <a:spcPts val="600"/>
                </a:spcAft>
              </a:pPr>
              <a:r>
                <a:rPr lang="en-GB">
                  <a:solidFill>
                    <a:schemeClr val="tx1"/>
                  </a:solidFill>
                  <a:latin typeface="Arial" panose="020B0604020202020204" pitchFamily="34" charset="0"/>
                </a:rPr>
                <a:t>Should subsequent talquetamab after teclistamab be included in the economic model?</a:t>
              </a:r>
            </a:p>
          </p:txBody>
        </p:sp>
        <p:sp>
          <p:nvSpPr>
            <p:cNvPr id="14" name="Oval 13">
              <a:extLst>
                <a:ext uri="{FF2B5EF4-FFF2-40B4-BE49-F238E27FC236}">
                  <a16:creationId xmlns:a16="http://schemas.microsoft.com/office/drawing/2014/main" id="{57C9565A-378D-1E6A-9B50-62A0F086DD45}"/>
                </a:ext>
              </a:extLst>
            </p:cNvPr>
            <p:cNvSpPr/>
            <p:nvPr/>
          </p:nvSpPr>
          <p:spPr>
            <a:xfrm>
              <a:off x="213675" y="5771173"/>
              <a:ext cx="682184" cy="5543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5" name="Graphic 14">
              <a:extLst>
                <a:ext uri="{FF2B5EF4-FFF2-40B4-BE49-F238E27FC236}">
                  <a16:creationId xmlns:a16="http://schemas.microsoft.com/office/drawing/2014/main" id="{0AFECD4E-FB90-3784-1D38-CB33D8A1EF6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352" y="5815553"/>
              <a:ext cx="584829" cy="482850"/>
            </a:xfrm>
            <a:prstGeom prst="rect">
              <a:avLst/>
            </a:prstGeom>
          </p:spPr>
        </p:pic>
      </p:grpSp>
      <p:sp>
        <p:nvSpPr>
          <p:cNvPr id="16" name="Rectangle 15">
            <a:extLst>
              <a:ext uri="{FF2B5EF4-FFF2-40B4-BE49-F238E27FC236}">
                <a16:creationId xmlns:a16="http://schemas.microsoft.com/office/drawing/2014/main" id="{02492729-9D81-794F-2F15-2F5FB0352FE0}"/>
              </a:ext>
            </a:extLst>
          </p:cNvPr>
          <p:cNvSpPr/>
          <p:nvPr/>
        </p:nvSpPr>
        <p:spPr>
          <a:xfrm>
            <a:off x="489436" y="847592"/>
            <a:ext cx="11228073" cy="1369316"/>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2"/>
                </a:solidFill>
                <a:latin typeface="Arial" panose="020B0604020202020204" pitchFamily="34" charset="0"/>
                <a:cs typeface="Arial" panose="020B0604020202020204" pitchFamily="34" charset="0"/>
              </a:rPr>
              <a:t>Background</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In company’s base case, OS adjusted by removing effects of subsequent treatments not available in NHS</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Company also </a:t>
            </a:r>
            <a:r>
              <a:rPr lang="en-GB" b="1">
                <a:solidFill>
                  <a:schemeClr val="tx1"/>
                </a:solidFill>
                <a:latin typeface="Arial" panose="020B0604020202020204" pitchFamily="34" charset="0"/>
                <a:cs typeface="Arial" panose="020B0604020202020204" pitchFamily="34" charset="0"/>
              </a:rPr>
              <a:t>excluded subsequent </a:t>
            </a:r>
            <a:r>
              <a:rPr lang="en-GB" b="1" err="1">
                <a:solidFill>
                  <a:schemeClr val="tx1"/>
                </a:solidFill>
                <a:latin typeface="Arial" panose="020B0604020202020204" pitchFamily="34" charset="0"/>
                <a:cs typeface="Arial" panose="020B0604020202020204" pitchFamily="34" charset="0"/>
              </a:rPr>
              <a:t>talquetamab</a:t>
            </a:r>
            <a:r>
              <a:rPr lang="en-GB" b="1">
                <a:solidFill>
                  <a:schemeClr val="tx1"/>
                </a:solidFill>
                <a:latin typeface="Arial" panose="020B0604020202020204" pitchFamily="34" charset="0"/>
                <a:cs typeface="Arial" panose="020B0604020202020204" pitchFamily="34" charset="0"/>
              </a:rPr>
              <a:t> </a:t>
            </a:r>
            <a:r>
              <a:rPr lang="en-GB">
                <a:solidFill>
                  <a:schemeClr val="tx1"/>
                </a:solidFill>
                <a:latin typeface="Arial" panose="020B0604020202020204" pitchFamily="34" charset="0"/>
                <a:cs typeface="Arial" panose="020B0604020202020204" pitchFamily="34" charset="0"/>
              </a:rPr>
              <a:t>after teclistamab but </a:t>
            </a:r>
            <a:r>
              <a:rPr lang="en-GB" b="1">
                <a:solidFill>
                  <a:schemeClr val="tx1"/>
                </a:solidFill>
                <a:latin typeface="Arial" panose="020B0604020202020204" pitchFamily="34" charset="0"/>
                <a:cs typeface="Arial" panose="020B0604020202020204" pitchFamily="34" charset="0"/>
              </a:rPr>
              <a:t>included subsequent teclistamab</a:t>
            </a:r>
            <a:r>
              <a:rPr lang="en-GB">
                <a:solidFill>
                  <a:schemeClr val="tx1"/>
                </a:solidFill>
                <a:latin typeface="Arial" panose="020B0604020202020204" pitchFamily="34" charset="0"/>
                <a:cs typeface="Arial" panose="020B0604020202020204" pitchFamily="34" charset="0"/>
              </a:rPr>
              <a:t> after </a:t>
            </a:r>
            <a:r>
              <a:rPr lang="en-GB" err="1">
                <a:solidFill>
                  <a:schemeClr val="tx1"/>
                </a:solidFill>
                <a:latin typeface="Arial" panose="020B0604020202020204" pitchFamily="34" charset="0"/>
                <a:cs typeface="Arial" panose="020B0604020202020204" pitchFamily="34" charset="0"/>
              </a:rPr>
              <a:t>talquetamab</a:t>
            </a:r>
            <a:r>
              <a:rPr lang="en-GB">
                <a:solidFill>
                  <a:schemeClr val="tx1"/>
                </a:solidFill>
                <a:latin typeface="Arial" panose="020B0604020202020204" pitchFamily="34" charset="0"/>
                <a:cs typeface="Arial" panose="020B0604020202020204" pitchFamily="34" charset="0"/>
              </a:rPr>
              <a:t> in its base case</a:t>
            </a:r>
          </a:p>
        </p:txBody>
      </p:sp>
      <p:sp>
        <p:nvSpPr>
          <p:cNvPr id="17" name="Rectangle 16">
            <a:extLst>
              <a:ext uri="{FF2B5EF4-FFF2-40B4-BE49-F238E27FC236}">
                <a16:creationId xmlns:a16="http://schemas.microsoft.com/office/drawing/2014/main" id="{31BFE333-3B51-9DA4-7FF0-384523A8D5E8}"/>
              </a:ext>
            </a:extLst>
          </p:cNvPr>
          <p:cNvSpPr/>
          <p:nvPr/>
        </p:nvSpPr>
        <p:spPr>
          <a:xfrm>
            <a:off x="489436" y="2295580"/>
            <a:ext cx="11228073" cy="18133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accent1"/>
                </a:solidFill>
                <a:latin typeface="Arial" panose="020B0604020202020204" pitchFamily="34" charset="0"/>
                <a:cs typeface="Arial" panose="020B0604020202020204" pitchFamily="34" charset="0"/>
              </a:rPr>
              <a:t>Company approach</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In both MonumenTAL-1 and MajesTEC-1 some patients received subsequent treatments not routinely available in NHS</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In line with approach accepted in TA1015, OS data for both talquetamab (Cohort C) and teclistamab were adjusted using the two-stage approach per NICE TSD 16 to remove the effects of subsequent treatments not routinely available in the UK</a:t>
            </a:r>
          </a:p>
          <a:p>
            <a:pPr marL="285750" indent="-285750">
              <a:spcAft>
                <a:spcPts val="300"/>
              </a:spcAft>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83C6C2D5-FD95-3E39-ABAB-FCF765D287C9}"/>
              </a:ext>
            </a:extLst>
          </p:cNvPr>
          <p:cNvSpPr/>
          <p:nvPr/>
        </p:nvSpPr>
        <p:spPr>
          <a:xfrm>
            <a:off x="489436" y="4191812"/>
            <a:ext cx="11228073" cy="15939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1"/>
                </a:solidFill>
                <a:latin typeface="Arial" panose="020B0604020202020204" pitchFamily="34" charset="0"/>
                <a:cs typeface="Arial" panose="020B0604020202020204" pitchFamily="34" charset="0"/>
              </a:rPr>
              <a:t>EAG critique</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Included subsequent talquetamab after teclistamab (‘all-in’ approach)  Consider this important to allow for a fair comparison of the competing interventions</a:t>
            </a:r>
          </a:p>
          <a:p>
            <a:pPr marL="742950" lvl="1" indent="-285750">
              <a:spcAft>
                <a:spcPts val="300"/>
              </a:spcAft>
              <a:buFont typeface="Courier New" panose="02070309020205020404" pitchFamily="49" charset="0"/>
              <a:buChar char="o"/>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Impacts both costs and quality-adjusted life years (QALYs). QALYs only impacted by change in OS HR as impact of AEs modelled for initial treatment only</a:t>
            </a:r>
          </a:p>
        </p:txBody>
      </p:sp>
      <p:sp>
        <p:nvSpPr>
          <p:cNvPr id="19" name="Text Placeholder 3">
            <a:extLst>
              <a:ext uri="{FF2B5EF4-FFF2-40B4-BE49-F238E27FC236}">
                <a16:creationId xmlns:a16="http://schemas.microsoft.com/office/drawing/2014/main" id="{BCBCCA4C-995E-8F6B-7064-B1AB8F0019B2}"/>
              </a:ext>
            </a:extLst>
          </p:cNvPr>
          <p:cNvSpPr txBox="1">
            <a:spLocks/>
          </p:cNvSpPr>
          <p:nvPr/>
        </p:nvSpPr>
        <p:spPr>
          <a:xfrm>
            <a:off x="1040130" y="6608655"/>
            <a:ext cx="10677378" cy="2922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AEs: Adverse events; HR: Hazard ratio; OS: Overall survival; TA: Technology appraisal; TSD: Technical Support Document</a:t>
            </a:r>
          </a:p>
        </p:txBody>
      </p:sp>
      <p:sp>
        <p:nvSpPr>
          <p:cNvPr id="3" name="TextBox 2">
            <a:extLst>
              <a:ext uri="{FF2B5EF4-FFF2-40B4-BE49-F238E27FC236}">
                <a16:creationId xmlns:a16="http://schemas.microsoft.com/office/drawing/2014/main" id="{98046F66-3471-A996-E408-590EACE3D713}"/>
              </a:ext>
            </a:extLst>
          </p:cNvPr>
          <p:cNvSpPr txBox="1"/>
          <p:nvPr/>
        </p:nvSpPr>
        <p:spPr>
          <a:xfrm>
            <a:off x="1937657" y="6309374"/>
            <a:ext cx="977682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See </a:t>
            </a:r>
            <a:r>
              <a:rPr lang="en-GB" sz="1600">
                <a:latin typeface="Arial" panose="020B0604020202020204" pitchFamily="34" charset="0"/>
                <a:cs typeface="Arial" panose="020B0604020202020204" pitchFamily="34" charset="0"/>
                <a:hlinkClick r:id="rId6" action="ppaction://hlinksldjump"/>
              </a:rPr>
              <a:t>Key issues and questions for committee</a:t>
            </a:r>
            <a:r>
              <a:rPr lang="en-GB" sz="1600">
                <a:latin typeface="Arial" panose="020B0604020202020204" pitchFamily="34" charset="0"/>
                <a:cs typeface="Arial" panose="020B0604020202020204" pitchFamily="34" charset="0"/>
              </a:rPr>
              <a:t> and appendix: </a:t>
            </a:r>
            <a:r>
              <a:rPr lang="en-GB" sz="1600">
                <a:latin typeface="Arial" panose="020B0604020202020204" pitchFamily="34" charset="0"/>
                <a:cs typeface="Arial" panose="020B0604020202020204" pitchFamily="34" charset="0"/>
                <a:hlinkClick r:id="rId7" action="ppaction://hlinksldjump"/>
              </a:rPr>
              <a:t>Subsequent talquetamab treatment</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069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45156-054F-CD6F-6AB9-2A5D1F48BFEF}"/>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CE6551DD-B106-EBE7-86CE-4131A10AEF97}"/>
              </a:ext>
            </a:extLst>
          </p:cNvPr>
          <p:cNvSpPr txBox="1"/>
          <p:nvPr/>
        </p:nvSpPr>
        <p:spPr>
          <a:xfrm>
            <a:off x="-505726" y="6557213"/>
            <a:ext cx="12172752" cy="338554"/>
          </a:xfrm>
          <a:prstGeom prst="rect">
            <a:avLst/>
          </a:prstGeom>
          <a:noFill/>
        </p:spPr>
        <p:txBody>
          <a:bodyPr wrap="square" anchor="b">
            <a:spAutoFit/>
          </a:bodyPr>
          <a:lstStyle/>
          <a:p>
            <a:pPr algn="r"/>
            <a:r>
              <a:rPr lang="en-GB" sz="1600">
                <a:latin typeface="Arial" panose="020B0604020202020204" pitchFamily="34" charset="0"/>
                <a:cs typeface="Arial" panose="020B0604020202020204" pitchFamily="34" charset="0"/>
              </a:rPr>
              <a:t>See </a:t>
            </a:r>
            <a:r>
              <a:rPr lang="en-GB" sz="1600">
                <a:latin typeface="Arial" panose="020B0604020202020204" pitchFamily="34" charset="0"/>
                <a:cs typeface="Arial" panose="020B0604020202020204" pitchFamily="34" charset="0"/>
                <a:hlinkClick r:id="rId3" action="ppaction://hlinksldjump"/>
              </a:rPr>
              <a:t>Key issues and questions for committee</a:t>
            </a:r>
            <a:r>
              <a:rPr lang="en-GB" sz="1600">
                <a:latin typeface="Arial" panose="020B0604020202020204" pitchFamily="34" charset="0"/>
                <a:cs typeface="Arial" panose="020B0604020202020204" pitchFamily="34" charset="0"/>
              </a:rPr>
              <a:t> and appendix </a:t>
            </a:r>
            <a:r>
              <a:rPr lang="en-GB" sz="1600">
                <a:latin typeface="Arial" panose="020B0604020202020204" pitchFamily="34" charset="0"/>
                <a:cs typeface="Arial" panose="020B0604020202020204" pitchFamily="34" charset="0"/>
                <a:hlinkClick r:id="rId4" action="ppaction://hlinksldjump"/>
              </a:rPr>
              <a:t>IVIg use</a:t>
            </a:r>
            <a:endParaRPr lang="en-GB" sz="160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E75C8867-9C97-4CE7-E32D-3ED2847AB3E4}"/>
              </a:ext>
            </a:extLst>
          </p:cNvPr>
          <p:cNvSpPr/>
          <p:nvPr/>
        </p:nvSpPr>
        <p:spPr>
          <a:xfrm>
            <a:off x="489436" y="766266"/>
            <a:ext cx="11228073" cy="66980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2"/>
                </a:solidFill>
                <a:latin typeface="Arial" panose="020B0604020202020204" pitchFamily="34" charset="0"/>
                <a:cs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Company’s models IVIg use in the first cycle of the model for initial talquetamab and teclistamab</a:t>
            </a:r>
          </a:p>
        </p:txBody>
      </p:sp>
      <p:sp>
        <p:nvSpPr>
          <p:cNvPr id="25" name="Rectangle 24">
            <a:extLst>
              <a:ext uri="{FF2B5EF4-FFF2-40B4-BE49-F238E27FC236}">
                <a16:creationId xmlns:a16="http://schemas.microsoft.com/office/drawing/2014/main" id="{D12B784E-D027-6289-67BA-D245DD296399}"/>
              </a:ext>
            </a:extLst>
          </p:cNvPr>
          <p:cNvSpPr/>
          <p:nvPr/>
        </p:nvSpPr>
        <p:spPr>
          <a:xfrm>
            <a:off x="489436" y="1503783"/>
            <a:ext cx="11250785" cy="1180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1"/>
                </a:solidFill>
                <a:latin typeface="Arial" panose="020B0604020202020204" pitchFamily="34" charset="0"/>
                <a:cs typeface="Arial" panose="020B0604020202020204" pitchFamily="34" charset="0"/>
              </a:rPr>
              <a:t>Company approach</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IVIg usage based on MajesTEC-1 and MonumenTAL-1 and IVIg doses based on TA1015</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Due to the mechanism of action of talquetamab, people experience less severe infections compared with teclistamab and require less IVIg</a:t>
            </a:r>
          </a:p>
        </p:txBody>
      </p:sp>
      <p:sp>
        <p:nvSpPr>
          <p:cNvPr id="26" name="TextBox 25">
            <a:extLst>
              <a:ext uri="{FF2B5EF4-FFF2-40B4-BE49-F238E27FC236}">
                <a16:creationId xmlns:a16="http://schemas.microsoft.com/office/drawing/2014/main" id="{24D22DA3-AD32-7827-906D-4BA674A96AC7}"/>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27" name="Picture 26">
            <a:extLst>
              <a:ext uri="{FF2B5EF4-FFF2-40B4-BE49-F238E27FC236}">
                <a16:creationId xmlns:a16="http://schemas.microsoft.com/office/drawing/2014/main" id="{858D8D72-5F2B-B6F3-F9B0-9302F80E14FB}"/>
              </a:ext>
              <a:ext uri="{C183D7F6-B498-43B3-948B-1728B52AA6E4}">
                <adec:decorative xmlns:adec="http://schemas.microsoft.com/office/drawing/2017/decorative" val="1"/>
              </a:ext>
            </a:extLst>
          </p:cNvPr>
          <p:cNvPicPr>
            <a:picLocks/>
          </p:cNvPicPr>
          <p:nvPr/>
        </p:nvPicPr>
        <p:blipFill rotWithShape="1">
          <a:blip r:embed="rId5"/>
          <a:srcRect l="15651" t="4371" r="14330" b="4307"/>
          <a:stretch/>
        </p:blipFill>
        <p:spPr>
          <a:xfrm>
            <a:off x="11892091" y="42963"/>
            <a:ext cx="280661" cy="260321"/>
          </a:xfrm>
          <a:prstGeom prst="rect">
            <a:avLst/>
          </a:prstGeom>
          <a:solidFill>
            <a:srgbClr val="FF0000"/>
          </a:solidFill>
        </p:spPr>
      </p:pic>
      <p:sp>
        <p:nvSpPr>
          <p:cNvPr id="28" name="Text Placeholder 3">
            <a:extLst>
              <a:ext uri="{FF2B5EF4-FFF2-40B4-BE49-F238E27FC236}">
                <a16:creationId xmlns:a16="http://schemas.microsoft.com/office/drawing/2014/main" id="{523326E1-379A-3536-2153-C8B898A4F494}"/>
              </a:ext>
            </a:extLst>
          </p:cNvPr>
          <p:cNvSpPr txBox="1">
            <a:spLocks/>
          </p:cNvSpPr>
          <p:nvPr/>
        </p:nvSpPr>
        <p:spPr>
          <a:xfrm>
            <a:off x="14515" y="6600494"/>
            <a:ext cx="10677378" cy="29326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IVIg: Intravenous immunoglobulin; TA: Technology appraisal</a:t>
            </a:r>
          </a:p>
        </p:txBody>
      </p:sp>
      <p:sp>
        <p:nvSpPr>
          <p:cNvPr id="29" name="Title 1">
            <a:extLst>
              <a:ext uri="{FF2B5EF4-FFF2-40B4-BE49-F238E27FC236}">
                <a16:creationId xmlns:a16="http://schemas.microsoft.com/office/drawing/2014/main" id="{82A848C3-6742-DD96-6910-AED2717E4760}"/>
              </a:ext>
            </a:extLst>
          </p:cNvPr>
          <p:cNvSpPr>
            <a:spLocks noGrp="1"/>
          </p:cNvSpPr>
          <p:nvPr>
            <p:ph type="title"/>
          </p:nvPr>
        </p:nvSpPr>
        <p:spPr>
          <a:xfrm>
            <a:off x="466724" y="237277"/>
            <a:ext cx="11250785" cy="592817"/>
          </a:xfrm>
        </p:spPr>
        <p:txBody>
          <a:bodyPr>
            <a:noAutofit/>
          </a:bodyPr>
          <a:lstStyle/>
          <a:p>
            <a:r>
              <a:rPr lang="en-GB"/>
              <a:t>Key issue: Intravenous immunoglobulin use</a:t>
            </a:r>
          </a:p>
        </p:txBody>
      </p:sp>
      <p:sp>
        <p:nvSpPr>
          <p:cNvPr id="30" name="Rectangle 29" descr="Marker showing slides are confidential ">
            <a:extLst>
              <a:ext uri="{FF2B5EF4-FFF2-40B4-BE49-F238E27FC236}">
                <a16:creationId xmlns:a16="http://schemas.microsoft.com/office/drawing/2014/main" id="{87B20D20-F9CE-5F14-C5B4-B36E2BC7C831}"/>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31" name="Rectangle 30">
            <a:extLst>
              <a:ext uri="{FF2B5EF4-FFF2-40B4-BE49-F238E27FC236}">
                <a16:creationId xmlns:a16="http://schemas.microsoft.com/office/drawing/2014/main" id="{762234FC-8C29-972E-4A82-1EC2AE937A82}"/>
              </a:ext>
            </a:extLst>
          </p:cNvPr>
          <p:cNvSpPr/>
          <p:nvPr/>
        </p:nvSpPr>
        <p:spPr>
          <a:xfrm>
            <a:off x="489436" y="2750087"/>
            <a:ext cx="11250784" cy="909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Arial" panose="020B0604020202020204" pitchFamily="34" charset="0"/>
                <a:cs typeface="Arial" panose="020B0604020202020204" pitchFamily="34" charset="0"/>
              </a:rPr>
              <a:t>EAG critique</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Models IVIg use as 1</a:t>
            </a:r>
            <a:r>
              <a:rPr lang="en-GB" baseline="30000">
                <a:solidFill>
                  <a:schemeClr val="tx1"/>
                </a:solidFill>
                <a:latin typeface="Arial" panose="020B0604020202020204" pitchFamily="34" charset="0"/>
                <a:cs typeface="Arial" panose="020B0604020202020204" pitchFamily="34" charset="0"/>
                <a:sym typeface="Wingdings" panose="05000000000000000000" pitchFamily="2" charset="2"/>
              </a:rPr>
              <a:t>st</a:t>
            </a:r>
            <a:r>
              <a:rPr lang="en-GB">
                <a:solidFill>
                  <a:schemeClr val="tx1"/>
                </a:solidFill>
                <a:latin typeface="Arial" panose="020B0604020202020204" pitchFamily="34" charset="0"/>
                <a:cs typeface="Arial" panose="020B0604020202020204" pitchFamily="34" charset="0"/>
                <a:sym typeface="Wingdings" panose="05000000000000000000" pitchFamily="2" charset="2"/>
              </a:rPr>
              <a:t> line and subsequent talquetamab and teclistamab  Company’s approach to modelling IVIg usage as a one-off cost underestimates IVIg costs in favour of talquetamab</a:t>
            </a:r>
          </a:p>
          <a:p>
            <a:pPr marL="285750" indent="-285750">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sym typeface="Wingdings" panose="05000000000000000000" pitchFamily="2" charset="2"/>
            </a:endParaRPr>
          </a:p>
        </p:txBody>
      </p:sp>
      <p:graphicFrame>
        <p:nvGraphicFramePr>
          <p:cNvPr id="32" name="Table 31" descr="A table showing the IVIg use in company and EAG base case">
            <a:extLst>
              <a:ext uri="{FF2B5EF4-FFF2-40B4-BE49-F238E27FC236}">
                <a16:creationId xmlns:a16="http://schemas.microsoft.com/office/drawing/2014/main" id="{3BF170BD-9AEF-7C90-63E4-04B45E0B4BDD}"/>
              </a:ext>
            </a:extLst>
          </p:cNvPr>
          <p:cNvGraphicFramePr>
            <a:graphicFrameLocks noGrp="1"/>
          </p:cNvGraphicFramePr>
          <p:nvPr>
            <p:extLst>
              <p:ext uri="{D42A27DB-BD31-4B8C-83A1-F6EECF244321}">
                <p14:modId xmlns:p14="http://schemas.microsoft.com/office/powerpoint/2010/main" val="1606837622"/>
              </p:ext>
            </p:extLst>
          </p:nvPr>
        </p:nvGraphicFramePr>
        <p:xfrm>
          <a:off x="750931" y="3698334"/>
          <a:ext cx="10802638" cy="2346960"/>
        </p:xfrm>
        <a:graphic>
          <a:graphicData uri="http://schemas.openxmlformats.org/drawingml/2006/table">
            <a:tbl>
              <a:tblPr firstRow="1" bandRow="1">
                <a:tableStyleId>{5C22544A-7EE6-4342-B048-85BDC9FD1C3A}</a:tableStyleId>
              </a:tblPr>
              <a:tblGrid>
                <a:gridCol w="2303494">
                  <a:extLst>
                    <a:ext uri="{9D8B030D-6E8A-4147-A177-3AD203B41FA5}">
                      <a16:colId xmlns:a16="http://schemas.microsoft.com/office/drawing/2014/main" val="96680925"/>
                    </a:ext>
                  </a:extLst>
                </a:gridCol>
                <a:gridCol w="2412150">
                  <a:extLst>
                    <a:ext uri="{9D8B030D-6E8A-4147-A177-3AD203B41FA5}">
                      <a16:colId xmlns:a16="http://schemas.microsoft.com/office/drawing/2014/main" val="2031917688"/>
                    </a:ext>
                  </a:extLst>
                </a:gridCol>
                <a:gridCol w="2412150">
                  <a:extLst>
                    <a:ext uri="{9D8B030D-6E8A-4147-A177-3AD203B41FA5}">
                      <a16:colId xmlns:a16="http://schemas.microsoft.com/office/drawing/2014/main" val="4257773483"/>
                    </a:ext>
                  </a:extLst>
                </a:gridCol>
                <a:gridCol w="1803681">
                  <a:extLst>
                    <a:ext uri="{9D8B030D-6E8A-4147-A177-3AD203B41FA5}">
                      <a16:colId xmlns:a16="http://schemas.microsoft.com/office/drawing/2014/main" val="2731152014"/>
                    </a:ext>
                  </a:extLst>
                </a:gridCol>
                <a:gridCol w="1871163">
                  <a:extLst>
                    <a:ext uri="{9D8B030D-6E8A-4147-A177-3AD203B41FA5}">
                      <a16:colId xmlns:a16="http://schemas.microsoft.com/office/drawing/2014/main" val="2637134251"/>
                    </a:ext>
                  </a:extLst>
                </a:gridCol>
              </a:tblGrid>
              <a:tr h="135400">
                <a:tc>
                  <a:txBody>
                    <a:bodyPr/>
                    <a:lstStyle/>
                    <a:p>
                      <a:r>
                        <a:rPr lang="en-GB" sz="1600">
                          <a:solidFill>
                            <a:schemeClr val="bg1"/>
                          </a:solidFill>
                          <a:latin typeface="Arial" panose="020B0604020202020204" pitchFamily="34" charset="0"/>
                          <a:cs typeface="Arial" panose="020B0604020202020204" pitchFamily="34" charset="0"/>
                        </a:rPr>
                        <a:t>Approach</a:t>
                      </a:r>
                    </a:p>
                  </a:txBody>
                  <a:tcPr>
                    <a:solidFill>
                      <a:schemeClr val="tx2"/>
                    </a:solidFill>
                  </a:tcPr>
                </a:tc>
                <a:tc>
                  <a:txBody>
                    <a:bodyPr/>
                    <a:lstStyle/>
                    <a:p>
                      <a:r>
                        <a:rPr lang="en-GB" sz="1600">
                          <a:solidFill>
                            <a:schemeClr val="bg1"/>
                          </a:solidFill>
                          <a:latin typeface="Arial" panose="020B0604020202020204" pitchFamily="34" charset="0"/>
                          <a:cs typeface="Arial" panose="020B0604020202020204" pitchFamily="34" charset="0"/>
                        </a:rPr>
                        <a:t>Sequence</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bg1"/>
                          </a:solidFill>
                          <a:latin typeface="Arial" panose="020B0604020202020204" pitchFamily="34" charset="0"/>
                          <a:cs typeface="Arial" panose="020B0604020202020204" pitchFamily="34" charset="0"/>
                        </a:rPr>
                        <a:t>Treatment</a:t>
                      </a:r>
                    </a:p>
                  </a:txBody>
                  <a:tcP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bg1"/>
                          </a:solidFill>
                          <a:latin typeface="Arial" panose="020B0604020202020204" pitchFamily="34" charset="0"/>
                          <a:cs typeface="Arial" panose="020B0604020202020204" pitchFamily="34" charset="0"/>
                        </a:rPr>
                        <a:t>IVIg Usage</a:t>
                      </a:r>
                    </a:p>
                  </a:txBody>
                  <a:tcP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bg1"/>
                          </a:solidFill>
                          <a:latin typeface="Arial" panose="020B0604020202020204" pitchFamily="34" charset="0"/>
                          <a:cs typeface="Arial" panose="020B0604020202020204" pitchFamily="34" charset="0"/>
                        </a:rPr>
                        <a:t>No. of doses</a:t>
                      </a:r>
                    </a:p>
                  </a:txBody>
                  <a:tcPr>
                    <a:solidFill>
                      <a:schemeClr val="tx2"/>
                    </a:solidFill>
                  </a:tcPr>
                </a:tc>
                <a:extLst>
                  <a:ext uri="{0D108BD9-81ED-4DB2-BD59-A6C34878D82A}">
                    <a16:rowId xmlns:a16="http://schemas.microsoft.com/office/drawing/2014/main" val="1750776696"/>
                  </a:ext>
                </a:extLst>
              </a:tr>
              <a:tr h="135400">
                <a:tc rowSpan="2">
                  <a:txBody>
                    <a:bodyPr/>
                    <a:lstStyle/>
                    <a:p>
                      <a:r>
                        <a:rPr lang="en-GB" sz="1600" b="1">
                          <a:solidFill>
                            <a:schemeClr val="tx1"/>
                          </a:solidFill>
                          <a:latin typeface="Arial" panose="020B0604020202020204" pitchFamily="34" charset="0"/>
                          <a:cs typeface="Arial" panose="020B0604020202020204" pitchFamily="34" charset="0"/>
                        </a:rPr>
                        <a:t>Company base case</a:t>
                      </a:r>
                    </a:p>
                  </a:txBody>
                  <a:tcPr anchor="ctr">
                    <a:lnB w="38100" cap="flat" cmpd="sng" algn="ctr">
                      <a:solidFill>
                        <a:schemeClr val="bg1"/>
                      </a:solidFill>
                      <a:prstDash val="solid"/>
                      <a:round/>
                      <a:headEnd type="none" w="med" len="med"/>
                      <a:tailEnd type="none" w="med" len="med"/>
                    </a:lnB>
                    <a:solidFill>
                      <a:srgbClr val="80A1B5"/>
                    </a:solidFill>
                  </a:tcPr>
                </a:tc>
                <a:tc rowSpan="2">
                  <a:txBody>
                    <a:bodyPr/>
                    <a:lstStyle/>
                    <a:p>
                      <a:r>
                        <a:rPr lang="en-GB" sz="1600">
                          <a:latin typeface="Arial" panose="020B0604020202020204" pitchFamily="34" charset="0"/>
                          <a:cs typeface="Arial" panose="020B0604020202020204" pitchFamily="34" charset="0"/>
                        </a:rPr>
                        <a:t>1</a:t>
                      </a:r>
                      <a:r>
                        <a:rPr lang="en-GB" sz="1600" baseline="30000">
                          <a:latin typeface="Arial" panose="020B0604020202020204" pitchFamily="34" charset="0"/>
                          <a:cs typeface="Arial" panose="020B0604020202020204" pitchFamily="34" charset="0"/>
                        </a:rPr>
                        <a:t>st</a:t>
                      </a:r>
                      <a:r>
                        <a:rPr lang="en-GB" sz="1600">
                          <a:latin typeface="Arial" panose="020B0604020202020204" pitchFamily="34" charset="0"/>
                          <a:cs typeface="Arial" panose="020B0604020202020204" pitchFamily="34" charset="0"/>
                        </a:rPr>
                        <a:t> line</a:t>
                      </a:r>
                    </a:p>
                  </a:txBody>
                  <a:tcPr anchor="ctr">
                    <a:lnB w="38100" cap="flat" cmpd="sng" algn="ctr">
                      <a:solidFill>
                        <a:schemeClr val="bg1"/>
                      </a:solidFill>
                      <a:prstDash val="solid"/>
                      <a:round/>
                      <a:headEnd type="none" w="med" len="med"/>
                      <a:tailEnd type="none" w="med" len="med"/>
                    </a:lnB>
                    <a:solidFill>
                      <a:srgbClr val="80A1B5"/>
                    </a:solidFill>
                  </a:tcPr>
                </a:tc>
                <a:tc>
                  <a:txBody>
                    <a:bodyPr/>
                    <a:lstStyle/>
                    <a:p>
                      <a:r>
                        <a:rPr lang="en-GB" sz="1600" dirty="0">
                          <a:latin typeface="Arial" panose="020B0604020202020204" pitchFamily="34" charset="0"/>
                          <a:cs typeface="Arial" panose="020B0604020202020204" pitchFamily="34" charset="0"/>
                        </a:rPr>
                        <a:t>Talquetamab</a:t>
                      </a:r>
                    </a:p>
                  </a:txBody>
                  <a:tcPr>
                    <a:solidFill>
                      <a:srgbClr val="80A1B5"/>
                    </a:solidFill>
                  </a:tcPr>
                </a:tc>
                <a:tc>
                  <a:txBody>
                    <a:bodyPr/>
                    <a:lstStyle/>
                    <a:p>
                      <a:pPr algn="ctr"/>
                      <a:r>
                        <a:rPr lang="en-GB" sz="16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600" u="sng" dirty="0">
                        <a:highlight>
                          <a:srgbClr val="000000"/>
                        </a:highlight>
                        <a:latin typeface="Arial" panose="020B0604020202020204" pitchFamily="34" charset="0"/>
                        <a:cs typeface="Arial" panose="020B0604020202020204" pitchFamily="34" charset="0"/>
                      </a:endParaRPr>
                    </a:p>
                  </a:txBody>
                  <a:tcPr>
                    <a:solidFill>
                      <a:srgbClr val="80A1B5"/>
                    </a:solidFill>
                  </a:tcPr>
                </a:tc>
                <a:tc>
                  <a:txBody>
                    <a:bodyPr/>
                    <a:lstStyle/>
                    <a:p>
                      <a:pPr algn="ctr"/>
                      <a:r>
                        <a:rPr lang="en-GB" sz="1600" dirty="0">
                          <a:latin typeface="Arial" panose="020B0604020202020204" pitchFamily="34" charset="0"/>
                          <a:cs typeface="Arial" panose="020B0604020202020204" pitchFamily="34" charset="0"/>
                        </a:rPr>
                        <a:t>9</a:t>
                      </a:r>
                    </a:p>
                  </a:txBody>
                  <a:tcPr>
                    <a:solidFill>
                      <a:srgbClr val="80A1B5"/>
                    </a:solidFill>
                  </a:tcPr>
                </a:tc>
                <a:extLst>
                  <a:ext uri="{0D108BD9-81ED-4DB2-BD59-A6C34878D82A}">
                    <a16:rowId xmlns:a16="http://schemas.microsoft.com/office/drawing/2014/main" val="913000722"/>
                  </a:ext>
                </a:extLst>
              </a:tr>
              <a:tr h="135400">
                <a:tc vMerge="1">
                  <a:txBody>
                    <a:bodyPr/>
                    <a:lstStyle/>
                    <a:p>
                      <a:endParaRPr lang="en-GB"/>
                    </a:p>
                  </a:txBody>
                  <a:tcPr/>
                </a:tc>
                <a:tc vMerge="1">
                  <a:txBody>
                    <a:bodyPr/>
                    <a:lstStyle/>
                    <a:p>
                      <a:endParaRPr lang="en-GB"/>
                    </a:p>
                  </a:txBody>
                  <a:tcPr/>
                </a:tc>
                <a:tc>
                  <a:txBody>
                    <a:bodyPr/>
                    <a:lstStyle/>
                    <a:p>
                      <a:r>
                        <a:rPr lang="en-GB" sz="1600" dirty="0">
                          <a:latin typeface="Arial" panose="020B0604020202020204" pitchFamily="34" charset="0"/>
                          <a:cs typeface="Arial" panose="020B0604020202020204" pitchFamily="34" charset="0"/>
                        </a:rPr>
                        <a:t>Teclistamab</a:t>
                      </a:r>
                    </a:p>
                  </a:txBody>
                  <a:tcPr>
                    <a:lnB w="38100" cap="flat" cmpd="sng" algn="ctr">
                      <a:solidFill>
                        <a:schemeClr val="bg1"/>
                      </a:solidFill>
                      <a:prstDash val="solid"/>
                      <a:round/>
                      <a:headEnd type="none" w="med" len="med"/>
                      <a:tailEnd type="none" w="med" len="med"/>
                    </a:lnB>
                    <a:solidFill>
                      <a:srgbClr val="80A1B5"/>
                    </a:solidFill>
                  </a:tcPr>
                </a:tc>
                <a:tc>
                  <a:txBody>
                    <a:bodyPr/>
                    <a:lstStyle/>
                    <a:p>
                      <a:pPr algn="ctr"/>
                      <a:r>
                        <a:rPr lang="en-GB" sz="16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600" u="sng" dirty="0">
                        <a:highlight>
                          <a:srgbClr val="000000"/>
                        </a:highlight>
                        <a:latin typeface="Arial" panose="020B0604020202020204" pitchFamily="34" charset="0"/>
                        <a:cs typeface="Arial" panose="020B0604020202020204" pitchFamily="34" charset="0"/>
                      </a:endParaRPr>
                    </a:p>
                  </a:txBody>
                  <a:tcPr>
                    <a:lnB w="38100" cap="flat" cmpd="sng" algn="ctr">
                      <a:solidFill>
                        <a:schemeClr val="bg1"/>
                      </a:solidFill>
                      <a:prstDash val="solid"/>
                      <a:round/>
                      <a:headEnd type="none" w="med" len="med"/>
                      <a:tailEnd type="none" w="med" len="med"/>
                    </a:lnB>
                    <a:solidFill>
                      <a:srgbClr val="80A1B5"/>
                    </a:solidFill>
                  </a:tcPr>
                </a:tc>
                <a:tc>
                  <a:txBody>
                    <a:bodyPr/>
                    <a:lstStyle/>
                    <a:p>
                      <a:pPr algn="ctr"/>
                      <a:r>
                        <a:rPr lang="en-GB" sz="1600" dirty="0">
                          <a:latin typeface="Arial" panose="020B0604020202020204" pitchFamily="34" charset="0"/>
                          <a:cs typeface="Arial" panose="020B0604020202020204" pitchFamily="34" charset="0"/>
                        </a:rPr>
                        <a:t>9</a:t>
                      </a:r>
                    </a:p>
                  </a:txBody>
                  <a:tcPr>
                    <a:lnB w="38100" cap="flat" cmpd="sng" algn="ctr">
                      <a:solidFill>
                        <a:schemeClr val="bg1"/>
                      </a:solidFill>
                      <a:prstDash val="solid"/>
                      <a:round/>
                      <a:headEnd type="none" w="med" len="med"/>
                      <a:tailEnd type="none" w="med" len="med"/>
                    </a:lnB>
                    <a:solidFill>
                      <a:srgbClr val="80A1B5"/>
                    </a:solidFill>
                  </a:tcPr>
                </a:tc>
                <a:extLst>
                  <a:ext uri="{0D108BD9-81ED-4DB2-BD59-A6C34878D82A}">
                    <a16:rowId xmlns:a16="http://schemas.microsoft.com/office/drawing/2014/main" val="869988663"/>
                  </a:ext>
                </a:extLst>
              </a:tr>
              <a:tr h="135400">
                <a:tc rowSpan="4">
                  <a:txBody>
                    <a:bodyPr/>
                    <a:lstStyle/>
                    <a:p>
                      <a:r>
                        <a:rPr lang="en-GB" sz="1600" b="1" dirty="0">
                          <a:solidFill>
                            <a:schemeClr val="tx1"/>
                          </a:solidFill>
                          <a:latin typeface="Arial" panose="020B0604020202020204" pitchFamily="34" charset="0"/>
                          <a:cs typeface="Arial" panose="020B0604020202020204" pitchFamily="34" charset="0"/>
                        </a:rPr>
                        <a:t>EAG base case</a:t>
                      </a:r>
                    </a:p>
                  </a:txBody>
                  <a:tcPr anchor="ctr">
                    <a:lnT w="38100" cap="flat" cmpd="sng" algn="ctr">
                      <a:solidFill>
                        <a:schemeClr val="bg1"/>
                      </a:solidFill>
                      <a:prstDash val="solid"/>
                      <a:round/>
                      <a:headEnd type="none" w="med" len="med"/>
                      <a:tailEnd type="none" w="med" len="med"/>
                    </a:lnT>
                    <a:solidFill>
                      <a:srgbClr val="CFDBE3"/>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1</a:t>
                      </a:r>
                      <a:r>
                        <a:rPr lang="en-GB" sz="1600" baseline="30000" dirty="0">
                          <a:latin typeface="Arial" panose="020B0604020202020204" pitchFamily="34" charset="0"/>
                          <a:cs typeface="Arial" panose="020B0604020202020204" pitchFamily="34" charset="0"/>
                        </a:rPr>
                        <a:t>st</a:t>
                      </a:r>
                      <a:r>
                        <a:rPr lang="en-GB" sz="1600" dirty="0">
                          <a:latin typeface="Arial" panose="020B0604020202020204" pitchFamily="34" charset="0"/>
                          <a:cs typeface="Arial" panose="020B0604020202020204" pitchFamily="34" charset="0"/>
                        </a:rPr>
                        <a:t> line</a:t>
                      </a:r>
                    </a:p>
                  </a:txBody>
                  <a:tcPr anchor="ctr">
                    <a:lnT w="38100" cap="flat" cmpd="sng" algn="ctr">
                      <a:solidFill>
                        <a:schemeClr val="bg1"/>
                      </a:solidFill>
                      <a:prstDash val="solid"/>
                      <a:round/>
                      <a:headEnd type="none" w="med" len="med"/>
                      <a:tailEnd type="none" w="med" len="med"/>
                    </a:lnT>
                    <a:solidFill>
                      <a:srgbClr val="CFDBE3"/>
                    </a:solidFill>
                  </a:tcPr>
                </a:tc>
                <a:tc>
                  <a:txBody>
                    <a:bodyPr/>
                    <a:lstStyle/>
                    <a:p>
                      <a:r>
                        <a:rPr lang="en-GB" sz="1600" dirty="0">
                          <a:latin typeface="Arial" panose="020B0604020202020204" pitchFamily="34" charset="0"/>
                          <a:cs typeface="Arial" panose="020B0604020202020204" pitchFamily="34" charset="0"/>
                        </a:rPr>
                        <a:t>Talquetamab</a:t>
                      </a:r>
                    </a:p>
                  </a:txBody>
                  <a:tcPr>
                    <a:lnT w="38100" cap="flat" cmpd="sng" algn="ctr">
                      <a:solidFill>
                        <a:schemeClr val="bg1"/>
                      </a:solidFill>
                      <a:prstDash val="solid"/>
                      <a:round/>
                      <a:headEnd type="none" w="med" len="med"/>
                      <a:tailEnd type="none" w="med" len="med"/>
                    </a:lnT>
                    <a:solidFill>
                      <a:srgbClr val="CFDBE3"/>
                    </a:solidFill>
                  </a:tcPr>
                </a:tc>
                <a:tc>
                  <a:txBody>
                    <a:bodyPr/>
                    <a:lstStyle/>
                    <a:p>
                      <a:pPr algn="ctr"/>
                      <a:r>
                        <a:rPr lang="en-GB" sz="16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600" u="sng" dirty="0">
                        <a:highlight>
                          <a:srgbClr val="000000"/>
                        </a:highlight>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solidFill>
                      <a:srgbClr val="CFDBE3"/>
                    </a:solidFill>
                  </a:tcPr>
                </a:tc>
                <a:tc>
                  <a:txBody>
                    <a:bodyPr/>
                    <a:lstStyle/>
                    <a:p>
                      <a:pPr algn="ctr"/>
                      <a:r>
                        <a:rPr lang="en-GB" sz="1600" dirty="0">
                          <a:latin typeface="Arial" panose="020B0604020202020204" pitchFamily="34" charset="0"/>
                          <a:cs typeface="Arial" panose="020B0604020202020204" pitchFamily="34" charset="0"/>
                        </a:rPr>
                        <a:t>9</a:t>
                      </a:r>
                    </a:p>
                  </a:txBody>
                  <a:tcPr>
                    <a:lnT w="38100" cap="flat" cmpd="sng" algn="ctr">
                      <a:solidFill>
                        <a:schemeClr val="bg1"/>
                      </a:solidFill>
                      <a:prstDash val="solid"/>
                      <a:round/>
                      <a:headEnd type="none" w="med" len="med"/>
                      <a:tailEnd type="none" w="med" len="med"/>
                    </a:lnT>
                    <a:solidFill>
                      <a:srgbClr val="CFDBE3"/>
                    </a:solidFill>
                  </a:tcPr>
                </a:tc>
                <a:extLst>
                  <a:ext uri="{0D108BD9-81ED-4DB2-BD59-A6C34878D82A}">
                    <a16:rowId xmlns:a16="http://schemas.microsoft.com/office/drawing/2014/main" val="1601147253"/>
                  </a:ext>
                </a:extLst>
              </a:tr>
              <a:tr h="135400">
                <a:tc vMerge="1">
                  <a:txBody>
                    <a:bodyPr/>
                    <a:lstStyle/>
                    <a:p>
                      <a:endParaRPr lang="en-GB"/>
                    </a:p>
                  </a:txBody>
                  <a:tcPr/>
                </a:tc>
                <a:tc vMerge="1">
                  <a:txBody>
                    <a:bodyPr/>
                    <a:lstStyle/>
                    <a:p>
                      <a:endParaRPr lang="en-GB"/>
                    </a:p>
                  </a:txBody>
                  <a:tcPr/>
                </a:tc>
                <a:tc>
                  <a:txBody>
                    <a:bodyPr/>
                    <a:lstStyle/>
                    <a:p>
                      <a:r>
                        <a:rPr lang="en-GB" sz="1600" dirty="0">
                          <a:latin typeface="Arial" panose="020B0604020202020204" pitchFamily="34" charset="0"/>
                          <a:cs typeface="Arial" panose="020B0604020202020204" pitchFamily="34" charset="0"/>
                        </a:rPr>
                        <a:t>Teclistamab</a:t>
                      </a:r>
                    </a:p>
                  </a:txBody>
                  <a:tcPr>
                    <a:solidFill>
                      <a:srgbClr val="CFDBE3"/>
                    </a:solidFill>
                  </a:tcPr>
                </a:tc>
                <a:tc>
                  <a:txBody>
                    <a:bodyPr/>
                    <a:lstStyle/>
                    <a:p>
                      <a:pPr algn="ctr"/>
                      <a:r>
                        <a:rPr lang="en-GB" sz="16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600" u="sng" dirty="0">
                        <a:highlight>
                          <a:srgbClr val="000000"/>
                        </a:highlight>
                        <a:latin typeface="Arial" panose="020B0604020202020204" pitchFamily="34" charset="0"/>
                        <a:cs typeface="Arial" panose="020B0604020202020204" pitchFamily="34" charset="0"/>
                      </a:endParaRPr>
                    </a:p>
                  </a:txBody>
                  <a:tcPr>
                    <a:solidFill>
                      <a:srgbClr val="CFDBE3"/>
                    </a:solidFill>
                  </a:tcPr>
                </a:tc>
                <a:tc>
                  <a:txBody>
                    <a:bodyPr/>
                    <a:lstStyle/>
                    <a:p>
                      <a:pPr algn="ctr"/>
                      <a:r>
                        <a:rPr lang="en-GB" sz="1600" dirty="0">
                          <a:latin typeface="Arial" panose="020B0604020202020204" pitchFamily="34" charset="0"/>
                          <a:cs typeface="Arial" panose="020B0604020202020204" pitchFamily="34" charset="0"/>
                        </a:rPr>
                        <a:t>9</a:t>
                      </a:r>
                    </a:p>
                  </a:txBody>
                  <a:tcPr>
                    <a:solidFill>
                      <a:srgbClr val="CFDBE3"/>
                    </a:solidFill>
                  </a:tcPr>
                </a:tc>
                <a:extLst>
                  <a:ext uri="{0D108BD9-81ED-4DB2-BD59-A6C34878D82A}">
                    <a16:rowId xmlns:a16="http://schemas.microsoft.com/office/drawing/2014/main" val="3300815748"/>
                  </a:ext>
                </a:extLst>
              </a:tr>
              <a:tr h="135400">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Subsequent</a:t>
                      </a:r>
                    </a:p>
                  </a:txBody>
                  <a:tcPr anchor="ctr">
                    <a:solidFill>
                      <a:srgbClr val="CFDBE3"/>
                    </a:solidFill>
                  </a:tcPr>
                </a:tc>
                <a:tc>
                  <a:txBody>
                    <a:bodyPr/>
                    <a:lstStyle/>
                    <a:p>
                      <a:r>
                        <a:rPr lang="en-GB" sz="1600" dirty="0">
                          <a:latin typeface="Arial" panose="020B0604020202020204" pitchFamily="34" charset="0"/>
                          <a:cs typeface="Arial" panose="020B0604020202020204" pitchFamily="34" charset="0"/>
                        </a:rPr>
                        <a:t>Talquetamab</a:t>
                      </a:r>
                    </a:p>
                  </a:txBody>
                  <a:tcPr>
                    <a:solidFill>
                      <a:srgbClr val="CFDBE3"/>
                    </a:solidFill>
                  </a:tcPr>
                </a:tc>
                <a:tc>
                  <a:txBody>
                    <a:bodyPr/>
                    <a:lstStyle/>
                    <a:p>
                      <a:pPr algn="ctr"/>
                      <a:r>
                        <a:rPr lang="en-GB" sz="16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600" u="sng" dirty="0">
                        <a:highlight>
                          <a:srgbClr val="000000"/>
                        </a:highlight>
                        <a:latin typeface="Arial" panose="020B0604020202020204" pitchFamily="34" charset="0"/>
                        <a:cs typeface="Arial" panose="020B0604020202020204" pitchFamily="34" charset="0"/>
                      </a:endParaRPr>
                    </a:p>
                  </a:txBody>
                  <a:tcPr>
                    <a:solidFill>
                      <a:srgbClr val="CFDBE3"/>
                    </a:solidFill>
                  </a:tcPr>
                </a:tc>
                <a:tc>
                  <a:txBody>
                    <a:bodyPr/>
                    <a:lstStyle/>
                    <a:p>
                      <a:pPr algn="ctr"/>
                      <a:r>
                        <a:rPr lang="en-GB" sz="1600" dirty="0">
                          <a:latin typeface="Arial" panose="020B0604020202020204" pitchFamily="34" charset="0"/>
                          <a:cs typeface="Arial" panose="020B0604020202020204" pitchFamily="34" charset="0"/>
                        </a:rPr>
                        <a:t>6</a:t>
                      </a:r>
                    </a:p>
                  </a:txBody>
                  <a:tcPr>
                    <a:solidFill>
                      <a:srgbClr val="CFDBE3"/>
                    </a:solidFill>
                  </a:tcPr>
                </a:tc>
                <a:extLst>
                  <a:ext uri="{0D108BD9-81ED-4DB2-BD59-A6C34878D82A}">
                    <a16:rowId xmlns:a16="http://schemas.microsoft.com/office/drawing/2014/main" val="3640088433"/>
                  </a:ext>
                </a:extLst>
              </a:tr>
              <a:tr h="135400">
                <a:tc vMerge="1">
                  <a:txBody>
                    <a:bodyPr/>
                    <a:lstStyle/>
                    <a:p>
                      <a:endParaRPr lang="en-GB"/>
                    </a:p>
                  </a:txBody>
                  <a:tcPr/>
                </a:tc>
                <a:tc vMerge="1">
                  <a:txBody>
                    <a:bodyPr/>
                    <a:lstStyle/>
                    <a:p>
                      <a:endParaRPr lang="en-GB"/>
                    </a:p>
                  </a:txBody>
                  <a:tcPr/>
                </a:tc>
                <a:tc>
                  <a:txBody>
                    <a:bodyPr/>
                    <a:lstStyle/>
                    <a:p>
                      <a:r>
                        <a:rPr lang="en-GB" sz="1600" dirty="0">
                          <a:latin typeface="Arial" panose="020B0604020202020204" pitchFamily="34" charset="0"/>
                          <a:cs typeface="Arial" panose="020B0604020202020204" pitchFamily="34" charset="0"/>
                        </a:rPr>
                        <a:t>Teclistamab</a:t>
                      </a:r>
                    </a:p>
                  </a:txBody>
                  <a:tcPr>
                    <a:solidFill>
                      <a:srgbClr val="CFDBE3"/>
                    </a:solidFill>
                  </a:tcPr>
                </a:tc>
                <a:tc>
                  <a:txBody>
                    <a:bodyPr/>
                    <a:lstStyle/>
                    <a:p>
                      <a:pPr algn="ctr"/>
                      <a:r>
                        <a:rPr lang="en-GB" sz="16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600" u="sng" dirty="0">
                        <a:highlight>
                          <a:srgbClr val="000000"/>
                        </a:highlight>
                        <a:latin typeface="Arial" panose="020B0604020202020204" pitchFamily="34" charset="0"/>
                        <a:cs typeface="Arial" panose="020B0604020202020204" pitchFamily="34" charset="0"/>
                      </a:endParaRPr>
                    </a:p>
                  </a:txBody>
                  <a:tcPr>
                    <a:solidFill>
                      <a:srgbClr val="CFDBE3"/>
                    </a:solidFill>
                  </a:tcPr>
                </a:tc>
                <a:tc>
                  <a:txBody>
                    <a:bodyPr/>
                    <a:lstStyle/>
                    <a:p>
                      <a:pPr algn="ctr"/>
                      <a:r>
                        <a:rPr lang="en-GB" sz="1600" dirty="0">
                          <a:latin typeface="Arial" panose="020B0604020202020204" pitchFamily="34" charset="0"/>
                          <a:cs typeface="Arial" panose="020B0604020202020204" pitchFamily="34" charset="0"/>
                        </a:rPr>
                        <a:t>9</a:t>
                      </a:r>
                    </a:p>
                  </a:txBody>
                  <a:tcPr>
                    <a:solidFill>
                      <a:srgbClr val="CFDBE3"/>
                    </a:solidFill>
                  </a:tcPr>
                </a:tc>
                <a:extLst>
                  <a:ext uri="{0D108BD9-81ED-4DB2-BD59-A6C34878D82A}">
                    <a16:rowId xmlns:a16="http://schemas.microsoft.com/office/drawing/2014/main" val="2692232998"/>
                  </a:ext>
                </a:extLst>
              </a:tr>
            </a:tbl>
          </a:graphicData>
        </a:graphic>
      </p:graphicFrame>
      <p:grpSp>
        <p:nvGrpSpPr>
          <p:cNvPr id="33" name="Group 32" descr="Question for committee">
            <a:extLst>
              <a:ext uri="{FF2B5EF4-FFF2-40B4-BE49-F238E27FC236}">
                <a16:creationId xmlns:a16="http://schemas.microsoft.com/office/drawing/2014/main" id="{0DF71CA8-B4B3-978D-C4B0-8763E18D871A}"/>
              </a:ext>
            </a:extLst>
          </p:cNvPr>
          <p:cNvGrpSpPr/>
          <p:nvPr/>
        </p:nvGrpSpPr>
        <p:grpSpPr>
          <a:xfrm>
            <a:off x="213675" y="6070008"/>
            <a:ext cx="11503834" cy="553738"/>
            <a:chOff x="213675" y="5688418"/>
            <a:chExt cx="11503834" cy="688913"/>
          </a:xfrm>
        </p:grpSpPr>
        <p:sp>
          <p:nvSpPr>
            <p:cNvPr id="34" name="Rectangle 33" descr="Question to committee">
              <a:extLst>
                <a:ext uri="{FF2B5EF4-FFF2-40B4-BE49-F238E27FC236}">
                  <a16:creationId xmlns:a16="http://schemas.microsoft.com/office/drawing/2014/main" id="{7C21E164-11E3-4876-81B4-52A1373ABAAD}"/>
                </a:ext>
              </a:extLst>
            </p:cNvPr>
            <p:cNvSpPr/>
            <p:nvPr/>
          </p:nvSpPr>
          <p:spPr>
            <a:xfrm>
              <a:off x="776748" y="5688418"/>
              <a:ext cx="10940761" cy="68891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spcAft>
                  <a:spcPts val="600"/>
                </a:spcAft>
              </a:pPr>
              <a:r>
                <a:rPr lang="en-GB">
                  <a:solidFill>
                    <a:schemeClr val="tx1"/>
                  </a:solidFill>
                  <a:latin typeface="Arial" panose="020B0604020202020204" pitchFamily="34" charset="0"/>
                </a:rPr>
                <a:t>Is it appropriate to include additional IVIg use and related costs for people who receive subsequent talquetamab and teclistamab after initial treatment? </a:t>
              </a:r>
            </a:p>
          </p:txBody>
        </p:sp>
        <p:sp>
          <p:nvSpPr>
            <p:cNvPr id="35" name="Oval 34">
              <a:extLst>
                <a:ext uri="{FF2B5EF4-FFF2-40B4-BE49-F238E27FC236}">
                  <a16:creationId xmlns:a16="http://schemas.microsoft.com/office/drawing/2014/main" id="{9E2C46DA-D88A-7435-6680-7A823491E5D6}"/>
                </a:ext>
              </a:extLst>
            </p:cNvPr>
            <p:cNvSpPr/>
            <p:nvPr/>
          </p:nvSpPr>
          <p:spPr>
            <a:xfrm>
              <a:off x="213675" y="5771173"/>
              <a:ext cx="682184" cy="5543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36" name="Graphic 35">
              <a:extLst>
                <a:ext uri="{FF2B5EF4-FFF2-40B4-BE49-F238E27FC236}">
                  <a16:creationId xmlns:a16="http://schemas.microsoft.com/office/drawing/2014/main" id="{5070CC4D-DD91-7E06-5802-270397E0DF0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352" y="5815553"/>
              <a:ext cx="584829" cy="482850"/>
            </a:xfrm>
            <a:prstGeom prst="rect">
              <a:avLst/>
            </a:prstGeom>
          </p:spPr>
        </p:pic>
      </p:grpSp>
    </p:spTree>
    <p:extLst>
      <p:ext uri="{BB962C8B-B14F-4D97-AF65-F5344CB8AC3E}">
        <p14:creationId xmlns:p14="http://schemas.microsoft.com/office/powerpoint/2010/main" val="3107880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55761-C50F-513D-6FC0-8FEE18E47E16}"/>
            </a:ext>
          </a:extLst>
        </p:cNvPr>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D7CA2554-49B5-551C-C8FF-55C7A9DF966C}"/>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Talquetamab for treating relapsed or refractory multiple myeloma after 3 therapies</a:t>
            </a:r>
            <a:endParaRPr lang="en-GB"/>
          </a:p>
        </p:txBody>
      </p:sp>
      <p:sp>
        <p:nvSpPr>
          <p:cNvPr id="6" name="Guide with 'background' selected">
            <a:extLst>
              <a:ext uri="{FF2B5EF4-FFF2-40B4-BE49-F238E27FC236}">
                <a16:creationId xmlns:a16="http://schemas.microsoft.com/office/drawing/2014/main" id="{7F04D2ED-6A00-87E4-244F-E68CDCA5DF5D}"/>
              </a:ext>
            </a:extLst>
          </p:cNvPr>
          <p:cNvSpPr>
            <a:spLocks noGrp="1"/>
          </p:cNvSpPr>
          <p:nvPr>
            <p:ph type="subTitle" idx="1"/>
          </p:nvPr>
        </p:nvSpPr>
        <p:spPr>
          <a:xfrm>
            <a:off x="724988" y="2284954"/>
            <a:ext cx="11060612" cy="2875457"/>
          </a:xfrm>
        </p:spPr>
        <p:txBody>
          <a:bodyPr>
            <a:noAutofit/>
          </a:bodyPr>
          <a:lstStyle/>
          <a:p>
            <a:pPr marL="457200" indent="-457200">
              <a:buSzPts val="2400"/>
              <a:buFont typeface="Wingdings" panose="05000000000000000000" pitchFamily="2" charset="2"/>
              <a:buChar char="q"/>
            </a:pPr>
            <a:r>
              <a:rPr lang="en-GB" sz="2800"/>
              <a:t>Background and key issues</a:t>
            </a:r>
          </a:p>
          <a:p>
            <a:pPr marL="457200" indent="-457200">
              <a:buSzPts val="2200"/>
              <a:buFont typeface="Wingdings" pitchFamily="2" charset="2"/>
              <a:buChar char="q"/>
            </a:pPr>
            <a:r>
              <a:rPr lang="en-GB" sz="2800"/>
              <a:t>Clinical effectiveness and key clinical issues to consider</a:t>
            </a:r>
          </a:p>
          <a:p>
            <a:pPr marL="457200" indent="-457200">
              <a:buSzPts val="2200"/>
              <a:buFont typeface="Wingdings" pitchFamily="2" charset="2"/>
              <a:buChar char="q"/>
            </a:pPr>
            <a:r>
              <a:rPr lang="en-GB" sz="2800"/>
              <a:t>Modelling and key cost effectiveness issues to consider</a:t>
            </a:r>
          </a:p>
          <a:p>
            <a:pPr marL="457200" indent="-457200">
              <a:buSzPts val="2200"/>
              <a:buFont typeface="Wingdings" panose="05000000000000000000" pitchFamily="2" charset="2"/>
              <a:buChar char="ü"/>
            </a:pPr>
            <a:r>
              <a:rPr lang="en-GB" sz="2800" b="1"/>
              <a:t>Base case assumptions and cost-effectiveness results </a:t>
            </a:r>
          </a:p>
          <a:p>
            <a:pPr marL="457200" indent="-457200">
              <a:buSzPts val="2000"/>
              <a:buFont typeface="Wingdings" pitchFamily="2" charset="2"/>
              <a:buChar char="q"/>
            </a:pPr>
            <a:r>
              <a:rPr lang="en-GB" sz="2800"/>
              <a:t>Other considerations: Equality, managed access and severity</a:t>
            </a:r>
            <a:r>
              <a:rPr lang="en-GB" sz="2800" b="1"/>
              <a:t> </a:t>
            </a:r>
          </a:p>
          <a:p>
            <a:pPr marL="457200" indent="-457200">
              <a:buSzPts val="2000"/>
              <a:buFont typeface="Wingdings" pitchFamily="2" charset="2"/>
              <a:buChar char="q"/>
            </a:pPr>
            <a:r>
              <a:rPr lang="en-GB" sz="2800"/>
              <a:t>Summary</a:t>
            </a:r>
          </a:p>
          <a:p>
            <a:endParaRPr lang="en-GB" sz="2800"/>
          </a:p>
        </p:txBody>
      </p:sp>
    </p:spTree>
    <p:extLst>
      <p:ext uri="{BB962C8B-B14F-4D97-AF65-F5344CB8AC3E}">
        <p14:creationId xmlns:p14="http://schemas.microsoft.com/office/powerpoint/2010/main" val="64366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304164"/>
            <a:ext cx="11250785" cy="592817"/>
          </a:xfrm>
        </p:spPr>
        <p:txBody>
          <a:bodyPr>
            <a:normAutofit/>
          </a:bodyPr>
          <a:lstStyle/>
          <a:p>
            <a:r>
              <a:rPr lang="en-GB" sz="3200">
                <a:ea typeface="Arial" panose="02000503000000020004" pitchFamily="2" charset="0"/>
              </a:rPr>
              <a:t>Background on multiple myeloma</a:t>
            </a:r>
            <a:endParaRPr lang="en-GB"/>
          </a:p>
        </p:txBody>
      </p:sp>
      <p:sp>
        <p:nvSpPr>
          <p:cNvPr id="5" name="Text Placeholder 4">
            <a:extLst>
              <a:ext uri="{FF2B5EF4-FFF2-40B4-BE49-F238E27FC236}">
                <a16:creationId xmlns:a16="http://schemas.microsoft.com/office/drawing/2014/main" id="{C45FECB6-7840-75D3-6F43-CFD680BBFA07}"/>
              </a:ext>
            </a:extLst>
          </p:cNvPr>
          <p:cNvSpPr>
            <a:spLocks noGrp="1"/>
          </p:cNvSpPr>
          <p:nvPr>
            <p:ph type="body" sz="quarter" idx="14"/>
          </p:nvPr>
        </p:nvSpPr>
        <p:spPr>
          <a:xfrm>
            <a:off x="466724" y="840977"/>
            <a:ext cx="11250786" cy="520838"/>
          </a:xfrm>
        </p:spPr>
        <p:txBody>
          <a:bodyPr/>
          <a:lstStyle/>
          <a:p>
            <a:r>
              <a:rPr lang="en-GB"/>
              <a:t>Multiple myeloma is a rare, incurable type of haematological cancer</a:t>
            </a:r>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539923" y="1283326"/>
            <a:ext cx="11103437" cy="2993800"/>
          </a:xfrm>
        </p:spPr>
        <p:txBody>
          <a:bodyPr/>
          <a:lstStyle/>
          <a:p>
            <a:pPr>
              <a:lnSpc>
                <a:spcPct val="100000"/>
              </a:lnSpc>
              <a:spcBef>
                <a:spcPts val="0"/>
              </a:spcBef>
              <a:spcAft>
                <a:spcPts val="600"/>
              </a:spcAft>
            </a:pPr>
            <a:r>
              <a:rPr lang="en-GB" b="1" dirty="0"/>
              <a:t>Causes </a:t>
            </a:r>
          </a:p>
          <a:p>
            <a:pPr marL="342900" indent="-342900">
              <a:lnSpc>
                <a:spcPct val="100000"/>
              </a:lnSpc>
              <a:spcBef>
                <a:spcPts val="600"/>
              </a:spcBef>
              <a:spcAft>
                <a:spcPts val="600"/>
              </a:spcAft>
              <a:buFont typeface="Arial" panose="020B0604020202020204" pitchFamily="34" charset="0"/>
              <a:buChar char="•"/>
            </a:pPr>
            <a:r>
              <a:rPr lang="en-GB" dirty="0"/>
              <a:t>Multiple myeloma (MM) is a malignancy of plasma cells in the bone marrow</a:t>
            </a:r>
          </a:p>
          <a:p>
            <a:pPr>
              <a:lnSpc>
                <a:spcPct val="100000"/>
              </a:lnSpc>
              <a:spcBef>
                <a:spcPts val="0"/>
              </a:spcBef>
              <a:spcAft>
                <a:spcPts val="600"/>
              </a:spcAft>
            </a:pPr>
            <a:r>
              <a:rPr lang="en-GB" b="1" dirty="0"/>
              <a:t>Epidemiology</a:t>
            </a:r>
          </a:p>
          <a:p>
            <a:pPr marL="342900" indent="-342900">
              <a:lnSpc>
                <a:spcPct val="100000"/>
              </a:lnSpc>
              <a:spcBef>
                <a:spcPts val="600"/>
              </a:spcBef>
              <a:spcAft>
                <a:spcPts val="600"/>
              </a:spcAft>
              <a:buFont typeface="Arial" panose="020B0604020202020204" pitchFamily="34" charset="0"/>
              <a:buChar char="•"/>
            </a:pPr>
            <a:r>
              <a:rPr lang="en-GB" dirty="0"/>
              <a:t>Accounts for 2% of all new cancer cases and is more common in men than women</a:t>
            </a:r>
          </a:p>
          <a:p>
            <a:pPr marL="342900" indent="-342900">
              <a:lnSpc>
                <a:spcPct val="100000"/>
              </a:lnSpc>
              <a:spcBef>
                <a:spcPts val="600"/>
              </a:spcBef>
              <a:spcAft>
                <a:spcPts val="600"/>
              </a:spcAft>
              <a:buFont typeface="Arial" panose="020B0604020202020204" pitchFamily="34" charset="0"/>
              <a:buChar char="•"/>
            </a:pPr>
            <a:r>
              <a:rPr lang="en-GB" dirty="0"/>
              <a:t>Median age at diagnosis is around 74 years</a:t>
            </a:r>
          </a:p>
          <a:p>
            <a:pPr marL="342900" indent="-342900">
              <a:lnSpc>
                <a:spcPct val="100000"/>
              </a:lnSpc>
              <a:spcBef>
                <a:spcPts val="600"/>
              </a:spcBef>
              <a:spcAft>
                <a:spcPts val="600"/>
              </a:spcAft>
              <a:buFont typeface="Arial" panose="020B0604020202020204" pitchFamily="34" charset="0"/>
              <a:buChar char="•"/>
            </a:pPr>
            <a:r>
              <a:rPr lang="en-GB" dirty="0"/>
              <a:t>Approximately 5,300 new cases of multiple myeloma per year in England </a:t>
            </a:r>
          </a:p>
          <a:p>
            <a:pPr>
              <a:lnSpc>
                <a:spcPct val="100000"/>
              </a:lnSpc>
              <a:spcBef>
                <a:spcPts val="0"/>
              </a:spcBef>
              <a:spcAft>
                <a:spcPts val="600"/>
              </a:spcAft>
            </a:pPr>
            <a:r>
              <a:rPr lang="en-GB" b="1" dirty="0"/>
              <a:t>Symptoms and prognosis</a:t>
            </a:r>
          </a:p>
          <a:p>
            <a:pPr marL="342900" indent="-342900">
              <a:lnSpc>
                <a:spcPct val="100000"/>
              </a:lnSpc>
              <a:spcBef>
                <a:spcPts val="600"/>
              </a:spcBef>
              <a:spcAft>
                <a:spcPts val="600"/>
              </a:spcAft>
              <a:buFont typeface="Arial" panose="020B0604020202020204" pitchFamily="34" charset="0"/>
              <a:buChar char="•"/>
            </a:pPr>
            <a:r>
              <a:rPr lang="en-GB" dirty="0"/>
              <a:t>Symptoms and complications include bone pain and fractures; tiredness, weakness and shortness of breath caused by anaemia; high levels of calcium in the blood (hypercalcaemia); kidney problems and repeated infections</a:t>
            </a:r>
          </a:p>
          <a:p>
            <a:pPr marL="342900" indent="-342900">
              <a:lnSpc>
                <a:spcPct val="100000"/>
              </a:lnSpc>
              <a:spcBef>
                <a:spcPts val="600"/>
              </a:spcBef>
              <a:spcAft>
                <a:spcPts val="600"/>
              </a:spcAft>
              <a:buFont typeface="Arial" panose="020B0604020202020204" pitchFamily="34" charset="0"/>
              <a:buChar char="•"/>
            </a:pPr>
            <a:r>
              <a:rPr lang="en-GB" dirty="0"/>
              <a:t>5-year survival rate for people who are newly diagnosed is around 55%</a:t>
            </a:r>
          </a:p>
          <a:p>
            <a:pPr marL="342900" indent="-342900">
              <a:lnSpc>
                <a:spcPct val="100000"/>
              </a:lnSpc>
              <a:spcBef>
                <a:spcPts val="600"/>
              </a:spcBef>
              <a:spcAft>
                <a:spcPts val="600"/>
              </a:spcAft>
              <a:buFont typeface="Arial" panose="020B0604020202020204" pitchFamily="34" charset="0"/>
              <a:buChar char="•"/>
            </a:pPr>
            <a:r>
              <a:rPr lang="en-GB" dirty="0"/>
              <a:t>Multiple myeloma is considered incurable; all people will eventually progress or relapse</a:t>
            </a:r>
          </a:p>
        </p:txBody>
      </p:sp>
      <p:sp>
        <p:nvSpPr>
          <p:cNvPr id="11" name="Text Placeholder 2">
            <a:extLst>
              <a:ext uri="{FF2B5EF4-FFF2-40B4-BE49-F238E27FC236}">
                <a16:creationId xmlns:a16="http://schemas.microsoft.com/office/drawing/2014/main" id="{60064F97-CCBA-E7F6-FAF4-730E9FCD6695}"/>
              </a:ext>
            </a:extLst>
          </p:cNvPr>
          <p:cNvSpPr txBox="1">
            <a:spLocks/>
          </p:cNvSpPr>
          <p:nvPr/>
        </p:nvSpPr>
        <p:spPr>
          <a:xfrm>
            <a:off x="539923" y="4297446"/>
            <a:ext cx="11103437" cy="1601690"/>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endParaRPr lang="en-GB" dirty="0"/>
          </a:p>
        </p:txBody>
      </p:sp>
    </p:spTree>
    <p:extLst>
      <p:ext uri="{BB962C8B-B14F-4D97-AF65-F5344CB8AC3E}">
        <p14:creationId xmlns:p14="http://schemas.microsoft.com/office/powerpoint/2010/main" val="3154635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descr="A table showing the difference in base case assumptions for company and EAG">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318335628"/>
              </p:ext>
            </p:extLst>
          </p:nvPr>
        </p:nvGraphicFramePr>
        <p:xfrm>
          <a:off x="466724" y="1257303"/>
          <a:ext cx="11258552" cy="4007125"/>
        </p:xfrm>
        <a:graphic>
          <a:graphicData uri="http://schemas.openxmlformats.org/drawingml/2006/table">
            <a:tbl>
              <a:tblPr firstRow="1" firstCol="1" bandRow="1">
                <a:tableStyleId>{21E4AEA4-8DFA-4A89-87EB-49C32662AFE0}</a:tableStyleId>
              </a:tblPr>
              <a:tblGrid>
                <a:gridCol w="2061323">
                  <a:extLst>
                    <a:ext uri="{9D8B030D-6E8A-4147-A177-3AD203B41FA5}">
                      <a16:colId xmlns:a16="http://schemas.microsoft.com/office/drawing/2014/main" val="3974739884"/>
                    </a:ext>
                  </a:extLst>
                </a:gridCol>
                <a:gridCol w="3941764">
                  <a:extLst>
                    <a:ext uri="{9D8B030D-6E8A-4147-A177-3AD203B41FA5}">
                      <a16:colId xmlns:a16="http://schemas.microsoft.com/office/drawing/2014/main" val="4289090289"/>
                    </a:ext>
                  </a:extLst>
                </a:gridCol>
                <a:gridCol w="5255465">
                  <a:extLst>
                    <a:ext uri="{9D8B030D-6E8A-4147-A177-3AD203B41FA5}">
                      <a16:colId xmlns:a16="http://schemas.microsoft.com/office/drawing/2014/main" val="3834478098"/>
                    </a:ext>
                  </a:extLst>
                </a:gridCol>
              </a:tblGrid>
              <a:tr h="251980">
                <a:tc>
                  <a:txBody>
                    <a:bodyPr/>
                    <a:lstStyle/>
                    <a:p>
                      <a:r>
                        <a:rPr lang="en-GB" sz="1800">
                          <a:latin typeface="Arial" panose="020B0604020202020204" pitchFamily="34" charset="0"/>
                        </a:rPr>
                        <a:t>Assumption</a:t>
                      </a:r>
                    </a:p>
                  </a:txBody>
                  <a:tcPr/>
                </a:tc>
                <a:tc>
                  <a:txBody>
                    <a:bodyPr/>
                    <a:lstStyle/>
                    <a:p>
                      <a:r>
                        <a:rPr lang="en-GB" sz="1800">
                          <a:latin typeface="Arial" panose="020B0604020202020204" pitchFamily="34" charset="0"/>
                        </a:rPr>
                        <a:t>Company base case</a:t>
                      </a:r>
                    </a:p>
                  </a:txBody>
                  <a:tcPr/>
                </a:tc>
                <a:tc>
                  <a:txBody>
                    <a:bodyPr/>
                    <a:lstStyle/>
                    <a:p>
                      <a:r>
                        <a:rPr lang="en-GB" sz="1800">
                          <a:latin typeface="Arial" panose="020B0604020202020204" pitchFamily="34" charset="0"/>
                        </a:rPr>
                        <a:t>EAG base case</a:t>
                      </a:r>
                    </a:p>
                  </a:txBody>
                  <a:tcPr/>
                </a:tc>
                <a:extLst>
                  <a:ext uri="{0D108BD9-81ED-4DB2-BD59-A6C34878D82A}">
                    <a16:rowId xmlns:a16="http://schemas.microsoft.com/office/drawing/2014/main" val="1365441208"/>
                  </a:ext>
                </a:extLst>
              </a:tr>
              <a:tr h="440965">
                <a:tc>
                  <a:txBody>
                    <a:bodyPr/>
                    <a:lstStyle/>
                    <a:p>
                      <a:r>
                        <a:rPr lang="en-GB" sz="1800" b="1">
                          <a:solidFill>
                            <a:schemeClr val="bg1"/>
                          </a:solidFill>
                          <a:latin typeface="Arial" panose="020B0604020202020204" pitchFamily="34" charset="0"/>
                        </a:rPr>
                        <a:t>Teclistamab OS, PFS and TTD</a:t>
                      </a:r>
                    </a:p>
                  </a:txBody>
                  <a:tcPr>
                    <a:solidFill>
                      <a:schemeClr val="tx2"/>
                    </a:solidFill>
                  </a:tcPr>
                </a:tc>
                <a:tc>
                  <a:txBody>
                    <a:bodyPr/>
                    <a:lstStyle/>
                    <a:p>
                      <a:r>
                        <a:rPr lang="en-GB" sz="1800">
                          <a:solidFill>
                            <a:schemeClr val="tx1"/>
                          </a:solidFill>
                          <a:latin typeface="Arial" panose="020B0604020202020204" pitchFamily="34" charset="0"/>
                          <a:cs typeface="Arial" panose="020B0604020202020204" pitchFamily="34" charset="0"/>
                        </a:rPr>
                        <a:t>Calibrated lognormal model</a:t>
                      </a:r>
                    </a:p>
                  </a:txBody>
                  <a:tcPr>
                    <a:solidFill>
                      <a:srgbClr val="E7E9EB"/>
                    </a:solidFill>
                  </a:tcPr>
                </a:tc>
                <a:tc>
                  <a:txBody>
                    <a:bodyPr/>
                    <a:lstStyle/>
                    <a:p>
                      <a:r>
                        <a:rPr lang="en-GB" sz="1800">
                          <a:solidFill>
                            <a:schemeClr val="tx1"/>
                          </a:solidFill>
                          <a:latin typeface="Arial" panose="020B0604020202020204" pitchFamily="34" charset="0"/>
                          <a:cs typeface="Arial" panose="020B0604020202020204" pitchFamily="34" charset="0"/>
                        </a:rPr>
                        <a:t>Uncalibrated Weibull model</a:t>
                      </a:r>
                    </a:p>
                  </a:txBody>
                  <a:tcPr>
                    <a:solidFill>
                      <a:srgbClr val="E7E9EB"/>
                    </a:solidFill>
                  </a:tcPr>
                </a:tc>
                <a:extLst>
                  <a:ext uri="{0D108BD9-81ED-4DB2-BD59-A6C34878D82A}">
                    <a16:rowId xmlns:a16="http://schemas.microsoft.com/office/drawing/2014/main" val="3471957187"/>
                  </a:ext>
                </a:extLst>
              </a:tr>
              <a:tr h="606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bg1"/>
                          </a:solidFill>
                          <a:latin typeface="Arial" panose="020B0604020202020204" pitchFamily="34" charset="0"/>
                        </a:rPr>
                        <a:t>Subsequent treatment</a:t>
                      </a:r>
                    </a:p>
                  </a:txBody>
                  <a:tcPr>
                    <a:solidFill>
                      <a:schemeClr val="tx2"/>
                    </a:solidFill>
                  </a:tcPr>
                </a:tc>
                <a:tc>
                  <a:txBody>
                    <a:bodyPr/>
                    <a:lstStyle/>
                    <a:p>
                      <a:pPr marL="0" indent="0">
                        <a:buFont typeface="Arial" panose="020B0604020202020204" pitchFamily="34" charset="0"/>
                        <a:buNone/>
                      </a:pPr>
                      <a:r>
                        <a:rPr lang="en-GB" sz="1800">
                          <a:solidFill>
                            <a:schemeClr val="tx1"/>
                          </a:solidFill>
                          <a:latin typeface="Arial" panose="020B0604020202020204" pitchFamily="34" charset="0"/>
                          <a:cs typeface="Arial" panose="020B0604020202020204" pitchFamily="34" charset="0"/>
                        </a:rPr>
                        <a:t>Excludes talquetamab treatment after teclistamab</a:t>
                      </a:r>
                    </a:p>
                  </a:txBody>
                  <a:tcPr>
                    <a:solidFill>
                      <a:srgbClr val="CBCFD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solidFill>
                            <a:schemeClr val="tx1"/>
                          </a:solidFill>
                          <a:latin typeface="Arial" panose="020B0604020202020204" pitchFamily="34" charset="0"/>
                          <a:cs typeface="Arial" panose="020B0604020202020204" pitchFamily="34" charset="0"/>
                        </a:rPr>
                        <a:t>Includes talquetamab treatment after teclistamab</a:t>
                      </a:r>
                    </a:p>
                  </a:txBody>
                  <a:tcPr>
                    <a:solidFill>
                      <a:srgbClr val="CBCFD4"/>
                    </a:solidFill>
                  </a:tcPr>
                </a:tc>
                <a:extLst>
                  <a:ext uri="{0D108BD9-81ED-4DB2-BD59-A6C34878D82A}">
                    <a16:rowId xmlns:a16="http://schemas.microsoft.com/office/drawing/2014/main" val="1435970600"/>
                  </a:ext>
                </a:extLst>
              </a:tr>
              <a:tr h="818936">
                <a:tc>
                  <a:txBody>
                    <a:bodyPr/>
                    <a:lstStyle/>
                    <a:p>
                      <a:r>
                        <a:rPr lang="en-GB" sz="1800" b="1">
                          <a:solidFill>
                            <a:schemeClr val="bg1"/>
                          </a:solidFill>
                          <a:latin typeface="Arial" panose="020B0604020202020204" pitchFamily="34" charset="0"/>
                        </a:rPr>
                        <a:t>Additional IVIg use</a:t>
                      </a:r>
                    </a:p>
                  </a:txBody>
                  <a:tcPr>
                    <a:solidFill>
                      <a:schemeClr val="tx2"/>
                    </a:solidFill>
                  </a:tcPr>
                </a:tc>
                <a:tc>
                  <a:txBody>
                    <a:bodyPr/>
                    <a:lstStyle/>
                    <a:p>
                      <a:r>
                        <a:rPr lang="en-GB" sz="1800" kern="1200">
                          <a:solidFill>
                            <a:schemeClr val="dk1"/>
                          </a:solidFill>
                          <a:effectLst/>
                          <a:latin typeface="Arial" panose="020B0604020202020204" pitchFamily="34" charset="0"/>
                          <a:ea typeface="+mn-ea"/>
                          <a:cs typeface="Arial" panose="020B0604020202020204" pitchFamily="34" charset="0"/>
                        </a:rPr>
                        <a:t>No IVIg treatment for people who received subsequent talquetamab or teclistamab</a:t>
                      </a:r>
                      <a:endParaRPr lang="en-GB" sz="1800">
                        <a:solidFill>
                          <a:schemeClr val="tx1"/>
                        </a:solidFill>
                        <a:latin typeface="Arial" panose="020B0604020202020204" pitchFamily="34" charset="0"/>
                        <a:cs typeface="Arial" panose="020B0604020202020204" pitchFamily="34" charset="0"/>
                      </a:endParaRPr>
                    </a:p>
                  </a:txBody>
                  <a:tcPr>
                    <a:solidFill>
                      <a:srgbClr val="CBCFD4"/>
                    </a:solidFill>
                  </a:tcPr>
                </a:tc>
                <a:tc>
                  <a:txBody>
                    <a:bodyPr/>
                    <a:lstStyle/>
                    <a:p>
                      <a:pPr marL="285750" indent="-285750">
                        <a:buFont typeface="Arial" panose="020B0604020202020204" pitchFamily="34" charset="0"/>
                        <a:buChar char="•"/>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r>
                        <a:rPr lang="en-GB" sz="1800" dirty="0">
                          <a:solidFill>
                            <a:schemeClr val="tx1"/>
                          </a:solidFill>
                          <a:latin typeface="Arial" panose="020B0604020202020204" pitchFamily="34" charset="0"/>
                          <a:cs typeface="Arial" panose="020B0604020202020204" pitchFamily="34" charset="0"/>
                        </a:rPr>
                        <a:t> of people who receive subsequent talquetamab (6 doses) and </a:t>
                      </a: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r>
                        <a:rPr lang="en-GB" sz="1800" u="none" dirty="0">
                          <a:solidFill>
                            <a:schemeClr val="tx1"/>
                          </a:solidFill>
                          <a:latin typeface="Arial" panose="020B0604020202020204" pitchFamily="34" charset="0"/>
                          <a:cs typeface="Arial" panose="020B0604020202020204" pitchFamily="34" charset="0"/>
                        </a:rPr>
                        <a:t> </a:t>
                      </a:r>
                      <a:r>
                        <a:rPr lang="en-GB" sz="1800" dirty="0">
                          <a:solidFill>
                            <a:schemeClr val="tx1"/>
                          </a:solidFill>
                          <a:latin typeface="Arial" panose="020B0604020202020204" pitchFamily="34" charset="0"/>
                          <a:cs typeface="Arial" panose="020B0604020202020204" pitchFamily="34" charset="0"/>
                        </a:rPr>
                        <a:t>of people who receive teclistamab (9 doses) have IVIg</a:t>
                      </a:r>
                    </a:p>
                  </a:txBody>
                  <a:tcPr>
                    <a:solidFill>
                      <a:srgbClr val="CBCFD4"/>
                    </a:solidFill>
                  </a:tcPr>
                </a:tc>
                <a:extLst>
                  <a:ext uri="{0D108BD9-81ED-4DB2-BD59-A6C34878D82A}">
                    <a16:rowId xmlns:a16="http://schemas.microsoft.com/office/drawing/2014/main" val="2839860368"/>
                  </a:ext>
                </a:extLst>
              </a:tr>
              <a:tr h="440965">
                <a:tc>
                  <a:txBody>
                    <a:bodyPr/>
                    <a:lstStyle/>
                    <a:p>
                      <a:r>
                        <a:rPr lang="en-GB" sz="1800" b="1">
                          <a:solidFill>
                            <a:schemeClr val="bg1"/>
                          </a:solidFill>
                          <a:latin typeface="Arial" panose="020B0604020202020204" pitchFamily="34" charset="0"/>
                        </a:rPr>
                        <a:t>Half-cycle correction</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solidFill>
                            <a:schemeClr val="tx1"/>
                          </a:solidFill>
                          <a:latin typeface="Arial" panose="020B0604020202020204" pitchFamily="34" charset="0"/>
                          <a:cs typeface="Arial" panose="020B0604020202020204" pitchFamily="34" charset="0"/>
                        </a:rPr>
                        <a:t>Yes</a:t>
                      </a:r>
                    </a:p>
                  </a:txBody>
                  <a:tcPr>
                    <a:solidFill>
                      <a:srgbClr val="E7E9E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solidFill>
                            <a:schemeClr val="tx1"/>
                          </a:solidFill>
                          <a:latin typeface="Arial" panose="020B0604020202020204" pitchFamily="34" charset="0"/>
                          <a:cs typeface="Arial" panose="020B0604020202020204" pitchFamily="34" charset="0"/>
                        </a:rPr>
                        <a:t>No</a:t>
                      </a:r>
                    </a:p>
                  </a:txBody>
                  <a:tcPr>
                    <a:solidFill>
                      <a:srgbClr val="E7E9EB"/>
                    </a:solidFill>
                  </a:tcPr>
                </a:tc>
                <a:extLst>
                  <a:ext uri="{0D108BD9-81ED-4DB2-BD59-A6C34878D82A}">
                    <a16:rowId xmlns:a16="http://schemas.microsoft.com/office/drawing/2014/main" val="2121904842"/>
                  </a:ext>
                </a:extLst>
              </a:tr>
              <a:tr h="440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Discounting </a:t>
                      </a:r>
                      <a:endParaRPr lang="en-GB" sz="1800" b="1">
                        <a:solidFill>
                          <a:schemeClr val="bg1"/>
                        </a:solidFill>
                        <a:latin typeface="Arial" panose="020B0604020202020204" pitchFamily="34" charset="0"/>
                      </a:endParaRPr>
                    </a:p>
                  </a:txBody>
                  <a:tcPr>
                    <a:solidFill>
                      <a:schemeClr val="tx2"/>
                    </a:solidFill>
                  </a:tcPr>
                </a:tc>
                <a:tc>
                  <a:txBody>
                    <a:bodyPr/>
                    <a:lstStyle/>
                    <a:p>
                      <a:r>
                        <a:rPr lang="en-GB" sz="1800">
                          <a:solidFill>
                            <a:schemeClr val="tx1"/>
                          </a:solidFill>
                          <a:latin typeface="Arial" panose="020B0604020202020204" pitchFamily="34" charset="0"/>
                          <a:cs typeface="Arial" panose="020B0604020202020204" pitchFamily="34" charset="0"/>
                        </a:rPr>
                        <a:t>Discounting in the first year of model</a:t>
                      </a:r>
                    </a:p>
                  </a:txBody>
                  <a:tcPr>
                    <a:solidFill>
                      <a:srgbClr val="CBCFD4"/>
                    </a:solidFill>
                  </a:tcPr>
                </a:tc>
                <a:tc>
                  <a:txBody>
                    <a:bodyPr/>
                    <a:lstStyle/>
                    <a:p>
                      <a:r>
                        <a:rPr lang="en-GB" sz="1800">
                          <a:solidFill>
                            <a:schemeClr val="tx1"/>
                          </a:solidFill>
                          <a:latin typeface="Arial" panose="020B0604020202020204" pitchFamily="34" charset="0"/>
                          <a:cs typeface="Arial" panose="020B0604020202020204" pitchFamily="34" charset="0"/>
                        </a:rPr>
                        <a:t>Discounting after year 1</a:t>
                      </a:r>
                    </a:p>
                  </a:txBody>
                  <a:tcPr>
                    <a:solidFill>
                      <a:srgbClr val="CBCFD4"/>
                    </a:solidFill>
                  </a:tcPr>
                </a:tc>
                <a:extLst>
                  <a:ext uri="{0D108BD9-81ED-4DB2-BD59-A6C34878D82A}">
                    <a16:rowId xmlns:a16="http://schemas.microsoft.com/office/drawing/2014/main" val="2907224145"/>
                  </a:ext>
                </a:extLst>
              </a:tr>
              <a:tr h="251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bg1"/>
                          </a:solidFill>
                          <a:latin typeface="Arial" panose="020B0604020202020204" pitchFamily="34" charset="0"/>
                        </a:rPr>
                        <a:t>AE </a:t>
                      </a:r>
                      <a:r>
                        <a:rPr lang="en-GB" sz="1800" b="1" err="1">
                          <a:solidFill>
                            <a:schemeClr val="bg1"/>
                          </a:solidFill>
                          <a:latin typeface="Arial" panose="020B0604020202020204" pitchFamily="34" charset="0"/>
                        </a:rPr>
                        <a:t>disutilities</a:t>
                      </a:r>
                      <a:endParaRPr lang="en-GB" sz="1800" b="1">
                        <a:solidFill>
                          <a:schemeClr val="bg1"/>
                        </a:solidFill>
                        <a:latin typeface="Arial" panose="020B0604020202020204" pitchFamily="34" charset="0"/>
                      </a:endParaRPr>
                    </a:p>
                  </a:txBody>
                  <a:tcPr>
                    <a:solidFill>
                      <a:schemeClr val="tx2"/>
                    </a:solidFill>
                  </a:tcPr>
                </a:tc>
                <a:tc>
                  <a:txBody>
                    <a:bodyPr/>
                    <a:lstStyle/>
                    <a:p>
                      <a:pPr marL="0" indent="0">
                        <a:buFont typeface="Arial" panose="020B0604020202020204" pitchFamily="34" charset="0"/>
                        <a:buNone/>
                      </a:pPr>
                      <a:r>
                        <a:rPr lang="en-GB" sz="1800">
                          <a:solidFill>
                            <a:schemeClr val="tx1"/>
                          </a:solidFill>
                          <a:latin typeface="Arial" panose="020B0604020202020204" pitchFamily="34" charset="0"/>
                          <a:cs typeface="Arial" panose="020B0604020202020204" pitchFamily="34" charset="0"/>
                        </a:rPr>
                        <a:t>Include</a:t>
                      </a:r>
                    </a:p>
                  </a:txBody>
                  <a:tcPr>
                    <a:solidFill>
                      <a:srgbClr val="CBCFD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tx1"/>
                          </a:solidFill>
                          <a:latin typeface="Arial" panose="020B0604020202020204" pitchFamily="34" charset="0"/>
                          <a:cs typeface="Arial" panose="020B0604020202020204" pitchFamily="34" charset="0"/>
                        </a:rPr>
                        <a:t>Exclude</a:t>
                      </a:r>
                    </a:p>
                  </a:txBody>
                  <a:tcPr>
                    <a:solidFill>
                      <a:srgbClr val="CBCFD4"/>
                    </a:solidFill>
                  </a:tcPr>
                </a:tc>
                <a:extLst>
                  <a:ext uri="{0D108BD9-81ED-4DB2-BD59-A6C34878D82A}">
                    <a16:rowId xmlns:a16="http://schemas.microsoft.com/office/drawing/2014/main" val="408274574"/>
                  </a:ext>
                </a:extLst>
              </a:tr>
            </a:tbl>
          </a:graphicData>
        </a:graphic>
      </p:graphicFrame>
      <p:sp>
        <p:nvSpPr>
          <p:cNvPr id="2" name="Text Placeholder 3">
            <a:extLst>
              <a:ext uri="{FF2B5EF4-FFF2-40B4-BE49-F238E27FC236}">
                <a16:creationId xmlns:a16="http://schemas.microsoft.com/office/drawing/2014/main" id="{1707FE89-E420-6150-7601-06A99E92D1C9}"/>
              </a:ext>
            </a:extLst>
          </p:cNvPr>
          <p:cNvSpPr txBox="1">
            <a:spLocks/>
          </p:cNvSpPr>
          <p:nvPr/>
        </p:nvSpPr>
        <p:spPr>
          <a:xfrm>
            <a:off x="1040130" y="6380481"/>
            <a:ext cx="10677378" cy="477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AE: Adverse event; IVIg: Intravenous immunoglobulin; OS: Overall survival; PFS: Progression-free survival; TTD: Time to treatment discontinuation</a:t>
            </a:r>
          </a:p>
        </p:txBody>
      </p:sp>
      <p:sp>
        <p:nvSpPr>
          <p:cNvPr id="3" name="Title 1">
            <a:extLst>
              <a:ext uri="{FF2B5EF4-FFF2-40B4-BE49-F238E27FC236}">
                <a16:creationId xmlns:a16="http://schemas.microsoft.com/office/drawing/2014/main" id="{0603A5A0-A731-96C0-D9E0-A5DFDB0D014C}"/>
              </a:ext>
            </a:extLst>
          </p:cNvPr>
          <p:cNvSpPr>
            <a:spLocks noGrp="1"/>
          </p:cNvSpPr>
          <p:nvPr>
            <p:ph type="title"/>
          </p:nvPr>
        </p:nvSpPr>
        <p:spPr>
          <a:xfrm>
            <a:off x="466724" y="293890"/>
            <a:ext cx="11250785" cy="592817"/>
          </a:xfrm>
        </p:spPr>
        <p:txBody>
          <a:bodyPr>
            <a:noAutofit/>
          </a:bodyPr>
          <a:lstStyle/>
          <a:p>
            <a:r>
              <a:rPr lang="en-GB"/>
              <a:t>Differences between company and EAG base case assumptions</a:t>
            </a:r>
          </a:p>
        </p:txBody>
      </p:sp>
      <p:sp>
        <p:nvSpPr>
          <p:cNvPr id="4" name="Rectangle 3" descr="Marker showing slides are confidential ">
            <a:extLst>
              <a:ext uri="{FF2B5EF4-FFF2-40B4-BE49-F238E27FC236}">
                <a16:creationId xmlns:a16="http://schemas.microsoft.com/office/drawing/2014/main" id="{FB20A7FB-F533-1D69-B6FD-7346C4C02A8D}"/>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5" name="TextBox 4">
            <a:extLst>
              <a:ext uri="{FF2B5EF4-FFF2-40B4-BE49-F238E27FC236}">
                <a16:creationId xmlns:a16="http://schemas.microsoft.com/office/drawing/2014/main" id="{581A57AE-0D15-6C8F-0B14-14655D6E0ADD}"/>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6" name="Picture 5">
            <a:extLst>
              <a:ext uri="{FF2B5EF4-FFF2-40B4-BE49-F238E27FC236}">
                <a16:creationId xmlns:a16="http://schemas.microsoft.com/office/drawing/2014/main" id="{7D969CE5-759E-9177-4875-E9EF4843B6AE}"/>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pic>
        <p:nvPicPr>
          <p:cNvPr id="12" name="Picture 11">
            <a:extLst>
              <a:ext uri="{FF2B5EF4-FFF2-40B4-BE49-F238E27FC236}">
                <a16:creationId xmlns:a16="http://schemas.microsoft.com/office/drawing/2014/main" id="{518211C7-49D0-2FC8-5FD8-61A9A9E6AAB9}"/>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2180846" y="2454518"/>
            <a:ext cx="280661" cy="260321"/>
          </a:xfrm>
          <a:prstGeom prst="rect">
            <a:avLst/>
          </a:prstGeom>
        </p:spPr>
      </p:pic>
      <p:pic>
        <p:nvPicPr>
          <p:cNvPr id="13" name="Picture 12">
            <a:extLst>
              <a:ext uri="{FF2B5EF4-FFF2-40B4-BE49-F238E27FC236}">
                <a16:creationId xmlns:a16="http://schemas.microsoft.com/office/drawing/2014/main" id="{F7A826CD-D0B4-3E5D-8815-FEE6C51886E0}"/>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2161169" y="3342689"/>
            <a:ext cx="280661" cy="260321"/>
          </a:xfrm>
          <a:prstGeom prst="rect">
            <a:avLst/>
          </a:prstGeom>
        </p:spPr>
      </p:pic>
      <p:pic>
        <p:nvPicPr>
          <p:cNvPr id="14" name="Picture 13">
            <a:extLst>
              <a:ext uri="{FF2B5EF4-FFF2-40B4-BE49-F238E27FC236}">
                <a16:creationId xmlns:a16="http://schemas.microsoft.com/office/drawing/2014/main" id="{3EE0F9D3-CB32-F9AD-B744-3E859B8F5251}"/>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2169124" y="4115936"/>
            <a:ext cx="280661" cy="260321"/>
          </a:xfrm>
          <a:prstGeom prst="rect">
            <a:avLst/>
          </a:prstGeom>
        </p:spPr>
      </p:pic>
      <p:pic>
        <p:nvPicPr>
          <p:cNvPr id="15" name="Picture 14">
            <a:extLst>
              <a:ext uri="{FF2B5EF4-FFF2-40B4-BE49-F238E27FC236}">
                <a16:creationId xmlns:a16="http://schemas.microsoft.com/office/drawing/2014/main" id="{176D5C7D-2A0F-BB03-2F44-65AB00F8D9C9}"/>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2169126" y="4569650"/>
            <a:ext cx="280661" cy="260321"/>
          </a:xfrm>
          <a:prstGeom prst="rect">
            <a:avLst/>
          </a:prstGeom>
        </p:spPr>
      </p:pic>
      <p:pic>
        <p:nvPicPr>
          <p:cNvPr id="16" name="Picture 15">
            <a:extLst>
              <a:ext uri="{FF2B5EF4-FFF2-40B4-BE49-F238E27FC236}">
                <a16:creationId xmlns:a16="http://schemas.microsoft.com/office/drawing/2014/main" id="{C45B7752-B90A-D6BB-D782-93CD0429418E}"/>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2169125" y="4962237"/>
            <a:ext cx="280661" cy="260321"/>
          </a:xfrm>
          <a:prstGeom prst="rect">
            <a:avLst/>
          </a:prstGeom>
        </p:spPr>
      </p:pic>
      <p:pic>
        <p:nvPicPr>
          <p:cNvPr id="17" name="Picture 16">
            <a:extLst>
              <a:ext uri="{FF2B5EF4-FFF2-40B4-BE49-F238E27FC236}">
                <a16:creationId xmlns:a16="http://schemas.microsoft.com/office/drawing/2014/main" id="{A772FAB6-E39F-198E-8420-9375D077770F}"/>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2180846" y="1950173"/>
            <a:ext cx="268942" cy="268942"/>
          </a:xfrm>
          <a:prstGeom prst="rect">
            <a:avLst/>
          </a:prstGeom>
        </p:spPr>
      </p:pic>
    </p:spTree>
    <p:extLst>
      <p:ext uri="{BB962C8B-B14F-4D97-AF65-F5344CB8AC3E}">
        <p14:creationId xmlns:p14="http://schemas.microsoft.com/office/powerpoint/2010/main" val="2550659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BC509D-3987-B791-DA36-9172A87527EC}"/>
              </a:ext>
            </a:extLst>
          </p:cNvPr>
          <p:cNvSpPr>
            <a:spLocks noGrp="1"/>
          </p:cNvSpPr>
          <p:nvPr>
            <p:ph type="body" sz="quarter" idx="12"/>
          </p:nvPr>
        </p:nvSpPr>
        <p:spPr>
          <a:xfrm>
            <a:off x="559377" y="1672940"/>
            <a:ext cx="11317432" cy="3437659"/>
          </a:xfrm>
        </p:spPr>
        <p:txBody>
          <a:bodyPr>
            <a:normAutofit fontScale="25000" lnSpcReduction="20000"/>
          </a:bodyPr>
          <a:lstStyle/>
          <a:p>
            <a:pPr marL="457200" indent="-457200">
              <a:lnSpc>
                <a:spcPct val="120000"/>
              </a:lnSpc>
              <a:spcBef>
                <a:spcPts val="0"/>
              </a:spcBef>
              <a:spcAft>
                <a:spcPts val="1200"/>
              </a:spcAft>
              <a:buFont typeface="Arial" panose="020B0604020202020204" pitchFamily="34" charset="0"/>
              <a:buChar char="•"/>
            </a:pPr>
            <a:r>
              <a:rPr lang="en-GB" sz="7400"/>
              <a:t>All ICERs are reported in PART 2 slides because they include confidential comparator PAS discounts</a:t>
            </a:r>
          </a:p>
          <a:p>
            <a:pPr marL="457200" indent="-457200">
              <a:lnSpc>
                <a:spcPct val="120000"/>
              </a:lnSpc>
              <a:spcBef>
                <a:spcPts val="0"/>
              </a:spcBef>
              <a:spcAft>
                <a:spcPts val="1200"/>
              </a:spcAft>
              <a:buFont typeface="Arial" panose="020B0604020202020204" pitchFamily="34" charset="0"/>
              <a:buChar char="•"/>
            </a:pPr>
            <a:r>
              <a:rPr lang="en-GB" sz="7400"/>
              <a:t>When comparator PAS discounts are included, the company’s probabilistic base case is above the range normally considered a cost-effective use of NHS resources </a:t>
            </a:r>
          </a:p>
          <a:p>
            <a:pPr marL="457200" indent="-457200">
              <a:lnSpc>
                <a:spcPct val="120000"/>
              </a:lnSpc>
              <a:spcBef>
                <a:spcPts val="0"/>
              </a:spcBef>
              <a:spcAft>
                <a:spcPts val="1200"/>
              </a:spcAft>
              <a:buFont typeface="Arial" panose="020B0604020202020204" pitchFamily="34" charset="0"/>
              <a:buChar char="•"/>
            </a:pPr>
            <a:r>
              <a:rPr lang="en-GB" sz="7400"/>
              <a:t>The EAG probabilistic base case is also above this range</a:t>
            </a:r>
          </a:p>
          <a:p>
            <a:pPr marL="457200" indent="-457200">
              <a:lnSpc>
                <a:spcPct val="120000"/>
              </a:lnSpc>
              <a:spcBef>
                <a:spcPts val="0"/>
              </a:spcBef>
              <a:spcAft>
                <a:spcPts val="1200"/>
              </a:spcAft>
              <a:buFont typeface="Arial" panose="020B0604020202020204" pitchFamily="34" charset="0"/>
              <a:buChar char="•"/>
            </a:pPr>
            <a:r>
              <a:rPr lang="en-GB" sz="7400"/>
              <a:t>Scenarios presented in Part 2 will include alternative OS HR, IVIg use, utility values, infection treatment costs and subsequent treatment approaches</a:t>
            </a:r>
            <a:endParaRPr lang="en-GB"/>
          </a:p>
        </p:txBody>
      </p:sp>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a:t>Cost-effectiveness results</a:t>
            </a:r>
          </a:p>
        </p:txBody>
      </p:sp>
      <p:sp>
        <p:nvSpPr>
          <p:cNvPr id="3" name="Text Placeholder 3">
            <a:extLst>
              <a:ext uri="{FF2B5EF4-FFF2-40B4-BE49-F238E27FC236}">
                <a16:creationId xmlns:a16="http://schemas.microsoft.com/office/drawing/2014/main" id="{B57D634C-5A0A-CA6A-A4FA-91A7C5CA8A83}"/>
              </a:ext>
            </a:extLst>
          </p:cNvPr>
          <p:cNvSpPr txBox="1">
            <a:spLocks/>
          </p:cNvSpPr>
          <p:nvPr/>
        </p:nvSpPr>
        <p:spPr>
          <a:xfrm>
            <a:off x="1040130" y="5608321"/>
            <a:ext cx="10677378" cy="477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chemeClr val="bg1"/>
                </a:solidFill>
              </a:rPr>
              <a:t>HR: Hazard ratio; ICER: Incremental cost effectiveness ratio; IVIg: Intravenous immunoglobulin; OS: Overall survival; PAS: Patient access scheme</a:t>
            </a:r>
          </a:p>
        </p:txBody>
      </p:sp>
    </p:spTree>
    <p:extLst>
      <p:ext uri="{BB962C8B-B14F-4D97-AF65-F5344CB8AC3E}">
        <p14:creationId xmlns:p14="http://schemas.microsoft.com/office/powerpoint/2010/main" val="115297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6A0F1-B63A-7ADE-106C-C31EDE060040}"/>
            </a:ext>
          </a:extLst>
        </p:cNvPr>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DCF2DEDD-9FA4-9B4E-AC27-7AA63E502CC7}"/>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Talquetamab for treating relapsed or refractory multiple myeloma after 3 therapies</a:t>
            </a:r>
            <a:endParaRPr lang="en-GB"/>
          </a:p>
        </p:txBody>
      </p:sp>
      <p:sp>
        <p:nvSpPr>
          <p:cNvPr id="6" name="Guide with 'background' selected">
            <a:extLst>
              <a:ext uri="{FF2B5EF4-FFF2-40B4-BE49-F238E27FC236}">
                <a16:creationId xmlns:a16="http://schemas.microsoft.com/office/drawing/2014/main" id="{4B3D931A-6AFC-013E-8B5E-4B60D8A35459}"/>
              </a:ext>
            </a:extLst>
          </p:cNvPr>
          <p:cNvSpPr>
            <a:spLocks noGrp="1"/>
          </p:cNvSpPr>
          <p:nvPr>
            <p:ph type="subTitle" idx="1"/>
          </p:nvPr>
        </p:nvSpPr>
        <p:spPr>
          <a:xfrm>
            <a:off x="724988" y="2284954"/>
            <a:ext cx="11060612" cy="2875457"/>
          </a:xfrm>
        </p:spPr>
        <p:txBody>
          <a:bodyPr>
            <a:noAutofit/>
          </a:bodyPr>
          <a:lstStyle/>
          <a:p>
            <a:pPr marL="457200" indent="-457200">
              <a:buSzPts val="2400"/>
              <a:buFont typeface="Wingdings" panose="05000000000000000000" pitchFamily="2" charset="2"/>
              <a:buChar char="q"/>
            </a:pPr>
            <a:r>
              <a:rPr lang="en-GB" sz="2800"/>
              <a:t>Background and key issues</a:t>
            </a:r>
          </a:p>
          <a:p>
            <a:pPr marL="457200" indent="-457200">
              <a:buSzPts val="2200"/>
              <a:buFont typeface="Wingdings" pitchFamily="2" charset="2"/>
              <a:buChar char="q"/>
            </a:pPr>
            <a:r>
              <a:rPr lang="en-GB" sz="2800"/>
              <a:t>Clinical effectiveness and key clinical issues to consider</a:t>
            </a:r>
          </a:p>
          <a:p>
            <a:pPr marL="457200" indent="-457200">
              <a:buSzPts val="2200"/>
              <a:buFont typeface="Wingdings" pitchFamily="2" charset="2"/>
              <a:buChar char="q"/>
            </a:pPr>
            <a:r>
              <a:rPr lang="en-GB" sz="2800"/>
              <a:t>Modelling and key cost effectiveness issues to consider</a:t>
            </a:r>
          </a:p>
          <a:p>
            <a:pPr marL="457200" indent="-457200">
              <a:buSzPts val="2200"/>
              <a:buFont typeface="Wingdings" pitchFamily="2" charset="2"/>
              <a:buChar char="q"/>
            </a:pPr>
            <a:r>
              <a:rPr lang="en-GB" sz="2800"/>
              <a:t>Base case assumptions and cost-effectiveness results </a:t>
            </a:r>
          </a:p>
          <a:p>
            <a:pPr marL="457200" indent="-457200">
              <a:buSzPts val="2000"/>
              <a:buFont typeface="Wingdings" panose="05000000000000000000" pitchFamily="2" charset="2"/>
              <a:buChar char="ü"/>
            </a:pPr>
            <a:r>
              <a:rPr lang="en-GB" sz="2800" b="1"/>
              <a:t>Other considerations: Equality, managed access and severity </a:t>
            </a:r>
          </a:p>
          <a:p>
            <a:pPr marL="457200" indent="-457200">
              <a:buSzPts val="2000"/>
              <a:buFont typeface="Wingdings" pitchFamily="2" charset="2"/>
              <a:buChar char="q"/>
            </a:pPr>
            <a:r>
              <a:rPr lang="en-GB" sz="2800"/>
              <a:t>Summary</a:t>
            </a:r>
          </a:p>
          <a:p>
            <a:endParaRPr lang="en-GB" sz="2800"/>
          </a:p>
        </p:txBody>
      </p:sp>
    </p:spTree>
    <p:extLst>
      <p:ext uri="{BB962C8B-B14F-4D97-AF65-F5344CB8AC3E}">
        <p14:creationId xmlns:p14="http://schemas.microsoft.com/office/powerpoint/2010/main" val="3952387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84D9F-AF7C-9D99-5B1B-147F969BF0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4E2A24-FD17-4CE2-E877-CE26AFC90DEB}"/>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5" name="Picture 4">
            <a:extLst>
              <a:ext uri="{FF2B5EF4-FFF2-40B4-BE49-F238E27FC236}">
                <a16:creationId xmlns:a16="http://schemas.microsoft.com/office/drawing/2014/main" id="{873F2B19-DD87-8E5A-F85C-678FE3BEC57B}"/>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sp>
        <p:nvSpPr>
          <p:cNvPr id="7" name="Title 1">
            <a:extLst>
              <a:ext uri="{FF2B5EF4-FFF2-40B4-BE49-F238E27FC236}">
                <a16:creationId xmlns:a16="http://schemas.microsoft.com/office/drawing/2014/main" id="{1E3FF1A4-786E-726D-A5AE-82BFC2CF801A}"/>
              </a:ext>
            </a:extLst>
          </p:cNvPr>
          <p:cNvSpPr>
            <a:spLocks noGrp="1"/>
          </p:cNvSpPr>
          <p:nvPr>
            <p:ph type="title"/>
          </p:nvPr>
        </p:nvSpPr>
        <p:spPr>
          <a:xfrm>
            <a:off x="466724" y="293890"/>
            <a:ext cx="11250785" cy="592817"/>
          </a:xfrm>
        </p:spPr>
        <p:txBody>
          <a:bodyPr>
            <a:noAutofit/>
          </a:bodyPr>
          <a:lstStyle/>
          <a:p>
            <a:r>
              <a:rPr lang="en-GB"/>
              <a:t>Other considerations: Adverse event </a:t>
            </a:r>
            <a:r>
              <a:rPr lang="en-GB" err="1"/>
              <a:t>disutilities</a:t>
            </a:r>
            <a:endParaRPr lang="en-GB"/>
          </a:p>
        </p:txBody>
      </p:sp>
      <p:grpSp>
        <p:nvGrpSpPr>
          <p:cNvPr id="11" name="Group 10" descr="Question for committee">
            <a:extLst>
              <a:ext uri="{FF2B5EF4-FFF2-40B4-BE49-F238E27FC236}">
                <a16:creationId xmlns:a16="http://schemas.microsoft.com/office/drawing/2014/main" id="{0ADC81B9-1976-0AB1-4749-7125C65DDEF5}"/>
              </a:ext>
            </a:extLst>
          </p:cNvPr>
          <p:cNvGrpSpPr/>
          <p:nvPr/>
        </p:nvGrpSpPr>
        <p:grpSpPr>
          <a:xfrm>
            <a:off x="213675" y="6010408"/>
            <a:ext cx="11503834" cy="366922"/>
            <a:chOff x="213675" y="5688418"/>
            <a:chExt cx="11503834" cy="688913"/>
          </a:xfrm>
        </p:grpSpPr>
        <p:sp>
          <p:nvSpPr>
            <p:cNvPr id="13" name="Rectangle 12" descr="Question to committee">
              <a:extLst>
                <a:ext uri="{FF2B5EF4-FFF2-40B4-BE49-F238E27FC236}">
                  <a16:creationId xmlns:a16="http://schemas.microsoft.com/office/drawing/2014/main" id="{306D60E1-6DBD-5DD0-83E6-AE1CFC3CB445}"/>
                </a:ext>
              </a:extLst>
            </p:cNvPr>
            <p:cNvSpPr/>
            <p:nvPr/>
          </p:nvSpPr>
          <p:spPr>
            <a:xfrm>
              <a:off x="776748" y="5688418"/>
              <a:ext cx="10940761" cy="68891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spcAft>
                  <a:spcPts val="600"/>
                </a:spcAft>
              </a:pPr>
              <a:r>
                <a:rPr lang="en-GB">
                  <a:solidFill>
                    <a:schemeClr val="tx1"/>
                  </a:solidFill>
                  <a:latin typeface="Arial" panose="020B0604020202020204" pitchFamily="34" charset="0"/>
                </a:rPr>
                <a:t>Is it appropriate to exclude AE </a:t>
              </a:r>
              <a:r>
                <a:rPr lang="en-GB" err="1">
                  <a:solidFill>
                    <a:schemeClr val="tx1"/>
                  </a:solidFill>
                  <a:latin typeface="Arial" panose="020B0604020202020204" pitchFamily="34" charset="0"/>
                </a:rPr>
                <a:t>disutilties</a:t>
              </a:r>
              <a:r>
                <a:rPr lang="en-GB">
                  <a:solidFill>
                    <a:schemeClr val="tx1"/>
                  </a:solidFill>
                  <a:latin typeface="Arial" panose="020B0604020202020204" pitchFamily="34" charset="0"/>
                </a:rPr>
                <a:t> from the economic model?</a:t>
              </a:r>
            </a:p>
          </p:txBody>
        </p:sp>
        <p:sp>
          <p:nvSpPr>
            <p:cNvPr id="14" name="Oval 13">
              <a:extLst>
                <a:ext uri="{FF2B5EF4-FFF2-40B4-BE49-F238E27FC236}">
                  <a16:creationId xmlns:a16="http://schemas.microsoft.com/office/drawing/2014/main" id="{139282B6-2C9C-C525-0287-ABE67C827FFF}"/>
                </a:ext>
              </a:extLst>
            </p:cNvPr>
            <p:cNvSpPr/>
            <p:nvPr/>
          </p:nvSpPr>
          <p:spPr>
            <a:xfrm>
              <a:off x="213675" y="5771173"/>
              <a:ext cx="682184" cy="5543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5" name="Graphic 14">
              <a:extLst>
                <a:ext uri="{FF2B5EF4-FFF2-40B4-BE49-F238E27FC236}">
                  <a16:creationId xmlns:a16="http://schemas.microsoft.com/office/drawing/2014/main" id="{D23E3C58-8555-2FD4-4C80-AC2CC9FA092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352" y="5815553"/>
              <a:ext cx="584829" cy="482850"/>
            </a:xfrm>
            <a:prstGeom prst="rect">
              <a:avLst/>
            </a:prstGeom>
          </p:spPr>
        </p:pic>
      </p:grpSp>
      <p:sp>
        <p:nvSpPr>
          <p:cNvPr id="16" name="Rectangle 15">
            <a:extLst>
              <a:ext uri="{FF2B5EF4-FFF2-40B4-BE49-F238E27FC236}">
                <a16:creationId xmlns:a16="http://schemas.microsoft.com/office/drawing/2014/main" id="{BDBB03D4-2487-ACDA-63E6-FDB6370FB25A}"/>
              </a:ext>
            </a:extLst>
          </p:cNvPr>
          <p:cNvSpPr/>
          <p:nvPr/>
        </p:nvSpPr>
        <p:spPr>
          <a:xfrm>
            <a:off x="489436" y="847592"/>
            <a:ext cx="11228073" cy="95827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2"/>
                </a:solidFill>
                <a:latin typeface="Arial" panose="020B0604020202020204" pitchFamily="34" charset="0"/>
                <a:cs typeface="Arial" panose="020B0604020202020204" pitchFamily="34" charset="0"/>
              </a:rPr>
              <a:t>Background</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Company applies a one-off utility decrement in the first cycle of the model for grade 3 or higher treatment effect AEs, which occurred in at least 5% of participants treated with talquetamab or teclistamab</a:t>
            </a:r>
          </a:p>
        </p:txBody>
      </p:sp>
      <p:sp>
        <p:nvSpPr>
          <p:cNvPr id="18" name="Rectangle 17">
            <a:extLst>
              <a:ext uri="{FF2B5EF4-FFF2-40B4-BE49-F238E27FC236}">
                <a16:creationId xmlns:a16="http://schemas.microsoft.com/office/drawing/2014/main" id="{90D3BE38-42A7-E3F8-3DEC-6045AB63BF8A}"/>
              </a:ext>
            </a:extLst>
          </p:cNvPr>
          <p:cNvSpPr/>
          <p:nvPr/>
        </p:nvSpPr>
        <p:spPr>
          <a:xfrm>
            <a:off x="489436" y="4334962"/>
            <a:ext cx="11228073" cy="16101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1"/>
                </a:solidFill>
                <a:latin typeface="Arial" panose="020B0604020202020204" pitchFamily="34" charset="0"/>
                <a:cs typeface="Arial" panose="020B0604020202020204" pitchFamily="34" charset="0"/>
              </a:rPr>
              <a:t>EAG critique</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Including AE disutilities may lead to double counting as the effect of AEs on health-related quality of life is likely to have been captured in the patient-reported outcomes data collected from trial participants, which was used to estimate the health state utility values used in the model</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Exclude AE </a:t>
            </a:r>
            <a:r>
              <a:rPr lang="en-GB" err="1">
                <a:solidFill>
                  <a:schemeClr val="tx1"/>
                </a:solidFill>
                <a:latin typeface="Arial" panose="020B0604020202020204" pitchFamily="34" charset="0"/>
                <a:cs typeface="Arial" panose="020B0604020202020204" pitchFamily="34" charset="0"/>
                <a:sym typeface="Wingdings" panose="05000000000000000000" pitchFamily="2" charset="2"/>
              </a:rPr>
              <a:t>disutilities</a:t>
            </a:r>
            <a:r>
              <a:rPr lang="en-GB">
                <a:solidFill>
                  <a:schemeClr val="tx1"/>
                </a:solidFill>
                <a:latin typeface="Arial" panose="020B0604020202020204" pitchFamily="34" charset="0"/>
                <a:cs typeface="Arial" panose="020B0604020202020204" pitchFamily="34" charset="0"/>
                <a:sym typeface="Wingdings" panose="05000000000000000000" pitchFamily="2" charset="2"/>
              </a:rPr>
              <a:t> in its base case </a:t>
            </a:r>
            <a:endParaRPr lang="en-GB">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ADBD260-D9A6-17DC-E2DA-DCDEAF6892D3}"/>
              </a:ext>
            </a:extLst>
          </p:cNvPr>
          <p:cNvSpPr/>
          <p:nvPr/>
        </p:nvSpPr>
        <p:spPr>
          <a:xfrm>
            <a:off x="489436" y="1906108"/>
            <a:ext cx="11228073" cy="23194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1"/>
                </a:solidFill>
                <a:latin typeface="Arial" panose="020B0604020202020204" pitchFamily="34" charset="0"/>
                <a:cs typeface="Arial" panose="020B0604020202020204" pitchFamily="34" charset="0"/>
              </a:rPr>
              <a:t>Company approach</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Applied health state utility values and AE </a:t>
            </a:r>
            <a:r>
              <a:rPr lang="en-GB" err="1">
                <a:solidFill>
                  <a:schemeClr val="tx1"/>
                </a:solidFill>
                <a:latin typeface="Arial" panose="020B0604020202020204" pitchFamily="34" charset="0"/>
                <a:cs typeface="Arial" panose="020B0604020202020204" pitchFamily="34" charset="0"/>
              </a:rPr>
              <a:t>disutilities</a:t>
            </a:r>
            <a:r>
              <a:rPr lang="en-GB">
                <a:solidFill>
                  <a:schemeClr val="tx1"/>
                </a:solidFill>
                <a:latin typeface="Arial" panose="020B0604020202020204" pitchFamily="34" charset="0"/>
                <a:cs typeface="Arial" panose="020B0604020202020204" pitchFamily="34" charset="0"/>
              </a:rPr>
              <a:t> in the economic model as follows:</a:t>
            </a:r>
          </a:p>
        </p:txBody>
      </p:sp>
      <p:graphicFrame>
        <p:nvGraphicFramePr>
          <p:cNvPr id="6" name="Table 5" descr="A table showing healthstate utility values and adverse event disutility values used int he company's economic model.">
            <a:extLst>
              <a:ext uri="{FF2B5EF4-FFF2-40B4-BE49-F238E27FC236}">
                <a16:creationId xmlns:a16="http://schemas.microsoft.com/office/drawing/2014/main" id="{6BC2E3F3-D552-E68B-F673-71092C3A74FE}"/>
              </a:ext>
            </a:extLst>
          </p:cNvPr>
          <p:cNvGraphicFramePr>
            <a:graphicFrameLocks noGrp="1"/>
          </p:cNvGraphicFramePr>
          <p:nvPr>
            <p:extLst>
              <p:ext uri="{D42A27DB-BD31-4B8C-83A1-F6EECF244321}">
                <p14:modId xmlns:p14="http://schemas.microsoft.com/office/powerpoint/2010/main" val="2484480614"/>
              </p:ext>
            </p:extLst>
          </p:nvPr>
        </p:nvGraphicFramePr>
        <p:xfrm>
          <a:off x="554766" y="2591928"/>
          <a:ext cx="10692353" cy="1463040"/>
        </p:xfrm>
        <a:graphic>
          <a:graphicData uri="http://schemas.openxmlformats.org/drawingml/2006/table">
            <a:tbl>
              <a:tblPr firstRow="1" bandRow="1">
                <a:tableStyleId>{5C22544A-7EE6-4342-B048-85BDC9FD1C3A}</a:tableStyleId>
              </a:tblPr>
              <a:tblGrid>
                <a:gridCol w="1179120">
                  <a:extLst>
                    <a:ext uri="{9D8B030D-6E8A-4147-A177-3AD203B41FA5}">
                      <a16:colId xmlns:a16="http://schemas.microsoft.com/office/drawing/2014/main" val="2684169538"/>
                    </a:ext>
                  </a:extLst>
                </a:gridCol>
                <a:gridCol w="752966">
                  <a:extLst>
                    <a:ext uri="{9D8B030D-6E8A-4147-A177-3AD203B41FA5}">
                      <a16:colId xmlns:a16="http://schemas.microsoft.com/office/drawing/2014/main" val="2710755277"/>
                    </a:ext>
                  </a:extLst>
                </a:gridCol>
                <a:gridCol w="1696825">
                  <a:extLst>
                    <a:ext uri="{9D8B030D-6E8A-4147-A177-3AD203B41FA5}">
                      <a16:colId xmlns:a16="http://schemas.microsoft.com/office/drawing/2014/main" val="3811127053"/>
                    </a:ext>
                  </a:extLst>
                </a:gridCol>
                <a:gridCol w="1739245">
                  <a:extLst>
                    <a:ext uri="{9D8B030D-6E8A-4147-A177-3AD203B41FA5}">
                      <a16:colId xmlns:a16="http://schemas.microsoft.com/office/drawing/2014/main" val="914413426"/>
                    </a:ext>
                  </a:extLst>
                </a:gridCol>
                <a:gridCol w="5324197">
                  <a:extLst>
                    <a:ext uri="{9D8B030D-6E8A-4147-A177-3AD203B41FA5}">
                      <a16:colId xmlns:a16="http://schemas.microsoft.com/office/drawing/2014/main" val="2176609902"/>
                    </a:ext>
                  </a:extLst>
                </a:gridCol>
              </a:tblGrid>
              <a:tr h="136696">
                <a:tc gridSpan="2">
                  <a:txBody>
                    <a:bodyPr/>
                    <a:lstStyle/>
                    <a:p>
                      <a:pPr algn="ctr"/>
                      <a:endParaRPr lang="en-GB" sz="1800">
                        <a:solidFill>
                          <a:schemeClr val="bg1"/>
                        </a:solidFill>
                        <a:latin typeface="Arial" panose="020B0604020202020204" pitchFamily="34" charset="0"/>
                        <a:cs typeface="Arial" panose="020B0604020202020204" pitchFamily="34" charset="0"/>
                      </a:endParaRPr>
                    </a:p>
                  </a:txBody>
                  <a:tcPr anchor="ctr">
                    <a:solidFill>
                      <a:schemeClr val="accent2"/>
                    </a:solidFill>
                  </a:tcPr>
                </a:tc>
                <a:tc hMerge="1">
                  <a:txBody>
                    <a:bodyPr/>
                    <a:lstStyle/>
                    <a:p>
                      <a:endParaRPr lang="en-GB"/>
                    </a:p>
                  </a:txBody>
                  <a:tcPr/>
                </a:tc>
                <a:tc>
                  <a:txBody>
                    <a:bodyPr/>
                    <a:lstStyle/>
                    <a:p>
                      <a:pPr algn="ctr"/>
                      <a:r>
                        <a:rPr lang="en-GB" sz="1800">
                          <a:latin typeface="Arial" panose="020B0604020202020204" pitchFamily="34" charset="0"/>
                          <a:cs typeface="Arial" panose="020B0604020202020204" pitchFamily="34" charset="0"/>
                        </a:rPr>
                        <a:t>Talquetamab</a:t>
                      </a:r>
                    </a:p>
                  </a:txBody>
                  <a:tcPr anchor="ctr">
                    <a:solidFill>
                      <a:schemeClr val="accent2"/>
                    </a:solidFill>
                  </a:tcPr>
                </a:tc>
                <a:tc>
                  <a:txBody>
                    <a:bodyPr/>
                    <a:lstStyle/>
                    <a:p>
                      <a:pPr algn="ctr"/>
                      <a:r>
                        <a:rPr lang="en-GB" sz="1800">
                          <a:latin typeface="Arial" panose="020B0604020202020204" pitchFamily="34" charset="0"/>
                          <a:cs typeface="Arial" panose="020B0604020202020204" pitchFamily="34" charset="0"/>
                        </a:rPr>
                        <a:t>Teclistamab</a:t>
                      </a:r>
                    </a:p>
                  </a:txBody>
                  <a:tcPr anchor="ctr">
                    <a:solidFill>
                      <a:schemeClr val="accent2"/>
                    </a:solidFill>
                  </a:tcPr>
                </a:tc>
                <a:tc>
                  <a:txBody>
                    <a:bodyPr/>
                    <a:lstStyle/>
                    <a:p>
                      <a:pPr algn="ctr"/>
                      <a:r>
                        <a:rPr lang="en-GB" sz="1800">
                          <a:latin typeface="Arial" panose="020B0604020202020204" pitchFamily="34" charset="0"/>
                          <a:cs typeface="Arial" panose="020B0604020202020204" pitchFamily="34" charset="0"/>
                        </a:rPr>
                        <a:t>Application</a:t>
                      </a:r>
                    </a:p>
                  </a:txBody>
                  <a:tcPr anchor="ctr">
                    <a:solidFill>
                      <a:schemeClr val="accent2"/>
                    </a:solidFill>
                  </a:tcPr>
                </a:tc>
                <a:extLst>
                  <a:ext uri="{0D108BD9-81ED-4DB2-BD59-A6C34878D82A}">
                    <a16:rowId xmlns:a16="http://schemas.microsoft.com/office/drawing/2014/main" val="952284644"/>
                  </a:ext>
                </a:extLst>
              </a:tr>
              <a:tr h="136696">
                <a:tc rowSpan="2">
                  <a:txBody>
                    <a:bodyPr/>
                    <a:lstStyle/>
                    <a:p>
                      <a:pPr algn="l"/>
                      <a:r>
                        <a:rPr lang="en-GB" sz="1800" b="1">
                          <a:solidFill>
                            <a:schemeClr val="bg1"/>
                          </a:solidFill>
                          <a:latin typeface="Arial" panose="020B0604020202020204" pitchFamily="34" charset="0"/>
                          <a:cs typeface="Arial" panose="020B0604020202020204" pitchFamily="34" charset="0"/>
                        </a:rPr>
                        <a:t>Health state</a:t>
                      </a:r>
                    </a:p>
                  </a:txBody>
                  <a:tcPr anchor="ctr">
                    <a:solidFill>
                      <a:schemeClr val="accent2"/>
                    </a:solidFill>
                  </a:tcPr>
                </a:tc>
                <a:tc>
                  <a:txBody>
                    <a:bodyPr/>
                    <a:lstStyle/>
                    <a:p>
                      <a:pPr algn="l"/>
                      <a:r>
                        <a:rPr lang="en-GB" sz="1800" b="1" dirty="0">
                          <a:solidFill>
                            <a:schemeClr val="bg1"/>
                          </a:solidFill>
                          <a:latin typeface="Arial" panose="020B0604020202020204" pitchFamily="34" charset="0"/>
                          <a:cs typeface="Arial" panose="020B0604020202020204" pitchFamily="34" charset="0"/>
                        </a:rPr>
                        <a:t>PFS</a:t>
                      </a:r>
                    </a:p>
                  </a:txBody>
                  <a:tcPr anchor="ctr">
                    <a:solidFill>
                      <a:schemeClr val="accent2"/>
                    </a:solidFill>
                  </a:tcPr>
                </a:tc>
                <a:tc gridSpan="2">
                  <a:txBody>
                    <a:bodyPr/>
                    <a:lstStyle/>
                    <a:p>
                      <a:pPr algn="ct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highlight>
                          <a:srgbClr val="000000"/>
                        </a:highlight>
                        <a:latin typeface="Arial" panose="020B0604020202020204" pitchFamily="34" charset="0"/>
                        <a:cs typeface="Arial" panose="020B0604020202020204" pitchFamily="34" charset="0"/>
                      </a:endParaRPr>
                    </a:p>
                  </a:txBody>
                  <a:tcPr anchor="ctr"/>
                </a:tc>
                <a:tc hMerge="1">
                  <a:txBody>
                    <a:bodyPr/>
                    <a:lstStyle/>
                    <a:p>
                      <a:pPr algn="ctr"/>
                      <a:endParaRPr lang="en-GB" sz="1600" u="sng">
                        <a:highlight>
                          <a:srgbClr val="00FFFF"/>
                        </a:highlight>
                        <a:latin typeface="Arial" panose="020B0604020202020204" pitchFamily="34" charset="0"/>
                        <a:cs typeface="Arial" panose="020B0604020202020204" pitchFamily="34" charset="0"/>
                      </a:endParaRPr>
                    </a:p>
                  </a:txBody>
                  <a:tcPr anchor="ctr"/>
                </a:tc>
                <a:tc rowSpan="2">
                  <a:txBody>
                    <a:bodyPr/>
                    <a:lstStyle/>
                    <a:p>
                      <a:pPr algn="ctr"/>
                      <a:r>
                        <a:rPr lang="en-GB" sz="1800" dirty="0">
                          <a:latin typeface="Arial" panose="020B0604020202020204" pitchFamily="34" charset="0"/>
                          <a:cs typeface="Arial" panose="020B0604020202020204" pitchFamily="34" charset="0"/>
                        </a:rPr>
                        <a:t>Per model cycle</a:t>
                      </a:r>
                    </a:p>
                  </a:txBody>
                  <a:tcPr anchor="ctr"/>
                </a:tc>
                <a:extLst>
                  <a:ext uri="{0D108BD9-81ED-4DB2-BD59-A6C34878D82A}">
                    <a16:rowId xmlns:a16="http://schemas.microsoft.com/office/drawing/2014/main" val="2742936537"/>
                  </a:ext>
                </a:extLst>
              </a:tr>
              <a:tr h="136696">
                <a:tc vMerge="1">
                  <a:txBody>
                    <a:bodyPr/>
                    <a:lstStyle/>
                    <a:p>
                      <a:pPr algn="l"/>
                      <a:endParaRPr lang="en-GB" sz="1600">
                        <a:solidFill>
                          <a:schemeClr val="bg1"/>
                        </a:solidFill>
                        <a:latin typeface="Arial" panose="020B0604020202020204" pitchFamily="34" charset="0"/>
                        <a:cs typeface="Arial" panose="020B0604020202020204" pitchFamily="34" charset="0"/>
                      </a:endParaRPr>
                    </a:p>
                  </a:txBody>
                  <a:tcPr anchor="ctr">
                    <a:solidFill>
                      <a:schemeClr val="accent2"/>
                    </a:solidFill>
                  </a:tcPr>
                </a:tc>
                <a:tc>
                  <a:txBody>
                    <a:bodyPr/>
                    <a:lstStyle/>
                    <a:p>
                      <a:pPr algn="l"/>
                      <a:r>
                        <a:rPr lang="en-GB" sz="1800" b="1" dirty="0">
                          <a:solidFill>
                            <a:schemeClr val="bg1"/>
                          </a:solidFill>
                          <a:latin typeface="Arial" panose="020B0604020202020204" pitchFamily="34" charset="0"/>
                          <a:cs typeface="Arial" panose="020B0604020202020204" pitchFamily="34" charset="0"/>
                        </a:rPr>
                        <a:t>PPS</a:t>
                      </a:r>
                    </a:p>
                  </a:txBody>
                  <a:tcPr anchor="ctr">
                    <a:solidFill>
                      <a:schemeClr val="accent2"/>
                    </a:solidFill>
                  </a:tcPr>
                </a:tc>
                <a:tc gridSpan="2">
                  <a:txBody>
                    <a:bodyPr/>
                    <a:lstStyle/>
                    <a:p>
                      <a:pPr algn="ct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highlight>
                          <a:srgbClr val="000000"/>
                        </a:highlight>
                        <a:latin typeface="Arial" panose="020B0604020202020204" pitchFamily="34" charset="0"/>
                        <a:cs typeface="Arial" panose="020B0604020202020204" pitchFamily="34" charset="0"/>
                      </a:endParaRPr>
                    </a:p>
                  </a:txBody>
                  <a:tcPr anchor="ctr"/>
                </a:tc>
                <a:tc hMerge="1">
                  <a:txBody>
                    <a:bodyPr/>
                    <a:lstStyle/>
                    <a:p>
                      <a:pPr algn="ctr"/>
                      <a:endParaRPr lang="en-GB" sz="1600" u="sng">
                        <a:highlight>
                          <a:srgbClr val="00FFFF"/>
                        </a:highlight>
                        <a:latin typeface="Arial" panose="020B0604020202020204" pitchFamily="34" charset="0"/>
                        <a:cs typeface="Arial" panose="020B0604020202020204" pitchFamily="34" charset="0"/>
                      </a:endParaRPr>
                    </a:p>
                  </a:txBody>
                  <a:tcPr anchor="ctr"/>
                </a:tc>
                <a:tc vMerge="1">
                  <a:txBody>
                    <a:bodyPr/>
                    <a:lstStyle/>
                    <a:p>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89043169"/>
                  </a:ext>
                </a:extLst>
              </a:tr>
              <a:tr h="235940">
                <a:tc gridSpan="2">
                  <a:txBody>
                    <a:bodyPr/>
                    <a:lstStyle/>
                    <a:p>
                      <a:pPr algn="l"/>
                      <a:r>
                        <a:rPr lang="en-GB" sz="1800" b="1" dirty="0">
                          <a:solidFill>
                            <a:schemeClr val="bg1"/>
                          </a:solidFill>
                          <a:latin typeface="Arial" panose="020B0604020202020204" pitchFamily="34" charset="0"/>
                          <a:cs typeface="Arial" panose="020B0604020202020204" pitchFamily="34" charset="0"/>
                        </a:rPr>
                        <a:t>AE disutility</a:t>
                      </a:r>
                    </a:p>
                  </a:txBody>
                  <a:tcPr anchor="ctr">
                    <a:solidFill>
                      <a:schemeClr val="accent2"/>
                    </a:solidFill>
                  </a:tcPr>
                </a:tc>
                <a:tc hMerge="1">
                  <a:txBody>
                    <a:bodyPr/>
                    <a:lstStyle/>
                    <a:p>
                      <a:endParaRPr lang="en-GB"/>
                    </a:p>
                  </a:txBody>
                  <a:tcPr/>
                </a:tc>
                <a:tc>
                  <a:txBody>
                    <a:bodyPr/>
                    <a:lstStyle/>
                    <a:p>
                      <a:pPr algn="ct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highlight>
                          <a:srgbClr val="000000"/>
                        </a:highlight>
                        <a:latin typeface="Arial" panose="020B0604020202020204" pitchFamily="34" charset="0"/>
                        <a:cs typeface="Arial" panose="020B0604020202020204" pitchFamily="34" charset="0"/>
                      </a:endParaRPr>
                    </a:p>
                  </a:txBody>
                  <a:tcPr anchor="ctr"/>
                </a:tc>
                <a:tc>
                  <a:txBody>
                    <a:bodyPr/>
                    <a:lstStyle/>
                    <a:p>
                      <a:pPr algn="ct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highlight>
                          <a:srgbClr val="000000"/>
                        </a:highlight>
                        <a:latin typeface="Arial" panose="020B0604020202020204" pitchFamily="34" charset="0"/>
                        <a:cs typeface="Arial" panose="020B0604020202020204" pitchFamily="34" charset="0"/>
                      </a:endParaRPr>
                    </a:p>
                  </a:txBody>
                  <a:tcPr anchor="ctr"/>
                </a:tc>
                <a:tc>
                  <a:txBody>
                    <a:bodyPr/>
                    <a:lstStyle/>
                    <a:p>
                      <a:pPr algn="ctr"/>
                      <a:r>
                        <a:rPr lang="en-GB" sz="1800" dirty="0">
                          <a:latin typeface="Arial" panose="020B0604020202020204" pitchFamily="34" charset="0"/>
                          <a:cs typeface="Arial" panose="020B0604020202020204" pitchFamily="34" charset="0"/>
                        </a:rPr>
                        <a:t>One-off disutility at the start of the model (cycle 1)</a:t>
                      </a:r>
                    </a:p>
                  </a:txBody>
                  <a:tcPr anchor="ctr"/>
                </a:tc>
                <a:extLst>
                  <a:ext uri="{0D108BD9-81ED-4DB2-BD59-A6C34878D82A}">
                    <a16:rowId xmlns:a16="http://schemas.microsoft.com/office/drawing/2014/main" val="2187998352"/>
                  </a:ext>
                </a:extLst>
              </a:tr>
            </a:tbl>
          </a:graphicData>
        </a:graphic>
      </p:graphicFrame>
      <p:sp>
        <p:nvSpPr>
          <p:cNvPr id="8" name="Rectangle 7" descr="Marker showing slides are confidential ">
            <a:extLst>
              <a:ext uri="{FF2B5EF4-FFF2-40B4-BE49-F238E27FC236}">
                <a16:creationId xmlns:a16="http://schemas.microsoft.com/office/drawing/2014/main" id="{98008BAD-D2D8-C171-3575-0485A51EF1D0}"/>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9" name="Text Placeholder 3">
            <a:extLst>
              <a:ext uri="{FF2B5EF4-FFF2-40B4-BE49-F238E27FC236}">
                <a16:creationId xmlns:a16="http://schemas.microsoft.com/office/drawing/2014/main" id="{1890A566-3E8B-0F3A-2125-7D8D63F7F977}"/>
              </a:ext>
            </a:extLst>
          </p:cNvPr>
          <p:cNvSpPr txBox="1">
            <a:spLocks/>
          </p:cNvSpPr>
          <p:nvPr/>
        </p:nvSpPr>
        <p:spPr>
          <a:xfrm>
            <a:off x="1040130" y="6380481"/>
            <a:ext cx="10677378" cy="477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AE: Adverse event; PFS: Progression-free survival; PPS: Post-progression survival</a:t>
            </a:r>
          </a:p>
        </p:txBody>
      </p:sp>
    </p:spTree>
    <p:extLst>
      <p:ext uri="{BB962C8B-B14F-4D97-AF65-F5344CB8AC3E}">
        <p14:creationId xmlns:p14="http://schemas.microsoft.com/office/powerpoint/2010/main" val="2781180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a:extLst>
              <a:ext uri="{FF2B5EF4-FFF2-40B4-BE49-F238E27FC236}">
                <a16:creationId xmlns:a16="http://schemas.microsoft.com/office/drawing/2014/main" id="{5000BFBE-E03E-58FC-37B1-E23F2037D4D0}"/>
              </a:ext>
            </a:extLst>
          </p:cNvPr>
          <p:cNvSpPr txBox="1">
            <a:spLocks/>
          </p:cNvSpPr>
          <p:nvPr/>
        </p:nvSpPr>
        <p:spPr>
          <a:xfrm>
            <a:off x="474489" y="836022"/>
            <a:ext cx="11537401" cy="4631328"/>
          </a:xfrm>
          <a:prstGeom prst="rect">
            <a:avLst/>
          </a:prstGeom>
          <a:noFill/>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pPr>
            <a:r>
              <a:rPr lang="en-GB" b="1"/>
              <a:t>Equality considerations</a:t>
            </a:r>
            <a:endParaRPr lang="en-GB"/>
          </a:p>
          <a:p>
            <a:pPr marL="342900" indent="-342900">
              <a:lnSpc>
                <a:spcPct val="100000"/>
              </a:lnSpc>
              <a:spcBef>
                <a:spcPts val="0"/>
              </a:spcBef>
              <a:spcAft>
                <a:spcPts val="300"/>
              </a:spcAft>
              <a:buFont typeface="Arial" panose="020B0604020202020204" pitchFamily="34" charset="0"/>
              <a:buChar char="•"/>
            </a:pPr>
            <a:r>
              <a:rPr lang="en-GB"/>
              <a:t>Patients and professional organisation submission: </a:t>
            </a:r>
            <a:r>
              <a:rPr lang="en-GB" b="1"/>
              <a:t>Myeloma UK </a:t>
            </a:r>
            <a:r>
              <a:rPr lang="en-GB"/>
              <a:t>and </a:t>
            </a:r>
            <a:r>
              <a:rPr lang="en-GB" b="1"/>
              <a:t>Royal College of Pathologists</a:t>
            </a:r>
          </a:p>
          <a:p>
            <a:pPr marL="1028700" lvl="1" indent="-342900">
              <a:lnSpc>
                <a:spcPct val="100000"/>
              </a:lnSpc>
              <a:spcBef>
                <a:spcPts val="0"/>
              </a:spcBef>
              <a:spcAft>
                <a:spcPts val="300"/>
              </a:spcAft>
              <a:buFont typeface="Courier New" panose="02070309020205020404" pitchFamily="49" charset="0"/>
              <a:buChar char="o"/>
            </a:pPr>
            <a:r>
              <a:rPr lang="en-GB"/>
              <a:t>As with all treatments the costs incurred by hospital visits and time off work will have a more significant impact on people with lower incomes.</a:t>
            </a:r>
          </a:p>
          <a:p>
            <a:pPr marL="1028700" lvl="1" indent="-342900">
              <a:lnSpc>
                <a:spcPct val="100000"/>
              </a:lnSpc>
              <a:spcBef>
                <a:spcPts val="0"/>
              </a:spcBef>
              <a:spcAft>
                <a:spcPts val="300"/>
              </a:spcAft>
              <a:buFont typeface="Courier New" panose="02070309020205020404" pitchFamily="49" charset="0"/>
              <a:buChar char="o"/>
            </a:pPr>
            <a:r>
              <a:rPr lang="en-GB"/>
              <a:t>There is an increased incidence of multiple myeloma and particularly higher risk of disease in African and African-Caribbean patients. These higher risk patients are more likely to require further lines of therapy as high risk disease associated with increased risk of relapsed with prior lines of therapy</a:t>
            </a:r>
          </a:p>
          <a:p>
            <a:pPr>
              <a:lnSpc>
                <a:spcPct val="100000"/>
              </a:lnSpc>
              <a:spcBef>
                <a:spcPts val="0"/>
              </a:spcBef>
              <a:spcAft>
                <a:spcPts val="300"/>
              </a:spcAft>
              <a:defRPr/>
            </a:pPr>
            <a:r>
              <a:rPr lang="en-GB" b="1">
                <a:solidFill>
                  <a:srgbClr val="000000"/>
                </a:solidFill>
                <a:ea typeface="Lato" panose="020F0502020204030203" pitchFamily="34" charset="0"/>
              </a:rPr>
              <a:t>Uncaptured benefits</a:t>
            </a:r>
          </a:p>
          <a:p>
            <a:pPr marL="342900" indent="-342900">
              <a:lnSpc>
                <a:spcPct val="100000"/>
              </a:lnSpc>
              <a:spcBef>
                <a:spcPts val="0"/>
              </a:spcBef>
              <a:spcAft>
                <a:spcPts val="300"/>
              </a:spcAft>
              <a:buFont typeface="Arial" panose="020B0604020202020204" pitchFamily="34" charset="0"/>
              <a:buChar char="•"/>
              <a:defRPr/>
            </a:pPr>
            <a:r>
              <a:rPr lang="en-GB">
                <a:solidFill>
                  <a:srgbClr val="000000"/>
                </a:solidFill>
                <a:ea typeface="Lato" panose="020F0502020204030203" pitchFamily="34" charset="0"/>
              </a:rPr>
              <a:t>Are there any uncaptured benefits or disadvantages associated with talquetamab not included in the economic model?</a:t>
            </a:r>
          </a:p>
          <a:p>
            <a:pPr>
              <a:lnSpc>
                <a:spcPct val="100000"/>
              </a:lnSpc>
              <a:spcBef>
                <a:spcPts val="0"/>
              </a:spcBef>
              <a:spcAft>
                <a:spcPts val="300"/>
              </a:spcAft>
              <a:defRPr/>
            </a:pPr>
            <a:r>
              <a:rPr lang="en-GB" b="1">
                <a:solidFill>
                  <a:srgbClr val="000000"/>
                </a:solidFill>
                <a:ea typeface="Lato" panose="020F0502020204030203" pitchFamily="34" charset="0"/>
              </a:rPr>
              <a:t>Potential for managed access</a:t>
            </a:r>
          </a:p>
          <a:p>
            <a:pPr marL="285750" marR="0" lvl="0" indent="-285750" fontAlgn="auto">
              <a:lnSpc>
                <a:spcPct val="100000"/>
              </a:lnSpc>
              <a:spcBef>
                <a:spcPts val="0"/>
              </a:spcBef>
              <a:spcAft>
                <a:spcPts val="300"/>
              </a:spcAft>
              <a:buClrTx/>
              <a:buSzTx/>
              <a:buFont typeface="Arial" panose="020B0604020202020204" pitchFamily="34" charset="0"/>
              <a:buChar char="•"/>
              <a:tabLst/>
              <a:defRPr/>
            </a:pPr>
            <a:r>
              <a:rPr lang="en-GB">
                <a:ea typeface="+mn-ea"/>
              </a:rPr>
              <a:t>Managed access not proposed by the company</a:t>
            </a:r>
          </a:p>
          <a:p>
            <a:pPr marL="971550" lvl="1" indent="-285750">
              <a:lnSpc>
                <a:spcPct val="100000"/>
              </a:lnSpc>
              <a:spcBef>
                <a:spcPts val="0"/>
              </a:spcBef>
              <a:spcAft>
                <a:spcPts val="300"/>
              </a:spcAft>
              <a:buFont typeface="Courier New" panose="02070309020205020404" pitchFamily="49" charset="0"/>
              <a:buChar char="o"/>
              <a:defRPr/>
            </a:pPr>
            <a:r>
              <a:rPr lang="en-GB">
                <a:ea typeface="+mn-ea"/>
                <a:cs typeface="Arial" panose="020B0604020202020204" pitchFamily="34" charset="0"/>
              </a:rPr>
              <a:t>Company submission is based on the final data cut off from the MonumenTAL-1</a:t>
            </a:r>
          </a:p>
          <a:p>
            <a:pPr>
              <a:lnSpc>
                <a:spcPct val="100000"/>
              </a:lnSpc>
              <a:spcBef>
                <a:spcPts val="0"/>
              </a:spcBef>
              <a:spcAft>
                <a:spcPts val="300"/>
              </a:spcAft>
              <a:defRPr/>
            </a:pPr>
            <a:r>
              <a:rPr lang="en-GB" b="1">
                <a:ea typeface="Lato" panose="020F0502020204030203" pitchFamily="34" charset="0"/>
              </a:rPr>
              <a:t>Severity weighting</a:t>
            </a:r>
          </a:p>
          <a:p>
            <a:pPr marL="342900" indent="-342900">
              <a:lnSpc>
                <a:spcPct val="100000"/>
              </a:lnSpc>
              <a:spcBef>
                <a:spcPts val="0"/>
              </a:spcBef>
              <a:spcAft>
                <a:spcPts val="300"/>
              </a:spcAft>
              <a:buFont typeface="Arial" panose="020B0604020202020204" pitchFamily="34" charset="0"/>
              <a:buChar char="•"/>
              <a:defRPr/>
            </a:pPr>
            <a:r>
              <a:rPr lang="en-GB"/>
              <a:t>Company and EAG agree talquetamab is not eligible for a severity modifier when compared to teclistamab</a:t>
            </a:r>
          </a:p>
        </p:txBody>
      </p:sp>
      <p:grpSp>
        <p:nvGrpSpPr>
          <p:cNvPr id="10" name="Group 9" descr="Question for committee">
            <a:extLst>
              <a:ext uri="{FF2B5EF4-FFF2-40B4-BE49-F238E27FC236}">
                <a16:creationId xmlns:a16="http://schemas.microsoft.com/office/drawing/2014/main" id="{925B63C6-A1CB-7E65-D922-C5AD60D841FC}"/>
              </a:ext>
            </a:extLst>
          </p:cNvPr>
          <p:cNvGrpSpPr/>
          <p:nvPr/>
        </p:nvGrpSpPr>
        <p:grpSpPr>
          <a:xfrm>
            <a:off x="264731" y="5611091"/>
            <a:ext cx="11439589" cy="772691"/>
            <a:chOff x="264731" y="5924824"/>
            <a:chExt cx="11439589" cy="458958"/>
          </a:xfrm>
        </p:grpSpPr>
        <p:sp>
          <p:nvSpPr>
            <p:cNvPr id="11" name="Rectangle 10" descr="Question to committee">
              <a:extLst>
                <a:ext uri="{FF2B5EF4-FFF2-40B4-BE49-F238E27FC236}">
                  <a16:creationId xmlns:a16="http://schemas.microsoft.com/office/drawing/2014/main" id="{EF52BE79-74F3-4C8B-4DBA-73AAC3247446}"/>
                </a:ext>
              </a:extLst>
            </p:cNvPr>
            <p:cNvSpPr/>
            <p:nvPr/>
          </p:nvSpPr>
          <p:spPr>
            <a:xfrm>
              <a:off x="776748" y="5924824"/>
              <a:ext cx="10927572" cy="45250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spcAft>
                  <a:spcPts val="600"/>
                </a:spcAft>
              </a:pPr>
              <a:r>
                <a:rPr lang="en-GB">
                  <a:solidFill>
                    <a:schemeClr val="tx1"/>
                  </a:solidFill>
                  <a:latin typeface="Arial" panose="020B0604020202020204" pitchFamily="34" charset="0"/>
                </a:rPr>
                <a:t>Are all benefits and disadvantages of talquetamab captured adequately?</a:t>
              </a:r>
            </a:p>
            <a:p>
              <a:pPr>
                <a:spcAft>
                  <a:spcPts val="600"/>
                </a:spcAft>
              </a:pPr>
              <a:r>
                <a:rPr lang="en-GB">
                  <a:solidFill>
                    <a:schemeClr val="tx1"/>
                  </a:solidFill>
                  <a:latin typeface="Arial" panose="020B0604020202020204" pitchFamily="34" charset="0"/>
                </a:rPr>
                <a:t>Are there any equality issues?</a:t>
              </a:r>
            </a:p>
          </p:txBody>
        </p:sp>
        <p:sp>
          <p:nvSpPr>
            <p:cNvPr id="13" name="Oval 12">
              <a:extLst>
                <a:ext uri="{FF2B5EF4-FFF2-40B4-BE49-F238E27FC236}">
                  <a16:creationId xmlns:a16="http://schemas.microsoft.com/office/drawing/2014/main" id="{2E30FF53-C460-CC84-487F-DB079B99B432}"/>
                </a:ext>
              </a:extLst>
            </p:cNvPr>
            <p:cNvSpPr/>
            <p:nvPr/>
          </p:nvSpPr>
          <p:spPr>
            <a:xfrm>
              <a:off x="264731" y="5951901"/>
              <a:ext cx="566551" cy="43188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endParaRPr>
            </a:p>
          </p:txBody>
        </p:sp>
        <p:pic>
          <p:nvPicPr>
            <p:cNvPr id="14" name="Graphic 13">
              <a:extLst>
                <a:ext uri="{FF2B5EF4-FFF2-40B4-BE49-F238E27FC236}">
                  <a16:creationId xmlns:a16="http://schemas.microsoft.com/office/drawing/2014/main" id="{554A74AD-6B81-7045-349B-9ADF9B0DA11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3409" y="5958161"/>
              <a:ext cx="485698" cy="398543"/>
            </a:xfrm>
            <a:prstGeom prst="rect">
              <a:avLst/>
            </a:prstGeom>
          </p:spPr>
        </p:pic>
      </p:grpSp>
      <p:sp>
        <p:nvSpPr>
          <p:cNvPr id="4" name="Title 1">
            <a:extLst>
              <a:ext uri="{FF2B5EF4-FFF2-40B4-BE49-F238E27FC236}">
                <a16:creationId xmlns:a16="http://schemas.microsoft.com/office/drawing/2014/main" id="{6EA59EEA-CC0B-3FEF-E66E-2D31E162AE79}"/>
              </a:ext>
            </a:extLst>
          </p:cNvPr>
          <p:cNvSpPr>
            <a:spLocks noGrp="1"/>
          </p:cNvSpPr>
          <p:nvPr>
            <p:ph type="title"/>
          </p:nvPr>
        </p:nvSpPr>
        <p:spPr>
          <a:xfrm>
            <a:off x="466724" y="293890"/>
            <a:ext cx="11250785" cy="592817"/>
          </a:xfrm>
        </p:spPr>
        <p:txBody>
          <a:bodyPr>
            <a:noAutofit/>
          </a:bodyPr>
          <a:lstStyle/>
          <a:p>
            <a:r>
              <a:rPr lang="en-GB"/>
              <a:t>Other considerations</a:t>
            </a:r>
          </a:p>
        </p:txBody>
      </p:sp>
      <p:sp>
        <p:nvSpPr>
          <p:cNvPr id="2" name="TextBox 1">
            <a:extLst>
              <a:ext uri="{FF2B5EF4-FFF2-40B4-BE49-F238E27FC236}">
                <a16:creationId xmlns:a16="http://schemas.microsoft.com/office/drawing/2014/main" id="{6EF60AC7-EC4E-7412-BAC1-A2CF2E88BBBE}"/>
              </a:ext>
            </a:extLst>
          </p:cNvPr>
          <p:cNvSpPr txBox="1"/>
          <p:nvPr/>
        </p:nvSpPr>
        <p:spPr>
          <a:xfrm>
            <a:off x="4100945" y="6415111"/>
            <a:ext cx="7613534" cy="338554"/>
          </a:xfrm>
          <a:prstGeom prst="rect">
            <a:avLst/>
          </a:prstGeom>
          <a:noFill/>
        </p:spPr>
        <p:txBody>
          <a:bodyPr wrap="square" rtlCol="0">
            <a:spAutoFit/>
          </a:bodyPr>
          <a:lstStyle/>
          <a:p>
            <a:pPr algn="r"/>
            <a:r>
              <a:rPr lang="en-GB" sz="1600">
                <a:latin typeface="Arial" panose="020B0604020202020204" pitchFamily="34" charset="0"/>
                <a:cs typeface="Arial" panose="020B0604020202020204" pitchFamily="34" charset="0"/>
              </a:rPr>
              <a:t>See appendix: </a:t>
            </a:r>
            <a:r>
              <a:rPr lang="en-GB" sz="1600">
                <a:latin typeface="Arial" panose="020B0604020202020204" pitchFamily="34" charset="0"/>
                <a:cs typeface="Arial" panose="020B0604020202020204" pitchFamily="34" charset="0"/>
                <a:hlinkClick r:id="rId4" action="ppaction://hlinksldjump"/>
              </a:rPr>
              <a:t>Half-cycle correction </a:t>
            </a:r>
            <a:r>
              <a:rPr lang="en-GB" sz="1600">
                <a:latin typeface="Arial" panose="020B0604020202020204" pitchFamily="34" charset="0"/>
                <a:cs typeface="Arial" panose="020B0604020202020204" pitchFamily="34" charset="0"/>
              </a:rPr>
              <a:t>and </a:t>
            </a:r>
            <a:r>
              <a:rPr lang="en-GB" sz="1600">
                <a:latin typeface="Arial" panose="020B0604020202020204" pitchFamily="34" charset="0"/>
                <a:cs typeface="Arial" panose="020B0604020202020204" pitchFamily="34" charset="0"/>
                <a:hlinkClick r:id="rId5" action="ppaction://hlinksldjump"/>
              </a:rPr>
              <a:t>Discounting</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185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F798F-1CB6-EB99-562B-7102E3201E17}"/>
            </a:ext>
          </a:extLst>
        </p:cNvPr>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1ACDF499-A90E-996A-3582-43FD2A028A2E}"/>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Talquetamab for treating relapsed or refractory multiple myeloma after 3 therapies</a:t>
            </a:r>
            <a:endParaRPr lang="en-GB"/>
          </a:p>
        </p:txBody>
      </p:sp>
      <p:sp>
        <p:nvSpPr>
          <p:cNvPr id="6" name="Guide with 'background' selected">
            <a:extLst>
              <a:ext uri="{FF2B5EF4-FFF2-40B4-BE49-F238E27FC236}">
                <a16:creationId xmlns:a16="http://schemas.microsoft.com/office/drawing/2014/main" id="{DA8B1316-1BD8-E6C9-35D9-A7400832A746}"/>
              </a:ext>
            </a:extLst>
          </p:cNvPr>
          <p:cNvSpPr>
            <a:spLocks noGrp="1"/>
          </p:cNvSpPr>
          <p:nvPr>
            <p:ph type="subTitle" idx="1"/>
          </p:nvPr>
        </p:nvSpPr>
        <p:spPr>
          <a:xfrm>
            <a:off x="724988" y="2284954"/>
            <a:ext cx="11060612" cy="2875457"/>
          </a:xfrm>
        </p:spPr>
        <p:txBody>
          <a:bodyPr>
            <a:noAutofit/>
          </a:bodyPr>
          <a:lstStyle/>
          <a:p>
            <a:pPr marL="457200" indent="-457200">
              <a:buSzPts val="2400"/>
              <a:buFont typeface="Wingdings" panose="05000000000000000000" pitchFamily="2" charset="2"/>
              <a:buChar char="q"/>
            </a:pPr>
            <a:r>
              <a:rPr lang="en-GB" sz="2800"/>
              <a:t>Background and key issues</a:t>
            </a:r>
          </a:p>
          <a:p>
            <a:pPr marL="457200" indent="-457200">
              <a:buSzPts val="2200"/>
              <a:buFont typeface="Wingdings" pitchFamily="2" charset="2"/>
              <a:buChar char="q"/>
            </a:pPr>
            <a:r>
              <a:rPr lang="en-GB" sz="2800"/>
              <a:t>Clinical effectiveness and key clinical issues to consider</a:t>
            </a:r>
          </a:p>
          <a:p>
            <a:pPr marL="457200" indent="-457200">
              <a:buSzPts val="2200"/>
              <a:buFont typeface="Wingdings" pitchFamily="2" charset="2"/>
              <a:buChar char="q"/>
            </a:pPr>
            <a:r>
              <a:rPr lang="en-GB" sz="2800"/>
              <a:t>Modelling and key cost effectiveness issues to consider</a:t>
            </a:r>
          </a:p>
          <a:p>
            <a:pPr marL="457200" indent="-457200">
              <a:buSzPts val="2200"/>
              <a:buFont typeface="Wingdings" pitchFamily="2" charset="2"/>
              <a:buChar char="q"/>
            </a:pPr>
            <a:r>
              <a:rPr lang="en-GB" sz="2800"/>
              <a:t>Base case assumptions and cost-effectiveness results </a:t>
            </a:r>
          </a:p>
          <a:p>
            <a:pPr marL="457200" indent="-457200">
              <a:buSzPts val="2000"/>
              <a:buFont typeface="Wingdings" pitchFamily="2" charset="2"/>
              <a:buChar char="q"/>
            </a:pPr>
            <a:r>
              <a:rPr lang="en-GB" sz="2800"/>
              <a:t>Other considerations: Equality, managed access and severity</a:t>
            </a:r>
            <a:r>
              <a:rPr lang="en-GB" sz="2800" b="1"/>
              <a:t> </a:t>
            </a:r>
          </a:p>
          <a:p>
            <a:pPr marL="457200" indent="-457200">
              <a:buSzPts val="2000"/>
              <a:buFont typeface="Wingdings" panose="05000000000000000000" pitchFamily="2" charset="2"/>
              <a:buChar char="ü"/>
            </a:pPr>
            <a:r>
              <a:rPr lang="en-GB" sz="2800" b="1"/>
              <a:t>Summary</a:t>
            </a:r>
          </a:p>
          <a:p>
            <a:endParaRPr lang="en-GB" sz="2800"/>
          </a:p>
        </p:txBody>
      </p:sp>
    </p:spTree>
    <p:extLst>
      <p:ext uri="{BB962C8B-B14F-4D97-AF65-F5344CB8AC3E}">
        <p14:creationId xmlns:p14="http://schemas.microsoft.com/office/powerpoint/2010/main" val="2890517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descr="Key issues for discussion, including clinical and cost effectiveness">
            <a:extLst>
              <a:ext uri="{FF2B5EF4-FFF2-40B4-BE49-F238E27FC236}">
                <a16:creationId xmlns:a16="http://schemas.microsoft.com/office/drawing/2014/main" id="{25F4D8E1-81FA-4CFA-49F0-E4B44E437673}"/>
              </a:ext>
            </a:extLst>
          </p:cNvPr>
          <p:cNvGraphicFramePr>
            <a:graphicFrameLocks noGrp="1"/>
          </p:cNvGraphicFramePr>
          <p:nvPr>
            <p:extLst>
              <p:ext uri="{D42A27DB-BD31-4B8C-83A1-F6EECF244321}">
                <p14:modId xmlns:p14="http://schemas.microsoft.com/office/powerpoint/2010/main" val="3472834185"/>
              </p:ext>
            </p:extLst>
          </p:nvPr>
        </p:nvGraphicFramePr>
        <p:xfrm>
          <a:off x="466724" y="816709"/>
          <a:ext cx="11169267" cy="4389120"/>
        </p:xfrm>
        <a:graphic>
          <a:graphicData uri="http://schemas.openxmlformats.org/drawingml/2006/table">
            <a:tbl>
              <a:tblPr firstRow="1" bandRow="1">
                <a:tableStyleId>{5C22544A-7EE6-4342-B048-85BDC9FD1C3A}</a:tableStyleId>
              </a:tblPr>
              <a:tblGrid>
                <a:gridCol w="11169267">
                  <a:extLst>
                    <a:ext uri="{9D8B030D-6E8A-4147-A177-3AD203B41FA5}">
                      <a16:colId xmlns:a16="http://schemas.microsoft.com/office/drawing/2014/main" val="3322847139"/>
                    </a:ext>
                  </a:extLst>
                </a:gridCol>
              </a:tblGrid>
              <a:tr h="121934">
                <a:tc>
                  <a:txBody>
                    <a:bodyPr/>
                    <a:lstStyle/>
                    <a:p>
                      <a:pPr>
                        <a:lnSpc>
                          <a:spcPct val="100000"/>
                        </a:lnSpc>
                        <a:spcBef>
                          <a:spcPts val="0"/>
                        </a:spcBef>
                        <a:spcAft>
                          <a:spcPts val="0"/>
                        </a:spcAft>
                      </a:pPr>
                      <a:r>
                        <a:rPr lang="en-GB">
                          <a:latin typeface="Arial" panose="020B0604020202020204" pitchFamily="34" charset="0"/>
                          <a:cs typeface="Arial" panose="020B0604020202020204" pitchFamily="34" charset="0"/>
                        </a:rPr>
                        <a:t>Clinical effectiveness issues</a:t>
                      </a:r>
                    </a:p>
                  </a:txBody>
                  <a:tcPr>
                    <a:solidFill>
                      <a:schemeClr val="accent2"/>
                    </a:solidFill>
                  </a:tcPr>
                </a:tc>
                <a:extLst>
                  <a:ext uri="{0D108BD9-81ED-4DB2-BD59-A6C34878D82A}">
                    <a16:rowId xmlns:a16="http://schemas.microsoft.com/office/drawing/2014/main" val="2647452487"/>
                  </a:ext>
                </a:extLst>
              </a:tr>
              <a:tr h="30483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a:latin typeface="Arial" panose="020B0604020202020204" pitchFamily="34" charset="0"/>
                          <a:cs typeface="Arial" panose="020B0604020202020204" pitchFamily="34" charset="0"/>
                          <a:hlinkClick r:id="rId3" action="ppaction://hlinksldjump"/>
                        </a:rPr>
                        <a:t>Company’s ITC hazard ratio for overall survival </a:t>
                      </a:r>
                      <a:endParaRPr lang="en-GB" sz="1800" b="1">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latin typeface="Arial" panose="020B0604020202020204" pitchFamily="34" charset="0"/>
                          <a:cs typeface="Arial" panose="020B0604020202020204" pitchFamily="34" charset="0"/>
                        </a:rPr>
                        <a:t>Is the OS HR for </a:t>
                      </a:r>
                      <a:r>
                        <a:rPr lang="en-GB" sz="1800" b="0" err="1">
                          <a:latin typeface="Arial" panose="020B0604020202020204" pitchFamily="34" charset="0"/>
                          <a:cs typeface="Arial" panose="020B0604020202020204" pitchFamily="34" charset="0"/>
                        </a:rPr>
                        <a:t>talquetamab</a:t>
                      </a:r>
                      <a:r>
                        <a:rPr lang="en-GB" sz="1800" b="0">
                          <a:latin typeface="Arial" panose="020B0604020202020204" pitchFamily="34" charset="0"/>
                          <a:cs typeface="Arial" panose="020B0604020202020204" pitchFamily="34" charset="0"/>
                        </a:rPr>
                        <a:t> compared with teclistamab from company’s ITC appropriate?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latin typeface="Arial" panose="020B0604020202020204" pitchFamily="34" charset="0"/>
                          <a:cs typeface="Arial" panose="020B0604020202020204" pitchFamily="34" charset="0"/>
                        </a:rPr>
                        <a:t>Is the clinical effectiveness of </a:t>
                      </a:r>
                      <a:r>
                        <a:rPr lang="en-GB" sz="1800" b="0" err="1">
                          <a:latin typeface="Arial" panose="020B0604020202020204" pitchFamily="34" charset="0"/>
                          <a:cs typeface="Arial" panose="020B0604020202020204" pitchFamily="34" charset="0"/>
                        </a:rPr>
                        <a:t>talquetamab</a:t>
                      </a:r>
                      <a:r>
                        <a:rPr lang="en-GB" sz="1800" b="0">
                          <a:latin typeface="Arial" panose="020B0604020202020204" pitchFamily="34" charset="0"/>
                          <a:cs typeface="Arial" panose="020B0604020202020204" pitchFamily="34" charset="0"/>
                        </a:rPr>
                        <a:t> compared with teclistamab generalisable to NHS clinical practice?</a:t>
                      </a:r>
                    </a:p>
                  </a:txBody>
                  <a:tcPr anchor="ctr">
                    <a:solidFill>
                      <a:srgbClr val="E7E9EB"/>
                    </a:solidFill>
                  </a:tcPr>
                </a:tc>
                <a:extLst>
                  <a:ext uri="{0D108BD9-81ED-4DB2-BD59-A6C34878D82A}">
                    <a16:rowId xmlns:a16="http://schemas.microsoft.com/office/drawing/2014/main" val="2061033515"/>
                  </a:ext>
                </a:extLst>
              </a:tr>
              <a:tr h="121934">
                <a:tc>
                  <a:txBody>
                    <a:bodyPr/>
                    <a:lstStyle/>
                    <a:p>
                      <a:pPr>
                        <a:lnSpc>
                          <a:spcPct val="100000"/>
                        </a:lnSpc>
                        <a:spcBef>
                          <a:spcPts val="0"/>
                        </a:spcBef>
                        <a:spcAft>
                          <a:spcPts val="0"/>
                        </a:spcAft>
                      </a:pPr>
                      <a:r>
                        <a:rPr lang="en-GB" b="1">
                          <a:solidFill>
                            <a:schemeClr val="bg1"/>
                          </a:solidFill>
                          <a:latin typeface="Arial" panose="020B0604020202020204" pitchFamily="34" charset="0"/>
                          <a:cs typeface="Arial" panose="020B0604020202020204" pitchFamily="34" charset="0"/>
                        </a:rPr>
                        <a:t>Cost-effectiveness issues</a:t>
                      </a:r>
                    </a:p>
                  </a:txBody>
                  <a:tcPr anchor="ctr">
                    <a:solidFill>
                      <a:schemeClr val="accent2"/>
                    </a:solidFill>
                  </a:tcPr>
                </a:tc>
                <a:extLst>
                  <a:ext uri="{0D108BD9-81ED-4DB2-BD59-A6C34878D82A}">
                    <a16:rowId xmlns:a16="http://schemas.microsoft.com/office/drawing/2014/main" val="2000823814"/>
                  </a:ext>
                </a:extLst>
              </a:tr>
              <a:tr h="319837">
                <a:tc>
                  <a:txBody>
                    <a:bodyPr/>
                    <a:lstStyle/>
                    <a:p>
                      <a:pPr marL="0" indent="0">
                        <a:lnSpc>
                          <a:spcPct val="100000"/>
                        </a:lnSpc>
                        <a:buFont typeface="Arial" panose="020B0604020202020204" pitchFamily="34" charset="0"/>
                        <a:buNone/>
                      </a:pPr>
                      <a:r>
                        <a:rPr lang="en-GB" sz="1800" b="1">
                          <a:latin typeface="Arial" panose="020B0604020202020204" pitchFamily="34" charset="0"/>
                          <a:cs typeface="Arial" panose="020B0604020202020204" pitchFamily="34" charset="0"/>
                          <a:hlinkClick r:id="rId4" action="ppaction://hlinksldjump"/>
                        </a:rPr>
                        <a:t>Modelling OS, PFS and TTD for teclistamab</a:t>
                      </a:r>
                      <a:endParaRPr lang="en-GB" sz="1800" b="1">
                        <a:latin typeface="Arial" panose="020B0604020202020204" pitchFamily="34" charset="0"/>
                        <a:cs typeface="Arial" panose="020B0604020202020204" pitchFamily="34" charset="0"/>
                      </a:endParaRPr>
                    </a:p>
                    <a:p>
                      <a:pPr marL="285750" indent="-285750">
                        <a:lnSpc>
                          <a:spcPct val="100000"/>
                        </a:lnSpc>
                        <a:buFont typeface="Arial" panose="020B0604020202020204" pitchFamily="34" charset="0"/>
                        <a:buChar char="•"/>
                      </a:pPr>
                      <a:r>
                        <a:rPr lang="en-GB" sz="1800" b="0">
                          <a:latin typeface="Arial" panose="020B0604020202020204" pitchFamily="34" charset="0"/>
                          <a:cs typeface="Arial" panose="020B0604020202020204" pitchFamily="34" charset="0"/>
                        </a:rPr>
                        <a:t>Is the </a:t>
                      </a:r>
                      <a:r>
                        <a:rPr lang="en-GB" sz="1800" b="1">
                          <a:latin typeface="Arial" panose="020B0604020202020204" pitchFamily="34" charset="0"/>
                          <a:cs typeface="Arial" panose="020B0604020202020204" pitchFamily="34" charset="0"/>
                        </a:rPr>
                        <a:t>company’s calibrated lognormal </a:t>
                      </a:r>
                      <a:r>
                        <a:rPr lang="en-GB" sz="1800" b="0">
                          <a:latin typeface="Arial" panose="020B0604020202020204" pitchFamily="34" charset="0"/>
                          <a:cs typeface="Arial" panose="020B0604020202020204" pitchFamily="34" charset="0"/>
                        </a:rPr>
                        <a:t>model or the </a:t>
                      </a:r>
                      <a:r>
                        <a:rPr lang="en-GB" sz="1800" b="1">
                          <a:latin typeface="Arial" panose="020B0604020202020204" pitchFamily="34" charset="0"/>
                          <a:cs typeface="Arial" panose="020B0604020202020204" pitchFamily="34" charset="0"/>
                        </a:rPr>
                        <a:t>EAG’s uncalibrated Weibull </a:t>
                      </a:r>
                      <a:r>
                        <a:rPr lang="en-GB" sz="1800" b="0">
                          <a:latin typeface="Arial" panose="020B0604020202020204" pitchFamily="34" charset="0"/>
                          <a:cs typeface="Arial" panose="020B0604020202020204" pitchFamily="34" charset="0"/>
                        </a:rPr>
                        <a:t>model more appropriate for modelling OS, PFS and TTD for teclistamab?</a:t>
                      </a:r>
                    </a:p>
                  </a:txBody>
                  <a:tcPr anchor="ctr">
                    <a:solidFill>
                      <a:srgbClr val="E7E9EB"/>
                    </a:solidFill>
                  </a:tcPr>
                </a:tc>
                <a:extLst>
                  <a:ext uri="{0D108BD9-81ED-4DB2-BD59-A6C34878D82A}">
                    <a16:rowId xmlns:a16="http://schemas.microsoft.com/office/drawing/2014/main" val="3737492492"/>
                  </a:ext>
                </a:extLst>
              </a:tr>
              <a:tr h="231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dk1"/>
                          </a:solidFill>
                          <a:effectLst/>
                          <a:latin typeface="Arial" panose="020B0604020202020204" pitchFamily="34" charset="0"/>
                          <a:ea typeface="+mn-ea"/>
                          <a:cs typeface="Arial" panose="020B0604020202020204" pitchFamily="34" charset="0"/>
                          <a:hlinkClick r:id="rId5" action="ppaction://hlinksldjump"/>
                        </a:rPr>
                        <a:t>Subsequent talquetamab treatment</a:t>
                      </a:r>
                      <a:endParaRPr lang="en-GB" sz="1800" b="1" kern="120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latin typeface="Arial" panose="020B0604020202020204" pitchFamily="34" charset="0"/>
                          <a:cs typeface="Arial" panose="020B0604020202020204" pitchFamily="34" charset="0"/>
                        </a:rPr>
                        <a:t>Should subsequent talquetamab after teclistamab be included in the economic model?</a:t>
                      </a:r>
                    </a:p>
                  </a:txBody>
                  <a:tcPr anchor="ctr">
                    <a:solidFill>
                      <a:srgbClr val="CBCFD4"/>
                    </a:solidFill>
                  </a:tcPr>
                </a:tc>
                <a:extLst>
                  <a:ext uri="{0D108BD9-81ED-4DB2-BD59-A6C34878D82A}">
                    <a16:rowId xmlns:a16="http://schemas.microsoft.com/office/drawing/2014/main" val="504195939"/>
                  </a:ext>
                </a:extLst>
              </a:tr>
              <a:tr h="300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solidFill>
                            <a:schemeClr val="dk1"/>
                          </a:solidFill>
                          <a:effectLst/>
                          <a:latin typeface="Arial" panose="020B0604020202020204" pitchFamily="34" charset="0"/>
                          <a:ea typeface="+mn-ea"/>
                          <a:cs typeface="Arial" panose="020B0604020202020204" pitchFamily="34" charset="0"/>
                          <a:hlinkClick r:id="rId6" action="ppaction://hlinksldjump"/>
                        </a:rPr>
                        <a:t>Intravenous immunoglobulin use </a:t>
                      </a:r>
                      <a:endParaRPr lang="en-GB" sz="1800" b="1" kern="120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latin typeface="Arial" panose="020B0604020202020204" pitchFamily="34" charset="0"/>
                          <a:cs typeface="Arial" panose="020B0604020202020204" pitchFamily="34" charset="0"/>
                        </a:rPr>
                        <a:t>Is it appropriate to include additional IVIg use and related costs for people who receive subsequent talquetamab and teclistamab following initial treatment? </a:t>
                      </a:r>
                    </a:p>
                  </a:txBody>
                  <a:tcPr anchor="ctr">
                    <a:solidFill>
                      <a:srgbClr val="E7E9EB"/>
                    </a:solidFill>
                  </a:tcPr>
                </a:tc>
                <a:extLst>
                  <a:ext uri="{0D108BD9-81ED-4DB2-BD59-A6C34878D82A}">
                    <a16:rowId xmlns:a16="http://schemas.microsoft.com/office/drawing/2014/main" val="1227555594"/>
                  </a:ext>
                </a:extLst>
              </a:tr>
            </a:tbl>
          </a:graphicData>
        </a:graphic>
      </p:graphicFrame>
      <p:sp>
        <p:nvSpPr>
          <p:cNvPr id="2" name="Title 1">
            <a:extLst>
              <a:ext uri="{FF2B5EF4-FFF2-40B4-BE49-F238E27FC236}">
                <a16:creationId xmlns:a16="http://schemas.microsoft.com/office/drawing/2014/main" id="{44910968-4267-9CC6-5B34-19B8E1D4F883}"/>
              </a:ext>
            </a:extLst>
          </p:cNvPr>
          <p:cNvSpPr>
            <a:spLocks noGrp="1"/>
          </p:cNvSpPr>
          <p:nvPr>
            <p:ph type="title"/>
          </p:nvPr>
        </p:nvSpPr>
        <p:spPr>
          <a:xfrm>
            <a:off x="466724" y="293890"/>
            <a:ext cx="11250785" cy="592817"/>
          </a:xfrm>
        </p:spPr>
        <p:txBody>
          <a:bodyPr>
            <a:noAutofit/>
          </a:bodyPr>
          <a:lstStyle/>
          <a:p>
            <a:r>
              <a:rPr lang="en-GB"/>
              <a:t>Key issues and questions for committee</a:t>
            </a:r>
          </a:p>
        </p:txBody>
      </p:sp>
      <p:sp>
        <p:nvSpPr>
          <p:cNvPr id="3" name="Text Placeholder 3">
            <a:extLst>
              <a:ext uri="{FF2B5EF4-FFF2-40B4-BE49-F238E27FC236}">
                <a16:creationId xmlns:a16="http://schemas.microsoft.com/office/drawing/2014/main" id="{291CB48B-D786-4999-0B02-71E31A8ECD76}"/>
              </a:ext>
            </a:extLst>
          </p:cNvPr>
          <p:cNvSpPr txBox="1">
            <a:spLocks/>
          </p:cNvSpPr>
          <p:nvPr/>
        </p:nvSpPr>
        <p:spPr>
          <a:xfrm>
            <a:off x="1143000" y="6389370"/>
            <a:ext cx="10574508" cy="4686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HR: Hazard ratio; IVIg: Intravenous immunoglobulin; OS: Overall survival; PFS: Progression-free survival; TTD: Time to treatment discontinuation</a:t>
            </a:r>
          </a:p>
        </p:txBody>
      </p:sp>
    </p:spTree>
    <p:extLst>
      <p:ext uri="{BB962C8B-B14F-4D97-AF65-F5344CB8AC3E}">
        <p14:creationId xmlns:p14="http://schemas.microsoft.com/office/powerpoint/2010/main" val="2906197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uide with 'background' selected">
            <a:extLst>
              <a:ext uri="{FF2B5EF4-FFF2-40B4-BE49-F238E27FC236}">
                <a16:creationId xmlns:a16="http://schemas.microsoft.com/office/drawing/2014/main" id="{25205F3C-06FD-7EF2-9C79-F0FB45645656}"/>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
        <p:nvSpPr>
          <p:cNvPr id="8" name="Title 1">
            <a:extLst>
              <a:ext uri="{FF2B5EF4-FFF2-40B4-BE49-F238E27FC236}">
                <a16:creationId xmlns:a16="http://schemas.microsoft.com/office/drawing/2014/main" id="{669F2B97-675F-E811-2183-96C6FC1A380B}"/>
              </a:ext>
            </a:extLst>
          </p:cNvPr>
          <p:cNvSpPr>
            <a:spLocks noGrp="1"/>
          </p:cNvSpPr>
          <p:nvPr>
            <p:ph type="ctrTitle"/>
          </p:nvPr>
        </p:nvSpPr>
        <p:spPr>
          <a:xfrm>
            <a:off x="724989" y="483661"/>
            <a:ext cx="10791508" cy="1304913"/>
          </a:xfrm>
        </p:spPr>
        <p:txBody>
          <a:bodyPr>
            <a:noAutofit/>
          </a:bodyPr>
          <a:lstStyle/>
          <a:p>
            <a:r>
              <a:rPr lang="en-GB">
                <a:latin typeface="Arial" panose="020B0604020202020204" pitchFamily="34" charset="0"/>
                <a:cs typeface="Arial" panose="020B0604020202020204" pitchFamily="34" charset="0"/>
              </a:rPr>
              <a:t>Talquetamab for treating relapsed or refractory multiple myeloma after 3 therapies </a:t>
            </a:r>
            <a:endParaRPr lang="en-GB"/>
          </a:p>
        </p:txBody>
      </p:sp>
    </p:spTree>
    <p:extLst>
      <p:ext uri="{BB962C8B-B14F-4D97-AF65-F5344CB8AC3E}">
        <p14:creationId xmlns:p14="http://schemas.microsoft.com/office/powerpoint/2010/main" val="1016048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2522387083"/>
              </p:ext>
            </p:extLst>
          </p:nvPr>
        </p:nvGraphicFramePr>
        <p:xfrm>
          <a:off x="103746" y="805543"/>
          <a:ext cx="11944350" cy="5379720"/>
        </p:xfrm>
        <a:graphic>
          <a:graphicData uri="http://schemas.openxmlformats.org/drawingml/2006/table">
            <a:tbl>
              <a:tblPr firstRow="1" bandRow="1">
                <a:tableStyleId>{5C22544A-7EE6-4342-B048-85BDC9FD1C3A}</a:tableStyleId>
              </a:tblPr>
              <a:tblGrid>
                <a:gridCol w="1579245">
                  <a:extLst>
                    <a:ext uri="{9D8B030D-6E8A-4147-A177-3AD203B41FA5}">
                      <a16:colId xmlns:a16="http://schemas.microsoft.com/office/drawing/2014/main" val="2557443117"/>
                    </a:ext>
                  </a:extLst>
                </a:gridCol>
                <a:gridCol w="5646420">
                  <a:extLst>
                    <a:ext uri="{9D8B030D-6E8A-4147-A177-3AD203B41FA5}">
                      <a16:colId xmlns:a16="http://schemas.microsoft.com/office/drawing/2014/main" val="2079107674"/>
                    </a:ext>
                  </a:extLst>
                </a:gridCol>
                <a:gridCol w="2034540">
                  <a:extLst>
                    <a:ext uri="{9D8B030D-6E8A-4147-A177-3AD203B41FA5}">
                      <a16:colId xmlns:a16="http://schemas.microsoft.com/office/drawing/2014/main" val="1363918603"/>
                    </a:ext>
                  </a:extLst>
                </a:gridCol>
                <a:gridCol w="2684145">
                  <a:extLst>
                    <a:ext uri="{9D8B030D-6E8A-4147-A177-3AD203B41FA5}">
                      <a16:colId xmlns:a16="http://schemas.microsoft.com/office/drawing/2014/main" val="924925742"/>
                    </a:ext>
                  </a:extLst>
                </a:gridCol>
              </a:tblGrid>
              <a:tr h="170206">
                <a:tc>
                  <a:txBody>
                    <a:bodyPr/>
                    <a:lstStyle/>
                    <a:p>
                      <a:endParaRPr lang="en-GB" sz="1700">
                        <a:latin typeface="Arial" panose="020B0604020202020204" pitchFamily="34" charset="0"/>
                        <a:cs typeface="Arial" panose="020B0604020202020204" pitchFamily="34" charset="0"/>
                      </a:endParaRPr>
                    </a:p>
                  </a:txBody>
                  <a:tcPr>
                    <a:solidFill>
                      <a:schemeClr val="accent2"/>
                    </a:solidFill>
                  </a:tcPr>
                </a:tc>
                <a:tc>
                  <a:txBody>
                    <a:bodyPr/>
                    <a:lstStyle/>
                    <a:p>
                      <a:r>
                        <a:rPr lang="en-GB" sz="1700">
                          <a:latin typeface="Arial" panose="020B0604020202020204" pitchFamily="34" charset="0"/>
                          <a:cs typeface="Arial" panose="020B0604020202020204" pitchFamily="34" charset="0"/>
                        </a:rPr>
                        <a:t>Final scope</a:t>
                      </a:r>
                    </a:p>
                  </a:txBody>
                  <a:tcPr>
                    <a:solidFill>
                      <a:schemeClr val="accent2"/>
                    </a:solidFill>
                  </a:tcPr>
                </a:tc>
                <a:tc>
                  <a:txBody>
                    <a:bodyPr/>
                    <a:lstStyle/>
                    <a:p>
                      <a:r>
                        <a:rPr lang="en-GB" sz="1700">
                          <a:latin typeface="Arial" panose="020B0604020202020204" pitchFamily="34" charset="0"/>
                          <a:cs typeface="Arial" panose="020B0604020202020204" pitchFamily="34" charset="0"/>
                        </a:rPr>
                        <a:t>Company</a:t>
                      </a:r>
                    </a:p>
                  </a:txBody>
                  <a:tcPr>
                    <a:solidFill>
                      <a:schemeClr val="accent2"/>
                    </a:solidFill>
                  </a:tcPr>
                </a:tc>
                <a:tc>
                  <a:txBody>
                    <a:bodyPr/>
                    <a:lstStyle/>
                    <a:p>
                      <a:r>
                        <a:rPr lang="en-GB" sz="1700">
                          <a:latin typeface="Arial" panose="020B0604020202020204" pitchFamily="34" charset="0"/>
                          <a:cs typeface="Arial" panose="020B0604020202020204" pitchFamily="34" charset="0"/>
                        </a:rPr>
                        <a:t>EAG comments</a:t>
                      </a:r>
                    </a:p>
                  </a:txBody>
                  <a:tcPr>
                    <a:solidFill>
                      <a:schemeClr val="accent2"/>
                    </a:solidFill>
                  </a:tcPr>
                </a:tc>
                <a:extLst>
                  <a:ext uri="{0D108BD9-81ED-4DB2-BD59-A6C34878D82A}">
                    <a16:rowId xmlns:a16="http://schemas.microsoft.com/office/drawing/2014/main" val="2887193136"/>
                  </a:ext>
                </a:extLst>
              </a:tr>
              <a:tr h="710426">
                <a:tc>
                  <a:txBody>
                    <a:bodyPr/>
                    <a:lstStyle/>
                    <a:p>
                      <a:r>
                        <a:rPr lang="en-GB" sz="1700" b="1">
                          <a:solidFill>
                            <a:schemeClr val="bg1"/>
                          </a:solidFill>
                          <a:latin typeface="Arial" panose="020B0604020202020204" pitchFamily="34" charset="0"/>
                          <a:cs typeface="Arial" panose="020B0604020202020204" pitchFamily="34" charset="0"/>
                        </a:rPr>
                        <a:t>Population</a:t>
                      </a:r>
                    </a:p>
                  </a:txBody>
                  <a:tcPr>
                    <a:solidFill>
                      <a:schemeClr val="accent2"/>
                    </a:solidFill>
                  </a:tcPr>
                </a:tc>
                <a:tc>
                  <a:txBody>
                    <a:bodyPr/>
                    <a:lstStyle/>
                    <a:p>
                      <a:r>
                        <a:rPr lang="en-GB" sz="1700" kern="1200">
                          <a:solidFill>
                            <a:schemeClr val="dk1"/>
                          </a:solidFill>
                          <a:effectLst/>
                          <a:latin typeface="Arial" panose="020B0604020202020204" pitchFamily="34" charset="0"/>
                          <a:ea typeface="+mn-ea"/>
                          <a:cs typeface="Arial" panose="020B0604020202020204" pitchFamily="34" charset="0"/>
                        </a:rPr>
                        <a:t>People with RRMM after ≥3 prior treatments including an IMiD, a PI and an anti-CD38 Ab and have demonstrated disease progression on the last treatment</a:t>
                      </a:r>
                      <a:endParaRPr lang="en-GB" sz="1700">
                        <a:latin typeface="Arial" panose="020B0604020202020204" pitchFamily="34" charset="0"/>
                        <a:cs typeface="Arial" panose="020B0604020202020204" pitchFamily="34" charset="0"/>
                      </a:endParaRPr>
                    </a:p>
                  </a:txBody>
                  <a:tcPr>
                    <a:solidFill>
                      <a:srgbClr val="E7E9EB"/>
                    </a:solidFill>
                  </a:tcPr>
                </a:tc>
                <a:tc>
                  <a:txBody>
                    <a:bodyPr/>
                    <a:lstStyle/>
                    <a:p>
                      <a:pPr marL="0" indent="0">
                        <a:buFont typeface="Arial" panose="020B0604020202020204" pitchFamily="34" charset="0"/>
                        <a:buNone/>
                      </a:pPr>
                      <a:r>
                        <a:rPr lang="en-GB" sz="1700">
                          <a:latin typeface="Arial" panose="020B0604020202020204" pitchFamily="34" charset="0"/>
                          <a:cs typeface="Arial" panose="020B0604020202020204" pitchFamily="34" charset="0"/>
                        </a:rPr>
                        <a:t>As per NICE scope</a:t>
                      </a:r>
                    </a:p>
                  </a:txBody>
                  <a:tcPr>
                    <a:solidFill>
                      <a:srgbClr val="E7E9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latin typeface="Arial" panose="020B0604020202020204" pitchFamily="34" charset="0"/>
                          <a:cs typeface="Arial" panose="020B0604020202020204" pitchFamily="34" charset="0"/>
                        </a:rPr>
                        <a:t>As per NICE scope</a:t>
                      </a:r>
                    </a:p>
                    <a:p>
                      <a:endParaRPr lang="en-GB" sz="1700" kern="1200">
                        <a:solidFill>
                          <a:schemeClr val="dk1"/>
                        </a:solidFill>
                        <a:effectLst/>
                        <a:latin typeface="Arial" panose="020B0604020202020204" pitchFamily="34" charset="0"/>
                        <a:ea typeface="+mn-ea"/>
                        <a:cs typeface="Arial" panose="020B0604020202020204" pitchFamily="34" charset="0"/>
                      </a:endParaRPr>
                    </a:p>
                  </a:txBody>
                  <a:tcPr>
                    <a:solidFill>
                      <a:srgbClr val="E7E9EB"/>
                    </a:solidFill>
                  </a:tcPr>
                </a:tc>
                <a:extLst>
                  <a:ext uri="{0D108BD9-81ED-4DB2-BD59-A6C34878D82A}">
                    <a16:rowId xmlns:a16="http://schemas.microsoft.com/office/drawing/2014/main" val="3652339764"/>
                  </a:ext>
                </a:extLst>
              </a:tr>
              <a:tr h="170206">
                <a:tc>
                  <a:txBody>
                    <a:bodyPr/>
                    <a:lstStyle/>
                    <a:p>
                      <a:r>
                        <a:rPr lang="en-GB" sz="1700" b="1">
                          <a:solidFill>
                            <a:schemeClr val="bg1"/>
                          </a:solidFill>
                          <a:latin typeface="Arial" panose="020B0604020202020204" pitchFamily="34" charset="0"/>
                          <a:cs typeface="Arial" panose="020B0604020202020204" pitchFamily="34" charset="0"/>
                        </a:rPr>
                        <a:t>Intervention</a:t>
                      </a:r>
                    </a:p>
                  </a:txBody>
                  <a:tcPr>
                    <a:solidFill>
                      <a:schemeClr val="accent2"/>
                    </a:solidFill>
                  </a:tcPr>
                </a:tc>
                <a:tc>
                  <a:txBody>
                    <a:bodyPr/>
                    <a:lstStyle/>
                    <a:p>
                      <a:r>
                        <a:rPr lang="en-GB" sz="1700">
                          <a:latin typeface="Arial" panose="020B0604020202020204" pitchFamily="34" charset="0"/>
                          <a:cs typeface="Arial" panose="020B0604020202020204" pitchFamily="34" charset="0"/>
                        </a:rPr>
                        <a:t>Talquetamab</a:t>
                      </a:r>
                    </a:p>
                  </a:txBody>
                  <a:tcPr>
                    <a:solidFill>
                      <a:srgbClr val="CBCFD4"/>
                    </a:solidFill>
                  </a:tcPr>
                </a:tc>
                <a:tc>
                  <a:txBody>
                    <a:bodyPr/>
                    <a:lstStyle/>
                    <a:p>
                      <a:pPr marL="0" indent="0">
                        <a:buFont typeface="Arial" panose="020B0604020202020204" pitchFamily="34" charset="0"/>
                        <a:buNone/>
                      </a:pPr>
                      <a:r>
                        <a:rPr lang="en-GB" sz="1700">
                          <a:latin typeface="Arial" panose="020B0604020202020204" pitchFamily="34" charset="0"/>
                          <a:cs typeface="Arial" panose="020B0604020202020204" pitchFamily="34" charset="0"/>
                        </a:rPr>
                        <a:t>As per NICE scope</a:t>
                      </a:r>
                    </a:p>
                  </a:txBody>
                  <a:tcPr>
                    <a:solidFill>
                      <a:srgbClr val="CBCF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latin typeface="Arial" panose="020B0604020202020204" pitchFamily="34" charset="0"/>
                          <a:cs typeface="Arial" panose="020B0604020202020204" pitchFamily="34" charset="0"/>
                        </a:rPr>
                        <a:t>As per NICE scope</a:t>
                      </a:r>
                    </a:p>
                  </a:txBody>
                  <a:tcPr>
                    <a:solidFill>
                      <a:srgbClr val="CBCFD4"/>
                    </a:solidFill>
                  </a:tcPr>
                </a:tc>
                <a:extLst>
                  <a:ext uri="{0D108BD9-81ED-4DB2-BD59-A6C34878D82A}">
                    <a16:rowId xmlns:a16="http://schemas.microsoft.com/office/drawing/2014/main" val="566598515"/>
                  </a:ext>
                </a:extLst>
              </a:tr>
              <a:tr h="1302447">
                <a:tc>
                  <a:txBody>
                    <a:bodyPr/>
                    <a:lstStyle/>
                    <a:p>
                      <a:r>
                        <a:rPr lang="en-GB" sz="1700" b="1">
                          <a:solidFill>
                            <a:schemeClr val="bg1"/>
                          </a:solidFill>
                          <a:latin typeface="Arial" panose="020B0604020202020204" pitchFamily="34" charset="0"/>
                          <a:cs typeface="Arial" panose="020B0604020202020204" pitchFamily="34" charset="0"/>
                        </a:rPr>
                        <a:t>Comparators</a:t>
                      </a:r>
                    </a:p>
                  </a:txBody>
                  <a:tcPr>
                    <a:solidFill>
                      <a:schemeClr val="accent2"/>
                    </a:solidFill>
                  </a:tcPr>
                </a:tc>
                <a:tc>
                  <a:txBody>
                    <a:bodyPr/>
                    <a:lstStyle/>
                    <a:p>
                      <a:pPr marL="285750" indent="-285750">
                        <a:buFont typeface="Arial" panose="020B0604020202020204" pitchFamily="34" charset="0"/>
                        <a:buChar char="•"/>
                      </a:pPr>
                      <a:r>
                        <a:rPr lang="en-GB" sz="1700">
                          <a:latin typeface="Arial" panose="020B0604020202020204" pitchFamily="34" charset="0"/>
                          <a:cs typeface="Arial" panose="020B0604020202020204" pitchFamily="34" charset="0"/>
                        </a:rPr>
                        <a:t>Panobinostat plus bortezomib and dexamethasone (</a:t>
                      </a:r>
                      <a:r>
                        <a:rPr lang="en-GB" sz="1700" err="1">
                          <a:latin typeface="Arial" panose="020B0604020202020204" pitchFamily="34" charset="0"/>
                          <a:cs typeface="Arial" panose="020B0604020202020204" pitchFamily="34" charset="0"/>
                        </a:rPr>
                        <a:t>PanBorDex</a:t>
                      </a:r>
                      <a:r>
                        <a:rPr lang="en-GB" sz="170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700">
                          <a:latin typeface="Arial" panose="020B0604020202020204" pitchFamily="34" charset="0"/>
                          <a:cs typeface="Arial" panose="020B0604020202020204" pitchFamily="34" charset="0"/>
                        </a:rPr>
                        <a:t>Pomalidomide plus low-dose dexamethasone (</a:t>
                      </a:r>
                      <a:r>
                        <a:rPr lang="en-GB" sz="1700" err="1">
                          <a:latin typeface="Arial" panose="020B0604020202020204" pitchFamily="34" charset="0"/>
                          <a:cs typeface="Arial" panose="020B0604020202020204" pitchFamily="34" charset="0"/>
                        </a:rPr>
                        <a:t>PomDex</a:t>
                      </a:r>
                      <a:r>
                        <a:rPr lang="en-GB" sz="170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700">
                          <a:latin typeface="Arial" panose="020B0604020202020204" pitchFamily="34" charset="0"/>
                          <a:cs typeface="Arial" panose="020B0604020202020204" pitchFamily="34" charset="0"/>
                        </a:rPr>
                        <a:t>Selinexor plus dexamethasone (</a:t>
                      </a:r>
                      <a:r>
                        <a:rPr lang="en-GB" sz="1700" err="1">
                          <a:latin typeface="Arial" panose="020B0604020202020204" pitchFamily="34" charset="0"/>
                          <a:cs typeface="Arial" panose="020B0604020202020204" pitchFamily="34" charset="0"/>
                        </a:rPr>
                        <a:t>SelDex</a:t>
                      </a:r>
                      <a:r>
                        <a:rPr lang="en-GB" sz="170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700">
                          <a:latin typeface="Arial" panose="020B0604020202020204" pitchFamily="34" charset="0"/>
                          <a:cs typeface="Arial" panose="020B0604020202020204" pitchFamily="34" charset="0"/>
                        </a:rPr>
                        <a:t>Teclistamab</a:t>
                      </a:r>
                    </a:p>
                    <a:p>
                      <a:pPr marL="285750" indent="-285750">
                        <a:buFont typeface="Arial" panose="020B0604020202020204" pitchFamily="34" charset="0"/>
                        <a:buChar char="•"/>
                      </a:pPr>
                      <a:r>
                        <a:rPr lang="en-GB" sz="1700" err="1">
                          <a:latin typeface="Arial" panose="020B0604020202020204" pitchFamily="34" charset="0"/>
                          <a:cs typeface="Arial" panose="020B0604020202020204" pitchFamily="34" charset="0"/>
                        </a:rPr>
                        <a:t>Isatuximab</a:t>
                      </a:r>
                      <a:r>
                        <a:rPr lang="en-GB" sz="1700">
                          <a:latin typeface="Arial" panose="020B0604020202020204" pitchFamily="34" charset="0"/>
                          <a:cs typeface="Arial" panose="020B0604020202020204" pitchFamily="34" charset="0"/>
                        </a:rPr>
                        <a:t> plus pomalidomide and dexamethasone (subject to NICE evaluation)</a:t>
                      </a:r>
                    </a:p>
                    <a:p>
                      <a:pPr marL="285750" indent="-285750">
                        <a:buFont typeface="Arial" panose="020B0604020202020204" pitchFamily="34" charset="0"/>
                        <a:buChar char="•"/>
                      </a:pPr>
                      <a:r>
                        <a:rPr lang="en-GB" sz="1700" err="1">
                          <a:latin typeface="Arial" panose="020B0604020202020204" pitchFamily="34" charset="0"/>
                          <a:cs typeface="Arial" panose="020B0604020202020204" pitchFamily="34" charset="0"/>
                        </a:rPr>
                        <a:t>Belantamab</a:t>
                      </a:r>
                      <a:r>
                        <a:rPr lang="en-GB" sz="1700">
                          <a:latin typeface="Arial" panose="020B0604020202020204" pitchFamily="34" charset="0"/>
                          <a:cs typeface="Arial" panose="020B0604020202020204" pitchFamily="34" charset="0"/>
                        </a:rPr>
                        <a:t> </a:t>
                      </a:r>
                      <a:r>
                        <a:rPr lang="en-GB" sz="1700" err="1">
                          <a:latin typeface="Arial" panose="020B0604020202020204" pitchFamily="34" charset="0"/>
                          <a:cs typeface="Arial" panose="020B0604020202020204" pitchFamily="34" charset="0"/>
                        </a:rPr>
                        <a:t>mafodotin</a:t>
                      </a:r>
                      <a:r>
                        <a:rPr lang="en-GB" sz="1700">
                          <a:latin typeface="Arial" panose="020B0604020202020204" pitchFamily="34" charset="0"/>
                          <a:cs typeface="Arial" panose="020B0604020202020204" pitchFamily="34" charset="0"/>
                        </a:rPr>
                        <a:t> with pomalidomide and dexamethasone (subject to NICE evaluation)</a:t>
                      </a:r>
                    </a:p>
                    <a:p>
                      <a:pPr marL="285750" indent="-285750">
                        <a:buFont typeface="Arial" panose="020B0604020202020204" pitchFamily="34" charset="0"/>
                        <a:buChar char="•"/>
                      </a:pPr>
                      <a:r>
                        <a:rPr lang="en-GB" sz="1700" err="1">
                          <a:latin typeface="Arial" panose="020B0604020202020204" pitchFamily="34" charset="0"/>
                          <a:cs typeface="Arial" panose="020B0604020202020204" pitchFamily="34" charset="0"/>
                        </a:rPr>
                        <a:t>Belantamab</a:t>
                      </a:r>
                      <a:r>
                        <a:rPr lang="en-GB" sz="1700">
                          <a:latin typeface="Arial" panose="020B0604020202020204" pitchFamily="34" charset="0"/>
                          <a:cs typeface="Arial" panose="020B0604020202020204" pitchFamily="34" charset="0"/>
                        </a:rPr>
                        <a:t> </a:t>
                      </a:r>
                      <a:r>
                        <a:rPr lang="en-GB" sz="1700" err="1">
                          <a:latin typeface="Arial" panose="020B0604020202020204" pitchFamily="34" charset="0"/>
                          <a:cs typeface="Arial" panose="020B0604020202020204" pitchFamily="34" charset="0"/>
                        </a:rPr>
                        <a:t>mafodotin</a:t>
                      </a:r>
                      <a:r>
                        <a:rPr lang="en-GB" sz="1700">
                          <a:latin typeface="Arial" panose="020B0604020202020204" pitchFamily="34" charset="0"/>
                          <a:cs typeface="Arial" panose="020B0604020202020204" pitchFamily="34" charset="0"/>
                        </a:rPr>
                        <a:t> with bortezomib and dexamethasone (subject to NICE evaluation)</a:t>
                      </a:r>
                    </a:p>
                  </a:txBody>
                  <a:tcPr>
                    <a:solidFill>
                      <a:srgbClr val="E7E9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latin typeface="Arial" panose="020B0604020202020204" pitchFamily="34" charset="0"/>
                          <a:cs typeface="Arial" panose="020B0604020202020204" pitchFamily="34" charset="0"/>
                        </a:rPr>
                        <a:t>Teclistamab</a:t>
                      </a:r>
                    </a:p>
                  </a:txBody>
                  <a:tcPr>
                    <a:solidFill>
                      <a:srgbClr val="E7E9EB"/>
                    </a:solidFill>
                  </a:tcPr>
                </a:tc>
                <a:tc>
                  <a:txBody>
                    <a:bodyPr/>
                    <a:lstStyle/>
                    <a:p>
                      <a:pPr marL="0" indent="0">
                        <a:buFont typeface="Arial" panose="020B0604020202020204" pitchFamily="34" charset="0"/>
                        <a:buNone/>
                      </a:pPr>
                      <a:r>
                        <a:rPr lang="en-GB" sz="1700" kern="1200">
                          <a:solidFill>
                            <a:schemeClr val="dk1"/>
                          </a:solidFill>
                          <a:effectLst/>
                          <a:latin typeface="Arial" panose="020B0604020202020204" pitchFamily="34" charset="0"/>
                          <a:ea typeface="+mn-ea"/>
                          <a:cs typeface="Arial" panose="020B0604020202020204" pitchFamily="34" charset="0"/>
                        </a:rPr>
                        <a:t>Clinical advice to the EAG agrees teclistamab is the most appropriate comparator for consideration</a:t>
                      </a:r>
                      <a:endParaRPr lang="en-GB" sz="1700">
                        <a:latin typeface="Arial" panose="020B0604020202020204" pitchFamily="34" charset="0"/>
                        <a:cs typeface="Arial" panose="020B0604020202020204" pitchFamily="34" charset="0"/>
                      </a:endParaRPr>
                    </a:p>
                  </a:txBody>
                  <a:tcPr>
                    <a:solidFill>
                      <a:srgbClr val="E7E9EB"/>
                    </a:solidFill>
                  </a:tcPr>
                </a:tc>
                <a:extLst>
                  <a:ext uri="{0D108BD9-81ED-4DB2-BD59-A6C34878D82A}">
                    <a16:rowId xmlns:a16="http://schemas.microsoft.com/office/drawing/2014/main" val="309230051"/>
                  </a:ext>
                </a:extLst>
              </a:tr>
              <a:tr h="310811">
                <a:tc>
                  <a:txBody>
                    <a:bodyPr/>
                    <a:lstStyle/>
                    <a:p>
                      <a:r>
                        <a:rPr lang="en-GB" sz="1700" b="1">
                          <a:solidFill>
                            <a:schemeClr val="bg1"/>
                          </a:solidFill>
                          <a:latin typeface="Arial" panose="020B0604020202020204" pitchFamily="34" charset="0"/>
                          <a:cs typeface="Arial" panose="020B0604020202020204" pitchFamily="34" charset="0"/>
                        </a:rPr>
                        <a:t>Outcomes</a:t>
                      </a:r>
                    </a:p>
                  </a:txBody>
                  <a:tcPr>
                    <a:solidFill>
                      <a:schemeClr val="accent2"/>
                    </a:solidFill>
                  </a:tcPr>
                </a:tc>
                <a:tc>
                  <a:txBody>
                    <a:bodyPr/>
                    <a:lstStyle/>
                    <a:p>
                      <a:pPr marL="0" indent="0">
                        <a:buFont typeface="Arial" panose="020B0604020202020204" pitchFamily="34" charset="0"/>
                        <a:buNone/>
                      </a:pPr>
                      <a:r>
                        <a:rPr lang="en-GB" sz="1700">
                          <a:latin typeface="Arial" panose="020B0604020202020204" pitchFamily="34" charset="0"/>
                          <a:cs typeface="Arial" panose="020B0604020202020204" pitchFamily="34" charset="0"/>
                        </a:rPr>
                        <a:t>OS, PFS, Response rates, TTNT, AEs of treatment and HRQoL</a:t>
                      </a:r>
                    </a:p>
                  </a:txBody>
                  <a:tcPr>
                    <a:solidFill>
                      <a:srgbClr val="CBCFD4"/>
                    </a:solidFill>
                  </a:tcPr>
                </a:tc>
                <a:tc>
                  <a:txBody>
                    <a:bodyPr/>
                    <a:lstStyle/>
                    <a:p>
                      <a:pPr marL="0" indent="0">
                        <a:buFont typeface="Arial" panose="020B0604020202020204" pitchFamily="34" charset="0"/>
                        <a:buNone/>
                      </a:pPr>
                      <a:r>
                        <a:rPr lang="en-GB" sz="1700">
                          <a:latin typeface="Arial" panose="020B0604020202020204" pitchFamily="34" charset="0"/>
                          <a:cs typeface="Arial" panose="020B0604020202020204" pitchFamily="34" charset="0"/>
                        </a:rPr>
                        <a:t>Also includes TTD and MRD</a:t>
                      </a:r>
                    </a:p>
                  </a:txBody>
                  <a:tcPr>
                    <a:solidFill>
                      <a:srgbClr val="CBCFD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700">
                          <a:latin typeface="Arial" panose="020B0604020202020204" pitchFamily="34" charset="0"/>
                          <a:cs typeface="Arial" panose="020B0604020202020204" pitchFamily="34" charset="0"/>
                        </a:rPr>
                        <a:t>MRD was not used in the economic analysis</a:t>
                      </a:r>
                    </a:p>
                  </a:txBody>
                  <a:tcPr>
                    <a:solidFill>
                      <a:srgbClr val="CBCFD4"/>
                    </a:solidFill>
                  </a:tcPr>
                </a:tc>
                <a:extLst>
                  <a:ext uri="{0D108BD9-81ED-4DB2-BD59-A6C34878D82A}">
                    <a16:rowId xmlns:a16="http://schemas.microsoft.com/office/drawing/2014/main" val="2520092962"/>
                  </a:ext>
                </a:extLst>
              </a:tr>
            </a:tbl>
          </a:graphicData>
        </a:graphic>
      </p:graphicFrame>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466724" y="283844"/>
            <a:ext cx="11250785" cy="592817"/>
          </a:xfrm>
        </p:spPr>
        <p:txBody>
          <a:bodyPr/>
          <a:lstStyle/>
          <a:p>
            <a:r>
              <a:rPr lang="en-GB">
                <a:latin typeface="Arial" panose="020B0604020202020204" pitchFamily="34" charset="0"/>
                <a:cs typeface="Arial" panose="020B0604020202020204" pitchFamily="34" charset="0"/>
              </a:rPr>
              <a:t>Decision problem</a:t>
            </a:r>
          </a:p>
        </p:txBody>
      </p:sp>
      <p:sp>
        <p:nvSpPr>
          <p:cNvPr id="7" name="Text Placeholder 3">
            <a:extLst>
              <a:ext uri="{FF2B5EF4-FFF2-40B4-BE49-F238E27FC236}">
                <a16:creationId xmlns:a16="http://schemas.microsoft.com/office/drawing/2014/main" id="{4B4BFDBE-DC21-97D9-9A76-6784443A4EDD}"/>
              </a:ext>
            </a:extLst>
          </p:cNvPr>
          <p:cNvSpPr txBox="1">
            <a:spLocks/>
          </p:cNvSpPr>
          <p:nvPr/>
        </p:nvSpPr>
        <p:spPr>
          <a:xfrm>
            <a:off x="1040130" y="6185263"/>
            <a:ext cx="10677378" cy="6727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AEs: Adverse events; </a:t>
            </a:r>
            <a:r>
              <a:rPr lang="en-GB" err="1"/>
              <a:t>HRQoL</a:t>
            </a:r>
            <a:r>
              <a:rPr lang="en-GB"/>
              <a:t>: Health-related quality of life; </a:t>
            </a:r>
            <a:r>
              <a:rPr lang="en-GB" err="1"/>
              <a:t>IMiD</a:t>
            </a:r>
            <a:r>
              <a:rPr lang="en-GB"/>
              <a:t>: Immunomodulatory agent; MRD: Minimal residual disease; OS: Overall survival; PFS: Progression-free survival; PI: Proteasome inhibitor; RRMM: Relapsed or refractory multiple myeloma; TTD: Time to treatment discontinuation; TTNT: Time to next treatment</a:t>
            </a:r>
          </a:p>
        </p:txBody>
      </p:sp>
      <p:sp>
        <p:nvSpPr>
          <p:cNvPr id="4" name="TextBox 3">
            <a:extLst>
              <a:ext uri="{FF2B5EF4-FFF2-40B4-BE49-F238E27FC236}">
                <a16:creationId xmlns:a16="http://schemas.microsoft.com/office/drawing/2014/main" id="{409588E5-7C0F-621F-B612-572EC2111B3F}"/>
              </a:ext>
            </a:extLst>
          </p:cNvPr>
          <p:cNvSpPr txBox="1"/>
          <p:nvPr/>
        </p:nvSpPr>
        <p:spPr>
          <a:xfrm>
            <a:off x="9656466" y="4966"/>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3" action="ppaction://hlinksldjump"/>
              </a:rPr>
              <a:t>main deck</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641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MajesTEC-1 study design">
            <a:extLst>
              <a:ext uri="{FF2B5EF4-FFF2-40B4-BE49-F238E27FC236}">
                <a16:creationId xmlns:a16="http://schemas.microsoft.com/office/drawing/2014/main" id="{E59AF026-9688-5BDF-5B33-A38E131408FB}"/>
              </a:ext>
            </a:extLst>
          </p:cNvPr>
          <p:cNvGrpSpPr/>
          <p:nvPr/>
        </p:nvGrpSpPr>
        <p:grpSpPr>
          <a:xfrm>
            <a:off x="388160" y="1610387"/>
            <a:ext cx="11424612" cy="4280052"/>
            <a:chOff x="388160" y="1929367"/>
            <a:chExt cx="11424612" cy="4902211"/>
          </a:xfrm>
        </p:grpSpPr>
        <p:sp>
          <p:nvSpPr>
            <p:cNvPr id="12" name="Text Placeholder 3">
              <a:extLst>
                <a:ext uri="{FF2B5EF4-FFF2-40B4-BE49-F238E27FC236}">
                  <a16:creationId xmlns:a16="http://schemas.microsoft.com/office/drawing/2014/main" id="{897BA720-9254-118B-333E-A26F2AEE00BD}"/>
                </a:ext>
              </a:extLst>
            </p:cNvPr>
            <p:cNvSpPr txBox="1">
              <a:spLocks/>
            </p:cNvSpPr>
            <p:nvPr/>
          </p:nvSpPr>
          <p:spPr>
            <a:xfrm>
              <a:off x="388160" y="5267231"/>
              <a:ext cx="11424612" cy="15643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800"/>
                <a:t>Company considers that cohort C provides the most relevant evidence for talquetamab in this submission</a:t>
              </a:r>
            </a:p>
            <a:p>
              <a:pPr marL="971550" lvl="1" indent="-285750">
                <a:buFont typeface="Courier New" panose="02070309020205020404" pitchFamily="49" charset="0"/>
                <a:buChar char="o"/>
              </a:pPr>
              <a:r>
                <a:rPr lang="en-GB" sz="1800">
                  <a:latin typeface="Arial" panose="020B0604020202020204" pitchFamily="34" charset="0"/>
                  <a:cs typeface="Arial" panose="020B0604020202020204" pitchFamily="34" charset="0"/>
                  <a:sym typeface="Wingdings" panose="05000000000000000000" pitchFamily="2" charset="2"/>
                </a:rPr>
                <a:t>Biweekly dosing in cohort C is likely preferred in UK clinical practice compared with weekly dosing in cohort A due to greater convenience, fewer adverse events, and alignment with real-world evidence</a:t>
              </a:r>
              <a:endParaRPr lang="en-GB" sz="1800" strike="sngStrike">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7F6BA7D-5F0F-3AF4-35B5-B9F1A7836386}"/>
                </a:ext>
              </a:extLst>
            </p:cNvPr>
            <p:cNvSpPr txBox="1"/>
            <p:nvPr/>
          </p:nvSpPr>
          <p:spPr>
            <a:xfrm>
              <a:off x="466723" y="1929367"/>
              <a:ext cx="6531235"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Figure 6: MonumenTAL-1 </a:t>
              </a:r>
              <a:r>
                <a:rPr lang="en-GB">
                  <a:latin typeface="Arial" panose="020B0604020202020204" pitchFamily="34" charset="0"/>
                  <a:cs typeface="Arial" panose="020B0604020202020204" pitchFamily="34" charset="0"/>
                </a:rPr>
                <a:t>study design</a:t>
              </a:r>
            </a:p>
          </p:txBody>
        </p:sp>
      </p:grpSp>
      <p:sp>
        <p:nvSpPr>
          <p:cNvPr id="10" name="Title 1">
            <a:extLst>
              <a:ext uri="{FF2B5EF4-FFF2-40B4-BE49-F238E27FC236}">
                <a16:creationId xmlns:a16="http://schemas.microsoft.com/office/drawing/2014/main" id="{86997752-8C36-9C71-186D-5A3341AFBABD}"/>
              </a:ext>
            </a:extLst>
          </p:cNvPr>
          <p:cNvSpPr>
            <a:spLocks noGrp="1"/>
          </p:cNvSpPr>
          <p:nvPr>
            <p:ph type="title"/>
          </p:nvPr>
        </p:nvSpPr>
        <p:spPr>
          <a:xfrm>
            <a:off x="466724" y="304164"/>
            <a:ext cx="11250785" cy="592817"/>
          </a:xfrm>
        </p:spPr>
        <p:txBody>
          <a:bodyPr>
            <a:normAutofit/>
          </a:bodyPr>
          <a:lstStyle/>
          <a:p>
            <a:r>
              <a:rPr lang="en-GB"/>
              <a:t>Key clinical trial: MonumenTAL-1 study design</a:t>
            </a:r>
          </a:p>
        </p:txBody>
      </p:sp>
      <p:sp>
        <p:nvSpPr>
          <p:cNvPr id="18" name="Text Placeholder 4">
            <a:extLst>
              <a:ext uri="{FF2B5EF4-FFF2-40B4-BE49-F238E27FC236}">
                <a16:creationId xmlns:a16="http://schemas.microsoft.com/office/drawing/2014/main" id="{124AFE4C-720D-6254-35E7-C9F8966F9E68}"/>
              </a:ext>
            </a:extLst>
          </p:cNvPr>
          <p:cNvSpPr txBox="1">
            <a:spLocks/>
          </p:cNvSpPr>
          <p:nvPr/>
        </p:nvSpPr>
        <p:spPr>
          <a:xfrm>
            <a:off x="466724" y="840977"/>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Phase I/II, open-label, multicentre, international single-arm trial of talquetamab monotherapy for patients with TCE RRMM in 3 parts</a:t>
            </a:r>
          </a:p>
        </p:txBody>
      </p:sp>
      <p:pic>
        <p:nvPicPr>
          <p:cNvPr id="21" name="Picture 20" descr="A figure showing the MonumenTAL-1 trial design">
            <a:extLst>
              <a:ext uri="{FF2B5EF4-FFF2-40B4-BE49-F238E27FC236}">
                <a16:creationId xmlns:a16="http://schemas.microsoft.com/office/drawing/2014/main" id="{D7C7F6C3-19CB-D219-134C-52DB16342E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509" y="2095562"/>
            <a:ext cx="10222040" cy="2229824"/>
          </a:xfrm>
          <a:prstGeom prst="rect">
            <a:avLst/>
          </a:prstGeom>
          <a:noFill/>
        </p:spPr>
      </p:pic>
      <p:sp>
        <p:nvSpPr>
          <p:cNvPr id="2" name="TextBox 1">
            <a:extLst>
              <a:ext uri="{FF2B5EF4-FFF2-40B4-BE49-F238E27FC236}">
                <a16:creationId xmlns:a16="http://schemas.microsoft.com/office/drawing/2014/main" id="{C667716B-ADE6-F96C-91D4-0A0D4BD16E62}"/>
              </a:ext>
            </a:extLst>
          </p:cNvPr>
          <p:cNvSpPr txBox="1"/>
          <p:nvPr/>
        </p:nvSpPr>
        <p:spPr>
          <a:xfrm>
            <a:off x="9656466" y="6177173"/>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4" action="ppaction://hlinksldjump"/>
              </a:rPr>
              <a:t>main deck</a:t>
            </a:r>
            <a:endParaRPr lang="en-GB" sz="160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4E440C6-CF8F-C23B-8AA1-84E4FB320103}"/>
              </a:ext>
            </a:extLst>
          </p:cNvPr>
          <p:cNvSpPr txBox="1">
            <a:spLocks/>
          </p:cNvSpPr>
          <p:nvPr/>
        </p:nvSpPr>
        <p:spPr>
          <a:xfrm>
            <a:off x="1040130" y="6553223"/>
            <a:ext cx="10677378" cy="3041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RRMM: Relapsed or refractory multiple myeloma; TCE: Triple-class exposed</a:t>
            </a:r>
          </a:p>
        </p:txBody>
      </p:sp>
    </p:spTree>
    <p:extLst>
      <p:ext uri="{BB962C8B-B14F-4D97-AF65-F5344CB8AC3E}">
        <p14:creationId xmlns:p14="http://schemas.microsoft.com/office/powerpoint/2010/main" val="3811387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93188-1AD6-549C-2ADC-E1DD357B0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90565-4CD9-1967-9DCD-899C1D5CE295}"/>
              </a:ext>
            </a:extLst>
          </p:cNvPr>
          <p:cNvSpPr>
            <a:spLocks noGrp="1"/>
          </p:cNvSpPr>
          <p:nvPr>
            <p:ph type="title"/>
          </p:nvPr>
        </p:nvSpPr>
        <p:spPr>
          <a:xfrm>
            <a:off x="466724" y="304164"/>
            <a:ext cx="11250785" cy="592817"/>
          </a:xfrm>
        </p:spPr>
        <p:txBody>
          <a:bodyPr>
            <a:normAutofit/>
          </a:bodyPr>
          <a:lstStyle/>
          <a:p>
            <a:r>
              <a:rPr lang="en-GB"/>
              <a:t>Patient and carer perspectives</a:t>
            </a:r>
          </a:p>
        </p:txBody>
      </p:sp>
      <p:sp>
        <p:nvSpPr>
          <p:cNvPr id="5" name="Text Placeholder 4">
            <a:extLst>
              <a:ext uri="{FF2B5EF4-FFF2-40B4-BE49-F238E27FC236}">
                <a16:creationId xmlns:a16="http://schemas.microsoft.com/office/drawing/2014/main" id="{217D05B7-C000-28A8-23B1-D4381A23E9F3}"/>
              </a:ext>
            </a:extLst>
          </p:cNvPr>
          <p:cNvSpPr>
            <a:spLocks noGrp="1"/>
          </p:cNvSpPr>
          <p:nvPr>
            <p:ph type="body" sz="quarter" idx="14"/>
          </p:nvPr>
        </p:nvSpPr>
        <p:spPr>
          <a:xfrm>
            <a:off x="466724" y="840977"/>
            <a:ext cx="11250786" cy="520838"/>
          </a:xfrm>
        </p:spPr>
        <p:txBody>
          <a:bodyPr/>
          <a:lstStyle/>
          <a:p>
            <a:r>
              <a:rPr lang="en-GB"/>
              <a:t>Myeloma has significant impact on quality of life of patients and carers</a:t>
            </a:r>
          </a:p>
        </p:txBody>
      </p:sp>
      <p:sp>
        <p:nvSpPr>
          <p:cNvPr id="3" name="Text Placeholder 2">
            <a:extLst>
              <a:ext uri="{FF2B5EF4-FFF2-40B4-BE49-F238E27FC236}">
                <a16:creationId xmlns:a16="http://schemas.microsoft.com/office/drawing/2014/main" id="{394997AE-8565-387C-71B4-AABA864C9DE6}"/>
              </a:ext>
            </a:extLst>
          </p:cNvPr>
          <p:cNvSpPr>
            <a:spLocks noGrp="1"/>
          </p:cNvSpPr>
          <p:nvPr>
            <p:ph type="body" sz="quarter" idx="12"/>
          </p:nvPr>
        </p:nvSpPr>
        <p:spPr>
          <a:xfrm>
            <a:off x="539923" y="1283326"/>
            <a:ext cx="6815917" cy="4595490"/>
          </a:xfrm>
        </p:spPr>
        <p:txBody>
          <a:bodyPr/>
          <a:lstStyle/>
          <a:p>
            <a:pPr>
              <a:lnSpc>
                <a:spcPct val="100000"/>
              </a:lnSpc>
              <a:spcBef>
                <a:spcPts val="600"/>
              </a:spcBef>
            </a:pPr>
            <a:r>
              <a:rPr lang="en-GB" b="1" dirty="0"/>
              <a:t>Submissions from Myeloma UK and patient expert</a:t>
            </a:r>
          </a:p>
          <a:p>
            <a:pPr marL="342900" indent="-342900">
              <a:lnSpc>
                <a:spcPct val="100000"/>
              </a:lnSpc>
              <a:spcBef>
                <a:spcPts val="600"/>
              </a:spcBef>
              <a:buFont typeface="Arial" panose="020B0604020202020204" pitchFamily="34" charset="0"/>
              <a:buChar char="•"/>
            </a:pPr>
            <a:r>
              <a:rPr lang="en-GB" dirty="0"/>
              <a:t>Living with myeloma has a profound and ongoing impact on patients’ physical, emotional, and psychological wellbeing</a:t>
            </a:r>
          </a:p>
          <a:p>
            <a:pPr marL="342900" indent="-342900">
              <a:lnSpc>
                <a:spcPct val="100000"/>
              </a:lnSpc>
              <a:spcBef>
                <a:spcPts val="600"/>
              </a:spcBef>
              <a:buFont typeface="Arial" panose="020B0604020202020204" pitchFamily="34" charset="0"/>
              <a:buChar char="•"/>
            </a:pPr>
            <a:r>
              <a:rPr lang="en-GB" dirty="0"/>
              <a:t>Carers and families experience significant emotional, social, and financial burden</a:t>
            </a:r>
          </a:p>
          <a:p>
            <a:pPr marL="342900" indent="-342900">
              <a:lnSpc>
                <a:spcPct val="100000"/>
              </a:lnSpc>
              <a:spcBef>
                <a:spcPts val="600"/>
              </a:spcBef>
              <a:buFont typeface="Arial" panose="020B0604020202020204" pitchFamily="34" charset="0"/>
              <a:buChar char="•"/>
            </a:pPr>
            <a:r>
              <a:rPr lang="en-GB" dirty="0"/>
              <a:t>Patients and carers recognise the value of current treatments but are concerned about diminishing options and effectiveness with each relapse </a:t>
            </a:r>
            <a:r>
              <a:rPr lang="en-GB" dirty="0">
                <a:sym typeface="Wingdings" panose="05000000000000000000" pitchFamily="2" charset="2"/>
              </a:rPr>
              <a:t> </a:t>
            </a:r>
            <a:r>
              <a:rPr lang="en-GB" dirty="0"/>
              <a:t>The unpredictability of treatment response, fear of running out of options, and burdensome side effects cause significant strains</a:t>
            </a:r>
          </a:p>
          <a:p>
            <a:pPr marL="342900" indent="-342900">
              <a:lnSpc>
                <a:spcPct val="100000"/>
              </a:lnSpc>
              <a:spcBef>
                <a:spcPts val="600"/>
              </a:spcBef>
              <a:buFont typeface="Arial" panose="020B0604020202020204" pitchFamily="34" charset="0"/>
              <a:buChar char="•"/>
            </a:pPr>
            <a:r>
              <a:rPr lang="en-GB" dirty="0" err="1"/>
              <a:t>Talquetamab</a:t>
            </a:r>
            <a:r>
              <a:rPr lang="en-GB" dirty="0"/>
              <a:t> has the potential to overcome treatment resistance and fulfil this unmet need</a:t>
            </a:r>
          </a:p>
          <a:p>
            <a:pPr marL="342900" indent="-342900">
              <a:lnSpc>
                <a:spcPct val="100000"/>
              </a:lnSpc>
              <a:spcBef>
                <a:spcPts val="600"/>
              </a:spcBef>
              <a:buFont typeface="Arial" panose="020B0604020202020204" pitchFamily="34" charset="0"/>
              <a:buChar char="•"/>
            </a:pPr>
            <a:r>
              <a:rPr lang="en-CA" dirty="0"/>
              <a:t>Most current treatments for triple-class exposed RRMM require concurrent steroids. Patients support steroid-sparing treatment options like </a:t>
            </a:r>
            <a:r>
              <a:rPr lang="en-CA" dirty="0" err="1"/>
              <a:t>talquetamab</a:t>
            </a:r>
            <a:endParaRPr lang="en-CA" dirty="0"/>
          </a:p>
        </p:txBody>
      </p:sp>
      <p:sp>
        <p:nvSpPr>
          <p:cNvPr id="4" name="Speech Bubble: Rectangle with Corners Rounded 3" descr="Patient quotation">
            <a:extLst>
              <a:ext uri="{FF2B5EF4-FFF2-40B4-BE49-F238E27FC236}">
                <a16:creationId xmlns:a16="http://schemas.microsoft.com/office/drawing/2014/main" id="{D498D1A4-E30E-DA20-AFCF-8D36F80D24A5}"/>
              </a:ext>
              <a:ext uri="{C183D7F6-B498-43B3-948B-1728B52AA6E4}">
                <adec:decorative xmlns:adec="http://schemas.microsoft.com/office/drawing/2017/decorative" val="0"/>
              </a:ext>
            </a:extLst>
          </p:cNvPr>
          <p:cNvSpPr/>
          <p:nvPr/>
        </p:nvSpPr>
        <p:spPr>
          <a:xfrm>
            <a:off x="7511143" y="1361815"/>
            <a:ext cx="4610233" cy="1885636"/>
          </a:xfrm>
          <a:prstGeom prst="wedgeRoundRectCallout">
            <a:avLst>
              <a:gd name="adj1" fmla="val -35062"/>
              <a:gd name="adj2" fmla="val 41091"/>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“Being diagnosed with myeloma has impacted me on a psychological and emotional level…I </a:t>
            </a:r>
            <a:r>
              <a:rPr lang="en-GB" i="1">
                <a:solidFill>
                  <a:srgbClr val="000000"/>
                </a:solidFill>
                <a:latin typeface="Arial" panose="020B0604020202020204" pitchFamily="34" charset="0"/>
                <a:cs typeface="Arial" panose="020B0604020202020204" pitchFamily="34" charset="0"/>
              </a:rPr>
              <a:t>…</a:t>
            </a:r>
            <a:r>
              <a:rPr kumimoji="0" lang="en-GB" b="0" i="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stopped going to choir before the lockdown because I just thought I can’t sit here worrying about this”</a:t>
            </a:r>
          </a:p>
        </p:txBody>
      </p:sp>
      <p:sp>
        <p:nvSpPr>
          <p:cNvPr id="6" name="Speech Bubble: Rectangle with Corners Rounded 5" descr="Patient quotation">
            <a:extLst>
              <a:ext uri="{FF2B5EF4-FFF2-40B4-BE49-F238E27FC236}">
                <a16:creationId xmlns:a16="http://schemas.microsoft.com/office/drawing/2014/main" id="{CD00FC8C-102A-5D3C-A6D0-8D470E8EFF37}"/>
              </a:ext>
              <a:ext uri="{C183D7F6-B498-43B3-948B-1728B52AA6E4}">
                <adec:decorative xmlns:adec="http://schemas.microsoft.com/office/drawing/2017/decorative" val="0"/>
              </a:ext>
            </a:extLst>
          </p:cNvPr>
          <p:cNvSpPr/>
          <p:nvPr/>
        </p:nvSpPr>
        <p:spPr>
          <a:xfrm>
            <a:off x="7511143" y="3429000"/>
            <a:ext cx="4610233" cy="3023117"/>
          </a:xfrm>
          <a:prstGeom prst="wedgeRoundRectCallout">
            <a:avLst>
              <a:gd name="adj1" fmla="val -35891"/>
              <a:gd name="adj2" fmla="val 45426"/>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a:t>
            </a:r>
            <a:r>
              <a:rPr lang="en-GB" i="1">
                <a:solidFill>
                  <a:srgbClr val="000000"/>
                </a:solidFill>
                <a:latin typeface="Arial" panose="020B0604020202020204" pitchFamily="34" charset="0"/>
                <a:cs typeface="Arial" panose="020B0604020202020204" pitchFamily="34" charset="0"/>
              </a:rPr>
              <a:t>he most important advantage of Talquetamab over most other treatments…is that I can continue to live my life normally and that it has given me a long lasting response…I have not needed to have IVIg treatment and have not had many infections. The impact on my life of talquetamab treatment is far less than other NHS treatments I have received.” </a:t>
            </a:r>
            <a:endParaRPr kumimoji="0" lang="en-GB" b="0" i="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A9028A22-FAB1-3C2D-3732-DB2DB2E9CBEA}"/>
              </a:ext>
            </a:extLst>
          </p:cNvPr>
          <p:cNvSpPr txBox="1">
            <a:spLocks/>
          </p:cNvSpPr>
          <p:nvPr/>
        </p:nvSpPr>
        <p:spPr>
          <a:xfrm>
            <a:off x="1040130" y="6564852"/>
            <a:ext cx="10677378" cy="303541"/>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IVIg; Intravenous immunoglobulin; RRMM: Relapsed or refractory multiple myeloma</a:t>
            </a:r>
          </a:p>
        </p:txBody>
      </p:sp>
    </p:spTree>
    <p:extLst>
      <p:ext uri="{BB962C8B-B14F-4D97-AF65-F5344CB8AC3E}">
        <p14:creationId xmlns:p14="http://schemas.microsoft.com/office/powerpoint/2010/main" val="2494900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A table showing baseline characteristics of MonumenTAL-1 and MAjecTEC-1 trial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143034307"/>
              </p:ext>
            </p:extLst>
          </p:nvPr>
        </p:nvGraphicFramePr>
        <p:xfrm>
          <a:off x="457199" y="1230740"/>
          <a:ext cx="11258554" cy="4754880"/>
        </p:xfrm>
        <a:graphic>
          <a:graphicData uri="http://schemas.openxmlformats.org/drawingml/2006/table">
            <a:tbl>
              <a:tblPr firstRow="1" bandRow="1">
                <a:tableStyleId>{5C22544A-7EE6-4342-B048-85BDC9FD1C3A}</a:tableStyleId>
              </a:tblPr>
              <a:tblGrid>
                <a:gridCol w="3330835">
                  <a:extLst>
                    <a:ext uri="{9D8B030D-6E8A-4147-A177-3AD203B41FA5}">
                      <a16:colId xmlns:a16="http://schemas.microsoft.com/office/drawing/2014/main" val="2781295461"/>
                    </a:ext>
                  </a:extLst>
                </a:gridCol>
                <a:gridCol w="1455576">
                  <a:extLst>
                    <a:ext uri="{9D8B030D-6E8A-4147-A177-3AD203B41FA5}">
                      <a16:colId xmlns:a16="http://schemas.microsoft.com/office/drawing/2014/main" val="2767429330"/>
                    </a:ext>
                  </a:extLst>
                </a:gridCol>
                <a:gridCol w="3116424">
                  <a:extLst>
                    <a:ext uri="{9D8B030D-6E8A-4147-A177-3AD203B41FA5}">
                      <a16:colId xmlns:a16="http://schemas.microsoft.com/office/drawing/2014/main" val="458621282"/>
                    </a:ext>
                  </a:extLst>
                </a:gridCol>
                <a:gridCol w="3355719">
                  <a:extLst>
                    <a:ext uri="{9D8B030D-6E8A-4147-A177-3AD203B41FA5}">
                      <a16:colId xmlns:a16="http://schemas.microsoft.com/office/drawing/2014/main" val="983104019"/>
                    </a:ext>
                  </a:extLst>
                </a:gridCol>
              </a:tblGrid>
              <a:tr h="564526">
                <a:tc gridSpan="2">
                  <a:txBody>
                    <a:bodyPr/>
                    <a:lstStyle/>
                    <a:p>
                      <a:endParaRPr lang="en-GB" sz="1800">
                        <a:solidFill>
                          <a:schemeClr val="bg1"/>
                        </a:solidFill>
                        <a:latin typeface="Arial" panose="020B0604020202020204" pitchFamily="34" charset="0"/>
                        <a:cs typeface="Arial" panose="020B0604020202020204" pitchFamily="34" charset="0"/>
                      </a:endParaRPr>
                    </a:p>
                  </a:txBody>
                  <a:tcPr anchor="ctr">
                    <a:solidFill>
                      <a:schemeClr val="accent2"/>
                    </a:solidFill>
                  </a:tcPr>
                </a:tc>
                <a:tc hMerge="1">
                  <a:txBody>
                    <a:bodyPr/>
                    <a:lstStyle/>
                    <a:p>
                      <a:endParaRPr lang="en-GB"/>
                    </a:p>
                  </a:txBody>
                  <a:tcPr/>
                </a:tc>
                <a:tc>
                  <a:txBody>
                    <a:bodyPr/>
                    <a:lstStyle/>
                    <a:p>
                      <a:pPr algn="ctr"/>
                      <a:r>
                        <a:rPr lang="en-GB" sz="1800">
                          <a:latin typeface="Arial" panose="020B0604020202020204" pitchFamily="34" charset="0"/>
                          <a:cs typeface="Arial" panose="020B0604020202020204" pitchFamily="34" charset="0"/>
                        </a:rPr>
                        <a:t>MonumenTAL-1: Cohort C (N=154)</a:t>
                      </a:r>
                    </a:p>
                  </a:txBody>
                  <a:tcPr anchor="ctr">
                    <a:solidFill>
                      <a:schemeClr val="accent2"/>
                    </a:solidFill>
                  </a:tcPr>
                </a:tc>
                <a:tc>
                  <a:txBody>
                    <a:bodyPr/>
                    <a:lstStyle/>
                    <a:p>
                      <a:pPr algn="ctr"/>
                      <a:r>
                        <a:rPr lang="en-GB" sz="1800">
                          <a:latin typeface="Arial" panose="020B0604020202020204" pitchFamily="34" charset="0"/>
                          <a:cs typeface="Arial" panose="020B0604020202020204" pitchFamily="34" charset="0"/>
                        </a:rPr>
                        <a:t>MajesTEC-1: all treated analysis set (N=165)</a:t>
                      </a:r>
                    </a:p>
                  </a:txBody>
                  <a:tcPr anchor="ctr">
                    <a:solidFill>
                      <a:schemeClr val="accent2"/>
                    </a:solidFill>
                  </a:tcPr>
                </a:tc>
                <a:extLst>
                  <a:ext uri="{0D108BD9-81ED-4DB2-BD59-A6C34878D82A}">
                    <a16:rowId xmlns:a16="http://schemas.microsoft.com/office/drawing/2014/main" val="1220355904"/>
                  </a:ext>
                </a:extLst>
              </a:tr>
              <a:tr h="167267">
                <a:tc gridSpan="2">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Age, median (range), years</a:t>
                      </a:r>
                    </a:p>
                  </a:txBody>
                  <a:tcPr marL="68580" marR="68580" marT="0" marB="0" anchor="ctr">
                    <a:solidFill>
                      <a:schemeClr val="accent2"/>
                    </a:solidFill>
                  </a:tcPr>
                </a:tc>
                <a:tc hMerge="1">
                  <a:txBody>
                    <a:bodyPr/>
                    <a:lstStyle/>
                    <a:p>
                      <a:endParaRPr lang="en-GB"/>
                    </a:p>
                  </a:txBody>
                  <a:tcPr/>
                </a:tc>
                <a:tc>
                  <a:txBody>
                    <a:bodyPr/>
                    <a:lstStyle/>
                    <a:p>
                      <a:pPr algn="ctr">
                        <a:spcBef>
                          <a:spcPts val="200"/>
                        </a:spcBef>
                        <a:spcAft>
                          <a:spcPts val="200"/>
                        </a:spcAft>
                        <a:tabLst>
                          <a:tab pos="909320" algn="r"/>
                        </a:tabLst>
                      </a:pPr>
                      <a:r>
                        <a:rPr lang="en-GB" sz="1800" u="none" dirty="0">
                          <a:effectLst/>
                          <a:latin typeface="Arial" panose="020B0604020202020204" pitchFamily="34" charset="0"/>
                          <a:ea typeface="Times New Roman" panose="02020603050405020304" pitchFamily="18" charset="0"/>
                          <a:cs typeface="Arial" panose="020B0604020202020204" pitchFamily="34" charset="0"/>
                        </a:rPr>
                        <a:t>67.0 </a:t>
                      </a: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tc>
                  <a:txBody>
                    <a:bodyPr/>
                    <a:lstStyle/>
                    <a:p>
                      <a:pPr algn="ct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64.0 (33 to 84)</a:t>
                      </a:r>
                    </a:p>
                  </a:txBody>
                  <a:tcPr marL="68580" marR="68580" marT="0" marB="0" anchor="ctr">
                    <a:solidFill>
                      <a:srgbClr val="CBCFD4"/>
                    </a:solidFill>
                  </a:tcPr>
                </a:tc>
                <a:extLst>
                  <a:ext uri="{0D108BD9-81ED-4DB2-BD59-A6C34878D82A}">
                    <a16:rowId xmlns:a16="http://schemas.microsoft.com/office/drawing/2014/main" val="683507817"/>
                  </a:ext>
                </a:extLst>
              </a:tr>
              <a:tr h="167267">
                <a:tc gridSpan="2">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Male, n (%)</a:t>
                      </a:r>
                    </a:p>
                  </a:txBody>
                  <a:tcPr marL="68580" marR="68580" marT="0" marB="0" anchor="ctr">
                    <a:solidFill>
                      <a:schemeClr val="accent2"/>
                    </a:solidFill>
                  </a:tcPr>
                </a:tc>
                <a:tc hMerge="1">
                  <a:txBody>
                    <a:bodyPr/>
                    <a:lstStyle/>
                    <a:p>
                      <a:endParaRPr lang="en-GB"/>
                    </a:p>
                  </a:txBody>
                  <a:tcPr/>
                </a:tc>
                <a:tc>
                  <a:txBody>
                    <a:bodyPr/>
                    <a:lstStyle/>
                    <a:p>
                      <a:pPr algn="ctr">
                        <a:spcBef>
                          <a:spcPts val="200"/>
                        </a:spcBef>
                        <a:spcAft>
                          <a:spcPts val="200"/>
                        </a:spcAft>
                        <a:tabLst>
                          <a:tab pos="909320" algn="r"/>
                        </a:tabLst>
                      </a:pPr>
                      <a:r>
                        <a:rPr lang="en-GB" sz="1800" u="none" dirty="0">
                          <a:effectLst/>
                          <a:latin typeface="Arial" panose="020B0604020202020204" pitchFamily="34" charset="0"/>
                          <a:ea typeface="Times New Roman" panose="02020603050405020304" pitchFamily="18" charset="0"/>
                          <a:cs typeface="Arial" panose="020B0604020202020204" pitchFamily="34" charset="0"/>
                        </a:rPr>
                        <a:t>90 (58.4%)</a:t>
                      </a:r>
                    </a:p>
                  </a:txBody>
                  <a:tcPr marL="68580" marR="68580" marT="0" marB="0" anchor="ctr">
                    <a:solidFill>
                      <a:srgbClr val="E7E9EB"/>
                    </a:solidFill>
                  </a:tcPr>
                </a:tc>
                <a:tc>
                  <a:txBody>
                    <a:bodyPr/>
                    <a:lstStyle/>
                    <a:p>
                      <a:pPr algn="ct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96 (58.2)</a:t>
                      </a:r>
                    </a:p>
                  </a:txBody>
                  <a:tcPr marL="68580" marR="68580" marT="0" marB="0" anchor="ctr">
                    <a:solidFill>
                      <a:srgbClr val="E7E9EB"/>
                    </a:solidFill>
                  </a:tcPr>
                </a:tc>
                <a:extLst>
                  <a:ext uri="{0D108BD9-81ED-4DB2-BD59-A6C34878D82A}">
                    <a16:rowId xmlns:a16="http://schemas.microsoft.com/office/drawing/2014/main" val="1606641215"/>
                  </a:ext>
                </a:extLst>
              </a:tr>
              <a:tr h="169278">
                <a:tc gridSpan="2">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Time since diagnosis, median (range) years</a:t>
                      </a:r>
                    </a:p>
                  </a:txBody>
                  <a:tcPr marL="68580" marR="68580" marT="0" marB="0" anchor="ctr">
                    <a:solidFill>
                      <a:schemeClr val="accent2"/>
                    </a:solidFill>
                  </a:tcPr>
                </a:tc>
                <a:tc hMerge="1">
                  <a:txBody>
                    <a:bodyPr/>
                    <a:lstStyle/>
                    <a:p>
                      <a:endParaRPr lang="en-GB"/>
                    </a:p>
                  </a:txBody>
                  <a:tcPr/>
                </a:tc>
                <a:tc>
                  <a:txBody>
                    <a:bodyPr/>
                    <a:lstStyle/>
                    <a:p>
                      <a:pPr algn="ctr">
                        <a:spcBef>
                          <a:spcPts val="200"/>
                        </a:spcBef>
                        <a:spcAft>
                          <a:spcPts val="200"/>
                        </a:spcAft>
                        <a:tabLst>
                          <a:tab pos="909320" algn="r"/>
                        </a:tabLst>
                      </a:pPr>
                      <a:r>
                        <a:rPr lang="en-GB" sz="1800" u="none" dirty="0">
                          <a:effectLst/>
                          <a:latin typeface="Arial" panose="020B0604020202020204" pitchFamily="34" charset="0"/>
                          <a:ea typeface="Times New Roman" panose="02020603050405020304" pitchFamily="18" charset="0"/>
                          <a:cs typeface="Arial" panose="020B0604020202020204" pitchFamily="34" charset="0"/>
                        </a:rPr>
                        <a:t>6.28 </a:t>
                      </a: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tc>
                  <a:txBody>
                    <a:bodyPr/>
                    <a:lstStyle/>
                    <a:p>
                      <a:pPr algn="ct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6.0 (0.8 to 22.7)</a:t>
                      </a:r>
                    </a:p>
                  </a:txBody>
                  <a:tcPr marL="68580" marR="68580" marT="0" marB="0" anchor="ctr">
                    <a:solidFill>
                      <a:srgbClr val="CBCFD4"/>
                    </a:solidFill>
                  </a:tcPr>
                </a:tc>
                <a:extLst>
                  <a:ext uri="{0D108BD9-81ED-4DB2-BD59-A6C34878D82A}">
                    <a16:rowId xmlns:a16="http://schemas.microsoft.com/office/drawing/2014/main" val="1086869075"/>
                  </a:ext>
                </a:extLst>
              </a:tr>
              <a:tr h="167267">
                <a:tc gridSpan="2">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Previous lines of treatment, median (range)</a:t>
                      </a:r>
                    </a:p>
                  </a:txBody>
                  <a:tcPr marL="68580" marR="68580" marT="0" marB="0" anchor="ctr">
                    <a:solidFill>
                      <a:schemeClr val="accent2"/>
                    </a:solidFill>
                  </a:tcPr>
                </a:tc>
                <a:tc hMerge="1">
                  <a:txBody>
                    <a:bodyPr/>
                    <a:lstStyle/>
                    <a:p>
                      <a:endParaRPr lang="en-GB"/>
                    </a:p>
                  </a:txBody>
                  <a:tcPr/>
                </a:tc>
                <a:tc>
                  <a:txBody>
                    <a:bodyPr/>
                    <a:lstStyle/>
                    <a:p>
                      <a:pPr algn="ctr">
                        <a:spcBef>
                          <a:spcPts val="200"/>
                        </a:spcBef>
                        <a:spcAft>
                          <a:spcPts val="200"/>
                        </a:spcAft>
                        <a:tabLst>
                          <a:tab pos="909320" algn="r"/>
                        </a:tabLst>
                      </a:pPr>
                      <a:r>
                        <a:rPr lang="en-GB" sz="1800" u="none" dirty="0">
                          <a:effectLst/>
                          <a:latin typeface="Arial" panose="020B0604020202020204" pitchFamily="34" charset="0"/>
                          <a:ea typeface="Times New Roman" panose="02020603050405020304" pitchFamily="18" charset="0"/>
                          <a:cs typeface="Arial" panose="020B0604020202020204" pitchFamily="34" charset="0"/>
                        </a:rPr>
                        <a:t>4.5 </a:t>
                      </a: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effectLst/>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tc>
                  <a:txBody>
                    <a:bodyPr/>
                    <a:lstStyle/>
                    <a:p>
                      <a:pPr algn="ct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5 (2 to 14)</a:t>
                      </a:r>
                    </a:p>
                  </a:txBody>
                  <a:tcPr marL="68580" marR="68580" marT="0" marB="0" anchor="ctr">
                    <a:solidFill>
                      <a:srgbClr val="E7E9EB"/>
                    </a:solidFill>
                  </a:tcPr>
                </a:tc>
                <a:extLst>
                  <a:ext uri="{0D108BD9-81ED-4DB2-BD59-A6C34878D82A}">
                    <a16:rowId xmlns:a16="http://schemas.microsoft.com/office/drawing/2014/main" val="3789602645"/>
                  </a:ext>
                </a:extLst>
              </a:tr>
              <a:tr h="167267">
                <a:tc gridSpan="2">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Extramedullary disease, n/N (%)</a:t>
                      </a:r>
                    </a:p>
                  </a:txBody>
                  <a:tcPr marL="68580" marR="68580" marT="0" marB="0" anchor="ctr">
                    <a:solidFill>
                      <a:schemeClr val="accent2"/>
                    </a:solidFill>
                  </a:tcPr>
                </a:tc>
                <a:tc hMerge="1">
                  <a:txBody>
                    <a:bodyPr/>
                    <a:lstStyle/>
                    <a:p>
                      <a:endParaRPr lang="en-GB"/>
                    </a:p>
                  </a:txBody>
                  <a:tcPr/>
                </a:tc>
                <a:tc>
                  <a:txBody>
                    <a:bodyPr/>
                    <a:lstStyle/>
                    <a:p>
                      <a:pPr algn="ctr">
                        <a:spcBef>
                          <a:spcPts val="200"/>
                        </a:spcBef>
                        <a:spcAft>
                          <a:spcPts val="200"/>
                        </a:spcAft>
                        <a:tabLst>
                          <a:tab pos="909320" algn="r"/>
                        </a:tabLst>
                      </a:pPr>
                      <a:r>
                        <a:rPr lang="en-GB" sz="1800" u="none">
                          <a:effectLst/>
                          <a:latin typeface="Arial" panose="020B0604020202020204" pitchFamily="34" charset="0"/>
                          <a:ea typeface="Times New Roman" panose="02020603050405020304" pitchFamily="18" charset="0"/>
                          <a:cs typeface="Arial" panose="020B0604020202020204" pitchFamily="34" charset="0"/>
                        </a:rPr>
                        <a:t>41 (26.6%)</a:t>
                      </a:r>
                    </a:p>
                  </a:txBody>
                  <a:tcPr marL="68580" marR="68580" marT="0" marB="0" anchor="ctr">
                    <a:solidFill>
                      <a:srgbClr val="CBCFD4"/>
                    </a:solidFill>
                  </a:tcPr>
                </a:tc>
                <a:tc>
                  <a:txBody>
                    <a:bodyPr/>
                    <a:lstStyle/>
                    <a:p>
                      <a:pPr algn="ct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28/165 (17.0)</a:t>
                      </a:r>
                    </a:p>
                  </a:txBody>
                  <a:tcPr marL="68580" marR="68580" marT="0" marB="0" anchor="ctr">
                    <a:solidFill>
                      <a:srgbClr val="CBCFD4"/>
                    </a:solidFill>
                  </a:tcPr>
                </a:tc>
                <a:extLst>
                  <a:ext uri="{0D108BD9-81ED-4DB2-BD59-A6C34878D82A}">
                    <a16:rowId xmlns:a16="http://schemas.microsoft.com/office/drawing/2014/main" val="2605528485"/>
                  </a:ext>
                </a:extLst>
              </a:tr>
              <a:tr h="167267">
                <a:tc rowSpan="4">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ISS, n/N (%)</a:t>
                      </a:r>
                    </a:p>
                  </a:txBody>
                  <a:tcPr marL="68580" marR="68580" marT="0" marB="0" anchor="ctr">
                    <a:solidFill>
                      <a:schemeClr val="accent2"/>
                    </a:solidFill>
                  </a:tcPr>
                </a:tc>
                <a:tc>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I</a:t>
                      </a:r>
                    </a:p>
                  </a:txBody>
                  <a:tcPr marL="68580" marR="68580" marT="0" marB="0" anchor="ctr">
                    <a:solidFill>
                      <a:schemeClr val="accent2"/>
                    </a:solidFill>
                  </a:tcPr>
                </a:tc>
                <a:tc>
                  <a:txBody>
                    <a:bodyPr/>
                    <a:lstStyle/>
                    <a:p>
                      <a:pPr algn="ctr">
                        <a:spcBef>
                          <a:spcPts val="200"/>
                        </a:spcBef>
                        <a:spcAft>
                          <a:spcPts val="200"/>
                        </a:spcAft>
                        <a:tabLst>
                          <a:tab pos="909320" algn="r"/>
                        </a:tabLst>
                      </a:pPr>
                      <a:r>
                        <a:rPr lang="en-GB" sz="1800" u="none">
                          <a:effectLst/>
                          <a:latin typeface="Arial" panose="020B0604020202020204" pitchFamily="34" charset="0"/>
                          <a:ea typeface="Times New Roman" panose="02020603050405020304" pitchFamily="18" charset="0"/>
                          <a:cs typeface="Arial" panose="020B0604020202020204" pitchFamily="34" charset="0"/>
                        </a:rPr>
                        <a:t>68 (44.4%)</a:t>
                      </a:r>
                    </a:p>
                  </a:txBody>
                  <a:tcPr marL="68580" marR="68580" marT="0" marB="0" anchor="ctr">
                    <a:solidFill>
                      <a:srgbClr val="E7E9EB"/>
                    </a:solidFill>
                  </a:tcPr>
                </a:tc>
                <a:tc>
                  <a:txBody>
                    <a:bodyPr/>
                    <a:lstStyle/>
                    <a:p>
                      <a:pPr algn="ct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85/162 (52.5)</a:t>
                      </a:r>
                    </a:p>
                  </a:txBody>
                  <a:tcPr marL="68580" marR="68580" marT="0" marB="0" anchor="ctr">
                    <a:solidFill>
                      <a:srgbClr val="E7E9EB"/>
                    </a:solidFill>
                  </a:tcPr>
                </a:tc>
                <a:extLst>
                  <a:ext uri="{0D108BD9-81ED-4DB2-BD59-A6C34878D82A}">
                    <a16:rowId xmlns:a16="http://schemas.microsoft.com/office/drawing/2014/main" val="4128385060"/>
                  </a:ext>
                </a:extLst>
              </a:tr>
              <a:tr h="167267">
                <a:tc vMerge="1">
                  <a:txBody>
                    <a:bodyPr/>
                    <a:lstStyle/>
                    <a:p>
                      <a:pPr>
                        <a:spcBef>
                          <a:spcPts val="200"/>
                        </a:spcBef>
                        <a:spcAft>
                          <a:spcPts val="200"/>
                        </a:spcAft>
                        <a:tabLst>
                          <a:tab pos="909320" algn="r"/>
                        </a:tabLst>
                      </a:pPr>
                      <a:endParaRPr lang="en-GB" sz="1800">
                        <a:effectLst/>
                        <a:latin typeface="Arial" panose="020B0604020202020204" pitchFamily="34" charset="0"/>
                        <a:ea typeface="Times New Roman" panose="02020603050405020304" pitchFamily="18" charset="0"/>
                      </a:endParaRPr>
                    </a:p>
                  </a:txBody>
                  <a:tcPr marL="68580" marR="68580" marT="0" marB="0">
                    <a:solidFill>
                      <a:schemeClr val="accent2"/>
                    </a:solidFill>
                  </a:tcPr>
                </a:tc>
                <a:tc>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II</a:t>
                      </a:r>
                    </a:p>
                  </a:txBody>
                  <a:tcPr marL="68580" marR="68580" marT="0" marB="0" anchor="ctr">
                    <a:solidFill>
                      <a:schemeClr val="accent2"/>
                    </a:solidFill>
                  </a:tcPr>
                </a:tc>
                <a:tc>
                  <a:txBody>
                    <a:bodyPr/>
                    <a:lstStyle/>
                    <a:p>
                      <a:pPr algn="ctr">
                        <a:spcBef>
                          <a:spcPts val="200"/>
                        </a:spcBef>
                        <a:spcAft>
                          <a:spcPts val="200"/>
                        </a:spcAft>
                        <a:tabLst>
                          <a:tab pos="909320" algn="r"/>
                        </a:tabLst>
                      </a:pPr>
                      <a:r>
                        <a:rPr lang="en-GB" sz="1800" u="none">
                          <a:effectLst/>
                          <a:latin typeface="Arial" panose="020B0604020202020204" pitchFamily="34" charset="0"/>
                          <a:ea typeface="Times New Roman" panose="02020603050405020304" pitchFamily="18" charset="0"/>
                          <a:cs typeface="Arial" panose="020B0604020202020204" pitchFamily="34" charset="0"/>
                        </a:rPr>
                        <a:t>48 (31.4%)</a:t>
                      </a:r>
                    </a:p>
                  </a:txBody>
                  <a:tcPr marL="68580" marR="68580" marT="0" marB="0" anchor="ctr">
                    <a:solidFill>
                      <a:srgbClr val="CBCFD4"/>
                    </a:solidFill>
                  </a:tcPr>
                </a:tc>
                <a:tc>
                  <a:txBody>
                    <a:bodyPr/>
                    <a:lstStyle/>
                    <a:p>
                      <a:pPr algn="ct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57/162 (35.2)</a:t>
                      </a:r>
                    </a:p>
                  </a:txBody>
                  <a:tcPr marL="68580" marR="68580" marT="0" marB="0" anchor="ctr">
                    <a:solidFill>
                      <a:srgbClr val="CBCFD4"/>
                    </a:solidFill>
                  </a:tcPr>
                </a:tc>
                <a:extLst>
                  <a:ext uri="{0D108BD9-81ED-4DB2-BD59-A6C34878D82A}">
                    <a16:rowId xmlns:a16="http://schemas.microsoft.com/office/drawing/2014/main" val="1582714451"/>
                  </a:ext>
                </a:extLst>
              </a:tr>
              <a:tr h="167267">
                <a:tc vMerge="1">
                  <a:txBody>
                    <a:bodyPr/>
                    <a:lstStyle/>
                    <a:p>
                      <a:pPr>
                        <a:spcBef>
                          <a:spcPts val="200"/>
                        </a:spcBef>
                        <a:spcAft>
                          <a:spcPts val="200"/>
                        </a:spcAft>
                        <a:tabLst>
                          <a:tab pos="909320" algn="r"/>
                        </a:tabLst>
                      </a:pPr>
                      <a:endParaRPr lang="en-GB" sz="1800">
                        <a:effectLst/>
                        <a:latin typeface="Arial" panose="020B0604020202020204" pitchFamily="34" charset="0"/>
                        <a:ea typeface="Times New Roman" panose="02020603050405020304" pitchFamily="18" charset="0"/>
                      </a:endParaRPr>
                    </a:p>
                  </a:txBody>
                  <a:tcPr marL="68580" marR="68580" marT="0" marB="0">
                    <a:solidFill>
                      <a:schemeClr val="accent2"/>
                    </a:solidFill>
                  </a:tcPr>
                </a:tc>
                <a:tc>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III</a:t>
                      </a:r>
                    </a:p>
                  </a:txBody>
                  <a:tcPr marL="68580" marR="68580" marT="0" marB="0" anchor="ctr">
                    <a:solidFill>
                      <a:schemeClr val="accent2"/>
                    </a:solidFill>
                  </a:tcPr>
                </a:tc>
                <a:tc>
                  <a:txBody>
                    <a:bodyPr/>
                    <a:lstStyle/>
                    <a:p>
                      <a:pPr algn="ctr">
                        <a:spcBef>
                          <a:spcPts val="200"/>
                        </a:spcBef>
                        <a:spcAft>
                          <a:spcPts val="200"/>
                        </a:spcAft>
                        <a:tabLst>
                          <a:tab pos="909320" algn="r"/>
                        </a:tabLst>
                      </a:pPr>
                      <a:r>
                        <a:rPr lang="en-GB" sz="1800" u="none">
                          <a:effectLst/>
                          <a:latin typeface="Arial" panose="020B0604020202020204" pitchFamily="34" charset="0"/>
                          <a:ea typeface="Times New Roman" panose="02020603050405020304" pitchFamily="18" charset="0"/>
                          <a:cs typeface="Arial" panose="020B0604020202020204" pitchFamily="34" charset="0"/>
                        </a:rPr>
                        <a:t>37 (24.2%)</a:t>
                      </a:r>
                    </a:p>
                  </a:txBody>
                  <a:tcPr marL="68580" marR="68580" marT="0" marB="0" anchor="ctr">
                    <a:solidFill>
                      <a:srgbClr val="E7E9EB"/>
                    </a:solidFill>
                  </a:tcPr>
                </a:tc>
                <a:tc>
                  <a:txBody>
                    <a:bodyPr/>
                    <a:lstStyle/>
                    <a:p>
                      <a:pPr algn="ct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20/162 (12.3)</a:t>
                      </a:r>
                    </a:p>
                  </a:txBody>
                  <a:tcPr marL="68580" marR="68580" marT="0" marB="0" anchor="ctr">
                    <a:solidFill>
                      <a:srgbClr val="E7E9EB"/>
                    </a:solidFill>
                  </a:tcPr>
                </a:tc>
                <a:extLst>
                  <a:ext uri="{0D108BD9-81ED-4DB2-BD59-A6C34878D82A}">
                    <a16:rowId xmlns:a16="http://schemas.microsoft.com/office/drawing/2014/main" val="1132736937"/>
                  </a:ext>
                </a:extLst>
              </a:tr>
              <a:tr h="167267">
                <a:tc vMerge="1">
                  <a:txBody>
                    <a:bodyPr/>
                    <a:lstStyle/>
                    <a:p>
                      <a:pPr>
                        <a:spcBef>
                          <a:spcPts val="200"/>
                        </a:spcBef>
                        <a:spcAft>
                          <a:spcPts val="200"/>
                        </a:spcAft>
                        <a:tabLst>
                          <a:tab pos="909320" algn="r"/>
                        </a:tabLst>
                      </a:pPr>
                      <a:endParaRPr lang="en-GB" sz="1800">
                        <a:effectLst/>
                        <a:latin typeface="Arial" panose="020B0604020202020204" pitchFamily="34" charset="0"/>
                        <a:ea typeface="Times New Roman" panose="02020603050405020304" pitchFamily="18" charset="0"/>
                      </a:endParaRPr>
                    </a:p>
                  </a:txBody>
                  <a:tcPr marL="68580" marR="68580" marT="0" marB="0">
                    <a:solidFill>
                      <a:schemeClr val="accent2"/>
                    </a:solidFill>
                  </a:tcPr>
                </a:tc>
                <a:tc>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Unknown</a:t>
                      </a:r>
                    </a:p>
                  </a:txBody>
                  <a:tcPr marL="68580" marR="68580" marT="0" marB="0" anchor="ctr">
                    <a:solidFill>
                      <a:schemeClr val="accent2"/>
                    </a:solidFill>
                  </a:tcPr>
                </a:tc>
                <a:tc>
                  <a:txBody>
                    <a:bodyPr/>
                    <a:lstStyle/>
                    <a:p>
                      <a:pPr algn="ctr">
                        <a:spcBef>
                          <a:spcPts val="200"/>
                        </a:spcBef>
                        <a:spcAft>
                          <a:spcPts val="200"/>
                        </a:spcAft>
                        <a:tabLst>
                          <a:tab pos="909320" algn="r"/>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NR</a:t>
                      </a:r>
                    </a:p>
                  </a:txBody>
                  <a:tcPr marL="68580" marR="68580" marT="0" marB="0" anchor="ctr">
                    <a:solidFill>
                      <a:srgbClr val="CBCFD4"/>
                    </a:solidFill>
                  </a:tcPr>
                </a:tc>
                <a:tc>
                  <a:txBody>
                    <a:bodyPr/>
                    <a:lstStyle/>
                    <a:p>
                      <a:pPr algn="ctr">
                        <a:spcBef>
                          <a:spcPts val="200"/>
                        </a:spcBef>
                        <a:spcAft>
                          <a:spcPts val="200"/>
                        </a:spcAft>
                        <a:tabLst>
                          <a:tab pos="909320" algn="r"/>
                        </a:tabLst>
                      </a:pPr>
                      <a:r>
                        <a:rPr lang="en-GB" sz="1800">
                          <a:effectLst/>
                          <a:latin typeface="Arial" panose="020B0604020202020204" pitchFamily="34" charset="0"/>
                          <a:ea typeface="Times New Roman" panose="02020603050405020304" pitchFamily="18" charset="0"/>
                          <a:cs typeface="Arial" panose="020B0604020202020204" pitchFamily="34" charset="0"/>
                        </a:rPr>
                        <a:t>NR</a:t>
                      </a:r>
                    </a:p>
                  </a:txBody>
                  <a:tcPr marL="68580" marR="68580" marT="0" marB="0" anchor="ctr">
                    <a:solidFill>
                      <a:srgbClr val="CBCFD4"/>
                    </a:solidFill>
                  </a:tcPr>
                </a:tc>
                <a:extLst>
                  <a:ext uri="{0D108BD9-81ED-4DB2-BD59-A6C34878D82A}">
                    <a16:rowId xmlns:a16="http://schemas.microsoft.com/office/drawing/2014/main" val="2150861156"/>
                  </a:ext>
                </a:extLst>
              </a:tr>
              <a:tr h="167267">
                <a:tc rowSpan="4">
                  <a:txBody>
                    <a:bodyPr/>
                    <a:lstStyle/>
                    <a:p>
                      <a:pPr>
                        <a:spcBef>
                          <a:spcPts val="200"/>
                        </a:spcBef>
                        <a:spcAft>
                          <a:spcPts val="200"/>
                        </a:spcAft>
                        <a:tabLst>
                          <a:tab pos="909320" algn="r"/>
                        </a:tabLst>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ECOG PS</a:t>
                      </a:r>
                    </a:p>
                  </a:txBody>
                  <a:tcPr marL="68580" marR="68580" marT="0" marB="0" anchor="ctr">
                    <a:solidFill>
                      <a:schemeClr val="accent2"/>
                    </a:solidFill>
                  </a:tcPr>
                </a:tc>
                <a:tc>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solidFill>
                      <a:schemeClr val="accent2"/>
                    </a:solidFill>
                  </a:tcPr>
                </a:tc>
                <a:tc>
                  <a:txBody>
                    <a:bodyPr/>
                    <a:lstStyle/>
                    <a:p>
                      <a:pPr algn="ctr">
                        <a:spcBef>
                          <a:spcPts val="200"/>
                        </a:spcBef>
                        <a:spcAft>
                          <a:spcPts val="200"/>
                        </a:spcAft>
                        <a:tabLst>
                          <a:tab pos="909320" algn="r"/>
                        </a:tabLst>
                      </a:pPr>
                      <a:r>
                        <a:rPr lang="en-GB" sz="1800" u="none">
                          <a:effectLst/>
                          <a:latin typeface="Arial" panose="020B0604020202020204" pitchFamily="34" charset="0"/>
                          <a:ea typeface="MS Gothic" panose="020B0609070205080204" pitchFamily="49" charset="-128"/>
                          <a:cs typeface="Arial" panose="020B0604020202020204" pitchFamily="34" charset="0"/>
                        </a:rPr>
                        <a:t>58 (37.7%)</a:t>
                      </a:r>
                      <a:endParaRPr lang="en-GB" sz="1800" u="none">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tc>
                  <a:txBody>
                    <a:bodyPr/>
                    <a:lstStyle/>
                    <a:p>
                      <a:pPr algn="ctr">
                        <a:spcBef>
                          <a:spcPts val="200"/>
                        </a:spcBef>
                        <a:spcAft>
                          <a:spcPts val="200"/>
                        </a:spcAft>
                        <a:tabLst>
                          <a:tab pos="909320" algn="r"/>
                        </a:tabLst>
                      </a:pPr>
                      <a:r>
                        <a:rPr lang="en-GB" sz="1800" u="none">
                          <a:effectLst/>
                          <a:latin typeface="Arial" panose="020B0604020202020204" pitchFamily="34" charset="0"/>
                          <a:ea typeface="MS Gothic" panose="020B0609070205080204" pitchFamily="49" charset="-128"/>
                          <a:cs typeface="Arial" panose="020B0604020202020204" pitchFamily="34" charset="0"/>
                        </a:rPr>
                        <a:t>55 (33.3)</a:t>
                      </a:r>
                      <a:endParaRPr lang="en-GB" sz="1800" u="none">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extLst>
                  <a:ext uri="{0D108BD9-81ED-4DB2-BD59-A6C34878D82A}">
                    <a16:rowId xmlns:a16="http://schemas.microsoft.com/office/drawing/2014/main" val="3365797388"/>
                  </a:ext>
                </a:extLst>
              </a:tr>
              <a:tr h="167267">
                <a:tc vMerge="1">
                  <a:txBody>
                    <a:bodyPr/>
                    <a:lstStyle/>
                    <a:p>
                      <a:pPr>
                        <a:spcBef>
                          <a:spcPts val="200"/>
                        </a:spcBef>
                        <a:spcAft>
                          <a:spcPts val="200"/>
                        </a:spcAft>
                        <a:tabLst>
                          <a:tab pos="909320" algn="r"/>
                        </a:tabLst>
                      </a:pPr>
                      <a:endParaRPr lang="en-GB" sz="1800">
                        <a:effectLst/>
                        <a:latin typeface="Arial" panose="020B0604020202020204" pitchFamily="34" charset="0"/>
                        <a:ea typeface="Times New Roman" panose="02020603050405020304" pitchFamily="18" charset="0"/>
                      </a:endParaRPr>
                    </a:p>
                  </a:txBody>
                  <a:tcPr marL="68580" marR="68580" marT="0" marB="0">
                    <a:solidFill>
                      <a:schemeClr val="accent2"/>
                    </a:solidFill>
                  </a:tcPr>
                </a:tc>
                <a:tc>
                  <a:txBody>
                    <a:bodyPr/>
                    <a:lstStyle/>
                    <a:p>
                      <a:pPr>
                        <a:spcBef>
                          <a:spcPts val="200"/>
                        </a:spcBef>
                        <a:spcAft>
                          <a:spcPts val="200"/>
                        </a:spcAft>
                        <a:tabLst>
                          <a:tab pos="909320" algn="r"/>
                        </a:tabLst>
                      </a:pPr>
                      <a:r>
                        <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solidFill>
                      <a:schemeClr val="accent2"/>
                    </a:solidFill>
                  </a:tcPr>
                </a:tc>
                <a:tc>
                  <a:txBody>
                    <a:bodyPr/>
                    <a:lstStyle/>
                    <a:p>
                      <a:pPr algn="ctr">
                        <a:spcBef>
                          <a:spcPts val="200"/>
                        </a:spcBef>
                        <a:spcAft>
                          <a:spcPts val="200"/>
                        </a:spcAft>
                        <a:tabLst>
                          <a:tab pos="909320" algn="r"/>
                        </a:tabLst>
                      </a:pPr>
                      <a:r>
                        <a:rPr lang="en-GB" sz="1800" u="none">
                          <a:effectLst/>
                          <a:latin typeface="Arial" panose="020B0604020202020204" pitchFamily="34" charset="0"/>
                          <a:ea typeface="MS Gothic" panose="020B0609070205080204" pitchFamily="49" charset="-128"/>
                          <a:cs typeface="Arial" panose="020B0604020202020204" pitchFamily="34" charset="0"/>
                        </a:rPr>
                        <a:t>84 (54.5%)</a:t>
                      </a:r>
                      <a:endParaRPr lang="en-GB" sz="1800" u="none">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extLst>
                  <a:ext uri="{0D108BD9-81ED-4DB2-BD59-A6C34878D82A}">
                    <a16:rowId xmlns:a16="http://schemas.microsoft.com/office/drawing/2014/main" val="2757729130"/>
                  </a:ext>
                </a:extLst>
              </a:tr>
              <a:tr h="167267">
                <a:tc vMerge="1">
                  <a:txBody>
                    <a:bodyPr/>
                    <a:lstStyle/>
                    <a:p>
                      <a:pPr>
                        <a:spcBef>
                          <a:spcPts val="200"/>
                        </a:spcBef>
                        <a:spcAft>
                          <a:spcPts val="200"/>
                        </a:spcAft>
                        <a:tabLst>
                          <a:tab pos="909320" algn="r"/>
                        </a:tabLst>
                      </a:pPr>
                      <a:endParaRPr lang="en-GB" sz="1800">
                        <a:effectLst/>
                        <a:latin typeface="Arial" panose="020B0604020202020204" pitchFamily="34" charset="0"/>
                        <a:ea typeface="Times New Roman" panose="02020603050405020304" pitchFamily="18" charset="0"/>
                      </a:endParaRPr>
                    </a:p>
                  </a:txBody>
                  <a:tcPr marL="68580" marR="68580" marT="0" marB="0">
                    <a:solidFill>
                      <a:schemeClr val="accent2"/>
                    </a:solidFill>
                  </a:tcPr>
                </a:tc>
                <a:tc>
                  <a:txBody>
                    <a:bodyPr/>
                    <a:lstStyle/>
                    <a:p>
                      <a:pPr>
                        <a:spcBef>
                          <a:spcPts val="200"/>
                        </a:spcBef>
                        <a:spcAft>
                          <a:spcPts val="200"/>
                        </a:spcAft>
                        <a:tabLst>
                          <a:tab pos="909320" algn="r"/>
                        </a:tabLst>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solidFill>
                      <a:schemeClr val="accent2"/>
                    </a:solidFill>
                  </a:tcPr>
                </a:tc>
                <a:tc>
                  <a:txBody>
                    <a:bodyPr/>
                    <a:lstStyle/>
                    <a:p>
                      <a:pPr algn="ctr">
                        <a:spcBef>
                          <a:spcPts val="200"/>
                        </a:spcBef>
                        <a:spcAft>
                          <a:spcPts val="200"/>
                        </a:spcAft>
                        <a:tabLst>
                          <a:tab pos="909320" algn="r"/>
                        </a:tabLst>
                      </a:pPr>
                      <a:r>
                        <a:rPr lang="en-GB" sz="1800" u="none" dirty="0">
                          <a:effectLst/>
                          <a:latin typeface="Arial" panose="020B0604020202020204" pitchFamily="34" charset="0"/>
                          <a:ea typeface="Times New Roman" panose="02020603050405020304" pitchFamily="18" charset="0"/>
                          <a:cs typeface="Arial" panose="020B0604020202020204" pitchFamily="34" charset="0"/>
                        </a:rPr>
                        <a:t>12 (7.8%)</a:t>
                      </a:r>
                    </a:p>
                  </a:txBody>
                  <a:tcPr marL="68580" marR="68580" marT="0" marB="0" anchor="ctr">
                    <a:solidFill>
                      <a:srgbClr val="E7E9EB"/>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nchor="ctr">
                    <a:solidFill>
                      <a:srgbClr val="E7E9EB"/>
                    </a:solidFill>
                  </a:tcPr>
                </a:tc>
                <a:extLst>
                  <a:ext uri="{0D108BD9-81ED-4DB2-BD59-A6C34878D82A}">
                    <a16:rowId xmlns:a16="http://schemas.microsoft.com/office/drawing/2014/main" val="1020788369"/>
                  </a:ext>
                </a:extLst>
              </a:tr>
              <a:tr h="167267">
                <a:tc vMerge="1">
                  <a:txBody>
                    <a:bodyPr/>
                    <a:lstStyle/>
                    <a:p>
                      <a:pPr>
                        <a:spcBef>
                          <a:spcPts val="200"/>
                        </a:spcBef>
                        <a:spcAft>
                          <a:spcPts val="200"/>
                        </a:spcAft>
                        <a:tabLst>
                          <a:tab pos="909320" algn="r"/>
                        </a:tabLst>
                      </a:pPr>
                      <a:endPar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solidFill>
                  </a:tcPr>
                </a:tc>
                <a:tc>
                  <a:txBody>
                    <a:bodyPr/>
                    <a:lstStyle/>
                    <a:p>
                      <a:pPr>
                        <a:spcBef>
                          <a:spcPts val="200"/>
                        </a:spcBef>
                        <a:spcAft>
                          <a:spcPts val="200"/>
                        </a:spcAft>
                        <a:tabLst>
                          <a:tab pos="909320" algn="r"/>
                        </a:tabLst>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chor="ctr">
                    <a:solidFill>
                      <a:schemeClr val="accent2"/>
                    </a:solidFill>
                  </a:tcPr>
                </a:tc>
                <a:tc>
                  <a:txBody>
                    <a:bodyPr/>
                    <a:lstStyle/>
                    <a:p>
                      <a:pPr algn="ctr">
                        <a:spcBef>
                          <a:spcPts val="200"/>
                        </a:spcBef>
                        <a:spcAft>
                          <a:spcPts val="200"/>
                        </a:spcAft>
                        <a:tabLst>
                          <a:tab pos="909320" algn="r"/>
                        </a:tabLst>
                      </a:pPr>
                      <a:r>
                        <a:rPr lang="en-GB" sz="1800" u="none"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nchor="ctr">
                    <a:solidFill>
                      <a:srgbClr val="CBCFD4"/>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909320" algn="r"/>
                        </a:tabLst>
                        <a:defRPr/>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extLst>
                  <a:ext uri="{0D108BD9-81ED-4DB2-BD59-A6C34878D82A}">
                    <a16:rowId xmlns:a16="http://schemas.microsoft.com/office/drawing/2014/main" val="4220297145"/>
                  </a:ext>
                </a:extLst>
              </a:tr>
              <a:tr h="167267">
                <a:tc gridSpan="2">
                  <a:txBody>
                    <a:bodyPr/>
                    <a:lstStyle/>
                    <a:p>
                      <a:pPr>
                        <a:spcBef>
                          <a:spcPts val="200"/>
                        </a:spcBef>
                        <a:spcAft>
                          <a:spcPts val="200"/>
                        </a:spcAft>
                        <a:tabLst>
                          <a:tab pos="909320" algn="r"/>
                        </a:tabLst>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High risk cytogenetic profile, n/N (%)</a:t>
                      </a:r>
                    </a:p>
                  </a:txBody>
                  <a:tcPr marL="68580" marR="68580" marT="0" marB="0" anchor="ctr">
                    <a:solidFill>
                      <a:schemeClr val="accent2"/>
                    </a:solidFill>
                  </a:tcPr>
                </a:tc>
                <a:tc hMerge="1">
                  <a:txBody>
                    <a:bodyPr/>
                    <a:lstStyle/>
                    <a:p>
                      <a:endParaRPr lang="en-GB"/>
                    </a:p>
                  </a:txBody>
                  <a:tcPr/>
                </a:tc>
                <a:tc>
                  <a:txBody>
                    <a:bodyPr/>
                    <a:lstStyle/>
                    <a:p>
                      <a:pPr algn="ctr">
                        <a:spcBef>
                          <a:spcPts val="200"/>
                        </a:spcBef>
                        <a:spcAft>
                          <a:spcPts val="200"/>
                        </a:spcAft>
                        <a:tabLst>
                          <a:tab pos="909320" algn="r"/>
                        </a:tabLst>
                      </a:pPr>
                      <a:r>
                        <a:rPr lang="en-GB" sz="1800" u="none" dirty="0">
                          <a:effectLst/>
                          <a:latin typeface="Arial" panose="020B0604020202020204" pitchFamily="34" charset="0"/>
                          <a:ea typeface="Times New Roman" panose="02020603050405020304" pitchFamily="18" charset="0"/>
                          <a:cs typeface="Arial" panose="020B0604020202020204" pitchFamily="34" charset="0"/>
                        </a:rPr>
                        <a:t>40 (30.1%)</a:t>
                      </a:r>
                    </a:p>
                  </a:txBody>
                  <a:tcPr marL="68580" marR="68580" marT="0" marB="0" anchor="ctr">
                    <a:solidFill>
                      <a:srgbClr val="E7E9EB"/>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extLst>
                  <a:ext uri="{0D108BD9-81ED-4DB2-BD59-A6C34878D82A}">
                    <a16:rowId xmlns:a16="http://schemas.microsoft.com/office/drawing/2014/main" val="3158768744"/>
                  </a:ext>
                </a:extLst>
              </a:tr>
              <a:tr h="167267">
                <a:tc gridSpan="2">
                  <a:txBody>
                    <a:bodyPr/>
                    <a:lstStyle/>
                    <a:p>
                      <a:pPr algn="l">
                        <a:spcBef>
                          <a:spcPts val="200"/>
                        </a:spcBef>
                        <a:spcAft>
                          <a:spcPts val="200"/>
                        </a:spcAft>
                        <a:tabLst>
                          <a:tab pos="909320" algn="r"/>
                        </a:tabLst>
                      </a:pPr>
                      <a:r>
                        <a:rPr lang="en-GB"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Prior ASCT, n (%)</a:t>
                      </a:r>
                    </a:p>
                  </a:txBody>
                  <a:tcPr marL="68580" marR="68580" marT="0" marB="0" anchor="ctr">
                    <a:solidFill>
                      <a:schemeClr val="accent2"/>
                    </a:solidFill>
                  </a:tcPr>
                </a:tc>
                <a:tc hMerge="1">
                  <a:txBody>
                    <a:bodyPr/>
                    <a:lstStyle/>
                    <a:p>
                      <a:endParaRPr lang="en-GB"/>
                    </a:p>
                  </a:txBody>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none"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extLst>
                  <a:ext uri="{0D108BD9-81ED-4DB2-BD59-A6C34878D82A}">
                    <a16:rowId xmlns:a16="http://schemas.microsoft.com/office/drawing/2014/main" val="1937003784"/>
                  </a:ext>
                </a:extLst>
              </a:tr>
            </a:tbl>
          </a:graphicData>
        </a:graphic>
      </p:graphicFrame>
      <p:sp>
        <p:nvSpPr>
          <p:cNvPr id="20" name="TextBox 19">
            <a:extLst>
              <a:ext uri="{FF2B5EF4-FFF2-40B4-BE49-F238E27FC236}">
                <a16:creationId xmlns:a16="http://schemas.microsoft.com/office/drawing/2014/main" id="{7042830D-481C-5A57-07B9-15AD9FF5188C}"/>
              </a:ext>
            </a:extLst>
          </p:cNvPr>
          <p:cNvSpPr txBox="1"/>
          <p:nvPr/>
        </p:nvSpPr>
        <p:spPr>
          <a:xfrm>
            <a:off x="466724" y="851883"/>
            <a:ext cx="6951455" cy="369332"/>
          </a:xfrm>
          <a:prstGeom prst="rect">
            <a:avLst/>
          </a:prstGeom>
          <a:noFill/>
        </p:spPr>
        <p:txBody>
          <a:bodyPr wrap="none" rtlCol="0">
            <a:spAutoFit/>
          </a:bodyPr>
          <a:lstStyle/>
          <a:p>
            <a:r>
              <a:rPr lang="en-GB">
                <a:latin typeface="Arial" panose="020B0604020202020204" pitchFamily="34" charset="0"/>
              </a:rPr>
              <a:t>MonumenTAL-1 and MajesTEC-1 study baseline characteristics</a:t>
            </a:r>
          </a:p>
        </p:txBody>
      </p:sp>
      <p:sp>
        <p:nvSpPr>
          <p:cNvPr id="17" name="Rectangle 16" descr="Marker showing slides are confidential ">
            <a:extLst>
              <a:ext uri="{FF2B5EF4-FFF2-40B4-BE49-F238E27FC236}">
                <a16:creationId xmlns:a16="http://schemas.microsoft.com/office/drawing/2014/main" id="{9CE7AF83-2CBF-601D-4FF0-5695D7361A27}"/>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CONFIDENTIAL</a:t>
            </a:r>
          </a:p>
        </p:txBody>
      </p:sp>
      <p:sp>
        <p:nvSpPr>
          <p:cNvPr id="8" name="Title 1">
            <a:extLst>
              <a:ext uri="{FF2B5EF4-FFF2-40B4-BE49-F238E27FC236}">
                <a16:creationId xmlns:a16="http://schemas.microsoft.com/office/drawing/2014/main" id="{B10F0634-733E-2A20-F6C6-40310FA5274C}"/>
              </a:ext>
            </a:extLst>
          </p:cNvPr>
          <p:cNvSpPr>
            <a:spLocks noGrp="1"/>
          </p:cNvSpPr>
          <p:nvPr>
            <p:ph type="title"/>
          </p:nvPr>
        </p:nvSpPr>
        <p:spPr>
          <a:xfrm>
            <a:off x="466724" y="304164"/>
            <a:ext cx="11250785" cy="592817"/>
          </a:xfrm>
        </p:spPr>
        <p:txBody>
          <a:bodyPr>
            <a:normAutofit fontScale="90000"/>
          </a:bodyPr>
          <a:lstStyle/>
          <a:p>
            <a:r>
              <a:rPr lang="en-GB" dirty="0">
                <a:latin typeface="Arial" panose="020B0604020202020204" pitchFamily="34" charset="0"/>
                <a:cs typeface="Arial" panose="020B0604020202020204" pitchFamily="34" charset="0"/>
              </a:rPr>
              <a:t>Baseline characteristics: MonumenTAL-1 and MajesTEC-1</a:t>
            </a:r>
            <a:endParaRPr lang="en-GB" dirty="0"/>
          </a:p>
        </p:txBody>
      </p:sp>
      <p:sp>
        <p:nvSpPr>
          <p:cNvPr id="2" name="Text Placeholder 3">
            <a:extLst>
              <a:ext uri="{FF2B5EF4-FFF2-40B4-BE49-F238E27FC236}">
                <a16:creationId xmlns:a16="http://schemas.microsoft.com/office/drawing/2014/main" id="{72F526C1-7BA6-67B4-4CA8-A663CF6006F6}"/>
              </a:ext>
            </a:extLst>
          </p:cNvPr>
          <p:cNvSpPr txBox="1">
            <a:spLocks/>
          </p:cNvSpPr>
          <p:nvPr/>
        </p:nvSpPr>
        <p:spPr>
          <a:xfrm>
            <a:off x="1040130" y="6370319"/>
            <a:ext cx="10677378" cy="4876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ASCT: Autologous stem cell transplantation; ECOG PS: Eastern Cooperative Oncology Group performance status; ISS: International staging system; NR: Not reported</a:t>
            </a:r>
          </a:p>
        </p:txBody>
      </p:sp>
      <p:sp>
        <p:nvSpPr>
          <p:cNvPr id="4" name="TextBox 3">
            <a:extLst>
              <a:ext uri="{FF2B5EF4-FFF2-40B4-BE49-F238E27FC236}">
                <a16:creationId xmlns:a16="http://schemas.microsoft.com/office/drawing/2014/main" id="{0E83CBBA-0518-5465-D591-8E9598E3E1DA}"/>
              </a:ext>
            </a:extLst>
          </p:cNvPr>
          <p:cNvSpPr txBox="1"/>
          <p:nvPr/>
        </p:nvSpPr>
        <p:spPr>
          <a:xfrm>
            <a:off x="9656466" y="4962"/>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3" action="ppaction://hlinksldjump"/>
              </a:rPr>
              <a:t>main deck</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4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A table showing adverse events in MonumenTAL-1">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3473167206"/>
              </p:ext>
            </p:extLst>
          </p:nvPr>
        </p:nvGraphicFramePr>
        <p:xfrm>
          <a:off x="466724" y="1114885"/>
          <a:ext cx="11258554" cy="3962400"/>
        </p:xfrm>
        <a:graphic>
          <a:graphicData uri="http://schemas.openxmlformats.org/drawingml/2006/table">
            <a:tbl>
              <a:tblPr firstRow="1" bandRow="1">
                <a:tableStyleId>{5C22544A-7EE6-4342-B048-85BDC9FD1C3A}</a:tableStyleId>
              </a:tblPr>
              <a:tblGrid>
                <a:gridCol w="7173596">
                  <a:extLst>
                    <a:ext uri="{9D8B030D-6E8A-4147-A177-3AD203B41FA5}">
                      <a16:colId xmlns:a16="http://schemas.microsoft.com/office/drawing/2014/main" val="2781295461"/>
                    </a:ext>
                  </a:extLst>
                </a:gridCol>
                <a:gridCol w="4084958">
                  <a:extLst>
                    <a:ext uri="{9D8B030D-6E8A-4147-A177-3AD203B41FA5}">
                      <a16:colId xmlns:a16="http://schemas.microsoft.com/office/drawing/2014/main" val="458621282"/>
                    </a:ext>
                  </a:extLst>
                </a:gridCol>
              </a:tblGrid>
              <a:tr h="170764">
                <a:tc>
                  <a:txBody>
                    <a:bodyPr/>
                    <a:lstStyle/>
                    <a:p>
                      <a:pPr>
                        <a:lnSpc>
                          <a:spcPct val="100000"/>
                        </a:lnSpc>
                      </a:pPr>
                      <a:r>
                        <a:rPr lang="en-GB" sz="1600">
                          <a:latin typeface="Arial" panose="020B0604020202020204" pitchFamily="34" charset="0"/>
                          <a:cs typeface="Arial" panose="020B0604020202020204" pitchFamily="34" charset="0"/>
                        </a:rPr>
                        <a:t>Treatment-emergent adverse events (TEAEs) category, n(%)</a:t>
                      </a:r>
                    </a:p>
                  </a:txBody>
                  <a:tcPr anchor="ctr">
                    <a:solidFill>
                      <a:schemeClr val="accent2"/>
                    </a:solidFill>
                  </a:tcPr>
                </a:tc>
                <a:tc>
                  <a:txBody>
                    <a:bodyPr/>
                    <a:lstStyle/>
                    <a:p>
                      <a:pPr algn="ctr">
                        <a:lnSpc>
                          <a:spcPct val="100000"/>
                        </a:lnSpc>
                      </a:pPr>
                      <a:r>
                        <a:rPr lang="en-GB" sz="1600">
                          <a:latin typeface="Arial" panose="020B0604020202020204" pitchFamily="34" charset="0"/>
                          <a:cs typeface="Arial" panose="020B0604020202020204" pitchFamily="34" charset="0"/>
                        </a:rPr>
                        <a:t>MonumenTAL-1: Cohort C (N=154)</a:t>
                      </a:r>
                    </a:p>
                  </a:txBody>
                  <a:tcPr anchor="ctr">
                    <a:solidFill>
                      <a:schemeClr val="accent2"/>
                    </a:solidFill>
                  </a:tcPr>
                </a:tc>
                <a:extLst>
                  <a:ext uri="{0D108BD9-81ED-4DB2-BD59-A6C34878D82A}">
                    <a16:rowId xmlns:a16="http://schemas.microsoft.com/office/drawing/2014/main" val="1220355904"/>
                  </a:ext>
                </a:extLst>
              </a:tr>
              <a:tr h="170764">
                <a:tc>
                  <a:txBody>
                    <a:bodyPr/>
                    <a:lstStyle/>
                    <a:p>
                      <a:pPr marL="0" algn="l" defTabSz="914400" rtl="0" eaLnBrk="1" latinLnBrk="0" hangingPunct="1">
                        <a:lnSpc>
                          <a:spcPct val="100000"/>
                        </a:lnSpc>
                      </a:pPr>
                      <a:r>
                        <a:rPr lang="en-US" sz="1600" b="0" i="0" kern="1200" dirty="0">
                          <a:solidFill>
                            <a:schemeClr val="bg1"/>
                          </a:solidFill>
                          <a:effectLst/>
                          <a:latin typeface="Arial" panose="020B0604020202020204" pitchFamily="34" charset="0"/>
                          <a:ea typeface="+mn-ea"/>
                          <a:cs typeface="Arial" panose="020B0604020202020204" pitchFamily="34" charset="0"/>
                        </a:rPr>
                        <a:t>Any TEAEs, all grades</a:t>
                      </a:r>
                      <a:endParaRPr lang="en-GB" sz="1600" b="0" i="0"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2"/>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extLst>
                  <a:ext uri="{0D108BD9-81ED-4DB2-BD59-A6C34878D82A}">
                    <a16:rowId xmlns:a16="http://schemas.microsoft.com/office/drawing/2014/main" val="3789602645"/>
                  </a:ext>
                </a:extLst>
              </a:tr>
              <a:tr h="170764">
                <a:tc>
                  <a:txBody>
                    <a:bodyPr/>
                    <a:lstStyle/>
                    <a:p>
                      <a:pPr marL="0" algn="l" defTabSz="914400" rtl="0" eaLnBrk="1" latinLnBrk="0" hangingPunct="1">
                        <a:lnSpc>
                          <a:spcPct val="100000"/>
                        </a:lnSpc>
                      </a:pPr>
                      <a:r>
                        <a:rPr lang="en-US" sz="1600" b="0" i="0" kern="1200">
                          <a:solidFill>
                            <a:schemeClr val="bg1"/>
                          </a:solidFill>
                          <a:effectLst/>
                          <a:latin typeface="Arial" panose="020B0604020202020204" pitchFamily="34" charset="0"/>
                          <a:ea typeface="+mn-ea"/>
                          <a:cs typeface="Arial" panose="020B0604020202020204" pitchFamily="34" charset="0"/>
                        </a:rPr>
                        <a:t>TEAEs associated with </a:t>
                      </a:r>
                      <a:r>
                        <a:rPr lang="en-US" sz="1600" b="0" i="0" kern="1200" err="1">
                          <a:solidFill>
                            <a:schemeClr val="bg1"/>
                          </a:solidFill>
                          <a:effectLst/>
                          <a:latin typeface="Arial" panose="020B0604020202020204" pitchFamily="34" charset="0"/>
                          <a:ea typeface="+mn-ea"/>
                          <a:cs typeface="Arial" panose="020B0604020202020204" pitchFamily="34" charset="0"/>
                        </a:rPr>
                        <a:t>talquetamab</a:t>
                      </a:r>
                      <a:r>
                        <a:rPr lang="en-US" sz="1600" b="0" i="0" kern="1200">
                          <a:solidFill>
                            <a:schemeClr val="bg1"/>
                          </a:solidFill>
                          <a:effectLst/>
                          <a:latin typeface="Arial" panose="020B0604020202020204" pitchFamily="34" charset="0"/>
                          <a:ea typeface="+mn-ea"/>
                          <a:cs typeface="Arial" panose="020B0604020202020204" pitchFamily="34" charset="0"/>
                        </a:rPr>
                        <a:t>, all grades</a:t>
                      </a:r>
                      <a:endParaRPr lang="en-GB" sz="1600" b="0" i="0" kern="1200">
                        <a:solidFill>
                          <a:schemeClr val="bg1"/>
                        </a:solidFill>
                        <a:effectLst/>
                        <a:latin typeface="Arial" panose="020B0604020202020204" pitchFamily="34" charset="0"/>
                        <a:ea typeface="+mn-ea"/>
                        <a:cs typeface="Arial" panose="020B0604020202020204" pitchFamily="34" charset="0"/>
                      </a:endParaRPr>
                    </a:p>
                  </a:txBody>
                  <a:tcPr anchor="ctr">
                    <a:solidFill>
                      <a:schemeClr val="accent2"/>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extLst>
                  <a:ext uri="{0D108BD9-81ED-4DB2-BD59-A6C34878D82A}">
                    <a16:rowId xmlns:a16="http://schemas.microsoft.com/office/drawing/2014/main" val="2605528485"/>
                  </a:ext>
                </a:extLst>
              </a:tr>
              <a:tr h="170764">
                <a:tc>
                  <a:txBody>
                    <a:bodyPr/>
                    <a:lstStyle/>
                    <a:p>
                      <a:pPr marL="0" algn="l" defTabSz="914400" rtl="0" eaLnBrk="1" latinLnBrk="0" hangingPunct="1">
                        <a:lnSpc>
                          <a:spcPct val="100000"/>
                        </a:lnSpc>
                      </a:pPr>
                      <a:r>
                        <a:rPr lang="en-GB" sz="1600" b="0" i="0" kern="1200">
                          <a:solidFill>
                            <a:schemeClr val="bg1"/>
                          </a:solidFill>
                          <a:effectLst/>
                          <a:latin typeface="Arial" panose="020B0604020202020204" pitchFamily="34" charset="0"/>
                          <a:ea typeface="+mn-ea"/>
                          <a:cs typeface="Arial" panose="020B0604020202020204" pitchFamily="34" charset="0"/>
                        </a:rPr>
                        <a:t>TEAEs leading to discontinuation of talquetamab</a:t>
                      </a:r>
                    </a:p>
                  </a:txBody>
                  <a:tcPr anchor="ctr">
                    <a:solidFill>
                      <a:schemeClr val="accent2"/>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extLst>
                  <a:ext uri="{0D108BD9-81ED-4DB2-BD59-A6C34878D82A}">
                    <a16:rowId xmlns:a16="http://schemas.microsoft.com/office/drawing/2014/main" val="1192696309"/>
                  </a:ext>
                </a:extLst>
              </a:tr>
              <a:tr h="170764">
                <a:tc>
                  <a:txBody>
                    <a:bodyPr/>
                    <a:lstStyle/>
                    <a:p>
                      <a:pPr marL="0" algn="l" defTabSz="914400" rtl="0" eaLnBrk="1" latinLnBrk="0" hangingPunct="1">
                        <a:lnSpc>
                          <a:spcPct val="100000"/>
                        </a:lnSpc>
                      </a:pPr>
                      <a:r>
                        <a:rPr lang="en-GB" sz="1600" b="0" i="0" kern="1200">
                          <a:solidFill>
                            <a:schemeClr val="bg1"/>
                          </a:solidFill>
                          <a:effectLst/>
                          <a:latin typeface="Arial" panose="020B0604020202020204" pitchFamily="34" charset="0"/>
                          <a:ea typeface="+mn-ea"/>
                          <a:cs typeface="Arial" panose="020B0604020202020204" pitchFamily="34" charset="0"/>
                        </a:rPr>
                        <a:t>Any serious TEAEs</a:t>
                      </a:r>
                    </a:p>
                  </a:txBody>
                  <a:tcPr anchor="ctr">
                    <a:solidFill>
                      <a:schemeClr val="accent2"/>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extLst>
                  <a:ext uri="{0D108BD9-81ED-4DB2-BD59-A6C34878D82A}">
                    <a16:rowId xmlns:a16="http://schemas.microsoft.com/office/drawing/2014/main" val="3806053732"/>
                  </a:ext>
                </a:extLst>
              </a:tr>
              <a:tr h="170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a:solidFill>
                            <a:schemeClr val="bg1"/>
                          </a:solidFill>
                          <a:effectLst/>
                          <a:latin typeface="Arial" panose="020B0604020202020204" pitchFamily="34" charset="0"/>
                          <a:ea typeface="+mn-ea"/>
                          <a:cs typeface="Arial" panose="020B0604020202020204" pitchFamily="34" charset="0"/>
                        </a:rPr>
                        <a:t>Any serious TEAEs related to talquetamab</a:t>
                      </a:r>
                    </a:p>
                  </a:txBody>
                  <a:tcPr anchor="ctr">
                    <a:solidFill>
                      <a:schemeClr val="accent2"/>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extLst>
                  <a:ext uri="{0D108BD9-81ED-4DB2-BD59-A6C34878D82A}">
                    <a16:rowId xmlns:a16="http://schemas.microsoft.com/office/drawing/2014/main" val="1445853365"/>
                  </a:ext>
                </a:extLst>
              </a:tr>
              <a:tr h="170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a:solidFill>
                            <a:schemeClr val="bg1"/>
                          </a:solidFill>
                          <a:effectLst/>
                          <a:latin typeface="Arial" panose="020B0604020202020204" pitchFamily="34" charset="0"/>
                          <a:ea typeface="+mn-ea"/>
                          <a:cs typeface="Arial" panose="020B0604020202020204" pitchFamily="34" charset="0"/>
                        </a:rPr>
                        <a:t>Any TEAEs, grade 3 or higher</a:t>
                      </a:r>
                      <a:endParaRPr lang="en-GB" sz="1600" b="0" i="0" kern="1200">
                        <a:solidFill>
                          <a:schemeClr val="bg1"/>
                        </a:solidFill>
                        <a:effectLst/>
                        <a:latin typeface="Arial" panose="020B0604020202020204" pitchFamily="34" charset="0"/>
                        <a:ea typeface="+mn-ea"/>
                        <a:cs typeface="Arial" panose="020B0604020202020204" pitchFamily="34" charset="0"/>
                      </a:endParaRPr>
                    </a:p>
                  </a:txBody>
                  <a:tcPr anchor="ctr">
                    <a:solidFill>
                      <a:schemeClr val="accent2"/>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extLst>
                  <a:ext uri="{0D108BD9-81ED-4DB2-BD59-A6C34878D82A}">
                    <a16:rowId xmlns:a16="http://schemas.microsoft.com/office/drawing/2014/main" val="1383937678"/>
                  </a:ext>
                </a:extLst>
              </a:tr>
              <a:tr h="170764">
                <a:tc>
                  <a:txBody>
                    <a:bodyPr/>
                    <a:lstStyle/>
                    <a:p>
                      <a:pPr marL="0" algn="l" defTabSz="914400" rtl="0" eaLnBrk="1" latinLnBrk="0" hangingPunct="1">
                        <a:lnSpc>
                          <a:spcPct val="100000"/>
                        </a:lnSpc>
                      </a:pPr>
                      <a:r>
                        <a:rPr lang="en-GB" sz="1600" b="0" i="0" kern="1200">
                          <a:solidFill>
                            <a:schemeClr val="bg1"/>
                          </a:solidFill>
                          <a:effectLst/>
                          <a:latin typeface="Arial" panose="020B0604020202020204" pitchFamily="34" charset="0"/>
                          <a:ea typeface="+mn-ea"/>
                          <a:cs typeface="Arial" panose="020B0604020202020204" pitchFamily="34" charset="0"/>
                        </a:rPr>
                        <a:t>TEAEs with outcome of death</a:t>
                      </a:r>
                    </a:p>
                  </a:txBody>
                  <a:tcPr anchor="ctr">
                    <a:solidFill>
                      <a:schemeClr val="accent2"/>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extLst>
                  <a:ext uri="{0D108BD9-81ED-4DB2-BD59-A6C34878D82A}">
                    <a16:rowId xmlns:a16="http://schemas.microsoft.com/office/drawing/2014/main" val="1355579030"/>
                  </a:ext>
                </a:extLst>
              </a:tr>
              <a:tr h="170764">
                <a:tc>
                  <a:txBody>
                    <a:bodyPr/>
                    <a:lstStyle/>
                    <a:p>
                      <a:pPr marL="0" algn="l" defTabSz="914400" rtl="0" eaLnBrk="1" latinLnBrk="0" hangingPunct="1">
                        <a:lnSpc>
                          <a:spcPct val="100000"/>
                        </a:lnSpc>
                      </a:pPr>
                      <a:r>
                        <a:rPr lang="en-GB" sz="1600" b="0" i="0" kern="1200">
                          <a:solidFill>
                            <a:schemeClr val="bg1"/>
                          </a:solidFill>
                          <a:effectLst/>
                          <a:latin typeface="Arial" panose="020B0604020202020204" pitchFamily="34" charset="0"/>
                          <a:ea typeface="+mn-ea"/>
                          <a:cs typeface="Arial" panose="020B0604020202020204" pitchFamily="34" charset="0"/>
                        </a:rPr>
                        <a:t>CRS, all grades</a:t>
                      </a:r>
                    </a:p>
                  </a:txBody>
                  <a:tcPr anchor="ctr">
                    <a:solidFill>
                      <a:schemeClr val="accent2"/>
                    </a:solidFill>
                  </a:tcPr>
                </a:tc>
                <a:tc>
                  <a:txBody>
                    <a:bodyPr/>
                    <a:lstStyle/>
                    <a:p>
                      <a:pPr algn="ctr">
                        <a:lnSpc>
                          <a:spcPct val="100000"/>
                        </a:lnSpc>
                      </a:pPr>
                      <a:r>
                        <a:rPr lang="en-GB" sz="1600" b="0" u="none" kern="1200" dirty="0">
                          <a:solidFill>
                            <a:schemeClr val="dk1"/>
                          </a:solidFill>
                          <a:effectLst/>
                          <a:latin typeface="Arial" panose="020B0604020202020204" pitchFamily="34" charset="0"/>
                          <a:ea typeface="+mn-ea"/>
                          <a:cs typeface="Arial" panose="020B0604020202020204" pitchFamily="34" charset="0"/>
                        </a:rPr>
                        <a:t>116 (75.3)</a:t>
                      </a:r>
                      <a:endParaRPr lang="en-GB" sz="1600" b="0" i="0" u="none" dirty="0">
                        <a:latin typeface="Arial" panose="020B0604020202020204" pitchFamily="34" charset="0"/>
                        <a:cs typeface="Arial" panose="020B0604020202020204" pitchFamily="34" charset="0"/>
                      </a:endParaRPr>
                    </a:p>
                  </a:txBody>
                  <a:tcPr anchor="ctr">
                    <a:solidFill>
                      <a:srgbClr val="CBCFD4"/>
                    </a:solidFill>
                  </a:tcPr>
                </a:tc>
                <a:extLst>
                  <a:ext uri="{0D108BD9-81ED-4DB2-BD59-A6C34878D82A}">
                    <a16:rowId xmlns:a16="http://schemas.microsoft.com/office/drawing/2014/main" val="2173704520"/>
                  </a:ext>
                </a:extLst>
              </a:tr>
              <a:tr h="170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a:solidFill>
                            <a:schemeClr val="bg1"/>
                          </a:solidFill>
                          <a:effectLst/>
                          <a:latin typeface="Arial" panose="020B0604020202020204" pitchFamily="34" charset="0"/>
                          <a:ea typeface="+mn-ea"/>
                          <a:cs typeface="Arial" panose="020B0604020202020204" pitchFamily="34" charset="0"/>
                        </a:rPr>
                        <a:t>CRS, grade 3/4</a:t>
                      </a:r>
                    </a:p>
                  </a:txBody>
                  <a:tcPr anchor="ctr">
                    <a:solidFill>
                      <a:schemeClr val="accent2"/>
                    </a:solidFill>
                  </a:tcPr>
                </a:tc>
                <a:tc>
                  <a:txBody>
                    <a:bodyPr/>
                    <a:lstStyle/>
                    <a:p>
                      <a:pPr algn="ctr">
                        <a:lnSpc>
                          <a:spcPct val="100000"/>
                        </a:lnSpc>
                      </a:pPr>
                      <a:r>
                        <a:rPr lang="en-GB" sz="1600" b="0" u="none" kern="1200" dirty="0">
                          <a:solidFill>
                            <a:schemeClr val="dk1"/>
                          </a:solidFill>
                          <a:effectLst/>
                          <a:latin typeface="Arial" panose="020B0604020202020204" pitchFamily="34" charset="0"/>
                          <a:ea typeface="+mn-ea"/>
                          <a:cs typeface="Arial" panose="020B0604020202020204" pitchFamily="34" charset="0"/>
                        </a:rPr>
                        <a:t>1 (0.6)</a:t>
                      </a:r>
                      <a:endParaRPr lang="en-GB" sz="1600" b="0" i="0" u="none" dirty="0">
                        <a:latin typeface="Arial" panose="020B0604020202020204" pitchFamily="34" charset="0"/>
                        <a:cs typeface="Arial" panose="020B0604020202020204" pitchFamily="34" charset="0"/>
                      </a:endParaRPr>
                    </a:p>
                  </a:txBody>
                  <a:tcPr anchor="ctr">
                    <a:solidFill>
                      <a:srgbClr val="E7E9EB"/>
                    </a:solidFill>
                  </a:tcPr>
                </a:tc>
                <a:extLst>
                  <a:ext uri="{0D108BD9-81ED-4DB2-BD59-A6C34878D82A}">
                    <a16:rowId xmlns:a16="http://schemas.microsoft.com/office/drawing/2014/main" val="3313669800"/>
                  </a:ext>
                </a:extLst>
              </a:tr>
              <a:tr h="170764">
                <a:tc>
                  <a:txBody>
                    <a:bodyPr/>
                    <a:lstStyle/>
                    <a:p>
                      <a:pPr marL="0" algn="l" defTabSz="914400" rtl="0" eaLnBrk="1" latinLnBrk="0" hangingPunct="1">
                        <a:lnSpc>
                          <a:spcPct val="100000"/>
                        </a:lnSpc>
                      </a:pPr>
                      <a:r>
                        <a:rPr lang="en-GB" sz="1600" b="0" i="0" kern="1200">
                          <a:solidFill>
                            <a:schemeClr val="bg1"/>
                          </a:solidFill>
                          <a:effectLst/>
                          <a:latin typeface="Arial" panose="020B0604020202020204" pitchFamily="34" charset="0"/>
                          <a:ea typeface="+mn-ea"/>
                          <a:cs typeface="Arial" panose="020B0604020202020204" pitchFamily="34" charset="0"/>
                        </a:rPr>
                        <a:t>ICANS, all grades</a:t>
                      </a:r>
                    </a:p>
                  </a:txBody>
                  <a:tcPr anchor="ctr">
                    <a:solidFill>
                      <a:schemeClr val="accent2"/>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extLst>
                  <a:ext uri="{0D108BD9-81ED-4DB2-BD59-A6C34878D82A}">
                    <a16:rowId xmlns:a16="http://schemas.microsoft.com/office/drawing/2014/main" val="4288912927"/>
                  </a:ext>
                </a:extLst>
              </a:tr>
              <a:tr h="170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a:solidFill>
                            <a:schemeClr val="bg1"/>
                          </a:solidFill>
                          <a:effectLst/>
                          <a:latin typeface="Arial" panose="020B0604020202020204" pitchFamily="34" charset="0"/>
                          <a:ea typeface="+mn-ea"/>
                          <a:cs typeface="Arial" panose="020B0604020202020204" pitchFamily="34" charset="0"/>
                        </a:rPr>
                        <a:t>ICANS, grade 3/4</a:t>
                      </a:r>
                    </a:p>
                  </a:txBody>
                  <a:tcPr anchor="ctr">
                    <a:solidFill>
                      <a:schemeClr val="accent2"/>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extLst>
                  <a:ext uri="{0D108BD9-81ED-4DB2-BD59-A6C34878D82A}">
                    <a16:rowId xmlns:a16="http://schemas.microsoft.com/office/drawing/2014/main" val="4046541172"/>
                  </a:ext>
                </a:extLst>
              </a:tr>
            </a:tbl>
          </a:graphicData>
        </a:graphic>
      </p:graphicFrame>
      <p:sp>
        <p:nvSpPr>
          <p:cNvPr id="20" name="TextBox 19">
            <a:extLst>
              <a:ext uri="{FF2B5EF4-FFF2-40B4-BE49-F238E27FC236}">
                <a16:creationId xmlns:a16="http://schemas.microsoft.com/office/drawing/2014/main" id="{7042830D-481C-5A57-07B9-15AD9FF5188C}"/>
              </a:ext>
            </a:extLst>
          </p:cNvPr>
          <p:cNvSpPr txBox="1"/>
          <p:nvPr/>
        </p:nvSpPr>
        <p:spPr>
          <a:xfrm>
            <a:off x="466724" y="756186"/>
            <a:ext cx="4643131" cy="369332"/>
          </a:xfrm>
          <a:prstGeom prst="rect">
            <a:avLst/>
          </a:prstGeom>
          <a:noFill/>
        </p:spPr>
        <p:txBody>
          <a:bodyPr wrap="none" rtlCol="0">
            <a:spAutoFit/>
          </a:bodyPr>
          <a:lstStyle/>
          <a:p>
            <a:r>
              <a:rPr lang="en-GB">
                <a:latin typeface="Arial" panose="020B0604020202020204" pitchFamily="34" charset="0"/>
              </a:rPr>
              <a:t>MonumenTAL-1 study adverse events rates</a:t>
            </a:r>
          </a:p>
        </p:txBody>
      </p:sp>
      <p:sp>
        <p:nvSpPr>
          <p:cNvPr id="14" name="Title 7">
            <a:extLst>
              <a:ext uri="{FF2B5EF4-FFF2-40B4-BE49-F238E27FC236}">
                <a16:creationId xmlns:a16="http://schemas.microsoft.com/office/drawing/2014/main" id="{FC331D8A-FDF7-516D-608B-21F17C7F3425}"/>
              </a:ext>
            </a:extLst>
          </p:cNvPr>
          <p:cNvSpPr>
            <a:spLocks noGrp="1"/>
          </p:cNvSpPr>
          <p:nvPr>
            <p:ph type="title"/>
          </p:nvPr>
        </p:nvSpPr>
        <p:spPr>
          <a:xfrm>
            <a:off x="466724" y="263524"/>
            <a:ext cx="11250785" cy="592817"/>
          </a:xfrm>
        </p:spPr>
        <p:txBody>
          <a:bodyPr>
            <a:normAutofit/>
          </a:bodyPr>
          <a:lstStyle/>
          <a:p>
            <a:r>
              <a:rPr lang="en-GB">
                <a:latin typeface="Arial" panose="020B0604020202020204" pitchFamily="34" charset="0"/>
                <a:cs typeface="Arial" panose="020B0604020202020204" pitchFamily="34" charset="0"/>
              </a:rPr>
              <a:t>Adverse events: MonumenTAL-1</a:t>
            </a:r>
          </a:p>
        </p:txBody>
      </p:sp>
      <p:sp>
        <p:nvSpPr>
          <p:cNvPr id="17" name="Rectangle 16" descr="Marker showing slides are confidential ">
            <a:extLst>
              <a:ext uri="{FF2B5EF4-FFF2-40B4-BE49-F238E27FC236}">
                <a16:creationId xmlns:a16="http://schemas.microsoft.com/office/drawing/2014/main" id="{9CE7AF83-2CBF-601D-4FF0-5695D7361A27}"/>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CONFIDENTIAL</a:t>
            </a:r>
          </a:p>
        </p:txBody>
      </p:sp>
      <p:sp>
        <p:nvSpPr>
          <p:cNvPr id="4" name="Rectangle 1">
            <a:extLst>
              <a:ext uri="{FF2B5EF4-FFF2-40B4-BE49-F238E27FC236}">
                <a16:creationId xmlns:a16="http://schemas.microsoft.com/office/drawing/2014/main" id="{3812A28E-5062-B9B7-3AC9-F3B6589CD80A}"/>
              </a:ext>
            </a:extLst>
          </p:cNvPr>
          <p:cNvSpPr>
            <a:spLocks noChangeArrowheads="1"/>
          </p:cNvSpPr>
          <p:nvPr/>
        </p:nvSpPr>
        <p:spPr bwMode="auto">
          <a:xfrm>
            <a:off x="466724" y="5203115"/>
            <a:ext cx="112507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EAG comments: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a:latin typeface="Arial" panose="020B0604020202020204" pitchFamily="34" charset="0"/>
                <a:cs typeface="Arial" panose="020B0604020202020204" pitchFamily="34" charset="0"/>
              </a:rPr>
              <a:t>G</a:t>
            </a:r>
            <a:r>
              <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iven the adverse events evidence provided in the trials, talquetamab showed a better safety profile compared to teclistamab</a:t>
            </a:r>
          </a:p>
        </p:txBody>
      </p:sp>
      <p:sp>
        <p:nvSpPr>
          <p:cNvPr id="9" name="Text Placeholder 3">
            <a:extLst>
              <a:ext uri="{FF2B5EF4-FFF2-40B4-BE49-F238E27FC236}">
                <a16:creationId xmlns:a16="http://schemas.microsoft.com/office/drawing/2014/main" id="{E376B457-D194-6FFB-CD39-0B23EE3D4D27}"/>
              </a:ext>
            </a:extLst>
          </p:cNvPr>
          <p:cNvSpPr txBox="1">
            <a:spLocks/>
          </p:cNvSpPr>
          <p:nvPr/>
        </p:nvSpPr>
        <p:spPr>
          <a:xfrm>
            <a:off x="1040130" y="6565723"/>
            <a:ext cx="10677378" cy="2922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CRS: Cytokine release syndrome; ICANS; Immune effector cell-associated neurotoxicity syndrome</a:t>
            </a:r>
          </a:p>
        </p:txBody>
      </p:sp>
      <p:sp>
        <p:nvSpPr>
          <p:cNvPr id="2" name="TextBox 1">
            <a:extLst>
              <a:ext uri="{FF2B5EF4-FFF2-40B4-BE49-F238E27FC236}">
                <a16:creationId xmlns:a16="http://schemas.microsoft.com/office/drawing/2014/main" id="{9F541DFD-7B05-6E32-3EE9-92715E6E8A37}"/>
              </a:ext>
            </a:extLst>
          </p:cNvPr>
          <p:cNvSpPr txBox="1"/>
          <p:nvPr/>
        </p:nvSpPr>
        <p:spPr>
          <a:xfrm>
            <a:off x="9656466" y="4962"/>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3" action="ppaction://hlinksldjump"/>
              </a:rPr>
              <a:t>main deck</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096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0A436-9296-07A2-AB88-88D34DFE1C9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DA87BD-528B-D72E-FC4F-318377A99B8E}"/>
              </a:ext>
            </a:extLst>
          </p:cNvPr>
          <p:cNvSpPr/>
          <p:nvPr/>
        </p:nvSpPr>
        <p:spPr>
          <a:xfrm>
            <a:off x="489436" y="851287"/>
            <a:ext cx="11228073" cy="5172323"/>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1"/>
                </a:solidFill>
                <a:latin typeface="Arial" panose="020B0604020202020204" pitchFamily="34" charset="0"/>
                <a:cs typeface="Arial" panose="020B0604020202020204" pitchFamily="34" charset="0"/>
              </a:rPr>
              <a:t>EAG critique</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The ITC results are uncertain and should be interpreted with caution due to limitations in data transparency, confounder handling, and trial design:</a:t>
            </a:r>
          </a:p>
          <a:p>
            <a:pPr marL="742950" lvl="1" indent="-285750">
              <a:spcAft>
                <a:spcPts val="300"/>
              </a:spcAft>
              <a:buFont typeface="Wingdings" panose="05000000000000000000" pitchFamily="2" charset="2"/>
              <a:buChar char="Ø"/>
            </a:pPr>
            <a:r>
              <a:rPr lang="en-GB">
                <a:solidFill>
                  <a:schemeClr val="tx1"/>
                </a:solidFill>
                <a:latin typeface="Arial" panose="020B0604020202020204" pitchFamily="34" charset="0"/>
                <a:cs typeface="Arial" panose="020B0604020202020204" pitchFamily="34" charset="0"/>
              </a:rPr>
              <a:t>Adjusted ITC lacked a direct randomized trial between talquetamab and teclistamab, introducing inherent potential for confounding</a:t>
            </a:r>
          </a:p>
          <a:p>
            <a:pPr marL="742950" lvl="1" indent="-285750">
              <a:spcAft>
                <a:spcPts val="300"/>
              </a:spcAft>
              <a:buFont typeface="Wingdings" panose="05000000000000000000" pitchFamily="2" charset="2"/>
              <a:buChar char="Ø"/>
            </a:pPr>
            <a:r>
              <a:rPr lang="en-GB">
                <a:solidFill>
                  <a:schemeClr val="tx1"/>
                </a:solidFill>
                <a:latin typeface="Arial" panose="020B0604020202020204" pitchFamily="34" charset="0"/>
                <a:cs typeface="Arial" panose="020B0604020202020204" pitchFamily="34" charset="0"/>
              </a:rPr>
              <a:t>The two-stage adjustment for switching treatments used covariates measured at secondary baseline, but did not capture time-dependent changes, raising concerns about confounding</a:t>
            </a:r>
          </a:p>
          <a:p>
            <a:pPr marL="742950" lvl="1" indent="-285750">
              <a:spcAft>
                <a:spcPts val="300"/>
              </a:spcAft>
              <a:buFont typeface="Wingdings" panose="05000000000000000000" pitchFamily="2" charset="2"/>
              <a:buChar char="Ø"/>
            </a:pPr>
            <a:r>
              <a:rPr lang="en-GB">
                <a:solidFill>
                  <a:schemeClr val="tx1"/>
                </a:solidFill>
                <a:latin typeface="Arial" panose="020B0604020202020204" pitchFamily="34" charset="0"/>
                <a:cs typeface="Arial" panose="020B0604020202020204" pitchFamily="34" charset="0"/>
              </a:rPr>
              <a:t>Only the Weibull distribution was used in the Accelerated Failure Time model; robustness checks using alternative parametric models were absent, adding uncertainty.</a:t>
            </a:r>
          </a:p>
          <a:p>
            <a:pPr marL="742950" lvl="1" indent="-285750">
              <a:spcAft>
                <a:spcPts val="300"/>
              </a:spcAft>
              <a:buFont typeface="Wingdings" panose="05000000000000000000" pitchFamily="2" charset="2"/>
              <a:buChar char="Ø"/>
            </a:pPr>
            <a:r>
              <a:rPr lang="en-GB">
                <a:solidFill>
                  <a:schemeClr val="tx1"/>
                </a:solidFill>
                <a:latin typeface="Arial" panose="020B0604020202020204" pitchFamily="34" charset="0"/>
                <a:cs typeface="Arial" panose="020B0604020202020204" pitchFamily="34" charset="0"/>
              </a:rPr>
              <a:t>While talquetamab showed improved overall response rate and OS, other endpoints like VGPR, CR, DOR, and PFS showed no significant differences</a:t>
            </a:r>
          </a:p>
          <a:p>
            <a:pPr marL="742950" lvl="1" indent="-285750">
              <a:spcAft>
                <a:spcPts val="300"/>
              </a:spcAft>
              <a:buFont typeface="Wingdings" panose="05000000000000000000" pitchFamily="2" charset="2"/>
              <a:buChar char="Ø"/>
            </a:pPr>
            <a:r>
              <a:rPr lang="en-GB">
                <a:solidFill>
                  <a:schemeClr val="tx1"/>
                </a:solidFill>
                <a:latin typeface="Arial" panose="020B0604020202020204" pitchFamily="34" charset="0"/>
                <a:cs typeface="Arial" panose="020B0604020202020204" pitchFamily="34" charset="0"/>
              </a:rPr>
              <a:t>Key outcomes specified in NICE scope (e.g. TTR, TTD, TTNT, MRD rate) were not reported in the ITC, which could inflate perceived benefit due to selective reporting</a:t>
            </a:r>
          </a:p>
          <a:p>
            <a:pPr marL="742950" lvl="1" indent="-285750">
              <a:spcAft>
                <a:spcPts val="300"/>
              </a:spcAft>
              <a:buFont typeface="Wingdings" panose="05000000000000000000" pitchFamily="2" charset="2"/>
              <a:buChar char="Ø"/>
            </a:pPr>
            <a:r>
              <a:rPr lang="en-GB">
                <a:solidFill>
                  <a:schemeClr val="tx1"/>
                </a:solidFill>
                <a:latin typeface="Arial" panose="020B0604020202020204" pitchFamily="34" charset="0"/>
                <a:cs typeface="Arial" panose="020B0604020202020204" pitchFamily="34" charset="0"/>
              </a:rPr>
              <a:t>No comparative </a:t>
            </a:r>
            <a:r>
              <a:rPr lang="en-GB" err="1">
                <a:solidFill>
                  <a:schemeClr val="tx1"/>
                </a:solidFill>
                <a:latin typeface="Arial" panose="020B0604020202020204" pitchFamily="34" charset="0"/>
                <a:cs typeface="Arial" panose="020B0604020202020204" pitchFamily="34" charset="0"/>
              </a:rPr>
              <a:t>HRQoL</a:t>
            </a:r>
            <a:r>
              <a:rPr lang="en-GB">
                <a:solidFill>
                  <a:schemeClr val="tx1"/>
                </a:solidFill>
                <a:latin typeface="Arial" panose="020B0604020202020204" pitchFamily="34" charset="0"/>
                <a:cs typeface="Arial" panose="020B0604020202020204" pitchFamily="34" charset="0"/>
              </a:rPr>
              <a:t> analysis was included, despite its relevance for RRMM patient care</a:t>
            </a:r>
          </a:p>
          <a:p>
            <a:pPr marL="742950" lvl="1" indent="-285750">
              <a:spcAft>
                <a:spcPts val="300"/>
              </a:spcAft>
              <a:buFont typeface="Wingdings" panose="05000000000000000000" pitchFamily="2" charset="2"/>
              <a:buChar char="Ø"/>
            </a:pPr>
            <a:r>
              <a:rPr lang="en-GB">
                <a:solidFill>
                  <a:schemeClr val="tx1"/>
                </a:solidFill>
                <a:latin typeface="Arial" panose="020B0604020202020204" pitchFamily="34" charset="0"/>
                <a:cs typeface="Arial" panose="020B0604020202020204" pitchFamily="34" charset="0"/>
              </a:rPr>
              <a:t>Considers the ITC at moderate risk of bias (ROBINS-I) as opposed to company’s lower risk assessment (modified 27-item Downs and Blacks checklist)</a:t>
            </a:r>
          </a:p>
          <a:p>
            <a:pPr marL="742950" lvl="1" indent="-285750">
              <a:spcAft>
                <a:spcPts val="300"/>
              </a:spcAft>
              <a:buFont typeface="Wingdings" panose="05000000000000000000" pitchFamily="2" charset="2"/>
              <a:buChar char="Ø"/>
            </a:pPr>
            <a:r>
              <a:rPr lang="en-GB">
                <a:solidFill>
                  <a:schemeClr val="tx1"/>
                </a:solidFill>
                <a:latin typeface="Arial" panose="020B0604020202020204" pitchFamily="34" charset="0"/>
                <a:cs typeface="Arial" panose="020B0604020202020204" pitchFamily="34" charset="0"/>
              </a:rPr>
              <a:t>MonumenTAL-1 and MajesTEC-1 have limited direct relevance to NHS practice</a:t>
            </a:r>
          </a:p>
        </p:txBody>
      </p:sp>
      <p:sp>
        <p:nvSpPr>
          <p:cNvPr id="6" name="TextBox 5">
            <a:extLst>
              <a:ext uri="{FF2B5EF4-FFF2-40B4-BE49-F238E27FC236}">
                <a16:creationId xmlns:a16="http://schemas.microsoft.com/office/drawing/2014/main" id="{73CFECFF-91E7-F4B8-EE3B-BD24BE5157A7}"/>
              </a:ext>
            </a:extLst>
          </p:cNvPr>
          <p:cNvSpPr txBox="1"/>
          <p:nvPr/>
        </p:nvSpPr>
        <p:spPr>
          <a:xfrm>
            <a:off x="9912486" y="-1727"/>
            <a:ext cx="2299178"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Large impact</a:t>
            </a:r>
          </a:p>
        </p:txBody>
      </p:sp>
      <p:sp>
        <p:nvSpPr>
          <p:cNvPr id="15" name="Title 1">
            <a:extLst>
              <a:ext uri="{FF2B5EF4-FFF2-40B4-BE49-F238E27FC236}">
                <a16:creationId xmlns:a16="http://schemas.microsoft.com/office/drawing/2014/main" id="{44460893-B755-B6DC-1ACB-655C5EEEA623}"/>
              </a:ext>
            </a:extLst>
          </p:cNvPr>
          <p:cNvSpPr>
            <a:spLocks noGrp="1"/>
          </p:cNvSpPr>
          <p:nvPr>
            <p:ph type="title"/>
          </p:nvPr>
        </p:nvSpPr>
        <p:spPr>
          <a:xfrm>
            <a:off x="466724" y="293890"/>
            <a:ext cx="11250785" cy="592817"/>
          </a:xfrm>
        </p:spPr>
        <p:txBody>
          <a:bodyPr>
            <a:noAutofit/>
          </a:bodyPr>
          <a:lstStyle/>
          <a:p>
            <a:r>
              <a:rPr lang="en-GB"/>
              <a:t>Key issue: ITC methods – Further EAG critique</a:t>
            </a:r>
          </a:p>
        </p:txBody>
      </p:sp>
      <p:pic>
        <p:nvPicPr>
          <p:cNvPr id="2" name="Picture 1">
            <a:extLst>
              <a:ext uri="{FF2B5EF4-FFF2-40B4-BE49-F238E27FC236}">
                <a16:creationId xmlns:a16="http://schemas.microsoft.com/office/drawing/2014/main" id="{C0CA3ECC-C1F4-732C-42E3-C18961B8A303}"/>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928447" y="40611"/>
            <a:ext cx="263553" cy="263553"/>
          </a:xfrm>
          <a:prstGeom prst="rect">
            <a:avLst/>
          </a:prstGeom>
        </p:spPr>
      </p:pic>
      <p:sp>
        <p:nvSpPr>
          <p:cNvPr id="3" name="TextBox 2">
            <a:extLst>
              <a:ext uri="{FF2B5EF4-FFF2-40B4-BE49-F238E27FC236}">
                <a16:creationId xmlns:a16="http://schemas.microsoft.com/office/drawing/2014/main" id="{601D62BB-ABBA-2887-7906-FF949CD1BA53}"/>
              </a:ext>
            </a:extLst>
          </p:cNvPr>
          <p:cNvSpPr txBox="1"/>
          <p:nvPr/>
        </p:nvSpPr>
        <p:spPr>
          <a:xfrm>
            <a:off x="10132454" y="386037"/>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4" action="ppaction://hlinksldjump"/>
              </a:rPr>
              <a:t>main deck</a:t>
            </a:r>
            <a:endParaRPr lang="en-GB" sz="1600">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46D2EC03-BEF4-2550-46A9-B3FD0008D8FF}"/>
              </a:ext>
            </a:extLst>
          </p:cNvPr>
          <p:cNvSpPr txBox="1">
            <a:spLocks/>
          </p:cNvSpPr>
          <p:nvPr/>
        </p:nvSpPr>
        <p:spPr>
          <a:xfrm>
            <a:off x="1040130" y="6212911"/>
            <a:ext cx="10677378" cy="4565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CR: Complete response; </a:t>
            </a:r>
            <a:r>
              <a:rPr lang="en-GB" err="1"/>
              <a:t>HRQoL</a:t>
            </a:r>
            <a:r>
              <a:rPr lang="en-GB"/>
              <a:t>: Health-related quality of life; ITC: Indirect treatment comparison; MRD: Minimal residual disease; OS: Overall survival; PFS: Progression-free survival; TTD: Time to treatment discontinuation; TTNT: Time to next treatment; TTR: Time to response; VGPR: Very good partial response</a:t>
            </a:r>
          </a:p>
        </p:txBody>
      </p:sp>
    </p:spTree>
    <p:extLst>
      <p:ext uri="{BB962C8B-B14F-4D97-AF65-F5344CB8AC3E}">
        <p14:creationId xmlns:p14="http://schemas.microsoft.com/office/powerpoint/2010/main" val="1215006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7">
            <a:extLst>
              <a:ext uri="{FF2B5EF4-FFF2-40B4-BE49-F238E27FC236}">
                <a16:creationId xmlns:a16="http://schemas.microsoft.com/office/drawing/2014/main" id="{FC331D8A-FDF7-516D-608B-21F17C7F3425}"/>
              </a:ext>
            </a:extLst>
          </p:cNvPr>
          <p:cNvSpPr>
            <a:spLocks noGrp="1"/>
          </p:cNvSpPr>
          <p:nvPr>
            <p:ph type="title"/>
          </p:nvPr>
        </p:nvSpPr>
        <p:spPr>
          <a:xfrm>
            <a:off x="466724" y="294346"/>
            <a:ext cx="11250785" cy="592817"/>
          </a:xfrm>
        </p:spPr>
        <p:txBody>
          <a:bodyPr>
            <a:normAutofit/>
          </a:bodyPr>
          <a:lstStyle/>
          <a:p>
            <a:r>
              <a:rPr lang="en-GB">
                <a:latin typeface="Arial" panose="020B0604020202020204" pitchFamily="34" charset="0"/>
                <a:cs typeface="Arial" panose="020B0604020202020204" pitchFamily="34" charset="0"/>
              </a:rPr>
              <a:t>ITC method - identification of co-variates </a:t>
            </a:r>
          </a:p>
        </p:txBody>
      </p:sp>
      <p:graphicFrame>
        <p:nvGraphicFramePr>
          <p:cNvPr id="7" name="Table 6" descr="A table showing ranking of covariates identified in the indirect treatment comparison">
            <a:extLst>
              <a:ext uri="{FF2B5EF4-FFF2-40B4-BE49-F238E27FC236}">
                <a16:creationId xmlns:a16="http://schemas.microsoft.com/office/drawing/2014/main" id="{98149468-5479-6B14-D8BE-B59CB7421465}"/>
              </a:ext>
            </a:extLst>
          </p:cNvPr>
          <p:cNvGraphicFramePr>
            <a:graphicFrameLocks noGrp="1"/>
          </p:cNvGraphicFramePr>
          <p:nvPr>
            <p:extLst>
              <p:ext uri="{D42A27DB-BD31-4B8C-83A1-F6EECF244321}">
                <p14:modId xmlns:p14="http://schemas.microsoft.com/office/powerpoint/2010/main" val="2741525448"/>
              </p:ext>
            </p:extLst>
          </p:nvPr>
        </p:nvGraphicFramePr>
        <p:xfrm>
          <a:off x="6424344" y="1317387"/>
          <a:ext cx="5293165" cy="4541520"/>
        </p:xfrm>
        <a:graphic>
          <a:graphicData uri="http://schemas.openxmlformats.org/drawingml/2006/table">
            <a:tbl>
              <a:tblPr firstRow="1" firstCol="1" bandRow="1">
                <a:tableStyleId>{5C22544A-7EE6-4342-B048-85BDC9FD1C3A}</a:tableStyleId>
              </a:tblPr>
              <a:tblGrid>
                <a:gridCol w="1275448">
                  <a:extLst>
                    <a:ext uri="{9D8B030D-6E8A-4147-A177-3AD203B41FA5}">
                      <a16:colId xmlns:a16="http://schemas.microsoft.com/office/drawing/2014/main" val="2306836828"/>
                    </a:ext>
                  </a:extLst>
                </a:gridCol>
                <a:gridCol w="4017717">
                  <a:extLst>
                    <a:ext uri="{9D8B030D-6E8A-4147-A177-3AD203B41FA5}">
                      <a16:colId xmlns:a16="http://schemas.microsoft.com/office/drawing/2014/main" val="47867223"/>
                    </a:ext>
                  </a:extLst>
                </a:gridCol>
              </a:tblGrid>
              <a:tr h="102055">
                <a:tc>
                  <a:txBody>
                    <a:bodyPr/>
                    <a:lstStyle/>
                    <a:p>
                      <a:pPr algn="l">
                        <a:spcBef>
                          <a:spcPts val="0"/>
                        </a:spcBef>
                        <a:spcAft>
                          <a:spcPts val="0"/>
                        </a:spcAft>
                      </a:pPr>
                      <a:r>
                        <a:rPr lang="en-GB" sz="1600">
                          <a:effectLst/>
                          <a:latin typeface="Arial" panose="020B0604020202020204" pitchFamily="34" charset="0"/>
                          <a:cs typeface="Arial" panose="020B0604020202020204" pitchFamily="34" charset="0"/>
                        </a:rPr>
                        <a:t>Rank</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solidFill>
                      <a:schemeClr val="tx2"/>
                    </a:solidFill>
                  </a:tcPr>
                </a:tc>
                <a:tc>
                  <a:txBody>
                    <a:bodyPr/>
                    <a:lstStyle/>
                    <a:p>
                      <a:pPr algn="ctr">
                        <a:spcBef>
                          <a:spcPts val="0"/>
                        </a:spcBef>
                        <a:spcAft>
                          <a:spcPts val="0"/>
                        </a:spcAft>
                      </a:pPr>
                      <a:r>
                        <a:rPr lang="en-GB" sz="1600">
                          <a:effectLst/>
                          <a:latin typeface="Arial" panose="020B0604020202020204" pitchFamily="34" charset="0"/>
                          <a:cs typeface="Arial" panose="020B0604020202020204" pitchFamily="34" charset="0"/>
                        </a:rPr>
                        <a:t>Co-variate</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solidFill>
                      <a:schemeClr val="tx2"/>
                    </a:solidFill>
                  </a:tcPr>
                </a:tc>
                <a:extLst>
                  <a:ext uri="{0D108BD9-81ED-4DB2-BD59-A6C34878D82A}">
                    <a16:rowId xmlns:a16="http://schemas.microsoft.com/office/drawing/2014/main" val="2846629129"/>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Priority</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tabLst>
                          <a:tab pos="909320" algn="r"/>
                        </a:tabLst>
                      </a:pPr>
                      <a:r>
                        <a:rPr lang="en-GB" sz="1600" b="1">
                          <a:effectLst/>
                          <a:latin typeface="Arial" panose="020B0604020202020204" pitchFamily="34" charset="0"/>
                          <a:cs typeface="Arial" panose="020B0604020202020204" pitchFamily="34" charset="0"/>
                        </a:rPr>
                        <a:t>Refractory status</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rgbClr val="CBCFD4"/>
                    </a:solidFill>
                  </a:tcPr>
                </a:tc>
                <a:extLst>
                  <a:ext uri="{0D108BD9-81ED-4DB2-BD59-A6C34878D82A}">
                    <a16:rowId xmlns:a16="http://schemas.microsoft.com/office/drawing/2014/main" val="3032987329"/>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Priority</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tabLst>
                          <a:tab pos="909320" algn="r"/>
                        </a:tabLst>
                      </a:pPr>
                      <a:r>
                        <a:rPr lang="en-GB" sz="1600" b="1">
                          <a:effectLst/>
                          <a:latin typeface="Arial" panose="020B0604020202020204" pitchFamily="34" charset="0"/>
                          <a:cs typeface="Arial" panose="020B0604020202020204" pitchFamily="34" charset="0"/>
                        </a:rPr>
                        <a:t>Cytogenetic profile</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rgbClr val="E7E9EB"/>
                    </a:solidFill>
                  </a:tcPr>
                </a:tc>
                <a:extLst>
                  <a:ext uri="{0D108BD9-81ED-4DB2-BD59-A6C34878D82A}">
                    <a16:rowId xmlns:a16="http://schemas.microsoft.com/office/drawing/2014/main" val="1818441206"/>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Priority</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tabLst>
                          <a:tab pos="909320" algn="r"/>
                        </a:tabLst>
                      </a:pPr>
                      <a:r>
                        <a:rPr lang="en-GB" sz="1600" b="1">
                          <a:effectLst/>
                          <a:latin typeface="Arial" panose="020B0604020202020204" pitchFamily="34" charset="0"/>
                          <a:cs typeface="Arial" panose="020B0604020202020204" pitchFamily="34" charset="0"/>
                        </a:rPr>
                        <a:t>ISS stage</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rgbClr val="CBCFD4"/>
                    </a:solidFill>
                  </a:tcPr>
                </a:tc>
                <a:extLst>
                  <a:ext uri="{0D108BD9-81ED-4DB2-BD59-A6C34878D82A}">
                    <a16:rowId xmlns:a16="http://schemas.microsoft.com/office/drawing/2014/main" val="3208084782"/>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Priority</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tabLst>
                          <a:tab pos="909320" algn="r"/>
                        </a:tabLst>
                      </a:pPr>
                      <a:r>
                        <a:rPr lang="en-GB" sz="1600" b="1">
                          <a:effectLst/>
                          <a:latin typeface="Arial" panose="020B0604020202020204" pitchFamily="34" charset="0"/>
                          <a:cs typeface="Arial" panose="020B0604020202020204" pitchFamily="34" charset="0"/>
                        </a:rPr>
                        <a:t>Time to progress on last regimen</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rgbClr val="E7E9EB"/>
                    </a:solidFill>
                  </a:tcPr>
                </a:tc>
                <a:extLst>
                  <a:ext uri="{0D108BD9-81ED-4DB2-BD59-A6C34878D82A}">
                    <a16:rowId xmlns:a16="http://schemas.microsoft.com/office/drawing/2014/main" val="413549712"/>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Priority</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tabLst>
                          <a:tab pos="909320" algn="r"/>
                        </a:tabLst>
                      </a:pPr>
                      <a:r>
                        <a:rPr lang="en-GB" sz="1600" b="1">
                          <a:effectLst/>
                          <a:latin typeface="Arial" panose="020B0604020202020204" pitchFamily="34" charset="0"/>
                          <a:cs typeface="Arial" panose="020B0604020202020204" pitchFamily="34" charset="0"/>
                        </a:rPr>
                        <a:t>Extramedullary plasmacytoma</a:t>
                      </a:r>
                      <a:endParaRPr lang="en-GB" sz="1600" b="1">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rgbClr val="CBCFD4"/>
                    </a:solidFill>
                  </a:tcPr>
                </a:tc>
                <a:extLst>
                  <a:ext uri="{0D108BD9-81ED-4DB2-BD59-A6C34878D82A}">
                    <a16:rowId xmlns:a16="http://schemas.microsoft.com/office/drawing/2014/main" val="2226536557"/>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 </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Number of prior LOTs</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rgbClr val="E7E9EB"/>
                    </a:solidFill>
                  </a:tcPr>
                </a:tc>
                <a:extLst>
                  <a:ext uri="{0D108BD9-81ED-4DB2-BD59-A6C34878D82A}">
                    <a16:rowId xmlns:a16="http://schemas.microsoft.com/office/drawing/2014/main" val="4165717347"/>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Years since MM diagnosis</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rgbClr val="CBCFD4"/>
                    </a:solidFill>
                  </a:tcPr>
                </a:tc>
                <a:extLst>
                  <a:ext uri="{0D108BD9-81ED-4DB2-BD59-A6C34878D82A}">
                    <a16:rowId xmlns:a16="http://schemas.microsoft.com/office/drawing/2014/main" val="1728074898"/>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Age</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rgbClr val="E7E9EB"/>
                    </a:solidFill>
                  </a:tcPr>
                </a:tc>
                <a:extLst>
                  <a:ext uri="{0D108BD9-81ED-4DB2-BD59-A6C34878D82A}">
                    <a16:rowId xmlns:a16="http://schemas.microsoft.com/office/drawing/2014/main" val="149527868"/>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 </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buNone/>
                      </a:pPr>
                      <a:r>
                        <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Haemoglobin</a:t>
                      </a:r>
                    </a:p>
                  </a:txBody>
                  <a:tcPr marL="68580" marR="68580" marT="0" marB="0" anchor="ctr">
                    <a:solidFill>
                      <a:srgbClr val="CBCFD4"/>
                    </a:solidFill>
                  </a:tcPr>
                </a:tc>
                <a:extLst>
                  <a:ext uri="{0D108BD9-81ED-4DB2-BD59-A6C34878D82A}">
                    <a16:rowId xmlns:a16="http://schemas.microsoft.com/office/drawing/2014/main" val="3521256009"/>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 </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buNone/>
                      </a:pPr>
                      <a:r>
                        <a:rPr lang="en-GB" sz="16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LDH levels</a:t>
                      </a:r>
                    </a:p>
                  </a:txBody>
                  <a:tcPr marL="68580" marR="68580" marT="0" marB="0" anchor="ctr">
                    <a:solidFill>
                      <a:srgbClr val="E7E9EB"/>
                    </a:solidFill>
                  </a:tcPr>
                </a:tc>
                <a:extLst>
                  <a:ext uri="{0D108BD9-81ED-4DB2-BD59-A6C34878D82A}">
                    <a16:rowId xmlns:a16="http://schemas.microsoft.com/office/drawing/2014/main" val="4258833033"/>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 </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Prior stem cell transplant</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rgbClr val="E7E9EB"/>
                    </a:solidFill>
                  </a:tcPr>
                </a:tc>
                <a:extLst>
                  <a:ext uri="{0D108BD9-81ED-4DB2-BD59-A6C34878D82A}">
                    <a16:rowId xmlns:a16="http://schemas.microsoft.com/office/drawing/2014/main" val="634984168"/>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ECOG PS</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rgbClr val="E7E9EB"/>
                    </a:solidFill>
                  </a:tcPr>
                </a:tc>
                <a:extLst>
                  <a:ext uri="{0D108BD9-81ED-4DB2-BD59-A6C34878D82A}">
                    <a16:rowId xmlns:a16="http://schemas.microsoft.com/office/drawing/2014/main" val="257407148"/>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 </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buNone/>
                      </a:pPr>
                      <a:r>
                        <a:rPr lang="en-GB" sz="18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Race</a:t>
                      </a:r>
                    </a:p>
                  </a:txBody>
                  <a:tcPr marL="68580" marR="68580" marT="0" marB="0" anchor="ctr">
                    <a:solidFill>
                      <a:srgbClr val="E7E9EB"/>
                    </a:solidFill>
                  </a:tcPr>
                </a:tc>
                <a:extLst>
                  <a:ext uri="{0D108BD9-81ED-4DB2-BD59-A6C34878D82A}">
                    <a16:rowId xmlns:a16="http://schemas.microsoft.com/office/drawing/2014/main" val="1998343999"/>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buNone/>
                      </a:pPr>
                      <a:r>
                        <a:rPr lang="en-GB" sz="18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Sex</a:t>
                      </a:r>
                    </a:p>
                  </a:txBody>
                  <a:tcPr marL="68580" marR="68580" marT="0" marB="0" anchor="ctr">
                    <a:solidFill>
                      <a:srgbClr val="E7E9EB"/>
                    </a:solidFill>
                  </a:tcPr>
                </a:tc>
                <a:extLst>
                  <a:ext uri="{0D108BD9-81ED-4DB2-BD59-A6C34878D82A}">
                    <a16:rowId xmlns:a16="http://schemas.microsoft.com/office/drawing/2014/main" val="3988140036"/>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buNone/>
                      </a:pPr>
                      <a:r>
                        <a:rPr lang="en-GB" sz="18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Type of MM</a:t>
                      </a:r>
                    </a:p>
                  </a:txBody>
                  <a:tcPr marL="68580" marR="68580" marT="0" marB="0" anchor="ctr">
                    <a:solidFill>
                      <a:srgbClr val="E7E9EB"/>
                    </a:solidFill>
                  </a:tcPr>
                </a:tc>
                <a:extLst>
                  <a:ext uri="{0D108BD9-81ED-4DB2-BD59-A6C34878D82A}">
                    <a16:rowId xmlns:a16="http://schemas.microsoft.com/office/drawing/2014/main" val="3591553048"/>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 </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buNone/>
                      </a:pPr>
                      <a:r>
                        <a:rPr lang="en-GB" sz="18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Creatinine levels</a:t>
                      </a:r>
                    </a:p>
                  </a:txBody>
                  <a:tcPr marL="68580" marR="68580" marT="0" marB="0" anchor="ctr">
                    <a:solidFill>
                      <a:srgbClr val="E7E9EB"/>
                    </a:solidFill>
                  </a:tcPr>
                </a:tc>
                <a:extLst>
                  <a:ext uri="{0D108BD9-81ED-4DB2-BD59-A6C34878D82A}">
                    <a16:rowId xmlns:a16="http://schemas.microsoft.com/office/drawing/2014/main" val="479111645"/>
                  </a:ext>
                </a:extLst>
              </a:tr>
              <a:tr h="102055">
                <a:tc>
                  <a:txBody>
                    <a:bodyPr/>
                    <a:lstStyle/>
                    <a:p>
                      <a:pPr algn="l">
                        <a:spcBef>
                          <a:spcPts val="0"/>
                        </a:spcBef>
                        <a:spcAft>
                          <a:spcPts val="0"/>
                        </a:spcAft>
                        <a:tabLst>
                          <a:tab pos="909320" algn="r"/>
                        </a:tabLst>
                      </a:pPr>
                      <a:r>
                        <a:rPr lang="en-GB" sz="1600" b="0">
                          <a:effectLst/>
                          <a:latin typeface="Arial" panose="020B0604020202020204" pitchFamily="34" charset="0"/>
                          <a:cs typeface="Arial" panose="020B0604020202020204" pitchFamily="34" charset="0"/>
                        </a:rPr>
                        <a:t>Non-priority </a:t>
                      </a:r>
                      <a:endParaRPr lang="en-GB" sz="1600" b="0">
                        <a:effectLst/>
                        <a:latin typeface="Arial" panose="020B0604020202020204" pitchFamily="34" charset="0"/>
                        <a:ea typeface="Times New Roman" panose="02020603050405020304" pitchFamily="18" charset="0"/>
                        <a:cs typeface="Arial" panose="020B0604020202020204" pitchFamily="34" charset="0"/>
                      </a:endParaRPr>
                    </a:p>
                  </a:txBody>
                  <a:tcPr marL="18641" marR="18641" marT="0" marB="0" anchor="ctr">
                    <a:solidFill>
                      <a:schemeClr val="tx2"/>
                    </a:solidFill>
                  </a:tcPr>
                </a:tc>
                <a:tc>
                  <a:txBody>
                    <a:bodyPr/>
                    <a:lstStyle/>
                    <a:p>
                      <a:pPr algn="ctr">
                        <a:spcBef>
                          <a:spcPts val="0"/>
                        </a:spcBef>
                        <a:spcAft>
                          <a:spcPts val="0"/>
                        </a:spcAft>
                        <a:buNone/>
                      </a:pPr>
                      <a:r>
                        <a:rPr lang="en-GB" sz="1800">
                          <a:solidFill>
                            <a:schemeClr val="tx1"/>
                          </a:solidFill>
                          <a:effectLst/>
                          <a:latin typeface="Arial" panose="020B0604020202020204" pitchFamily="34" charset="0"/>
                          <a:ea typeface="SimSun" panose="02010600030101010101" pitchFamily="2" charset="-122"/>
                          <a:cs typeface="Times New Roman" panose="02020603050405020304" pitchFamily="18" charset="0"/>
                        </a:rPr>
                        <a:t>Average duration of prior LOTs</a:t>
                      </a:r>
                    </a:p>
                  </a:txBody>
                  <a:tcPr marL="68580" marR="68580" marT="0" marB="0" anchor="ctr">
                    <a:solidFill>
                      <a:srgbClr val="E7E9EB"/>
                    </a:solidFill>
                  </a:tcPr>
                </a:tc>
                <a:extLst>
                  <a:ext uri="{0D108BD9-81ED-4DB2-BD59-A6C34878D82A}">
                    <a16:rowId xmlns:a16="http://schemas.microsoft.com/office/drawing/2014/main" val="85565909"/>
                  </a:ext>
                </a:extLst>
              </a:tr>
            </a:tbl>
          </a:graphicData>
        </a:graphic>
      </p:graphicFrame>
      <p:sp>
        <p:nvSpPr>
          <p:cNvPr id="8" name="Text Placeholder 13">
            <a:extLst>
              <a:ext uri="{FF2B5EF4-FFF2-40B4-BE49-F238E27FC236}">
                <a16:creationId xmlns:a16="http://schemas.microsoft.com/office/drawing/2014/main" id="{9ACDE71F-24D4-3D9E-DBE2-1DC6D4B8A22A}"/>
              </a:ext>
            </a:extLst>
          </p:cNvPr>
          <p:cNvSpPr txBox="1">
            <a:spLocks/>
          </p:cNvSpPr>
          <p:nvPr/>
        </p:nvSpPr>
        <p:spPr>
          <a:xfrm>
            <a:off x="466724" y="844127"/>
            <a:ext cx="1159889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a:solidFill>
                  <a:schemeClr val="dk1"/>
                </a:solidFill>
                <a:ea typeface="+mn-ea"/>
              </a:rPr>
              <a:t>All five priority co-variates had sufficient IPD from MonumenTAL-1 and MajesTEC-1</a:t>
            </a:r>
            <a:endParaRPr lang="en-GB" sz="2400" kern="1200">
              <a:solidFill>
                <a:schemeClr val="dk1"/>
              </a:solidFill>
              <a:effectLst/>
              <a:ea typeface="+mn-ea"/>
            </a:endParaRPr>
          </a:p>
        </p:txBody>
      </p:sp>
      <p:sp>
        <p:nvSpPr>
          <p:cNvPr id="10" name="TextBox 9">
            <a:extLst>
              <a:ext uri="{FF2B5EF4-FFF2-40B4-BE49-F238E27FC236}">
                <a16:creationId xmlns:a16="http://schemas.microsoft.com/office/drawing/2014/main" id="{3A506364-9AF7-8272-F740-D4F6982FB4D5}"/>
              </a:ext>
            </a:extLst>
          </p:cNvPr>
          <p:cNvSpPr txBox="1"/>
          <p:nvPr/>
        </p:nvSpPr>
        <p:spPr>
          <a:xfrm>
            <a:off x="474328" y="1324257"/>
            <a:ext cx="5770356" cy="3139321"/>
          </a:xfrm>
          <a:prstGeom prst="rect">
            <a:avLst/>
          </a:prstGeom>
          <a:noFill/>
        </p:spPr>
        <p:txBody>
          <a:bodyPr wrap="square">
            <a:spAutoFit/>
          </a:bodyPr>
          <a:lstStyle/>
          <a:p>
            <a:pPr marL="285750" indent="-285750">
              <a:buFont typeface="Arial" panose="020B0604020202020204" pitchFamily="34" charset="0"/>
              <a:buChar char="•"/>
            </a:pPr>
            <a:r>
              <a:rPr lang="en-GB">
                <a:latin typeface="Arial" panose="020B0604020202020204" pitchFamily="34" charset="0"/>
                <a:ea typeface="Times New Roman" panose="02020603050405020304" pitchFamily="18" charset="0"/>
                <a:cs typeface="Arial" panose="020B0604020202020204" pitchFamily="34" charset="0"/>
              </a:rPr>
              <a:t>C</a:t>
            </a:r>
            <a:r>
              <a:rPr lang="en-GB" sz="1800">
                <a:effectLst/>
                <a:latin typeface="Arial" panose="020B0604020202020204" pitchFamily="34" charset="0"/>
                <a:ea typeface="Times New Roman" panose="02020603050405020304" pitchFamily="18" charset="0"/>
                <a:cs typeface="Arial" panose="020B0604020202020204" pitchFamily="34" charset="0"/>
              </a:rPr>
              <a:t>ompany base case analysis </a:t>
            </a:r>
            <a:r>
              <a:rPr lang="en-GB">
                <a:latin typeface="Arial" panose="020B0604020202020204" pitchFamily="34" charset="0"/>
                <a:ea typeface="Times New Roman" panose="02020603050405020304" pitchFamily="18" charset="0"/>
                <a:cs typeface="Arial" panose="020B0604020202020204" pitchFamily="34" charset="0"/>
              </a:rPr>
              <a:t>is </a:t>
            </a:r>
            <a:r>
              <a:rPr lang="en-GB" sz="1800">
                <a:effectLst/>
                <a:latin typeface="Arial" panose="020B0604020202020204" pitchFamily="34" charset="0"/>
                <a:ea typeface="Times New Roman" panose="02020603050405020304" pitchFamily="18" charset="0"/>
                <a:cs typeface="Arial" panose="020B0604020202020204" pitchFamily="34" charset="0"/>
              </a:rPr>
              <a:t>based on adjusting for covariates as follows:</a:t>
            </a:r>
          </a:p>
          <a:p>
            <a:pPr marL="742950" lvl="1" indent="-285750">
              <a:buFont typeface="Courier New" panose="02070309020205020404" pitchFamily="49" charset="0"/>
              <a:buChar char="o"/>
            </a:pPr>
            <a:r>
              <a:rPr lang="en-GB">
                <a:effectLst/>
                <a:latin typeface="Arial" panose="020B0604020202020204" pitchFamily="34" charset="0"/>
                <a:ea typeface="Times New Roman" panose="02020603050405020304" pitchFamily="18" charset="0"/>
                <a:cs typeface="Arial" panose="020B0604020202020204" pitchFamily="34" charset="0"/>
              </a:rPr>
              <a:t>In total, 17 potential covariates were identified </a:t>
            </a:r>
            <a:r>
              <a:rPr lang="en-GB">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These are consistent with TA1015 and validated by company interviews with 4 UK clinical experts</a:t>
            </a:r>
            <a:endParaRPr lang="en-GB">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en-GB">
                <a:effectLst/>
                <a:latin typeface="Arial" panose="020B0604020202020204" pitchFamily="34" charset="0"/>
                <a:ea typeface="Times New Roman" panose="02020603050405020304" pitchFamily="18" charset="0"/>
                <a:cs typeface="Arial" panose="020B0604020202020204" pitchFamily="34" charset="0"/>
              </a:rPr>
              <a:t>5 were deemed to be priority prognostic factors (Refractory status, cytogenetic profile</a:t>
            </a:r>
          </a:p>
          <a:p>
            <a:pPr marL="742950" lvl="1" indent="-285750">
              <a:buFont typeface="Courier New" panose="02070309020205020404" pitchFamily="49" charset="0"/>
              <a:buChar char="o"/>
            </a:pPr>
            <a:r>
              <a:rPr lang="en-GB">
                <a:latin typeface="Arial" panose="020B0604020202020204" pitchFamily="34" charset="0"/>
                <a:ea typeface="Times New Roman" panose="02020603050405020304" pitchFamily="18" charset="0"/>
                <a:cs typeface="Arial" panose="020B0604020202020204" pitchFamily="34" charset="0"/>
              </a:rPr>
              <a:t>All 17 covariates had availability of data from MonumenTAL-1 and MajesTEC-1 and were adjusted for</a:t>
            </a:r>
          </a:p>
        </p:txBody>
      </p:sp>
      <p:sp>
        <p:nvSpPr>
          <p:cNvPr id="3" name="Text Placeholder 3">
            <a:extLst>
              <a:ext uri="{FF2B5EF4-FFF2-40B4-BE49-F238E27FC236}">
                <a16:creationId xmlns:a16="http://schemas.microsoft.com/office/drawing/2014/main" id="{95A4C3A6-D33A-1475-78E5-9213F91F36CE}"/>
              </a:ext>
            </a:extLst>
          </p:cNvPr>
          <p:cNvSpPr txBox="1">
            <a:spLocks/>
          </p:cNvSpPr>
          <p:nvPr/>
        </p:nvSpPr>
        <p:spPr>
          <a:xfrm>
            <a:off x="1040130" y="6337151"/>
            <a:ext cx="10677378"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ECOG PS: Eastern Cooperative Oncology Group performance status; IPD: Individual patient data; ISS: International staging system; ITC: Indirect treatment comparison; LOTs: Lines of treatments; MM: Multiple myeloma; TA: Technology appraisal </a:t>
            </a:r>
          </a:p>
        </p:txBody>
      </p:sp>
      <p:sp>
        <p:nvSpPr>
          <p:cNvPr id="4" name="TextBox 3">
            <a:extLst>
              <a:ext uri="{FF2B5EF4-FFF2-40B4-BE49-F238E27FC236}">
                <a16:creationId xmlns:a16="http://schemas.microsoft.com/office/drawing/2014/main" id="{9DA852E5-6850-0372-09F1-F6B96C9A298C}"/>
              </a:ext>
            </a:extLst>
          </p:cNvPr>
          <p:cNvSpPr txBox="1"/>
          <p:nvPr/>
        </p:nvSpPr>
        <p:spPr>
          <a:xfrm>
            <a:off x="9656466" y="4962"/>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3" action="ppaction://hlinksldjump"/>
              </a:rPr>
              <a:t>main deck</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422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5928A-CD2D-19A0-E4B5-261192FEA7BE}"/>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5A2C2338-23EE-E158-B972-C8EDF9DE061C}"/>
              </a:ext>
            </a:extLst>
          </p:cNvPr>
          <p:cNvSpPr txBox="1"/>
          <p:nvPr/>
        </p:nvSpPr>
        <p:spPr>
          <a:xfrm>
            <a:off x="466725" y="1562837"/>
            <a:ext cx="7183012" cy="646331"/>
          </a:xfrm>
          <a:prstGeom prst="rect">
            <a:avLst/>
          </a:prstGeom>
          <a:noFill/>
        </p:spPr>
        <p:txBody>
          <a:bodyPr wrap="square" rtlCol="0">
            <a:spAutoFit/>
          </a:bodyPr>
          <a:lstStyle/>
          <a:p>
            <a:r>
              <a:rPr lang="en-GB" b="1">
                <a:latin typeface="Arial" panose="020B0604020202020204" pitchFamily="34" charset="0"/>
              </a:rPr>
              <a:t>SMDs between MonumenTAL-1 Cohort C (0.8 mg/kg twice weekly) and MajesTEC-1 cohorts, before and after adjustment</a:t>
            </a:r>
            <a:endParaRPr lang="en-GB">
              <a:latin typeface="Arial" panose="020B0604020202020204" pitchFamily="34" charset="0"/>
            </a:endParaRPr>
          </a:p>
        </p:txBody>
      </p:sp>
      <p:sp>
        <p:nvSpPr>
          <p:cNvPr id="10" name="Title 7">
            <a:extLst>
              <a:ext uri="{FF2B5EF4-FFF2-40B4-BE49-F238E27FC236}">
                <a16:creationId xmlns:a16="http://schemas.microsoft.com/office/drawing/2014/main" id="{83CA8544-726C-7AFD-8A3F-1DC98DF2008F}"/>
              </a:ext>
            </a:extLst>
          </p:cNvPr>
          <p:cNvSpPr>
            <a:spLocks noGrp="1"/>
          </p:cNvSpPr>
          <p:nvPr>
            <p:ph type="title"/>
          </p:nvPr>
        </p:nvSpPr>
        <p:spPr>
          <a:xfrm>
            <a:off x="466724" y="294346"/>
            <a:ext cx="11250785" cy="592817"/>
          </a:xfrm>
        </p:spPr>
        <p:txBody>
          <a:bodyPr>
            <a:normAutofit/>
          </a:bodyPr>
          <a:lstStyle/>
          <a:p>
            <a:r>
              <a:rPr lang="en-GB">
                <a:latin typeface="Arial" panose="020B0604020202020204" pitchFamily="34" charset="0"/>
                <a:cs typeface="Arial" panose="020B0604020202020204" pitchFamily="34" charset="0"/>
              </a:rPr>
              <a:t>ITC methods – diagnostic balance of covariates (1)</a:t>
            </a:r>
          </a:p>
        </p:txBody>
      </p:sp>
      <p:sp>
        <p:nvSpPr>
          <p:cNvPr id="12" name="Text Placeholder 13">
            <a:extLst>
              <a:ext uri="{FF2B5EF4-FFF2-40B4-BE49-F238E27FC236}">
                <a16:creationId xmlns:a16="http://schemas.microsoft.com/office/drawing/2014/main" id="{D61BA4F9-4269-CC9E-CF09-A9399412B082}"/>
              </a:ext>
            </a:extLst>
          </p:cNvPr>
          <p:cNvSpPr txBox="1">
            <a:spLocks/>
          </p:cNvSpPr>
          <p:nvPr/>
        </p:nvSpPr>
        <p:spPr>
          <a:xfrm>
            <a:off x="466724" y="842117"/>
            <a:ext cx="11557110"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000">
                <a:solidFill>
                  <a:schemeClr val="dk1"/>
                </a:solidFill>
                <a:ea typeface="+mn-ea"/>
              </a:rPr>
              <a:t>Before ATT weighting, 15 of 17 prognostic variables were balanced (standardised mean difference [SMD] ±0.2). After adjustment, all 17 variables achieved acceptable balance (SMD &lt;0.2)</a:t>
            </a:r>
          </a:p>
          <a:p>
            <a:pPr>
              <a:lnSpc>
                <a:spcPct val="100000"/>
              </a:lnSpc>
              <a:spcBef>
                <a:spcPts val="0"/>
              </a:spcBef>
              <a:defRPr/>
            </a:pPr>
            <a:endParaRPr lang="en-GB" sz="2000" kern="1200">
              <a:solidFill>
                <a:schemeClr val="dk1"/>
              </a:solidFill>
              <a:effectLst/>
              <a:ea typeface="+mn-ea"/>
            </a:endParaRPr>
          </a:p>
        </p:txBody>
      </p:sp>
      <p:sp>
        <p:nvSpPr>
          <p:cNvPr id="6" name="Rectangle 5" descr="Marker showing slides are confidential ">
            <a:extLst>
              <a:ext uri="{FF2B5EF4-FFF2-40B4-BE49-F238E27FC236}">
                <a16:creationId xmlns:a16="http://schemas.microsoft.com/office/drawing/2014/main" id="{D630F5A2-2732-156A-532A-BEE9C66367F9}"/>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2" name="Text Placeholder 3">
            <a:extLst>
              <a:ext uri="{FF2B5EF4-FFF2-40B4-BE49-F238E27FC236}">
                <a16:creationId xmlns:a16="http://schemas.microsoft.com/office/drawing/2014/main" id="{C2F21595-3217-1102-769A-845CCE385B0F}"/>
              </a:ext>
            </a:extLst>
          </p:cNvPr>
          <p:cNvSpPr txBox="1">
            <a:spLocks/>
          </p:cNvSpPr>
          <p:nvPr/>
        </p:nvSpPr>
        <p:spPr>
          <a:xfrm>
            <a:off x="1040130" y="6553223"/>
            <a:ext cx="10677378" cy="3041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ATT: Average treatment effect for the treated; ITC: Indirect treatment comparison</a:t>
            </a:r>
          </a:p>
        </p:txBody>
      </p:sp>
      <p:sp>
        <p:nvSpPr>
          <p:cNvPr id="3" name="TextBox 2">
            <a:extLst>
              <a:ext uri="{FF2B5EF4-FFF2-40B4-BE49-F238E27FC236}">
                <a16:creationId xmlns:a16="http://schemas.microsoft.com/office/drawing/2014/main" id="{F363270E-043B-938B-4F65-191096802DBA}"/>
              </a:ext>
            </a:extLst>
          </p:cNvPr>
          <p:cNvSpPr txBox="1"/>
          <p:nvPr/>
        </p:nvSpPr>
        <p:spPr>
          <a:xfrm>
            <a:off x="9656466" y="4962"/>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3" action="ppaction://hlinksldjump"/>
              </a:rPr>
              <a:t>main deck</a:t>
            </a:r>
            <a:endParaRPr lang="en-GB" sz="16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2B1894F-2C4D-3DE6-E2F5-BAEFF33F3A12}"/>
              </a:ext>
            </a:extLst>
          </p:cNvPr>
          <p:cNvSpPr/>
          <p:nvPr/>
        </p:nvSpPr>
        <p:spPr>
          <a:xfrm>
            <a:off x="589786" y="2209168"/>
            <a:ext cx="6530205" cy="416276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3590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C35C8-6233-DB15-6EC6-05D6AED3A4C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C4E48E1-D008-C8F9-394E-6C3968C3F735}"/>
              </a:ext>
            </a:extLst>
          </p:cNvPr>
          <p:cNvSpPr/>
          <p:nvPr/>
        </p:nvSpPr>
        <p:spPr>
          <a:xfrm>
            <a:off x="589786" y="1900945"/>
            <a:ext cx="6530205" cy="42532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79EF5CC-82D5-263E-41BD-4627D05071E1}"/>
              </a:ext>
            </a:extLst>
          </p:cNvPr>
          <p:cNvSpPr txBox="1"/>
          <p:nvPr/>
        </p:nvSpPr>
        <p:spPr>
          <a:xfrm>
            <a:off x="466724" y="1254615"/>
            <a:ext cx="11451298" cy="646331"/>
          </a:xfrm>
          <a:prstGeom prst="rect">
            <a:avLst/>
          </a:prstGeom>
          <a:noFill/>
        </p:spPr>
        <p:txBody>
          <a:bodyPr wrap="square" rtlCol="0">
            <a:spAutoFit/>
          </a:bodyPr>
          <a:lstStyle/>
          <a:p>
            <a:r>
              <a:rPr lang="en-GB" b="1">
                <a:latin typeface="Arial" panose="020B0604020202020204" pitchFamily="34" charset="0"/>
              </a:rPr>
              <a:t>Distribution of propensity scores after ATT weighting for patients in MonumenTAL-1 Cohort C and MajesTEC-1 cohort </a:t>
            </a:r>
            <a:endParaRPr lang="en-GB">
              <a:latin typeface="Arial" panose="020B0604020202020204" pitchFamily="34" charset="0"/>
            </a:endParaRPr>
          </a:p>
        </p:txBody>
      </p:sp>
      <p:sp>
        <p:nvSpPr>
          <p:cNvPr id="10" name="Title 7">
            <a:extLst>
              <a:ext uri="{FF2B5EF4-FFF2-40B4-BE49-F238E27FC236}">
                <a16:creationId xmlns:a16="http://schemas.microsoft.com/office/drawing/2014/main" id="{A5B0C387-11E4-7828-D77D-C269FDAF4FFE}"/>
              </a:ext>
            </a:extLst>
          </p:cNvPr>
          <p:cNvSpPr>
            <a:spLocks noGrp="1"/>
          </p:cNvSpPr>
          <p:nvPr>
            <p:ph type="title"/>
          </p:nvPr>
        </p:nvSpPr>
        <p:spPr>
          <a:xfrm>
            <a:off x="466724" y="294346"/>
            <a:ext cx="11250785" cy="592817"/>
          </a:xfrm>
        </p:spPr>
        <p:txBody>
          <a:bodyPr>
            <a:normAutofit/>
          </a:bodyPr>
          <a:lstStyle/>
          <a:p>
            <a:r>
              <a:rPr lang="en-GB">
                <a:latin typeface="Arial" panose="020B0604020202020204" pitchFamily="34" charset="0"/>
                <a:cs typeface="Arial" panose="020B0604020202020204" pitchFamily="34" charset="0"/>
              </a:rPr>
              <a:t>ITC methods – diagnostic balance of covariates (2)</a:t>
            </a:r>
          </a:p>
        </p:txBody>
      </p:sp>
      <p:sp>
        <p:nvSpPr>
          <p:cNvPr id="12" name="Text Placeholder 13">
            <a:extLst>
              <a:ext uri="{FF2B5EF4-FFF2-40B4-BE49-F238E27FC236}">
                <a16:creationId xmlns:a16="http://schemas.microsoft.com/office/drawing/2014/main" id="{232BF861-9441-217C-9B71-D92101BF0622}"/>
              </a:ext>
            </a:extLst>
          </p:cNvPr>
          <p:cNvSpPr txBox="1">
            <a:spLocks/>
          </p:cNvSpPr>
          <p:nvPr/>
        </p:nvSpPr>
        <p:spPr>
          <a:xfrm>
            <a:off x="466724" y="842117"/>
            <a:ext cx="11557110"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2000">
                <a:solidFill>
                  <a:schemeClr val="dk1"/>
                </a:solidFill>
                <a:ea typeface="+mn-ea"/>
              </a:rPr>
              <a:t>Post-weighting, no major skewness or extreme propensity scores values were observed</a:t>
            </a:r>
            <a:endParaRPr lang="en-GB" sz="2000" kern="1200">
              <a:solidFill>
                <a:schemeClr val="dk1"/>
              </a:solidFill>
              <a:effectLst/>
              <a:ea typeface="+mn-ea"/>
            </a:endParaRPr>
          </a:p>
        </p:txBody>
      </p:sp>
      <p:sp>
        <p:nvSpPr>
          <p:cNvPr id="3" name="Rectangle 2" descr="Marker showing slides are confidential ">
            <a:extLst>
              <a:ext uri="{FF2B5EF4-FFF2-40B4-BE49-F238E27FC236}">
                <a16:creationId xmlns:a16="http://schemas.microsoft.com/office/drawing/2014/main" id="{04F25807-B6BA-5426-D1F1-20E8F5E3AE40}"/>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5" name="Text Placeholder 3">
            <a:extLst>
              <a:ext uri="{FF2B5EF4-FFF2-40B4-BE49-F238E27FC236}">
                <a16:creationId xmlns:a16="http://schemas.microsoft.com/office/drawing/2014/main" id="{277907ED-35FD-3C40-80BB-32B5E568F559}"/>
              </a:ext>
            </a:extLst>
          </p:cNvPr>
          <p:cNvSpPr txBox="1">
            <a:spLocks/>
          </p:cNvSpPr>
          <p:nvPr/>
        </p:nvSpPr>
        <p:spPr>
          <a:xfrm>
            <a:off x="1040130" y="6553223"/>
            <a:ext cx="10677378" cy="3041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ATT: Average treatment effect for the treated; ITC: Indirect treatment comparison</a:t>
            </a:r>
          </a:p>
        </p:txBody>
      </p:sp>
      <p:sp>
        <p:nvSpPr>
          <p:cNvPr id="6" name="TextBox 5">
            <a:extLst>
              <a:ext uri="{FF2B5EF4-FFF2-40B4-BE49-F238E27FC236}">
                <a16:creationId xmlns:a16="http://schemas.microsoft.com/office/drawing/2014/main" id="{263F17AB-1CB3-5F7C-C2E8-725B8C85B16C}"/>
              </a:ext>
            </a:extLst>
          </p:cNvPr>
          <p:cNvSpPr txBox="1"/>
          <p:nvPr/>
        </p:nvSpPr>
        <p:spPr>
          <a:xfrm>
            <a:off x="9656466" y="4962"/>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3" action="ppaction://hlinksldjump"/>
              </a:rPr>
              <a:t>main deck</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111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25AA4-1FB3-22B8-36F6-E252B79EEDE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2C005BF-5DDE-6570-12E4-8224E81A2D82}"/>
              </a:ext>
            </a:extLst>
          </p:cNvPr>
          <p:cNvSpPr/>
          <p:nvPr/>
        </p:nvSpPr>
        <p:spPr>
          <a:xfrm>
            <a:off x="466723" y="1878922"/>
            <a:ext cx="7091229" cy="40200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7865326A-958B-3736-D677-6AC8AD9835AA}"/>
              </a:ext>
            </a:extLst>
          </p:cNvPr>
          <p:cNvSpPr>
            <a:spLocks noGrp="1"/>
          </p:cNvSpPr>
          <p:nvPr>
            <p:ph type="title"/>
          </p:nvPr>
        </p:nvSpPr>
        <p:spPr>
          <a:xfrm>
            <a:off x="466724" y="293890"/>
            <a:ext cx="11250785" cy="592817"/>
          </a:xfrm>
        </p:spPr>
        <p:txBody>
          <a:bodyPr>
            <a:noAutofit/>
          </a:bodyPr>
          <a:lstStyle/>
          <a:p>
            <a:r>
              <a:rPr lang="en-GB"/>
              <a:t>Key issue: Modelling OS, PFS and TTD for teclistamab</a:t>
            </a:r>
            <a:br>
              <a:rPr lang="en-GB"/>
            </a:br>
            <a:endParaRPr lang="en-GB"/>
          </a:p>
        </p:txBody>
      </p:sp>
      <p:sp>
        <p:nvSpPr>
          <p:cNvPr id="3" name="TextBox 2">
            <a:extLst>
              <a:ext uri="{FF2B5EF4-FFF2-40B4-BE49-F238E27FC236}">
                <a16:creationId xmlns:a16="http://schemas.microsoft.com/office/drawing/2014/main" id="{A8AC1073-BC01-8C3F-6329-C13406279C26}"/>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5" name="Picture 4">
            <a:extLst>
              <a:ext uri="{FF2B5EF4-FFF2-40B4-BE49-F238E27FC236}">
                <a16:creationId xmlns:a16="http://schemas.microsoft.com/office/drawing/2014/main" id="{1A32EF1F-E326-B0CB-C71D-72F60AFE2EAA}"/>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sp>
        <p:nvSpPr>
          <p:cNvPr id="7" name="TextBox 6">
            <a:extLst>
              <a:ext uri="{FF2B5EF4-FFF2-40B4-BE49-F238E27FC236}">
                <a16:creationId xmlns:a16="http://schemas.microsoft.com/office/drawing/2014/main" id="{4FFF6845-9D3A-AC2B-E56C-7363E8D1B262}"/>
              </a:ext>
            </a:extLst>
          </p:cNvPr>
          <p:cNvSpPr txBox="1"/>
          <p:nvPr/>
        </p:nvSpPr>
        <p:spPr>
          <a:xfrm>
            <a:off x="474491" y="858001"/>
            <a:ext cx="7091230" cy="1020921"/>
          </a:xfrm>
          <a:prstGeom prst="rect">
            <a:avLst/>
          </a:prstGeom>
          <a:noFill/>
        </p:spPr>
        <p:txBody>
          <a:bodyPr wrap="square">
            <a:spAutoFit/>
          </a:bodyPr>
          <a:lstStyle/>
          <a:p>
            <a:pPr>
              <a:lnSpc>
                <a:spcPct val="115000"/>
              </a:lnSpc>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EAG generated lognormal model for talquetamab OS together with lognormal models fit to Kaplan</a:t>
            </a:r>
            <a:r>
              <a:rPr lang="en-GB" dirty="0"/>
              <a:t>–</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Meier plot for talquetamab OS</a:t>
            </a:r>
          </a:p>
        </p:txBody>
      </p:sp>
      <p:sp>
        <p:nvSpPr>
          <p:cNvPr id="12" name="TextBox 11">
            <a:extLst>
              <a:ext uri="{FF2B5EF4-FFF2-40B4-BE49-F238E27FC236}">
                <a16:creationId xmlns:a16="http://schemas.microsoft.com/office/drawing/2014/main" id="{98DA7807-D41E-E81C-A9B5-CBA705CDE89A}"/>
              </a:ext>
            </a:extLst>
          </p:cNvPr>
          <p:cNvSpPr txBox="1"/>
          <p:nvPr/>
        </p:nvSpPr>
        <p:spPr>
          <a:xfrm>
            <a:off x="7728559" y="2113704"/>
            <a:ext cx="4163531" cy="349326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a:latin typeface="Arial" panose="020B0604020202020204" pitchFamily="34" charset="0"/>
                <a:cs typeface="Arial" panose="020B0604020202020204" pitchFamily="34" charset="0"/>
              </a:rPr>
              <a:t>To make the lognormal model plausible, the company adjusted and forced the model to comply with clinical prediction</a:t>
            </a:r>
          </a:p>
          <a:p>
            <a:pPr marL="285750" indent="-285750">
              <a:spcAft>
                <a:spcPts val="600"/>
              </a:spcAft>
              <a:buFont typeface="Arial" panose="020B0604020202020204" pitchFamily="34" charset="0"/>
              <a:buChar char="•"/>
            </a:pPr>
            <a:r>
              <a:rPr lang="en-GB">
                <a:latin typeface="Arial" panose="020B0604020202020204" pitchFamily="34" charset="0"/>
                <a:cs typeface="Arial" panose="020B0604020202020204" pitchFamily="34" charset="0"/>
              </a:rPr>
              <a:t>Two adjusted lognormal models are represented by blue and brown dashed lines </a:t>
            </a:r>
            <a:r>
              <a:rPr lang="en-GB">
                <a:latin typeface="Arial" panose="020B0604020202020204" pitchFamily="34" charset="0"/>
                <a:cs typeface="Arial" panose="020B0604020202020204" pitchFamily="34" charset="0"/>
                <a:sym typeface="Wingdings" panose="05000000000000000000" pitchFamily="2" charset="2"/>
              </a:rPr>
              <a:t> </a:t>
            </a:r>
            <a:r>
              <a:rPr lang="en-GB">
                <a:latin typeface="Arial" panose="020B0604020202020204" pitchFamily="34" charset="0"/>
                <a:cs typeface="Arial" panose="020B0604020202020204" pitchFamily="34" charset="0"/>
              </a:rPr>
              <a:t>The EAG interpret these as an adjustment to 15 years with a further adjustment to the 40-year horizon. Only after two adjustments is the lognormal model plausible</a:t>
            </a:r>
          </a:p>
        </p:txBody>
      </p:sp>
      <p:sp>
        <p:nvSpPr>
          <p:cNvPr id="14" name="Text Placeholder 3">
            <a:extLst>
              <a:ext uri="{FF2B5EF4-FFF2-40B4-BE49-F238E27FC236}">
                <a16:creationId xmlns:a16="http://schemas.microsoft.com/office/drawing/2014/main" id="{212B7736-78F1-A583-25FA-13DF1E3F9A5D}"/>
              </a:ext>
            </a:extLst>
          </p:cNvPr>
          <p:cNvSpPr txBox="1">
            <a:spLocks/>
          </p:cNvSpPr>
          <p:nvPr/>
        </p:nvSpPr>
        <p:spPr>
          <a:xfrm>
            <a:off x="1040130" y="6564109"/>
            <a:ext cx="10677378" cy="2932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K–M : Kaplan–Meier; OS: Overall survival; PFS: Progression-free survival; TTD: Time to treatment discontinuation</a:t>
            </a:r>
          </a:p>
        </p:txBody>
      </p:sp>
      <p:sp>
        <p:nvSpPr>
          <p:cNvPr id="16" name="TextBox 15">
            <a:extLst>
              <a:ext uri="{FF2B5EF4-FFF2-40B4-BE49-F238E27FC236}">
                <a16:creationId xmlns:a16="http://schemas.microsoft.com/office/drawing/2014/main" id="{D9770E5B-B369-EF86-4A87-4DECFF49CC92}"/>
              </a:ext>
            </a:extLst>
          </p:cNvPr>
          <p:cNvSpPr txBox="1"/>
          <p:nvPr/>
        </p:nvSpPr>
        <p:spPr>
          <a:xfrm>
            <a:off x="9656466" y="5972633"/>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4" action="ppaction://hlinksldjump"/>
              </a:rPr>
              <a:t>main deck</a:t>
            </a:r>
            <a:endParaRPr lang="en-GB" sz="1600">
              <a:latin typeface="Arial" panose="020B0604020202020204" pitchFamily="34" charset="0"/>
              <a:cs typeface="Arial" panose="020B0604020202020204" pitchFamily="34" charset="0"/>
            </a:endParaRPr>
          </a:p>
        </p:txBody>
      </p:sp>
      <p:sp>
        <p:nvSpPr>
          <p:cNvPr id="2" name="Rectangle 1" descr="Marker showing slides are confidential ">
            <a:extLst>
              <a:ext uri="{FF2B5EF4-FFF2-40B4-BE49-F238E27FC236}">
                <a16:creationId xmlns:a16="http://schemas.microsoft.com/office/drawing/2014/main" id="{068008A6-1025-C1F6-9C63-216DEF490898}"/>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458170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FECFE-470E-A2E0-9759-B0DF9BC1F5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83D14C1-695E-C054-C6BF-31806AA89E7C}"/>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5" name="Picture 4">
            <a:extLst>
              <a:ext uri="{FF2B5EF4-FFF2-40B4-BE49-F238E27FC236}">
                <a16:creationId xmlns:a16="http://schemas.microsoft.com/office/drawing/2014/main" id="{060640A0-FC79-3856-D219-5AACF90C7A5F}"/>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graphicFrame>
        <p:nvGraphicFramePr>
          <p:cNvPr id="7" name="Table 6" descr="A table showing OS HR values based on subsequent treatment scenarios">
            <a:extLst>
              <a:ext uri="{FF2B5EF4-FFF2-40B4-BE49-F238E27FC236}">
                <a16:creationId xmlns:a16="http://schemas.microsoft.com/office/drawing/2014/main" id="{F5D26A0C-48F2-9583-7156-FCDCAE04175A}"/>
              </a:ext>
            </a:extLst>
          </p:cNvPr>
          <p:cNvGraphicFramePr>
            <a:graphicFrameLocks noGrp="1"/>
          </p:cNvGraphicFramePr>
          <p:nvPr>
            <p:extLst>
              <p:ext uri="{D42A27DB-BD31-4B8C-83A1-F6EECF244321}">
                <p14:modId xmlns:p14="http://schemas.microsoft.com/office/powerpoint/2010/main" val="2165862090"/>
              </p:ext>
            </p:extLst>
          </p:nvPr>
        </p:nvGraphicFramePr>
        <p:xfrm>
          <a:off x="466724" y="879726"/>
          <a:ext cx="11250785" cy="3940302"/>
        </p:xfrm>
        <a:graphic>
          <a:graphicData uri="http://schemas.openxmlformats.org/drawingml/2006/table">
            <a:tbl>
              <a:tblPr firstRow="1" firstCol="1" bandRow="1">
                <a:tableStyleId>{5C22544A-7EE6-4342-B048-85BDC9FD1C3A}</a:tableStyleId>
              </a:tblPr>
              <a:tblGrid>
                <a:gridCol w="2723516">
                  <a:extLst>
                    <a:ext uri="{9D8B030D-6E8A-4147-A177-3AD203B41FA5}">
                      <a16:colId xmlns:a16="http://schemas.microsoft.com/office/drawing/2014/main" val="1821904769"/>
                    </a:ext>
                  </a:extLst>
                </a:gridCol>
                <a:gridCol w="5626534">
                  <a:extLst>
                    <a:ext uri="{9D8B030D-6E8A-4147-A177-3AD203B41FA5}">
                      <a16:colId xmlns:a16="http://schemas.microsoft.com/office/drawing/2014/main" val="3397758462"/>
                    </a:ext>
                  </a:extLst>
                </a:gridCol>
                <a:gridCol w="1800426">
                  <a:extLst>
                    <a:ext uri="{9D8B030D-6E8A-4147-A177-3AD203B41FA5}">
                      <a16:colId xmlns:a16="http://schemas.microsoft.com/office/drawing/2014/main" val="2910392793"/>
                    </a:ext>
                  </a:extLst>
                </a:gridCol>
                <a:gridCol w="1100309">
                  <a:extLst>
                    <a:ext uri="{9D8B030D-6E8A-4147-A177-3AD203B41FA5}">
                      <a16:colId xmlns:a16="http://schemas.microsoft.com/office/drawing/2014/main" val="359021412"/>
                    </a:ext>
                  </a:extLst>
                </a:gridCol>
              </a:tblGrid>
              <a:tr h="224062">
                <a:tc>
                  <a:txBody>
                    <a:bodyPr/>
                    <a:lstStyle/>
                    <a:p>
                      <a:pPr algn="l" fontAlgn="base">
                        <a:lnSpc>
                          <a:spcPct val="115000"/>
                        </a:lnSpc>
                        <a:buNone/>
                      </a:pPr>
                      <a:r>
                        <a:rPr lang="en-CA" sz="1800">
                          <a:effectLst/>
                          <a:latin typeface="Arial" panose="020B0604020202020204" pitchFamily="34" charset="0"/>
                          <a:cs typeface="Arial" panose="020B0604020202020204" pitchFamily="34" charset="0"/>
                        </a:rPr>
                        <a:t>Comparison</a:t>
                      </a: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11072" marR="11072" marT="0" marB="0" anchor="ctr">
                    <a:solidFill>
                      <a:schemeClr val="accent2"/>
                    </a:solidFill>
                  </a:tcPr>
                </a:tc>
                <a:tc>
                  <a:txBody>
                    <a:bodyPr/>
                    <a:lstStyle/>
                    <a:p>
                      <a:pPr algn="l" fontAlgn="base">
                        <a:lnSpc>
                          <a:spcPct val="115000"/>
                        </a:lnSpc>
                        <a:buNone/>
                      </a:pPr>
                      <a:r>
                        <a:rPr lang="en-CA" sz="1800">
                          <a:effectLst/>
                          <a:latin typeface="Arial" panose="020B0604020202020204" pitchFamily="34" charset="0"/>
                          <a:cs typeface="Arial" panose="020B0604020202020204" pitchFamily="34" charset="0"/>
                        </a:rPr>
                        <a:t>Subsequent treatment allowed (Scenario)</a:t>
                      </a: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11072" marR="11072" marT="0" marB="0" anchor="ctr">
                    <a:solidFill>
                      <a:schemeClr val="accent2"/>
                    </a:solidFill>
                  </a:tcPr>
                </a:tc>
                <a:tc>
                  <a:txBody>
                    <a:bodyPr/>
                    <a:lstStyle/>
                    <a:p>
                      <a:pPr algn="ctr" fontAlgn="base">
                        <a:lnSpc>
                          <a:spcPct val="115000"/>
                        </a:lnSpc>
                        <a:buNone/>
                      </a:pPr>
                      <a:r>
                        <a:rPr lang="en-CA" sz="1800">
                          <a:effectLst/>
                          <a:latin typeface="Arial" panose="020B0604020202020204" pitchFamily="34" charset="0"/>
                          <a:cs typeface="Arial" panose="020B0604020202020204" pitchFamily="34" charset="0"/>
                        </a:rPr>
                        <a:t>OS HR (95% CI)</a:t>
                      </a: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11072" marR="11072" marT="0" marB="0" anchor="ctr">
                    <a:solidFill>
                      <a:schemeClr val="accent2"/>
                    </a:solidFill>
                  </a:tcPr>
                </a:tc>
                <a:tc>
                  <a:txBody>
                    <a:bodyPr/>
                    <a:lstStyle/>
                    <a:p>
                      <a:pPr algn="ctr" fontAlgn="base">
                        <a:lnSpc>
                          <a:spcPct val="115000"/>
                        </a:lnSpc>
                        <a:buNone/>
                      </a:pPr>
                      <a:r>
                        <a:rPr lang="en-CA" sz="1800">
                          <a:effectLst/>
                          <a:latin typeface="Arial" panose="020B0604020202020204" pitchFamily="34" charset="0"/>
                          <a:cs typeface="Arial" panose="020B0604020202020204" pitchFamily="34" charset="0"/>
                        </a:rPr>
                        <a:t>p-value</a:t>
                      </a: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11072" marR="11072" marT="0" marB="0" anchor="ctr">
                    <a:solidFill>
                      <a:schemeClr val="accent2"/>
                    </a:solidFill>
                  </a:tcPr>
                </a:tc>
                <a:extLst>
                  <a:ext uri="{0D108BD9-81ED-4DB2-BD59-A6C34878D82A}">
                    <a16:rowId xmlns:a16="http://schemas.microsoft.com/office/drawing/2014/main" val="2592941251"/>
                  </a:ext>
                </a:extLst>
              </a:tr>
              <a:tr h="0">
                <a:tc>
                  <a:txBody>
                    <a:bodyPr/>
                    <a:lstStyle/>
                    <a:p>
                      <a:pPr fontAlgn="base">
                        <a:lnSpc>
                          <a:spcPct val="115000"/>
                        </a:lnSpc>
                        <a:buNone/>
                      </a:pPr>
                      <a:r>
                        <a:rPr lang="en-CA" sz="1800">
                          <a:effectLst/>
                          <a:latin typeface="Arial" panose="020B0604020202020204" pitchFamily="34" charset="0"/>
                          <a:cs typeface="Arial" panose="020B0604020202020204" pitchFamily="34" charset="0"/>
                        </a:rPr>
                        <a:t>Unadjusted ITC (naïve)  </a:t>
                      </a: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11072" marR="11072" marT="0" marB="0" anchor="ctr">
                    <a:solidFill>
                      <a:schemeClr val="accent2"/>
                    </a:solidFill>
                  </a:tcPr>
                </a:tc>
                <a:tc>
                  <a:txBody>
                    <a:bodyPr/>
                    <a:lstStyle/>
                    <a:p>
                      <a:pPr fontAlgn="base">
                        <a:lnSpc>
                          <a:spcPct val="115000"/>
                        </a:lnSpc>
                        <a:buNone/>
                      </a:pPr>
                      <a:r>
                        <a:rPr lang="en-CA" sz="1800" dirty="0">
                          <a:effectLst/>
                          <a:latin typeface="Arial" panose="020B0604020202020204" pitchFamily="34" charset="0"/>
                          <a:cs typeface="Arial" panose="020B0604020202020204" pitchFamily="34" charset="0"/>
                        </a:rPr>
                        <a:t>All subsequent treatments allowed</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11072" marR="11072" marT="0" marB="0" anchor="ctr">
                    <a:solidFill>
                      <a:srgbClr val="E7E9EB"/>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E7E9EB"/>
                    </a:solidFill>
                  </a:tcPr>
                </a:tc>
                <a:extLst>
                  <a:ext uri="{0D108BD9-81ED-4DB2-BD59-A6C34878D82A}">
                    <a16:rowId xmlns:a16="http://schemas.microsoft.com/office/drawing/2014/main" val="77264802"/>
                  </a:ext>
                </a:extLst>
              </a:tr>
              <a:tr h="195768">
                <a:tc>
                  <a:txBody>
                    <a:bodyPr/>
                    <a:lstStyle/>
                    <a:p>
                      <a:pPr fontAlgn="base">
                        <a:lnSpc>
                          <a:spcPct val="115000"/>
                        </a:lnSpc>
                        <a:buNone/>
                      </a:pPr>
                      <a:r>
                        <a:rPr lang="en-CA" sz="1800">
                          <a:effectLst/>
                          <a:latin typeface="Arial" panose="020B0604020202020204" pitchFamily="34" charset="0"/>
                          <a:cs typeface="Arial" panose="020B0604020202020204" pitchFamily="34" charset="0"/>
                        </a:rPr>
                        <a:t>ATT (main ITC) </a:t>
                      </a: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11072" marR="11072" marT="0" marB="0" anchor="ctr">
                    <a:solidFill>
                      <a:schemeClr val="accent2"/>
                    </a:solidFill>
                  </a:tcPr>
                </a:tc>
                <a:tc>
                  <a:txBody>
                    <a:bodyPr/>
                    <a:lstStyle/>
                    <a:p>
                      <a:pPr fontAlgn="base">
                        <a:lnSpc>
                          <a:spcPct val="115000"/>
                        </a:lnSpc>
                        <a:buNone/>
                      </a:pPr>
                      <a:r>
                        <a:rPr lang="en-CA" sz="1800">
                          <a:effectLst/>
                          <a:latin typeface="Arial" panose="020B0604020202020204" pitchFamily="34" charset="0"/>
                          <a:cs typeface="Arial" panose="020B0604020202020204" pitchFamily="34" charset="0"/>
                        </a:rPr>
                        <a:t>All subsequent treatments allowed</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11072" marR="11072" marT="0" marB="0" anchor="ctr">
                    <a:solidFill>
                      <a:srgbClr val="CBCFD4"/>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extLst>
                  <a:ext uri="{0D108BD9-81ED-4DB2-BD59-A6C34878D82A}">
                    <a16:rowId xmlns:a16="http://schemas.microsoft.com/office/drawing/2014/main" val="3003267501"/>
                  </a:ext>
                </a:extLst>
              </a:tr>
              <a:tr h="195768">
                <a:tc rowSpan="3">
                  <a:txBody>
                    <a:bodyPr/>
                    <a:lstStyle/>
                    <a:p>
                      <a:pPr fontAlgn="base">
                        <a:lnSpc>
                          <a:spcPct val="115000"/>
                        </a:lnSpc>
                        <a:buNone/>
                      </a:pPr>
                      <a:r>
                        <a:rPr lang="en-GB" sz="1800">
                          <a:effectLst/>
                          <a:latin typeface="Arial" panose="020B0604020202020204" pitchFamily="34" charset="0"/>
                          <a:cs typeface="Arial" panose="020B0604020202020204" pitchFamily="34" charset="0"/>
                        </a:rPr>
                        <a:t> </a:t>
                      </a:r>
                      <a:r>
                        <a:rPr lang="en-CA" sz="1800">
                          <a:effectLst/>
                          <a:latin typeface="Arial" panose="020B0604020202020204" pitchFamily="34" charset="0"/>
                          <a:cs typeface="Arial" panose="020B0604020202020204" pitchFamily="34" charset="0"/>
                        </a:rPr>
                        <a:t>ATT (main ITC) + subsequent treatment adjustment (effects of treatments not routinely available in the UK [non-UK] removed)</a:t>
                      </a:r>
                      <a:r>
                        <a:rPr lang="en-GB" sz="1800">
                          <a:effectLst/>
                          <a:latin typeface="Arial" panose="020B0604020202020204" pitchFamily="34" charset="0"/>
                          <a:cs typeface="Arial" panose="020B0604020202020204" pitchFamily="34" charset="0"/>
                        </a:rPr>
                        <a:t> </a:t>
                      </a:r>
                    </a:p>
                    <a:p>
                      <a:pPr fontAlgn="base">
                        <a:lnSpc>
                          <a:spcPct val="115000"/>
                        </a:lnSpc>
                        <a:buNone/>
                      </a:pPr>
                      <a:r>
                        <a:rPr lang="en-GB" sz="1800">
                          <a:effectLst/>
                          <a:latin typeface="Arial" panose="020B0604020202020204" pitchFamily="34" charset="0"/>
                          <a:cs typeface="Arial" panose="020B0604020202020204" pitchFamily="34" charset="0"/>
                        </a:rPr>
                        <a:t> </a:t>
                      </a:r>
                    </a:p>
                  </a:txBody>
                  <a:tcPr marL="11072" marR="11072" marT="0" marB="0" anchor="ctr">
                    <a:solidFill>
                      <a:schemeClr val="accent2"/>
                    </a:solidFill>
                  </a:tcPr>
                </a:tc>
                <a:tc>
                  <a:txBody>
                    <a:bodyPr/>
                    <a:lstStyle/>
                    <a:p>
                      <a:pPr fontAlgn="base">
                        <a:lnSpc>
                          <a:spcPct val="115000"/>
                        </a:lnSpc>
                        <a:buNone/>
                      </a:pPr>
                      <a:r>
                        <a:rPr lang="en-CA" sz="1800">
                          <a:effectLst/>
                          <a:latin typeface="Arial" panose="020B0604020202020204" pitchFamily="34" charset="0"/>
                          <a:cs typeface="Arial" panose="020B0604020202020204" pitchFamily="34" charset="0"/>
                        </a:rPr>
                        <a:t>Only current UK treatments allowed and effect of subsequent teclistamab retained, but effect of subsequent talquetamab removed – </a:t>
                      </a:r>
                      <a:r>
                        <a:rPr lang="en-CA" sz="1800" b="1">
                          <a:effectLst/>
                          <a:latin typeface="Arial" panose="020B0604020202020204" pitchFamily="34" charset="0"/>
                          <a:cs typeface="Arial" panose="020B0604020202020204" pitchFamily="34" charset="0"/>
                        </a:rPr>
                        <a:t>C</a:t>
                      </a:r>
                      <a:r>
                        <a:rPr lang="en-GB" sz="1800" b="1" err="1">
                          <a:effectLst/>
                          <a:latin typeface="Arial" panose="020B0604020202020204" pitchFamily="34" charset="0"/>
                          <a:cs typeface="Arial" panose="020B0604020202020204" pitchFamily="34" charset="0"/>
                        </a:rPr>
                        <a:t>ompany's</a:t>
                      </a:r>
                      <a:r>
                        <a:rPr lang="en-GB" sz="1800" b="1">
                          <a:effectLst/>
                          <a:latin typeface="Arial" panose="020B0604020202020204" pitchFamily="34" charset="0"/>
                          <a:cs typeface="Arial" panose="020B0604020202020204" pitchFamily="34" charset="0"/>
                        </a:rPr>
                        <a:t> b</a:t>
                      </a:r>
                      <a:r>
                        <a:rPr lang="en-CA" sz="1800" b="1" err="1">
                          <a:effectLst/>
                          <a:latin typeface="Arial" panose="020B0604020202020204" pitchFamily="34" charset="0"/>
                          <a:cs typeface="Arial" panose="020B0604020202020204" pitchFamily="34" charset="0"/>
                        </a:rPr>
                        <a:t>ase</a:t>
                      </a:r>
                      <a:r>
                        <a:rPr lang="en-CA" sz="1800" b="1">
                          <a:effectLst/>
                          <a:latin typeface="Arial" panose="020B0604020202020204" pitchFamily="34" charset="0"/>
                          <a:cs typeface="Arial" panose="020B0604020202020204" pitchFamily="34" charset="0"/>
                        </a:rPr>
                        <a:t> case)</a:t>
                      </a:r>
                      <a:r>
                        <a:rPr lang="en-GB" sz="1800" b="1">
                          <a:effectLst/>
                          <a:latin typeface="Arial" panose="020B0604020202020204" pitchFamily="34" charset="0"/>
                          <a:cs typeface="Arial" panose="020B0604020202020204" pitchFamily="34" charset="0"/>
                        </a:rPr>
                        <a:t> </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11072" marR="11072" marT="0" marB="0" anchor="ctr">
                    <a:solidFill>
                      <a:srgbClr val="00B050"/>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B050"/>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00B050"/>
                    </a:solidFill>
                  </a:tcPr>
                </a:tc>
                <a:extLst>
                  <a:ext uri="{0D108BD9-81ED-4DB2-BD59-A6C34878D82A}">
                    <a16:rowId xmlns:a16="http://schemas.microsoft.com/office/drawing/2014/main" val="141489031"/>
                  </a:ext>
                </a:extLst>
              </a:tr>
              <a:tr h="252357">
                <a:tc vMerge="1">
                  <a:txBody>
                    <a:bodyPr/>
                    <a:lstStyle/>
                    <a:p>
                      <a:endParaRPr lang="en-GB"/>
                    </a:p>
                  </a:txBody>
                  <a:tcPr/>
                </a:tc>
                <a:tc>
                  <a:txBody>
                    <a:bodyPr/>
                    <a:lstStyle/>
                    <a:p>
                      <a:pPr fontAlgn="base">
                        <a:lnSpc>
                          <a:spcPct val="115000"/>
                        </a:lnSpc>
                        <a:buNone/>
                      </a:pPr>
                      <a:r>
                        <a:rPr lang="en-CA" sz="1800">
                          <a:effectLst/>
                          <a:latin typeface="Arial" panose="020B0604020202020204" pitchFamily="34" charset="0"/>
                          <a:cs typeface="Arial" panose="020B0604020202020204" pitchFamily="34" charset="0"/>
                        </a:rPr>
                        <a:t>Only current UK treatments allowed and effect of subsequent teclistamab and talquetamab removed (Scenario 1: ‘All-Out’)</a:t>
                      </a: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11072" marR="11072" marT="0" marB="0" anchor="ctr">
                    <a:solidFill>
                      <a:srgbClr val="CBCFD4"/>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CBCFD4"/>
                    </a:solidFill>
                  </a:tcPr>
                </a:tc>
                <a:extLst>
                  <a:ext uri="{0D108BD9-81ED-4DB2-BD59-A6C34878D82A}">
                    <a16:rowId xmlns:a16="http://schemas.microsoft.com/office/drawing/2014/main" val="955432536"/>
                  </a:ext>
                </a:extLst>
              </a:tr>
              <a:tr h="195768">
                <a:tc vMerge="1">
                  <a:txBody>
                    <a:bodyPr/>
                    <a:lstStyle/>
                    <a:p>
                      <a:endParaRPr lang="en-GB"/>
                    </a:p>
                  </a:txBody>
                  <a:tcPr/>
                </a:tc>
                <a:tc>
                  <a:txBody>
                    <a:bodyPr/>
                    <a:lstStyle/>
                    <a:p>
                      <a:pPr fontAlgn="base">
                        <a:lnSpc>
                          <a:spcPct val="115000"/>
                        </a:lnSpc>
                        <a:buNone/>
                      </a:pPr>
                      <a:r>
                        <a:rPr lang="en-CA" sz="1800">
                          <a:effectLst/>
                          <a:latin typeface="Arial" panose="020B0604020202020204" pitchFamily="34" charset="0"/>
                          <a:cs typeface="Arial" panose="020B0604020202020204" pitchFamily="34" charset="0"/>
                        </a:rPr>
                        <a:t>Only current UK treatments allowed and effect of subsequent teclistamab and talquetamab retained (Scenario 1: ‘All-In’) – </a:t>
                      </a:r>
                      <a:r>
                        <a:rPr lang="en-GB" sz="1800" b="1">
                          <a:effectLst/>
                          <a:latin typeface="Arial" panose="020B0604020202020204" pitchFamily="34" charset="0"/>
                          <a:cs typeface="Arial" panose="020B0604020202020204" pitchFamily="34" charset="0"/>
                        </a:rPr>
                        <a:t>EAG’s base case</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11072" marR="11072" marT="0" marB="0" anchor="ctr">
                    <a:solidFill>
                      <a:srgbClr val="FFC000"/>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FC000"/>
                    </a:solidFill>
                  </a:tcPr>
                </a:tc>
                <a:tc>
                  <a:txBody>
                    <a:bodyPr/>
                    <a:lstStyle/>
                    <a:p>
                      <a:pPr algn="ctr">
                        <a:spcBef>
                          <a:spcPts val="200"/>
                        </a:spcBef>
                        <a:spcAft>
                          <a:spcPts val="200"/>
                        </a:spcAft>
                        <a:tabLst>
                          <a:tab pos="909320" algn="r"/>
                        </a:tabLst>
                      </a:pP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 **** </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val="3674685685"/>
                  </a:ext>
                </a:extLst>
              </a:tr>
            </a:tbl>
          </a:graphicData>
        </a:graphic>
      </p:graphicFrame>
      <p:sp>
        <p:nvSpPr>
          <p:cNvPr id="17" name="Rectangle 16" descr="Marker showing slides are confidential ">
            <a:extLst>
              <a:ext uri="{FF2B5EF4-FFF2-40B4-BE49-F238E27FC236}">
                <a16:creationId xmlns:a16="http://schemas.microsoft.com/office/drawing/2014/main" id="{1A25220B-D65F-55EA-FBC8-98FCFB812615}"/>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8" name="Text Placeholder 3">
            <a:extLst>
              <a:ext uri="{FF2B5EF4-FFF2-40B4-BE49-F238E27FC236}">
                <a16:creationId xmlns:a16="http://schemas.microsoft.com/office/drawing/2014/main" id="{E63A59EE-F983-DF55-DD42-6D25BFB5F74E}"/>
              </a:ext>
            </a:extLst>
          </p:cNvPr>
          <p:cNvSpPr txBox="1">
            <a:spLocks/>
          </p:cNvSpPr>
          <p:nvPr/>
        </p:nvSpPr>
        <p:spPr>
          <a:xfrm>
            <a:off x="1040130" y="6565723"/>
            <a:ext cx="10677378" cy="2922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ATT: Average treatment effect for the treated; HR: Hazard ratio; ITC: Indirect treatment comparison; OS: Overall survival</a:t>
            </a:r>
          </a:p>
        </p:txBody>
      </p:sp>
      <p:sp>
        <p:nvSpPr>
          <p:cNvPr id="3" name="Title 1">
            <a:extLst>
              <a:ext uri="{FF2B5EF4-FFF2-40B4-BE49-F238E27FC236}">
                <a16:creationId xmlns:a16="http://schemas.microsoft.com/office/drawing/2014/main" id="{B29EFC07-3DC1-11FD-5D24-72B1609DA075}"/>
              </a:ext>
            </a:extLst>
          </p:cNvPr>
          <p:cNvSpPr>
            <a:spLocks noGrp="1"/>
          </p:cNvSpPr>
          <p:nvPr>
            <p:ph type="title"/>
          </p:nvPr>
        </p:nvSpPr>
        <p:spPr>
          <a:xfrm>
            <a:off x="466724" y="309244"/>
            <a:ext cx="11250785" cy="592817"/>
          </a:xfrm>
        </p:spPr>
        <p:txBody>
          <a:bodyPr>
            <a:noAutofit/>
          </a:bodyPr>
          <a:lstStyle/>
          <a:p>
            <a:r>
              <a:rPr lang="en-GB"/>
              <a:t>Key issue: Subsequent talquetamab treatment</a:t>
            </a:r>
          </a:p>
        </p:txBody>
      </p:sp>
      <p:sp>
        <p:nvSpPr>
          <p:cNvPr id="4" name="TextBox 3">
            <a:extLst>
              <a:ext uri="{FF2B5EF4-FFF2-40B4-BE49-F238E27FC236}">
                <a16:creationId xmlns:a16="http://schemas.microsoft.com/office/drawing/2014/main" id="{D2ADB2B7-9900-FFD0-2226-0D1BB3800A73}"/>
              </a:ext>
            </a:extLst>
          </p:cNvPr>
          <p:cNvSpPr txBox="1"/>
          <p:nvPr/>
        </p:nvSpPr>
        <p:spPr>
          <a:xfrm>
            <a:off x="9656466" y="5972633"/>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4" action="ppaction://hlinksldjump"/>
              </a:rPr>
              <a:t>main deck</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369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EADEC-1287-A0A7-9E2B-D15498BBE60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558D2BF-307E-28A7-8B1E-9575F2FCBF0B}"/>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5" name="Picture 4">
            <a:extLst>
              <a:ext uri="{FF2B5EF4-FFF2-40B4-BE49-F238E27FC236}">
                <a16:creationId xmlns:a16="http://schemas.microsoft.com/office/drawing/2014/main" id="{00A126E1-19A1-339F-F0E2-EB386164E7BC}"/>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sp>
        <p:nvSpPr>
          <p:cNvPr id="7" name="Title 1">
            <a:extLst>
              <a:ext uri="{FF2B5EF4-FFF2-40B4-BE49-F238E27FC236}">
                <a16:creationId xmlns:a16="http://schemas.microsoft.com/office/drawing/2014/main" id="{D2B1197D-DC31-7395-BBC0-9363D9C33A42}"/>
              </a:ext>
            </a:extLst>
          </p:cNvPr>
          <p:cNvSpPr>
            <a:spLocks noGrp="1"/>
          </p:cNvSpPr>
          <p:nvPr>
            <p:ph type="title"/>
          </p:nvPr>
        </p:nvSpPr>
        <p:spPr>
          <a:xfrm>
            <a:off x="466724" y="311419"/>
            <a:ext cx="11250785" cy="592817"/>
          </a:xfrm>
        </p:spPr>
        <p:txBody>
          <a:bodyPr>
            <a:noAutofit/>
          </a:bodyPr>
          <a:lstStyle/>
          <a:p>
            <a:r>
              <a:rPr lang="en-GB"/>
              <a:t>Key issue: Intravenous immunoglobulin use</a:t>
            </a:r>
          </a:p>
        </p:txBody>
      </p:sp>
      <p:sp>
        <p:nvSpPr>
          <p:cNvPr id="10" name="Rectangle 9" descr="Marker showing slides are confidential ">
            <a:extLst>
              <a:ext uri="{FF2B5EF4-FFF2-40B4-BE49-F238E27FC236}">
                <a16:creationId xmlns:a16="http://schemas.microsoft.com/office/drawing/2014/main" id="{282B62DE-5E01-10E0-F538-451B9442FBEB}"/>
              </a:ext>
              <a:ext uri="{C183D7F6-B498-43B3-948B-1728B52AA6E4}">
                <adec:decorative xmlns:adec="http://schemas.microsoft.com/office/drawing/2017/decorative" val="0"/>
              </a:ext>
            </a:extLst>
          </p:cNvPr>
          <p:cNvSpPr/>
          <p:nvPr/>
        </p:nvSpPr>
        <p:spPr>
          <a:xfrm>
            <a:off x="5334000" y="-1727"/>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8" name="Rectangle 7">
            <a:extLst>
              <a:ext uri="{FF2B5EF4-FFF2-40B4-BE49-F238E27FC236}">
                <a16:creationId xmlns:a16="http://schemas.microsoft.com/office/drawing/2014/main" id="{61D8BEBC-C7B2-FA97-82D4-A2E9B74592B7}"/>
              </a:ext>
            </a:extLst>
          </p:cNvPr>
          <p:cNvSpPr/>
          <p:nvPr/>
        </p:nvSpPr>
        <p:spPr>
          <a:xfrm>
            <a:off x="489436" y="2663600"/>
            <a:ext cx="11250784" cy="24026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1"/>
                </a:solidFill>
                <a:latin typeface="Arial" panose="020B0604020202020204" pitchFamily="34" charset="0"/>
                <a:cs typeface="Arial" panose="020B0604020202020204" pitchFamily="34" charset="0"/>
              </a:rPr>
              <a:t>EAG critique (continued)</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Understands that IVIg use will depend on infection rate and the proportion remaining alive</a:t>
            </a:r>
          </a:p>
          <a:p>
            <a:pPr marL="285750" indent="-285750">
              <a:spcAft>
                <a:spcPts val="6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Considers there is likely to be greater use of IVIg in the talquetamab arm</a:t>
            </a:r>
          </a:p>
          <a:p>
            <a:pPr marL="742950" lvl="1" indent="-285750">
              <a:spcAft>
                <a:spcPts val="600"/>
              </a:spcAft>
              <a:buFont typeface="Courier New" panose="02070309020205020404" pitchFamily="49" charset="0"/>
              <a:buChar char="o"/>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Real world studies (France and Germany) suggest that prophylaxis IVIg may be routine in practice</a:t>
            </a:r>
          </a:p>
          <a:p>
            <a:pPr marL="742950" lvl="1" indent="-285750">
              <a:spcAft>
                <a:spcPts val="600"/>
              </a:spcAft>
              <a:buFont typeface="Courier New" panose="02070309020205020404" pitchFamily="49" charset="0"/>
              <a:buChar char="o"/>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More patients survive in the talquetamab arm than the teclistamab arm  This infers greater routine use of IVIg in the talquetamab arm</a:t>
            </a:r>
          </a:p>
          <a:p>
            <a:pPr marL="742950" lvl="1" indent="-285750">
              <a:spcAft>
                <a:spcPts val="600"/>
              </a:spcAft>
              <a:buFont typeface="Courier New" panose="02070309020205020404" pitchFamily="49" charset="0"/>
              <a:buChar char="o"/>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In the absence of better evidence, the EAG assumes equal use of IVIg in both treatment arms</a:t>
            </a:r>
          </a:p>
          <a:p>
            <a:pPr marL="285750" indent="-285750">
              <a:spcAft>
                <a:spcPts val="600"/>
              </a:spcAft>
              <a:buFont typeface="Arial" panose="020B0604020202020204" pitchFamily="34" charset="0"/>
              <a:buChar char="•"/>
            </a:pPr>
            <a:endParaRPr lang="en-GB">
              <a:solidFill>
                <a:schemeClr val="tx1"/>
              </a:solidFill>
              <a:latin typeface="Arial" panose="020B0604020202020204" pitchFamily="34" charset="0"/>
              <a:cs typeface="Arial" panose="020B0604020202020204" pitchFamily="34" charset="0"/>
              <a:sym typeface="Wingdings" panose="05000000000000000000" pitchFamily="2" charset="2"/>
            </a:endParaRPr>
          </a:p>
        </p:txBody>
      </p:sp>
      <p:sp>
        <p:nvSpPr>
          <p:cNvPr id="20" name="Rectangle 19">
            <a:extLst>
              <a:ext uri="{FF2B5EF4-FFF2-40B4-BE49-F238E27FC236}">
                <a16:creationId xmlns:a16="http://schemas.microsoft.com/office/drawing/2014/main" id="{A461100F-477A-2A7E-5E8E-E0192A9E9718}"/>
              </a:ext>
            </a:extLst>
          </p:cNvPr>
          <p:cNvSpPr/>
          <p:nvPr/>
        </p:nvSpPr>
        <p:spPr>
          <a:xfrm>
            <a:off x="498959" y="5178289"/>
            <a:ext cx="11250784" cy="10618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dirty="0">
                <a:solidFill>
                  <a:schemeClr val="accent1"/>
                </a:solidFill>
                <a:latin typeface="Arial" panose="020B0604020202020204" pitchFamily="34" charset="0"/>
                <a:cs typeface="Arial" panose="020B0604020202020204" pitchFamily="34" charset="0"/>
              </a:rPr>
              <a:t>Company factual accuracy check response</a:t>
            </a:r>
          </a:p>
          <a:p>
            <a:pPr marL="285750" indent="-285750">
              <a:spcAft>
                <a:spcPts val="6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Severity is a relevant factor too, which was lower for talquetamab than teclistamab </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 There were </a:t>
            </a:r>
            <a:r>
              <a:rPr lang="en-GB" u="sng" dirty="0">
                <a:solidFill>
                  <a:srgbClr val="000000"/>
                </a:solidFill>
                <a:highlight>
                  <a:srgbClr val="000000"/>
                </a:highlight>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 grade 3 or 4 infections in MonumenTAL-1 compared with </a:t>
            </a:r>
            <a:r>
              <a:rPr lang="en-GB" u="sng" dirty="0">
                <a:solidFill>
                  <a:srgbClr val="000000"/>
                </a:solidFill>
                <a:highlight>
                  <a:srgbClr val="000000"/>
                </a:highlight>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sym typeface="Wingdings" panose="05000000000000000000" pitchFamily="2" charset="2"/>
              </a:rPr>
              <a:t>% in MajesTEC-1</a:t>
            </a:r>
            <a:endParaRPr lang="en-GB"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9886F08-DA79-784A-CB0A-94A2B274A396}"/>
              </a:ext>
            </a:extLst>
          </p:cNvPr>
          <p:cNvSpPr txBox="1"/>
          <p:nvPr/>
        </p:nvSpPr>
        <p:spPr>
          <a:xfrm>
            <a:off x="9656466" y="6516336"/>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4" action="ppaction://hlinksldjump"/>
              </a:rPr>
              <a:t>main deck</a:t>
            </a:r>
            <a:endParaRPr lang="en-GB" sz="160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E78DA0AE-91E4-691A-213D-422D57132236}"/>
              </a:ext>
            </a:extLst>
          </p:cNvPr>
          <p:cNvSpPr txBox="1">
            <a:spLocks/>
          </p:cNvSpPr>
          <p:nvPr/>
        </p:nvSpPr>
        <p:spPr>
          <a:xfrm>
            <a:off x="1040130" y="6565723"/>
            <a:ext cx="10677378" cy="2922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IVIg: Intravenous immunoglobulin</a:t>
            </a:r>
          </a:p>
        </p:txBody>
      </p:sp>
      <p:sp>
        <p:nvSpPr>
          <p:cNvPr id="17" name="Rectangle 16">
            <a:extLst>
              <a:ext uri="{FF2B5EF4-FFF2-40B4-BE49-F238E27FC236}">
                <a16:creationId xmlns:a16="http://schemas.microsoft.com/office/drawing/2014/main" id="{5379CF1F-C9F0-C6AF-DFD1-8D71AFFAB4B6}"/>
              </a:ext>
            </a:extLst>
          </p:cNvPr>
          <p:cNvSpPr/>
          <p:nvPr/>
        </p:nvSpPr>
        <p:spPr>
          <a:xfrm>
            <a:off x="489436" y="1639712"/>
            <a:ext cx="11250785" cy="9124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1"/>
                </a:solidFill>
                <a:latin typeface="Arial" panose="020B0604020202020204" pitchFamily="34" charset="0"/>
                <a:cs typeface="Arial" panose="020B0604020202020204" pitchFamily="34" charset="0"/>
              </a:rPr>
              <a:t>Company approach</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Due to the mechanism of action of talquetamab, people experience less severe infections compared with teclistamab and require less IVIg</a:t>
            </a:r>
          </a:p>
        </p:txBody>
      </p:sp>
      <p:sp>
        <p:nvSpPr>
          <p:cNvPr id="18" name="Rectangle 17">
            <a:extLst>
              <a:ext uri="{FF2B5EF4-FFF2-40B4-BE49-F238E27FC236}">
                <a16:creationId xmlns:a16="http://schemas.microsoft.com/office/drawing/2014/main" id="{68F3CEC3-9CFB-F09C-1B52-E887227D9CA7}"/>
              </a:ext>
            </a:extLst>
          </p:cNvPr>
          <p:cNvSpPr/>
          <p:nvPr/>
        </p:nvSpPr>
        <p:spPr>
          <a:xfrm>
            <a:off x="489436" y="865120"/>
            <a:ext cx="11228073" cy="66980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2"/>
                </a:solidFill>
                <a:latin typeface="Arial" panose="020B0604020202020204" pitchFamily="34" charset="0"/>
                <a:cs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Assumes greater IVIg use with teclistamab compared with talquetamab</a:t>
            </a:r>
            <a:endParaRPr lang="en-GB">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622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30C01-9B86-36C3-2F4B-1626949A59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70F199-02D9-252A-7A4A-CAE060AA904A}"/>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5" name="Picture 4">
            <a:extLst>
              <a:ext uri="{FF2B5EF4-FFF2-40B4-BE49-F238E27FC236}">
                <a16:creationId xmlns:a16="http://schemas.microsoft.com/office/drawing/2014/main" id="{651A0D8F-7DD2-C219-8DDF-23AA7747EC62}"/>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sp>
        <p:nvSpPr>
          <p:cNvPr id="7" name="Title 1">
            <a:extLst>
              <a:ext uri="{FF2B5EF4-FFF2-40B4-BE49-F238E27FC236}">
                <a16:creationId xmlns:a16="http://schemas.microsoft.com/office/drawing/2014/main" id="{D682F86B-421C-C3FB-9C7D-DD68AA88F311}"/>
              </a:ext>
            </a:extLst>
          </p:cNvPr>
          <p:cNvSpPr>
            <a:spLocks noGrp="1"/>
          </p:cNvSpPr>
          <p:nvPr>
            <p:ph type="title"/>
          </p:nvPr>
        </p:nvSpPr>
        <p:spPr>
          <a:xfrm>
            <a:off x="466724" y="293890"/>
            <a:ext cx="11250785" cy="592817"/>
          </a:xfrm>
        </p:spPr>
        <p:txBody>
          <a:bodyPr>
            <a:noAutofit/>
          </a:bodyPr>
          <a:lstStyle/>
          <a:p>
            <a:r>
              <a:rPr lang="en-GB"/>
              <a:t>Other considerations: Half-cycle correction</a:t>
            </a:r>
          </a:p>
        </p:txBody>
      </p:sp>
      <p:grpSp>
        <p:nvGrpSpPr>
          <p:cNvPr id="11" name="Group 10" descr="Question for committee">
            <a:extLst>
              <a:ext uri="{FF2B5EF4-FFF2-40B4-BE49-F238E27FC236}">
                <a16:creationId xmlns:a16="http://schemas.microsoft.com/office/drawing/2014/main" id="{CA96E6C2-BDC3-4164-D537-D4C4B06E9A6A}"/>
              </a:ext>
            </a:extLst>
          </p:cNvPr>
          <p:cNvGrpSpPr/>
          <p:nvPr/>
        </p:nvGrpSpPr>
        <p:grpSpPr>
          <a:xfrm>
            <a:off x="213675" y="5883811"/>
            <a:ext cx="11503834" cy="493519"/>
            <a:chOff x="213675" y="5688418"/>
            <a:chExt cx="11503834" cy="688913"/>
          </a:xfrm>
        </p:grpSpPr>
        <p:sp>
          <p:nvSpPr>
            <p:cNvPr id="13" name="Rectangle 12" descr="Question to committee">
              <a:extLst>
                <a:ext uri="{FF2B5EF4-FFF2-40B4-BE49-F238E27FC236}">
                  <a16:creationId xmlns:a16="http://schemas.microsoft.com/office/drawing/2014/main" id="{66C9D360-2661-8329-6A94-A811EA2FB544}"/>
                </a:ext>
              </a:extLst>
            </p:cNvPr>
            <p:cNvSpPr/>
            <p:nvPr/>
          </p:nvSpPr>
          <p:spPr>
            <a:xfrm>
              <a:off x="776748" y="5688418"/>
              <a:ext cx="10940761" cy="68891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spcAft>
                  <a:spcPts val="600"/>
                </a:spcAft>
              </a:pPr>
              <a:r>
                <a:rPr lang="en-GB">
                  <a:solidFill>
                    <a:schemeClr val="tx1"/>
                  </a:solidFill>
                  <a:latin typeface="Arial" panose="020B0604020202020204" pitchFamily="34" charset="0"/>
                </a:rPr>
                <a:t>Is it appropriate not to apply half-cycle correction in the economic model?</a:t>
              </a:r>
            </a:p>
          </p:txBody>
        </p:sp>
        <p:sp>
          <p:nvSpPr>
            <p:cNvPr id="14" name="Oval 13">
              <a:extLst>
                <a:ext uri="{FF2B5EF4-FFF2-40B4-BE49-F238E27FC236}">
                  <a16:creationId xmlns:a16="http://schemas.microsoft.com/office/drawing/2014/main" id="{DE6136D4-B7F0-2922-3E83-66340A0A0A6F}"/>
                </a:ext>
              </a:extLst>
            </p:cNvPr>
            <p:cNvSpPr/>
            <p:nvPr/>
          </p:nvSpPr>
          <p:spPr>
            <a:xfrm>
              <a:off x="213675" y="5771173"/>
              <a:ext cx="682184" cy="5543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5" name="Graphic 14">
              <a:extLst>
                <a:ext uri="{FF2B5EF4-FFF2-40B4-BE49-F238E27FC236}">
                  <a16:creationId xmlns:a16="http://schemas.microsoft.com/office/drawing/2014/main" id="{DBEA5DB9-D5EF-9765-A355-33F528C338F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352" y="5815553"/>
              <a:ext cx="584829" cy="482850"/>
            </a:xfrm>
            <a:prstGeom prst="rect">
              <a:avLst/>
            </a:prstGeom>
          </p:spPr>
        </p:pic>
      </p:grpSp>
      <p:sp>
        <p:nvSpPr>
          <p:cNvPr id="16" name="Rectangle 15">
            <a:extLst>
              <a:ext uri="{FF2B5EF4-FFF2-40B4-BE49-F238E27FC236}">
                <a16:creationId xmlns:a16="http://schemas.microsoft.com/office/drawing/2014/main" id="{E802D5D6-2712-81FA-B066-9A3BE2975145}"/>
              </a:ext>
            </a:extLst>
          </p:cNvPr>
          <p:cNvSpPr/>
          <p:nvPr/>
        </p:nvSpPr>
        <p:spPr>
          <a:xfrm>
            <a:off x="489436" y="847592"/>
            <a:ext cx="11228073" cy="124821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2"/>
                </a:solidFill>
                <a:latin typeface="Arial" panose="020B0604020202020204" pitchFamily="34" charset="0"/>
                <a:cs typeface="Arial" panose="020B0604020202020204" pitchFamily="34" charset="0"/>
              </a:rPr>
              <a:t>Background</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In economic models that use Markov-type processes, it is generally recommended that a ‘half-cycle correction’ be built into the analysis, to account for the fact that events and transitions can occur at any point during the cycle, not necessarily at the start or end of each cycle</a:t>
            </a:r>
          </a:p>
        </p:txBody>
      </p:sp>
      <p:sp>
        <p:nvSpPr>
          <p:cNvPr id="17" name="Rectangle 16">
            <a:extLst>
              <a:ext uri="{FF2B5EF4-FFF2-40B4-BE49-F238E27FC236}">
                <a16:creationId xmlns:a16="http://schemas.microsoft.com/office/drawing/2014/main" id="{A5158979-1A65-5877-A6B6-E9F0C934EC78}"/>
              </a:ext>
            </a:extLst>
          </p:cNvPr>
          <p:cNvSpPr/>
          <p:nvPr/>
        </p:nvSpPr>
        <p:spPr>
          <a:xfrm>
            <a:off x="489436" y="2263464"/>
            <a:ext cx="11228073" cy="9913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accent1"/>
                </a:solidFill>
                <a:latin typeface="Arial" panose="020B0604020202020204" pitchFamily="34" charset="0"/>
                <a:cs typeface="Arial" panose="020B0604020202020204" pitchFamily="34" charset="0"/>
              </a:rPr>
              <a:t>Company approach</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Model included weekly cycle length, and a half-cycle correction was applied to health outcomes and costs to account for mid-cycle progressions</a:t>
            </a:r>
          </a:p>
        </p:txBody>
      </p:sp>
      <p:sp>
        <p:nvSpPr>
          <p:cNvPr id="18" name="Rectangle 17">
            <a:extLst>
              <a:ext uri="{FF2B5EF4-FFF2-40B4-BE49-F238E27FC236}">
                <a16:creationId xmlns:a16="http://schemas.microsoft.com/office/drawing/2014/main" id="{2B73E0A8-052A-9370-4D21-6A3068B6E67B}"/>
              </a:ext>
            </a:extLst>
          </p:cNvPr>
          <p:cNvSpPr/>
          <p:nvPr/>
        </p:nvSpPr>
        <p:spPr>
          <a:xfrm>
            <a:off x="489436" y="3425821"/>
            <a:ext cx="11228073" cy="9913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1"/>
                </a:solidFill>
                <a:latin typeface="Arial" panose="020B0604020202020204" pitchFamily="34" charset="0"/>
                <a:cs typeface="Arial" panose="020B0604020202020204" pitchFamily="34" charset="0"/>
              </a:rPr>
              <a:t>EAG critique</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Considers that the application of a half-cycle correction is not necessary when the cycle length is weekly in the economic model</a:t>
            </a:r>
            <a:endParaRPr lang="en-GB">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268A1F2-AA44-11A2-268F-B0321D0AA3A9}"/>
              </a:ext>
            </a:extLst>
          </p:cNvPr>
          <p:cNvSpPr txBox="1"/>
          <p:nvPr/>
        </p:nvSpPr>
        <p:spPr>
          <a:xfrm>
            <a:off x="9656466" y="5395118"/>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6" action="ppaction://hlinksldjump"/>
              </a:rPr>
              <a:t>main deck</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29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A9248-DEB8-41F7-A621-EEBBCD753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B76C5-72ED-2171-74D1-8E78EC57753D}"/>
              </a:ext>
            </a:extLst>
          </p:cNvPr>
          <p:cNvSpPr>
            <a:spLocks noGrp="1"/>
          </p:cNvSpPr>
          <p:nvPr>
            <p:ph type="title"/>
          </p:nvPr>
        </p:nvSpPr>
        <p:spPr>
          <a:xfrm>
            <a:off x="466724" y="304164"/>
            <a:ext cx="11250785" cy="592817"/>
          </a:xfrm>
        </p:spPr>
        <p:txBody>
          <a:bodyPr>
            <a:normAutofit/>
          </a:bodyPr>
          <a:lstStyle/>
          <a:p>
            <a:r>
              <a:rPr lang="en-GB"/>
              <a:t>Clinical perspectives</a:t>
            </a:r>
          </a:p>
        </p:txBody>
      </p:sp>
      <p:sp>
        <p:nvSpPr>
          <p:cNvPr id="5" name="Text Placeholder 4">
            <a:extLst>
              <a:ext uri="{FF2B5EF4-FFF2-40B4-BE49-F238E27FC236}">
                <a16:creationId xmlns:a16="http://schemas.microsoft.com/office/drawing/2014/main" id="{4D78B478-84F1-A74E-18DB-9C1979838B67}"/>
              </a:ext>
            </a:extLst>
          </p:cNvPr>
          <p:cNvSpPr>
            <a:spLocks noGrp="1"/>
          </p:cNvSpPr>
          <p:nvPr>
            <p:ph type="body" sz="quarter" idx="14"/>
          </p:nvPr>
        </p:nvSpPr>
        <p:spPr>
          <a:xfrm>
            <a:off x="466724" y="840977"/>
            <a:ext cx="11250786" cy="520838"/>
          </a:xfrm>
        </p:spPr>
        <p:txBody>
          <a:bodyPr/>
          <a:lstStyle/>
          <a:p>
            <a:r>
              <a:rPr lang="en-GB"/>
              <a:t>Talquetamab provides a new treatment option for difficult to treat myeloma</a:t>
            </a:r>
          </a:p>
        </p:txBody>
      </p:sp>
      <p:sp>
        <p:nvSpPr>
          <p:cNvPr id="3" name="Text Placeholder 2">
            <a:extLst>
              <a:ext uri="{FF2B5EF4-FFF2-40B4-BE49-F238E27FC236}">
                <a16:creationId xmlns:a16="http://schemas.microsoft.com/office/drawing/2014/main" id="{FE7EAAE3-8AD0-E0A2-11D7-22E5BF6B8B67}"/>
              </a:ext>
            </a:extLst>
          </p:cNvPr>
          <p:cNvSpPr>
            <a:spLocks noGrp="1"/>
          </p:cNvSpPr>
          <p:nvPr>
            <p:ph type="body" sz="quarter" idx="12"/>
          </p:nvPr>
        </p:nvSpPr>
        <p:spPr>
          <a:xfrm>
            <a:off x="539923" y="1232525"/>
            <a:ext cx="7902328" cy="4872925"/>
          </a:xfrm>
        </p:spPr>
        <p:txBody>
          <a:bodyPr/>
          <a:lstStyle/>
          <a:p>
            <a:pPr>
              <a:lnSpc>
                <a:spcPct val="100000"/>
              </a:lnSpc>
              <a:spcBef>
                <a:spcPts val="600"/>
              </a:spcBef>
            </a:pPr>
            <a:r>
              <a:rPr lang="en-GB" b="1" dirty="0"/>
              <a:t>Submissions from Royal College of Pathologists and clinical experts</a:t>
            </a:r>
          </a:p>
          <a:p>
            <a:pPr marL="342900" indent="-342900">
              <a:lnSpc>
                <a:spcPct val="100000"/>
              </a:lnSpc>
              <a:spcBef>
                <a:spcPts val="600"/>
              </a:spcBef>
              <a:buFont typeface="Arial" panose="020B0604020202020204" pitchFamily="34" charset="0"/>
              <a:buChar char="•"/>
            </a:pPr>
            <a:r>
              <a:rPr lang="en-GB" dirty="0"/>
              <a:t>Treatment for multiple myeloma is well defined, but complicated by changing standard of care. People now eligible for later lines of therapy have had different frontline and relapsed treatment dependent upon prior duration of response</a:t>
            </a:r>
          </a:p>
          <a:p>
            <a:pPr marL="342900" indent="-342900">
              <a:lnSpc>
                <a:spcPct val="100000"/>
              </a:lnSpc>
              <a:spcBef>
                <a:spcPts val="600"/>
              </a:spcBef>
              <a:buFont typeface="Arial" panose="020B0604020202020204" pitchFamily="34" charset="0"/>
              <a:buChar char="•"/>
            </a:pPr>
            <a:r>
              <a:rPr lang="en-GB" dirty="0" err="1"/>
              <a:t>Talquetamab</a:t>
            </a:r>
            <a:r>
              <a:rPr lang="en-GB" dirty="0"/>
              <a:t> has shown high overall response rates in relapsed or refractory multiple myeloma, including disease previously treated with or resistant to B-cell maturation antigen (BCMA)-directed therapies</a:t>
            </a:r>
          </a:p>
          <a:p>
            <a:pPr marL="342900" indent="-342900">
              <a:lnSpc>
                <a:spcPct val="100000"/>
              </a:lnSpc>
              <a:spcBef>
                <a:spcPts val="600"/>
              </a:spcBef>
              <a:buFont typeface="Arial" panose="020B0604020202020204" pitchFamily="34" charset="0"/>
              <a:buChar char="•"/>
            </a:pPr>
            <a:r>
              <a:rPr lang="en-GB" dirty="0"/>
              <a:t>Unlike </a:t>
            </a:r>
            <a:r>
              <a:rPr lang="en-GB" dirty="0" err="1"/>
              <a:t>teclistamab</a:t>
            </a:r>
            <a:r>
              <a:rPr lang="en-GB" dirty="0"/>
              <a:t> and </a:t>
            </a:r>
            <a:r>
              <a:rPr lang="en-GB" dirty="0" err="1"/>
              <a:t>elranatamab</a:t>
            </a:r>
            <a:r>
              <a:rPr lang="en-GB" dirty="0"/>
              <a:t>, </a:t>
            </a:r>
            <a:r>
              <a:rPr lang="en-GB" dirty="0" err="1"/>
              <a:t>talquetamab</a:t>
            </a:r>
            <a:r>
              <a:rPr lang="en-GB" dirty="0"/>
              <a:t> remains effective in patients with loss of BCMA expression, offering a unique treatment option where BCMA-targeting therapies may fail due to genomic deletions</a:t>
            </a:r>
          </a:p>
          <a:p>
            <a:pPr marL="342900" indent="-342900">
              <a:lnSpc>
                <a:spcPct val="100000"/>
              </a:lnSpc>
              <a:spcBef>
                <a:spcPts val="600"/>
              </a:spcBef>
              <a:buFont typeface="Arial" panose="020B0604020202020204" pitchFamily="34" charset="0"/>
              <a:buChar char="•"/>
            </a:pPr>
            <a:r>
              <a:rPr lang="en-GB" dirty="0"/>
              <a:t>Side effects with </a:t>
            </a:r>
            <a:r>
              <a:rPr lang="en-GB" dirty="0" err="1"/>
              <a:t>talquetamab</a:t>
            </a:r>
            <a:r>
              <a:rPr lang="en-GB" dirty="0"/>
              <a:t> include dysgeusia, weight loss, skin and nail toxicities that may impact quality of life but require no additional resources </a:t>
            </a:r>
          </a:p>
          <a:p>
            <a:pPr marL="342900" indent="-342900">
              <a:lnSpc>
                <a:spcPct val="100000"/>
              </a:lnSpc>
              <a:spcBef>
                <a:spcPts val="600"/>
              </a:spcBef>
              <a:buFont typeface="Arial" panose="020B0604020202020204" pitchFamily="34" charset="0"/>
              <a:buChar char="•"/>
            </a:pPr>
            <a:r>
              <a:rPr lang="en-GB" dirty="0" err="1"/>
              <a:t>Talquetamab</a:t>
            </a:r>
            <a:r>
              <a:rPr lang="en-GB" dirty="0"/>
              <a:t> can be delivered in existing specialist centres equipped for bispecific antibody use, without need for additional infrastructure</a:t>
            </a:r>
          </a:p>
        </p:txBody>
      </p:sp>
      <p:sp>
        <p:nvSpPr>
          <p:cNvPr id="4" name="Speech Bubble: Rectangle with Corners Rounded 3" descr="Patient quotation">
            <a:extLst>
              <a:ext uri="{FF2B5EF4-FFF2-40B4-BE49-F238E27FC236}">
                <a16:creationId xmlns:a16="http://schemas.microsoft.com/office/drawing/2014/main" id="{5D4EB2E3-53F6-8841-9DE2-A2AC8B80CF01}"/>
              </a:ext>
              <a:ext uri="{C183D7F6-B498-43B3-948B-1728B52AA6E4}">
                <adec:decorative xmlns:adec="http://schemas.microsoft.com/office/drawing/2017/decorative" val="0"/>
              </a:ext>
            </a:extLst>
          </p:cNvPr>
          <p:cNvSpPr/>
          <p:nvPr/>
        </p:nvSpPr>
        <p:spPr>
          <a:xfrm>
            <a:off x="8442251" y="1337050"/>
            <a:ext cx="3579452" cy="1937208"/>
          </a:xfrm>
          <a:prstGeom prst="wedgeRoundRectCallout">
            <a:avLst>
              <a:gd name="adj1" fmla="val -42200"/>
              <a:gd name="adj2" fmla="val 50554"/>
              <a:gd name="adj3" fmla="val 16667"/>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“With increased use of BCMA directed therapy it is expected that more patients will become resistant to BCMA directed therapy and this will represent an increasing unmet medical need”</a:t>
            </a:r>
          </a:p>
        </p:txBody>
      </p:sp>
      <p:sp>
        <p:nvSpPr>
          <p:cNvPr id="9" name="Speech Bubble: Rectangle with Corners Rounded 6" descr="Patient quotation">
            <a:extLst>
              <a:ext uri="{FF2B5EF4-FFF2-40B4-BE49-F238E27FC236}">
                <a16:creationId xmlns:a16="http://schemas.microsoft.com/office/drawing/2014/main" id="{B971114A-49BF-28C6-2439-76DC237E5E00}"/>
              </a:ext>
              <a:ext uri="{C183D7F6-B498-43B3-948B-1728B52AA6E4}">
                <adec:decorative xmlns:adec="http://schemas.microsoft.com/office/drawing/2017/decorative" val="0"/>
              </a:ext>
            </a:extLst>
          </p:cNvPr>
          <p:cNvSpPr/>
          <p:nvPr/>
        </p:nvSpPr>
        <p:spPr>
          <a:xfrm>
            <a:off x="8428498" y="3352239"/>
            <a:ext cx="3579452" cy="1937209"/>
          </a:xfrm>
          <a:prstGeom prst="wedgeRoundRectCallout">
            <a:avLst>
              <a:gd name="adj1" fmla="val 24214"/>
              <a:gd name="adj2" fmla="val 49616"/>
              <a:gd name="adj3" fmla="val 16667"/>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Arial" panose="020B0604020202020204" pitchFamily="34" charset="0"/>
              </a:rPr>
              <a:t>“This technology would offer a novel target for patients with relapsed and refractory myeloma. The target is GPRC5D. No other myeloma therapy available via NICE pathway is targeting this.”</a:t>
            </a:r>
            <a:endParaRPr kumimoji="0" lang="en-GB"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Speech Bubble: Rectangle with Corners Rounded 7" descr="Patient quotation">
            <a:extLst>
              <a:ext uri="{FF2B5EF4-FFF2-40B4-BE49-F238E27FC236}">
                <a16:creationId xmlns:a16="http://schemas.microsoft.com/office/drawing/2014/main" id="{37D53D15-309E-F6F0-17C5-1B43B058FAAA}"/>
              </a:ext>
              <a:ext uri="{C183D7F6-B498-43B3-948B-1728B52AA6E4}">
                <adec:decorative xmlns:adec="http://schemas.microsoft.com/office/drawing/2017/decorative" val="0"/>
              </a:ext>
            </a:extLst>
          </p:cNvPr>
          <p:cNvSpPr/>
          <p:nvPr/>
        </p:nvSpPr>
        <p:spPr>
          <a:xfrm>
            <a:off x="8441343" y="5365650"/>
            <a:ext cx="3566607" cy="922950"/>
          </a:xfrm>
          <a:prstGeom prst="wedgeRoundRectCallout">
            <a:avLst>
              <a:gd name="adj1" fmla="val 22748"/>
              <a:gd name="adj2" fmla="val 49580"/>
              <a:gd name="adj3" fmla="val 16667"/>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solidFill>
                  <a:schemeClr val="bg1"/>
                </a:solidFill>
                <a:latin typeface="Arial" panose="020B0604020202020204" pitchFamily="34" charset="0"/>
              </a:rPr>
              <a:t>“</a:t>
            </a:r>
            <a:r>
              <a:rPr kumimoji="0" lang="en-GB" sz="1800" b="0" i="0" u="none" strike="noStrike" kern="1200" cap="none" spc="0" normalizeH="0" baseline="0" noProof="0">
                <a:ln>
                  <a:noFill/>
                </a:ln>
                <a:solidFill>
                  <a:schemeClr val="bg1"/>
                </a:solidFill>
                <a:effectLst/>
                <a:uLnTx/>
                <a:uFillTx/>
                <a:latin typeface="Arial" panose="020B0604020202020204" pitchFamily="34" charset="0"/>
                <a:ea typeface="+mn-ea"/>
                <a:cs typeface="+mn-cs"/>
              </a:rPr>
              <a:t>There is data supporting improved QoL within trials of the use of this agent”</a:t>
            </a:r>
          </a:p>
        </p:txBody>
      </p:sp>
      <p:sp>
        <p:nvSpPr>
          <p:cNvPr id="10" name="Text Placeholder 3">
            <a:extLst>
              <a:ext uri="{FF2B5EF4-FFF2-40B4-BE49-F238E27FC236}">
                <a16:creationId xmlns:a16="http://schemas.microsoft.com/office/drawing/2014/main" id="{5E066AAE-6579-4021-BA61-1B8DF46FA05A}"/>
              </a:ext>
            </a:extLst>
          </p:cNvPr>
          <p:cNvSpPr txBox="1">
            <a:spLocks/>
          </p:cNvSpPr>
          <p:nvPr/>
        </p:nvSpPr>
        <p:spPr>
          <a:xfrm>
            <a:off x="1040130" y="6564852"/>
            <a:ext cx="10677378" cy="303541"/>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GPRC5D: G protein-coupled receptor class 5D; QoL: Quality of life </a:t>
            </a:r>
          </a:p>
        </p:txBody>
      </p:sp>
    </p:spTree>
    <p:extLst>
      <p:ext uri="{BB962C8B-B14F-4D97-AF65-F5344CB8AC3E}">
        <p14:creationId xmlns:p14="http://schemas.microsoft.com/office/powerpoint/2010/main" val="3386979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EFDF2-C105-6183-C7FE-C380497544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D66428-C617-5750-30E2-15719A5C6C24}"/>
              </a:ext>
            </a:extLst>
          </p:cNvPr>
          <p:cNvSpPr txBox="1"/>
          <p:nvPr/>
        </p:nvSpPr>
        <p:spPr>
          <a:xfrm>
            <a:off x="10350230" y="-1727"/>
            <a:ext cx="1861433" cy="349702"/>
          </a:xfrm>
          <a:prstGeom prst="rect">
            <a:avLst/>
          </a:prstGeom>
          <a:solidFill>
            <a:srgbClr val="FF0000"/>
          </a:solidFill>
          <a:ln>
            <a:noFill/>
          </a:ln>
        </p:spPr>
        <p:txBody>
          <a:bodyPr wrap="square" lIns="36000" tIns="36000" rIns="0" bIns="36000" rtlCol="0">
            <a:spAutoFit/>
          </a:bodyPr>
          <a:lstStyle/>
          <a:p>
            <a:r>
              <a:rPr lang="en-GB" b="1">
                <a:solidFill>
                  <a:schemeClr val="bg1"/>
                </a:solidFill>
                <a:latin typeface="Arial" panose="020B0604020202020204" pitchFamily="34" charset="0"/>
                <a:cs typeface="Arial" panose="020B0604020202020204" pitchFamily="34" charset="0"/>
              </a:rPr>
              <a:t>Small impact</a:t>
            </a:r>
          </a:p>
        </p:txBody>
      </p:sp>
      <p:pic>
        <p:nvPicPr>
          <p:cNvPr id="5" name="Picture 4">
            <a:extLst>
              <a:ext uri="{FF2B5EF4-FFF2-40B4-BE49-F238E27FC236}">
                <a16:creationId xmlns:a16="http://schemas.microsoft.com/office/drawing/2014/main" id="{69799ABA-AF6E-B86C-AF8A-E4D97882998C}"/>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892091" y="42963"/>
            <a:ext cx="280661" cy="260321"/>
          </a:xfrm>
          <a:prstGeom prst="rect">
            <a:avLst/>
          </a:prstGeom>
          <a:solidFill>
            <a:srgbClr val="FF0000"/>
          </a:solidFill>
        </p:spPr>
      </p:pic>
      <p:sp>
        <p:nvSpPr>
          <p:cNvPr id="7" name="Title 1">
            <a:extLst>
              <a:ext uri="{FF2B5EF4-FFF2-40B4-BE49-F238E27FC236}">
                <a16:creationId xmlns:a16="http://schemas.microsoft.com/office/drawing/2014/main" id="{58E3C54B-EB94-3F73-51B8-EE750A7F5AC7}"/>
              </a:ext>
            </a:extLst>
          </p:cNvPr>
          <p:cNvSpPr>
            <a:spLocks noGrp="1"/>
          </p:cNvSpPr>
          <p:nvPr>
            <p:ph type="title"/>
          </p:nvPr>
        </p:nvSpPr>
        <p:spPr>
          <a:xfrm>
            <a:off x="466724" y="293890"/>
            <a:ext cx="11250785" cy="592817"/>
          </a:xfrm>
        </p:spPr>
        <p:txBody>
          <a:bodyPr>
            <a:noAutofit/>
          </a:bodyPr>
          <a:lstStyle/>
          <a:p>
            <a:r>
              <a:rPr lang="en-GB"/>
              <a:t>Other considerations: Discounting</a:t>
            </a:r>
          </a:p>
        </p:txBody>
      </p:sp>
      <p:grpSp>
        <p:nvGrpSpPr>
          <p:cNvPr id="11" name="Group 10" descr="Question for committee">
            <a:extLst>
              <a:ext uri="{FF2B5EF4-FFF2-40B4-BE49-F238E27FC236}">
                <a16:creationId xmlns:a16="http://schemas.microsoft.com/office/drawing/2014/main" id="{9E847C7D-AF68-1589-3FE0-910E3111D09B}"/>
              </a:ext>
            </a:extLst>
          </p:cNvPr>
          <p:cNvGrpSpPr/>
          <p:nvPr/>
        </p:nvGrpSpPr>
        <p:grpSpPr>
          <a:xfrm>
            <a:off x="213675" y="5883811"/>
            <a:ext cx="11503834" cy="493519"/>
            <a:chOff x="213675" y="5688418"/>
            <a:chExt cx="11503834" cy="688913"/>
          </a:xfrm>
        </p:grpSpPr>
        <p:sp>
          <p:nvSpPr>
            <p:cNvPr id="13" name="Rectangle 12" descr="Question to committee">
              <a:extLst>
                <a:ext uri="{FF2B5EF4-FFF2-40B4-BE49-F238E27FC236}">
                  <a16:creationId xmlns:a16="http://schemas.microsoft.com/office/drawing/2014/main" id="{5D2959E5-5D6E-294C-BA72-7739E3C70AA3}"/>
                </a:ext>
              </a:extLst>
            </p:cNvPr>
            <p:cNvSpPr/>
            <p:nvPr/>
          </p:nvSpPr>
          <p:spPr>
            <a:xfrm>
              <a:off x="776748" y="5688418"/>
              <a:ext cx="10940761" cy="68891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a:spcAft>
                  <a:spcPts val="600"/>
                </a:spcAft>
              </a:pPr>
              <a:r>
                <a:rPr lang="en-GB">
                  <a:solidFill>
                    <a:schemeClr val="tx1"/>
                  </a:solidFill>
                  <a:latin typeface="Arial" panose="020B0604020202020204" pitchFamily="34" charset="0"/>
                </a:rPr>
                <a:t>Is it appropriate to discount for costs and benefits after first year?</a:t>
              </a:r>
            </a:p>
          </p:txBody>
        </p:sp>
        <p:sp>
          <p:nvSpPr>
            <p:cNvPr id="14" name="Oval 13">
              <a:extLst>
                <a:ext uri="{FF2B5EF4-FFF2-40B4-BE49-F238E27FC236}">
                  <a16:creationId xmlns:a16="http://schemas.microsoft.com/office/drawing/2014/main" id="{84F55B98-7DB0-F6D1-E225-89F16337C0C8}"/>
                </a:ext>
              </a:extLst>
            </p:cNvPr>
            <p:cNvSpPr/>
            <p:nvPr/>
          </p:nvSpPr>
          <p:spPr>
            <a:xfrm>
              <a:off x="213675" y="5771173"/>
              <a:ext cx="682184" cy="5543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5" name="Graphic 14">
              <a:extLst>
                <a:ext uri="{FF2B5EF4-FFF2-40B4-BE49-F238E27FC236}">
                  <a16:creationId xmlns:a16="http://schemas.microsoft.com/office/drawing/2014/main" id="{F93E520A-1C92-3D7F-2EBE-865B8CD85A2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352" y="5815553"/>
              <a:ext cx="584829" cy="482850"/>
            </a:xfrm>
            <a:prstGeom prst="rect">
              <a:avLst/>
            </a:prstGeom>
          </p:spPr>
        </p:pic>
      </p:grpSp>
      <p:sp>
        <p:nvSpPr>
          <p:cNvPr id="16" name="Rectangle 15">
            <a:extLst>
              <a:ext uri="{FF2B5EF4-FFF2-40B4-BE49-F238E27FC236}">
                <a16:creationId xmlns:a16="http://schemas.microsoft.com/office/drawing/2014/main" id="{C159ABBD-8B2C-2429-74CD-0215A8E417C0}"/>
              </a:ext>
            </a:extLst>
          </p:cNvPr>
          <p:cNvSpPr/>
          <p:nvPr/>
        </p:nvSpPr>
        <p:spPr>
          <a:xfrm>
            <a:off x="489436" y="847592"/>
            <a:ext cx="11228073" cy="1248214"/>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2"/>
                </a:solidFill>
                <a:latin typeface="Arial" panose="020B0604020202020204" pitchFamily="34" charset="0"/>
                <a:cs typeface="Arial" panose="020B0604020202020204" pitchFamily="34" charset="0"/>
              </a:rPr>
              <a:t>Background</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Cost-effectiveness results should reflect the present value of the stream of costs and benefits accruing over the time horizon of the analysis. For the reference case, costs and health effects should be discounted at the same rate of 3.5% per year</a:t>
            </a:r>
          </a:p>
        </p:txBody>
      </p:sp>
      <p:sp>
        <p:nvSpPr>
          <p:cNvPr id="17" name="Rectangle 16">
            <a:extLst>
              <a:ext uri="{FF2B5EF4-FFF2-40B4-BE49-F238E27FC236}">
                <a16:creationId xmlns:a16="http://schemas.microsoft.com/office/drawing/2014/main" id="{FB2B4775-76AD-FA88-8545-10C303CDAF85}"/>
              </a:ext>
            </a:extLst>
          </p:cNvPr>
          <p:cNvSpPr/>
          <p:nvPr/>
        </p:nvSpPr>
        <p:spPr>
          <a:xfrm>
            <a:off x="489436" y="2263464"/>
            <a:ext cx="11228073" cy="9913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accent1"/>
                </a:solidFill>
                <a:latin typeface="Arial" panose="020B0604020202020204" pitchFamily="34" charset="0"/>
                <a:cs typeface="Arial" panose="020B0604020202020204" pitchFamily="34" charset="0"/>
              </a:rPr>
              <a:t>Company approach</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Applied discounting in the first year of the economic analysis </a:t>
            </a:r>
          </a:p>
        </p:txBody>
      </p:sp>
      <p:sp>
        <p:nvSpPr>
          <p:cNvPr id="18" name="Rectangle 17">
            <a:extLst>
              <a:ext uri="{FF2B5EF4-FFF2-40B4-BE49-F238E27FC236}">
                <a16:creationId xmlns:a16="http://schemas.microsoft.com/office/drawing/2014/main" id="{D5D3D01A-E1C6-8AC4-4627-2516833DA397}"/>
              </a:ext>
            </a:extLst>
          </p:cNvPr>
          <p:cNvSpPr/>
          <p:nvPr/>
        </p:nvSpPr>
        <p:spPr>
          <a:xfrm>
            <a:off x="489436" y="3425820"/>
            <a:ext cx="11228073" cy="159249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b="1">
                <a:solidFill>
                  <a:schemeClr val="tx1"/>
                </a:solidFill>
                <a:latin typeface="Arial" panose="020B0604020202020204" pitchFamily="34" charset="0"/>
                <a:cs typeface="Arial" panose="020B0604020202020204" pitchFamily="34" charset="0"/>
              </a:rPr>
              <a:t>EAG critique</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sym typeface="Wingdings" panose="05000000000000000000" pitchFamily="2" charset="2"/>
              </a:rPr>
              <a:t>No discounting should be applied to the current year as the relevant costs and benefits are already in the present value  Apply discounting from Year 1 onwards</a:t>
            </a:r>
          </a:p>
          <a:p>
            <a:pPr marL="285750" indent="-285750">
              <a:spcAft>
                <a:spcPts val="300"/>
              </a:spcAft>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Applying this discount rate in the first year is likely to have negligible impact on the company’s base-case cost-effectiveness results</a:t>
            </a:r>
          </a:p>
        </p:txBody>
      </p:sp>
      <p:sp>
        <p:nvSpPr>
          <p:cNvPr id="3" name="TextBox 2">
            <a:extLst>
              <a:ext uri="{FF2B5EF4-FFF2-40B4-BE49-F238E27FC236}">
                <a16:creationId xmlns:a16="http://schemas.microsoft.com/office/drawing/2014/main" id="{3F960AB0-3D08-E2DB-899A-EF72E124B5B9}"/>
              </a:ext>
            </a:extLst>
          </p:cNvPr>
          <p:cNvSpPr txBox="1"/>
          <p:nvPr/>
        </p:nvSpPr>
        <p:spPr>
          <a:xfrm>
            <a:off x="9656466" y="5395118"/>
            <a:ext cx="206104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Return to </a:t>
            </a:r>
            <a:r>
              <a:rPr lang="en-GB" sz="1600">
                <a:latin typeface="Arial" panose="020B0604020202020204" pitchFamily="34" charset="0"/>
                <a:cs typeface="Arial" panose="020B0604020202020204" pitchFamily="34" charset="0"/>
                <a:hlinkClick r:id="rId6" action="ppaction://hlinksldjump"/>
              </a:rPr>
              <a:t>main deck</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573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4" y="1283714"/>
            <a:ext cx="11250785" cy="3594690"/>
          </a:xfrm>
        </p:spPr>
        <p:txBody>
          <a:bodyPr/>
          <a:lstStyle/>
          <a:p>
            <a:r>
              <a:rPr lang="en-GB" b="1">
                <a:ea typeface="Inter" panose="02000503000000020004" pitchFamily="2" charset="0"/>
                <a:cs typeface="Arial" panose="020B0604020202020204" pitchFamily="34" charset="0"/>
              </a:rPr>
              <a:t>The committee can make a recommendation with managed access if:</a:t>
            </a:r>
          </a:p>
          <a:p>
            <a:pPr marL="285750" indent="-285750">
              <a:lnSpc>
                <a:spcPct val="100000"/>
              </a:lnSpc>
              <a:spcAft>
                <a:spcPts val="1800"/>
              </a:spcAft>
              <a:buFont typeface="Arial" panose="020B0604020202020204" pitchFamily="34" charset="0"/>
              <a:buChar char="•"/>
            </a:pPr>
            <a:r>
              <a:rPr lang="en-GB">
                <a:cs typeface="Arial" panose="020B0604020202020204" pitchFamily="34" charset="0"/>
              </a:rPr>
              <a:t>the technology cannot be recommended for use because the evidence is too uncertain</a:t>
            </a:r>
          </a:p>
          <a:p>
            <a:pPr marL="285750" indent="-285750">
              <a:lnSpc>
                <a:spcPct val="100000"/>
              </a:lnSpc>
              <a:spcAft>
                <a:spcPts val="1800"/>
              </a:spcAft>
              <a:buFont typeface="Arial" panose="020B0604020202020204" pitchFamily="34" charset="0"/>
              <a:buChar char="•"/>
            </a:pPr>
            <a:r>
              <a:rPr lang="en-GB">
                <a:cs typeface="Arial" panose="020B0604020202020204" pitchFamily="34" charset="0"/>
              </a:rPr>
              <a:t>the technology has the </a:t>
            </a:r>
            <a:r>
              <a:rPr lang="en-GB" b="1">
                <a:cs typeface="Arial" panose="020B0604020202020204" pitchFamily="34" charset="0"/>
              </a:rPr>
              <a:t>plausible potential</a:t>
            </a:r>
            <a:r>
              <a:rPr lang="en-GB">
                <a:cs typeface="Arial" panose="020B0604020202020204" pitchFamily="34" charset="0"/>
              </a:rPr>
              <a:t> to be cost effective at the </a:t>
            </a:r>
            <a:r>
              <a:rPr lang="en-GB" b="1">
                <a:cs typeface="Arial" panose="020B0604020202020204" pitchFamily="34" charset="0"/>
              </a:rPr>
              <a:t>currently agreed price</a:t>
            </a:r>
            <a:endParaRPr lang="en-GB">
              <a:cs typeface="Arial" panose="020B0604020202020204" pitchFamily="34" charset="0"/>
            </a:endParaRPr>
          </a:p>
          <a:p>
            <a:pPr marL="285750" indent="-285750">
              <a:lnSpc>
                <a:spcPct val="100000"/>
              </a:lnSpc>
              <a:spcAft>
                <a:spcPts val="1800"/>
              </a:spcAft>
              <a:buFont typeface="Arial" panose="020B0604020202020204" pitchFamily="34" charset="0"/>
              <a:buChar char="•"/>
            </a:pPr>
            <a:r>
              <a:rPr lang="en-GB">
                <a:cs typeface="Arial" panose="020B0604020202020204" pitchFamily="34" charset="0"/>
              </a:rPr>
              <a:t>new evidence that could </a:t>
            </a:r>
            <a:r>
              <a:rPr lang="en-GB" b="1">
                <a:cs typeface="Arial" panose="020B0604020202020204" pitchFamily="34" charset="0"/>
              </a:rPr>
              <a:t>sufficiently support the case for recommendation</a:t>
            </a:r>
            <a:r>
              <a:rPr lang="en-GB">
                <a:cs typeface="Arial" panose="020B0604020202020204" pitchFamily="34" charset="0"/>
              </a:rPr>
              <a:t> is expected from ongoing or planned clinical trials, or could be collected from people having the technology in clinical practice</a:t>
            </a:r>
          </a:p>
          <a:p>
            <a:pPr marL="285750" indent="-285750">
              <a:lnSpc>
                <a:spcPct val="100000"/>
              </a:lnSpc>
              <a:spcAft>
                <a:spcPts val="1800"/>
              </a:spcAft>
              <a:buFont typeface="Arial" panose="020B0604020202020204" pitchFamily="34" charset="0"/>
              <a:buChar char="•"/>
            </a:pPr>
            <a:r>
              <a:rPr lang="en-GB">
                <a:cs typeface="Arial" panose="020B0604020202020204" pitchFamily="34" charset="0"/>
              </a:rPr>
              <a:t>data could feasibly be collected within a reasonable timeframe (up to a </a:t>
            </a:r>
            <a:r>
              <a:rPr lang="en-GB" b="1">
                <a:cs typeface="Arial" panose="020B0604020202020204" pitchFamily="34" charset="0"/>
              </a:rPr>
              <a:t>maximum of 5 years</a:t>
            </a:r>
            <a:r>
              <a:rPr lang="en-GB">
                <a:cs typeface="Arial" panose="020B0604020202020204" pitchFamily="34" charset="0"/>
              </a:rPr>
              <a:t>) without </a:t>
            </a:r>
            <a:r>
              <a:rPr lang="en-GB" b="1">
                <a:cs typeface="Arial" panose="020B0604020202020204" pitchFamily="34" charset="0"/>
              </a:rPr>
              <a:t>undue burden</a:t>
            </a:r>
            <a:r>
              <a:rPr lang="en-GB">
                <a:cs typeface="Arial" panose="020B0604020202020204" pitchFamily="34" charset="0"/>
              </a:rPr>
              <a:t>. </a:t>
            </a:r>
            <a:endParaRPr lang="en-GB" b="1">
              <a:cs typeface="Arial" panose="020B0604020202020204" pitchFamily="34" charset="0"/>
            </a:endParaRPr>
          </a:p>
          <a:p>
            <a:endParaRPr lang="en-GB">
              <a:cs typeface="Arial" panose="020B0604020202020204" pitchFamily="34" charset="0"/>
            </a:endParaRP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a:xfrm>
            <a:off x="466724" y="840977"/>
            <a:ext cx="11250786" cy="520838"/>
          </a:xfrm>
        </p:spPr>
        <p:txBody>
          <a:bodyPr/>
          <a:lstStyle/>
          <a:p>
            <a:r>
              <a:rPr lang="en-GB">
                <a:cs typeface="Arial" panose="020B0604020202020204" pitchFamily="34" charset="0"/>
              </a:rPr>
              <a:t>Criteria for a managed access recommendation</a:t>
            </a:r>
          </a:p>
        </p:txBody>
      </p:sp>
      <p:sp>
        <p:nvSpPr>
          <p:cNvPr id="2" name="Title 1">
            <a:extLst>
              <a:ext uri="{FF2B5EF4-FFF2-40B4-BE49-F238E27FC236}">
                <a16:creationId xmlns:a16="http://schemas.microsoft.com/office/drawing/2014/main" id="{4CFCEF28-F230-DC37-CD6F-54235255CF9B}"/>
              </a:ext>
            </a:extLst>
          </p:cNvPr>
          <p:cNvSpPr>
            <a:spLocks noGrp="1"/>
          </p:cNvSpPr>
          <p:nvPr>
            <p:ph type="title"/>
          </p:nvPr>
        </p:nvSpPr>
        <p:spPr>
          <a:xfrm>
            <a:off x="466724" y="293890"/>
            <a:ext cx="11250785" cy="592817"/>
          </a:xfrm>
        </p:spPr>
        <p:txBody>
          <a:bodyPr>
            <a:noAutofit/>
          </a:bodyPr>
          <a:lstStyle/>
          <a:p>
            <a:r>
              <a:rPr lang="en-GB"/>
              <a:t>Managed access</a:t>
            </a:r>
          </a:p>
        </p:txBody>
      </p:sp>
    </p:spTree>
    <p:extLst>
      <p:ext uri="{BB962C8B-B14F-4D97-AF65-F5344CB8AC3E}">
        <p14:creationId xmlns:p14="http://schemas.microsoft.com/office/powerpoint/2010/main" val="75704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462DD-F1F3-2E50-35D3-62E144387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54DB9-A7A7-51C5-6ED8-C4FEAE4D88AF}"/>
              </a:ext>
            </a:extLst>
          </p:cNvPr>
          <p:cNvSpPr>
            <a:spLocks noGrp="1"/>
          </p:cNvSpPr>
          <p:nvPr>
            <p:ph type="title"/>
          </p:nvPr>
        </p:nvSpPr>
        <p:spPr>
          <a:xfrm>
            <a:off x="466724" y="304164"/>
            <a:ext cx="11250785" cy="592817"/>
          </a:xfrm>
        </p:spPr>
        <p:txBody>
          <a:bodyPr>
            <a:normAutofit fontScale="90000"/>
          </a:bodyPr>
          <a:lstStyle/>
          <a:p>
            <a:r>
              <a:rPr lang="en-GB"/>
              <a:t>Talquetamab (</a:t>
            </a:r>
            <a:r>
              <a:rPr lang="en-GB" err="1"/>
              <a:t>Talvey</a:t>
            </a:r>
            <a:r>
              <a:rPr lang="en-GB"/>
              <a:t>, Johnson &amp; Johnson Innovative Medicine)</a:t>
            </a:r>
          </a:p>
        </p:txBody>
      </p:sp>
      <p:graphicFrame>
        <p:nvGraphicFramePr>
          <p:cNvPr id="13" name="Table 3" descr="Details of treatment, including marketing authorisation, mechanism of action, administration and price">
            <a:extLst>
              <a:ext uri="{FF2B5EF4-FFF2-40B4-BE49-F238E27FC236}">
                <a16:creationId xmlns:a16="http://schemas.microsoft.com/office/drawing/2014/main" id="{3E707A90-998A-FFAD-3417-4BE790ABA93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293680176"/>
              </p:ext>
            </p:extLst>
          </p:nvPr>
        </p:nvGraphicFramePr>
        <p:xfrm>
          <a:off x="466723" y="912324"/>
          <a:ext cx="11250785" cy="5120640"/>
        </p:xfrm>
        <a:graphic>
          <a:graphicData uri="http://schemas.openxmlformats.org/drawingml/2006/table">
            <a:tbl>
              <a:tblPr firstCol="1" bandRow="1">
                <a:tableStyleId>{5C22544A-7EE6-4342-B048-85BDC9FD1C3A}</a:tableStyleId>
              </a:tblPr>
              <a:tblGrid>
                <a:gridCol w="1920876">
                  <a:extLst>
                    <a:ext uri="{9D8B030D-6E8A-4147-A177-3AD203B41FA5}">
                      <a16:colId xmlns:a16="http://schemas.microsoft.com/office/drawing/2014/main" val="748657784"/>
                    </a:ext>
                  </a:extLst>
                </a:gridCol>
                <a:gridCol w="9329909">
                  <a:extLst>
                    <a:ext uri="{9D8B030D-6E8A-4147-A177-3AD203B41FA5}">
                      <a16:colId xmlns:a16="http://schemas.microsoft.com/office/drawing/2014/main" val="3173266189"/>
                    </a:ext>
                  </a:extLst>
                </a:gridCol>
              </a:tblGrid>
              <a:tr h="1024046">
                <a:tc>
                  <a:txBody>
                    <a:bodyPr/>
                    <a:lstStyle/>
                    <a:p>
                      <a:r>
                        <a:rPr lang="en-GB" dirty="0">
                          <a:solidFill>
                            <a:schemeClr val="bg1"/>
                          </a:solidFill>
                          <a:latin typeface="Arial" panose="020B0604020202020204" pitchFamily="34" charset="0"/>
                        </a:rPr>
                        <a:t>Marketing authorisation</a:t>
                      </a:r>
                    </a:p>
                  </a:txBody>
                  <a:tcPr>
                    <a:solidFill>
                      <a:schemeClr val="accent2"/>
                    </a:solidFill>
                  </a:tcPr>
                </a:tc>
                <a:tc>
                  <a:txBody>
                    <a:bodyPr/>
                    <a:lstStyle/>
                    <a:p>
                      <a:pPr marL="0" indent="0">
                        <a:buFontTx/>
                        <a:buNone/>
                      </a:pPr>
                      <a:r>
                        <a:rPr lang="en-GB">
                          <a:solidFill>
                            <a:schemeClr val="tx1"/>
                          </a:solidFill>
                          <a:latin typeface="Arial" panose="020B0604020202020204" pitchFamily="34" charset="0"/>
                        </a:rPr>
                        <a:t>MHRA approval granted on 9 October 2023 for use </a:t>
                      </a:r>
                      <a:r>
                        <a:rPr lang="en-GB" i="1">
                          <a:solidFill>
                            <a:schemeClr val="tx1"/>
                          </a:solidFill>
                          <a:latin typeface="Arial" panose="020B0604020202020204" pitchFamily="34" charset="0"/>
                        </a:rPr>
                        <a:t>“as a monotherapy for the treatment of adult patients with RRMM, who have received at least three prior therapies, including an </a:t>
                      </a:r>
                      <a:r>
                        <a:rPr lang="en-GB" i="1" err="1">
                          <a:solidFill>
                            <a:schemeClr val="tx1"/>
                          </a:solidFill>
                          <a:latin typeface="Arial" panose="020B0604020202020204" pitchFamily="34" charset="0"/>
                        </a:rPr>
                        <a:t>IMiD</a:t>
                      </a:r>
                      <a:r>
                        <a:rPr lang="en-GB" i="1">
                          <a:solidFill>
                            <a:schemeClr val="tx1"/>
                          </a:solidFill>
                          <a:latin typeface="Arial" panose="020B0604020202020204" pitchFamily="34" charset="0"/>
                        </a:rPr>
                        <a:t>, a PI, and an anti-CD38 antibody and have demonstrated disease progression on the last therapy”</a:t>
                      </a:r>
                    </a:p>
                  </a:txBody>
                  <a:tcPr>
                    <a:solidFill>
                      <a:srgbClr val="CBCFD4"/>
                    </a:solidFill>
                  </a:tcPr>
                </a:tc>
                <a:extLst>
                  <a:ext uri="{0D108BD9-81ED-4DB2-BD59-A6C34878D82A}">
                    <a16:rowId xmlns:a16="http://schemas.microsoft.com/office/drawing/2014/main" val="3751016788"/>
                  </a:ext>
                </a:extLst>
              </a:tr>
              <a:tr h="640029">
                <a:tc>
                  <a:txBody>
                    <a:bodyPr/>
                    <a:lstStyle/>
                    <a:p>
                      <a:r>
                        <a:rPr lang="en-GB">
                          <a:solidFill>
                            <a:schemeClr val="bg1"/>
                          </a:solidFill>
                          <a:latin typeface="Arial" panose="020B0604020202020204" pitchFamily="34" charset="0"/>
                        </a:rPr>
                        <a:t>Mechanism of action</a:t>
                      </a:r>
                    </a:p>
                  </a:txBody>
                  <a:tcPr>
                    <a:solidFill>
                      <a:schemeClr val="accent2"/>
                    </a:solidFill>
                  </a:tcPr>
                </a:tc>
                <a:tc>
                  <a:txBody>
                    <a:bodyPr/>
                    <a:lstStyle/>
                    <a:p>
                      <a:pPr marL="0" indent="0">
                        <a:buFontTx/>
                        <a:buNone/>
                      </a:pPr>
                      <a:r>
                        <a:rPr lang="en-GB">
                          <a:solidFill>
                            <a:schemeClr val="tx1"/>
                          </a:solidFill>
                          <a:latin typeface="Arial" panose="020B0604020202020204" pitchFamily="34" charset="0"/>
                          <a:cs typeface="Arial" panose="020B0604020202020204" pitchFamily="34" charset="0"/>
                        </a:rPr>
                        <a:t>Humanised immunoglobulin G4-proline, alanine, alanine (IgG4-PAA) bispecific antibody that binds to cluster of differentiation (CD) 3 receptors expressed by T cells and G protein-coupled receptor class 5D (GPRC5D), a novel target expressed on the surface of malignant multiple myeloma cells, and </a:t>
                      </a:r>
                      <a:r>
                        <a:rPr lang="en-GB" sz="1800" kern="1200">
                          <a:solidFill>
                            <a:schemeClr val="tx1"/>
                          </a:solidFill>
                          <a:effectLst/>
                          <a:latin typeface="Arial" panose="020B0604020202020204" pitchFamily="34" charset="0"/>
                          <a:ea typeface="+mn-ea"/>
                          <a:cs typeface="Arial" panose="020B0604020202020204" pitchFamily="34" charset="0"/>
                        </a:rPr>
                        <a:t>redirects CD3+ T cells to GPRC5D-expressing tumour cells to kill them</a:t>
                      </a:r>
                      <a:endParaRPr lang="en-GB">
                        <a:solidFill>
                          <a:schemeClr val="tx1"/>
                        </a:solidFill>
                        <a:latin typeface="Arial" panose="020B0604020202020204" pitchFamily="34" charset="0"/>
                        <a:cs typeface="Arial" panose="020B0604020202020204" pitchFamily="34" charset="0"/>
                      </a:endParaRPr>
                    </a:p>
                  </a:txBody>
                  <a:tcPr>
                    <a:solidFill>
                      <a:srgbClr val="E7E9EB"/>
                    </a:solidFill>
                  </a:tcPr>
                </a:tc>
                <a:extLst>
                  <a:ext uri="{0D108BD9-81ED-4DB2-BD59-A6C34878D82A}">
                    <a16:rowId xmlns:a16="http://schemas.microsoft.com/office/drawing/2014/main" val="984656975"/>
                  </a:ext>
                </a:extLst>
              </a:tr>
              <a:tr h="322218">
                <a:tc>
                  <a:txBody>
                    <a:bodyPr/>
                    <a:lstStyle/>
                    <a:p>
                      <a:r>
                        <a:rPr lang="en-GB">
                          <a:solidFill>
                            <a:schemeClr val="bg1"/>
                          </a:solidFill>
                          <a:latin typeface="Arial" panose="020B0604020202020204" pitchFamily="34" charset="0"/>
                        </a:rPr>
                        <a:t>Administration</a:t>
                      </a:r>
                    </a:p>
                  </a:txBody>
                  <a:tcPr>
                    <a:solidFill>
                      <a:schemeClr val="accent2"/>
                    </a:solidFill>
                  </a:tcPr>
                </a:tc>
                <a:tc>
                  <a:txBody>
                    <a:bodyPr/>
                    <a:lstStyle/>
                    <a:p>
                      <a:pPr marL="0" indent="0">
                        <a:buFontTx/>
                        <a:buNone/>
                      </a:pPr>
                      <a:r>
                        <a:rPr lang="en-GB">
                          <a:solidFill>
                            <a:schemeClr val="tx1"/>
                          </a:solidFill>
                          <a:latin typeface="Arial" panose="020B0604020202020204" pitchFamily="34" charset="0"/>
                        </a:rPr>
                        <a:t>Subcutaneous injection</a:t>
                      </a:r>
                    </a:p>
                    <a:p>
                      <a:pPr marL="285750" indent="-285750">
                        <a:buFont typeface="Arial" panose="020B0604020202020204" pitchFamily="34" charset="0"/>
                        <a:buChar char="•"/>
                      </a:pPr>
                      <a:r>
                        <a:rPr lang="en-GB">
                          <a:solidFill>
                            <a:schemeClr val="tx1"/>
                          </a:solidFill>
                          <a:latin typeface="Arial" panose="020B0604020202020204" pitchFamily="34" charset="0"/>
                        </a:rPr>
                        <a:t>0.4mg/kg once weekly or 0.8mg/kg every two weeks</a:t>
                      </a:r>
                      <a:endParaRPr lang="en-GB" strike="sngStrike">
                        <a:solidFill>
                          <a:schemeClr val="tx1"/>
                        </a:solidFill>
                        <a:latin typeface="Arial" panose="020B0604020202020204" pitchFamily="34" charset="0"/>
                      </a:endParaRPr>
                    </a:p>
                  </a:txBody>
                  <a:tcPr>
                    <a:solidFill>
                      <a:srgbClr val="CBCFD4"/>
                    </a:solidFill>
                  </a:tcPr>
                </a:tc>
                <a:extLst>
                  <a:ext uri="{0D108BD9-81ED-4DB2-BD59-A6C34878D82A}">
                    <a16:rowId xmlns:a16="http://schemas.microsoft.com/office/drawing/2014/main" val="2152176351"/>
                  </a:ext>
                </a:extLst>
              </a:tr>
              <a:tr h="640029">
                <a:tc>
                  <a:txBody>
                    <a:bodyPr/>
                    <a:lstStyle/>
                    <a:p>
                      <a:r>
                        <a:rPr lang="en-GB">
                          <a:solidFill>
                            <a:schemeClr val="bg1"/>
                          </a:solidFill>
                          <a:latin typeface="Arial" panose="020B0604020202020204" pitchFamily="34" charset="0"/>
                        </a:rPr>
                        <a:t>Price*</a:t>
                      </a:r>
                    </a:p>
                  </a:txBody>
                  <a:tcPr>
                    <a:solidFill>
                      <a:schemeClr val="accent2"/>
                    </a:solidFill>
                  </a:tcPr>
                </a:tc>
                <a:tc>
                  <a:txBody>
                    <a:bodyPr/>
                    <a:lstStyle/>
                    <a:p>
                      <a:pPr marL="285750" indent="-285750">
                        <a:buFont typeface="Arial" panose="020B0604020202020204" pitchFamily="34" charset="0"/>
                        <a:buChar char="•"/>
                      </a:pPr>
                      <a:r>
                        <a:rPr lang="en-GB">
                          <a:solidFill>
                            <a:schemeClr val="tx1"/>
                          </a:solidFill>
                          <a:latin typeface="Arial" panose="020B0604020202020204" pitchFamily="34" charset="0"/>
                        </a:rPr>
                        <a:t>The list price for talquetamab is </a:t>
                      </a:r>
                      <a:r>
                        <a:rPr lang="en-GB" u="none">
                          <a:solidFill>
                            <a:schemeClr val="tx1"/>
                          </a:solidFill>
                          <a:latin typeface="Arial" panose="020B0604020202020204" pitchFamily="34" charset="0"/>
                        </a:rPr>
                        <a:t>£326.41 (2mg vial) and £4,352.00 (40mg vial)</a:t>
                      </a:r>
                    </a:p>
                    <a:p>
                      <a:pPr marL="285750" indent="-285750">
                        <a:buFont typeface="Arial" panose="020B0604020202020204" pitchFamily="34" charset="0"/>
                        <a:buChar char="•"/>
                      </a:pPr>
                      <a:r>
                        <a:rPr lang="en-GB" u="none">
                          <a:solidFill>
                            <a:schemeClr val="tx1"/>
                          </a:solidFill>
                          <a:latin typeface="Arial" panose="020B0604020202020204" pitchFamily="34" charset="0"/>
                        </a:rPr>
                        <a:t>Annual price for year 1 is £177,020 (includes priming dose) and year 2 onward is £165,816 (excludes priming dose)</a:t>
                      </a:r>
                    </a:p>
                    <a:p>
                      <a:pPr marL="285750" indent="-285750">
                        <a:buFont typeface="Arial" panose="020B0604020202020204" pitchFamily="34" charset="0"/>
                        <a:buChar char="•"/>
                      </a:pPr>
                      <a:r>
                        <a:rPr lang="en-GB">
                          <a:solidFill>
                            <a:schemeClr val="tx1"/>
                          </a:solidFill>
                          <a:latin typeface="Arial" panose="020B0604020202020204" pitchFamily="34" charset="0"/>
                        </a:rPr>
                        <a:t>Company has a confidential PAS discount in place</a:t>
                      </a:r>
                    </a:p>
                  </a:txBody>
                  <a:tcPr>
                    <a:solidFill>
                      <a:srgbClr val="E7E9EB"/>
                    </a:solidFill>
                  </a:tcPr>
                </a:tc>
                <a:extLst>
                  <a:ext uri="{0D108BD9-81ED-4DB2-BD59-A6C34878D82A}">
                    <a16:rowId xmlns:a16="http://schemas.microsoft.com/office/drawing/2014/main" val="3201822029"/>
                  </a:ext>
                </a:extLst>
              </a:tr>
              <a:tr h="640029">
                <a:tc gridSpan="2">
                  <a:txBody>
                    <a:bodyPr/>
                    <a:lstStyle/>
                    <a:p>
                      <a:r>
                        <a:rPr lang="en-GB" sz="1800" b="0" kern="1200" dirty="0">
                          <a:solidFill>
                            <a:schemeClr val="lt1"/>
                          </a:solidFill>
                          <a:effectLst/>
                          <a:latin typeface="Arial" panose="020B0604020202020204" pitchFamily="34" charset="0"/>
                          <a:ea typeface="+mn-ea"/>
                          <a:cs typeface="Arial" panose="020B0604020202020204" pitchFamily="34" charset="0"/>
                        </a:rPr>
                        <a:t>* Talquetamab pricing per person is based on the mean weight of participants and drug wastage. The company’s model assumed that the average weight of people is </a:t>
                      </a:r>
                      <a:r>
                        <a:rPr lang="en-GB" sz="1800" b="0" u="sng" kern="1200" dirty="0">
                          <a:solidFill>
                            <a:srgbClr val="000000"/>
                          </a:solidFill>
                          <a:effectLst/>
                          <a:highlight>
                            <a:srgbClr val="000000"/>
                          </a:highlight>
                          <a:latin typeface="Arial" panose="020B0604020202020204" pitchFamily="34" charset="0"/>
                          <a:ea typeface="+mn-ea"/>
                          <a:cs typeface="Arial" panose="020B0604020202020204" pitchFamily="34" charset="0"/>
                        </a:rPr>
                        <a:t>****</a:t>
                      </a:r>
                      <a:r>
                        <a:rPr lang="en-GB" sz="1800" b="0" kern="1200" dirty="0">
                          <a:solidFill>
                            <a:schemeClr val="lt1"/>
                          </a:solidFill>
                          <a:effectLst/>
                          <a:latin typeface="Arial" panose="020B0604020202020204" pitchFamily="34" charset="0"/>
                          <a:ea typeface="+mn-ea"/>
                          <a:cs typeface="Arial" panose="020B0604020202020204" pitchFamily="34" charset="0"/>
                        </a:rPr>
                        <a:t>kg</a:t>
                      </a:r>
                      <a:endParaRPr lang="en-GB" sz="1600" b="0" dirty="0">
                        <a:solidFill>
                          <a:schemeClr val="bg1"/>
                        </a:solidFill>
                        <a:latin typeface="Arial" panose="020B0604020202020204" pitchFamily="34" charset="0"/>
                        <a:cs typeface="Arial" panose="020B0604020202020204" pitchFamily="34" charset="0"/>
                      </a:endParaRPr>
                    </a:p>
                  </a:txBody>
                  <a:tcPr>
                    <a:solidFill>
                      <a:schemeClr val="accent2"/>
                    </a:solidFill>
                  </a:tcPr>
                </a:tc>
                <a:tc hMerge="1">
                  <a:txBody>
                    <a:bodyPr/>
                    <a:lstStyle/>
                    <a:p>
                      <a:pPr marL="285750" indent="-285750">
                        <a:buFont typeface="Arial" panose="020B0604020202020204" pitchFamily="34" charset="0"/>
                        <a:buChar char="•"/>
                      </a:pPr>
                      <a:endParaRPr lang="en-GB">
                        <a:solidFill>
                          <a:schemeClr val="tx1"/>
                        </a:solidFill>
                        <a:latin typeface="Arial" panose="020B0604020202020204" pitchFamily="34" charset="0"/>
                      </a:endParaRPr>
                    </a:p>
                  </a:txBody>
                  <a:tcPr>
                    <a:solidFill>
                      <a:srgbClr val="E7E9EB"/>
                    </a:solidFill>
                  </a:tcPr>
                </a:tc>
                <a:extLst>
                  <a:ext uri="{0D108BD9-81ED-4DB2-BD59-A6C34878D82A}">
                    <a16:rowId xmlns:a16="http://schemas.microsoft.com/office/drawing/2014/main" val="2129038392"/>
                  </a:ext>
                </a:extLst>
              </a:tr>
            </a:tbl>
          </a:graphicData>
        </a:graphic>
      </p:graphicFrame>
      <p:sp>
        <p:nvSpPr>
          <p:cNvPr id="3" name="Text Placeholder 3">
            <a:extLst>
              <a:ext uri="{FF2B5EF4-FFF2-40B4-BE49-F238E27FC236}">
                <a16:creationId xmlns:a16="http://schemas.microsoft.com/office/drawing/2014/main" id="{4AB707CE-8EB6-D51E-EEAB-834D5AD2DC06}"/>
              </a:ext>
            </a:extLst>
          </p:cNvPr>
          <p:cNvSpPr txBox="1">
            <a:spLocks/>
          </p:cNvSpPr>
          <p:nvPr/>
        </p:nvSpPr>
        <p:spPr>
          <a:xfrm>
            <a:off x="1040130" y="6390886"/>
            <a:ext cx="10677378" cy="47750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err="1"/>
              <a:t>IMiD</a:t>
            </a:r>
            <a:r>
              <a:rPr lang="en-GB"/>
              <a:t>: Immunomodulatory agent; MHRA: Medicines and Healthcare products Regulatory Agency; PAS: Patient access scheme; PI: Proteasome inhibitor; RRMM: Relapsed or refractory multiple myeloma </a:t>
            </a:r>
          </a:p>
        </p:txBody>
      </p:sp>
      <p:sp>
        <p:nvSpPr>
          <p:cNvPr id="4" name="Rectangle 3" descr="Marker showing slides are confidential ">
            <a:extLst>
              <a:ext uri="{FF2B5EF4-FFF2-40B4-BE49-F238E27FC236}">
                <a16:creationId xmlns:a16="http://schemas.microsoft.com/office/drawing/2014/main" id="{9F3ED225-8B56-0484-1189-1B19E5CB97C3}"/>
              </a:ext>
              <a:ext uri="{C183D7F6-B498-43B3-948B-1728B52AA6E4}">
                <adec:decorative xmlns:adec="http://schemas.microsoft.com/office/drawing/2017/decorative" val="0"/>
              </a:ext>
            </a:extLst>
          </p:cNvPr>
          <p:cNvSpPr/>
          <p:nvPr/>
        </p:nvSpPr>
        <p:spPr>
          <a:xfrm>
            <a:off x="5334000" y="0"/>
            <a:ext cx="1524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243405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BD1C7-5C5C-658B-37F0-86D0FD652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DC3A1-BC04-2887-214B-549F15BB3C5A}"/>
              </a:ext>
            </a:extLst>
          </p:cNvPr>
          <p:cNvSpPr>
            <a:spLocks noGrp="1"/>
          </p:cNvSpPr>
          <p:nvPr>
            <p:ph type="title"/>
          </p:nvPr>
        </p:nvSpPr>
        <p:spPr>
          <a:xfrm>
            <a:off x="466724" y="304164"/>
            <a:ext cx="11250785" cy="592817"/>
          </a:xfrm>
        </p:spPr>
        <p:txBody>
          <a:bodyPr>
            <a:normAutofit/>
          </a:bodyPr>
          <a:lstStyle/>
          <a:p>
            <a:r>
              <a:rPr lang="en-GB"/>
              <a:t>Key issues for discussion</a:t>
            </a:r>
          </a:p>
        </p:txBody>
      </p:sp>
      <p:graphicFrame>
        <p:nvGraphicFramePr>
          <p:cNvPr id="5" name="Table 6" descr="Key issues for discussion, including clinical and cost effectiveness">
            <a:extLst>
              <a:ext uri="{FF2B5EF4-FFF2-40B4-BE49-F238E27FC236}">
                <a16:creationId xmlns:a16="http://schemas.microsoft.com/office/drawing/2014/main" id="{595D405D-8D99-65C5-6DB5-B81EB0829865}"/>
              </a:ext>
            </a:extLst>
          </p:cNvPr>
          <p:cNvGraphicFramePr>
            <a:graphicFrameLocks/>
          </p:cNvGraphicFramePr>
          <p:nvPr>
            <p:extLst>
              <p:ext uri="{D42A27DB-BD31-4B8C-83A1-F6EECF244321}">
                <p14:modId xmlns:p14="http://schemas.microsoft.com/office/powerpoint/2010/main" val="2194140878"/>
              </p:ext>
            </p:extLst>
          </p:nvPr>
        </p:nvGraphicFramePr>
        <p:xfrm>
          <a:off x="366087" y="894108"/>
          <a:ext cx="11662627" cy="4344480"/>
        </p:xfrm>
        <a:graphic>
          <a:graphicData uri="http://schemas.openxmlformats.org/drawingml/2006/table">
            <a:tbl>
              <a:tblPr firstRow="1" bandRow="1">
                <a:tableStyleId>{5C22544A-7EE6-4342-B048-85BDC9FD1C3A}</a:tableStyleId>
              </a:tblPr>
              <a:tblGrid>
                <a:gridCol w="10105970">
                  <a:extLst>
                    <a:ext uri="{9D8B030D-6E8A-4147-A177-3AD203B41FA5}">
                      <a16:colId xmlns:a16="http://schemas.microsoft.com/office/drawing/2014/main" val="3322847139"/>
                    </a:ext>
                  </a:extLst>
                </a:gridCol>
                <a:gridCol w="1556657">
                  <a:extLst>
                    <a:ext uri="{9D8B030D-6E8A-4147-A177-3AD203B41FA5}">
                      <a16:colId xmlns:a16="http://schemas.microsoft.com/office/drawing/2014/main" val="3639731311"/>
                    </a:ext>
                  </a:extLst>
                </a:gridCol>
              </a:tblGrid>
              <a:tr h="261028">
                <a:tc>
                  <a:txBody>
                    <a:bodyPr/>
                    <a:lstStyle/>
                    <a:p>
                      <a:pPr>
                        <a:lnSpc>
                          <a:spcPct val="100000"/>
                        </a:lnSpc>
                      </a:pPr>
                      <a:r>
                        <a:rPr lang="en-GB" sz="1800" b="1">
                          <a:latin typeface="Arial" panose="020B0604020202020204" pitchFamily="34" charset="0"/>
                          <a:cs typeface="Arial" panose="020B0604020202020204" pitchFamily="34" charset="0"/>
                        </a:rPr>
                        <a:t>Issue</a:t>
                      </a:r>
                    </a:p>
                  </a:txBody>
                  <a:tcPr marL="36000" marR="36000" marT="36000" marB="36000">
                    <a:solidFill>
                      <a:schemeClr val="accent2"/>
                    </a:solidFill>
                  </a:tcPr>
                </a:tc>
                <a:tc>
                  <a:txBody>
                    <a:bodyPr/>
                    <a:lstStyle/>
                    <a:p>
                      <a:pPr>
                        <a:lnSpc>
                          <a:spcPct val="100000"/>
                        </a:lnSpc>
                      </a:pPr>
                      <a:r>
                        <a:rPr lang="en-GB" sz="1800">
                          <a:latin typeface="Arial" panose="020B0604020202020204" pitchFamily="34" charset="0"/>
                          <a:cs typeface="Arial" panose="020B0604020202020204" pitchFamily="34" charset="0"/>
                        </a:rPr>
                        <a:t>ICER impact</a:t>
                      </a:r>
                      <a:endParaRPr lang="en-GB" sz="1800" b="1">
                        <a:latin typeface="Arial" panose="020B0604020202020204" pitchFamily="34" charset="0"/>
                        <a:cs typeface="Arial" panose="020B0604020202020204" pitchFamily="34" charset="0"/>
                      </a:endParaRPr>
                    </a:p>
                  </a:txBody>
                  <a:tcPr marL="36000" marR="36000" marT="36000" marB="36000">
                    <a:solidFill>
                      <a:schemeClr val="accent2"/>
                    </a:solidFill>
                  </a:tcPr>
                </a:tc>
                <a:extLst>
                  <a:ext uri="{0D108BD9-81ED-4DB2-BD59-A6C34878D82A}">
                    <a16:rowId xmlns:a16="http://schemas.microsoft.com/office/drawing/2014/main" val="2647452487"/>
                  </a:ext>
                </a:extLst>
              </a:tr>
              <a:tr h="249641">
                <a:tc gridSpan="2">
                  <a:txBody>
                    <a:bodyPr/>
                    <a:lstStyle/>
                    <a:p>
                      <a:pPr>
                        <a:lnSpc>
                          <a:spcPct val="100000"/>
                        </a:lnSpc>
                      </a:pPr>
                      <a:r>
                        <a:rPr lang="en-GB" sz="1800" b="1">
                          <a:solidFill>
                            <a:schemeClr val="bg1"/>
                          </a:solidFill>
                          <a:latin typeface="Arial" panose="020B0604020202020204" pitchFamily="34" charset="0"/>
                          <a:cs typeface="Arial" panose="020B0604020202020204" pitchFamily="34" charset="0"/>
                        </a:rPr>
                        <a:t>Clinical effectiveness</a:t>
                      </a:r>
                    </a:p>
                  </a:txBody>
                  <a:tcPr marL="36000" marR="36000" marT="36000" marB="36000" anchor="ctr">
                    <a:solidFill>
                      <a:srgbClr val="407291"/>
                    </a:solidFill>
                  </a:tcPr>
                </a:tc>
                <a:tc hMerge="1">
                  <a:txBody>
                    <a:bodyPr/>
                    <a:lstStyle/>
                    <a:p>
                      <a:pPr>
                        <a:lnSpc>
                          <a:spcPct val="100000"/>
                        </a:lnSpc>
                      </a:pPr>
                      <a:endParaRPr lang="en-GB" sz="1800" b="1">
                        <a:solidFill>
                          <a:schemeClr val="bg1"/>
                        </a:solidFill>
                        <a:latin typeface="Arial" panose="020B0604020202020204" pitchFamily="34" charset="0"/>
                        <a:cs typeface="Arial" panose="020B0604020202020204" pitchFamily="34" charset="0"/>
                      </a:endParaRPr>
                    </a:p>
                  </a:txBody>
                  <a:tcPr marL="36000" marR="36000" marT="36000" marB="36000" anchor="ctr">
                    <a:solidFill>
                      <a:srgbClr val="407291"/>
                    </a:solidFill>
                  </a:tcPr>
                </a:tc>
                <a:extLst>
                  <a:ext uri="{0D108BD9-81ED-4DB2-BD59-A6C34878D82A}">
                    <a16:rowId xmlns:a16="http://schemas.microsoft.com/office/drawing/2014/main" val="3146214072"/>
                  </a:ext>
                </a:extLst>
              </a:tr>
              <a:tr h="24964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a:latin typeface="Arial" panose="020B0604020202020204" pitchFamily="34" charset="0"/>
                          <a:cs typeface="Arial" panose="020B0604020202020204" pitchFamily="34" charset="0"/>
                          <a:hlinkClick r:id="rId3" action="ppaction://hlinksldjump"/>
                        </a:rPr>
                        <a:t>Overall survival hazard ratio from indirect treatment comparison (ITC) </a:t>
                      </a:r>
                      <a:endParaRPr lang="en-GB" sz="1800" b="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latin typeface="Arial" panose="020B0604020202020204" pitchFamily="34" charset="0"/>
                          <a:cs typeface="Arial" panose="020B0604020202020204" pitchFamily="34" charset="0"/>
                        </a:rPr>
                        <a:t>Is the OS HR for talquetamab compared with teclistamab from company’s ITC appropriate?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latin typeface="Arial" panose="020B0604020202020204" pitchFamily="34" charset="0"/>
                          <a:cs typeface="Arial" panose="020B0604020202020204" pitchFamily="34" charset="0"/>
                        </a:rPr>
                        <a:t>I</a:t>
                      </a:r>
                      <a:r>
                        <a:rPr lang="en-GB" sz="1800" kern="1200">
                          <a:solidFill>
                            <a:schemeClr val="dk1"/>
                          </a:solidFill>
                          <a:effectLst/>
                          <a:latin typeface="+mn-lt"/>
                          <a:ea typeface="+mn-ea"/>
                          <a:cs typeface="+mn-cs"/>
                        </a:rPr>
                        <a:t>s the relationship between OS and PFS suggested by the ITC clinically plausible?</a:t>
                      </a:r>
                      <a:endParaRPr lang="en-GB" sz="1800" b="0">
                        <a:latin typeface="Arial" panose="020B0604020202020204" pitchFamily="34" charset="0"/>
                        <a:cs typeface="Arial" panose="020B0604020202020204" pitchFamily="34" charset="0"/>
                      </a:endParaRPr>
                    </a:p>
                  </a:txBody>
                  <a:tcPr marL="36000" marR="36000" marT="36000" marB="36000" anchor="ctr">
                    <a:solidFill>
                      <a:srgbClr val="CBCFD4"/>
                    </a:solidFill>
                  </a:tcPr>
                </a:tc>
                <a:tc>
                  <a:txBody>
                    <a:bodyPr/>
                    <a:lstStyle/>
                    <a:p>
                      <a:pPr marL="0" indent="0">
                        <a:lnSpc>
                          <a:spcPct val="100000"/>
                        </a:lnSpc>
                        <a:buFont typeface="Arial" panose="020B0604020202020204" pitchFamily="34" charset="0"/>
                        <a:buNone/>
                      </a:pPr>
                      <a:r>
                        <a:rPr lang="en-GB" sz="1800" b="0">
                          <a:solidFill>
                            <a:schemeClr val="tx1"/>
                          </a:solidFill>
                          <a:latin typeface="Arial" panose="020B0604020202020204" pitchFamily="34" charset="0"/>
                          <a:cs typeface="Arial" panose="020B0604020202020204" pitchFamily="34" charset="0"/>
                        </a:rPr>
                        <a:t>Large</a:t>
                      </a:r>
                    </a:p>
                  </a:txBody>
                  <a:tcPr marL="36000" marR="36000" marT="36000" marB="36000" anchor="ctr">
                    <a:solidFill>
                      <a:srgbClr val="CBCFD4"/>
                    </a:solidFill>
                  </a:tcPr>
                </a:tc>
                <a:extLst>
                  <a:ext uri="{0D108BD9-81ED-4DB2-BD59-A6C34878D82A}">
                    <a16:rowId xmlns:a16="http://schemas.microsoft.com/office/drawing/2014/main" val="1057395218"/>
                  </a:ext>
                </a:extLst>
              </a:tr>
              <a:tr h="2496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bg1"/>
                          </a:solidFill>
                          <a:latin typeface="Arial" panose="020B0604020202020204" pitchFamily="34" charset="0"/>
                          <a:cs typeface="Arial" panose="020B0604020202020204" pitchFamily="34" charset="0"/>
                        </a:rPr>
                        <a:t>Cost-effectiveness</a:t>
                      </a:r>
                    </a:p>
                  </a:txBody>
                  <a:tcPr marL="36000" marR="36000" marT="36000" marB="36000" anchor="ctr">
                    <a:solidFill>
                      <a:srgbClr val="40729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solidFill>
                          <a:schemeClr val="bg1"/>
                        </a:solidFill>
                        <a:latin typeface="Arial" panose="020B0604020202020204" pitchFamily="34" charset="0"/>
                        <a:cs typeface="Arial" panose="020B0604020202020204" pitchFamily="34" charset="0"/>
                      </a:endParaRPr>
                    </a:p>
                  </a:txBody>
                  <a:tcPr marL="36000" marR="36000" marT="36000" marB="36000" anchor="ctr">
                    <a:solidFill>
                      <a:srgbClr val="407291"/>
                    </a:solidFill>
                  </a:tcPr>
                </a:tc>
                <a:extLst>
                  <a:ext uri="{0D108BD9-81ED-4DB2-BD59-A6C34878D82A}">
                    <a16:rowId xmlns:a16="http://schemas.microsoft.com/office/drawing/2014/main" val="3432146949"/>
                  </a:ext>
                </a:extLst>
              </a:tr>
              <a:tr h="249641">
                <a:tc>
                  <a:txBody>
                    <a:bodyPr/>
                    <a:lstStyle/>
                    <a:p>
                      <a:pPr marL="0" indent="0">
                        <a:lnSpc>
                          <a:spcPct val="100000"/>
                        </a:lnSpc>
                        <a:buFont typeface="Arial" panose="020B0604020202020204" pitchFamily="34" charset="0"/>
                        <a:buNone/>
                      </a:pPr>
                      <a:r>
                        <a:rPr lang="en-GB" sz="1800" b="0">
                          <a:latin typeface="Arial" panose="020B0604020202020204" pitchFamily="34" charset="0"/>
                          <a:cs typeface="Arial" panose="020B0604020202020204" pitchFamily="34" charset="0"/>
                          <a:hlinkClick r:id="rId4" action="ppaction://hlinksldjump"/>
                        </a:rPr>
                        <a:t>Modelling OS, PFS and TTD for teclistamab</a:t>
                      </a:r>
                      <a:endParaRPr lang="en-GB" sz="1800" b="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GB" sz="1800" b="0">
                          <a:latin typeface="Arial" panose="020B0604020202020204" pitchFamily="34" charset="0"/>
                          <a:cs typeface="Arial" panose="020B0604020202020204" pitchFamily="34" charset="0"/>
                        </a:rPr>
                        <a:t>Is the company’s </a:t>
                      </a:r>
                      <a:r>
                        <a:rPr lang="en-GB" sz="1800" b="1">
                          <a:latin typeface="Arial" panose="020B0604020202020204" pitchFamily="34" charset="0"/>
                          <a:cs typeface="Arial" panose="020B0604020202020204" pitchFamily="34" charset="0"/>
                        </a:rPr>
                        <a:t>calibrated lognormal </a:t>
                      </a:r>
                      <a:r>
                        <a:rPr lang="en-GB" sz="1800" b="0">
                          <a:latin typeface="Arial" panose="020B0604020202020204" pitchFamily="34" charset="0"/>
                          <a:cs typeface="Arial" panose="020B0604020202020204" pitchFamily="34" charset="0"/>
                        </a:rPr>
                        <a:t>model or the EAG’s </a:t>
                      </a:r>
                      <a:r>
                        <a:rPr lang="en-GB" sz="1800" b="1">
                          <a:latin typeface="Arial" panose="020B0604020202020204" pitchFamily="34" charset="0"/>
                          <a:cs typeface="Arial" panose="020B0604020202020204" pitchFamily="34" charset="0"/>
                        </a:rPr>
                        <a:t>uncalibrated Weibull </a:t>
                      </a:r>
                      <a:r>
                        <a:rPr lang="en-GB" sz="1800" b="0">
                          <a:latin typeface="Arial" panose="020B0604020202020204" pitchFamily="34" charset="0"/>
                          <a:cs typeface="Arial" panose="020B0604020202020204" pitchFamily="34" charset="0"/>
                        </a:rPr>
                        <a:t>model more appropriate for modelling OS, PFS and TTD for teclistamab?</a:t>
                      </a:r>
                    </a:p>
                  </a:txBody>
                  <a:tcPr marL="36000" marR="36000" marT="36000" marB="36000" anchor="ctr">
                    <a:solidFill>
                      <a:srgbClr val="E7E9EB"/>
                    </a:solidFill>
                  </a:tcPr>
                </a:tc>
                <a:tc>
                  <a:txBody>
                    <a:bodyPr/>
                    <a:lstStyle/>
                    <a:p>
                      <a:pPr marL="0" indent="0">
                        <a:lnSpc>
                          <a:spcPct val="100000"/>
                        </a:lnSpc>
                        <a:buFont typeface="Arial" panose="020B0604020202020204" pitchFamily="34" charset="0"/>
                        <a:buNone/>
                      </a:pPr>
                      <a:r>
                        <a:rPr lang="en-GB" sz="1800" b="0">
                          <a:solidFill>
                            <a:schemeClr val="tx1"/>
                          </a:solidFill>
                          <a:latin typeface="Arial" panose="020B0604020202020204" pitchFamily="34" charset="0"/>
                          <a:cs typeface="Arial" panose="020B0604020202020204" pitchFamily="34" charset="0"/>
                        </a:rPr>
                        <a:t>Small</a:t>
                      </a:r>
                    </a:p>
                  </a:txBody>
                  <a:tcPr marL="36000" marR="36000" marT="36000" marB="36000" anchor="ctr">
                    <a:solidFill>
                      <a:srgbClr val="E7E9EB"/>
                    </a:solidFill>
                  </a:tcPr>
                </a:tc>
                <a:extLst>
                  <a:ext uri="{0D108BD9-81ED-4DB2-BD59-A6C34878D82A}">
                    <a16:rowId xmlns:a16="http://schemas.microsoft.com/office/drawing/2014/main" val="2458969571"/>
                  </a:ext>
                </a:extLst>
              </a:tr>
              <a:tr h="249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a:solidFill>
                            <a:schemeClr val="dk1"/>
                          </a:solidFill>
                          <a:effectLst/>
                          <a:latin typeface="Arial" panose="020B0604020202020204" pitchFamily="34" charset="0"/>
                          <a:ea typeface="+mn-ea"/>
                          <a:cs typeface="Arial" panose="020B0604020202020204" pitchFamily="34" charset="0"/>
                          <a:hlinkClick r:id="rId5" action="ppaction://hlinksldjump"/>
                        </a:rPr>
                        <a:t>Subsequent talquetamab treatment</a:t>
                      </a:r>
                      <a:endParaRPr lang="en-GB" sz="1800" b="0" kern="120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latin typeface="Arial" panose="020B0604020202020204" pitchFamily="34" charset="0"/>
                          <a:cs typeface="Arial" panose="020B0604020202020204" pitchFamily="34" charset="0"/>
                        </a:rPr>
                        <a:t>Should subsequent talquetamab after teclistamab be included in the economic model?</a:t>
                      </a:r>
                    </a:p>
                  </a:txBody>
                  <a:tcPr marL="36000" marR="36000" marT="36000" marB="36000" anchor="ctr">
                    <a:solidFill>
                      <a:srgbClr val="E7E9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chemeClr val="tx1"/>
                          </a:solidFill>
                          <a:latin typeface="Arial" panose="020B0604020202020204" pitchFamily="34" charset="0"/>
                          <a:cs typeface="Arial" panose="020B0604020202020204" pitchFamily="34" charset="0"/>
                        </a:rPr>
                        <a:t>Small</a:t>
                      </a:r>
                    </a:p>
                  </a:txBody>
                  <a:tcPr marL="36000" marR="36000" marT="36000" marB="36000" anchor="ctr">
                    <a:solidFill>
                      <a:srgbClr val="E7E9EB"/>
                    </a:solidFill>
                  </a:tcPr>
                </a:tc>
                <a:extLst>
                  <a:ext uri="{0D108BD9-81ED-4DB2-BD59-A6C34878D82A}">
                    <a16:rowId xmlns:a16="http://schemas.microsoft.com/office/drawing/2014/main" val="4079267917"/>
                  </a:ext>
                </a:extLst>
              </a:tr>
              <a:tr h="249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Arial" panose="020B0604020202020204" pitchFamily="34" charset="0"/>
                          <a:ea typeface="+mn-ea"/>
                          <a:cs typeface="Arial" panose="020B0604020202020204" pitchFamily="34" charset="0"/>
                          <a:hlinkClick r:id="rId6" action="ppaction://hlinksldjump"/>
                        </a:rPr>
                        <a:t>Intravenous immunoglobulin use </a:t>
                      </a:r>
                      <a:endParaRPr lang="en-GB" sz="1800" kern="120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a:latin typeface="Arial" panose="020B0604020202020204" pitchFamily="34" charset="0"/>
                          <a:cs typeface="Arial" panose="020B0604020202020204" pitchFamily="34" charset="0"/>
                        </a:rPr>
                        <a:t>Is it appropriate to include additional IVIg use and related costs for people who receive subsequent talquetamab and teclistamab after initial treatment? </a:t>
                      </a:r>
                    </a:p>
                  </a:txBody>
                  <a:tcPr marL="36000" marR="36000" marT="36000" marB="36000" anchor="ctr">
                    <a:solidFill>
                      <a:srgbClr val="CBCF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chemeClr val="tx1"/>
                          </a:solidFill>
                          <a:latin typeface="Arial" panose="020B0604020202020204" pitchFamily="34" charset="0"/>
                          <a:cs typeface="Arial" panose="020B0604020202020204" pitchFamily="34" charset="0"/>
                        </a:rPr>
                        <a:t>Small</a:t>
                      </a:r>
                    </a:p>
                  </a:txBody>
                  <a:tcPr marL="36000" marR="36000" marT="36000" marB="36000" anchor="ctr">
                    <a:solidFill>
                      <a:srgbClr val="CBCFD4"/>
                    </a:solidFill>
                  </a:tcPr>
                </a:tc>
                <a:extLst>
                  <a:ext uri="{0D108BD9-81ED-4DB2-BD59-A6C34878D82A}">
                    <a16:rowId xmlns:a16="http://schemas.microsoft.com/office/drawing/2014/main" val="2480050139"/>
                  </a:ext>
                </a:extLst>
              </a:tr>
            </a:tbl>
          </a:graphicData>
        </a:graphic>
      </p:graphicFrame>
      <p:sp>
        <p:nvSpPr>
          <p:cNvPr id="16" name="Arrow: Up 15">
            <a:extLst>
              <a:ext uri="{FF2B5EF4-FFF2-40B4-BE49-F238E27FC236}">
                <a16:creationId xmlns:a16="http://schemas.microsoft.com/office/drawing/2014/main" id="{07830F07-564C-2DA0-39F1-84819C6C923F}"/>
              </a:ext>
              <a:ext uri="{C183D7F6-B498-43B3-948B-1728B52AA6E4}">
                <adec:decorative xmlns:adec="http://schemas.microsoft.com/office/drawing/2017/decorative" val="1"/>
              </a:ext>
            </a:extLst>
          </p:cNvPr>
          <p:cNvSpPr/>
          <p:nvPr/>
        </p:nvSpPr>
        <p:spPr>
          <a:xfrm>
            <a:off x="11428270" y="1894844"/>
            <a:ext cx="161364" cy="26894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BED4AC89-C9E0-E796-ADF7-62A2007CAC69}"/>
              </a:ext>
              <a:ext uri="{C183D7F6-B498-43B3-948B-1728B52AA6E4}">
                <adec:decorative xmlns:adec="http://schemas.microsoft.com/office/drawing/2017/decorative" val="1"/>
              </a:ext>
            </a:extLst>
          </p:cNvPr>
          <p:cNvPicPr>
            <a:picLocks noChangeAspect="1"/>
          </p:cNvPicPr>
          <p:nvPr/>
        </p:nvPicPr>
        <p:blipFill rotWithShape="1">
          <a:blip r:embed="rId7"/>
          <a:srcRect l="16406" t="4575" r="14821" b="4613"/>
          <a:stretch/>
        </p:blipFill>
        <p:spPr>
          <a:xfrm>
            <a:off x="11661059" y="1908340"/>
            <a:ext cx="268942" cy="268942"/>
          </a:xfrm>
          <a:prstGeom prst="rect">
            <a:avLst/>
          </a:prstGeom>
        </p:spPr>
      </p:pic>
      <p:sp>
        <p:nvSpPr>
          <p:cNvPr id="17" name="Arrow: Up-Down 16" descr="Unknown impact on ICER">
            <a:extLst>
              <a:ext uri="{FF2B5EF4-FFF2-40B4-BE49-F238E27FC236}">
                <a16:creationId xmlns:a16="http://schemas.microsoft.com/office/drawing/2014/main" id="{0192679D-0A62-F798-144E-9735DBF84382}"/>
              </a:ext>
            </a:extLst>
          </p:cNvPr>
          <p:cNvSpPr/>
          <p:nvPr/>
        </p:nvSpPr>
        <p:spPr>
          <a:xfrm>
            <a:off x="11429246" y="3155659"/>
            <a:ext cx="161365" cy="268943"/>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25470029-B03E-A60B-2E3D-E02378EC19F1}"/>
              </a:ext>
              <a:ext uri="{C183D7F6-B498-43B3-948B-1728B52AA6E4}">
                <adec:decorative xmlns:adec="http://schemas.microsoft.com/office/drawing/2017/decorative" val="1"/>
              </a:ext>
            </a:extLst>
          </p:cNvPr>
          <p:cNvPicPr>
            <a:picLocks/>
          </p:cNvPicPr>
          <p:nvPr/>
        </p:nvPicPr>
        <p:blipFill rotWithShape="1">
          <a:blip r:embed="rId8"/>
          <a:srcRect l="15651" t="4371" r="14330" b="4307"/>
          <a:stretch/>
        </p:blipFill>
        <p:spPr>
          <a:xfrm>
            <a:off x="11671108" y="3159362"/>
            <a:ext cx="280661" cy="260321"/>
          </a:xfrm>
          <a:prstGeom prst="rect">
            <a:avLst/>
          </a:prstGeom>
        </p:spPr>
      </p:pic>
      <p:sp>
        <p:nvSpPr>
          <p:cNvPr id="19" name="Arrow: Up 18" descr="Increases ICER">
            <a:extLst>
              <a:ext uri="{FF2B5EF4-FFF2-40B4-BE49-F238E27FC236}">
                <a16:creationId xmlns:a16="http://schemas.microsoft.com/office/drawing/2014/main" id="{A0DD5BEF-CC0C-F282-9779-D5E50968719E}"/>
              </a:ext>
            </a:extLst>
          </p:cNvPr>
          <p:cNvSpPr/>
          <p:nvPr/>
        </p:nvSpPr>
        <p:spPr>
          <a:xfrm>
            <a:off x="11428270" y="3884020"/>
            <a:ext cx="161364" cy="26894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578201F7-1A71-4766-FDE3-B45CABA65ACD}"/>
              </a:ext>
              <a:ext uri="{C183D7F6-B498-43B3-948B-1728B52AA6E4}">
                <adec:decorative xmlns:adec="http://schemas.microsoft.com/office/drawing/2017/decorative" val="1"/>
              </a:ext>
            </a:extLst>
          </p:cNvPr>
          <p:cNvPicPr>
            <a:picLocks/>
          </p:cNvPicPr>
          <p:nvPr/>
        </p:nvPicPr>
        <p:blipFill rotWithShape="1">
          <a:blip r:embed="rId8"/>
          <a:srcRect l="15651" t="4371" r="14330" b="4307"/>
          <a:stretch/>
        </p:blipFill>
        <p:spPr>
          <a:xfrm>
            <a:off x="11668741" y="3919313"/>
            <a:ext cx="280661" cy="260321"/>
          </a:xfrm>
          <a:prstGeom prst="rect">
            <a:avLst/>
          </a:prstGeom>
        </p:spPr>
      </p:pic>
      <p:sp>
        <p:nvSpPr>
          <p:cNvPr id="12" name="Arrow: Up 11" descr="Increases ICER">
            <a:extLst>
              <a:ext uri="{FF2B5EF4-FFF2-40B4-BE49-F238E27FC236}">
                <a16:creationId xmlns:a16="http://schemas.microsoft.com/office/drawing/2014/main" id="{805FBC13-95F8-8C8B-66F3-1DDC9303795E}"/>
              </a:ext>
            </a:extLst>
          </p:cNvPr>
          <p:cNvSpPr/>
          <p:nvPr/>
        </p:nvSpPr>
        <p:spPr>
          <a:xfrm>
            <a:off x="11428270" y="4647964"/>
            <a:ext cx="161364" cy="26894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A82CB77-041F-6454-C290-7A60C51731C2}"/>
              </a:ext>
              <a:ext uri="{C183D7F6-B498-43B3-948B-1728B52AA6E4}">
                <adec:decorative xmlns:adec="http://schemas.microsoft.com/office/drawing/2017/decorative" val="1"/>
              </a:ext>
            </a:extLst>
          </p:cNvPr>
          <p:cNvPicPr>
            <a:picLocks/>
          </p:cNvPicPr>
          <p:nvPr/>
        </p:nvPicPr>
        <p:blipFill rotWithShape="1">
          <a:blip r:embed="rId8"/>
          <a:srcRect l="15651" t="4371" r="14330" b="4307"/>
          <a:stretch/>
        </p:blipFill>
        <p:spPr>
          <a:xfrm>
            <a:off x="11668741" y="4683257"/>
            <a:ext cx="280661" cy="260321"/>
          </a:xfrm>
          <a:prstGeom prst="rect">
            <a:avLst/>
          </a:prstGeom>
        </p:spPr>
      </p:pic>
      <p:sp>
        <p:nvSpPr>
          <p:cNvPr id="3" name="Text Placeholder 3">
            <a:extLst>
              <a:ext uri="{FF2B5EF4-FFF2-40B4-BE49-F238E27FC236}">
                <a16:creationId xmlns:a16="http://schemas.microsoft.com/office/drawing/2014/main" id="{D8420D64-EDA4-07CA-C63D-90D381FDF903}"/>
              </a:ext>
            </a:extLst>
          </p:cNvPr>
          <p:cNvSpPr txBox="1">
            <a:spLocks/>
          </p:cNvSpPr>
          <p:nvPr/>
        </p:nvSpPr>
        <p:spPr>
          <a:xfrm>
            <a:off x="1143000" y="6389370"/>
            <a:ext cx="10574508" cy="4686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HR: Hazard ratio; ICER: Incremental cost effectiveness ratio; ITC: Indirect treatment comparison; IVIg: Intravenous immunoglobulin; OS: Overall survival; PFS: Progression-free survival; TTD: Time to treatment discontinuation</a:t>
            </a:r>
          </a:p>
        </p:txBody>
      </p:sp>
    </p:spTree>
    <p:extLst>
      <p:ext uri="{BB962C8B-B14F-4D97-AF65-F5344CB8AC3E}">
        <p14:creationId xmlns:p14="http://schemas.microsoft.com/office/powerpoint/2010/main" val="302151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3023-441E-1C12-46EA-09A247F2DEEA}"/>
            </a:ext>
          </a:extLst>
        </p:cNvPr>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6BA9FEC0-C31E-33D1-F0DF-AB3AD004A21B}"/>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Talquetamab for treating relapsed or refractory multiple myeloma after 3 therapies</a:t>
            </a:r>
            <a:endParaRPr lang="en-GB"/>
          </a:p>
        </p:txBody>
      </p:sp>
      <p:sp>
        <p:nvSpPr>
          <p:cNvPr id="6" name="Guide with 'background' selected">
            <a:extLst>
              <a:ext uri="{FF2B5EF4-FFF2-40B4-BE49-F238E27FC236}">
                <a16:creationId xmlns:a16="http://schemas.microsoft.com/office/drawing/2014/main" id="{D273E02A-5113-1197-13D5-3452E3DBE5B5}"/>
              </a:ext>
            </a:extLst>
          </p:cNvPr>
          <p:cNvSpPr>
            <a:spLocks noGrp="1"/>
          </p:cNvSpPr>
          <p:nvPr>
            <p:ph type="subTitle" idx="1"/>
          </p:nvPr>
        </p:nvSpPr>
        <p:spPr>
          <a:xfrm>
            <a:off x="724988" y="2284954"/>
            <a:ext cx="10705012" cy="2875457"/>
          </a:xfrm>
        </p:spPr>
        <p:txBody>
          <a:bodyPr>
            <a:noAutofit/>
          </a:bodyPr>
          <a:lstStyle/>
          <a:p>
            <a:pPr marL="457200" indent="-457200">
              <a:buSzPts val="2400"/>
              <a:buFont typeface="Wingdings" panose="05000000000000000000" pitchFamily="2" charset="2"/>
              <a:buChar char="q"/>
            </a:pPr>
            <a:r>
              <a:rPr lang="en-GB" sz="2800"/>
              <a:t>Background and key issues</a:t>
            </a:r>
          </a:p>
          <a:p>
            <a:pPr marL="457200" indent="-457200">
              <a:buSzPts val="2200"/>
              <a:buFont typeface="Wingdings" panose="05000000000000000000" pitchFamily="2" charset="2"/>
              <a:buChar char="ü"/>
            </a:pPr>
            <a:r>
              <a:rPr lang="en-GB" sz="2800" b="1"/>
              <a:t>Clinical effectiveness and key clinical issues to consider</a:t>
            </a:r>
          </a:p>
          <a:p>
            <a:pPr marL="457200" indent="-457200">
              <a:buSzPts val="2200"/>
              <a:buFont typeface="Wingdings" pitchFamily="2" charset="2"/>
              <a:buChar char="q"/>
            </a:pPr>
            <a:r>
              <a:rPr lang="en-GB" sz="2800"/>
              <a:t>Modelling and key cost effectiveness issues to consider</a:t>
            </a:r>
          </a:p>
          <a:p>
            <a:pPr marL="457200" indent="-457200">
              <a:buSzPts val="2200"/>
              <a:buFont typeface="Wingdings" pitchFamily="2" charset="2"/>
              <a:buChar char="q"/>
            </a:pPr>
            <a:r>
              <a:rPr lang="en-GB" sz="2800"/>
              <a:t>Base case assumptions and cost-effectiveness results </a:t>
            </a:r>
          </a:p>
          <a:p>
            <a:pPr marL="457200" indent="-457200">
              <a:buSzPts val="2000"/>
              <a:buFont typeface="Wingdings" pitchFamily="2" charset="2"/>
              <a:buChar char="q"/>
            </a:pPr>
            <a:r>
              <a:rPr lang="en-GB" sz="2800"/>
              <a:t>Other considerations: Equality, managed access and severity </a:t>
            </a:r>
          </a:p>
          <a:p>
            <a:pPr marL="457200" indent="-457200">
              <a:buSzPts val="2000"/>
              <a:buFont typeface="Wingdings" pitchFamily="2" charset="2"/>
              <a:buChar char="q"/>
            </a:pPr>
            <a:r>
              <a:rPr lang="en-GB" sz="2800"/>
              <a:t>Summary</a:t>
            </a:r>
          </a:p>
          <a:p>
            <a:endParaRPr lang="en-GB" sz="2800"/>
          </a:p>
        </p:txBody>
      </p:sp>
    </p:spTree>
    <p:extLst>
      <p:ext uri="{BB962C8B-B14F-4D97-AF65-F5344CB8AC3E}">
        <p14:creationId xmlns:p14="http://schemas.microsoft.com/office/powerpoint/2010/main" val="243280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6E822-3981-4C3B-F71B-6D635D7B5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39F36-2E34-4B23-5C69-5BC4B12B2E90}"/>
              </a:ext>
            </a:extLst>
          </p:cNvPr>
          <p:cNvSpPr>
            <a:spLocks noGrp="1"/>
          </p:cNvSpPr>
          <p:nvPr>
            <p:ph type="title"/>
          </p:nvPr>
        </p:nvSpPr>
        <p:spPr>
          <a:xfrm>
            <a:off x="466724" y="304164"/>
            <a:ext cx="11606296" cy="592817"/>
          </a:xfrm>
        </p:spPr>
        <p:txBody>
          <a:bodyPr>
            <a:normAutofit fontScale="90000"/>
          </a:bodyPr>
          <a:lstStyle/>
          <a:p>
            <a:r>
              <a:rPr lang="en-GB">
                <a:latin typeface="Arial" panose="020B0604020202020204" pitchFamily="34" charset="0"/>
                <a:cs typeface="Arial" panose="020B0604020202020204" pitchFamily="34" charset="0"/>
              </a:rPr>
              <a:t>MM treatment pathway and proposed positioning of talquetamab</a:t>
            </a:r>
            <a:endParaRPr lang="en-GB"/>
          </a:p>
        </p:txBody>
      </p:sp>
      <p:pic>
        <p:nvPicPr>
          <p:cNvPr id="3" name="Picture 2" descr="A figure showing multiple myeloma treatment pathway and various lines of treatments used. It also shows the proposed positioning of talquetamab in this pathway. ">
            <a:extLst>
              <a:ext uri="{FF2B5EF4-FFF2-40B4-BE49-F238E27FC236}">
                <a16:creationId xmlns:a16="http://schemas.microsoft.com/office/drawing/2014/main" id="{E9EBC9D4-0194-0152-46F5-7F6768583B79}"/>
              </a:ext>
            </a:extLst>
          </p:cNvPr>
          <p:cNvPicPr>
            <a:picLocks noChangeAspect="1"/>
          </p:cNvPicPr>
          <p:nvPr/>
        </p:nvPicPr>
        <p:blipFill>
          <a:blip r:embed="rId3">
            <a:extLst>
              <a:ext uri="{28A0092B-C50C-407E-A947-70E740481C1C}">
                <a14:useLocalDpi xmlns:a14="http://schemas.microsoft.com/office/drawing/2010/main" val="0"/>
              </a:ext>
            </a:extLst>
          </a:blip>
          <a:srcRect r="7502"/>
          <a:stretch/>
        </p:blipFill>
        <p:spPr bwMode="auto">
          <a:xfrm>
            <a:off x="131443" y="807418"/>
            <a:ext cx="11941577" cy="4164632"/>
          </a:xfrm>
          <a:prstGeom prst="rect">
            <a:avLst/>
          </a:prstGeom>
          <a:noFill/>
          <a:ln>
            <a:solidFill>
              <a:srgbClr val="000000"/>
            </a:solidFill>
          </a:ln>
        </p:spPr>
      </p:pic>
      <p:sp>
        <p:nvSpPr>
          <p:cNvPr id="11" name="Rectangle 10">
            <a:extLst>
              <a:ext uri="{FF2B5EF4-FFF2-40B4-BE49-F238E27FC236}">
                <a16:creationId xmlns:a16="http://schemas.microsoft.com/office/drawing/2014/main" id="{F63ECB78-6903-D9D2-5698-B9090432609E}"/>
              </a:ext>
            </a:extLst>
          </p:cNvPr>
          <p:cNvSpPr/>
          <p:nvPr/>
        </p:nvSpPr>
        <p:spPr>
          <a:xfrm>
            <a:off x="8572500" y="4297680"/>
            <a:ext cx="3073160" cy="592817"/>
          </a:xfrm>
          <a:prstGeom prst="rect">
            <a:avLst/>
          </a:prstGeom>
          <a:solidFill>
            <a:srgbClr val="CDECFF"/>
          </a:solidFill>
          <a:ln w="38100">
            <a:solidFill>
              <a:schemeClr val="accent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a:latin typeface="Arial" panose="020B0604020202020204" pitchFamily="34" charset="0"/>
                <a:cs typeface="Arial" panose="020B0604020202020204" pitchFamily="34" charset="0"/>
              </a:rPr>
              <a:t>Company suggests only comparator to </a:t>
            </a:r>
            <a:r>
              <a:rPr lang="en-GB" sz="1400" err="1">
                <a:latin typeface="Arial" panose="020B0604020202020204" pitchFamily="34" charset="0"/>
                <a:cs typeface="Arial" panose="020B0604020202020204" pitchFamily="34" charset="0"/>
              </a:rPr>
              <a:t>talquetamab</a:t>
            </a:r>
            <a:r>
              <a:rPr lang="en-GB" sz="1400">
                <a:latin typeface="Arial" panose="020B0604020202020204" pitchFamily="34" charset="0"/>
                <a:cs typeface="Arial" panose="020B0604020202020204" pitchFamily="34" charset="0"/>
              </a:rPr>
              <a:t> in this appraisal</a:t>
            </a:r>
          </a:p>
        </p:txBody>
      </p:sp>
      <p:cxnSp>
        <p:nvCxnSpPr>
          <p:cNvPr id="13" name="Straight Arrow Connector 12">
            <a:extLst>
              <a:ext uri="{FF2B5EF4-FFF2-40B4-BE49-F238E27FC236}">
                <a16:creationId xmlns:a16="http://schemas.microsoft.com/office/drawing/2014/main" id="{C5D59D06-7A74-2162-75DD-87A6664A53BA}"/>
              </a:ext>
              <a:ext uri="{C183D7F6-B498-43B3-948B-1728B52AA6E4}">
                <adec:decorative xmlns:adec="http://schemas.microsoft.com/office/drawing/2017/decorative" val="1"/>
              </a:ext>
            </a:extLst>
          </p:cNvPr>
          <p:cNvCxnSpPr>
            <a:cxnSpLocks/>
          </p:cNvCxnSpPr>
          <p:nvPr/>
        </p:nvCxnSpPr>
        <p:spPr>
          <a:xfrm>
            <a:off x="9086850" y="3714750"/>
            <a:ext cx="0" cy="582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0F73373D-57BE-A183-4B71-48244D924E3A}"/>
              </a:ext>
              <a:ext uri="{C183D7F6-B498-43B3-948B-1728B52AA6E4}">
                <adec:decorative xmlns:adec="http://schemas.microsoft.com/office/drawing/2017/decorative" val="1"/>
              </a:ext>
            </a:extLst>
          </p:cNvPr>
          <p:cNvCxnSpPr>
            <a:cxnSpLocks/>
          </p:cNvCxnSpPr>
          <p:nvPr/>
        </p:nvCxnSpPr>
        <p:spPr>
          <a:xfrm rot="5400000">
            <a:off x="7712924" y="3987589"/>
            <a:ext cx="904665" cy="318348"/>
          </a:xfrm>
          <a:prstGeom prst="bentConnector3">
            <a:avLst>
              <a:gd name="adj1" fmla="val 100164"/>
            </a:avLst>
          </a:prstGeom>
          <a:ln>
            <a:solidFill>
              <a:srgbClr val="F46A5C"/>
            </a:solidFill>
            <a:tailEnd type="triangle"/>
          </a:ln>
        </p:spPr>
        <p:style>
          <a:lnRef idx="3">
            <a:schemeClr val="accent6"/>
          </a:lnRef>
          <a:fillRef idx="0">
            <a:schemeClr val="accent6"/>
          </a:fillRef>
          <a:effectRef idx="2">
            <a:schemeClr val="accent6"/>
          </a:effectRef>
          <a:fontRef idx="minor">
            <a:schemeClr val="tx1"/>
          </a:fontRef>
        </p:style>
      </p:cxnSp>
      <p:grpSp>
        <p:nvGrpSpPr>
          <p:cNvPr id="7" name="Group 6" descr="Question for committee">
            <a:extLst>
              <a:ext uri="{FF2B5EF4-FFF2-40B4-BE49-F238E27FC236}">
                <a16:creationId xmlns:a16="http://schemas.microsoft.com/office/drawing/2014/main" id="{27CA53C8-D9FF-579E-7A67-F6339FD38320}"/>
              </a:ext>
            </a:extLst>
          </p:cNvPr>
          <p:cNvGrpSpPr/>
          <p:nvPr/>
        </p:nvGrpSpPr>
        <p:grpSpPr>
          <a:xfrm>
            <a:off x="213675" y="5165250"/>
            <a:ext cx="11503834" cy="623076"/>
            <a:chOff x="213675" y="5771173"/>
            <a:chExt cx="11503834" cy="606158"/>
          </a:xfrm>
        </p:grpSpPr>
        <p:sp>
          <p:nvSpPr>
            <p:cNvPr id="8" name="Rectangle 7" descr="Question to committee">
              <a:extLst>
                <a:ext uri="{FF2B5EF4-FFF2-40B4-BE49-F238E27FC236}">
                  <a16:creationId xmlns:a16="http://schemas.microsoft.com/office/drawing/2014/main" id="{66AA1387-E0CF-4588-0872-0FF09329D4C9}"/>
                </a:ext>
              </a:extLst>
            </p:cNvPr>
            <p:cNvSpPr/>
            <p:nvPr/>
          </p:nvSpPr>
          <p:spPr>
            <a:xfrm>
              <a:off x="776748" y="5771173"/>
              <a:ext cx="10940761" cy="60615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pPr marL="285750" indent="-285750">
                <a:buFont typeface="Arial" panose="020B0604020202020204" pitchFamily="34" charset="0"/>
                <a:buChar char="•"/>
              </a:pPr>
              <a:r>
                <a:rPr lang="en-GB">
                  <a:solidFill>
                    <a:schemeClr val="tx1"/>
                  </a:solidFill>
                  <a:latin typeface="Arial" panose="020B0604020202020204" pitchFamily="34" charset="0"/>
                </a:rPr>
                <a:t>Where in the treatment pathway is </a:t>
              </a:r>
              <a:r>
                <a:rPr lang="en-GB" err="1">
                  <a:solidFill>
                    <a:schemeClr val="tx1"/>
                  </a:solidFill>
                  <a:latin typeface="Arial" panose="020B0604020202020204" pitchFamily="34" charset="0"/>
                </a:rPr>
                <a:t>talquetamab</a:t>
              </a:r>
              <a:r>
                <a:rPr lang="en-GB">
                  <a:solidFill>
                    <a:schemeClr val="tx1"/>
                  </a:solidFill>
                  <a:latin typeface="Arial" panose="020B0604020202020204" pitchFamily="34" charset="0"/>
                </a:rPr>
                <a:t> expected to be used in NHS clinical practice?</a:t>
              </a:r>
            </a:p>
            <a:p>
              <a:pPr marL="285750" indent="-285750">
                <a:buFont typeface="Arial" panose="020B0604020202020204" pitchFamily="34" charset="0"/>
                <a:buChar char="•"/>
              </a:pPr>
              <a:r>
                <a:rPr lang="en-GB">
                  <a:solidFill>
                    <a:schemeClr val="tx1"/>
                  </a:solidFill>
                  <a:latin typeface="Arial" panose="020B0604020202020204" pitchFamily="34" charset="0"/>
                </a:rPr>
                <a:t>Is teclistamab the only relevant comparator to </a:t>
              </a:r>
              <a:r>
                <a:rPr lang="en-GB" err="1">
                  <a:solidFill>
                    <a:schemeClr val="tx1"/>
                  </a:solidFill>
                  <a:latin typeface="Arial" panose="020B0604020202020204" pitchFamily="34" charset="0"/>
                </a:rPr>
                <a:t>talquetamab</a:t>
              </a:r>
              <a:r>
                <a:rPr lang="en-GB">
                  <a:solidFill>
                    <a:schemeClr val="tx1"/>
                  </a:solidFill>
                  <a:latin typeface="Arial" panose="020B0604020202020204" pitchFamily="34" charset="0"/>
                </a:rPr>
                <a:t> in this appraisal?</a:t>
              </a:r>
            </a:p>
          </p:txBody>
        </p:sp>
        <p:sp>
          <p:nvSpPr>
            <p:cNvPr id="9" name="Oval 8">
              <a:extLst>
                <a:ext uri="{FF2B5EF4-FFF2-40B4-BE49-F238E27FC236}">
                  <a16:creationId xmlns:a16="http://schemas.microsoft.com/office/drawing/2014/main" id="{B70BDB7B-376A-9768-7B22-5B3ED6A81DBE}"/>
                </a:ext>
              </a:extLst>
            </p:cNvPr>
            <p:cNvSpPr/>
            <p:nvPr/>
          </p:nvSpPr>
          <p:spPr>
            <a:xfrm>
              <a:off x="213675" y="5771173"/>
              <a:ext cx="682184" cy="55430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a:extLst>
                <a:ext uri="{FF2B5EF4-FFF2-40B4-BE49-F238E27FC236}">
                  <a16:creationId xmlns:a16="http://schemas.microsoft.com/office/drawing/2014/main" id="{AECF8372-C0C5-3451-D8D8-AF25F1C2256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352" y="5815553"/>
              <a:ext cx="584829" cy="482850"/>
            </a:xfrm>
            <a:prstGeom prst="rect">
              <a:avLst/>
            </a:prstGeom>
          </p:spPr>
        </p:pic>
      </p:grpSp>
      <p:sp>
        <p:nvSpPr>
          <p:cNvPr id="6" name="Text Placeholder 3">
            <a:extLst>
              <a:ext uri="{FF2B5EF4-FFF2-40B4-BE49-F238E27FC236}">
                <a16:creationId xmlns:a16="http://schemas.microsoft.com/office/drawing/2014/main" id="{BC546656-34A2-1DB4-7EAD-32B914FCDCD1}"/>
              </a:ext>
            </a:extLst>
          </p:cNvPr>
          <p:cNvSpPr txBox="1">
            <a:spLocks/>
          </p:cNvSpPr>
          <p:nvPr/>
        </p:nvSpPr>
        <p:spPr>
          <a:xfrm>
            <a:off x="1040130" y="5964165"/>
            <a:ext cx="10677378" cy="904229"/>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200">
                <a:ea typeface="Times New Roman" panose="02020603050405020304" pitchFamily="18" charset="0"/>
                <a:cs typeface="Times New Roman" panose="02020603050405020304" pitchFamily="18" charset="0"/>
              </a:rPr>
              <a:t>1/2/3/4L/5L: 1st/2nd/3rd/4th/5th line; ASCT: Autologous stem cell transplantation; </a:t>
            </a:r>
            <a:r>
              <a:rPr lang="en-GB" sz="1200" err="1">
                <a:ea typeface="Times New Roman" panose="02020603050405020304" pitchFamily="18" charset="0"/>
                <a:cs typeface="Times New Roman" panose="02020603050405020304" pitchFamily="18" charset="0"/>
              </a:rPr>
              <a:t>Belmaf</a:t>
            </a:r>
            <a:r>
              <a:rPr lang="en-GB" sz="1200">
                <a:ea typeface="Times New Roman" panose="02020603050405020304" pitchFamily="18" charset="0"/>
                <a:cs typeface="Times New Roman" panose="02020603050405020304" pitchFamily="18" charset="0"/>
              </a:rPr>
              <a:t>: </a:t>
            </a:r>
            <a:r>
              <a:rPr lang="en-GB" sz="1200" err="1">
                <a:ea typeface="Times New Roman" panose="02020603050405020304" pitchFamily="18" charset="0"/>
                <a:cs typeface="Times New Roman" panose="02020603050405020304" pitchFamily="18" charset="0"/>
              </a:rPr>
              <a:t>Belantamab</a:t>
            </a:r>
            <a:r>
              <a:rPr lang="en-GB" sz="1200">
                <a:ea typeface="Times New Roman" panose="02020603050405020304" pitchFamily="18" charset="0"/>
                <a:cs typeface="Times New Roman" panose="02020603050405020304" pitchFamily="18" charset="0"/>
              </a:rPr>
              <a:t> </a:t>
            </a:r>
            <a:r>
              <a:rPr lang="en-GB" sz="1200" err="1">
                <a:ea typeface="Times New Roman" panose="02020603050405020304" pitchFamily="18" charset="0"/>
                <a:cs typeface="Times New Roman" panose="02020603050405020304" pitchFamily="18" charset="0"/>
              </a:rPr>
              <a:t>mafodotin</a:t>
            </a:r>
            <a:r>
              <a:rPr lang="en-GB" sz="1200">
                <a:ea typeface="Times New Roman" panose="02020603050405020304" pitchFamily="18" charset="0"/>
                <a:cs typeface="Times New Roman" panose="02020603050405020304" pitchFamily="18" charset="0"/>
              </a:rPr>
              <a:t>; </a:t>
            </a:r>
            <a:r>
              <a:rPr lang="en-GB" sz="1200" err="1">
                <a:ea typeface="Times New Roman" panose="02020603050405020304" pitchFamily="18" charset="0"/>
                <a:cs typeface="Times New Roman" panose="02020603050405020304" pitchFamily="18" charset="0"/>
              </a:rPr>
              <a:t>Bor</a:t>
            </a:r>
            <a:r>
              <a:rPr lang="en-GB" sz="1200">
                <a:ea typeface="Times New Roman" panose="02020603050405020304" pitchFamily="18" charset="0"/>
                <a:cs typeface="Times New Roman" panose="02020603050405020304" pitchFamily="18" charset="0"/>
              </a:rPr>
              <a:t>: Bortezomib; </a:t>
            </a:r>
            <a:r>
              <a:rPr lang="en-GB" sz="1200" err="1">
                <a:ea typeface="Times New Roman" panose="02020603050405020304" pitchFamily="18" charset="0"/>
                <a:cs typeface="Times New Roman" panose="02020603050405020304" pitchFamily="18" charset="0"/>
              </a:rPr>
              <a:t>BsAb</a:t>
            </a:r>
            <a:r>
              <a:rPr lang="en-GB" sz="1200">
                <a:ea typeface="Times New Roman" panose="02020603050405020304" pitchFamily="18" charset="0"/>
                <a:cs typeface="Times New Roman" panose="02020603050405020304" pitchFamily="18" charset="0"/>
              </a:rPr>
              <a:t>: Bispecific antibody; Car: Carfilzomib; CD38: Cluster of differentiation 38; CDF: Cancer Drugs Fund; Dara: Daratumumab; Dex: Dexamethasone; </a:t>
            </a:r>
            <a:r>
              <a:rPr lang="en-GB" sz="1200" err="1">
                <a:ea typeface="Times New Roman" panose="02020603050405020304" pitchFamily="18" charset="0"/>
                <a:cs typeface="Times New Roman" panose="02020603050405020304" pitchFamily="18" charset="0"/>
              </a:rPr>
              <a:t>Elran</a:t>
            </a:r>
            <a:r>
              <a:rPr lang="en-GB" sz="1200">
                <a:ea typeface="Times New Roman" panose="02020603050405020304" pitchFamily="18" charset="0"/>
                <a:cs typeface="Times New Roman" panose="02020603050405020304" pitchFamily="18" charset="0"/>
              </a:rPr>
              <a:t>: </a:t>
            </a:r>
            <a:r>
              <a:rPr lang="en-GB" sz="1200" err="1">
                <a:ea typeface="Times New Roman" panose="02020603050405020304" pitchFamily="18" charset="0"/>
                <a:cs typeface="Times New Roman" panose="02020603050405020304" pitchFamily="18" charset="0"/>
              </a:rPr>
              <a:t>Elranatamab</a:t>
            </a:r>
            <a:r>
              <a:rPr lang="en-GB" sz="1200">
                <a:ea typeface="Times New Roman" panose="02020603050405020304" pitchFamily="18" charset="0"/>
                <a:cs typeface="Times New Roman" panose="02020603050405020304" pitchFamily="18" charset="0"/>
              </a:rPr>
              <a:t>; HDT: High dose therapy; Isa: </a:t>
            </a:r>
            <a:r>
              <a:rPr lang="en-GB" sz="1200" err="1">
                <a:ea typeface="Times New Roman" panose="02020603050405020304" pitchFamily="18" charset="0"/>
                <a:cs typeface="Times New Roman" panose="02020603050405020304" pitchFamily="18" charset="0"/>
              </a:rPr>
              <a:t>Isatuximab</a:t>
            </a:r>
            <a:r>
              <a:rPr lang="en-GB" sz="1200">
                <a:ea typeface="Times New Roman" panose="02020603050405020304" pitchFamily="18" charset="0"/>
                <a:cs typeface="Times New Roman" panose="02020603050405020304" pitchFamily="18" charset="0"/>
              </a:rPr>
              <a:t>; </a:t>
            </a:r>
            <a:r>
              <a:rPr lang="en-GB" sz="1200" err="1">
                <a:ea typeface="Times New Roman" panose="02020603050405020304" pitchFamily="18" charset="0"/>
                <a:cs typeface="Times New Roman" panose="02020603050405020304" pitchFamily="18" charset="0"/>
              </a:rPr>
              <a:t>Ixa</a:t>
            </a:r>
            <a:r>
              <a:rPr lang="en-GB" sz="1200">
                <a:ea typeface="Times New Roman" panose="02020603050405020304" pitchFamily="18" charset="0"/>
                <a:cs typeface="Times New Roman" panose="02020603050405020304" pitchFamily="18" charset="0"/>
              </a:rPr>
              <a:t>: </a:t>
            </a:r>
            <a:r>
              <a:rPr lang="en-GB" sz="1200" err="1">
                <a:ea typeface="Times New Roman" panose="02020603050405020304" pitchFamily="18" charset="0"/>
                <a:cs typeface="Times New Roman" panose="02020603050405020304" pitchFamily="18" charset="0"/>
              </a:rPr>
              <a:t>Ixazomib</a:t>
            </a:r>
            <a:r>
              <a:rPr lang="en-GB" sz="1200">
                <a:ea typeface="Times New Roman" panose="02020603050405020304" pitchFamily="18" charset="0"/>
                <a:cs typeface="Times New Roman" panose="02020603050405020304" pitchFamily="18" charset="0"/>
              </a:rPr>
              <a:t>; Len: Lenalidomide; MM: Multiple myeloma; NG: NICE guideline; Pan: Panobinostat: Pom: Pomalidomide; </a:t>
            </a:r>
            <a:r>
              <a:rPr lang="en-GB" sz="1200" err="1">
                <a:ea typeface="Times New Roman" panose="02020603050405020304" pitchFamily="18" charset="0"/>
                <a:cs typeface="Times New Roman" panose="02020603050405020304" pitchFamily="18" charset="0"/>
              </a:rPr>
              <a:t>PomDex</a:t>
            </a:r>
            <a:r>
              <a:rPr lang="en-GB" sz="1200">
                <a:ea typeface="Times New Roman" panose="02020603050405020304" pitchFamily="18" charset="0"/>
                <a:cs typeface="Times New Roman" panose="02020603050405020304" pitchFamily="18" charset="0"/>
              </a:rPr>
              <a:t>: Pomalidomide plus low dose dexamethasone; RRMM: Relapsed or refractory multiple myeloma: Sel: Selinexor; TA: Technical appraisal; Tal: Talquetamab; TCE: Triple-class exposed; TCR: T-cell redirecting; Tec: Teclistamab; Thal: Thalidomide</a:t>
            </a:r>
          </a:p>
        </p:txBody>
      </p:sp>
      <p:sp>
        <p:nvSpPr>
          <p:cNvPr id="4" name="TextBox 3">
            <a:extLst>
              <a:ext uri="{FF2B5EF4-FFF2-40B4-BE49-F238E27FC236}">
                <a16:creationId xmlns:a16="http://schemas.microsoft.com/office/drawing/2014/main" id="{0C779581-B7D1-84C0-A8FA-EBB5A05E7B66}"/>
              </a:ext>
            </a:extLst>
          </p:cNvPr>
          <p:cNvSpPr txBox="1"/>
          <p:nvPr/>
        </p:nvSpPr>
        <p:spPr>
          <a:xfrm>
            <a:off x="8573490" y="0"/>
            <a:ext cx="3144018"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See appendix: </a:t>
            </a:r>
            <a:r>
              <a:rPr lang="en-GB" sz="1600">
                <a:latin typeface="Arial" panose="020B0604020202020204" pitchFamily="34" charset="0"/>
                <a:cs typeface="Arial" panose="020B0604020202020204" pitchFamily="34" charset="0"/>
                <a:hlinkClick r:id="rId6" action="ppaction://hlinksldjump"/>
              </a:rPr>
              <a:t>Decision problem</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635790"/>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template " id="{FF430803-2354-4D26-A386-A05BA605F52A}" vid="{287906C3-7095-46E2-ADDA-A56F1B378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4" ma:contentTypeDescription="Create a new document." ma:contentTypeScope="" ma:versionID="e38ee189183f80f889e608afc237556e">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8b384a948197d1f4f7c6a1da5ea71383"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88f659-1643-4156-81f1-9846a64941a2}"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D4A81-9AA7-4839-9F7C-49A81BAA6B43}">
  <ds:schemaRefs>
    <ds:schemaRef ds:uri="0eb656aa-4e79-4e95-9076-bc119a23e0cc"/>
    <ds:schemaRef ds:uri="6113f790-c252-4bfe-890a-0e01b9de80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1EC78B-BD21-4F7D-A745-F4837912BCCE}">
  <ds:schemaRefs>
    <ds:schemaRef ds:uri="http://schemas.microsoft.com/sharepoint/v3/contenttype/forms"/>
  </ds:schemaRefs>
</ds:datastoreItem>
</file>

<file path=customXml/itemProps3.xml><?xml version="1.0" encoding="utf-8"?>
<ds:datastoreItem xmlns:ds="http://schemas.openxmlformats.org/officeDocument/2006/customXml" ds:itemID="{C584E97C-2CE9-42E8-999A-CA81816FA5D1}">
  <ds:schemaRefs>
    <ds:schemaRef ds:uri="0eb656aa-4e79-4e95-9076-bc119a23e0cc"/>
    <ds:schemaRef ds:uri="6113f790-c252-4bfe-890a-0e01b9de80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ACM1 slides</Template>
  <TotalTime>109</TotalTime>
  <Words>7456</Words>
  <Application>Microsoft Office PowerPoint</Application>
  <PresentationFormat>Widescreen</PresentationFormat>
  <Paragraphs>840</Paragraphs>
  <Slides>51</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Inter</vt:lpstr>
      <vt:lpstr>Lora SemiBold</vt:lpstr>
      <vt:lpstr>Courier New</vt:lpstr>
      <vt:lpstr>Wingdings</vt:lpstr>
      <vt:lpstr>Lato</vt:lpstr>
      <vt:lpstr>Times New Roman</vt:lpstr>
      <vt:lpstr>NICEbrandtheme</vt:lpstr>
      <vt:lpstr>Talquetamab for treating relapsed or refractory multiple myeloma after 3 therapies (ID5082)</vt:lpstr>
      <vt:lpstr>Talquetamab for treating relapsed or refractory multiple myeloma after 3 therapies</vt:lpstr>
      <vt:lpstr>Background on multiple myeloma</vt:lpstr>
      <vt:lpstr>Patient and carer perspectives</vt:lpstr>
      <vt:lpstr>Clinical perspectives</vt:lpstr>
      <vt:lpstr>Talquetamab (Talvey, Johnson &amp; Johnson Innovative Medicine)</vt:lpstr>
      <vt:lpstr>Key issues for discussion</vt:lpstr>
      <vt:lpstr>Talquetamab for treating relapsed or refractory multiple myeloma after 3 therapies</vt:lpstr>
      <vt:lpstr>MM treatment pathway and proposed positioning of talquetamab</vt:lpstr>
      <vt:lpstr>Key clinical effectiveness evidence: overview</vt:lpstr>
      <vt:lpstr>Key results: MonumenTAL-1 and MajesTEC-1</vt:lpstr>
      <vt:lpstr>Clinical trial evidence in relation to COVID-19 timeline</vt:lpstr>
      <vt:lpstr>Indirect treatment comparison (ITC) results – Duration of response (DoR)</vt:lpstr>
      <vt:lpstr>ITC results – Progression-free survival (PFS)</vt:lpstr>
      <vt:lpstr>ITC results – Overall survival (OS)</vt:lpstr>
      <vt:lpstr>Key issue: Company’s ITC hazard ratio for OS (1)</vt:lpstr>
      <vt:lpstr>Key issue: Company’s ITC hazard ratio for OS (2) </vt:lpstr>
      <vt:lpstr>Key issue: Company’s ITC hazard ratio for OS (3) </vt:lpstr>
      <vt:lpstr>Key issue: Company’s ITC hazard ratio for OS (4)</vt:lpstr>
      <vt:lpstr>Key issue: Company’s ITC hazard ratio for OS (5)  Evidence from recently published real-world studies from Europe </vt:lpstr>
      <vt:lpstr>Talquetamab for treating relapsed or refractory multiple myeloma after 3 therapies</vt:lpstr>
      <vt:lpstr>Company’s model overview</vt:lpstr>
      <vt:lpstr>Key issue: Modelling OS, PFS and TTD for teclistamab (1) </vt:lpstr>
      <vt:lpstr>Long term OS estimates – Talquetamab and teclistamab</vt:lpstr>
      <vt:lpstr>Long term PFS estimates – Talquetamab and teclistamab</vt:lpstr>
      <vt:lpstr>Key issue: Modelling OS, PFS and TTD for teclistamab (2) </vt:lpstr>
      <vt:lpstr>Key issue: Subsequent treatment</vt:lpstr>
      <vt:lpstr>Key issue: Intravenous immunoglobulin use</vt:lpstr>
      <vt:lpstr>Talquetamab for treating relapsed or refractory multiple myeloma after 3 therapies</vt:lpstr>
      <vt:lpstr>Differences between company and EAG base case assumptions</vt:lpstr>
      <vt:lpstr>Cost-effectiveness results</vt:lpstr>
      <vt:lpstr>Talquetamab for treating relapsed or refractory multiple myeloma after 3 therapies</vt:lpstr>
      <vt:lpstr>Other considerations: Adverse event disutilities</vt:lpstr>
      <vt:lpstr>Other considerations</vt:lpstr>
      <vt:lpstr>Talquetamab for treating relapsed or refractory multiple myeloma after 3 therapies</vt:lpstr>
      <vt:lpstr>Key issues and questions for committee</vt:lpstr>
      <vt:lpstr>Talquetamab for treating relapsed or refractory multiple myeloma after 3 therapies </vt:lpstr>
      <vt:lpstr>Decision problem</vt:lpstr>
      <vt:lpstr>Key clinical trial: MonumenTAL-1 study design</vt:lpstr>
      <vt:lpstr>Baseline characteristics: MonumenTAL-1 and MajesTEC-1</vt:lpstr>
      <vt:lpstr>Adverse events: MonumenTAL-1</vt:lpstr>
      <vt:lpstr>Key issue: ITC methods – Further EAG critique</vt:lpstr>
      <vt:lpstr>ITC method - identification of co-variates </vt:lpstr>
      <vt:lpstr>ITC methods – diagnostic balance of covariates (1)</vt:lpstr>
      <vt:lpstr>ITC methods – diagnostic balance of covariates (2)</vt:lpstr>
      <vt:lpstr>Key issue: Modelling OS, PFS and TTD for teclistamab </vt:lpstr>
      <vt:lpstr>Key issue: Subsequent talquetamab treatment</vt:lpstr>
      <vt:lpstr>Key issue: Intravenous immunoglobulin use</vt:lpstr>
      <vt:lpstr>Other considerations: Half-cycle correction</vt:lpstr>
      <vt:lpstr>Other considerations: Discounting</vt:lpstr>
      <vt:lpstr>Managed access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Zain Hussain</dc:creator>
  <cp:lastModifiedBy>Zain Hussain</cp:lastModifiedBy>
  <cp:revision>5</cp:revision>
  <dcterms:created xsi:type="dcterms:W3CDTF">2025-06-26T10:46:34Z</dcterms:created>
  <dcterms:modified xsi:type="dcterms:W3CDTF">2025-09-01T11:41:32Z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MediaServiceImageTags">
    <vt:lpwstr/>
  </property>
  <property fmtid="{D5CDD505-2E9C-101B-9397-08002B2CF9AE}" pid="11" name="lcf76f155ced4ddcb4097134ff3c332f">
    <vt:lpwstr/>
  </property>
  <property fmtid="{D5CDD505-2E9C-101B-9397-08002B2CF9AE}" pid="12" name="TaxCatchAll">
    <vt:lpwstr/>
  </property>
</Properties>
</file>