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5"/>
  </p:sldMasterIdLst>
  <p:notesMasterIdLst>
    <p:notesMasterId r:id="rId52"/>
  </p:notesMasterIdLst>
  <p:handoutMasterIdLst>
    <p:handoutMasterId r:id="rId53"/>
  </p:handoutMasterIdLst>
  <p:sldIdLst>
    <p:sldId id="339" r:id="rId6"/>
    <p:sldId id="2140" r:id="rId7"/>
    <p:sldId id="2141" r:id="rId8"/>
    <p:sldId id="2185" r:id="rId9"/>
    <p:sldId id="2156" r:id="rId10"/>
    <p:sldId id="2119" r:id="rId11"/>
    <p:sldId id="2122" r:id="rId12"/>
    <p:sldId id="2195" r:id="rId13"/>
    <p:sldId id="2260" r:id="rId14"/>
    <p:sldId id="2071" r:id="rId15"/>
    <p:sldId id="2256" r:id="rId16"/>
    <p:sldId id="2162" r:id="rId17"/>
    <p:sldId id="2183" r:id="rId18"/>
    <p:sldId id="2192" r:id="rId19"/>
    <p:sldId id="2193" r:id="rId20"/>
    <p:sldId id="2233" r:id="rId21"/>
    <p:sldId id="2226" r:id="rId22"/>
    <p:sldId id="2242" r:id="rId23"/>
    <p:sldId id="2228" r:id="rId24"/>
    <p:sldId id="2229" r:id="rId25"/>
    <p:sldId id="2143" r:id="rId26"/>
    <p:sldId id="2169" r:id="rId27"/>
    <p:sldId id="2206" r:id="rId28"/>
    <p:sldId id="2252" r:id="rId29"/>
    <p:sldId id="2253" r:id="rId30"/>
    <p:sldId id="2202" r:id="rId31"/>
    <p:sldId id="2257" r:id="rId32"/>
    <p:sldId id="2201" r:id="rId33"/>
    <p:sldId id="2259" r:id="rId34"/>
    <p:sldId id="1803" r:id="rId35"/>
    <p:sldId id="2205" r:id="rId36"/>
    <p:sldId id="2211" r:id="rId37"/>
    <p:sldId id="2212" r:id="rId38"/>
    <p:sldId id="2213" r:id="rId39"/>
    <p:sldId id="2214" r:id="rId40"/>
    <p:sldId id="2219" r:id="rId41"/>
    <p:sldId id="2220" r:id="rId42"/>
    <p:sldId id="2221" r:id="rId43"/>
    <p:sldId id="2244" r:id="rId44"/>
    <p:sldId id="2231" r:id="rId45"/>
    <p:sldId id="2249" r:id="rId46"/>
    <p:sldId id="2250" r:id="rId47"/>
    <p:sldId id="2251" r:id="rId48"/>
    <p:sldId id="2245" r:id="rId49"/>
    <p:sldId id="2246" r:id="rId50"/>
    <p:sldId id="2247" r:id="rId51"/>
  </p:sldIdLst>
  <p:sldSz cx="12192000" cy="6858000"/>
  <p:notesSz cx="6858000" cy="9144000"/>
  <p:embeddedFontLst>
    <p:embeddedFont>
      <p:font typeface="Inter" panose="02000503000000020004" pitchFamily="2" charset="0"/>
      <p:regular r:id="rId54"/>
      <p:bold r:id="rId55"/>
    </p:embeddedFont>
    <p:embeddedFont>
      <p:font typeface="Lato" panose="020F0502020204030203" pitchFamily="34" charset="0"/>
      <p:regular r:id="rId56"/>
      <p:bold r:id="rId57"/>
      <p:italic r:id="rId58"/>
      <p:boldItalic r:id="rId59"/>
    </p:embeddedFont>
    <p:embeddedFont>
      <p:font typeface="Lora SemiBold" pitchFamily="2" charset="0"/>
      <p:bold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0CFE31-2726-4B92-93E3-76ECDF07D386}">
          <p14:sldIdLst>
            <p14:sldId id="339"/>
            <p14:sldId id="2140"/>
            <p14:sldId id="2141"/>
            <p14:sldId id="2185"/>
            <p14:sldId id="2156"/>
            <p14:sldId id="2119"/>
            <p14:sldId id="2122"/>
            <p14:sldId id="2195"/>
            <p14:sldId id="2260"/>
            <p14:sldId id="2071"/>
            <p14:sldId id="2256"/>
            <p14:sldId id="2162"/>
            <p14:sldId id="2183"/>
            <p14:sldId id="2192"/>
            <p14:sldId id="2193"/>
            <p14:sldId id="2233"/>
            <p14:sldId id="2226"/>
            <p14:sldId id="2242"/>
            <p14:sldId id="2228"/>
            <p14:sldId id="2229"/>
            <p14:sldId id="2143"/>
            <p14:sldId id="2169"/>
            <p14:sldId id="2206"/>
            <p14:sldId id="2252"/>
            <p14:sldId id="2253"/>
            <p14:sldId id="2202"/>
            <p14:sldId id="2257"/>
            <p14:sldId id="2201"/>
            <p14:sldId id="2259"/>
            <p14:sldId id="1803"/>
            <p14:sldId id="2205"/>
            <p14:sldId id="2211"/>
            <p14:sldId id="2212"/>
            <p14:sldId id="2213"/>
            <p14:sldId id="2214"/>
            <p14:sldId id="2219"/>
            <p14:sldId id="2220"/>
            <p14:sldId id="2221"/>
            <p14:sldId id="2244"/>
            <p14:sldId id="2231"/>
            <p14:sldId id="2249"/>
            <p14:sldId id="2250"/>
            <p14:sldId id="2251"/>
            <p14:sldId id="2245"/>
            <p14:sldId id="2246"/>
            <p14:sldId id="22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C0864-4176-63AC-CE48-B351E3BD8248}" name="Jen-Yu Chang" initials="JC" userId="S::jy.a.chang@sheffield.ac.uk::3a7c6382-af6e-4ce2-90f1-33f3857d9f81" providerId="AD"/>
  <p188:author id="{B70F3265-A59A-B0A1-ED3C-DF451EB2BF86}" name="Zain Hussain" initials="ZH" userId="S::Zain.Hussain@nice.org.uk::6bb0b37e-cc1e-46da-918b-e9b499e72558" providerId="AD"/>
  <p188:author id="{61CC999D-2F37-2F25-7F7C-CC6DE34F4002}" name="Joanna Richardson" initials="JR" userId="S::joanna.richardson@nice.org.uk::7072ad2a-c6ad-4eb0-923b-2b26e2abada0" providerId="AD"/>
  <p188:author id="{6C9AFBF6-C0AD-49E8-EEE5-53AD1205A65A}" name="Alexandra Filby" initials="AF" userId="S::Alexandra.Filby@nice.org.uk::572928bd-b411-49ea-94e7-8605fd05ba42" providerId="AD"/>
  <p188:author id="{F194B7F7-E676-BB67-093D-205356EFF5E1}" name="Paul Tappenden" initials="PT" userId="S::p.tappenden@sheffield.ac.uk::f62d8868-3526-4298-8024-2d4393ca34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69"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 id="7" name="Stella O'Brien" initials="S" lastIdx="44" clrIdx="6">
    <p:extLst>
      <p:ext uri="{19B8F6BF-5375-455C-9EA6-DF929625EA0E}">
        <p15:presenceInfo xmlns:p15="http://schemas.microsoft.com/office/powerpoint/2012/main" userId="Stella O'Brien" providerId="None"/>
      </p:ext>
    </p:extLst>
  </p:cmAuthor>
  <p:cmAuthor id="8" name="Zoe Charles" initials="ZC" lastIdx="3" clrIdx="7">
    <p:extLst>
      <p:ext uri="{19B8F6BF-5375-455C-9EA6-DF929625EA0E}">
        <p15:presenceInfo xmlns:p15="http://schemas.microsoft.com/office/powerpoint/2012/main" userId="S::Zoe.Charles@nice.org.uk::c135eabb-d70c-4ebe-9405-64402c662e6d" providerId="AD"/>
      </p:ext>
    </p:extLst>
  </p:cmAuthor>
  <p:cmAuthor id="9" name="Emma Douch" initials="ED" lastIdx="6" clrIdx="8">
    <p:extLst>
      <p:ext uri="{19B8F6BF-5375-455C-9EA6-DF929625EA0E}">
        <p15:presenceInfo xmlns:p15="http://schemas.microsoft.com/office/powerpoint/2012/main" userId="S::Emma.Douch@nice.org.uk::d23c2457-444e-4a37-91b9-8b92510c8a1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11" name="Victoria Gillis-Elliott" initials="VG" lastIdx="265" clrIdx="10">
    <p:extLst>
      <p:ext uri="{19B8F6BF-5375-455C-9EA6-DF929625EA0E}">
        <p15:presenceInfo xmlns:p15="http://schemas.microsoft.com/office/powerpoint/2012/main" userId="S::Victoria.Gillis-Elliott@nice.org.uk::e08464f6-ff40-4dba-b3f3-1b3f43744df7" providerId="AD"/>
      </p:ext>
    </p:extLst>
  </p:cmAuthor>
  <p:cmAuthor id="12" name="Joanna Richardson" initials="JR" lastIdx="65" clrIdx="11">
    <p:extLst>
      <p:ext uri="{19B8F6BF-5375-455C-9EA6-DF929625EA0E}">
        <p15:presenceInfo xmlns:p15="http://schemas.microsoft.com/office/powerpoint/2012/main" userId="S::joanna.richardson@nice.org.uk::7072ad2a-c6ad-4eb0-923b-2b26e2abada0" providerId="AD"/>
      </p:ext>
    </p:extLst>
  </p:cmAuthor>
  <p:cmAuthor id="13" name="Alice Pritchard" initials="AP" lastIdx="2" clrIdx="12">
    <p:extLst>
      <p:ext uri="{19B8F6BF-5375-455C-9EA6-DF929625EA0E}">
        <p15:presenceInfo xmlns:p15="http://schemas.microsoft.com/office/powerpoint/2012/main" userId="S::Alice.Pritchard@nice.org.uk::6caca98d-8c06-4c41-b39b-830e155985d4" providerId="AD"/>
      </p:ext>
    </p:extLst>
  </p:cmAuthor>
  <p:cmAuthor id="14" name="Alan Moore" initials="AM" lastIdx="1" clrIdx="13">
    <p:extLst>
      <p:ext uri="{19B8F6BF-5375-455C-9EA6-DF929625EA0E}">
        <p15:presenceInfo xmlns:p15="http://schemas.microsoft.com/office/powerpoint/2012/main" userId="S::Alan.Moore@nice.org.uk::ec5944d7-bd17-4426-9607-517979f30489" providerId="AD"/>
      </p:ext>
    </p:extLst>
  </p:cmAuthor>
  <p:cmAuthor id="15" name="Elizabeth Bell" initials="EB [2]" lastIdx="110" clrIdx="14">
    <p:extLst>
      <p:ext uri="{19B8F6BF-5375-455C-9EA6-DF929625EA0E}">
        <p15:presenceInfo xmlns:p15="http://schemas.microsoft.com/office/powerpoint/2012/main" userId="S::Elizabeth.Bell@nice.org.uk::30e40adb-969c-4983-b598-476057d0150c" providerId="AD"/>
      </p:ext>
    </p:extLst>
  </p:cmAuthor>
  <p:cmAuthor id="16" name="Paul Tappenden" initials="PT" lastIdx="26" clrIdx="15">
    <p:extLst>
      <p:ext uri="{19B8F6BF-5375-455C-9EA6-DF929625EA0E}">
        <p15:presenceInfo xmlns:p15="http://schemas.microsoft.com/office/powerpoint/2012/main" userId="S::p.tappenden@sheffield.ac.uk::f62d8868-3526-4298-8024-2d4393ca3491" providerId="AD"/>
      </p:ext>
    </p:extLst>
  </p:cmAuthor>
  <p:cmAuthor id="17" name="Aline Navega Biz" initials="AN" lastIdx="22" clrIdx="16">
    <p:extLst>
      <p:ext uri="{19B8F6BF-5375-455C-9EA6-DF929625EA0E}">
        <p15:presenceInfo xmlns:p15="http://schemas.microsoft.com/office/powerpoint/2012/main" userId="S::a.navega-biz@sheffield.ac.uk::737f7aea-7fd1-4a99-8d04-6d7e310ceb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F"/>
    <a:srgbClr val="D07B4C"/>
    <a:srgbClr val="08D8E8"/>
    <a:srgbClr val="CCD8DD"/>
    <a:srgbClr val="FF6D4B"/>
    <a:srgbClr val="C00000"/>
    <a:srgbClr val="FFFFFF"/>
    <a:srgbClr val="1F2EEF"/>
    <a:srgbClr val="228096"/>
    <a:srgbClr val="0043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59" d="100"/>
          <a:sy n="59" d="100"/>
        </p:scale>
        <p:origin x="26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n Hussain" userId="6bb0b37e-cc1e-46da-918b-e9b499e72558" providerId="ADAL" clId="{117B7484-340F-474C-B07B-CF00432DD42B}"/>
    <pc:docChg chg="undo custSel modSld">
      <pc:chgData name="Zain Hussain" userId="6bb0b37e-cc1e-46da-918b-e9b499e72558" providerId="ADAL" clId="{117B7484-340F-474C-B07B-CF00432DD42B}" dt="2026-01-19T09:16:19.159" v="456" actId="20577"/>
      <pc:docMkLst>
        <pc:docMk/>
      </pc:docMkLst>
      <pc:sldChg chg="delSp modSp mod">
        <pc:chgData name="Zain Hussain" userId="6bb0b37e-cc1e-46da-918b-e9b499e72558" providerId="ADAL" clId="{117B7484-340F-474C-B07B-CF00432DD42B}" dt="2026-01-19T09:16:19.159" v="456" actId="20577"/>
        <pc:sldMkLst>
          <pc:docMk/>
          <pc:sldMk cId="757304331" sldId="2229"/>
        </pc:sldMkLst>
        <pc:spChg chg="mod">
          <ac:chgData name="Zain Hussain" userId="6bb0b37e-cc1e-46da-918b-e9b499e72558" providerId="ADAL" clId="{117B7484-340F-474C-B07B-CF00432DD42B}" dt="2026-01-19T09:16:19.159" v="456" actId="20577"/>
          <ac:spMkLst>
            <pc:docMk/>
            <pc:sldMk cId="757304331" sldId="2229"/>
            <ac:spMk id="5" creationId="{3225D6D5-E9DD-B39C-636A-68E9461B2D1A}"/>
          </ac:spMkLst>
        </pc:spChg>
      </pc:sldChg>
    </pc:docChg>
  </pc:docChgLst>
  <pc:docChgLst>
    <pc:chgData name="Elizabeth Bell" userId="30e40adb-969c-4983-b598-476057d0150c" providerId="ADAL" clId="{77647956-8C24-4588-8584-93BA8D3079BF}"/>
    <pc:docChg chg="undo redo custSel addSld delSld modSld modSection">
      <pc:chgData name="Elizabeth Bell" userId="30e40adb-969c-4983-b598-476057d0150c" providerId="ADAL" clId="{77647956-8C24-4588-8584-93BA8D3079BF}" dt="2026-01-05T07:47:08" v="256" actId="20577"/>
      <pc:docMkLst>
        <pc:docMk/>
      </pc:docMkLst>
      <pc:sldChg chg="addSp delSp modSp mod">
        <pc:chgData name="Elizabeth Bell" userId="30e40adb-969c-4983-b598-476057d0150c" providerId="ADAL" clId="{77647956-8C24-4588-8584-93BA8D3079BF}" dt="2026-01-05T07:45:16.177" v="233" actId="478"/>
        <pc:sldMkLst>
          <pc:docMk/>
          <pc:sldMk cId="2434054497" sldId="2141"/>
        </pc:sldMkLst>
        <pc:graphicFrameChg chg="mod modGraphic">
          <ac:chgData name="Elizabeth Bell" userId="30e40adb-969c-4983-b598-476057d0150c" providerId="ADAL" clId="{77647956-8C24-4588-8584-93BA8D3079BF}" dt="2026-01-05T07:45:14.191" v="232"/>
          <ac:graphicFrameMkLst>
            <pc:docMk/>
            <pc:sldMk cId="2434054497" sldId="2141"/>
            <ac:graphicFrameMk id="13" creationId="{3E707A90-998A-FFAD-3417-4BE790ABA93D}"/>
          </ac:graphicFrameMkLst>
        </pc:graphicFrameChg>
      </pc:sldChg>
      <pc:sldChg chg="modSp mod">
        <pc:chgData name="Elizabeth Bell" userId="30e40adb-969c-4983-b598-476057d0150c" providerId="ADAL" clId="{77647956-8C24-4588-8584-93BA8D3079BF}" dt="2026-01-05T07:46:06.547" v="244"/>
        <pc:sldMkLst>
          <pc:docMk/>
          <pc:sldMk cId="2517475760" sldId="2206"/>
        </pc:sldMkLst>
        <pc:spChg chg="mod">
          <ac:chgData name="Elizabeth Bell" userId="30e40adb-969c-4983-b598-476057d0150c" providerId="ADAL" clId="{77647956-8C24-4588-8584-93BA8D3079BF}" dt="2026-01-05T07:45:56.398" v="242" actId="6549"/>
          <ac:spMkLst>
            <pc:docMk/>
            <pc:sldMk cId="2517475760" sldId="2206"/>
            <ac:spMk id="3" creationId="{B4B541DA-5FFA-4DCF-A14D-3DF9F4BD213F}"/>
          </ac:spMkLst>
        </pc:spChg>
        <pc:graphicFrameChg chg="mod modGraphic">
          <ac:chgData name="Elizabeth Bell" userId="30e40adb-969c-4983-b598-476057d0150c" providerId="ADAL" clId="{77647956-8C24-4588-8584-93BA8D3079BF}" dt="2026-01-05T07:46:06.547" v="244"/>
          <ac:graphicFrameMkLst>
            <pc:docMk/>
            <pc:sldMk cId="2517475760" sldId="2206"/>
            <ac:graphicFrameMk id="15" creationId="{7ADD6705-141B-22E6-67B8-0A6C4C13C74F}"/>
          </ac:graphicFrameMkLst>
        </pc:graphicFrameChg>
      </pc:sldChg>
      <pc:sldChg chg="modSp mod">
        <pc:chgData name="Elizabeth Bell" userId="30e40adb-969c-4983-b598-476057d0150c" providerId="ADAL" clId="{77647956-8C24-4588-8584-93BA8D3079BF}" dt="2026-01-05T07:46:32.005" v="246"/>
        <pc:sldMkLst>
          <pc:docMk/>
          <pc:sldMk cId="1923023075" sldId="2252"/>
        </pc:sldMkLst>
        <pc:spChg chg="mod">
          <ac:chgData name="Elizabeth Bell" userId="30e40adb-969c-4983-b598-476057d0150c" providerId="ADAL" clId="{77647956-8C24-4588-8584-93BA8D3079BF}" dt="2026-01-05T07:46:22.895" v="245"/>
          <ac:spMkLst>
            <pc:docMk/>
            <pc:sldMk cId="1923023075" sldId="2252"/>
            <ac:spMk id="3" creationId="{BE0F17E5-2E93-E724-38B6-1EB8C8F6A359}"/>
          </ac:spMkLst>
        </pc:spChg>
        <pc:graphicFrameChg chg="mod modGraphic">
          <ac:chgData name="Elizabeth Bell" userId="30e40adb-969c-4983-b598-476057d0150c" providerId="ADAL" clId="{77647956-8C24-4588-8584-93BA8D3079BF}" dt="2026-01-05T07:46:32.005" v="246"/>
          <ac:graphicFrameMkLst>
            <pc:docMk/>
            <pc:sldMk cId="1923023075" sldId="2252"/>
            <ac:graphicFrameMk id="5" creationId="{95E41BEE-A619-87CD-D9C3-068CCE30916E}"/>
          </ac:graphicFrameMkLst>
        </pc:graphicFrameChg>
      </pc:sldChg>
      <pc:sldChg chg="modSp mod">
        <pc:chgData name="Elizabeth Bell" userId="30e40adb-969c-4983-b598-476057d0150c" providerId="ADAL" clId="{77647956-8C24-4588-8584-93BA8D3079BF}" dt="2026-01-05T07:47:08" v="256" actId="20577"/>
        <pc:sldMkLst>
          <pc:docMk/>
          <pc:sldMk cId="3908074921" sldId="2253"/>
        </pc:sldMkLst>
        <pc:spChg chg="mod">
          <ac:chgData name="Elizabeth Bell" userId="30e40adb-969c-4983-b598-476057d0150c" providerId="ADAL" clId="{77647956-8C24-4588-8584-93BA8D3079BF}" dt="2026-01-05T07:46:47.234" v="249" actId="6549"/>
          <ac:spMkLst>
            <pc:docMk/>
            <pc:sldMk cId="3908074921" sldId="2253"/>
            <ac:spMk id="3" creationId="{7E4CFC4B-E744-4DB7-11E9-D1E0FC6D1EB6}"/>
          </ac:spMkLst>
        </pc:spChg>
        <pc:spChg chg="mod">
          <ac:chgData name="Elizabeth Bell" userId="30e40adb-969c-4983-b598-476057d0150c" providerId="ADAL" clId="{77647956-8C24-4588-8584-93BA8D3079BF}" dt="2026-01-05T07:47:08" v="256" actId="20577"/>
          <ac:spMkLst>
            <pc:docMk/>
            <pc:sldMk cId="3908074921" sldId="2253"/>
            <ac:spMk id="16" creationId="{7D635C31-4CF5-CBA1-CAF0-8A072196E99D}"/>
          </ac:spMkLst>
        </pc:spChg>
        <pc:graphicFrameChg chg="mod">
          <ac:chgData name="Elizabeth Bell" userId="30e40adb-969c-4983-b598-476057d0150c" providerId="ADAL" clId="{77647956-8C24-4588-8584-93BA8D3079BF}" dt="2026-01-05T07:46:52.789" v="250"/>
          <ac:graphicFrameMkLst>
            <pc:docMk/>
            <pc:sldMk cId="3908074921" sldId="2253"/>
            <ac:graphicFrameMk id="5" creationId="{83A48C39-26D5-092C-9181-D2DE8A1A45C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19/01/2026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02141-DC89-0AE2-A3CB-94EA7BDF3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6889E-B016-8915-7AE0-57210BCE394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681F695-5258-EAE6-E289-039F09F60E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A7A50F-0F10-1499-663D-B10712E7978F}"/>
              </a:ext>
            </a:extLst>
          </p:cNvPr>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58366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79AF-1A90-FC41-B147-47D6A0427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CBD69-B25D-4D9E-F422-12670EE6BAF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BDF80EF-0A2F-AB56-FFC9-0A959A20E9F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E3D578-A671-7303-4909-C8CF2950B756}"/>
              </a:ext>
            </a:extLst>
          </p:cNvPr>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100952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26C24-1E65-C975-BB02-292980D12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23541-92A1-590D-F4B1-B26DCFCD88C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A6D4283-827C-5AAF-CECA-A1F055BB17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94FF526-AE06-276C-7EBF-B9287A3490C5}"/>
              </a:ext>
            </a:extLst>
          </p:cNvPr>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333592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E947-8CE6-46B3-A5A6-8C372DEFE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AE61D-25E8-F88D-5D36-DA106AE537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5B9A6CA-6423-60BC-B5F6-14B438C990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C253D0-469A-F3EC-84A2-13880D91BE2C}"/>
              </a:ext>
            </a:extLst>
          </p:cNvPr>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24792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463-C11B-1BDA-7BBE-913381B86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9E1B8-2AA3-5EF0-FD30-055F7B5CCDD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2677CC4-F55F-7FCD-76E8-C1C16203CF2C}"/>
              </a:ext>
            </a:extLst>
          </p:cNvPr>
          <p:cNvSpPr>
            <a:spLocks noGrp="1"/>
          </p:cNvSpPr>
          <p:nvPr>
            <p:ph type="body" idx="1"/>
          </p:nvPr>
        </p:nvSpPr>
        <p:spPr/>
        <p:txBody>
          <a:bodyPr/>
          <a:lstStyle/>
          <a:p>
            <a:r>
              <a:rPr lang="en-GB" dirty="0"/>
              <a:t>EAG critique of company DG response table 2</a:t>
            </a:r>
          </a:p>
        </p:txBody>
      </p:sp>
      <p:sp>
        <p:nvSpPr>
          <p:cNvPr id="4" name="Slide Number Placeholder 3">
            <a:extLst>
              <a:ext uri="{FF2B5EF4-FFF2-40B4-BE49-F238E27FC236}">
                <a16:creationId xmlns:a16="http://schemas.microsoft.com/office/drawing/2014/main" id="{2A2785A9-FADD-F9AC-ECC6-C823257AD057}"/>
              </a:ext>
            </a:extLst>
          </p:cNvPr>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74794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17F2-F930-1BD8-38C8-58899901E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DF3A3-C02F-70A8-8405-5A300B6270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11BCB3E-8554-C961-4E54-57A5A84394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E74611-440D-FAFD-EB00-169D2DE2AF6A}"/>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231866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D57C-C6B8-282B-CB1B-7EA90DAC3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2B33F-B483-17BA-74A7-59EC5CCED7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6EC2367-3963-C36B-C0A6-62544D3B26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3A17021-B57D-7A53-53CC-C9B5025B9D84}"/>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702740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E05C-9A03-DFBE-ED51-468141D8D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0A8D-1167-9F40-1C32-BC61A0F60F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751996F-7518-6F09-9D24-C955911047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78975C4-97A0-AA53-FB35-5E72847BC176}"/>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320890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fr-FR" sz="12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257983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73BAE-553B-745A-6E0F-427511C34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354D3-26F3-D48D-7329-B4FAA8E5B6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155EA83-06BA-BE58-6838-3B3A905075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Arial" panose="020B0604020202020204" pitchFamily="34" charset="0"/>
              </a:rPr>
              <a:t>Company</a:t>
            </a:r>
            <a:r>
              <a:rPr lang="fr-FR" sz="1200" dirty="0">
                <a:effectLst/>
                <a:latin typeface="Arial" panose="020B0604020202020204" pitchFamily="34" charset="0"/>
              </a:rPr>
              <a:t> DG </a:t>
            </a:r>
            <a:r>
              <a:rPr lang="fr-FR" sz="1200" dirty="0" err="1">
                <a:effectLst/>
                <a:latin typeface="Arial" panose="020B0604020202020204" pitchFamily="34" charset="0"/>
              </a:rPr>
              <a:t>response</a:t>
            </a:r>
            <a:r>
              <a:rPr lang="fr-FR" sz="1200" dirty="0">
                <a:effectLst/>
                <a:latin typeface="Arial" panose="020B0604020202020204" pitchFamily="34" charset="0"/>
              </a:rPr>
              <a:t> addendum table 4</a:t>
            </a:r>
          </a:p>
        </p:txBody>
      </p:sp>
      <p:sp>
        <p:nvSpPr>
          <p:cNvPr id="4" name="Slide Number Placeholder 3">
            <a:extLst>
              <a:ext uri="{FF2B5EF4-FFF2-40B4-BE49-F238E27FC236}">
                <a16:creationId xmlns:a16="http://schemas.microsoft.com/office/drawing/2014/main" id="{5EB1D820-8C0F-84E0-7531-3263B490E701}"/>
              </a:ext>
            </a:extLst>
          </p:cNvPr>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203046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F6B75-0720-EE38-FE62-A5B21E7D0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05058-A71E-1E58-8047-1653397411B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CCF1B60-098E-8621-A8F6-3B73B448052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8B5F5B-9F51-2AD1-05E4-51DB06A9BEA7}"/>
              </a:ext>
            </a:extLst>
          </p:cNvPr>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1271257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B5B1F-14DF-7569-6708-50CA9E3AB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73703-489F-92B2-ADEE-4923676ABE0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5792970-4429-5350-CAC4-5913C79558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EAG critique of </a:t>
            </a:r>
            <a:r>
              <a:rPr lang="fr-FR" sz="1200" dirty="0" err="1">
                <a:effectLst/>
                <a:latin typeface="Arial" panose="020B0604020202020204" pitchFamily="34" charset="0"/>
              </a:rPr>
              <a:t>company</a:t>
            </a:r>
            <a:r>
              <a:rPr lang="fr-FR" sz="1200" dirty="0">
                <a:effectLst/>
                <a:latin typeface="Arial" panose="020B0604020202020204" pitchFamily="34" charset="0"/>
              </a:rPr>
              <a:t> DG </a:t>
            </a:r>
            <a:r>
              <a:rPr lang="fr-FR" sz="1200" dirty="0" err="1">
                <a:effectLst/>
                <a:latin typeface="Arial" panose="020B0604020202020204" pitchFamily="34" charset="0"/>
              </a:rPr>
              <a:t>response</a:t>
            </a:r>
            <a:r>
              <a:rPr lang="fr-FR" sz="1200" dirty="0">
                <a:effectLst/>
                <a:latin typeface="Arial" panose="020B0604020202020204" pitchFamily="34" charset="0"/>
              </a:rPr>
              <a:t> table 3</a:t>
            </a:r>
          </a:p>
        </p:txBody>
      </p:sp>
      <p:sp>
        <p:nvSpPr>
          <p:cNvPr id="4" name="Slide Number Placeholder 3">
            <a:extLst>
              <a:ext uri="{FF2B5EF4-FFF2-40B4-BE49-F238E27FC236}">
                <a16:creationId xmlns:a16="http://schemas.microsoft.com/office/drawing/2014/main" id="{F974878B-28D7-47FE-B159-3A6ECC14DF90}"/>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215582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7AE5-29B1-388C-936B-6402067DD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C4569-9003-C4F7-964B-52E1569F10E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FB02225-33A3-D657-89F6-23DC031478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EAG critique of </a:t>
            </a:r>
            <a:r>
              <a:rPr lang="fr-FR" sz="1200" dirty="0" err="1">
                <a:effectLst/>
                <a:latin typeface="Arial" panose="020B0604020202020204" pitchFamily="34" charset="0"/>
              </a:rPr>
              <a:t>company</a:t>
            </a:r>
            <a:r>
              <a:rPr lang="fr-FR" sz="1200" dirty="0">
                <a:effectLst/>
                <a:latin typeface="Arial" panose="020B0604020202020204" pitchFamily="34" charset="0"/>
              </a:rPr>
              <a:t> DG </a:t>
            </a:r>
            <a:r>
              <a:rPr lang="fr-FR" sz="1200" dirty="0" err="1">
                <a:effectLst/>
                <a:latin typeface="Arial" panose="020B0604020202020204" pitchFamily="34" charset="0"/>
              </a:rPr>
              <a:t>response</a:t>
            </a:r>
            <a:r>
              <a:rPr lang="fr-FR" sz="1200" dirty="0">
                <a:effectLst/>
                <a:latin typeface="Arial" panose="020B0604020202020204" pitchFamily="34" charset="0"/>
              </a:rPr>
              <a:t> table 3</a:t>
            </a:r>
          </a:p>
        </p:txBody>
      </p:sp>
      <p:sp>
        <p:nvSpPr>
          <p:cNvPr id="4" name="Slide Number Placeholder 3">
            <a:extLst>
              <a:ext uri="{FF2B5EF4-FFF2-40B4-BE49-F238E27FC236}">
                <a16:creationId xmlns:a16="http://schemas.microsoft.com/office/drawing/2014/main" id="{6C4AB78F-4121-35FF-3243-A1CE133EA055}"/>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3308827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FCAC-0843-D488-0AFB-D9F1B20DE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05589-34C9-9B0C-C50B-2985A289914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A5B4B3-D838-565F-CCE2-127C02BC45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1CC5AA-6EB9-04CE-8812-7098752E335E}"/>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325862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86BD-D327-E026-5A21-702BBB886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0B5D5-21D7-553A-0920-9E146CA9F47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80EC17A-C507-E81E-D571-AF41F52E28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8F8A6E-B431-25A3-C4EA-3CD157B24D0D}"/>
              </a:ext>
            </a:extLst>
          </p:cNvPr>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4279642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BF6F-B232-09BC-2DE1-86CB916E7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39397-4B47-4B93-5C12-5C78226186C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84298A4-849B-95D4-414F-E806F0F9B3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91DBD-B716-38D0-B2E0-03467BF878BA}"/>
              </a:ext>
            </a:extLst>
          </p:cNvPr>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275560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3605112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ECB68-E581-EDAB-7C1B-36BFCF6FD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CF972-5DCE-3BC6-F5DE-F16022F234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7AF1812-F652-4CEC-C7A4-7EB8D659E0ED}"/>
              </a:ext>
            </a:extLst>
          </p:cNvPr>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mn-ea"/>
                <a:cs typeface="+mn-cs"/>
              </a:rPr>
              <a:t>CS section 1.4.1 and 1.4.2 and figure 1</a:t>
            </a:r>
            <a:endParaRPr lang="en-GB" dirty="0"/>
          </a:p>
        </p:txBody>
      </p:sp>
      <p:sp>
        <p:nvSpPr>
          <p:cNvPr id="4" name="Slide Number Placeholder 3">
            <a:extLst>
              <a:ext uri="{FF2B5EF4-FFF2-40B4-BE49-F238E27FC236}">
                <a16:creationId xmlns:a16="http://schemas.microsoft.com/office/drawing/2014/main" id="{ED454A23-270F-9C7A-33E4-ECB637C552C4}"/>
              </a:ext>
            </a:extLst>
          </p:cNvPr>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10664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1F0DC-91A7-9A4D-7C1F-DCC0B8586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76B90-3E3E-1640-6529-47934FD0A28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B7E0C1D-7694-689F-AE0A-8EF4EB366718}"/>
              </a:ext>
            </a:extLst>
          </p:cNvPr>
          <p:cNvSpPr>
            <a:spLocks noGrp="1"/>
          </p:cNvSpPr>
          <p:nvPr>
            <p:ph type="body" idx="1"/>
          </p:nvPr>
        </p:nvSpPr>
        <p:spPr/>
        <p:txBody>
          <a:bodyPr/>
          <a:lstStyle/>
          <a:p>
            <a:r>
              <a:rPr lang="en-GB" dirty="0"/>
              <a:t>EAG report figure 2</a:t>
            </a:r>
          </a:p>
        </p:txBody>
      </p:sp>
      <p:sp>
        <p:nvSpPr>
          <p:cNvPr id="4" name="Slide Number Placeholder 3">
            <a:extLst>
              <a:ext uri="{FF2B5EF4-FFF2-40B4-BE49-F238E27FC236}">
                <a16:creationId xmlns:a16="http://schemas.microsoft.com/office/drawing/2014/main" id="{A9821649-0981-4180-DC92-26E1F0ED5EDF}"/>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3678067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B814F-8B09-FB4C-AA60-1B7DD1A77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C13C-9446-67BF-5525-519D7A3AA06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EC0F352-17C9-09F3-EC52-61F464D98684}"/>
              </a:ext>
            </a:extLst>
          </p:cNvPr>
          <p:cNvSpPr>
            <a:spLocks noGrp="1"/>
          </p:cNvSpPr>
          <p:nvPr>
            <p:ph type="body" idx="1"/>
          </p:nvPr>
        </p:nvSpPr>
        <p:spPr/>
        <p:txBody>
          <a:bodyPr/>
          <a:lstStyle/>
          <a:p>
            <a:r>
              <a:rPr lang="en-GB" dirty="0"/>
              <a:t>EAG report section 4.2.3</a:t>
            </a:r>
          </a:p>
        </p:txBody>
      </p:sp>
      <p:sp>
        <p:nvSpPr>
          <p:cNvPr id="4" name="Slide Number Placeholder 3">
            <a:extLst>
              <a:ext uri="{FF2B5EF4-FFF2-40B4-BE49-F238E27FC236}">
                <a16:creationId xmlns:a16="http://schemas.microsoft.com/office/drawing/2014/main" id="{559C0AB5-E691-623D-C0DF-3DD74A6BEE5D}"/>
              </a:ext>
            </a:extLst>
          </p:cNvPr>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3894325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35C1-25BC-3ECF-8040-8D269A60B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895F1-D050-FAA3-B142-4EADA0F2536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CE9FEA3-A56A-0748-499A-0BE108020A1E}"/>
              </a:ext>
            </a:extLst>
          </p:cNvPr>
          <p:cNvSpPr>
            <a:spLocks noGrp="1"/>
          </p:cNvSpPr>
          <p:nvPr>
            <p:ph type="body" idx="1"/>
          </p:nvPr>
        </p:nvSpPr>
        <p:spPr/>
        <p:txBody>
          <a:bodyPr/>
          <a:lstStyle/>
          <a:p>
            <a:r>
              <a:rPr lang="en-GB" dirty="0"/>
              <a:t>EAG report table 5 and table 6</a:t>
            </a:r>
          </a:p>
        </p:txBody>
      </p:sp>
      <p:sp>
        <p:nvSpPr>
          <p:cNvPr id="4" name="Slide Number Placeholder 3">
            <a:extLst>
              <a:ext uri="{FF2B5EF4-FFF2-40B4-BE49-F238E27FC236}">
                <a16:creationId xmlns:a16="http://schemas.microsoft.com/office/drawing/2014/main" id="{97D40495-D35C-592C-1417-434B39E2E9D2}"/>
              </a:ext>
            </a:extLst>
          </p:cNvPr>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285885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04BCC-3E75-493F-F104-0660300BB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5D594-8796-7789-4730-4E83350148A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1B20ACB-247E-9834-E82A-CF7852AD94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CE5567-8A32-DD16-0A08-EE1992F86A50}"/>
              </a:ext>
            </a:extLst>
          </p:cNvPr>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3671149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D83C-B6FB-FB42-3096-E9A218532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F0361-EE34-764F-5122-F058E3940B4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1F2BDC4-2345-9108-6DE3-291EC87A979E}"/>
              </a:ext>
            </a:extLst>
          </p:cNvPr>
          <p:cNvSpPr>
            <a:spLocks noGrp="1"/>
          </p:cNvSpPr>
          <p:nvPr>
            <p:ph type="body" idx="1"/>
          </p:nvPr>
        </p:nvSpPr>
        <p:spPr/>
        <p:txBody>
          <a:bodyPr/>
          <a:lstStyle/>
          <a:p>
            <a:r>
              <a:rPr lang="en-GB" dirty="0"/>
              <a:t>Clarification response figure 2</a:t>
            </a:r>
          </a:p>
        </p:txBody>
      </p:sp>
      <p:sp>
        <p:nvSpPr>
          <p:cNvPr id="4" name="Slide Number Placeholder 3">
            <a:extLst>
              <a:ext uri="{FF2B5EF4-FFF2-40B4-BE49-F238E27FC236}">
                <a16:creationId xmlns:a16="http://schemas.microsoft.com/office/drawing/2014/main" id="{788BDDDD-B645-C3D6-7DDF-1117E5E87969}"/>
              </a:ext>
            </a:extLst>
          </p:cNvPr>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2725706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C8AC3-9E78-4AB6-406D-87EEF6104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E328F-724C-1F6E-62EE-FDB8C56789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D10A0EA-A7A2-997E-5C5A-03FB5D4744F1}"/>
              </a:ext>
            </a:extLst>
          </p:cNvPr>
          <p:cNvSpPr>
            <a:spLocks noGrp="1"/>
          </p:cNvSpPr>
          <p:nvPr>
            <p:ph type="body" idx="1"/>
          </p:nvPr>
        </p:nvSpPr>
        <p:spPr/>
        <p:txBody>
          <a:bodyPr/>
          <a:lstStyle/>
          <a:p>
            <a:r>
              <a:rPr lang="en-GB" dirty="0"/>
              <a:t>EAG report table 9</a:t>
            </a:r>
          </a:p>
          <a:p>
            <a:r>
              <a:rPr lang="en-GB" dirty="0"/>
              <a:t>CS tables 12 and13 and figures 6 and 7 </a:t>
            </a:r>
          </a:p>
        </p:txBody>
      </p:sp>
      <p:sp>
        <p:nvSpPr>
          <p:cNvPr id="4" name="Slide Number Placeholder 3">
            <a:extLst>
              <a:ext uri="{FF2B5EF4-FFF2-40B4-BE49-F238E27FC236}">
                <a16:creationId xmlns:a16="http://schemas.microsoft.com/office/drawing/2014/main" id="{99325C82-D0CA-5334-7A6C-69743E21B97E}"/>
              </a:ext>
            </a:extLst>
          </p:cNvPr>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3959831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4683F-B003-52D7-BE9B-FB6848043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CA0D5-E8EC-8E53-AB3D-8C51424BF83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3F3B603-D296-98C0-F300-3352BCC9EBBE}"/>
              </a:ext>
            </a:extLst>
          </p:cNvPr>
          <p:cNvSpPr>
            <a:spLocks noGrp="1"/>
          </p:cNvSpPr>
          <p:nvPr>
            <p:ph type="body" idx="1"/>
          </p:nvPr>
        </p:nvSpPr>
        <p:spPr/>
        <p:txBody>
          <a:bodyPr/>
          <a:lstStyle/>
          <a:p>
            <a:r>
              <a:rPr lang="en-GB" dirty="0"/>
              <a:t>EAG report section 1.2 and figure 17</a:t>
            </a:r>
          </a:p>
        </p:txBody>
      </p:sp>
      <p:sp>
        <p:nvSpPr>
          <p:cNvPr id="4" name="Slide Number Placeholder 3">
            <a:extLst>
              <a:ext uri="{FF2B5EF4-FFF2-40B4-BE49-F238E27FC236}">
                <a16:creationId xmlns:a16="http://schemas.microsoft.com/office/drawing/2014/main" id="{4FB5D121-448B-81A0-F853-E170A0078185}"/>
              </a:ext>
            </a:extLst>
          </p:cNvPr>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1488544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DB58-4926-3C51-3A03-84AAC341E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6681F-AF90-8DE1-9C7A-984CBAA3D5E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531C3B6-85FC-868F-20E3-3637A6F2585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AE371B-BCA4-7DE5-E82C-485EA732D324}"/>
              </a:ext>
            </a:extLst>
          </p:cNvPr>
          <p:cNvSpPr>
            <a:spLocks noGrp="1"/>
          </p:cNvSpPr>
          <p:nvPr>
            <p:ph type="sldNum" sz="quarter" idx="5"/>
          </p:nvPr>
        </p:nvSpPr>
        <p:spPr/>
        <p:txBody>
          <a:bodyPr/>
          <a:lstStyle/>
          <a:p>
            <a:fld id="{3D92B9AF-1FF3-B64A-A57E-17202D6D58C9}" type="slidenum">
              <a:rPr lang="en-US" smtClean="0"/>
              <a:pPr/>
              <a:t>38</a:t>
            </a:fld>
            <a:endParaRPr lang="en-US"/>
          </a:p>
        </p:txBody>
      </p:sp>
    </p:spTree>
    <p:extLst>
      <p:ext uri="{BB962C8B-B14F-4D97-AF65-F5344CB8AC3E}">
        <p14:creationId xmlns:p14="http://schemas.microsoft.com/office/powerpoint/2010/main" val="304519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0D3-BBF0-7706-783E-FE87DB7B1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EECCA-FE7B-EAFB-BEB7-DB60ADABFF3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A2050F-C926-3E5A-C2A2-2D8F59ECC8A8}"/>
              </a:ext>
            </a:extLst>
          </p:cNvPr>
          <p:cNvSpPr>
            <a:spLocks noGrp="1"/>
          </p:cNvSpPr>
          <p:nvPr>
            <p:ph type="body" idx="1"/>
          </p:nvPr>
        </p:nvSpPr>
        <p:spPr/>
        <p:txBody>
          <a:bodyPr/>
          <a:lstStyle/>
          <a:p>
            <a:r>
              <a:rPr lang="en-GB" dirty="0"/>
              <a:t>Company DG comments addendum figure 1</a:t>
            </a:r>
          </a:p>
        </p:txBody>
      </p:sp>
      <p:sp>
        <p:nvSpPr>
          <p:cNvPr id="4" name="Slide Number Placeholder 3">
            <a:extLst>
              <a:ext uri="{FF2B5EF4-FFF2-40B4-BE49-F238E27FC236}">
                <a16:creationId xmlns:a16="http://schemas.microsoft.com/office/drawing/2014/main" id="{AEE40201-7893-B3AE-0712-53C9075A7A9A}"/>
              </a:ext>
            </a:extLst>
          </p:cNvPr>
          <p:cNvSpPr>
            <a:spLocks noGrp="1"/>
          </p:cNvSpPr>
          <p:nvPr>
            <p:ph type="sldNum" sz="quarter" idx="5"/>
          </p:nvPr>
        </p:nvSpPr>
        <p:spPr/>
        <p:txBody>
          <a:bodyPr/>
          <a:lstStyle/>
          <a:p>
            <a:fld id="{3D92B9AF-1FF3-B64A-A57E-17202D6D58C9}" type="slidenum">
              <a:rPr lang="en-US" smtClean="0"/>
              <a:pPr/>
              <a:t>39</a:t>
            </a:fld>
            <a:endParaRPr lang="en-US"/>
          </a:p>
        </p:txBody>
      </p:sp>
    </p:spTree>
    <p:extLst>
      <p:ext uri="{BB962C8B-B14F-4D97-AF65-F5344CB8AC3E}">
        <p14:creationId xmlns:p14="http://schemas.microsoft.com/office/powerpoint/2010/main" val="1268641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853BE-B87C-91E0-74E0-5502E0C5B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436FE-465B-4189-9447-84FDEB3626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A8DD16-D791-AD5E-A12B-71D16B555175}"/>
              </a:ext>
            </a:extLst>
          </p:cNvPr>
          <p:cNvSpPr>
            <a:spLocks noGrp="1"/>
          </p:cNvSpPr>
          <p:nvPr>
            <p:ph type="body" idx="1"/>
          </p:nvPr>
        </p:nvSpPr>
        <p:spPr/>
        <p:txBody>
          <a:bodyPr/>
          <a:lstStyle/>
          <a:p>
            <a:r>
              <a:rPr lang="en-GB" dirty="0"/>
              <a:t>EAG addendum (critique of company’s updated base case analyses) figure 1</a:t>
            </a:r>
          </a:p>
        </p:txBody>
      </p:sp>
      <p:sp>
        <p:nvSpPr>
          <p:cNvPr id="4" name="Slide Number Placeholder 3">
            <a:extLst>
              <a:ext uri="{FF2B5EF4-FFF2-40B4-BE49-F238E27FC236}">
                <a16:creationId xmlns:a16="http://schemas.microsoft.com/office/drawing/2014/main" id="{93A1A49B-50B8-44B8-857E-592D51CE1929}"/>
              </a:ext>
            </a:extLst>
          </p:cNvPr>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2345962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C0AC7-517F-ECE5-9A95-6F11DF1AD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019CA-9567-3744-090E-A422C29A151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62A691B-BF1D-3E76-B711-4AD07C8126EE}"/>
              </a:ext>
            </a:extLst>
          </p:cNvPr>
          <p:cNvSpPr>
            <a:spLocks noGrp="1"/>
          </p:cNvSpPr>
          <p:nvPr>
            <p:ph type="body" idx="1"/>
          </p:nvPr>
        </p:nvSpPr>
        <p:spPr/>
        <p:txBody>
          <a:bodyPr/>
          <a:lstStyle/>
          <a:p>
            <a:r>
              <a:rPr lang="en-GB" dirty="0"/>
              <a:t>EAG addendum (critique of company’s updated base case analyses) figure 4</a:t>
            </a:r>
          </a:p>
        </p:txBody>
      </p:sp>
      <p:sp>
        <p:nvSpPr>
          <p:cNvPr id="4" name="Slide Number Placeholder 3">
            <a:extLst>
              <a:ext uri="{FF2B5EF4-FFF2-40B4-BE49-F238E27FC236}">
                <a16:creationId xmlns:a16="http://schemas.microsoft.com/office/drawing/2014/main" id="{BFA3ED24-8354-551A-798F-4FE33C57C1D2}"/>
              </a:ext>
            </a:extLst>
          </p:cNvPr>
          <p:cNvSpPr>
            <a:spLocks noGrp="1"/>
          </p:cNvSpPr>
          <p:nvPr>
            <p:ph type="sldNum" sz="quarter" idx="5"/>
          </p:nvPr>
        </p:nvSpPr>
        <p:spPr/>
        <p:txBody>
          <a:bodyPr/>
          <a:lstStyle/>
          <a:p>
            <a:fld id="{3D92B9AF-1FF3-B64A-A57E-17202D6D58C9}" type="slidenum">
              <a:rPr lang="en-US" smtClean="0"/>
              <a:pPr/>
              <a:t>41</a:t>
            </a:fld>
            <a:endParaRPr lang="en-US"/>
          </a:p>
        </p:txBody>
      </p:sp>
    </p:spTree>
    <p:extLst>
      <p:ext uri="{BB962C8B-B14F-4D97-AF65-F5344CB8AC3E}">
        <p14:creationId xmlns:p14="http://schemas.microsoft.com/office/powerpoint/2010/main" val="2498486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08B6-9B3F-1F6D-1C73-661796C98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0BBAE-72C2-14DC-D334-61D2AB2E69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6FBD8A0-9027-5900-2F03-F1CC11E0C593}"/>
              </a:ext>
            </a:extLst>
          </p:cNvPr>
          <p:cNvSpPr>
            <a:spLocks noGrp="1"/>
          </p:cNvSpPr>
          <p:nvPr>
            <p:ph type="body" idx="1"/>
          </p:nvPr>
        </p:nvSpPr>
        <p:spPr/>
        <p:txBody>
          <a:bodyPr/>
          <a:lstStyle/>
          <a:p>
            <a:r>
              <a:rPr lang="en-GB" dirty="0"/>
              <a:t>EAG addendum (critique of company’s updated base case analyses) figure 5</a:t>
            </a:r>
          </a:p>
        </p:txBody>
      </p:sp>
      <p:sp>
        <p:nvSpPr>
          <p:cNvPr id="4" name="Slide Number Placeholder 3">
            <a:extLst>
              <a:ext uri="{FF2B5EF4-FFF2-40B4-BE49-F238E27FC236}">
                <a16:creationId xmlns:a16="http://schemas.microsoft.com/office/drawing/2014/main" id="{B0CC5164-624E-B2BF-9EDF-6B4FAE5CF178}"/>
              </a:ext>
            </a:extLst>
          </p:cNvPr>
          <p:cNvSpPr>
            <a:spLocks noGrp="1"/>
          </p:cNvSpPr>
          <p:nvPr>
            <p:ph type="sldNum" sz="quarter" idx="5"/>
          </p:nvPr>
        </p:nvSpPr>
        <p:spPr/>
        <p:txBody>
          <a:bodyPr/>
          <a:lstStyle/>
          <a:p>
            <a:fld id="{3D92B9AF-1FF3-B64A-A57E-17202D6D58C9}" type="slidenum">
              <a:rPr lang="en-US" smtClean="0"/>
              <a:pPr/>
              <a:t>42</a:t>
            </a:fld>
            <a:endParaRPr lang="en-US"/>
          </a:p>
        </p:txBody>
      </p:sp>
    </p:spTree>
    <p:extLst>
      <p:ext uri="{BB962C8B-B14F-4D97-AF65-F5344CB8AC3E}">
        <p14:creationId xmlns:p14="http://schemas.microsoft.com/office/powerpoint/2010/main" val="2550151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4938-AA60-49B9-6C25-8E404DDA3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DA9CF-F916-2566-F2DD-DB7B5D5E406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3951EF-FF4D-AEEC-9865-4BDEA4EC74E8}"/>
              </a:ext>
            </a:extLst>
          </p:cNvPr>
          <p:cNvSpPr>
            <a:spLocks noGrp="1"/>
          </p:cNvSpPr>
          <p:nvPr>
            <p:ph type="body" idx="1"/>
          </p:nvPr>
        </p:nvSpPr>
        <p:spPr/>
        <p:txBody>
          <a:bodyPr/>
          <a:lstStyle/>
          <a:p>
            <a:r>
              <a:rPr lang="en-GB" dirty="0"/>
              <a:t>EAG addendum (critique of company’s updated base case analyses) </a:t>
            </a:r>
            <a:r>
              <a:rPr lang="en-GB"/>
              <a:t>figure 6</a:t>
            </a:r>
            <a:endParaRPr lang="en-GB" dirty="0"/>
          </a:p>
        </p:txBody>
      </p:sp>
      <p:sp>
        <p:nvSpPr>
          <p:cNvPr id="4" name="Slide Number Placeholder 3">
            <a:extLst>
              <a:ext uri="{FF2B5EF4-FFF2-40B4-BE49-F238E27FC236}">
                <a16:creationId xmlns:a16="http://schemas.microsoft.com/office/drawing/2014/main" id="{6A2B92BC-72FC-A144-1DC1-A6A3DF5C3E3F}"/>
              </a:ext>
            </a:extLst>
          </p:cNvPr>
          <p:cNvSpPr>
            <a:spLocks noGrp="1"/>
          </p:cNvSpPr>
          <p:nvPr>
            <p:ph type="sldNum" sz="quarter" idx="5"/>
          </p:nvPr>
        </p:nvSpPr>
        <p:spPr/>
        <p:txBody>
          <a:bodyPr/>
          <a:lstStyle/>
          <a:p>
            <a:fld id="{3D92B9AF-1FF3-B64A-A57E-17202D6D58C9}" type="slidenum">
              <a:rPr lang="en-US" smtClean="0"/>
              <a:pPr/>
              <a:t>43</a:t>
            </a:fld>
            <a:endParaRPr lang="en-US"/>
          </a:p>
        </p:txBody>
      </p:sp>
    </p:spTree>
    <p:extLst>
      <p:ext uri="{BB962C8B-B14F-4D97-AF65-F5344CB8AC3E}">
        <p14:creationId xmlns:p14="http://schemas.microsoft.com/office/powerpoint/2010/main" val="2851262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61DE5-C3E0-55DE-E4F1-7C70208E4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B3E7E-4BAD-0D10-6077-5BC13F3655B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05AA4CF-4FBB-45E9-D92B-4247520AE5E1}"/>
              </a:ext>
            </a:extLst>
          </p:cNvPr>
          <p:cNvSpPr>
            <a:spLocks noGrp="1"/>
          </p:cNvSpPr>
          <p:nvPr>
            <p:ph type="body" idx="1"/>
          </p:nvPr>
        </p:nvSpPr>
        <p:spPr/>
        <p:txBody>
          <a:bodyPr/>
          <a:lstStyle/>
          <a:p>
            <a:r>
              <a:rPr lang="en-GB" dirty="0"/>
              <a:t>EAG addendum (critique of company’s updated base case analyses) figure 1</a:t>
            </a:r>
          </a:p>
        </p:txBody>
      </p:sp>
      <p:sp>
        <p:nvSpPr>
          <p:cNvPr id="4" name="Slide Number Placeholder 3">
            <a:extLst>
              <a:ext uri="{FF2B5EF4-FFF2-40B4-BE49-F238E27FC236}">
                <a16:creationId xmlns:a16="http://schemas.microsoft.com/office/drawing/2014/main" id="{293E10E0-793E-E9EF-D37F-703F352B4F7A}"/>
              </a:ext>
            </a:extLst>
          </p:cNvPr>
          <p:cNvSpPr>
            <a:spLocks noGrp="1"/>
          </p:cNvSpPr>
          <p:nvPr>
            <p:ph type="sldNum" sz="quarter" idx="5"/>
          </p:nvPr>
        </p:nvSpPr>
        <p:spPr/>
        <p:txBody>
          <a:bodyPr/>
          <a:lstStyle/>
          <a:p>
            <a:fld id="{3D92B9AF-1FF3-B64A-A57E-17202D6D58C9}" type="slidenum">
              <a:rPr lang="en-US" smtClean="0"/>
              <a:pPr/>
              <a:t>44</a:t>
            </a:fld>
            <a:endParaRPr lang="en-US"/>
          </a:p>
        </p:txBody>
      </p:sp>
    </p:spTree>
    <p:extLst>
      <p:ext uri="{BB962C8B-B14F-4D97-AF65-F5344CB8AC3E}">
        <p14:creationId xmlns:p14="http://schemas.microsoft.com/office/powerpoint/2010/main" val="327989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4FA0F-420F-3BC8-B275-7426447C8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72FD3-DDB0-C5B2-4DEB-7C2363C31A8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AF533A-3860-1777-E79C-F8732DC1B2E8}"/>
              </a:ext>
            </a:extLst>
          </p:cNvPr>
          <p:cNvSpPr>
            <a:spLocks noGrp="1"/>
          </p:cNvSpPr>
          <p:nvPr>
            <p:ph type="body" idx="1"/>
          </p:nvPr>
        </p:nvSpPr>
        <p:spPr/>
        <p:txBody>
          <a:bodyPr/>
          <a:lstStyle/>
          <a:p>
            <a:r>
              <a:rPr lang="en-GB" dirty="0"/>
              <a:t>Draft guidance</a:t>
            </a:r>
          </a:p>
        </p:txBody>
      </p:sp>
      <p:sp>
        <p:nvSpPr>
          <p:cNvPr id="4" name="Slide Number Placeholder 3">
            <a:extLst>
              <a:ext uri="{FF2B5EF4-FFF2-40B4-BE49-F238E27FC236}">
                <a16:creationId xmlns:a16="http://schemas.microsoft.com/office/drawing/2014/main" id="{3782A056-50AE-7291-21BB-EC50957727D8}"/>
              </a:ext>
            </a:extLst>
          </p:cNvPr>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1607407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2ECE-F243-FC3E-CB3B-C07B4E66E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A4297-101C-645F-CEAE-EE847450AD0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8803DBF-49F1-2271-3B3F-FF138F4378D4}"/>
              </a:ext>
            </a:extLst>
          </p:cNvPr>
          <p:cNvSpPr>
            <a:spLocks noGrp="1"/>
          </p:cNvSpPr>
          <p:nvPr>
            <p:ph type="body" idx="1"/>
          </p:nvPr>
        </p:nvSpPr>
        <p:spPr/>
        <p:txBody>
          <a:bodyPr/>
          <a:lstStyle/>
          <a:p>
            <a:r>
              <a:rPr lang="en-GB" dirty="0"/>
              <a:t>EAG addendum (critique of company’s updated base case analyses) figure 1</a:t>
            </a:r>
          </a:p>
        </p:txBody>
      </p:sp>
      <p:sp>
        <p:nvSpPr>
          <p:cNvPr id="4" name="Slide Number Placeholder 3">
            <a:extLst>
              <a:ext uri="{FF2B5EF4-FFF2-40B4-BE49-F238E27FC236}">
                <a16:creationId xmlns:a16="http://schemas.microsoft.com/office/drawing/2014/main" id="{A7F05466-2FBB-AA16-300D-A2EC43202EB1}"/>
              </a:ext>
            </a:extLst>
          </p:cNvPr>
          <p:cNvSpPr>
            <a:spLocks noGrp="1"/>
          </p:cNvSpPr>
          <p:nvPr>
            <p:ph type="sldNum" sz="quarter" idx="5"/>
          </p:nvPr>
        </p:nvSpPr>
        <p:spPr/>
        <p:txBody>
          <a:bodyPr/>
          <a:lstStyle/>
          <a:p>
            <a:fld id="{3D92B9AF-1FF3-B64A-A57E-17202D6D58C9}" type="slidenum">
              <a:rPr lang="en-US" smtClean="0"/>
              <a:pPr/>
              <a:t>45</a:t>
            </a:fld>
            <a:endParaRPr lang="en-US"/>
          </a:p>
        </p:txBody>
      </p:sp>
    </p:spTree>
    <p:extLst>
      <p:ext uri="{BB962C8B-B14F-4D97-AF65-F5344CB8AC3E}">
        <p14:creationId xmlns:p14="http://schemas.microsoft.com/office/powerpoint/2010/main" val="1770861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DC4A-EFAF-DCB5-DDCD-A56998AF8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11848-F763-551C-8E56-E87AE4D402B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12BC5B8-169B-3BD9-2965-FE8A0FBD74BA}"/>
              </a:ext>
            </a:extLst>
          </p:cNvPr>
          <p:cNvSpPr>
            <a:spLocks noGrp="1"/>
          </p:cNvSpPr>
          <p:nvPr>
            <p:ph type="body" idx="1"/>
          </p:nvPr>
        </p:nvSpPr>
        <p:spPr/>
        <p:txBody>
          <a:bodyPr/>
          <a:lstStyle/>
          <a:p>
            <a:r>
              <a:rPr lang="en-GB" dirty="0"/>
              <a:t>EAG addendum (critique of company’s updated base case analyses) figure 1</a:t>
            </a:r>
          </a:p>
        </p:txBody>
      </p:sp>
      <p:sp>
        <p:nvSpPr>
          <p:cNvPr id="4" name="Slide Number Placeholder 3">
            <a:extLst>
              <a:ext uri="{FF2B5EF4-FFF2-40B4-BE49-F238E27FC236}">
                <a16:creationId xmlns:a16="http://schemas.microsoft.com/office/drawing/2014/main" id="{DD6C6631-98C2-7012-60F4-E52B76B0AA07}"/>
              </a:ext>
            </a:extLst>
          </p:cNvPr>
          <p:cNvSpPr>
            <a:spLocks noGrp="1"/>
          </p:cNvSpPr>
          <p:nvPr>
            <p:ph type="sldNum" sz="quarter" idx="5"/>
          </p:nvPr>
        </p:nvSpPr>
        <p:spPr/>
        <p:txBody>
          <a:bodyPr/>
          <a:lstStyle/>
          <a:p>
            <a:fld id="{3D92B9AF-1FF3-B64A-A57E-17202D6D58C9}" type="slidenum">
              <a:rPr lang="en-US" smtClean="0"/>
              <a:pPr/>
              <a:t>46</a:t>
            </a:fld>
            <a:endParaRPr lang="en-US"/>
          </a:p>
        </p:txBody>
      </p:sp>
    </p:spTree>
    <p:extLst>
      <p:ext uri="{BB962C8B-B14F-4D97-AF65-F5344CB8AC3E}">
        <p14:creationId xmlns:p14="http://schemas.microsoft.com/office/powerpoint/2010/main" val="319178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30226-72D2-0D55-4EFE-7B68080B9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C3E36-A0F3-34C5-9909-ECE30A08FA8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EF67C14-247B-15EE-9604-3BD47552AEC1}"/>
              </a:ext>
            </a:extLst>
          </p:cNvPr>
          <p:cNvSpPr>
            <a:spLocks noGrp="1"/>
          </p:cNvSpPr>
          <p:nvPr>
            <p:ph type="body" idx="1"/>
          </p:nvPr>
        </p:nvSpPr>
        <p:spPr/>
        <p:txBody>
          <a:bodyPr/>
          <a:lstStyle/>
          <a:p>
            <a:r>
              <a:rPr lang="en-GB" dirty="0"/>
              <a:t>Draft guidance</a:t>
            </a:r>
          </a:p>
        </p:txBody>
      </p:sp>
      <p:sp>
        <p:nvSpPr>
          <p:cNvPr id="4" name="Slide Number Placeholder 3">
            <a:extLst>
              <a:ext uri="{FF2B5EF4-FFF2-40B4-BE49-F238E27FC236}">
                <a16:creationId xmlns:a16="http://schemas.microsoft.com/office/drawing/2014/main" id="{504B7A26-3508-6D8E-AFB6-9AEFFD415DDF}"/>
              </a:ext>
            </a:extLst>
          </p:cNvPr>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322224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BF6F-B232-09BC-2DE1-86CB916E7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39397-4B47-4B93-5C12-5C78226186C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84298A4-849B-95D4-414F-E806F0F9B3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91DBD-B716-38D0-B2E0-03467BF878BA}"/>
              </a:ext>
            </a:extLst>
          </p:cNvPr>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275560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C08B3-BD65-F2F1-52F5-3CDAEC2CB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726DE-9977-DEFF-F66A-7E5F40B675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A89B554-DFE8-2D7E-E481-A1F1B009D3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EAG report table 10 and figures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CS figure 6 and 8 and appendix C and for Jan 2022 data see clarification response table 8</a:t>
            </a:r>
          </a:p>
        </p:txBody>
      </p:sp>
      <p:sp>
        <p:nvSpPr>
          <p:cNvPr id="4" name="Slide Number Placeholder 3">
            <a:extLst>
              <a:ext uri="{FF2B5EF4-FFF2-40B4-BE49-F238E27FC236}">
                <a16:creationId xmlns:a16="http://schemas.microsoft.com/office/drawing/2014/main" id="{CF12734A-752B-BBB2-38BB-DECC084C6F5D}"/>
              </a:ext>
            </a:extLst>
          </p:cNvPr>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145209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43DAB-D1E2-BA13-87D0-B07DF4C58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B0AC4-F2AB-FB94-B28D-FDB99F0765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4734F9-1BC5-7E00-7376-9F7BAD7A5F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F1CDE3-29D5-4540-9C00-76274EB11B3B}"/>
              </a:ext>
            </a:extLst>
          </p:cNvPr>
          <p:cNvSpPr>
            <a:spLocks noGrp="1"/>
          </p:cNvSpPr>
          <p:nvPr>
            <p:ph type="sldNum" sz="quarter" idx="5"/>
          </p:nvPr>
        </p:nvSpPr>
        <p:spPr/>
        <p:txBody>
          <a:bodyPr/>
          <a:lstStyle/>
          <a:p>
            <a:fld id="{3D92B9AF-1FF3-B64A-A57E-17202D6D58C9}" type="slidenum">
              <a:rPr lang="en-US" smtClean="0"/>
              <a:pPr/>
              <a:t>12</a:t>
            </a:fld>
            <a:endParaRPr lang="en-US"/>
          </a:p>
        </p:txBody>
      </p:sp>
    </p:spTree>
    <p:extLst>
      <p:ext uri="{BB962C8B-B14F-4D97-AF65-F5344CB8AC3E}">
        <p14:creationId xmlns:p14="http://schemas.microsoft.com/office/powerpoint/2010/main" val="40389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0672C-DB4B-24BF-76D8-BCC568D7C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CC1AA-6F76-D4BA-54AE-236D02E0CC2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4B797EB-32E6-70E3-0A9D-14A9A86919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35E45A-C25F-04DE-027C-3570FA4C73D7}"/>
              </a:ext>
            </a:extLst>
          </p:cNvPr>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1338820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098" r:id="rId45"/>
    <p:sldLayoutId id="2147484133" r:id="rId46"/>
    <p:sldLayoutId id="2147484134" r:id="rId47"/>
    <p:sldLayoutId id="2147484135" r:id="rId48"/>
    <p:sldLayoutId id="2147484126" r:id="rId49"/>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slide" Target="slide36.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slide" Target="slide3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image" Target="../media/image5.png"/><Relationship Id="rId5" Type="http://schemas.openxmlformats.org/officeDocument/2006/relationships/slide" Target="slide40.xml"/><Relationship Id="rId4" Type="http://schemas.openxmlformats.org/officeDocument/2006/relationships/slide" Target="slide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6.xml"/><Relationship Id="rId1" Type="http://schemas.openxmlformats.org/officeDocument/2006/relationships/slideLayout" Target="../slideLayouts/slideLayout45.xml"/><Relationship Id="rId5" Type="http://schemas.openxmlformats.org/officeDocument/2006/relationships/slide" Target="slide24.xml"/><Relationship Id="rId4" Type="http://schemas.openxmlformats.org/officeDocument/2006/relationships/slide" Target="slide20.xml"/></Relationships>
</file>

<file path=ppt/slides/_rels/slide4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7.xml"/><Relationship Id="rId1" Type="http://schemas.openxmlformats.org/officeDocument/2006/relationships/slideLayout" Target="../slideLayouts/slideLayout45.xml"/><Relationship Id="rId5" Type="http://schemas.openxmlformats.org/officeDocument/2006/relationships/slide" Target="slide24.xml"/><Relationship Id="rId4" Type="http://schemas.openxmlformats.org/officeDocument/2006/relationships/slide" Target="slide20.xml"/></Relationships>
</file>

<file path=ppt/slides/_rels/slide4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8.xml"/><Relationship Id="rId1" Type="http://schemas.openxmlformats.org/officeDocument/2006/relationships/slideLayout" Target="../slideLayouts/slideLayout45.xml"/><Relationship Id="rId5" Type="http://schemas.openxmlformats.org/officeDocument/2006/relationships/slide" Target="slide24.xml"/><Relationship Id="rId4" Type="http://schemas.openxmlformats.org/officeDocument/2006/relationships/slide" Target="slide20.xml"/></Relationships>
</file>

<file path=ppt/slides/_rels/slide4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9.xml"/><Relationship Id="rId1" Type="http://schemas.openxmlformats.org/officeDocument/2006/relationships/slideLayout" Target="../slideLayouts/slideLayout45.xml"/><Relationship Id="rId5" Type="http://schemas.openxmlformats.org/officeDocument/2006/relationships/slide" Target="slide25.xml"/><Relationship Id="rId4" Type="http://schemas.openxmlformats.org/officeDocument/2006/relationships/slide" Target="slide20.xml"/></Relationships>
</file>

<file path=ppt/slides/_rels/slide4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0.xml"/><Relationship Id="rId1" Type="http://schemas.openxmlformats.org/officeDocument/2006/relationships/slideLayout" Target="../slideLayouts/slideLayout45.xml"/><Relationship Id="rId5" Type="http://schemas.openxmlformats.org/officeDocument/2006/relationships/slide" Target="slide25.xml"/><Relationship Id="rId4" Type="http://schemas.openxmlformats.org/officeDocument/2006/relationships/slide" Target="slide20.xml"/></Relationships>
</file>

<file path=ppt/slides/_rels/slide4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1.xml"/><Relationship Id="rId1" Type="http://schemas.openxmlformats.org/officeDocument/2006/relationships/slideLayout" Target="../slideLayouts/slideLayout45.xml"/><Relationship Id="rId5" Type="http://schemas.openxmlformats.org/officeDocument/2006/relationships/slide" Target="slide25.xml"/><Relationship Id="rId4" Type="http://schemas.openxmlformats.org/officeDocument/2006/relationships/slide" Target="slide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13648" y="558800"/>
            <a:ext cx="8312336" cy="1276350"/>
          </a:xfrm>
        </p:spPr>
        <p:txBody>
          <a:bodyPr>
            <a:noAutofit/>
          </a:bodyPr>
          <a:lstStyle/>
          <a:p>
            <a:r>
              <a:rPr lang="en-GB" sz="3600" dirty="0"/>
              <a:t>Ripretinib for treating advanced gastrointestinal stromal tumours after 3 or more treatments [ID6496] Review of TA881</a:t>
            </a:r>
            <a:endParaRPr lang="en-GB" sz="36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623457"/>
            <a:ext cx="11328186" cy="3675743"/>
          </a:xfrm>
        </p:spPr>
        <p:txBody>
          <a:bodyPr>
            <a:no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D [</a:t>
            </a:r>
            <a:r>
              <a:rPr lang="en-US" sz="2200" b="1" dirty="0"/>
              <a:t>07</a:t>
            </a:r>
            <a:r>
              <a:rPr lang="en-US" sz="2200" b="1" dirty="0">
                <a:latin typeface="Arial" panose="020B0604020202020204" pitchFamily="34" charset="0"/>
                <a:cs typeface="Arial" panose="020B0604020202020204" pitchFamily="34" charset="0"/>
              </a:rPr>
              <a:t> January 2026]</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GB" sz="2200" dirty="0"/>
              <a:t>Professor Iolo Doull</a:t>
            </a:r>
            <a:endParaRPr lang="en-US" sz="2200" b="1"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GB" sz="2200" dirty="0">
                <a:latin typeface="Arial" panose="020B0604020202020204" pitchFamily="34" charset="0"/>
                <a:cs typeface="Arial" panose="020B0604020202020204" pitchFamily="34" charset="0"/>
              </a:rPr>
              <a:t>Sheffield Centre for Health and Related Research (S</a:t>
            </a:r>
            <a:r>
              <a:rPr lang="en-GB" sz="2200" dirty="0"/>
              <a:t>C</a:t>
            </a:r>
            <a:r>
              <a:rPr lang="en-GB" sz="2200" dirty="0">
                <a:latin typeface="Arial" panose="020B0604020202020204" pitchFamily="34" charset="0"/>
                <a:cs typeface="Arial" panose="020B0604020202020204" pitchFamily="34" charset="0"/>
              </a:rPr>
              <a:t>HARR), University of Sheffield</a:t>
            </a:r>
            <a:r>
              <a:rPr lang="en-US" sz="2200" dirty="0">
                <a:latin typeface="Arial" panose="020B0604020202020204" pitchFamily="34" charset="0"/>
                <a:cs typeface="Arial" panose="020B0604020202020204" pitchFamily="34" charset="0"/>
              </a:rPr>
              <a:t> </a:t>
            </a: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a:t>
            </a:r>
            <a:r>
              <a:rPr lang="en-US" sz="2200" dirty="0"/>
              <a:t>Zain Hussain</a:t>
            </a:r>
            <a:r>
              <a:rPr lang="en-US" sz="2200" dirty="0">
                <a:latin typeface="Arial" panose="020B0604020202020204" pitchFamily="34" charset="0"/>
                <a:cs typeface="Arial" panose="020B0604020202020204" pitchFamily="34" charset="0"/>
              </a:rPr>
              <a:t>; Alexandra Filby; Elizabeth Bell</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err="1">
                <a:latin typeface="Arial" panose="020B0604020202020204" pitchFamily="34" charset="0"/>
                <a:cs typeface="Arial" panose="020B0604020202020204" pitchFamily="34" charset="0"/>
              </a:rPr>
              <a:t>Deciphera</a:t>
            </a:r>
            <a:endParaRPr lang="en-US" sz="2200" dirty="0">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6269273"/>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2026.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
        <p:nvSpPr>
          <p:cNvPr id="2" name="Rectangle 1">
            <a:extLst>
              <a:ext uri="{FF2B5EF4-FFF2-40B4-BE49-F238E27FC236}">
                <a16:creationId xmlns:a16="http://schemas.microsoft.com/office/drawing/2014/main" id="{27B5BFA1-FC95-2268-5A8A-47CDD2328DD7}"/>
              </a:ext>
            </a:extLst>
          </p:cNvPr>
          <p:cNvSpPr/>
          <p:nvPr/>
        </p:nvSpPr>
        <p:spPr>
          <a:xfrm>
            <a:off x="8890000" y="558800"/>
            <a:ext cx="2805616" cy="111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Committee slides – contains redacted information</a:t>
            </a: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AD91-6904-6269-A463-E7E7A7F8503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624F513-4A00-5724-D35B-1AC1F53026AA}"/>
              </a:ext>
            </a:extLst>
          </p:cNvPr>
          <p:cNvSpPr>
            <a:spLocks noGrp="1"/>
          </p:cNvSpPr>
          <p:nvPr>
            <p:ph type="title"/>
          </p:nvPr>
        </p:nvSpPr>
        <p:spPr/>
        <p:txBody>
          <a:bodyPr>
            <a:normAutofit fontScale="90000"/>
          </a:bodyPr>
          <a:lstStyle/>
          <a:p>
            <a:r>
              <a:rPr lang="en-GB" dirty="0"/>
              <a:t>INVICTUS trial results – Overall survival</a:t>
            </a:r>
            <a:br>
              <a:rPr lang="en-GB" dirty="0"/>
            </a:br>
            <a:br>
              <a:rPr lang="en-GB" dirty="0"/>
            </a:br>
            <a:endParaRPr lang="en-GB" dirty="0"/>
          </a:p>
        </p:txBody>
      </p:sp>
      <p:sp>
        <p:nvSpPr>
          <p:cNvPr id="9" name="Text Placeholder 16">
            <a:extLst>
              <a:ext uri="{FF2B5EF4-FFF2-40B4-BE49-F238E27FC236}">
                <a16:creationId xmlns:a16="http://schemas.microsoft.com/office/drawing/2014/main" id="{646CB1C2-5DD9-2728-D580-7F571B92C043}"/>
              </a:ext>
            </a:extLst>
          </p:cNvPr>
          <p:cNvSpPr txBox="1">
            <a:spLocks/>
          </p:cNvSpPr>
          <p:nvPr/>
        </p:nvSpPr>
        <p:spPr>
          <a:xfrm>
            <a:off x="466724" y="696940"/>
            <a:ext cx="10007312"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Ripretinib (n=85) improved OS compared with placebo (n=44)</a:t>
            </a:r>
          </a:p>
        </p:txBody>
      </p:sp>
      <p:graphicFrame>
        <p:nvGraphicFramePr>
          <p:cNvPr id="10" name="Table 9">
            <a:extLst>
              <a:ext uri="{FF2B5EF4-FFF2-40B4-BE49-F238E27FC236}">
                <a16:creationId xmlns:a16="http://schemas.microsoft.com/office/drawing/2014/main" id="{5C8F8ECF-AE3E-F1C6-2E54-70E4FD4385FA}"/>
              </a:ext>
            </a:extLst>
          </p:cNvPr>
          <p:cNvGraphicFramePr>
            <a:graphicFrameLocks noGrp="1"/>
          </p:cNvGraphicFramePr>
          <p:nvPr>
            <p:extLst>
              <p:ext uri="{D42A27DB-BD31-4B8C-83A1-F6EECF244321}">
                <p14:modId xmlns:p14="http://schemas.microsoft.com/office/powerpoint/2010/main" val="3191161119"/>
              </p:ext>
            </p:extLst>
          </p:nvPr>
        </p:nvGraphicFramePr>
        <p:xfrm>
          <a:off x="466723" y="1407267"/>
          <a:ext cx="11250785" cy="2498860"/>
        </p:xfrm>
        <a:graphic>
          <a:graphicData uri="http://schemas.openxmlformats.org/drawingml/2006/table">
            <a:tbl>
              <a:tblPr firstRow="1" firstCol="1" bandRow="1">
                <a:tableStyleId>{5C22544A-7EE6-4342-B048-85BDC9FD1C3A}</a:tableStyleId>
              </a:tblPr>
              <a:tblGrid>
                <a:gridCol w="1798470">
                  <a:extLst>
                    <a:ext uri="{9D8B030D-6E8A-4147-A177-3AD203B41FA5}">
                      <a16:colId xmlns:a16="http://schemas.microsoft.com/office/drawing/2014/main" val="3029823733"/>
                    </a:ext>
                  </a:extLst>
                </a:gridCol>
                <a:gridCol w="2166603">
                  <a:extLst>
                    <a:ext uri="{9D8B030D-6E8A-4147-A177-3AD203B41FA5}">
                      <a16:colId xmlns:a16="http://schemas.microsoft.com/office/drawing/2014/main" val="4099934246"/>
                    </a:ext>
                  </a:extLst>
                </a:gridCol>
                <a:gridCol w="2323485">
                  <a:extLst>
                    <a:ext uri="{9D8B030D-6E8A-4147-A177-3AD203B41FA5}">
                      <a16:colId xmlns:a16="http://schemas.microsoft.com/office/drawing/2014/main" val="2875291304"/>
                    </a:ext>
                  </a:extLst>
                </a:gridCol>
                <a:gridCol w="2240698">
                  <a:extLst>
                    <a:ext uri="{9D8B030D-6E8A-4147-A177-3AD203B41FA5}">
                      <a16:colId xmlns:a16="http://schemas.microsoft.com/office/drawing/2014/main" val="741641504"/>
                    </a:ext>
                  </a:extLst>
                </a:gridCol>
                <a:gridCol w="2721529">
                  <a:extLst>
                    <a:ext uri="{9D8B030D-6E8A-4147-A177-3AD203B41FA5}">
                      <a16:colId xmlns:a16="http://schemas.microsoft.com/office/drawing/2014/main" val="3424665936"/>
                    </a:ext>
                  </a:extLst>
                </a:gridCol>
              </a:tblGrid>
              <a:tr h="204231">
                <a:tc gridSpan="5">
                  <a:txBody>
                    <a:bodyPr/>
                    <a:lstStyle/>
                    <a:p>
                      <a:pPr algn="ctr">
                        <a:buNone/>
                      </a:pPr>
                      <a:r>
                        <a:rPr lang="en-GB" sz="1800" dirty="0">
                          <a:solidFill>
                            <a:schemeClr val="bg1"/>
                          </a:solidFill>
                          <a:effectLst/>
                          <a:latin typeface="Arial"/>
                          <a:ea typeface="PMingLiU"/>
                          <a:cs typeface="Arial"/>
                        </a:rPr>
                        <a:t>Overall survival in INVICTUS (ITT population; unadjusted for switching)</a:t>
                      </a:r>
                    </a:p>
                  </a:txBody>
                  <a:tcPr marL="90940" marR="90940" marT="45470" marB="45470">
                    <a:solidFill>
                      <a:schemeClr val="accent2"/>
                    </a:solidFill>
                  </a:tcPr>
                </a:tc>
                <a:tc hMerge="1">
                  <a:txBody>
                    <a:bodyPr/>
                    <a:lstStyle/>
                    <a:p>
                      <a:pPr>
                        <a:buNone/>
                      </a:pPr>
                      <a:endPar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3290" marR="3290" marT="0" marB="0"/>
                </a:tc>
                <a:tc hMerge="1">
                  <a:txBody>
                    <a:bodyPr/>
                    <a:lstStyle/>
                    <a:p>
                      <a:endParaRPr lang="en-GB"/>
                    </a:p>
                  </a:txBody>
                  <a:tcPr marL="3290" marR="3290" marT="0" marB="0"/>
                </a:tc>
                <a:tc hMerge="1">
                  <a:txBody>
                    <a:bodyPr/>
                    <a:lstStyle/>
                    <a:p>
                      <a:endParaRPr lang="en-GB"/>
                    </a:p>
                  </a:txBody>
                  <a:tcPr/>
                </a:tc>
                <a:tc hMerge="1">
                  <a:txBody>
                    <a:bodyPr/>
                    <a:lstStyle/>
                    <a:p>
                      <a:pPr algn="ctr">
                        <a:buNone/>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90940" marR="90940" marT="45470" marB="45470">
                    <a:solidFill>
                      <a:schemeClr val="tx2"/>
                    </a:solidFill>
                  </a:tcPr>
                </a:tc>
                <a:extLst>
                  <a:ext uri="{0D108BD9-81ED-4DB2-BD59-A6C34878D82A}">
                    <a16:rowId xmlns:a16="http://schemas.microsoft.com/office/drawing/2014/main" val="594276824"/>
                  </a:ext>
                </a:extLst>
              </a:tr>
              <a:tr h="15338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2"/>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Median OS in months </a:t>
                      </a:r>
                    </a:p>
                  </a:txBody>
                  <a:tcPr marL="3272" marR="3272" marT="0" marB="0">
                    <a:solidFill>
                      <a:schemeClr val="accent2"/>
                    </a:solidFill>
                  </a:tcPr>
                </a:tc>
                <a:tc hMerge="1">
                  <a:txBody>
                    <a:bodyPr/>
                    <a:lstStyle/>
                    <a:p>
                      <a:endParaRPr lang="en-GB">
                        <a:solidFill>
                          <a:schemeClr val="bg1"/>
                        </a:solidFill>
                      </a:endParaRPr>
                    </a:p>
                  </a:txBody>
                  <a:tcPr marL="3290" marR="3290" marT="0" marB="0">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3290" marR="3290" marT="0" marB="0">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3272" marR="3272" marT="0" marB="0">
                    <a:solidFill>
                      <a:schemeClr val="accent1"/>
                    </a:solidFill>
                  </a:tcPr>
                </a:tc>
                <a:extLst>
                  <a:ext uri="{0D108BD9-81ED-4DB2-BD59-A6C34878D82A}">
                    <a16:rowId xmlns:a16="http://schemas.microsoft.com/office/drawing/2014/main" val="2721463019"/>
                  </a:ext>
                </a:extLst>
              </a:tr>
              <a:tr h="1533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2"/>
                    </a:solidFill>
                  </a:tcPr>
                </a:tc>
                <a:tc>
                  <a:txBody>
                    <a:bodyPr/>
                    <a:lstStyle/>
                    <a:p>
                      <a:pPr algn="ct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May 2019 </a:t>
                      </a:r>
                      <a:endParaRPr lang="en-GB" sz="1800">
                        <a:latin typeface="Arial" panose="020B0604020202020204" pitchFamily="34" charset="0"/>
                        <a:cs typeface="Arial" panose="020B0604020202020204" pitchFamily="34" charset="0"/>
                      </a:endParaRPr>
                    </a:p>
                  </a:txBody>
                  <a:tcPr marL="1911" marR="1911" marT="0" marB="0">
                    <a:solidFill>
                      <a:schemeClr val="accent2"/>
                    </a:solidFill>
                  </a:tcPr>
                </a:tc>
                <a:tc>
                  <a:txBody>
                    <a:bodyPr/>
                    <a:lstStyle/>
                    <a:p>
                      <a:pPr algn="ctr"/>
                      <a:r>
                        <a:rPr lang="en-GB" sz="1800" dirty="0">
                          <a:solidFill>
                            <a:schemeClr val="bg1"/>
                          </a:solidFill>
                          <a:latin typeface="Arial" panose="020B0604020202020204" pitchFamily="34" charset="0"/>
                          <a:cs typeface="Arial" panose="020B0604020202020204" pitchFamily="34" charset="0"/>
                        </a:rPr>
                        <a:t>March 2020 </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January 2021 </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May 2022 *</a:t>
                      </a:r>
                    </a:p>
                  </a:txBody>
                  <a:tcPr marL="1911" marR="1911" marT="0" marB="0">
                    <a:solidFill>
                      <a:schemeClr val="accent2"/>
                    </a:solidFill>
                  </a:tcPr>
                </a:tc>
                <a:extLst>
                  <a:ext uri="{0D108BD9-81ED-4DB2-BD59-A6C34878D82A}">
                    <a16:rowId xmlns:a16="http://schemas.microsoft.com/office/drawing/2014/main" val="1013761411"/>
                  </a:ext>
                </a:extLst>
              </a:tr>
              <a:tr h="153383">
                <a:tc>
                  <a:txBody>
                    <a:bodyPr/>
                    <a:lstStyle/>
                    <a:p>
                      <a:pP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Ripretinib</a:t>
                      </a:r>
                    </a:p>
                  </a:txBody>
                  <a:tcPr marL="1911" marR="1911" marT="0" marB="0">
                    <a:solidFill>
                      <a:schemeClr val="accent2"/>
                    </a:solidFill>
                  </a:tcPr>
                </a:tc>
                <a:tc>
                  <a:txBody>
                    <a:bodyPr/>
                    <a:lstStyle/>
                    <a:p>
                      <a:pPr algn="ctr"/>
                      <a:r>
                        <a:rPr lang="en-GB" sz="1800" kern="1200" dirty="0">
                          <a:solidFill>
                            <a:schemeClr val="dk1"/>
                          </a:solidFill>
                          <a:effectLst/>
                          <a:latin typeface="Arial" panose="020B0604020202020204" pitchFamily="34" charset="0"/>
                          <a:ea typeface="+mn-ea"/>
                          <a:cs typeface="Arial" panose="020B0604020202020204" pitchFamily="34" charset="0"/>
                        </a:rPr>
                        <a:t>15.1</a:t>
                      </a:r>
                      <a:endParaRPr lang="en-GB" sz="1800" dirty="0">
                        <a:latin typeface="Arial" panose="020B0604020202020204" pitchFamily="34" charset="0"/>
                        <a:cs typeface="Arial" panose="020B0604020202020204" pitchFamily="34" charset="0"/>
                      </a:endParaRPr>
                    </a:p>
                  </a:txBody>
                  <a:tcPr marL="1911" marR="1911" marT="0" marB="0">
                    <a:solidFill>
                      <a:srgbClr val="CCD8DD"/>
                    </a:solidFill>
                  </a:tcPr>
                </a:tc>
                <a:tc>
                  <a:txBody>
                    <a:bodyPr/>
                    <a:lstStyle/>
                    <a:p>
                      <a:pPr algn="ctr"/>
                      <a:r>
                        <a:rPr lang="en-GB" sz="1800" dirty="0">
                          <a:latin typeface="Arial" panose="020B0604020202020204" pitchFamily="34" charset="0"/>
                          <a:cs typeface="Arial" panose="020B0604020202020204" pitchFamily="34" charset="0"/>
                        </a:rPr>
                        <a:t>Not reached</a:t>
                      </a:r>
                    </a:p>
                  </a:txBody>
                  <a:tcPr marL="1911" marR="1911" marT="0" marB="0">
                    <a:solidFill>
                      <a:srgbClr val="CCD8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18.2 </a:t>
                      </a:r>
                      <a:endPar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rgbClr val="CCD8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911" marR="1911" marT="0" marB="0">
                    <a:solidFill>
                      <a:srgbClr val="CCD8DD"/>
                    </a:solidFill>
                  </a:tcPr>
                </a:tc>
                <a:extLst>
                  <a:ext uri="{0D108BD9-81ED-4DB2-BD59-A6C34878D82A}">
                    <a16:rowId xmlns:a16="http://schemas.microsoft.com/office/drawing/2014/main" val="3707223550"/>
                  </a:ext>
                </a:extLst>
              </a:tr>
              <a:tr h="153383">
                <a:tc>
                  <a:txBody>
                    <a:bodyPr/>
                    <a:lstStyle/>
                    <a:p>
                      <a:pP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Placebo </a:t>
                      </a:r>
                    </a:p>
                  </a:txBody>
                  <a:tcPr marL="1911" marR="1911" marT="0" marB="0">
                    <a:solidFill>
                      <a:schemeClr val="accent2"/>
                    </a:solidFill>
                  </a:tcPr>
                </a:tc>
                <a:tc>
                  <a:txBody>
                    <a:bodyPr/>
                    <a:lstStyle/>
                    <a:p>
                      <a:pPr algn="ctr"/>
                      <a:r>
                        <a:rPr lang="en-GB" sz="1800" kern="1200" dirty="0">
                          <a:solidFill>
                            <a:schemeClr val="dk1"/>
                          </a:solidFill>
                          <a:effectLst/>
                          <a:latin typeface="Arial" panose="020B0604020202020204" pitchFamily="34" charset="0"/>
                          <a:ea typeface="+mn-ea"/>
                          <a:cs typeface="Arial" panose="020B0604020202020204" pitchFamily="34" charset="0"/>
                        </a:rPr>
                        <a:t>6.6</a:t>
                      </a:r>
                      <a:endParaRPr lang="en-GB" sz="1800" dirty="0">
                        <a:latin typeface="Arial" panose="020B0604020202020204" pitchFamily="34" charset="0"/>
                        <a:cs typeface="Arial" panose="020B0604020202020204" pitchFamily="34" charset="0"/>
                      </a:endParaRPr>
                    </a:p>
                  </a:txBody>
                  <a:tcPr marL="1911" marR="1911" marT="0" marB="0"/>
                </a:tc>
                <a:tc>
                  <a:txBody>
                    <a:bodyPr/>
                    <a:lstStyle/>
                    <a:p>
                      <a:pPr algn="ctr"/>
                      <a:r>
                        <a:rPr lang="en-GB" sz="1800" dirty="0">
                          <a:latin typeface="Arial" panose="020B0604020202020204" pitchFamily="34" charset="0"/>
                          <a:cs typeface="Arial" panose="020B0604020202020204" pitchFamily="34" charset="0"/>
                        </a:rPr>
                        <a:t>6.3 </a:t>
                      </a:r>
                    </a:p>
                  </a:txBody>
                  <a:tcPr marL="1911" marR="1911" marT="0" marB="0"/>
                </a:tc>
                <a:tc>
                  <a:txBody>
                    <a:bodyPr/>
                    <a:lstStyle/>
                    <a:p>
                      <a:pPr algn="ctr">
                        <a:buNone/>
                      </a:pPr>
                      <a:r>
                        <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6.3</a:t>
                      </a:r>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sng" dirty="0">
                          <a:effectLst/>
                          <a:highlight>
                            <a:srgbClr val="000000"/>
                          </a:highlight>
                          <a:latin typeface="Arial" panose="020B0604020202020204" pitchFamily="34" charset="0"/>
                          <a:cs typeface="Arial" panose="020B0604020202020204" pitchFamily="34" charset="0"/>
                        </a:rPr>
                        <a:t>*****</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911" marR="1911" marT="0" marB="0"/>
                </a:tc>
                <a:extLst>
                  <a:ext uri="{0D108BD9-81ED-4DB2-BD59-A6C34878D82A}">
                    <a16:rowId xmlns:a16="http://schemas.microsoft.com/office/drawing/2014/main" val="408347455"/>
                  </a:ext>
                </a:extLst>
              </a:tr>
              <a:tr h="306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Hazard ratio (95% CI)</a:t>
                      </a:r>
                    </a:p>
                  </a:txBody>
                  <a:tcPr marL="1911" marR="1911" marT="0" marB="0">
                    <a:solidFill>
                      <a:schemeClr val="accent2"/>
                    </a:solidFill>
                  </a:tcPr>
                </a:tc>
                <a:tc>
                  <a:txBody>
                    <a:bodyPr/>
                    <a:lstStyle/>
                    <a:p>
                      <a:pPr algn="ctr"/>
                      <a:r>
                        <a:rPr lang="en-GB" sz="1800" kern="1200" dirty="0">
                          <a:solidFill>
                            <a:schemeClr val="dk1"/>
                          </a:solidFill>
                          <a:effectLst/>
                          <a:latin typeface="Arial" panose="020B0604020202020204" pitchFamily="34" charset="0"/>
                          <a:ea typeface="+mn-ea"/>
                          <a:cs typeface="Arial" panose="020B0604020202020204" pitchFamily="34" charset="0"/>
                        </a:rPr>
                        <a:t>0.36 (0.21 to 0.62)</a:t>
                      </a:r>
                      <a:endParaRPr lang="en-GB" sz="1800" dirty="0">
                        <a:latin typeface="Arial" panose="020B0604020202020204" pitchFamily="34" charset="0"/>
                        <a:cs typeface="Arial" panose="020B0604020202020204" pitchFamily="34" charset="0"/>
                      </a:endParaRPr>
                    </a:p>
                  </a:txBody>
                  <a:tcPr marL="1911" marR="1911" marT="0" marB="0">
                    <a:solidFill>
                      <a:srgbClr val="CCD8DD"/>
                    </a:solidFill>
                  </a:tcPr>
                </a:tc>
                <a:tc>
                  <a:txBody>
                    <a:bodyPr/>
                    <a:lstStyle/>
                    <a:p>
                      <a:pPr algn="ctr">
                        <a:buNone/>
                      </a:pPr>
                      <a:r>
                        <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0.42 (0.26 to 0.67)</a:t>
                      </a:r>
                    </a:p>
                  </a:txBody>
                  <a:tcPr marL="1911" marR="1911" marT="0" marB="0">
                    <a:solidFill>
                      <a:srgbClr val="CCD8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0.41 (0.26 to 0.65)</a:t>
                      </a:r>
                      <a:endPar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rgbClr val="CCD8DD"/>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800" u="sng" dirty="0">
                          <a:effectLst/>
                          <a:highlight>
                            <a:srgbClr val="000000"/>
                          </a:highlight>
                          <a:latin typeface="Arial" panose="020B0604020202020204" pitchFamily="34" charset="0"/>
                          <a:cs typeface="Arial" panose="020B0604020202020204" pitchFamily="34" charset="0"/>
                        </a:rPr>
                        <a:t>******************** **********</a:t>
                      </a:r>
                      <a:endParaRPr lang="en-GB" sz="1800" u="sng" dirty="0">
                        <a:solidFill>
                          <a:schemeClr val="tx1"/>
                        </a:solidFill>
                        <a:effectLst/>
                        <a:highlight>
                          <a:srgbClr val="000000"/>
                        </a:highlight>
                        <a:latin typeface="Arial"/>
                        <a:ea typeface="PMingLiU"/>
                        <a:cs typeface="Arial"/>
                      </a:endParaRPr>
                    </a:p>
                  </a:txBody>
                  <a:tcPr marL="1911" marR="1911" marT="0" marB="0">
                    <a:solidFill>
                      <a:srgbClr val="CCD8DD"/>
                    </a:solidFill>
                  </a:tcPr>
                </a:tc>
                <a:extLst>
                  <a:ext uri="{0D108BD9-81ED-4DB2-BD59-A6C34878D82A}">
                    <a16:rowId xmlns:a16="http://schemas.microsoft.com/office/drawing/2014/main" val="1189228691"/>
                  </a:ext>
                </a:extLst>
              </a:tr>
              <a:tr h="30676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bg1"/>
                          </a:solidFill>
                          <a:effectLst/>
                          <a:latin typeface="Arial" panose="020B0604020202020204" pitchFamily="34" charset="0"/>
                          <a:ea typeface="PMingLiU" panose="02020500000000000000" pitchFamily="18" charset="-120"/>
                          <a:cs typeface="Arial" panose="020B0604020202020204" pitchFamily="34" charset="0"/>
                        </a:rPr>
                        <a:t>Note: In response to consultation, company provided scenarios analyses using OS from May 2022 data-cut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bg1"/>
                          </a:solidFill>
                          <a:effectLst/>
                          <a:latin typeface="Arial" panose="020B0604020202020204" pitchFamily="34" charset="0"/>
                          <a:ea typeface="PMingLiU" panose="02020500000000000000" pitchFamily="18" charset="-120"/>
                          <a:cs typeface="Arial" panose="020B0604020202020204" pitchFamily="34" charset="0"/>
                        </a:rPr>
                        <a:t>* Data converted from median in weeks to months</a:t>
                      </a:r>
                    </a:p>
                  </a:txBody>
                  <a:tcPr marL="1911" marR="1911" marT="0" marB="0">
                    <a:solidFill>
                      <a:schemeClr val="accent2"/>
                    </a:solidFill>
                  </a:tcPr>
                </a:tc>
                <a:tc hMerge="1">
                  <a:txBody>
                    <a:bodyPr/>
                    <a:lstStyle/>
                    <a:p>
                      <a:pPr algn="ctr"/>
                      <a:endParaRPr lang="en-GB" sz="1800" dirty="0">
                        <a:latin typeface="Arial" panose="020B0604020202020204" pitchFamily="34" charset="0"/>
                        <a:cs typeface="Arial" panose="020B0604020202020204" pitchFamily="34" charset="0"/>
                      </a:endParaRPr>
                    </a:p>
                  </a:txBody>
                  <a:tcPr marL="1911" marR="1911" marT="0" marB="0">
                    <a:solidFill>
                      <a:srgbClr val="CCD8DD"/>
                    </a:solidFill>
                  </a:tcPr>
                </a:tc>
                <a:tc hMerge="1">
                  <a:txBody>
                    <a:bodyPr/>
                    <a:lstStyle/>
                    <a:p>
                      <a:pPr algn="ctr">
                        <a:buNone/>
                      </a:pPr>
                      <a:endPar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rgbClr val="CCD8D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rgbClr val="CCD8DD"/>
                    </a:solidFill>
                  </a:tcPr>
                </a:tc>
                <a:tc hMerge="1">
                  <a:txBody>
                    <a:bodyPr/>
                    <a:lstStyle/>
                    <a:p>
                      <a:pPr marL="0" marR="0" lvl="0" indent="0" algn="ctr" defTabSz="914400">
                        <a:lnSpc>
                          <a:spcPct val="100000"/>
                        </a:lnSpc>
                        <a:spcBef>
                          <a:spcPts val="0"/>
                        </a:spcBef>
                        <a:spcAft>
                          <a:spcPts val="0"/>
                        </a:spcAft>
                        <a:buClrTx/>
                        <a:buSzTx/>
                        <a:buFontTx/>
                        <a:buNone/>
                        <a:tabLst/>
                        <a:defRPr/>
                      </a:pPr>
                      <a:endParaRPr lang="en-GB" sz="1800" u="sng" dirty="0">
                        <a:solidFill>
                          <a:schemeClr val="tx1"/>
                        </a:solidFill>
                        <a:effectLst/>
                        <a:highlight>
                          <a:srgbClr val="00FFFF"/>
                        </a:highlight>
                        <a:latin typeface="Arial"/>
                        <a:ea typeface="PMingLiU"/>
                        <a:cs typeface="Arial"/>
                      </a:endParaRPr>
                    </a:p>
                  </a:txBody>
                  <a:tcPr marL="1911" marR="1911" marT="0" marB="0">
                    <a:solidFill>
                      <a:srgbClr val="CCD8DD"/>
                    </a:solidFill>
                  </a:tcPr>
                </a:tc>
                <a:extLst>
                  <a:ext uri="{0D108BD9-81ED-4DB2-BD59-A6C34878D82A}">
                    <a16:rowId xmlns:a16="http://schemas.microsoft.com/office/drawing/2014/main" val="2003413812"/>
                  </a:ext>
                </a:extLst>
              </a:tr>
            </a:tbl>
          </a:graphicData>
        </a:graphic>
      </p:graphicFrame>
      <p:sp>
        <p:nvSpPr>
          <p:cNvPr id="11" name="TextBox 10">
            <a:extLst>
              <a:ext uri="{FF2B5EF4-FFF2-40B4-BE49-F238E27FC236}">
                <a16:creationId xmlns:a16="http://schemas.microsoft.com/office/drawing/2014/main" id="{FC0ED095-9159-5D47-CBCC-22D6BE214F5E}"/>
              </a:ext>
            </a:extLst>
          </p:cNvPr>
          <p:cNvSpPr txBox="1"/>
          <p:nvPr/>
        </p:nvSpPr>
        <p:spPr>
          <a:xfrm>
            <a:off x="5334000" y="6000686"/>
            <a:ext cx="6383508"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See appendix – for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ction="ppaction://hlinksldjump"/>
              </a:rPr>
              <a:t>KM plot of overall survival (ITT Population,  May 2022)</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GB" sz="1600" dirty="0">
                <a:hlinkClick r:id="rId4" action="ppaction://hlinksldjump"/>
              </a:rPr>
              <a:t>INVICTUS trial results – Progression free survival</a:t>
            </a:r>
            <a:endParaRPr lang="en-GB"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C269326-9E3A-E730-BC82-E4DC46CD3A88}"/>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
        <p:nvSpPr>
          <p:cNvPr id="5" name="Rectangle 4" descr="Marker showing slides are confidential ">
            <a:extLst>
              <a:ext uri="{FF2B5EF4-FFF2-40B4-BE49-F238E27FC236}">
                <a16:creationId xmlns:a16="http://schemas.microsoft.com/office/drawing/2014/main" id="{92253091-2D79-C5D5-BB0B-6BF6F10BD556}"/>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6" name="Text Placeholder 3">
            <a:extLst>
              <a:ext uri="{FF2B5EF4-FFF2-40B4-BE49-F238E27FC236}">
                <a16:creationId xmlns:a16="http://schemas.microsoft.com/office/drawing/2014/main" id="{D804B316-A669-B536-4F95-95D63E47748A}"/>
              </a:ext>
            </a:extLst>
          </p:cNvPr>
          <p:cNvSpPr txBox="1">
            <a:spLocks/>
          </p:cNvSpPr>
          <p:nvPr/>
        </p:nvSpPr>
        <p:spPr>
          <a:xfrm>
            <a:off x="1040130" y="6594476"/>
            <a:ext cx="10677378" cy="26303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CI: Confidence interval; ITT: Intention to treat; OS: Overall survival </a:t>
            </a:r>
            <a:endParaRPr lang="en-GB" dirty="0">
              <a:ea typeface="Calibri" panose="020F0502020204030204" pitchFamily="34" charset="0"/>
            </a:endParaRPr>
          </a:p>
        </p:txBody>
      </p:sp>
    </p:spTree>
    <p:extLst>
      <p:ext uri="{BB962C8B-B14F-4D97-AF65-F5344CB8AC3E}">
        <p14:creationId xmlns:p14="http://schemas.microsoft.com/office/powerpoint/2010/main" val="232999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8C65F-11A3-FBCC-6E73-181FC796631C}"/>
            </a:ext>
          </a:extLst>
        </p:cNvPr>
        <p:cNvGrpSpPr/>
        <p:nvPr/>
      </p:nvGrpSpPr>
      <p:grpSpPr>
        <a:xfrm>
          <a:off x="0" y="0"/>
          <a:ext cx="0" cy="0"/>
          <a:chOff x="0" y="0"/>
          <a:chExt cx="0" cy="0"/>
        </a:xfrm>
      </p:grpSpPr>
      <p:grpSp>
        <p:nvGrpSpPr>
          <p:cNvPr id="10" name="Group 9" descr="Question for committee">
            <a:extLst>
              <a:ext uri="{FF2B5EF4-FFF2-40B4-BE49-F238E27FC236}">
                <a16:creationId xmlns:a16="http://schemas.microsoft.com/office/drawing/2014/main" id="{FD8E7F54-0B6D-1684-E652-D41C0B707FC8}"/>
              </a:ext>
            </a:extLst>
          </p:cNvPr>
          <p:cNvGrpSpPr/>
          <p:nvPr/>
        </p:nvGrpSpPr>
        <p:grpSpPr>
          <a:xfrm>
            <a:off x="264731" y="6221279"/>
            <a:ext cx="11439589" cy="369332"/>
            <a:chOff x="264731" y="5924824"/>
            <a:chExt cx="11439589" cy="458958"/>
          </a:xfrm>
        </p:grpSpPr>
        <p:sp>
          <p:nvSpPr>
            <p:cNvPr id="11" name="Rectangle 10" descr="Question to committee">
              <a:extLst>
                <a:ext uri="{FF2B5EF4-FFF2-40B4-BE49-F238E27FC236}">
                  <a16:creationId xmlns:a16="http://schemas.microsoft.com/office/drawing/2014/main" id="{1D7B4017-890A-02D4-5D1E-060CF7DD6878}"/>
                </a:ext>
              </a:extLst>
            </p:cNvPr>
            <p:cNvSpPr/>
            <p:nvPr/>
          </p:nvSpPr>
          <p:spPr>
            <a:xfrm>
              <a:off x="776748" y="5924824"/>
              <a:ext cx="10927572" cy="4525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rPr>
                <a:t>Are there any equality considerations to be addressed by the committee?</a:t>
              </a:r>
            </a:p>
          </p:txBody>
        </p:sp>
        <p:sp>
          <p:nvSpPr>
            <p:cNvPr id="13" name="Oval 12">
              <a:extLst>
                <a:ext uri="{FF2B5EF4-FFF2-40B4-BE49-F238E27FC236}">
                  <a16:creationId xmlns:a16="http://schemas.microsoft.com/office/drawing/2014/main" id="{EE1D892E-710B-FB16-DB90-C3274AEAE80A}"/>
                </a:ext>
              </a:extLst>
            </p:cNvPr>
            <p:cNvSpPr/>
            <p:nvPr/>
          </p:nvSpPr>
          <p:spPr>
            <a:xfrm>
              <a:off x="264731" y="5951901"/>
              <a:ext cx="566551" cy="4318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pic>
          <p:nvPicPr>
            <p:cNvPr id="14" name="Graphic 13">
              <a:extLst>
                <a:ext uri="{FF2B5EF4-FFF2-40B4-BE49-F238E27FC236}">
                  <a16:creationId xmlns:a16="http://schemas.microsoft.com/office/drawing/2014/main" id="{8A14CE84-BD00-9340-2C21-E50F5D71ADC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409" y="5958161"/>
              <a:ext cx="485698" cy="398543"/>
            </a:xfrm>
            <a:prstGeom prst="rect">
              <a:avLst/>
            </a:prstGeom>
          </p:spPr>
        </p:pic>
      </p:grpSp>
      <p:sp>
        <p:nvSpPr>
          <p:cNvPr id="4" name="Title 1">
            <a:extLst>
              <a:ext uri="{FF2B5EF4-FFF2-40B4-BE49-F238E27FC236}">
                <a16:creationId xmlns:a16="http://schemas.microsoft.com/office/drawing/2014/main" id="{CA21A6FA-2F66-E385-750B-D99595636B13}"/>
              </a:ext>
            </a:extLst>
          </p:cNvPr>
          <p:cNvSpPr>
            <a:spLocks noGrp="1"/>
          </p:cNvSpPr>
          <p:nvPr>
            <p:ph type="title"/>
          </p:nvPr>
        </p:nvSpPr>
        <p:spPr>
          <a:xfrm>
            <a:off x="466724" y="239460"/>
            <a:ext cx="11250785" cy="592817"/>
          </a:xfrm>
        </p:spPr>
        <p:txBody>
          <a:bodyPr>
            <a:noAutofit/>
          </a:bodyPr>
          <a:lstStyle/>
          <a:p>
            <a:r>
              <a:rPr lang="en-GB" dirty="0"/>
              <a:t>Equalities</a:t>
            </a:r>
          </a:p>
        </p:txBody>
      </p:sp>
      <p:sp>
        <p:nvSpPr>
          <p:cNvPr id="3" name="Rectangle 2">
            <a:extLst>
              <a:ext uri="{FF2B5EF4-FFF2-40B4-BE49-F238E27FC236}">
                <a16:creationId xmlns:a16="http://schemas.microsoft.com/office/drawing/2014/main" id="{CAF65F4C-0110-F0C1-B4BB-C83FC15163F1}"/>
              </a:ext>
            </a:extLst>
          </p:cNvPr>
          <p:cNvSpPr/>
          <p:nvPr/>
        </p:nvSpPr>
        <p:spPr>
          <a:xfrm>
            <a:off x="489437" y="740235"/>
            <a:ext cx="11214883" cy="946824"/>
          </a:xfrm>
          <a:prstGeom prst="rect">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cs typeface="Arial" panose="020B0604020202020204" pitchFamily="34" charset="0"/>
              </a:rPr>
              <a:t>ACM1 considerations</a:t>
            </a:r>
          </a:p>
          <a:p>
            <a:pPr marL="285750" indent="-285750">
              <a:lnSpc>
                <a:spcPct val="100000"/>
              </a:lnSpc>
              <a:spcBef>
                <a:spcPts val="0"/>
              </a:spcBef>
              <a:spcAft>
                <a:spcPts val="3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committee discussed potential equality issues raised by stakeholders but did not identify any equality issues, and no issues that could be addressed in a NICE technology appraisal</a:t>
            </a:r>
          </a:p>
        </p:txBody>
      </p:sp>
      <p:sp>
        <p:nvSpPr>
          <p:cNvPr id="5" name="Rectangle 4">
            <a:extLst>
              <a:ext uri="{FF2B5EF4-FFF2-40B4-BE49-F238E27FC236}">
                <a16:creationId xmlns:a16="http://schemas.microsoft.com/office/drawing/2014/main" id="{7D813CC2-612D-5A04-8087-1D0A5A2AD9F5}"/>
              </a:ext>
            </a:extLst>
          </p:cNvPr>
          <p:cNvSpPr/>
          <p:nvPr/>
        </p:nvSpPr>
        <p:spPr>
          <a:xfrm>
            <a:off x="489437" y="1722630"/>
            <a:ext cx="11214884" cy="2304202"/>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cs typeface="Arial" panose="020B0604020202020204" pitchFamily="34" charset="0"/>
              </a:rPr>
              <a:t>Company draft guidance consultation response</a:t>
            </a:r>
          </a:p>
          <a:p>
            <a:pPr marL="285750" indent="-285750">
              <a:lnSpc>
                <a:spcPct val="100000"/>
              </a:lnSpc>
              <a:spcBef>
                <a:spcPts val="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Failure to recommend ripretinib may have indirect equality implications including:</a:t>
            </a:r>
          </a:p>
          <a:p>
            <a:pPr marL="971550" lvl="1" indent="-285750">
              <a:lnSpc>
                <a:spcPct val="100000"/>
              </a:lnSpc>
              <a:spcBef>
                <a:spcPts val="0"/>
              </a:spcBef>
              <a:buFont typeface="Courier New" panose="02070309020205020404" pitchFamily="49" charset="0"/>
              <a:buChar char="o"/>
            </a:pPr>
            <a:r>
              <a:rPr lang="en-GB" b="1" dirty="0">
                <a:solidFill>
                  <a:schemeClr val="tx1"/>
                </a:solidFill>
                <a:latin typeface="Arial" panose="020B0604020202020204" pitchFamily="34" charset="0"/>
                <a:cs typeface="Arial" panose="020B0604020202020204" pitchFamily="34" charset="0"/>
              </a:rPr>
              <a:t>Inequalities in access by geography and centre: </a:t>
            </a:r>
            <a:r>
              <a:rPr lang="en-GB" dirty="0">
                <a:solidFill>
                  <a:schemeClr val="tx1"/>
                </a:solidFill>
                <a:latin typeface="Arial" panose="020B0604020202020204" pitchFamily="34" charset="0"/>
                <a:cs typeface="Arial" panose="020B0604020202020204" pitchFamily="34" charset="0"/>
              </a:rPr>
              <a:t>only patients near specialist centres or clinical trials may access similar therapy</a:t>
            </a:r>
          </a:p>
          <a:p>
            <a:pPr marL="971550" lvl="1" indent="-285750">
              <a:lnSpc>
                <a:spcPct val="100000"/>
              </a:lnSpc>
              <a:spcBef>
                <a:spcPts val="0"/>
              </a:spcBef>
              <a:buFont typeface="Courier New" panose="02070309020205020404" pitchFamily="49" charset="0"/>
              <a:buChar char="o"/>
            </a:pPr>
            <a:r>
              <a:rPr lang="en-GB" b="1" dirty="0">
                <a:solidFill>
                  <a:schemeClr val="tx1"/>
                </a:solidFill>
                <a:latin typeface="Arial" panose="020B0604020202020204" pitchFamily="34" charset="0"/>
                <a:cs typeface="Arial" panose="020B0604020202020204" pitchFamily="34" charset="0"/>
              </a:rPr>
              <a:t>Disproportionate impact on a rare, high-need group: </a:t>
            </a:r>
            <a:r>
              <a:rPr lang="en-GB" dirty="0">
                <a:solidFill>
                  <a:schemeClr val="tx1"/>
                </a:solidFill>
                <a:latin typeface="Arial" panose="020B0604020202020204" pitchFamily="34" charset="0"/>
                <a:cs typeface="Arial" panose="020B0604020202020204" pitchFamily="34" charset="0"/>
              </a:rPr>
              <a:t>Given the rarity and difficulty of generating evidence, a stricter approach may unintentionally deepen inequity for this end-of-life population</a:t>
            </a:r>
          </a:p>
          <a:p>
            <a:pPr marL="971550" lvl="1" indent="-285750">
              <a:lnSpc>
                <a:spcPct val="100000"/>
              </a:lnSpc>
              <a:spcBef>
                <a:spcPts val="0"/>
              </a:spcBef>
              <a:buFont typeface="Courier New" panose="02070309020205020404" pitchFamily="49" charset="0"/>
              <a:buChar char="o"/>
            </a:pPr>
            <a:r>
              <a:rPr lang="en-GB" b="1" dirty="0">
                <a:solidFill>
                  <a:schemeClr val="tx1"/>
                </a:solidFill>
                <a:latin typeface="Arial" panose="020B0604020202020204" pitchFamily="34" charset="0"/>
                <a:cs typeface="Arial" panose="020B0604020202020204" pitchFamily="34" charset="0"/>
              </a:rPr>
              <a:t>Mental health and caregiver burden: </a:t>
            </a:r>
            <a:r>
              <a:rPr lang="en-GB" dirty="0">
                <a:solidFill>
                  <a:schemeClr val="tx1"/>
                </a:solidFill>
                <a:latin typeface="Arial" panose="020B0604020202020204" pitchFamily="34" charset="0"/>
                <a:cs typeface="Arial" panose="020B0604020202020204" pitchFamily="34" charset="0"/>
              </a:rPr>
              <a:t>Denial of a fourth-line option increases psychological distress for patients and carers</a:t>
            </a:r>
          </a:p>
        </p:txBody>
      </p:sp>
      <p:sp>
        <p:nvSpPr>
          <p:cNvPr id="7" name="Rectangle 6">
            <a:extLst>
              <a:ext uri="{FF2B5EF4-FFF2-40B4-BE49-F238E27FC236}">
                <a16:creationId xmlns:a16="http://schemas.microsoft.com/office/drawing/2014/main" id="{AE0DF4C4-D8C2-BF60-74A7-14279FAB6711}"/>
              </a:ext>
            </a:extLst>
          </p:cNvPr>
          <p:cNvSpPr/>
          <p:nvPr/>
        </p:nvSpPr>
        <p:spPr>
          <a:xfrm>
            <a:off x="489437" y="4062403"/>
            <a:ext cx="11214884" cy="925284"/>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cs typeface="Arial" panose="020B0604020202020204" pitchFamily="34" charset="0"/>
              </a:rPr>
              <a:t>Other consultation responses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Ripretinib is available in Scotland but not in England/Wales, creating an unjust disparity in access to a life-extending treatment within the UK</a:t>
            </a: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35A7807-404B-637A-AB46-F4CCB51E0BD7}"/>
              </a:ext>
            </a:extLst>
          </p:cNvPr>
          <p:cNvSpPr txBox="1"/>
          <p:nvPr/>
        </p:nvSpPr>
        <p:spPr>
          <a:xfrm>
            <a:off x="1043667" y="6575392"/>
            <a:ext cx="11148333"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Note: As of July 2025, Scottish Medicines Consortium accepted ripretinib for use within NHS Scotland</a:t>
            </a:r>
          </a:p>
        </p:txBody>
      </p:sp>
      <p:sp>
        <p:nvSpPr>
          <p:cNvPr id="2" name="Rectangle 1">
            <a:extLst>
              <a:ext uri="{FF2B5EF4-FFF2-40B4-BE49-F238E27FC236}">
                <a16:creationId xmlns:a16="http://schemas.microsoft.com/office/drawing/2014/main" id="{BD160889-BE30-1C76-921B-E98CF45DAB86}"/>
              </a:ext>
            </a:extLst>
          </p:cNvPr>
          <p:cNvSpPr/>
          <p:nvPr/>
        </p:nvSpPr>
        <p:spPr>
          <a:xfrm>
            <a:off x="489437" y="5023257"/>
            <a:ext cx="11214883" cy="1176231"/>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cs typeface="Arial" panose="020B0604020202020204" pitchFamily="34" charset="0"/>
              </a:rPr>
              <a:t>EAG comment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Unclear whether potential indirect effects raised by company are considered health inequalities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Company has not attempted to quantify potential indirect impacts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dirty="0">
                <a:solidFill>
                  <a:schemeClr val="tx1"/>
                </a:solidFill>
                <a:latin typeface="Arial" panose="020B0604020202020204" pitchFamily="34" charset="0"/>
                <a:cs typeface="Arial" panose="020B0604020202020204" pitchFamily="34" charset="0"/>
              </a:rPr>
              <a:t> Magnitude of inequality gap and the extent to which a positive recommendation for ripretinib could reduce this remains unclear</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16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DCEE9-711E-8F47-943B-6A0D7333C111}"/>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14A37D4F-5282-A5BF-901F-3E0058B02D76}"/>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Ripretinib for treating advanced gastrointestinal stromal tumours after 3 or more treatments</a:t>
            </a:r>
            <a:endParaRPr lang="en-GB" dirty="0"/>
          </a:p>
        </p:txBody>
      </p:sp>
      <p:sp>
        <p:nvSpPr>
          <p:cNvPr id="6" name="Guide with 'background' selected">
            <a:extLst>
              <a:ext uri="{FF2B5EF4-FFF2-40B4-BE49-F238E27FC236}">
                <a16:creationId xmlns:a16="http://schemas.microsoft.com/office/drawing/2014/main" id="{A646D8BF-D58F-15FC-B580-DFF4B701F5EE}"/>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dirty="0"/>
              <a:t>ACM1 recap and DG consultation responses</a:t>
            </a:r>
          </a:p>
          <a:p>
            <a:pPr marL="457200" indent="-457200">
              <a:buSzPts val="2200"/>
              <a:buFont typeface="Wingdings" panose="05000000000000000000" pitchFamily="2" charset="2"/>
              <a:buChar char="ü"/>
            </a:pPr>
            <a:r>
              <a:rPr lang="en-GB" sz="2800" b="1" dirty="0"/>
              <a:t>Key issues</a:t>
            </a:r>
          </a:p>
          <a:p>
            <a:pPr marL="457200" indent="-457200">
              <a:buSzPts val="2200"/>
              <a:buFont typeface="Wingdings" pitchFamily="2" charset="2"/>
              <a:buChar char="q"/>
            </a:pPr>
            <a:r>
              <a:rPr lang="en-GB" sz="2800" dirty="0"/>
              <a:t>Base case assumptions and cost-effectiveness results </a:t>
            </a:r>
          </a:p>
          <a:p>
            <a:pPr marL="457200" indent="-457200">
              <a:buSzPts val="2000"/>
              <a:buFont typeface="Wingdings" pitchFamily="2" charset="2"/>
              <a:buChar char="q"/>
            </a:pPr>
            <a:r>
              <a:rPr lang="en-GB" sz="2800" dirty="0"/>
              <a:t>Other considerations</a:t>
            </a:r>
            <a:r>
              <a:rPr lang="en-GB" sz="2800" b="1" dirty="0"/>
              <a:t> </a:t>
            </a:r>
          </a:p>
          <a:p>
            <a:pPr marL="457200" indent="-457200">
              <a:buSzPts val="2000"/>
              <a:buFont typeface="Wingdings" pitchFamily="2" charset="2"/>
              <a:buChar char="q"/>
            </a:pPr>
            <a:r>
              <a:rPr lang="en-GB" sz="2800" dirty="0"/>
              <a:t>Summary</a:t>
            </a:r>
          </a:p>
          <a:p>
            <a:endParaRPr lang="en-GB" sz="2800" dirty="0"/>
          </a:p>
        </p:txBody>
      </p:sp>
    </p:spTree>
    <p:extLst>
      <p:ext uri="{BB962C8B-B14F-4D97-AF65-F5344CB8AC3E}">
        <p14:creationId xmlns:p14="http://schemas.microsoft.com/office/powerpoint/2010/main" val="23404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4FCC4-A81B-6DA3-2084-C218E8267DB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206A4C-52CB-9FD0-C5AE-F0B52148BB82}"/>
              </a:ext>
            </a:extLst>
          </p:cNvPr>
          <p:cNvSpPr/>
          <p:nvPr/>
        </p:nvSpPr>
        <p:spPr>
          <a:xfrm>
            <a:off x="489436" y="1221955"/>
            <a:ext cx="11228073" cy="5100811"/>
          </a:xfrm>
          <a:prstGeom prst="rect">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solidFill>
                <a:latin typeface="Arial" panose="020B0604020202020204" pitchFamily="34" charset="0"/>
                <a:cs typeface="Arial" panose="020B0604020202020204" pitchFamily="34" charset="0"/>
              </a:rPr>
              <a:t>ACM1 considerations</a:t>
            </a: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In INVICTUS people could have same dose (once daily) or higher dose (twice daily) of ripretinib at progression – Committee can only consider </a:t>
            </a:r>
            <a:r>
              <a:rPr lang="en-GB" sz="2000" b="1" dirty="0">
                <a:solidFill>
                  <a:schemeClr val="tx1"/>
                </a:solidFill>
                <a:latin typeface="Arial" panose="020B0604020202020204" pitchFamily="34" charset="0"/>
                <a:cs typeface="Arial" panose="020B0604020202020204" pitchFamily="34" charset="0"/>
              </a:rPr>
              <a:t>once daily dose </a:t>
            </a:r>
            <a:r>
              <a:rPr lang="en-GB" sz="2000" b="1" dirty="0">
                <a:solidFill>
                  <a:schemeClr val="dk1"/>
                </a:solidFill>
                <a:latin typeface="Arial" panose="020B0604020202020204" pitchFamily="34" charset="0"/>
                <a:cs typeface="Arial" panose="020B0604020202020204" pitchFamily="34" charset="0"/>
              </a:rPr>
              <a:t>within the marketing authorisation</a:t>
            </a:r>
            <a:endParaRPr lang="en-GB" sz="20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EAG and company agree to adjust ripretinib arm for impact of twice daily dosing</a:t>
            </a:r>
          </a:p>
          <a:p>
            <a:pPr marL="285750" indent="-285750">
              <a:buFont typeface="Arial" panose="020B0604020202020204" pitchFamily="34" charset="0"/>
              <a:buChar char="•"/>
            </a:pPr>
            <a:r>
              <a:rPr lang="en-GB" sz="2000" dirty="0">
                <a:solidFill>
                  <a:schemeClr val="tx1"/>
                </a:solidFill>
                <a:highlight>
                  <a:srgbClr val="FFFFFF"/>
                </a:highlight>
                <a:latin typeface="Arial" panose="020B0604020202020204" pitchFamily="34" charset="0"/>
              </a:rPr>
              <a:t>Company’s UK advisory board (n=7) consensus</a:t>
            </a:r>
            <a:r>
              <a:rPr lang="en-GB" sz="2000" dirty="0">
                <a:solidFill>
                  <a:schemeClr val="tx1"/>
                </a:solidFill>
                <a:highlight>
                  <a:srgbClr val="FFFFFF"/>
                </a:highlight>
                <a:latin typeface="Arial" panose="020B0604020202020204" pitchFamily="34" charset="0"/>
                <a:cs typeface="Arial" panose="020B0604020202020204" pitchFamily="34" charset="0"/>
              </a:rPr>
              <a:t> view was that an </a:t>
            </a:r>
            <a:r>
              <a:rPr lang="en-GB" sz="2000" dirty="0">
                <a:solidFill>
                  <a:schemeClr val="tx1"/>
                </a:solidFill>
                <a:highlight>
                  <a:srgbClr val="FFFFFF"/>
                </a:highlight>
                <a:latin typeface="Arial" panose="020B0604020202020204" pitchFamily="34" charset="0"/>
              </a:rPr>
              <a:t>estimated 10-year OS probability of</a:t>
            </a:r>
            <a:r>
              <a:rPr lang="en-GB" sz="2000" u="sng" dirty="0">
                <a:solidFill>
                  <a:schemeClr val="tx1"/>
                </a:solidFill>
                <a:highlight>
                  <a:srgbClr val="000000"/>
                </a:highlight>
                <a:latin typeface="Arial" panose="020B0604020202020204" pitchFamily="34" charset="0"/>
              </a:rPr>
              <a:t> ***</a:t>
            </a:r>
            <a:r>
              <a:rPr lang="en-GB" sz="2000" dirty="0">
                <a:solidFill>
                  <a:schemeClr val="tx1"/>
                </a:solidFill>
                <a:highlight>
                  <a:srgbClr val="FFFFFF"/>
                </a:highlight>
                <a:latin typeface="Arial" panose="020B0604020202020204" pitchFamily="34" charset="0"/>
              </a:rPr>
              <a:t>% is more realistic </a:t>
            </a:r>
            <a:endParaRPr lang="en-GB" sz="2000" dirty="0">
              <a:solidFill>
                <a:schemeClr val="tx1"/>
              </a:solidFill>
              <a:latin typeface="Arial" panose="020B0604020202020204" pitchFamily="34" charset="0"/>
            </a:endParaRP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endParaRPr lang="en-GB" sz="2000" dirty="0">
              <a:solidFill>
                <a:schemeClr val="tx1"/>
              </a:solidFill>
              <a:latin typeface="Arial" panose="020B0604020202020204" pitchFamily="34" charset="0"/>
            </a:endParaRPr>
          </a:p>
        </p:txBody>
      </p:sp>
      <p:sp>
        <p:nvSpPr>
          <p:cNvPr id="9" name="Arrow: Down 8">
            <a:extLst>
              <a:ext uri="{FF2B5EF4-FFF2-40B4-BE49-F238E27FC236}">
                <a16:creationId xmlns:a16="http://schemas.microsoft.com/office/drawing/2014/main" id="{AF43D91C-2EE5-BC7A-C111-ABF7F29F9693}"/>
              </a:ext>
            </a:extLst>
          </p:cNvPr>
          <p:cNvSpPr/>
          <p:nvPr/>
        </p:nvSpPr>
        <p:spPr>
          <a:xfrm>
            <a:off x="8416888" y="4948889"/>
            <a:ext cx="209320" cy="552861"/>
          </a:xfrm>
          <a:prstGeom prst="downArrow">
            <a:avLst/>
          </a:prstGeom>
          <a:solidFill>
            <a:srgbClr val="2280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BAE2F22C-C16F-15C2-8F6F-60DA5A4CC49C}"/>
              </a:ext>
            </a:extLst>
          </p:cNvPr>
          <p:cNvSpPr>
            <a:spLocks noGrp="1"/>
          </p:cNvSpPr>
          <p:nvPr>
            <p:ph type="title"/>
          </p:nvPr>
        </p:nvSpPr>
        <p:spPr>
          <a:xfrm>
            <a:off x="466724" y="239218"/>
            <a:ext cx="11725276" cy="592817"/>
          </a:xfrm>
        </p:spPr>
        <p:txBody>
          <a:bodyPr>
            <a:noAutofit/>
          </a:bodyPr>
          <a:lstStyle/>
          <a:p>
            <a:r>
              <a:rPr lang="en-GB" dirty="0"/>
              <a:t>Key Issue 1: </a:t>
            </a:r>
            <a:r>
              <a:rPr lang="en-GB" dirty="0">
                <a:solidFill>
                  <a:schemeClr val="dk1"/>
                </a:solidFill>
                <a:latin typeface="Arial"/>
                <a:cs typeface="Arial"/>
              </a:rPr>
              <a:t>Uncertainty in long-term benefits of ripretinib on OS (1)</a:t>
            </a:r>
            <a:br>
              <a:rPr lang="en-GB" dirty="0">
                <a:solidFill>
                  <a:schemeClr val="dk1"/>
                </a:solidFill>
                <a:latin typeface="Arial"/>
                <a:cs typeface="Arial"/>
              </a:rPr>
            </a:br>
            <a:br>
              <a:rPr lang="en-GB" dirty="0">
                <a:solidFill>
                  <a:schemeClr val="dk1"/>
                </a:solidFill>
                <a:latin typeface="Arial"/>
                <a:cs typeface="Arial"/>
              </a:rPr>
            </a:br>
            <a:endParaRPr lang="en-GB" dirty="0"/>
          </a:p>
        </p:txBody>
      </p:sp>
      <p:sp>
        <p:nvSpPr>
          <p:cNvPr id="2" name="Rectangle 1" descr="Marker showing slides are confidential ">
            <a:extLst>
              <a:ext uri="{FF2B5EF4-FFF2-40B4-BE49-F238E27FC236}">
                <a16:creationId xmlns:a16="http://schemas.microsoft.com/office/drawing/2014/main" id="{ACF4DFBB-BE16-F7E2-4EE9-DF72DF6307EA}"/>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graphicFrame>
        <p:nvGraphicFramePr>
          <p:cNvPr id="3" name="Table 2">
            <a:extLst>
              <a:ext uri="{FF2B5EF4-FFF2-40B4-BE49-F238E27FC236}">
                <a16:creationId xmlns:a16="http://schemas.microsoft.com/office/drawing/2014/main" id="{4087A5F5-487C-95D1-0027-0A4F60490BF9}"/>
              </a:ext>
            </a:extLst>
          </p:cNvPr>
          <p:cNvGraphicFramePr>
            <a:graphicFrameLocks noGrp="1"/>
          </p:cNvGraphicFramePr>
          <p:nvPr>
            <p:extLst>
              <p:ext uri="{D42A27DB-BD31-4B8C-83A1-F6EECF244321}">
                <p14:modId xmlns:p14="http://schemas.microsoft.com/office/powerpoint/2010/main" val="3745417026"/>
              </p:ext>
            </p:extLst>
          </p:nvPr>
        </p:nvGraphicFramePr>
        <p:xfrm>
          <a:off x="638978" y="3440315"/>
          <a:ext cx="10906700" cy="1706880"/>
        </p:xfrm>
        <a:graphic>
          <a:graphicData uri="http://schemas.openxmlformats.org/drawingml/2006/table">
            <a:tbl>
              <a:tblPr firstRow="1" bandRow="1">
                <a:tableStyleId>{5C22544A-7EE6-4342-B048-85BDC9FD1C3A}</a:tableStyleId>
              </a:tblPr>
              <a:tblGrid>
                <a:gridCol w="5453350">
                  <a:extLst>
                    <a:ext uri="{9D8B030D-6E8A-4147-A177-3AD203B41FA5}">
                      <a16:colId xmlns:a16="http://schemas.microsoft.com/office/drawing/2014/main" val="4188419246"/>
                    </a:ext>
                  </a:extLst>
                </a:gridCol>
                <a:gridCol w="5453350">
                  <a:extLst>
                    <a:ext uri="{9D8B030D-6E8A-4147-A177-3AD203B41FA5}">
                      <a16:colId xmlns:a16="http://schemas.microsoft.com/office/drawing/2014/main" val="1900175225"/>
                    </a:ext>
                  </a:extLst>
                </a:gridCol>
              </a:tblGrid>
              <a:tr h="0">
                <a:tc>
                  <a:txBody>
                    <a:bodyPr/>
                    <a:lstStyle/>
                    <a:p>
                      <a:r>
                        <a:rPr lang="en-GB" sz="2000" dirty="0">
                          <a:latin typeface="Arial" panose="020B0604020202020204" pitchFamily="34" charset="0"/>
                          <a:cs typeface="Arial" panose="020B0604020202020204" pitchFamily="34" charset="0"/>
                        </a:rPr>
                        <a:t>Company base case at ACM1 (2021 DCO)</a:t>
                      </a:r>
                    </a:p>
                  </a:txBody>
                  <a:tcPr>
                    <a:solidFill>
                      <a:schemeClr val="accent2"/>
                    </a:solidFill>
                  </a:tcPr>
                </a:tc>
                <a:tc>
                  <a:txBody>
                    <a:bodyPr/>
                    <a:lstStyle/>
                    <a:p>
                      <a:r>
                        <a:rPr lang="en-GB" sz="2000" dirty="0">
                          <a:latin typeface="Arial" panose="020B0604020202020204" pitchFamily="34" charset="0"/>
                          <a:cs typeface="Arial" panose="020B0604020202020204" pitchFamily="34" charset="0"/>
                        </a:rPr>
                        <a:t>EAG base case at ACM1 (2021 DCO)</a:t>
                      </a:r>
                    </a:p>
                  </a:txBody>
                  <a:tcPr>
                    <a:solidFill>
                      <a:schemeClr val="accent2"/>
                    </a:solidFill>
                  </a:tcPr>
                </a:tc>
                <a:extLst>
                  <a:ext uri="{0D108BD9-81ED-4DB2-BD59-A6C34878D82A}">
                    <a16:rowId xmlns:a16="http://schemas.microsoft.com/office/drawing/2014/main" val="171445277"/>
                  </a:ext>
                </a:extLst>
              </a:tr>
              <a:tr h="494396">
                <a:tc>
                  <a:txBody>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2-stage adjustment with complex generalised gamma</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Log-normal</a:t>
                      </a:r>
                      <a:r>
                        <a:rPr lang="en-GB" sz="2000" dirty="0">
                          <a:latin typeface="Arial" panose="020B0604020202020204" pitchFamily="34" charset="0"/>
                          <a:cs typeface="Arial" panose="020B0604020202020204" pitchFamily="34" charset="0"/>
                        </a:rPr>
                        <a:t> extrapolation</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Without</a:t>
                      </a:r>
                      <a:r>
                        <a:rPr lang="en-GB" sz="2000" dirty="0">
                          <a:latin typeface="Arial" panose="020B0604020202020204" pitchFamily="34" charset="0"/>
                          <a:cs typeface="Arial" panose="020B0604020202020204" pitchFamily="34" charset="0"/>
                        </a:rPr>
                        <a:t> re-censoring </a:t>
                      </a:r>
                    </a:p>
                  </a:txBody>
                  <a:tcPr>
                    <a:solidFill>
                      <a:srgbClr val="CCD8DD"/>
                    </a:solidFill>
                  </a:tcPr>
                </a:tc>
                <a:tc>
                  <a:txBody>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2-stage adjustment with complex generalised gamma</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Log-logistic</a:t>
                      </a:r>
                      <a:r>
                        <a:rPr lang="en-GB" sz="2000" dirty="0">
                          <a:latin typeface="Arial" panose="020B0604020202020204" pitchFamily="34" charset="0"/>
                          <a:cs typeface="Arial" panose="020B0604020202020204" pitchFamily="34" charset="0"/>
                        </a:rPr>
                        <a:t> extrapolation</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With</a:t>
                      </a:r>
                      <a:r>
                        <a:rPr lang="en-GB" sz="2000" dirty="0">
                          <a:latin typeface="Arial" panose="020B0604020202020204" pitchFamily="34" charset="0"/>
                          <a:cs typeface="Arial" panose="020B0604020202020204" pitchFamily="34" charset="0"/>
                        </a:rPr>
                        <a:t> re-censoring </a:t>
                      </a:r>
                    </a:p>
                  </a:txBody>
                  <a:tcPr>
                    <a:solidFill>
                      <a:srgbClr val="CCD8DD"/>
                    </a:solidFill>
                  </a:tcPr>
                </a:tc>
                <a:extLst>
                  <a:ext uri="{0D108BD9-81ED-4DB2-BD59-A6C34878D82A}">
                    <a16:rowId xmlns:a16="http://schemas.microsoft.com/office/drawing/2014/main" val="874418931"/>
                  </a:ext>
                </a:extLst>
              </a:tr>
            </a:tbl>
          </a:graphicData>
        </a:graphic>
      </p:graphicFrame>
      <p:sp>
        <p:nvSpPr>
          <p:cNvPr id="6" name="Text Placeholder 3">
            <a:extLst>
              <a:ext uri="{FF2B5EF4-FFF2-40B4-BE49-F238E27FC236}">
                <a16:creationId xmlns:a16="http://schemas.microsoft.com/office/drawing/2014/main" id="{360B1695-F543-33FA-9CF0-CD6DA83B86B6}"/>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ACM: Appraisal committee meeting; OS: Overall survival; DCO: data cut off</a:t>
            </a:r>
            <a:endParaRPr lang="en-GB" dirty="0">
              <a:ea typeface="Calibri" panose="020F0502020204030204" pitchFamily="34" charset="0"/>
            </a:endParaRPr>
          </a:p>
        </p:txBody>
      </p:sp>
      <p:sp>
        <p:nvSpPr>
          <p:cNvPr id="8" name="TextBox 7">
            <a:extLst>
              <a:ext uri="{FF2B5EF4-FFF2-40B4-BE49-F238E27FC236}">
                <a16:creationId xmlns:a16="http://schemas.microsoft.com/office/drawing/2014/main" id="{00410D68-989C-A1E3-63B9-7F9CEE81C280}"/>
              </a:ext>
            </a:extLst>
          </p:cNvPr>
          <p:cNvSpPr txBox="1"/>
          <p:nvPr/>
        </p:nvSpPr>
        <p:spPr>
          <a:xfrm>
            <a:off x="10858500" y="380"/>
            <a:ext cx="1323457" cy="313945"/>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impact</a:t>
            </a:r>
          </a:p>
        </p:txBody>
      </p:sp>
      <p:sp>
        <p:nvSpPr>
          <p:cNvPr id="7" name="TextBox 6">
            <a:extLst>
              <a:ext uri="{FF2B5EF4-FFF2-40B4-BE49-F238E27FC236}">
                <a16:creationId xmlns:a16="http://schemas.microsoft.com/office/drawing/2014/main" id="{3E340F2F-3DBD-FBCD-C330-A5FCEEC1829C}"/>
              </a:ext>
            </a:extLst>
          </p:cNvPr>
          <p:cNvSpPr txBox="1"/>
          <p:nvPr/>
        </p:nvSpPr>
        <p:spPr>
          <a:xfrm>
            <a:off x="6690913" y="5519489"/>
            <a:ext cx="3742064" cy="707886"/>
          </a:xfrm>
          <a:prstGeom prst="rect">
            <a:avLst/>
          </a:prstGeom>
          <a:solidFill>
            <a:srgbClr val="C8E0E6"/>
          </a:solidFill>
        </p:spPr>
        <p:txBody>
          <a:bodyPr wrap="square">
            <a:spAutoFit/>
          </a:bodyPr>
          <a:lstStyle/>
          <a:p>
            <a:pPr algn="ctr"/>
            <a:r>
              <a:rPr lang="en-GB" sz="2000" b="1" dirty="0">
                <a:solidFill>
                  <a:srgbClr val="228096"/>
                </a:solidFill>
                <a:effectLst/>
                <a:latin typeface="Arial" panose="020B0604020202020204" pitchFamily="34" charset="0"/>
                <a:cs typeface="Arial" panose="020B0604020202020204" pitchFamily="34" charset="0"/>
              </a:rPr>
              <a:t>Committee’s preferred adjustment at ACM1</a:t>
            </a:r>
            <a:endParaRPr lang="en-GB" sz="2000" b="1" dirty="0">
              <a:solidFill>
                <a:srgbClr val="2280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12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FC763-9CC8-A785-F655-16678D3585D2}"/>
            </a:ext>
          </a:extLst>
        </p:cNvPr>
        <p:cNvGrpSpPr/>
        <p:nvPr/>
      </p:nvGrpSpPr>
      <p:grpSpPr>
        <a:xfrm>
          <a:off x="0" y="0"/>
          <a:ext cx="0" cy="0"/>
          <a:chOff x="0" y="0"/>
          <a:chExt cx="0" cy="0"/>
        </a:xfrm>
      </p:grpSpPr>
      <p:sp>
        <p:nvSpPr>
          <p:cNvPr id="2" name="Rectangle 1" descr="Marker showing slides are confidential ">
            <a:extLst>
              <a:ext uri="{FF2B5EF4-FFF2-40B4-BE49-F238E27FC236}">
                <a16:creationId xmlns:a16="http://schemas.microsoft.com/office/drawing/2014/main" id="{F8A428A4-9025-D006-6FFB-CD12529F2E1E}"/>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sp>
        <p:nvSpPr>
          <p:cNvPr id="5" name="Rectangle 4">
            <a:extLst>
              <a:ext uri="{FF2B5EF4-FFF2-40B4-BE49-F238E27FC236}">
                <a16:creationId xmlns:a16="http://schemas.microsoft.com/office/drawing/2014/main" id="{5B0D95B1-D050-B788-03F5-2389ED520F94}"/>
              </a:ext>
            </a:extLst>
          </p:cNvPr>
          <p:cNvSpPr/>
          <p:nvPr/>
        </p:nvSpPr>
        <p:spPr>
          <a:xfrm>
            <a:off x="489436" y="1199618"/>
            <a:ext cx="11228073" cy="4122184"/>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accent1"/>
                </a:solidFill>
                <a:latin typeface="Arial" panose="020B0604020202020204" pitchFamily="34" charset="0"/>
                <a:cs typeface="Arial" panose="020B0604020202020204" pitchFamily="34" charset="0"/>
              </a:rPr>
              <a:t>Company draft guidance consultation response</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Re-censoring removes long-term follow-up resulting in data loss and reduces sample size</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No data after 45 weeks (2021 data cut)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000" dirty="0">
                <a:solidFill>
                  <a:schemeClr val="tx1"/>
                </a:solidFill>
                <a:latin typeface="Arial" panose="020B0604020202020204" pitchFamily="34" charset="0"/>
                <a:cs typeface="Arial" panose="020B0604020202020204" pitchFamily="34" charset="0"/>
              </a:rPr>
              <a:t> underestimates long-term survival</a:t>
            </a:r>
          </a:p>
          <a:p>
            <a:pPr marL="285750" lvl="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Re-censoring increases uncertainty when hazards change after truncation (as they do with plateau)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2000" dirty="0">
                <a:solidFill>
                  <a:schemeClr val="tx1"/>
                </a:solidFill>
                <a:latin typeface="Arial" panose="020B0604020202020204" pitchFamily="34" charset="0"/>
                <a:cs typeface="Arial" panose="020B0604020202020204" pitchFamily="34" charset="0"/>
              </a:rPr>
              <a:t>contradicts NICE Technical Support Document 24</a:t>
            </a:r>
            <a:endParaRPr lang="en-GB" sz="2000" strike="sngStrike" dirty="0">
              <a:solidFill>
                <a:srgbClr val="FF0000"/>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Clinical plausibility:</a:t>
            </a:r>
          </a:p>
          <a:p>
            <a:pPr marL="742950" lvl="1" indent="-285750">
              <a:spcAft>
                <a:spcPts val="600"/>
              </a:spcAft>
              <a:buFont typeface="Courier New" panose="02070309020205020404" pitchFamily="49" charset="0"/>
              <a:buChar char="o"/>
            </a:pPr>
            <a:r>
              <a:rPr lang="en-GB" sz="2000" dirty="0">
                <a:solidFill>
                  <a:schemeClr val="tx1"/>
                </a:solidFill>
                <a:latin typeface="Arial" panose="020B0604020202020204" pitchFamily="34" charset="0"/>
                <a:cs typeface="Arial" panose="020B0604020202020204" pitchFamily="34" charset="0"/>
              </a:rPr>
              <a:t>Some re-censoring models → 10-year OS 4 to 6%* (matches ACM1 clinical experts)</a:t>
            </a:r>
          </a:p>
          <a:p>
            <a:pPr marL="742950" lvl="1" indent="-285750">
              <a:spcAft>
                <a:spcPts val="600"/>
              </a:spcAft>
              <a:buFont typeface="Courier New" panose="02070309020205020404" pitchFamily="49" charset="0"/>
              <a:buChar char="o"/>
            </a:pPr>
            <a:r>
              <a:rPr lang="en-GB" sz="2000" dirty="0">
                <a:solidFill>
                  <a:schemeClr val="tx1"/>
                </a:solidFill>
                <a:latin typeface="Arial" panose="020B0604020202020204" pitchFamily="34" charset="0"/>
                <a:cs typeface="Arial" panose="020B0604020202020204" pitchFamily="34" charset="0"/>
              </a:rPr>
              <a:t>Re-censoring models → ~</a:t>
            </a:r>
            <a:r>
              <a:rPr lang="en-GB" sz="2000" u="sng" dirty="0">
                <a:solidFill>
                  <a:schemeClr val="tx1"/>
                </a:solidFill>
                <a:highlight>
                  <a:srgbClr val="000000"/>
                </a:highlight>
                <a:latin typeface="Arial" panose="020B0604020202020204" pitchFamily="34" charset="0"/>
              </a:rPr>
              <a:t> *** </a:t>
            </a:r>
            <a:r>
              <a:rPr lang="en-GB" sz="2000" dirty="0">
                <a:solidFill>
                  <a:schemeClr val="tx1"/>
                </a:solidFill>
                <a:latin typeface="Arial" panose="020B0604020202020204" pitchFamily="34" charset="0"/>
                <a:cs typeface="Arial" panose="020B0604020202020204" pitchFamily="34" charset="0"/>
              </a:rPr>
              <a:t>* (viewed as implausibly low)</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Provided scenarios using TSE-IPCW method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000" dirty="0">
                <a:solidFill>
                  <a:schemeClr val="tx1"/>
                </a:solidFill>
                <a:latin typeface="Arial" panose="020B0604020202020204" pitchFamily="34" charset="0"/>
                <a:cs typeface="Arial" panose="020B0604020202020204" pitchFamily="34" charset="0"/>
              </a:rPr>
              <a:t> Addresses informative censoring without re-censoring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 Method is e</a:t>
            </a:r>
            <a:r>
              <a:rPr lang="en-GB" sz="2000" dirty="0">
                <a:solidFill>
                  <a:schemeClr val="tx1"/>
                </a:solidFill>
                <a:latin typeface="Arial" panose="020B0604020202020204" pitchFamily="34" charset="0"/>
                <a:cs typeface="Arial" panose="020B0604020202020204" pitchFamily="34" charset="0"/>
              </a:rPr>
              <a:t>xternally validated as an alternative approach to re-censoring</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Using May 2022 data cut, models without re-censoring provide a satisfactory fit to adjusted data</a:t>
            </a:r>
          </a:p>
        </p:txBody>
      </p:sp>
      <p:sp>
        <p:nvSpPr>
          <p:cNvPr id="6" name="Text Placeholder 3">
            <a:extLst>
              <a:ext uri="{FF2B5EF4-FFF2-40B4-BE49-F238E27FC236}">
                <a16:creationId xmlns:a16="http://schemas.microsoft.com/office/drawing/2014/main" id="{22965043-0FC5-54E6-3645-15CEA4478253}"/>
              </a:ext>
            </a:extLst>
          </p:cNvPr>
          <p:cNvSpPr txBox="1">
            <a:spLocks/>
          </p:cNvSpPr>
          <p:nvPr/>
        </p:nvSpPr>
        <p:spPr>
          <a:xfrm>
            <a:off x="1040130" y="6430818"/>
            <a:ext cx="10677378" cy="338554"/>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ACM: Appraisal committee meeting; OS: Overall survival; TSE IPCW: Two stage estimation with inverse probability of censoring weighting  </a:t>
            </a:r>
            <a:endParaRPr lang="en-GB" dirty="0">
              <a:ea typeface="Calibri" panose="020F0502020204030204" pitchFamily="34" charset="0"/>
            </a:endParaRPr>
          </a:p>
        </p:txBody>
      </p:sp>
      <p:sp>
        <p:nvSpPr>
          <p:cNvPr id="7" name="TextBox 6">
            <a:extLst>
              <a:ext uri="{FF2B5EF4-FFF2-40B4-BE49-F238E27FC236}">
                <a16:creationId xmlns:a16="http://schemas.microsoft.com/office/drawing/2014/main" id="{65487603-1790-3476-AF7E-D4B28807BB0D}"/>
              </a:ext>
            </a:extLst>
          </p:cNvPr>
          <p:cNvSpPr txBox="1"/>
          <p:nvPr/>
        </p:nvSpPr>
        <p:spPr>
          <a:xfrm>
            <a:off x="7936992" y="380"/>
            <a:ext cx="4244965" cy="307777"/>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(2021 DCO) / small (2022 DCO) impact</a:t>
            </a:r>
          </a:p>
        </p:txBody>
      </p:sp>
      <p:sp>
        <p:nvSpPr>
          <p:cNvPr id="4" name="Rectangle 3">
            <a:extLst>
              <a:ext uri="{FF2B5EF4-FFF2-40B4-BE49-F238E27FC236}">
                <a16:creationId xmlns:a16="http://schemas.microsoft.com/office/drawing/2014/main" id="{DE8653D3-60C8-70E4-A6B5-F41AF9CB19F1}"/>
              </a:ext>
            </a:extLst>
          </p:cNvPr>
          <p:cNvSpPr/>
          <p:nvPr/>
        </p:nvSpPr>
        <p:spPr>
          <a:xfrm>
            <a:off x="8693497" y="3797504"/>
            <a:ext cx="2486914" cy="356620"/>
          </a:xfrm>
          <a:prstGeom prst="rect">
            <a:avLst/>
          </a:prstGeom>
          <a:solidFill>
            <a:srgbClr val="C8E0E6"/>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rgbClr val="228096"/>
                </a:solidFill>
                <a:latin typeface="Arial" panose="020B0604020202020204" pitchFamily="34" charset="0"/>
                <a:cs typeface="Arial" panose="020B0604020202020204" pitchFamily="34" charset="0"/>
              </a:rPr>
              <a:t>Committee preferred</a:t>
            </a:r>
          </a:p>
        </p:txBody>
      </p:sp>
      <p:cxnSp>
        <p:nvCxnSpPr>
          <p:cNvPr id="9" name="Straight Arrow Connector 8">
            <a:extLst>
              <a:ext uri="{FF2B5EF4-FFF2-40B4-BE49-F238E27FC236}">
                <a16:creationId xmlns:a16="http://schemas.microsoft.com/office/drawing/2014/main" id="{4B529327-DDDD-9DBB-39C5-26591CF90615}"/>
              </a:ext>
            </a:extLst>
          </p:cNvPr>
          <p:cNvCxnSpPr>
            <a:cxnSpLocks/>
          </p:cNvCxnSpPr>
          <p:nvPr/>
        </p:nvCxnSpPr>
        <p:spPr>
          <a:xfrm>
            <a:off x="8165531" y="3981539"/>
            <a:ext cx="514055"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B7786F-523C-B4B2-CFBE-EB5EAD7DC087}"/>
              </a:ext>
            </a:extLst>
          </p:cNvPr>
          <p:cNvSpPr txBox="1"/>
          <p:nvPr/>
        </p:nvSpPr>
        <p:spPr>
          <a:xfrm>
            <a:off x="489436" y="5354809"/>
            <a:ext cx="11020574"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 S</a:t>
            </a:r>
            <a:r>
              <a:rPr lang="en-GB" sz="1800" dirty="0">
                <a:effectLst/>
                <a:latin typeface="Arial" panose="020B0604020202020204" pitchFamily="34" charset="0"/>
                <a:cs typeface="Arial" panose="020B0604020202020204" pitchFamily="34" charset="0"/>
              </a:rPr>
              <a:t>urvival estimates are the result of re-censoring combined with the OS extrapolation</a:t>
            </a:r>
            <a:endParaRPr lang="en-GB"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F0F7B388-5E5F-DFF9-BFA5-27F028F5F4CC}"/>
              </a:ext>
            </a:extLst>
          </p:cNvPr>
          <p:cNvSpPr>
            <a:spLocks noGrp="1"/>
          </p:cNvSpPr>
          <p:nvPr>
            <p:ph type="title"/>
          </p:nvPr>
        </p:nvSpPr>
        <p:spPr>
          <a:xfrm>
            <a:off x="466724" y="239218"/>
            <a:ext cx="11725276" cy="592817"/>
          </a:xfrm>
        </p:spPr>
        <p:txBody>
          <a:bodyPr>
            <a:noAutofit/>
          </a:bodyPr>
          <a:lstStyle/>
          <a:p>
            <a:r>
              <a:rPr lang="en-GB" sz="2800" dirty="0"/>
              <a:t>Key Issue 1: </a:t>
            </a:r>
            <a:r>
              <a:rPr lang="en-GB" sz="2800" dirty="0">
                <a:solidFill>
                  <a:schemeClr val="dk1"/>
                </a:solidFill>
                <a:latin typeface="Arial"/>
                <a:cs typeface="Arial"/>
              </a:rPr>
              <a:t>Uncertainty in long-term benefits of ripretinib on OS (2)</a:t>
            </a:r>
            <a:br>
              <a:rPr lang="en-GB" sz="2800" dirty="0">
                <a:solidFill>
                  <a:schemeClr val="dk1"/>
                </a:solidFill>
                <a:latin typeface="Arial"/>
                <a:cs typeface="Arial"/>
              </a:rPr>
            </a:br>
            <a:r>
              <a:rPr lang="en-GB" sz="2800" b="0" dirty="0">
                <a:solidFill>
                  <a:schemeClr val="dk1"/>
                </a:solidFill>
                <a:latin typeface="Arial"/>
                <a:cs typeface="Arial"/>
              </a:rPr>
              <a:t>Impact of re-censoring in adjustment of twice daily dosing on OS results</a:t>
            </a:r>
            <a:br>
              <a:rPr lang="en-GB" sz="2800" dirty="0">
                <a:solidFill>
                  <a:schemeClr val="dk1"/>
                </a:solidFill>
                <a:latin typeface="Arial"/>
                <a:cs typeface="Arial"/>
              </a:rPr>
            </a:br>
            <a:endParaRPr lang="en-GB" sz="2800" dirty="0"/>
          </a:p>
        </p:txBody>
      </p:sp>
      <p:sp>
        <p:nvSpPr>
          <p:cNvPr id="18" name="TextBox 17">
            <a:extLst>
              <a:ext uri="{FF2B5EF4-FFF2-40B4-BE49-F238E27FC236}">
                <a16:creationId xmlns:a16="http://schemas.microsoft.com/office/drawing/2014/main" id="{72E66743-F8A4-2274-B02B-C8D09CC98B97}"/>
              </a:ext>
            </a:extLst>
          </p:cNvPr>
          <p:cNvSpPr txBox="1"/>
          <p:nvPr/>
        </p:nvSpPr>
        <p:spPr>
          <a:xfrm>
            <a:off x="489437" y="5678563"/>
            <a:ext cx="11228072"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See appendix – </a:t>
            </a:r>
            <a:r>
              <a:rPr lang="en-GB" sz="1600" dirty="0">
                <a:latin typeface="Arial" panose="020B0604020202020204" pitchFamily="34" charset="0"/>
                <a:cs typeface="Arial" panose="020B0604020202020204" pitchFamily="34" charset="0"/>
                <a:hlinkClick r:id="rId3" action="ppaction://hlinksldjump"/>
              </a:rPr>
              <a:t>Impact of re-censoring of counterfactual survival times in two-stage estimation adjustment for dose escalation</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 action="ppaction://noaction"/>
              </a:rPr>
              <a:t>Empirical and modelled hazard functions without and with </a:t>
            </a:r>
            <a:r>
              <a:rPr lang="en-GB" sz="1600" dirty="0" err="1">
                <a:latin typeface="Arial" panose="020B0604020202020204" pitchFamily="34" charset="0"/>
                <a:cs typeface="Arial" panose="020B0604020202020204" pitchFamily="34" charset="0"/>
                <a:hlinkClick r:id="" action="ppaction://noaction"/>
              </a:rPr>
              <a:t>recensoring</a:t>
            </a:r>
            <a:r>
              <a:rPr lang="en-GB" sz="1600" dirty="0">
                <a:latin typeface="Arial" panose="020B0604020202020204" pitchFamily="34" charset="0"/>
                <a:cs typeface="Arial" panose="020B0604020202020204" pitchFamily="34" charset="0"/>
                <a:hlinkClick r:id="" action="ppaction://noaction"/>
              </a:rPr>
              <a:t>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4" action="ppaction://hlinksldjump"/>
              </a:rPr>
              <a:t>Company’s TSE IPCW approach</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69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3FFC1-AF1B-0F43-1B19-740AF4F1EC58}"/>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6796B99-8363-A880-E0B0-7DBB51EAA866}"/>
              </a:ext>
            </a:extLst>
          </p:cNvPr>
          <p:cNvSpPr>
            <a:spLocks noGrp="1"/>
          </p:cNvSpPr>
          <p:nvPr>
            <p:ph type="title"/>
          </p:nvPr>
        </p:nvSpPr>
        <p:spPr>
          <a:xfrm>
            <a:off x="466724" y="239218"/>
            <a:ext cx="11725276" cy="592817"/>
          </a:xfrm>
        </p:spPr>
        <p:txBody>
          <a:bodyPr>
            <a:noAutofit/>
          </a:bodyPr>
          <a:lstStyle/>
          <a:p>
            <a:r>
              <a:rPr lang="en-GB" sz="2800" dirty="0"/>
              <a:t>Key Issue 1: </a:t>
            </a:r>
            <a:r>
              <a:rPr lang="en-GB" sz="2800" dirty="0">
                <a:solidFill>
                  <a:schemeClr val="dk1"/>
                </a:solidFill>
                <a:latin typeface="Arial"/>
                <a:cs typeface="Arial"/>
              </a:rPr>
              <a:t>Uncertainty in long-term benefits of ripretinib on OS (3)</a:t>
            </a:r>
            <a:br>
              <a:rPr lang="en-GB" sz="2800" dirty="0">
                <a:solidFill>
                  <a:schemeClr val="dk1"/>
                </a:solidFill>
                <a:latin typeface="Arial"/>
                <a:cs typeface="Arial"/>
              </a:rPr>
            </a:br>
            <a:r>
              <a:rPr lang="en-GB" sz="2800" b="0" dirty="0">
                <a:solidFill>
                  <a:schemeClr val="dk1"/>
                </a:solidFill>
                <a:latin typeface="Arial"/>
                <a:cs typeface="Arial"/>
              </a:rPr>
              <a:t>Impact of re-censoring in adjustment of twice daily dosing on OS results</a:t>
            </a:r>
            <a:br>
              <a:rPr lang="en-GB" sz="2800" dirty="0">
                <a:solidFill>
                  <a:schemeClr val="dk1"/>
                </a:solidFill>
                <a:latin typeface="Arial"/>
                <a:cs typeface="Arial"/>
              </a:rPr>
            </a:br>
            <a:endParaRPr lang="en-GB" sz="2800" dirty="0"/>
          </a:p>
        </p:txBody>
      </p:sp>
      <p:sp>
        <p:nvSpPr>
          <p:cNvPr id="5" name="Rectangle 4">
            <a:extLst>
              <a:ext uri="{FF2B5EF4-FFF2-40B4-BE49-F238E27FC236}">
                <a16:creationId xmlns:a16="http://schemas.microsoft.com/office/drawing/2014/main" id="{AB998EEF-21D2-8A59-E4D1-396AC7CC1F72}"/>
              </a:ext>
            </a:extLst>
          </p:cNvPr>
          <p:cNvSpPr/>
          <p:nvPr/>
        </p:nvSpPr>
        <p:spPr>
          <a:xfrm>
            <a:off x="489436" y="1199355"/>
            <a:ext cx="11228073" cy="3048795"/>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300"/>
              </a:spcAft>
            </a:pPr>
            <a:r>
              <a:rPr lang="en-GB" sz="2000" b="1" dirty="0">
                <a:solidFill>
                  <a:schemeClr val="tx1"/>
                </a:solidFill>
                <a:latin typeface="Arial" panose="020B0604020202020204" pitchFamily="34" charset="0"/>
                <a:cs typeface="Arial" panose="020B0604020202020204" pitchFamily="34" charset="0"/>
              </a:rPr>
              <a:t>EAG critique</a:t>
            </a:r>
            <a:endParaRPr lang="en-GB" sz="200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Considers TSE with re-censoring, without re-censoring, and TSE-IPCW should all be presented to assess uncertainty as neither the data nor expert judgement can provide a strong case for selecting one over another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 Prefers m</a:t>
            </a:r>
            <a:r>
              <a:rPr lang="en-GB" sz="2000" dirty="0">
                <a:solidFill>
                  <a:schemeClr val="tx1"/>
                </a:solidFill>
                <a:latin typeface="Arial" panose="020B0604020202020204" pitchFamily="34" charset="0"/>
                <a:cs typeface="Arial" panose="020B0604020202020204" pitchFamily="34" charset="0"/>
              </a:rPr>
              <a:t>odels that are closest to company advisory board consensus estimate for 10-year OS</a:t>
            </a:r>
          </a:p>
          <a:p>
            <a:pPr marL="800100" lvl="1" indent="-342900">
              <a:spcBef>
                <a:spcPts val="600"/>
              </a:spcBef>
              <a:buFont typeface="Courier New" panose="02070309020205020404" pitchFamily="49" charset="0"/>
              <a:buChar char="o"/>
            </a:pPr>
            <a:r>
              <a:rPr lang="en-GB" sz="2000" dirty="0">
                <a:solidFill>
                  <a:schemeClr val="tx1"/>
                </a:solidFill>
                <a:latin typeface="Arial" panose="020B0604020202020204" pitchFamily="34" charset="0"/>
                <a:cs typeface="Arial" panose="020B0604020202020204" pitchFamily="34" charset="0"/>
              </a:rPr>
              <a:t>Technical Support Document 24 recommends presenting analyses with and without re-censoring to show uncertainty</a:t>
            </a:r>
          </a:p>
          <a:p>
            <a:pPr marL="800100" lvl="1" indent="-342900">
              <a:spcBef>
                <a:spcPts val="600"/>
              </a:spcBef>
              <a:buFont typeface="Courier New" panose="02070309020205020404" pitchFamily="49" charset="0"/>
              <a:buChar char="o"/>
            </a:pPr>
            <a:r>
              <a:rPr lang="en-GB" sz="2000" dirty="0">
                <a:solidFill>
                  <a:schemeClr val="tx1"/>
                </a:solidFill>
                <a:latin typeface="Arial" panose="020B0604020202020204" pitchFamily="34" charset="0"/>
                <a:cs typeface="Arial" panose="020B0604020202020204" pitchFamily="34" charset="0"/>
              </a:rPr>
              <a:t>TSE without re-censoring is informative for long-term trends, but it should not take precedence over adjusting for informative censoring</a:t>
            </a:r>
          </a:p>
        </p:txBody>
      </p:sp>
      <p:grpSp>
        <p:nvGrpSpPr>
          <p:cNvPr id="3" name="Group 2" descr="Question for committee">
            <a:extLst>
              <a:ext uri="{FF2B5EF4-FFF2-40B4-BE49-F238E27FC236}">
                <a16:creationId xmlns:a16="http://schemas.microsoft.com/office/drawing/2014/main" id="{0EB176A5-3E54-7C72-C88B-22F2F7C0BE4D}"/>
              </a:ext>
            </a:extLst>
          </p:cNvPr>
          <p:cNvGrpSpPr/>
          <p:nvPr/>
        </p:nvGrpSpPr>
        <p:grpSpPr>
          <a:xfrm>
            <a:off x="383677" y="5836854"/>
            <a:ext cx="11439589" cy="467726"/>
            <a:chOff x="264731" y="5924824"/>
            <a:chExt cx="11439589" cy="458960"/>
          </a:xfrm>
        </p:grpSpPr>
        <p:sp>
          <p:nvSpPr>
            <p:cNvPr id="4" name="Rectangle 3" descr="Question to committee">
              <a:extLst>
                <a:ext uri="{FF2B5EF4-FFF2-40B4-BE49-F238E27FC236}">
                  <a16:creationId xmlns:a16="http://schemas.microsoft.com/office/drawing/2014/main" id="{D682CEB0-347C-92C7-8860-3DFC59C8D047}"/>
                </a:ext>
              </a:extLst>
            </p:cNvPr>
            <p:cNvSpPr/>
            <p:nvPr/>
          </p:nvSpPr>
          <p:spPr>
            <a:xfrm>
              <a:off x="776748" y="5924824"/>
              <a:ext cx="10927572" cy="4525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dirty="0">
                  <a:solidFill>
                    <a:schemeClr val="dk1"/>
                  </a:solidFill>
                  <a:latin typeface="Arial" panose="020B0604020202020204" pitchFamily="34" charset="0"/>
                  <a:cs typeface="Arial" panose="020B0604020202020204" pitchFamily="34" charset="0"/>
                </a:rPr>
                <a:t>Is there sufficient evidence to consider OS to be adjusted without re-censoring?</a:t>
              </a:r>
            </a:p>
          </p:txBody>
        </p:sp>
        <p:sp>
          <p:nvSpPr>
            <p:cNvPr id="6" name="Oval 5">
              <a:extLst>
                <a:ext uri="{FF2B5EF4-FFF2-40B4-BE49-F238E27FC236}">
                  <a16:creationId xmlns:a16="http://schemas.microsoft.com/office/drawing/2014/main" id="{3B6CCC02-A0BE-D9E7-891B-31FB442256FB}"/>
                </a:ext>
              </a:extLst>
            </p:cNvPr>
            <p:cNvSpPr/>
            <p:nvPr/>
          </p:nvSpPr>
          <p:spPr>
            <a:xfrm>
              <a:off x="264731" y="5951903"/>
              <a:ext cx="566551" cy="4318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pic>
          <p:nvPicPr>
            <p:cNvPr id="7" name="Graphic 6">
              <a:extLst>
                <a:ext uri="{FF2B5EF4-FFF2-40B4-BE49-F238E27FC236}">
                  <a16:creationId xmlns:a16="http://schemas.microsoft.com/office/drawing/2014/main" id="{230164C2-67EB-4940-6DAE-2E297D80A03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409" y="5958161"/>
              <a:ext cx="485698" cy="398543"/>
            </a:xfrm>
            <a:prstGeom prst="rect">
              <a:avLst/>
            </a:prstGeom>
          </p:spPr>
        </p:pic>
      </p:grpSp>
      <p:sp>
        <p:nvSpPr>
          <p:cNvPr id="9" name="Text Placeholder 3">
            <a:extLst>
              <a:ext uri="{FF2B5EF4-FFF2-40B4-BE49-F238E27FC236}">
                <a16:creationId xmlns:a16="http://schemas.microsoft.com/office/drawing/2014/main" id="{2B914B76-6FB1-6BE9-DC66-E9E9B1696732}"/>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OS: Overall survival; TSE IPCW: Two stage estimation with inverse probability of censoring weighting; DCO: data cut off </a:t>
            </a:r>
            <a:endParaRPr lang="en-GB" dirty="0">
              <a:ea typeface="Calibri" panose="020F0502020204030204" pitchFamily="34" charset="0"/>
            </a:endParaRPr>
          </a:p>
        </p:txBody>
      </p:sp>
      <p:sp>
        <p:nvSpPr>
          <p:cNvPr id="2" name="TextBox 1">
            <a:extLst>
              <a:ext uri="{FF2B5EF4-FFF2-40B4-BE49-F238E27FC236}">
                <a16:creationId xmlns:a16="http://schemas.microsoft.com/office/drawing/2014/main" id="{5B360997-2B49-0A78-771D-5D88CF190659}"/>
              </a:ext>
            </a:extLst>
          </p:cNvPr>
          <p:cNvSpPr txBox="1"/>
          <p:nvPr/>
        </p:nvSpPr>
        <p:spPr>
          <a:xfrm>
            <a:off x="7936992" y="380"/>
            <a:ext cx="4244965" cy="307777"/>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(2021 DCO) / small (2022 DCO) impact</a:t>
            </a:r>
          </a:p>
        </p:txBody>
      </p:sp>
    </p:spTree>
    <p:extLst>
      <p:ext uri="{BB962C8B-B14F-4D97-AF65-F5344CB8AC3E}">
        <p14:creationId xmlns:p14="http://schemas.microsoft.com/office/powerpoint/2010/main" val="219933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0AAED-D833-B07A-218D-2A24186D8D0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1FACC97-F644-0E17-3AC3-0BB619544244}"/>
              </a:ext>
            </a:extLst>
          </p:cNvPr>
          <p:cNvSpPr>
            <a:spLocks noGrp="1"/>
          </p:cNvSpPr>
          <p:nvPr>
            <p:ph type="title"/>
          </p:nvPr>
        </p:nvSpPr>
        <p:spPr>
          <a:xfrm>
            <a:off x="466724" y="239218"/>
            <a:ext cx="11725276" cy="592817"/>
          </a:xfrm>
        </p:spPr>
        <p:txBody>
          <a:bodyPr>
            <a:noAutofit/>
          </a:bodyPr>
          <a:lstStyle/>
          <a:p>
            <a:r>
              <a:rPr lang="en-GB" sz="2800" dirty="0"/>
              <a:t>Key Issue 1: </a:t>
            </a:r>
            <a:r>
              <a:rPr lang="en-GB" sz="2800" dirty="0">
                <a:solidFill>
                  <a:schemeClr val="dk1"/>
                </a:solidFill>
                <a:latin typeface="Arial"/>
                <a:cs typeface="Arial"/>
              </a:rPr>
              <a:t>Uncertainty in long-term benefits of ripretinib on OS (4)</a:t>
            </a:r>
            <a:br>
              <a:rPr lang="en-GB" sz="2800" dirty="0">
                <a:solidFill>
                  <a:schemeClr val="dk1"/>
                </a:solidFill>
                <a:latin typeface="Arial"/>
                <a:cs typeface="Arial"/>
              </a:rPr>
            </a:br>
            <a:r>
              <a:rPr lang="en-GB" sz="2800" b="0" dirty="0"/>
              <a:t>Model predictions of OS and long-term clinical plausibility</a:t>
            </a:r>
          </a:p>
        </p:txBody>
      </p:sp>
      <p:sp>
        <p:nvSpPr>
          <p:cNvPr id="5" name="Rectangle 4">
            <a:extLst>
              <a:ext uri="{FF2B5EF4-FFF2-40B4-BE49-F238E27FC236}">
                <a16:creationId xmlns:a16="http://schemas.microsoft.com/office/drawing/2014/main" id="{A1D5001D-10D5-64B8-41D6-FDBF6912CECA}"/>
              </a:ext>
            </a:extLst>
          </p:cNvPr>
          <p:cNvSpPr/>
          <p:nvPr/>
        </p:nvSpPr>
        <p:spPr>
          <a:xfrm>
            <a:off x="489436" y="1232014"/>
            <a:ext cx="11228073" cy="347218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dirty="0">
                <a:solidFill>
                  <a:schemeClr val="accent1"/>
                </a:solidFill>
                <a:latin typeface="Arial" panose="020B0604020202020204" pitchFamily="34" charset="0"/>
                <a:cs typeface="Arial" panose="020B0604020202020204" pitchFamily="34" charset="0"/>
              </a:rPr>
              <a:t>Company draft guidance consultation response</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Clinical experts at ACM1 stated 4 to 6% 10-year OS with ripretinib is plausible: </a:t>
            </a:r>
          </a:p>
          <a:p>
            <a:pPr marL="742950" lvl="1"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DG does not accurately reflect discussion of plausibility of OS predictions</a:t>
            </a:r>
          </a:p>
          <a:p>
            <a:pPr marL="742950" lvl="1"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Clinical expert input not adequately considered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more pessimistic curve selected by committee (EAG:</a:t>
            </a:r>
            <a:r>
              <a:rPr lang="en-GB" u="sng" dirty="0">
                <a:solidFill>
                  <a:schemeClr val="tx1"/>
                </a:solidFill>
                <a:highlight>
                  <a:srgbClr val="000000"/>
                </a:highlight>
                <a:latin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 company </a:t>
            </a:r>
            <a:r>
              <a:rPr lang="en-GB" u="sng" dirty="0">
                <a:solidFill>
                  <a:schemeClr val="tx1"/>
                </a:solidFill>
                <a:highlight>
                  <a:srgbClr val="000000"/>
                </a:highlight>
                <a:latin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10-year OS using 2021 data cut)</a:t>
            </a:r>
          </a:p>
          <a:p>
            <a:pPr marL="742950" lvl="1"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Clinical experts suggested that the 10-year OS estimate may have been influenced by off-label therapies not available on the NHS. However, a detailed review of prior treatments in INVICTUS and their relevance to UK practice suggests that this explanation is unlikely</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Clinical experts at the committee meeting explained there could be a "legacy effect" of ripretinib, in which the ongoing benefit persists after discontinued treatment which explains survival prediction in the post-progression off-treatment state for </a:t>
            </a:r>
            <a:r>
              <a:rPr lang="en-GB" dirty="0" err="1">
                <a:solidFill>
                  <a:schemeClr val="tx1"/>
                </a:solidFill>
                <a:latin typeface="Arial" panose="020B0604020202020204" pitchFamily="34" charset="0"/>
                <a:cs typeface="Arial" panose="020B0604020202020204" pitchFamily="34" charset="0"/>
              </a:rPr>
              <a:t>ripretinib</a:t>
            </a:r>
            <a:endParaRPr lang="en-GB"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04DBD81-B8BC-40FA-5F66-64578FCC924F}"/>
              </a:ext>
            </a:extLst>
          </p:cNvPr>
          <p:cNvSpPr txBox="1"/>
          <p:nvPr/>
        </p:nvSpPr>
        <p:spPr>
          <a:xfrm>
            <a:off x="10858500" y="380"/>
            <a:ext cx="1323457" cy="313945"/>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impact</a:t>
            </a:r>
          </a:p>
        </p:txBody>
      </p:sp>
      <p:sp>
        <p:nvSpPr>
          <p:cNvPr id="7" name="Text Placeholder 3">
            <a:extLst>
              <a:ext uri="{FF2B5EF4-FFF2-40B4-BE49-F238E27FC236}">
                <a16:creationId xmlns:a16="http://schemas.microsoft.com/office/drawing/2014/main" id="{DEDD63EC-1941-CA6C-EA2E-0DBD7F823D97}"/>
              </a:ext>
            </a:extLst>
          </p:cNvPr>
          <p:cNvSpPr txBox="1">
            <a:spLocks/>
          </p:cNvSpPr>
          <p:nvPr/>
        </p:nvSpPr>
        <p:spPr>
          <a:xfrm>
            <a:off x="904352" y="6531429"/>
            <a:ext cx="10813157" cy="326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OS: Overall survival</a:t>
            </a:r>
          </a:p>
        </p:txBody>
      </p:sp>
      <p:sp>
        <p:nvSpPr>
          <p:cNvPr id="11" name="Rectangle 10">
            <a:extLst>
              <a:ext uri="{FF2B5EF4-FFF2-40B4-BE49-F238E27FC236}">
                <a16:creationId xmlns:a16="http://schemas.microsoft.com/office/drawing/2014/main" id="{421BC90E-DD51-C0D2-7DF8-34ED2BCF29DE}"/>
              </a:ext>
            </a:extLst>
          </p:cNvPr>
          <p:cNvSpPr/>
          <p:nvPr/>
        </p:nvSpPr>
        <p:spPr>
          <a:xfrm>
            <a:off x="489436" y="4802239"/>
            <a:ext cx="11228073" cy="1025915"/>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GB" b="1" dirty="0">
                <a:solidFill>
                  <a:schemeClr val="tx1"/>
                </a:solidFill>
                <a:latin typeface="Arial" panose="020B0604020202020204" pitchFamily="34" charset="0"/>
                <a:cs typeface="Arial" panose="020B0604020202020204" pitchFamily="34" charset="0"/>
              </a:rPr>
              <a:t>Clinical expert consultation comments: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ACM1 experts estimated 10-year OS to be around 5 to 6%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dirty="0">
                <a:solidFill>
                  <a:schemeClr val="tx1"/>
                </a:solidFill>
                <a:latin typeface="Arial" panose="020B0604020202020204" pitchFamily="34" charset="0"/>
                <a:cs typeface="Arial" panose="020B0604020202020204" pitchFamily="34" charset="0"/>
              </a:rPr>
              <a:t> Ripretinib also better tolerated than sunitinib and regorafenib</a:t>
            </a:r>
          </a:p>
        </p:txBody>
      </p:sp>
      <p:sp>
        <p:nvSpPr>
          <p:cNvPr id="2" name="Rectangle 1" descr="Marker showing slides are confidential ">
            <a:extLst>
              <a:ext uri="{FF2B5EF4-FFF2-40B4-BE49-F238E27FC236}">
                <a16:creationId xmlns:a16="http://schemas.microsoft.com/office/drawing/2014/main" id="{52FBBE4C-9B75-486D-DD77-27FFD047139A}"/>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393390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F84C1-6BAC-D68B-2F97-3A322080B23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EC717B1-BE68-36DC-0027-036B898C4547}"/>
              </a:ext>
            </a:extLst>
          </p:cNvPr>
          <p:cNvSpPr/>
          <p:nvPr/>
        </p:nvSpPr>
        <p:spPr>
          <a:xfrm>
            <a:off x="489436" y="1232014"/>
            <a:ext cx="11228073" cy="4035311"/>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tx1"/>
                </a:solidFill>
                <a:latin typeface="Arial" panose="020B0604020202020204" pitchFamily="34" charset="0"/>
                <a:cs typeface="Arial" panose="020B0604020202020204" pitchFamily="34" charset="0"/>
              </a:rPr>
              <a:t>EAG critique</a:t>
            </a:r>
          </a:p>
          <a:p>
            <a:pPr marL="342900" indent="-34290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Company’s 10-year survival estimates are optimistic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000" dirty="0">
                <a:solidFill>
                  <a:schemeClr val="tx1"/>
                </a:solidFill>
                <a:latin typeface="Arial" panose="020B0604020202020204" pitchFamily="34" charset="0"/>
                <a:cs typeface="Arial" panose="020B0604020202020204" pitchFamily="34" charset="0"/>
              </a:rPr>
              <a:t> Company prioritised the higher estimates from ACM1 clinical experts over the larger advisory board consensus estimates (see next slide)</a:t>
            </a:r>
          </a:p>
          <a:p>
            <a:pPr marL="800100" lvl="1" indent="-34290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No rationale provided for preferring estimates of long-term OS from 2 experts at ACM1 over consensus estimate from seven experts at the company’s advisory board</a:t>
            </a:r>
          </a:p>
          <a:p>
            <a:pPr marL="342900" indent="-34290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Company’s selected base case OS model is more optimistic than the parametric survival models preferred by the EAG’s clinical advisors</a:t>
            </a:r>
          </a:p>
          <a:p>
            <a:pPr marL="342900" indent="-34290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 mean post-progression survival duration after ripretinib discontinuation of </a:t>
            </a:r>
            <a:r>
              <a:rPr lang="en-GB" sz="2000" u="sng" dirty="0">
                <a:solidFill>
                  <a:schemeClr val="tx1"/>
                </a:solidFill>
                <a:highlight>
                  <a:srgbClr val="000000"/>
                </a:highlight>
                <a:latin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 years in the company’s base case model appears to be implausible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2000" dirty="0">
                <a:solidFill>
                  <a:schemeClr val="tx1"/>
                </a:solidFill>
                <a:latin typeface="Arial" panose="020B0604020202020204" pitchFamily="34" charset="0"/>
                <a:cs typeface="Arial" panose="020B0604020202020204" pitchFamily="34" charset="0"/>
              </a:rPr>
              <a:t>EAG’s clinical advisors did not expect to see a residual treatment effect on OS after patients have discontinued </a:t>
            </a:r>
            <a:r>
              <a:rPr lang="en-GB" sz="2000" dirty="0" err="1">
                <a:solidFill>
                  <a:schemeClr val="tx1"/>
                </a:solidFill>
                <a:latin typeface="Arial" panose="020B0604020202020204" pitchFamily="34" charset="0"/>
                <a:cs typeface="Arial" panose="020B0604020202020204" pitchFamily="34" charset="0"/>
              </a:rPr>
              <a:t>ripretinib</a:t>
            </a:r>
            <a:endParaRPr lang="en-GB" sz="20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567559-7FC5-8910-B0F0-13187DA6390B}"/>
              </a:ext>
            </a:extLst>
          </p:cNvPr>
          <p:cNvSpPr txBox="1"/>
          <p:nvPr/>
        </p:nvSpPr>
        <p:spPr>
          <a:xfrm>
            <a:off x="10858500" y="380"/>
            <a:ext cx="1323457" cy="313945"/>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impact</a:t>
            </a:r>
          </a:p>
        </p:txBody>
      </p:sp>
      <p:sp>
        <p:nvSpPr>
          <p:cNvPr id="11" name="Title 1">
            <a:extLst>
              <a:ext uri="{FF2B5EF4-FFF2-40B4-BE49-F238E27FC236}">
                <a16:creationId xmlns:a16="http://schemas.microsoft.com/office/drawing/2014/main" id="{5E6B5F60-CE6F-BCC9-D2A6-F13474A13A5B}"/>
              </a:ext>
            </a:extLst>
          </p:cNvPr>
          <p:cNvSpPr>
            <a:spLocks noGrp="1"/>
          </p:cNvSpPr>
          <p:nvPr>
            <p:ph type="title"/>
          </p:nvPr>
        </p:nvSpPr>
        <p:spPr>
          <a:xfrm>
            <a:off x="466724" y="239218"/>
            <a:ext cx="11725276" cy="592817"/>
          </a:xfrm>
        </p:spPr>
        <p:txBody>
          <a:bodyPr>
            <a:noAutofit/>
          </a:bodyPr>
          <a:lstStyle/>
          <a:p>
            <a:r>
              <a:rPr lang="en-GB" sz="2800" dirty="0"/>
              <a:t>Key Issue 1: </a:t>
            </a:r>
            <a:r>
              <a:rPr lang="en-GB" sz="2800" dirty="0">
                <a:solidFill>
                  <a:schemeClr val="dk1"/>
                </a:solidFill>
                <a:latin typeface="Arial"/>
                <a:cs typeface="Arial"/>
              </a:rPr>
              <a:t>Uncertainty in long-term benefits of ripretinib on OS (5)</a:t>
            </a:r>
            <a:br>
              <a:rPr lang="en-GB" sz="2800" dirty="0">
                <a:solidFill>
                  <a:schemeClr val="dk1"/>
                </a:solidFill>
                <a:latin typeface="Arial"/>
                <a:cs typeface="Arial"/>
              </a:rPr>
            </a:br>
            <a:r>
              <a:rPr lang="en-GB" sz="2800" b="0" dirty="0"/>
              <a:t>Model predictions of OS and long-term clinical plausibility</a:t>
            </a:r>
          </a:p>
        </p:txBody>
      </p:sp>
      <p:sp>
        <p:nvSpPr>
          <p:cNvPr id="12" name="Text Placeholder 3">
            <a:extLst>
              <a:ext uri="{FF2B5EF4-FFF2-40B4-BE49-F238E27FC236}">
                <a16:creationId xmlns:a16="http://schemas.microsoft.com/office/drawing/2014/main" id="{5C505D76-2FC3-DAE7-8B7D-D0B0B7116A77}"/>
              </a:ext>
            </a:extLst>
          </p:cNvPr>
          <p:cNvSpPr txBox="1">
            <a:spLocks/>
          </p:cNvSpPr>
          <p:nvPr/>
        </p:nvSpPr>
        <p:spPr>
          <a:xfrm>
            <a:off x="904352" y="6531429"/>
            <a:ext cx="10813157" cy="326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OS: Overall survival</a:t>
            </a:r>
          </a:p>
        </p:txBody>
      </p:sp>
      <p:sp>
        <p:nvSpPr>
          <p:cNvPr id="2" name="Rectangle 1" descr="Marker showing slides are confidential ">
            <a:extLst>
              <a:ext uri="{FF2B5EF4-FFF2-40B4-BE49-F238E27FC236}">
                <a16:creationId xmlns:a16="http://schemas.microsoft.com/office/drawing/2014/main" id="{C5A60DEB-49E9-7D43-2391-99FD5B38A8D4}"/>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210535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6AF13-D084-7981-5270-B0A1CDD0B5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39E039-9628-2504-5A22-1E10EEA862AD}"/>
              </a:ext>
            </a:extLst>
          </p:cNvPr>
          <p:cNvSpPr txBox="1"/>
          <p:nvPr/>
        </p:nvSpPr>
        <p:spPr>
          <a:xfrm>
            <a:off x="3691054" y="5984235"/>
            <a:ext cx="8436365"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See appendices: </a:t>
            </a:r>
            <a:r>
              <a:rPr lang="en-GB" sz="1400" dirty="0">
                <a:latin typeface="Arial" panose="020B0604020202020204" pitchFamily="34" charset="0"/>
                <a:cs typeface="Arial" panose="020B0604020202020204" pitchFamily="34" charset="0"/>
                <a:hlinkClick r:id="rId3" action="ppaction://hlinksldjump"/>
              </a:rPr>
              <a:t>Kaplan-Meier plots of ripretinib OS adjusted for dose escalation and survival model predictions (2021 and 2022 data cuts)</a:t>
            </a:r>
            <a:r>
              <a:rPr lang="en-GB" sz="1400" dirty="0">
                <a:latin typeface="Arial" panose="020B0604020202020204" pitchFamily="34" charset="0"/>
                <a:cs typeface="Arial" panose="020B0604020202020204" pitchFamily="34" charset="0"/>
                <a:hlinkClick r:id="rId4" action="ppaction://hlinksldjump"/>
              </a:rPr>
              <a:t> </a:t>
            </a:r>
            <a:r>
              <a:rPr lang="en-GB" sz="1400" dirty="0">
                <a:latin typeface="Arial" panose="020B0604020202020204" pitchFamily="34" charset="0"/>
                <a:cs typeface="Arial" panose="020B0604020202020204" pitchFamily="34" charset="0"/>
              </a:rPr>
              <a:t>and </a:t>
            </a:r>
            <a:r>
              <a:rPr lang="en-GB" sz="1400" dirty="0">
                <a:latin typeface="Arial" panose="020B0604020202020204" pitchFamily="34" charset="0"/>
                <a:cs typeface="Arial" panose="020B0604020202020204" pitchFamily="34" charset="0"/>
                <a:hlinkClick r:id="rId5" action="ppaction://hlinksldjump"/>
              </a:rPr>
              <a:t>Company and EAG modelled OS prediction (2021 data cut)</a:t>
            </a:r>
            <a:endParaRPr lang="en-GB" sz="1400" dirty="0"/>
          </a:p>
        </p:txBody>
      </p:sp>
      <p:graphicFrame>
        <p:nvGraphicFramePr>
          <p:cNvPr id="10" name="Table 9">
            <a:extLst>
              <a:ext uri="{FF2B5EF4-FFF2-40B4-BE49-F238E27FC236}">
                <a16:creationId xmlns:a16="http://schemas.microsoft.com/office/drawing/2014/main" id="{BA542B4F-E355-D43E-9F3C-190B57997E49}"/>
              </a:ext>
            </a:extLst>
          </p:cNvPr>
          <p:cNvGraphicFramePr>
            <a:graphicFrameLocks noGrp="1"/>
          </p:cNvGraphicFramePr>
          <p:nvPr>
            <p:extLst>
              <p:ext uri="{D42A27DB-BD31-4B8C-83A1-F6EECF244321}">
                <p14:modId xmlns:p14="http://schemas.microsoft.com/office/powerpoint/2010/main" val="22233214"/>
              </p:ext>
            </p:extLst>
          </p:nvPr>
        </p:nvGraphicFramePr>
        <p:xfrm>
          <a:off x="582930" y="1343564"/>
          <a:ext cx="11240336" cy="3928888"/>
        </p:xfrm>
        <a:graphic>
          <a:graphicData uri="http://schemas.openxmlformats.org/drawingml/2006/table">
            <a:tbl>
              <a:tblPr firstRow="1" firstCol="1" bandRow="1">
                <a:tableStyleId>{5C22544A-7EE6-4342-B048-85BDC9FD1C3A}</a:tableStyleId>
              </a:tblPr>
              <a:tblGrid>
                <a:gridCol w="2242566">
                  <a:extLst>
                    <a:ext uri="{9D8B030D-6E8A-4147-A177-3AD203B41FA5}">
                      <a16:colId xmlns:a16="http://schemas.microsoft.com/office/drawing/2014/main" val="2906129157"/>
                    </a:ext>
                  </a:extLst>
                </a:gridCol>
                <a:gridCol w="3438144">
                  <a:extLst>
                    <a:ext uri="{9D8B030D-6E8A-4147-A177-3AD203B41FA5}">
                      <a16:colId xmlns:a16="http://schemas.microsoft.com/office/drawing/2014/main" val="1900428739"/>
                    </a:ext>
                  </a:extLst>
                </a:gridCol>
                <a:gridCol w="5559626">
                  <a:extLst>
                    <a:ext uri="{9D8B030D-6E8A-4147-A177-3AD203B41FA5}">
                      <a16:colId xmlns:a16="http://schemas.microsoft.com/office/drawing/2014/main" val="1907200033"/>
                    </a:ext>
                  </a:extLst>
                </a:gridCol>
              </a:tblGrid>
              <a:tr h="209453">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Source</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solidFill>
                      <a:schemeClr val="accent2"/>
                    </a:solidFill>
                  </a:tcPr>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Preferred estimate of 10-year OS for ripretinib</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solidFill>
                      <a:schemeClr val="accent2"/>
                    </a:solidFill>
                  </a:tcPr>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EAG comments</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solidFill>
                      <a:schemeClr val="accent2"/>
                    </a:solidFill>
                  </a:tcPr>
                </a:tc>
                <a:extLst>
                  <a:ext uri="{0D108BD9-81ED-4DB2-BD59-A6C34878D82A}">
                    <a16:rowId xmlns:a16="http://schemas.microsoft.com/office/drawing/2014/main" val="3979544345"/>
                  </a:ext>
                </a:extLst>
              </a:tr>
              <a:tr h="1575489">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Company’s 2024 advisory board meeting (6 of 7 clinical experts provided survival estimates)</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solidFill>
                      <a:schemeClr val="accent2"/>
                    </a:solidFill>
                  </a:tcPr>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1: </a:t>
                      </a:r>
                      <a:r>
                        <a:rPr lang="en-GB" sz="1800" u="sng" dirty="0">
                          <a:solidFill>
                            <a:schemeClr val="tx1"/>
                          </a:solidFill>
                          <a:highlight>
                            <a:srgbClr val="000000"/>
                          </a:highlight>
                          <a:latin typeface="Arial" panose="020B0604020202020204" pitchFamily="34" charset="0"/>
                        </a:rPr>
                        <a:t>***</a:t>
                      </a:r>
                      <a:r>
                        <a:rPr lang="en-GB" sz="1800" kern="100" dirty="0">
                          <a:effectLst/>
                          <a:latin typeface="Arial" panose="020B0604020202020204" pitchFamily="34" charset="0"/>
                          <a:cs typeface="Arial" panose="020B0604020202020204" pitchFamily="34" charset="0"/>
                        </a:rPr>
                        <a:t> is plausible</a:t>
                      </a: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2: </a:t>
                      </a:r>
                      <a:r>
                        <a:rPr lang="en-GB" sz="1800" u="sng" dirty="0">
                          <a:solidFill>
                            <a:schemeClr val="tx1"/>
                          </a:solidFill>
                          <a:highlight>
                            <a:srgbClr val="000000"/>
                          </a:highlight>
                          <a:latin typeface="Arial" panose="020B0604020202020204" pitchFamily="34" charset="0"/>
                        </a:rPr>
                        <a:t>***</a:t>
                      </a:r>
                      <a:r>
                        <a:rPr lang="en-GB" sz="1800" kern="100" dirty="0">
                          <a:effectLst/>
                          <a:latin typeface="Arial" panose="020B0604020202020204" pitchFamily="34" charset="0"/>
                          <a:cs typeface="Arial" panose="020B0604020202020204" pitchFamily="34" charset="0"/>
                        </a:rPr>
                        <a:t> is an overestimate</a:t>
                      </a: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3: </a:t>
                      </a:r>
                      <a:r>
                        <a:rPr lang="en-GB" sz="1800" u="sng" dirty="0">
                          <a:solidFill>
                            <a:schemeClr val="tx1"/>
                          </a:solidFill>
                          <a:highlight>
                            <a:srgbClr val="000000"/>
                          </a:highlight>
                          <a:latin typeface="Arial" panose="020B0604020202020204" pitchFamily="34" charset="0"/>
                        </a:rPr>
                        <a:t>***</a:t>
                      </a:r>
                      <a:endParaRPr lang="en-GB" sz="1800" kern="100" dirty="0">
                        <a:effectLst/>
                        <a:latin typeface="Arial" panose="020B0604020202020204" pitchFamily="34" charset="0"/>
                        <a:cs typeface="Arial" panose="020B0604020202020204" pitchFamily="34" charset="0"/>
                      </a:endParaRP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4: </a:t>
                      </a:r>
                      <a:r>
                        <a:rPr lang="en-GB" sz="1800" u="sng" dirty="0">
                          <a:solidFill>
                            <a:schemeClr val="tx1"/>
                          </a:solidFill>
                          <a:highlight>
                            <a:srgbClr val="000000"/>
                          </a:highlight>
                          <a:latin typeface="Arial" panose="020B0604020202020204" pitchFamily="34" charset="0"/>
                        </a:rPr>
                        <a:t>***</a:t>
                      </a:r>
                      <a:endParaRPr lang="en-GB" sz="1800" kern="100" dirty="0">
                        <a:effectLst/>
                        <a:latin typeface="Arial" panose="020B0604020202020204" pitchFamily="34" charset="0"/>
                        <a:cs typeface="Arial" panose="020B0604020202020204" pitchFamily="34" charset="0"/>
                      </a:endParaRP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5: </a:t>
                      </a:r>
                      <a:r>
                        <a:rPr lang="en-GB" sz="1800" u="sng" dirty="0">
                          <a:solidFill>
                            <a:schemeClr val="tx1"/>
                          </a:solidFill>
                          <a:highlight>
                            <a:srgbClr val="000000"/>
                          </a:highlight>
                          <a:latin typeface="Arial" panose="020B0604020202020204" pitchFamily="34" charset="0"/>
                        </a:rPr>
                        <a:t>***</a:t>
                      </a:r>
                      <a:endParaRPr lang="en-GB" sz="1800" kern="100" dirty="0">
                        <a:effectLst/>
                        <a:latin typeface="Arial" panose="020B0604020202020204" pitchFamily="34" charset="0"/>
                        <a:cs typeface="Arial" panose="020B0604020202020204" pitchFamily="34" charset="0"/>
                      </a:endParaRP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6: </a:t>
                      </a:r>
                      <a:r>
                        <a:rPr lang="en-GB" sz="1800" u="sng" dirty="0">
                          <a:solidFill>
                            <a:schemeClr val="tx1"/>
                          </a:solidFill>
                          <a:highlight>
                            <a:srgbClr val="000000"/>
                          </a:highlight>
                          <a:latin typeface="Arial" panose="020B0604020202020204" pitchFamily="34" charset="0"/>
                        </a:rPr>
                        <a:t>***</a:t>
                      </a:r>
                      <a:endParaRPr lang="en-GB" sz="1800" kern="100" dirty="0">
                        <a:effectLst/>
                        <a:latin typeface="Arial" panose="020B0604020202020204" pitchFamily="34" charset="0"/>
                        <a:cs typeface="Arial" panose="020B0604020202020204" pitchFamily="34" charset="0"/>
                      </a:endParaRP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7: Not reported</a:t>
                      </a:r>
                    </a:p>
                    <a:p>
                      <a:pPr>
                        <a:lnSpc>
                          <a:spcPct val="100000"/>
                        </a:lnSpc>
                        <a:spcAft>
                          <a:spcPts val="0"/>
                        </a:spcAft>
                        <a:buNone/>
                      </a:pPr>
                      <a:r>
                        <a:rPr lang="en-GB" sz="1800" kern="100" dirty="0">
                          <a:effectLst/>
                          <a:latin typeface="Arial" panose="020B0604020202020204" pitchFamily="34" charset="0"/>
                          <a:cs typeface="Arial" panose="020B0604020202020204" pitchFamily="34" charset="0"/>
                        </a:rPr>
                        <a:t>Consensus estimate: </a:t>
                      </a:r>
                      <a:r>
                        <a:rPr lang="en-GB" sz="1800" u="sng" dirty="0">
                          <a:solidFill>
                            <a:schemeClr val="tx1"/>
                          </a:solidFill>
                          <a:highlight>
                            <a:srgbClr val="000000"/>
                          </a:highlight>
                          <a:latin typeface="Arial" panose="020B0604020202020204" pitchFamily="34" charset="0"/>
                        </a:rPr>
                        <a:t>***</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 1 stated that </a:t>
                      </a:r>
                      <a:r>
                        <a:rPr lang="en-GB" sz="1800" u="sng" dirty="0">
                          <a:solidFill>
                            <a:schemeClr val="tx1"/>
                          </a:solidFill>
                          <a:highlight>
                            <a:srgbClr val="000000"/>
                          </a:highlight>
                          <a:latin typeface="Arial" panose="020B0604020202020204" pitchFamily="34" charset="0"/>
                        </a:rPr>
                        <a:t>***</a:t>
                      </a:r>
                      <a:r>
                        <a:rPr lang="en-GB" sz="1800" kern="100" dirty="0">
                          <a:effectLst/>
                          <a:latin typeface="Arial" panose="020B0604020202020204" pitchFamily="34" charset="0"/>
                          <a:cs typeface="Arial" panose="020B0604020202020204" pitchFamily="34" charset="0"/>
                        </a:rPr>
                        <a:t> OS at 10 years is plausible because treatments are improving and new options are being developed; however, this expert’s view does not relate to expected OS if ripretinib was added to the current treatment pathway for GIST. The EAG therefore believes that this reported estimate should be interpreted with caution.</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tc>
                <a:extLst>
                  <a:ext uri="{0D108BD9-81ED-4DB2-BD59-A6C34878D82A}">
                    <a16:rowId xmlns:a16="http://schemas.microsoft.com/office/drawing/2014/main" val="382864401"/>
                  </a:ext>
                </a:extLst>
              </a:tr>
              <a:tr h="316352">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EAG’s clinical advisors (2 experts)</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solidFill>
                      <a:schemeClr val="accent2"/>
                    </a:solidFill>
                  </a:tcPr>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Experts 8 and 9: </a:t>
                      </a:r>
                      <a:r>
                        <a:rPr lang="en-GB" sz="1800" u="sng" dirty="0">
                          <a:solidFill>
                            <a:schemeClr val="tx1"/>
                          </a:solidFill>
                          <a:highlight>
                            <a:srgbClr val="000000"/>
                          </a:highlight>
                          <a:latin typeface="Arial" panose="020B0604020202020204" pitchFamily="34" charset="0"/>
                        </a:rPr>
                        <a:t>***</a:t>
                      </a:r>
                      <a:r>
                        <a:rPr lang="en-GB" sz="1800" kern="100" dirty="0">
                          <a:effectLst/>
                          <a:latin typeface="Arial" panose="020B0604020202020204" pitchFamily="34" charset="0"/>
                          <a:cs typeface="Arial" panose="020B0604020202020204" pitchFamily="34" charset="0"/>
                        </a:rPr>
                        <a:t> to </a:t>
                      </a:r>
                      <a:r>
                        <a:rPr lang="en-GB" sz="1800" u="sng" dirty="0">
                          <a:solidFill>
                            <a:schemeClr val="tx1"/>
                          </a:solidFill>
                          <a:highlight>
                            <a:srgbClr val="000000"/>
                          </a:highlight>
                          <a:latin typeface="Arial" panose="020B0604020202020204" pitchFamily="34" charset="0"/>
                        </a:rPr>
                        <a:t>***</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Based on parametric survival models fitted to dose escalation unadjusted OS data from INVICTUS</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tc>
                <a:extLst>
                  <a:ext uri="{0D108BD9-81ED-4DB2-BD59-A6C34878D82A}">
                    <a16:rowId xmlns:a16="http://schemas.microsoft.com/office/drawing/2014/main" val="170250770"/>
                  </a:ext>
                </a:extLst>
              </a:tr>
              <a:tr h="637048">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NICE ACM1 (2 clinical experts)</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solidFill>
                      <a:schemeClr val="accent2"/>
                    </a:solidFill>
                  </a:tcPr>
                </a:tc>
                <a:tc>
                  <a:txBody>
                    <a:bodyPr/>
                    <a:lstStyle/>
                    <a:p>
                      <a:pPr>
                        <a:lnSpc>
                          <a:spcPct val="100000"/>
                        </a:lnSpc>
                        <a:spcAft>
                          <a:spcPts val="0"/>
                        </a:spcAft>
                        <a:buNone/>
                      </a:pPr>
                      <a:r>
                        <a:rPr lang="en-GB" sz="1800" kern="100" dirty="0">
                          <a:effectLst/>
                          <a:latin typeface="Arial" panose="020B0604020202020204" pitchFamily="34" charset="0"/>
                          <a:cs typeface="Arial" panose="020B0604020202020204" pitchFamily="34" charset="0"/>
                        </a:rPr>
                        <a:t>Experts 10 and 11: 4 to 6%</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17662" marR="17662" marT="0" marB="0"/>
                </a:tc>
                <a:tc>
                  <a:txBody>
                    <a:bodyPr/>
                    <a:lstStyle/>
                    <a:p>
                      <a:pPr>
                        <a:lnSpc>
                          <a:spcPct val="100000"/>
                        </a:lnSpc>
                        <a:spcAft>
                          <a:spcPts val="0"/>
                        </a:spcAft>
                        <a:buNone/>
                      </a:pPr>
                      <a:r>
                        <a:rPr lang="en-GB" sz="1800" u="sng" dirty="0">
                          <a:solidFill>
                            <a:schemeClr val="tx1"/>
                          </a:solidFill>
                          <a:highlight>
                            <a:srgbClr val="000000"/>
                          </a:highlight>
                          <a:latin typeface="Arial" panose="020B0604020202020204" pitchFamily="34" charset="0"/>
                        </a:rPr>
                        <a:t>*************************************************** ******************************************************</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17662" marR="17662" marT="0" marB="0"/>
                </a:tc>
                <a:extLst>
                  <a:ext uri="{0D108BD9-81ED-4DB2-BD59-A6C34878D82A}">
                    <a16:rowId xmlns:a16="http://schemas.microsoft.com/office/drawing/2014/main" val="3039030168"/>
                  </a:ext>
                </a:extLst>
              </a:tr>
            </a:tbl>
          </a:graphicData>
        </a:graphic>
      </p:graphicFrame>
      <p:sp>
        <p:nvSpPr>
          <p:cNvPr id="2" name="Rectangle 1" descr="Marker showing slides are confidential ">
            <a:extLst>
              <a:ext uri="{FF2B5EF4-FFF2-40B4-BE49-F238E27FC236}">
                <a16:creationId xmlns:a16="http://schemas.microsoft.com/office/drawing/2014/main" id="{6FDFC005-B3AE-CDBA-AE91-B98AD02FB462}"/>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sp>
        <p:nvSpPr>
          <p:cNvPr id="8" name="TextBox 7">
            <a:extLst>
              <a:ext uri="{FF2B5EF4-FFF2-40B4-BE49-F238E27FC236}">
                <a16:creationId xmlns:a16="http://schemas.microsoft.com/office/drawing/2014/main" id="{E335D7BC-1BF8-A00A-8859-A55E6B389498}"/>
              </a:ext>
            </a:extLst>
          </p:cNvPr>
          <p:cNvSpPr txBox="1"/>
          <p:nvPr/>
        </p:nvSpPr>
        <p:spPr>
          <a:xfrm>
            <a:off x="10858500" y="380"/>
            <a:ext cx="1323457" cy="313945"/>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impact</a:t>
            </a:r>
          </a:p>
        </p:txBody>
      </p:sp>
      <p:sp>
        <p:nvSpPr>
          <p:cNvPr id="9" name="Text Placeholder 3">
            <a:extLst>
              <a:ext uri="{FF2B5EF4-FFF2-40B4-BE49-F238E27FC236}">
                <a16:creationId xmlns:a16="http://schemas.microsoft.com/office/drawing/2014/main" id="{24C71886-642A-3441-6C0C-747C63D07A04}"/>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ACM: Appraisal committee meeting; OS: Overall survival; DCO: data cut off </a:t>
            </a:r>
            <a:endParaRPr lang="en-GB" dirty="0">
              <a:ea typeface="Calibri" panose="020F0502020204030204" pitchFamily="34" charset="0"/>
            </a:endParaRPr>
          </a:p>
        </p:txBody>
      </p:sp>
      <p:sp>
        <p:nvSpPr>
          <p:cNvPr id="13" name="TextBox 12">
            <a:extLst>
              <a:ext uri="{FF2B5EF4-FFF2-40B4-BE49-F238E27FC236}">
                <a16:creationId xmlns:a16="http://schemas.microsoft.com/office/drawing/2014/main" id="{813CB681-F1E7-E3B0-032A-22DF30A8F48D}"/>
              </a:ext>
            </a:extLst>
          </p:cNvPr>
          <p:cNvSpPr txBox="1"/>
          <p:nvPr/>
        </p:nvSpPr>
        <p:spPr>
          <a:xfrm>
            <a:off x="582930" y="1020398"/>
            <a:ext cx="11111868" cy="369332"/>
          </a:xfrm>
          <a:prstGeom prst="rect">
            <a:avLst/>
          </a:prstGeom>
          <a:noFill/>
        </p:spPr>
        <p:txBody>
          <a:bodyPr wrap="square">
            <a:spAutoFit/>
          </a:bodyPr>
          <a:lstStyle/>
          <a:p>
            <a:r>
              <a:rPr lang="en-GB" sz="1800" b="1" dirty="0">
                <a:effectLst/>
                <a:latin typeface="Arial" panose="020B0604020202020204" pitchFamily="34" charset="0"/>
                <a:ea typeface="DengXian" panose="02010600030101010101" pitchFamily="2" charset="-122"/>
                <a:cs typeface="Arial" panose="020B0604020202020204" pitchFamily="34" charset="0"/>
              </a:rPr>
              <a:t>Summary of clinical experts’ expectations of 10-year OS for ripretinib </a:t>
            </a:r>
            <a:endParaRPr lang="en-GB"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891F27B2-9EF3-F48A-937D-E7E1C78E2638}"/>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 (6)</a:t>
            </a:r>
            <a:br>
              <a:rPr lang="en-GB" sz="2800" dirty="0">
                <a:solidFill>
                  <a:schemeClr val="dk1"/>
                </a:solidFill>
                <a:latin typeface="Arial"/>
                <a:cs typeface="Arial"/>
              </a:rPr>
            </a:br>
            <a:r>
              <a:rPr lang="en-GB" sz="2800" b="0" dirty="0"/>
              <a:t>Model predictions of OS and long-term clinical plausibility</a:t>
            </a:r>
          </a:p>
        </p:txBody>
      </p:sp>
      <p:grpSp>
        <p:nvGrpSpPr>
          <p:cNvPr id="18" name="Group 17" descr="Question for committee">
            <a:extLst>
              <a:ext uri="{FF2B5EF4-FFF2-40B4-BE49-F238E27FC236}">
                <a16:creationId xmlns:a16="http://schemas.microsoft.com/office/drawing/2014/main" id="{AE86F6E8-20B3-DBDE-68D8-8FB33B1F15FE}"/>
              </a:ext>
            </a:extLst>
          </p:cNvPr>
          <p:cNvGrpSpPr/>
          <p:nvPr/>
        </p:nvGrpSpPr>
        <p:grpSpPr>
          <a:xfrm>
            <a:off x="383677" y="5645320"/>
            <a:ext cx="11439589" cy="369333"/>
            <a:chOff x="264731" y="5924824"/>
            <a:chExt cx="11439589" cy="458960"/>
          </a:xfrm>
        </p:grpSpPr>
        <p:sp>
          <p:nvSpPr>
            <p:cNvPr id="19" name="Rectangle 18" descr="Question to committee">
              <a:extLst>
                <a:ext uri="{FF2B5EF4-FFF2-40B4-BE49-F238E27FC236}">
                  <a16:creationId xmlns:a16="http://schemas.microsoft.com/office/drawing/2014/main" id="{631E1596-6BD7-81C1-DC38-B85622BDD4D0}"/>
                </a:ext>
              </a:extLst>
            </p:cNvPr>
            <p:cNvSpPr/>
            <p:nvPr/>
          </p:nvSpPr>
          <p:spPr>
            <a:xfrm>
              <a:off x="776748" y="5924824"/>
              <a:ext cx="10927572" cy="4525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W</a:t>
              </a:r>
              <a:r>
                <a:rPr lang="en-GB" dirty="0">
                  <a:solidFill>
                    <a:schemeClr val="dk1"/>
                  </a:solidFill>
                  <a:latin typeface="Arial" panose="020B0604020202020204" pitchFamily="34" charset="0"/>
                  <a:cs typeface="Arial" panose="020B0604020202020204" pitchFamily="34" charset="0"/>
                </a:rPr>
                <a:t>hat is the most plausible clinical OS estimate?</a:t>
              </a:r>
              <a:endParaRPr lang="en-GB" dirty="0">
                <a:solidFill>
                  <a:schemeClr val="tx1"/>
                </a:solidFill>
                <a:latin typeface="Arial" panose="020B0604020202020204" pitchFamily="34" charset="0"/>
              </a:endParaRPr>
            </a:p>
          </p:txBody>
        </p:sp>
        <p:sp>
          <p:nvSpPr>
            <p:cNvPr id="20" name="Oval 19">
              <a:extLst>
                <a:ext uri="{FF2B5EF4-FFF2-40B4-BE49-F238E27FC236}">
                  <a16:creationId xmlns:a16="http://schemas.microsoft.com/office/drawing/2014/main" id="{952433D4-93D0-8111-AB76-648C0AF6337E}"/>
                </a:ext>
              </a:extLst>
            </p:cNvPr>
            <p:cNvSpPr/>
            <p:nvPr/>
          </p:nvSpPr>
          <p:spPr>
            <a:xfrm>
              <a:off x="264731" y="5951903"/>
              <a:ext cx="566551" cy="4318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pic>
          <p:nvPicPr>
            <p:cNvPr id="21" name="Graphic 20">
              <a:extLst>
                <a:ext uri="{FF2B5EF4-FFF2-40B4-BE49-F238E27FC236}">
                  <a16:creationId xmlns:a16="http://schemas.microsoft.com/office/drawing/2014/main" id="{7B5D7182-9E7D-3C1E-1F24-4C839E8F06C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3409" y="5958161"/>
              <a:ext cx="485698" cy="398543"/>
            </a:xfrm>
            <a:prstGeom prst="rect">
              <a:avLst/>
            </a:prstGeom>
          </p:spPr>
        </p:pic>
      </p:grpSp>
      <p:sp>
        <p:nvSpPr>
          <p:cNvPr id="4" name="TextBox 3">
            <a:extLst>
              <a:ext uri="{FF2B5EF4-FFF2-40B4-BE49-F238E27FC236}">
                <a16:creationId xmlns:a16="http://schemas.microsoft.com/office/drawing/2014/main" id="{13ACFB58-73FB-2E9D-8EE2-5331A403480C}"/>
              </a:ext>
            </a:extLst>
          </p:cNvPr>
          <p:cNvSpPr txBox="1"/>
          <p:nvPr/>
        </p:nvSpPr>
        <p:spPr>
          <a:xfrm>
            <a:off x="466724" y="5277488"/>
            <a:ext cx="11544490" cy="369332"/>
          </a:xfrm>
          <a:prstGeom prst="rect">
            <a:avLst/>
          </a:prstGeom>
          <a:noFill/>
        </p:spPr>
        <p:txBody>
          <a:bodyPr wrap="square">
            <a:spAutoFit/>
          </a:bodyPr>
          <a:lstStyle/>
          <a:p>
            <a:pPr>
              <a:spcAft>
                <a:spcPts val="600"/>
              </a:spcAft>
            </a:pPr>
            <a:r>
              <a:rPr lang="en-GB" sz="1700" dirty="0">
                <a:solidFill>
                  <a:schemeClr val="tx1"/>
                </a:solidFill>
                <a:latin typeface="Arial" panose="020B0604020202020204" pitchFamily="34" charset="0"/>
                <a:cs typeface="Arial" panose="020B0604020202020204" pitchFamily="34" charset="0"/>
                <a:sym typeface="Wingdings" panose="05000000000000000000" pitchFamily="2" charset="2"/>
              </a:rPr>
              <a:t>Note: EAG’s</a:t>
            </a:r>
            <a:r>
              <a:rPr lang="en-GB" sz="1700" dirty="0">
                <a:latin typeface="Arial" panose="020B0604020202020204" pitchFamily="34" charset="0"/>
                <a:cs typeface="Arial" panose="020B0604020202020204" pitchFamily="34" charset="0"/>
                <a:sym typeface="Wingdings" panose="05000000000000000000" pitchFamily="2" charset="2"/>
              </a:rPr>
              <a:t> preferred ACM1 model 10-year OS</a:t>
            </a:r>
            <a:r>
              <a:rPr lang="en-GB" sz="17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u="sng" dirty="0">
                <a:highlight>
                  <a:srgbClr val="000000"/>
                </a:highlight>
                <a:latin typeface="Arial" panose="020B0604020202020204" pitchFamily="34" charset="0"/>
              </a:rPr>
              <a:t>*** </a:t>
            </a:r>
            <a:r>
              <a:rPr lang="en-GB" sz="17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1700" dirty="0">
                <a:latin typeface="Arial" panose="020B0604020202020204" pitchFamily="34" charset="0"/>
                <a:cs typeface="Arial" panose="020B0604020202020204" pitchFamily="34" charset="0"/>
                <a:sym typeface="Wingdings" panose="05000000000000000000" pitchFamily="2" charset="2"/>
              </a:rPr>
              <a:t>C</a:t>
            </a:r>
            <a:r>
              <a:rPr lang="en-GB" sz="1700" dirty="0">
                <a:solidFill>
                  <a:schemeClr val="tx1"/>
                </a:solidFill>
                <a:latin typeface="Arial" panose="020B0604020202020204" pitchFamily="34" charset="0"/>
                <a:cs typeface="Arial" panose="020B0604020202020204" pitchFamily="34" charset="0"/>
                <a:sym typeface="Wingdings" panose="05000000000000000000" pitchFamily="2" charset="2"/>
              </a:rPr>
              <a:t>ompany’s ACM2 base case 10-year OS </a:t>
            </a:r>
            <a:r>
              <a:rPr lang="en-GB" u="sng" dirty="0">
                <a:highlight>
                  <a:srgbClr val="000000"/>
                </a:highlight>
                <a:latin typeface="Arial" panose="020B0604020202020204" pitchFamily="34" charset="0"/>
              </a:rPr>
              <a:t>***</a:t>
            </a:r>
            <a:r>
              <a:rPr lang="en-GB" sz="1700" dirty="0">
                <a:solidFill>
                  <a:schemeClr val="tx1"/>
                </a:solidFill>
                <a:latin typeface="Arial" panose="020B0604020202020204" pitchFamily="34" charset="0"/>
                <a:cs typeface="Arial" panose="020B0604020202020204" pitchFamily="34" charset="0"/>
                <a:sym typeface="Wingdings" panose="05000000000000000000" pitchFamily="2" charset="2"/>
              </a:rPr>
              <a:t> (2021 DCO)</a:t>
            </a:r>
          </a:p>
        </p:txBody>
      </p:sp>
    </p:spTree>
    <p:extLst>
      <p:ext uri="{BB962C8B-B14F-4D97-AF65-F5344CB8AC3E}">
        <p14:creationId xmlns:p14="http://schemas.microsoft.com/office/powerpoint/2010/main" val="33102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A8F3D-1B47-0375-05C0-349A0D43C846}"/>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BBB1CD00-B1F3-5594-55A0-5FC91F9F7667}"/>
              </a:ext>
            </a:extLst>
          </p:cNvPr>
          <p:cNvSpPr>
            <a:spLocks noGrp="1"/>
          </p:cNvSpPr>
          <p:nvPr>
            <p:ph type="title"/>
          </p:nvPr>
        </p:nvSpPr>
        <p:spPr>
          <a:xfrm>
            <a:off x="466724" y="239218"/>
            <a:ext cx="11725276" cy="592817"/>
          </a:xfrm>
        </p:spPr>
        <p:txBody>
          <a:bodyPr>
            <a:noAutofit/>
          </a:bodyPr>
          <a:lstStyle/>
          <a:p>
            <a:r>
              <a:rPr lang="en-GB" sz="2800" dirty="0"/>
              <a:t>Key Issue 2: Uncertainty generated by not using a later data-cut of INVICTUS OS data in the economic model (1)</a:t>
            </a:r>
            <a:endParaRPr lang="en-GB" sz="2800" b="0" dirty="0"/>
          </a:p>
        </p:txBody>
      </p:sp>
      <p:sp>
        <p:nvSpPr>
          <p:cNvPr id="4" name="Rectangle 3">
            <a:extLst>
              <a:ext uri="{FF2B5EF4-FFF2-40B4-BE49-F238E27FC236}">
                <a16:creationId xmlns:a16="http://schemas.microsoft.com/office/drawing/2014/main" id="{E50632D3-ABA2-F228-46E4-C14026C75F48}"/>
              </a:ext>
            </a:extLst>
          </p:cNvPr>
          <p:cNvSpPr/>
          <p:nvPr/>
        </p:nvSpPr>
        <p:spPr>
          <a:xfrm>
            <a:off x="489436" y="1233888"/>
            <a:ext cx="11228073" cy="1097281"/>
          </a:xfrm>
          <a:prstGeom prst="rect">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tx2"/>
                </a:solidFill>
                <a:latin typeface="Arial" panose="020B0604020202020204" pitchFamily="34" charset="0"/>
                <a:cs typeface="Arial" panose="020B0604020202020204" pitchFamily="34" charset="0"/>
              </a:rPr>
              <a:t>ACM1 considerations</a:t>
            </a:r>
            <a:endParaRPr lang="en-GB" sz="2000" dirty="0">
              <a:solidFill>
                <a:schemeClr val="tx1"/>
              </a:solidFill>
              <a:latin typeface="Arial" panose="020B0604020202020204" pitchFamily="34" charset="0"/>
            </a:endParaRPr>
          </a:p>
          <a:p>
            <a:pPr>
              <a:spcAft>
                <a:spcPts val="600"/>
              </a:spcAft>
            </a:pPr>
            <a:r>
              <a:rPr lang="en-GB" sz="2000" b="1" dirty="0">
                <a:solidFill>
                  <a:schemeClr val="tx1"/>
                </a:solidFill>
                <a:latin typeface="Arial" panose="020B0604020202020204" pitchFamily="34" charset="0"/>
              </a:rPr>
              <a:t>Committee: </a:t>
            </a:r>
            <a:r>
              <a:rPr lang="en-GB" sz="2000" dirty="0">
                <a:solidFill>
                  <a:schemeClr val="tx1"/>
                </a:solidFill>
                <a:latin typeface="Arial" panose="020B0604020202020204" pitchFamily="34" charset="0"/>
                <a:cs typeface="Arial" panose="020B0604020202020204" pitchFamily="34" charset="0"/>
              </a:rPr>
              <a:t>Additional data from the May 2022 data cut of INVICTUS would be helpful or sufficient justification from the company explaining why this data was assessed as poor quality</a:t>
            </a:r>
          </a:p>
        </p:txBody>
      </p:sp>
      <p:graphicFrame>
        <p:nvGraphicFramePr>
          <p:cNvPr id="3" name="Table 2">
            <a:extLst>
              <a:ext uri="{FF2B5EF4-FFF2-40B4-BE49-F238E27FC236}">
                <a16:creationId xmlns:a16="http://schemas.microsoft.com/office/drawing/2014/main" id="{1560CA38-3D3E-06ED-21F1-D0656DC53F51}"/>
              </a:ext>
            </a:extLst>
          </p:cNvPr>
          <p:cNvGraphicFramePr>
            <a:graphicFrameLocks noGrp="1"/>
          </p:cNvGraphicFramePr>
          <p:nvPr>
            <p:extLst>
              <p:ext uri="{D42A27DB-BD31-4B8C-83A1-F6EECF244321}">
                <p14:modId xmlns:p14="http://schemas.microsoft.com/office/powerpoint/2010/main" val="1934920143"/>
              </p:ext>
            </p:extLst>
          </p:nvPr>
        </p:nvGraphicFramePr>
        <p:xfrm>
          <a:off x="1471389" y="2506809"/>
          <a:ext cx="9264165" cy="1097280"/>
        </p:xfrm>
        <a:graphic>
          <a:graphicData uri="http://schemas.openxmlformats.org/drawingml/2006/table">
            <a:tbl>
              <a:tblPr firstRow="1" bandRow="1">
                <a:tableStyleId>{5C22544A-7EE6-4342-B048-85BDC9FD1C3A}</a:tableStyleId>
              </a:tblPr>
              <a:tblGrid>
                <a:gridCol w="4270312">
                  <a:extLst>
                    <a:ext uri="{9D8B030D-6E8A-4147-A177-3AD203B41FA5}">
                      <a16:colId xmlns:a16="http://schemas.microsoft.com/office/drawing/2014/main" val="4188419246"/>
                    </a:ext>
                  </a:extLst>
                </a:gridCol>
                <a:gridCol w="4993853">
                  <a:extLst>
                    <a:ext uri="{9D8B030D-6E8A-4147-A177-3AD203B41FA5}">
                      <a16:colId xmlns:a16="http://schemas.microsoft.com/office/drawing/2014/main" val="3247970705"/>
                    </a:ext>
                  </a:extLst>
                </a:gridCol>
              </a:tblGrid>
              <a:tr h="0">
                <a:tc>
                  <a:txBody>
                    <a:bodyPr/>
                    <a:lstStyle/>
                    <a:p>
                      <a:pPr algn="l"/>
                      <a:r>
                        <a:rPr lang="en-GB" sz="2000" dirty="0">
                          <a:latin typeface="Arial" panose="020B0604020202020204" pitchFamily="34" charset="0"/>
                          <a:cs typeface="Arial" panose="020B0604020202020204" pitchFamily="34" charset="0"/>
                        </a:rPr>
                        <a:t>ACM1</a:t>
                      </a:r>
                    </a:p>
                  </a:txBody>
                  <a:tcPr>
                    <a:solidFill>
                      <a:schemeClr val="accent2"/>
                    </a:solidFill>
                  </a:tcPr>
                </a:tc>
                <a:tc>
                  <a:txBody>
                    <a:bodyPr/>
                    <a:lstStyle/>
                    <a:p>
                      <a:pPr algn="l"/>
                      <a:r>
                        <a:rPr lang="en-GB" sz="2000" dirty="0">
                          <a:latin typeface="Arial" panose="020B0604020202020204" pitchFamily="34" charset="0"/>
                          <a:cs typeface="Arial" panose="020B0604020202020204" pitchFamily="34" charset="0"/>
                        </a:rPr>
                        <a:t>Draft guidance response</a:t>
                      </a:r>
                    </a:p>
                  </a:txBody>
                  <a:tcPr>
                    <a:solidFill>
                      <a:schemeClr val="accent2"/>
                    </a:solidFill>
                  </a:tcPr>
                </a:tc>
                <a:extLst>
                  <a:ext uri="{0D108BD9-81ED-4DB2-BD59-A6C34878D82A}">
                    <a16:rowId xmlns:a16="http://schemas.microsoft.com/office/drawing/2014/main" val="171445277"/>
                  </a:ext>
                </a:extLst>
              </a:tr>
              <a:tr h="494396">
                <a:tc>
                  <a:txBody>
                    <a:bodyPr/>
                    <a:lstStyle/>
                    <a:p>
                      <a:pPr marL="0" indent="0" algn="l">
                        <a:buFont typeface="Arial" panose="020B0604020202020204" pitchFamily="34" charset="0"/>
                        <a:buNone/>
                      </a:pPr>
                      <a:r>
                        <a:rPr lang="en-GB" sz="2000" dirty="0">
                          <a:latin typeface="Arial" panose="020B0604020202020204" pitchFamily="34" charset="0"/>
                          <a:cs typeface="Arial" panose="020B0604020202020204" pitchFamily="34" charset="0"/>
                        </a:rPr>
                        <a:t>May 2022 clinical data provided; not included in model</a:t>
                      </a:r>
                    </a:p>
                  </a:txBody>
                  <a:tcPr>
                    <a:solidFill>
                      <a:srgbClr val="CCD8DD"/>
                    </a:solidFill>
                  </a:tcPr>
                </a:tc>
                <a:tc>
                  <a:txBody>
                    <a:bodyPr/>
                    <a:lstStyle/>
                    <a:p>
                      <a:pPr marL="285750" indent="-285750" algn="l">
                        <a:buFont typeface="Arial" panose="020B0604020202020204" pitchFamily="34" charset="0"/>
                        <a:buChar char="•"/>
                      </a:pPr>
                      <a:r>
                        <a:rPr lang="en-GB" sz="2000" dirty="0">
                          <a:latin typeface="Arial" panose="020B0604020202020204" pitchFamily="34" charset="0"/>
                          <a:cs typeface="Arial" panose="020B0604020202020204" pitchFamily="34" charset="0"/>
                        </a:rPr>
                        <a:t>May 2022 data included in economic scenarios (not company base case)</a:t>
                      </a:r>
                    </a:p>
                  </a:txBody>
                  <a:tcPr>
                    <a:solidFill>
                      <a:srgbClr val="CCD8DD"/>
                    </a:solidFill>
                  </a:tcPr>
                </a:tc>
                <a:extLst>
                  <a:ext uri="{0D108BD9-81ED-4DB2-BD59-A6C34878D82A}">
                    <a16:rowId xmlns:a16="http://schemas.microsoft.com/office/drawing/2014/main" val="874418931"/>
                  </a:ext>
                </a:extLst>
              </a:tr>
            </a:tbl>
          </a:graphicData>
        </a:graphic>
      </p:graphicFrame>
      <p:sp>
        <p:nvSpPr>
          <p:cNvPr id="5" name="TextBox 4">
            <a:extLst>
              <a:ext uri="{FF2B5EF4-FFF2-40B4-BE49-F238E27FC236}">
                <a16:creationId xmlns:a16="http://schemas.microsoft.com/office/drawing/2014/main" id="{781843D0-5528-70D5-2ECA-6809AE83097D}"/>
              </a:ext>
            </a:extLst>
          </p:cNvPr>
          <p:cNvSpPr txBox="1"/>
          <p:nvPr/>
        </p:nvSpPr>
        <p:spPr>
          <a:xfrm>
            <a:off x="10532126" y="380"/>
            <a:ext cx="1649832" cy="307777"/>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Moderate impact</a:t>
            </a:r>
          </a:p>
        </p:txBody>
      </p:sp>
      <p:sp>
        <p:nvSpPr>
          <p:cNvPr id="6" name="Text Placeholder 3">
            <a:extLst>
              <a:ext uri="{FF2B5EF4-FFF2-40B4-BE49-F238E27FC236}">
                <a16:creationId xmlns:a16="http://schemas.microsoft.com/office/drawing/2014/main" id="{665D635B-C152-E1C0-BE05-D8333D5F9E2A}"/>
              </a:ext>
            </a:extLst>
          </p:cNvPr>
          <p:cNvSpPr txBox="1">
            <a:spLocks/>
          </p:cNvSpPr>
          <p:nvPr/>
        </p:nvSpPr>
        <p:spPr>
          <a:xfrm>
            <a:off x="904352" y="6531429"/>
            <a:ext cx="10813157" cy="326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a:t>
            </a:r>
            <a:r>
              <a:rPr lang="en-GB" dirty="0" err="1"/>
              <a:t>HRQoL</a:t>
            </a:r>
            <a:r>
              <a:rPr lang="en-GB" dirty="0"/>
              <a:t>: Health-related quality of life; OS: Overall survival; PFS: Progression-free survival</a:t>
            </a:r>
          </a:p>
        </p:txBody>
      </p:sp>
      <p:sp>
        <p:nvSpPr>
          <p:cNvPr id="7" name="Rectangle 6">
            <a:extLst>
              <a:ext uri="{FF2B5EF4-FFF2-40B4-BE49-F238E27FC236}">
                <a16:creationId xmlns:a16="http://schemas.microsoft.com/office/drawing/2014/main" id="{F76DE001-5F48-C7DB-DB74-483A05978337}"/>
              </a:ext>
            </a:extLst>
          </p:cNvPr>
          <p:cNvSpPr/>
          <p:nvPr/>
        </p:nvSpPr>
        <p:spPr>
          <a:xfrm>
            <a:off x="489436" y="4005943"/>
            <a:ext cx="11228073" cy="2229604"/>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dirty="0">
                <a:solidFill>
                  <a:schemeClr val="accent1"/>
                </a:solidFill>
                <a:latin typeface="Arial" panose="020B0604020202020204" pitchFamily="34" charset="0"/>
                <a:cs typeface="Arial" panose="020B0604020202020204" pitchFamily="34" charset="0"/>
              </a:rPr>
              <a:t>Company draft guidance consultation response</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January 2021 data cut is prespecified and complete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 M</a:t>
            </a:r>
            <a:r>
              <a:rPr lang="en-GB" sz="2000" dirty="0">
                <a:solidFill>
                  <a:schemeClr val="tx1"/>
                </a:solidFill>
                <a:latin typeface="Arial" panose="020B0604020202020204" pitchFamily="34" charset="0"/>
                <a:cs typeface="Arial" panose="020B0604020202020204" pitchFamily="34" charset="0"/>
              </a:rPr>
              <a:t>ature OS, PFS, and </a:t>
            </a:r>
            <a:r>
              <a:rPr lang="en-GB" sz="2000" dirty="0" err="1">
                <a:solidFill>
                  <a:schemeClr val="tx1"/>
                </a:solidFill>
                <a:latin typeface="Arial" panose="020B0604020202020204" pitchFamily="34" charset="0"/>
                <a:cs typeface="Arial" panose="020B0604020202020204" pitchFamily="34" charset="0"/>
              </a:rPr>
              <a:t>HRQoL</a:t>
            </a:r>
            <a:r>
              <a:rPr lang="en-GB" sz="2000" dirty="0">
                <a:solidFill>
                  <a:schemeClr val="tx1"/>
                </a:solidFill>
                <a:latin typeface="Arial" panose="020B0604020202020204" pitchFamily="34" charset="0"/>
                <a:cs typeface="Arial" panose="020B0604020202020204" pitchFamily="34" charset="0"/>
              </a:rPr>
              <a:t> data</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Extrapolations based on January 2021 data better </a:t>
            </a:r>
            <a:r>
              <a:rPr lang="en-GB" sz="2000" b="1" dirty="0">
                <a:solidFill>
                  <a:schemeClr val="tx1"/>
                </a:solidFill>
                <a:latin typeface="Arial" panose="020B0604020202020204" pitchFamily="34" charset="0"/>
                <a:cs typeface="Arial" panose="020B0604020202020204" pitchFamily="34" charset="0"/>
              </a:rPr>
              <a:t>align with clinical expert feedback at ACM1</a:t>
            </a:r>
            <a:endParaRPr lang="en-GB" sz="20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May 2022 data cut only includes OS and safety - PFS and </a:t>
            </a:r>
            <a:r>
              <a:rPr lang="en-GB" sz="2000" dirty="0" err="1">
                <a:solidFill>
                  <a:schemeClr val="tx1"/>
                </a:solidFill>
                <a:latin typeface="Arial" panose="020B0604020202020204" pitchFamily="34" charset="0"/>
                <a:cs typeface="Arial" panose="020B0604020202020204" pitchFamily="34" charset="0"/>
              </a:rPr>
              <a:t>HRQoL</a:t>
            </a:r>
            <a:r>
              <a:rPr lang="en-GB" sz="2000" dirty="0">
                <a:solidFill>
                  <a:schemeClr val="tx1"/>
                </a:solidFill>
                <a:latin typeface="Arial" panose="020B0604020202020204" pitchFamily="34" charset="0"/>
                <a:cs typeface="Arial" panose="020B0604020202020204" pitchFamily="34" charset="0"/>
              </a:rPr>
              <a:t> data are missing </a:t>
            </a:r>
            <a:r>
              <a:rPr lang="en-GB"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2000" dirty="0">
                <a:solidFill>
                  <a:schemeClr val="tx1"/>
                </a:solidFill>
                <a:latin typeface="Arial" panose="020B0604020202020204" pitchFamily="34" charset="0"/>
                <a:cs typeface="Arial" panose="020B0604020202020204" pitchFamily="34" charset="0"/>
              </a:rPr>
              <a:t>Using May 2022 OS data could potentially introduce larger uncertainty than informative censoring</a:t>
            </a:r>
          </a:p>
        </p:txBody>
      </p:sp>
    </p:spTree>
    <p:extLst>
      <p:ext uri="{BB962C8B-B14F-4D97-AF65-F5344CB8AC3E}">
        <p14:creationId xmlns:p14="http://schemas.microsoft.com/office/powerpoint/2010/main" val="20616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1620-030C-F9B4-393A-7DF9094C46A1}"/>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5D9F9695-BF7F-17EB-7AF8-14F9D69BF4C2}"/>
              </a:ext>
            </a:extLst>
          </p:cNvPr>
          <p:cNvSpPr>
            <a:spLocks noGrp="1"/>
          </p:cNvSpPr>
          <p:nvPr>
            <p:ph type="ctrTitle"/>
          </p:nvPr>
        </p:nvSpPr>
        <p:spPr>
          <a:xfrm>
            <a:off x="724988" y="298450"/>
            <a:ext cx="11136812" cy="1841437"/>
          </a:xfrm>
        </p:spPr>
        <p:txBody>
          <a:bodyPr>
            <a:normAutofit/>
          </a:bodyPr>
          <a:lstStyle/>
          <a:p>
            <a:r>
              <a:rPr lang="en-GB" dirty="0">
                <a:latin typeface="Arial" panose="020B0604020202020204" pitchFamily="34" charset="0"/>
                <a:cs typeface="Arial" panose="020B0604020202020204" pitchFamily="34" charset="0"/>
              </a:rPr>
              <a:t>Ripretinib for treating advanced gastrointestinal stromal tumours after 3 or more treatments</a:t>
            </a:r>
            <a:endParaRPr lang="en-GB" dirty="0"/>
          </a:p>
        </p:txBody>
      </p:sp>
      <p:sp>
        <p:nvSpPr>
          <p:cNvPr id="6" name="Guide with 'background' selected">
            <a:extLst>
              <a:ext uri="{FF2B5EF4-FFF2-40B4-BE49-F238E27FC236}">
                <a16:creationId xmlns:a16="http://schemas.microsoft.com/office/drawing/2014/main" id="{017E7B13-9CF3-4E64-3472-C7DE0274FEF7}"/>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ü"/>
            </a:pPr>
            <a:r>
              <a:rPr lang="en-GB" sz="2800" b="1" dirty="0"/>
              <a:t>ACM1 recap and DG consultation responses</a:t>
            </a:r>
          </a:p>
          <a:p>
            <a:pPr marL="457200" indent="-457200">
              <a:buSzPts val="2200"/>
              <a:buFont typeface="Wingdings" pitchFamily="2" charset="2"/>
              <a:buChar char="q"/>
            </a:pPr>
            <a:r>
              <a:rPr lang="en-GB" sz="2800" dirty="0"/>
              <a:t>Key issues</a:t>
            </a:r>
          </a:p>
          <a:p>
            <a:pPr marL="457200" indent="-457200">
              <a:buSzPts val="2200"/>
              <a:buFont typeface="Wingdings" pitchFamily="2" charset="2"/>
              <a:buChar char="q"/>
            </a:pPr>
            <a:r>
              <a:rPr lang="en-GB" sz="2800" dirty="0"/>
              <a:t>Base case assumptions and cost-effectiveness results </a:t>
            </a:r>
          </a:p>
          <a:p>
            <a:pPr marL="457200" indent="-457200">
              <a:buSzPts val="2000"/>
              <a:buFont typeface="Wingdings" pitchFamily="2" charset="2"/>
              <a:buChar char="q"/>
            </a:pPr>
            <a:r>
              <a:rPr lang="en-GB" sz="2800" dirty="0"/>
              <a:t>Other considerations</a:t>
            </a:r>
            <a:r>
              <a:rPr lang="en-GB" sz="2800" b="1" dirty="0"/>
              <a:t> </a:t>
            </a:r>
          </a:p>
          <a:p>
            <a:pPr marL="457200" indent="-457200">
              <a:buSzPts val="2000"/>
              <a:buFont typeface="Wingdings" pitchFamily="2" charset="2"/>
              <a:buChar char="q"/>
            </a:pPr>
            <a:r>
              <a:rPr lang="en-GB" sz="2800" dirty="0"/>
              <a:t>Summary</a:t>
            </a:r>
          </a:p>
          <a:p>
            <a:endParaRPr lang="en-GB" sz="2800" dirty="0"/>
          </a:p>
        </p:txBody>
      </p:sp>
    </p:spTree>
    <p:extLst>
      <p:ext uri="{BB962C8B-B14F-4D97-AF65-F5344CB8AC3E}">
        <p14:creationId xmlns:p14="http://schemas.microsoft.com/office/powerpoint/2010/main" val="41807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184C-C035-F5B4-6AB1-911545FC7D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25D6D5-E9DD-B39C-636A-68E9461B2D1A}"/>
              </a:ext>
            </a:extLst>
          </p:cNvPr>
          <p:cNvSpPr/>
          <p:nvPr/>
        </p:nvSpPr>
        <p:spPr>
          <a:xfrm>
            <a:off x="489436" y="1123154"/>
            <a:ext cx="11228073" cy="3228509"/>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dirty="0">
                <a:solidFill>
                  <a:schemeClr val="tx1"/>
                </a:solidFill>
                <a:latin typeface="Arial" panose="020B0604020202020204" pitchFamily="34" charset="0"/>
                <a:cs typeface="Arial" panose="020B0604020202020204" pitchFamily="34" charset="0"/>
              </a:rPr>
              <a:t>EAG critique</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Regardless of method or data cut, parametric survival models must produce clinically plausible long-term OS</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Agree with dose escalation adjustment using the 2022 data cut and including TSE-IPCW as a scenario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But </a:t>
            </a:r>
            <a:r>
              <a:rPr lang="en-GB" dirty="0">
                <a:solidFill>
                  <a:schemeClr val="tx1"/>
                </a:solidFill>
                <a:latin typeface="Arial" panose="020B0604020202020204" pitchFamily="34" charset="0"/>
                <a:cs typeface="Arial" panose="020B0604020202020204" pitchFamily="34" charset="0"/>
              </a:rPr>
              <a:t>TSE with re-censoring, TSE without re-censoring, and TSE-IPCW must all be presented</a:t>
            </a:r>
          </a:p>
          <a:p>
            <a:pPr marL="800100" lvl="1" indent="-342900">
              <a:spcAft>
                <a:spcPts val="600"/>
              </a:spcAft>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Despite lacking PFS and </a:t>
            </a:r>
            <a:r>
              <a:rPr lang="en-GB" dirty="0" err="1">
                <a:solidFill>
                  <a:schemeClr val="tx1"/>
                </a:solidFill>
                <a:latin typeface="Arial" panose="020B0604020202020204" pitchFamily="34" charset="0"/>
                <a:cs typeface="Arial" panose="020B0604020202020204" pitchFamily="34" charset="0"/>
              </a:rPr>
              <a:t>HRQoL</a:t>
            </a:r>
            <a:r>
              <a:rPr lang="en-GB" dirty="0">
                <a:solidFill>
                  <a:schemeClr val="tx1"/>
                </a:solidFill>
                <a:latin typeface="Arial" panose="020B0604020202020204" pitchFamily="34" charset="0"/>
                <a:cs typeface="Arial" panose="020B0604020202020204" pitchFamily="34" charset="0"/>
              </a:rPr>
              <a:t>, the OS from 2022 data cut is informative for long-term OS, reducing reliance on short-term hazard-shape matching</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Prefers to use 2022 data cut - reduces reliance on shorter-term hazard-shape matching</a:t>
            </a:r>
          </a:p>
        </p:txBody>
      </p:sp>
      <p:grpSp>
        <p:nvGrpSpPr>
          <p:cNvPr id="3" name="Group 2" descr="Question for committee">
            <a:extLst>
              <a:ext uri="{FF2B5EF4-FFF2-40B4-BE49-F238E27FC236}">
                <a16:creationId xmlns:a16="http://schemas.microsoft.com/office/drawing/2014/main" id="{F9425D37-85EC-4EA1-1087-098403EC436B}"/>
              </a:ext>
            </a:extLst>
          </p:cNvPr>
          <p:cNvGrpSpPr/>
          <p:nvPr/>
        </p:nvGrpSpPr>
        <p:grpSpPr>
          <a:xfrm>
            <a:off x="383677" y="5891284"/>
            <a:ext cx="11439589" cy="467726"/>
            <a:chOff x="264731" y="5924824"/>
            <a:chExt cx="11439589" cy="458960"/>
          </a:xfrm>
        </p:grpSpPr>
        <p:sp>
          <p:nvSpPr>
            <p:cNvPr id="4" name="Rectangle 3" descr="Question to committee">
              <a:extLst>
                <a:ext uri="{FF2B5EF4-FFF2-40B4-BE49-F238E27FC236}">
                  <a16:creationId xmlns:a16="http://schemas.microsoft.com/office/drawing/2014/main" id="{5A95B265-980E-415B-CCF6-6ABE264D6A8E}"/>
                </a:ext>
              </a:extLst>
            </p:cNvPr>
            <p:cNvSpPr/>
            <p:nvPr/>
          </p:nvSpPr>
          <p:spPr>
            <a:xfrm>
              <a:off x="776748" y="5924824"/>
              <a:ext cx="10927572" cy="4525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Should OS data from later data cut (May 2022) be included in the economic model?</a:t>
              </a:r>
            </a:p>
          </p:txBody>
        </p:sp>
        <p:sp>
          <p:nvSpPr>
            <p:cNvPr id="6" name="Oval 5">
              <a:extLst>
                <a:ext uri="{FF2B5EF4-FFF2-40B4-BE49-F238E27FC236}">
                  <a16:creationId xmlns:a16="http://schemas.microsoft.com/office/drawing/2014/main" id="{FD8344BD-C47D-B2E3-F45E-A351EFB8FD7C}"/>
                </a:ext>
              </a:extLst>
            </p:cNvPr>
            <p:cNvSpPr/>
            <p:nvPr/>
          </p:nvSpPr>
          <p:spPr>
            <a:xfrm>
              <a:off x="264731" y="5951903"/>
              <a:ext cx="566551" cy="4318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pic>
          <p:nvPicPr>
            <p:cNvPr id="7" name="Graphic 6">
              <a:extLst>
                <a:ext uri="{FF2B5EF4-FFF2-40B4-BE49-F238E27FC236}">
                  <a16:creationId xmlns:a16="http://schemas.microsoft.com/office/drawing/2014/main" id="{9277CCF2-2096-D3AA-C0EB-D7755BBF760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409" y="5958161"/>
              <a:ext cx="485698" cy="398543"/>
            </a:xfrm>
            <a:prstGeom prst="rect">
              <a:avLst/>
            </a:prstGeom>
          </p:spPr>
        </p:pic>
      </p:grpSp>
      <p:sp>
        <p:nvSpPr>
          <p:cNvPr id="11" name="Title 1">
            <a:extLst>
              <a:ext uri="{FF2B5EF4-FFF2-40B4-BE49-F238E27FC236}">
                <a16:creationId xmlns:a16="http://schemas.microsoft.com/office/drawing/2014/main" id="{BAD739D1-2B4C-7F21-23BC-DCDBFC4A6B62}"/>
              </a:ext>
            </a:extLst>
          </p:cNvPr>
          <p:cNvSpPr>
            <a:spLocks noGrp="1"/>
          </p:cNvSpPr>
          <p:nvPr>
            <p:ph type="title"/>
          </p:nvPr>
        </p:nvSpPr>
        <p:spPr>
          <a:xfrm>
            <a:off x="466724" y="239218"/>
            <a:ext cx="11725276" cy="592817"/>
          </a:xfrm>
        </p:spPr>
        <p:txBody>
          <a:bodyPr>
            <a:noAutofit/>
          </a:bodyPr>
          <a:lstStyle/>
          <a:p>
            <a:r>
              <a:rPr lang="en-GB" sz="2800" dirty="0"/>
              <a:t>Key Issue 2: Uncertainty generated by not using a later data-cut of INVICTUS OS data in the economic model (2)</a:t>
            </a:r>
            <a:endParaRPr lang="en-GB" sz="2800" b="0" dirty="0"/>
          </a:p>
        </p:txBody>
      </p:sp>
      <p:sp>
        <p:nvSpPr>
          <p:cNvPr id="10" name="Text Placeholder 3">
            <a:extLst>
              <a:ext uri="{FF2B5EF4-FFF2-40B4-BE49-F238E27FC236}">
                <a16:creationId xmlns:a16="http://schemas.microsoft.com/office/drawing/2014/main" id="{975C64AA-E3BB-C635-DE06-B42EF894E5C0}"/>
              </a:ext>
            </a:extLst>
          </p:cNvPr>
          <p:cNvSpPr txBox="1">
            <a:spLocks/>
          </p:cNvSpPr>
          <p:nvPr/>
        </p:nvSpPr>
        <p:spPr>
          <a:xfrm>
            <a:off x="1040130" y="6389914"/>
            <a:ext cx="10677378" cy="326079"/>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300" dirty="0"/>
              <a:t>AIC: Akaike Information criterion; BIC: Bayesian information criterion; </a:t>
            </a:r>
            <a:r>
              <a:rPr lang="en-GB" sz="1300" dirty="0" err="1"/>
              <a:t>HRQoL</a:t>
            </a:r>
            <a:r>
              <a:rPr lang="en-GB" sz="1300" dirty="0"/>
              <a:t>: Health-related quality of life; </a:t>
            </a:r>
            <a:r>
              <a:rPr lang="en-GB" sz="1300" dirty="0">
                <a:latin typeface="Arial"/>
                <a:cs typeface="Arial"/>
              </a:rPr>
              <a:t>OS: Overall survival; </a:t>
            </a:r>
            <a:r>
              <a:rPr lang="en-GB" sz="1300" dirty="0"/>
              <a:t>PFS: Progression-free survival; </a:t>
            </a:r>
            <a:r>
              <a:rPr lang="en-GB" sz="1300" dirty="0">
                <a:latin typeface="Arial"/>
                <a:cs typeface="Arial"/>
              </a:rPr>
              <a:t>TSE IPCW: Two stage estimation with inverse probability of censoring weighting  </a:t>
            </a:r>
            <a:endParaRPr lang="en-GB" sz="1300" dirty="0">
              <a:ea typeface="Calibri" panose="020F0502020204030204" pitchFamily="34" charset="0"/>
            </a:endParaRPr>
          </a:p>
        </p:txBody>
      </p:sp>
      <p:sp>
        <p:nvSpPr>
          <p:cNvPr id="12" name="TextBox 11">
            <a:extLst>
              <a:ext uri="{FF2B5EF4-FFF2-40B4-BE49-F238E27FC236}">
                <a16:creationId xmlns:a16="http://schemas.microsoft.com/office/drawing/2014/main" id="{EED90F3D-F14B-F4A6-4E9A-5D1967796656}"/>
              </a:ext>
            </a:extLst>
          </p:cNvPr>
          <p:cNvSpPr txBox="1"/>
          <p:nvPr/>
        </p:nvSpPr>
        <p:spPr>
          <a:xfrm>
            <a:off x="1672683" y="5382071"/>
            <a:ext cx="10454736"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See appendices: </a:t>
            </a:r>
            <a:r>
              <a:rPr lang="en-GB" sz="1400" dirty="0">
                <a:latin typeface="Arial" panose="020B0604020202020204" pitchFamily="34" charset="0"/>
                <a:cs typeface="Arial" panose="020B0604020202020204" pitchFamily="34" charset="0"/>
                <a:hlinkClick r:id="rId5" action="ppaction://hlinksldjump"/>
              </a:rPr>
              <a:t>Kaplan-Meier plots of ripretinib OS adjusted for dose escalation and survival model predictions (2021 data cut) </a:t>
            </a:r>
            <a:r>
              <a:rPr lang="en-GB" sz="1400" dirty="0">
                <a:latin typeface="Arial" panose="020B0604020202020204" pitchFamily="34" charset="0"/>
                <a:cs typeface="Arial" panose="020B0604020202020204" pitchFamily="34" charset="0"/>
              </a:rPr>
              <a:t>and </a:t>
            </a:r>
            <a:r>
              <a:rPr lang="en-GB" sz="1400" dirty="0">
                <a:latin typeface="Arial" panose="020B0604020202020204" pitchFamily="34" charset="0"/>
                <a:cs typeface="Arial" panose="020B0604020202020204" pitchFamily="34" charset="0"/>
                <a:hlinkClick r:id="rId6" action="ppaction://hlinksldjump"/>
              </a:rPr>
              <a:t>Kaplan-Meier plots of ripretinib OS adjusted for dose escalation and survival model predictions (2022 data cut) </a:t>
            </a:r>
            <a:endParaRPr lang="en-GB" sz="1400" dirty="0"/>
          </a:p>
        </p:txBody>
      </p:sp>
      <p:sp>
        <p:nvSpPr>
          <p:cNvPr id="14" name="TextBox 13">
            <a:extLst>
              <a:ext uri="{FF2B5EF4-FFF2-40B4-BE49-F238E27FC236}">
                <a16:creationId xmlns:a16="http://schemas.microsoft.com/office/drawing/2014/main" id="{C8D4CBA4-BF65-C2D1-3683-29EF0D5FF35E}"/>
              </a:ext>
            </a:extLst>
          </p:cNvPr>
          <p:cNvSpPr txBox="1"/>
          <p:nvPr/>
        </p:nvSpPr>
        <p:spPr>
          <a:xfrm>
            <a:off x="10532126" y="380"/>
            <a:ext cx="1649832" cy="307777"/>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Moderate impact</a:t>
            </a:r>
          </a:p>
        </p:txBody>
      </p:sp>
    </p:spTree>
    <p:extLst>
      <p:ext uri="{BB962C8B-B14F-4D97-AF65-F5344CB8AC3E}">
        <p14:creationId xmlns:p14="http://schemas.microsoft.com/office/powerpoint/2010/main" val="75730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32124-9CEA-CF1D-F3D1-1D176FE39F87}"/>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B47E95DB-98E5-D841-C972-533B141A5349}"/>
              </a:ext>
            </a:extLst>
          </p:cNvPr>
          <p:cNvSpPr>
            <a:spLocks noGrp="1"/>
          </p:cNvSpPr>
          <p:nvPr>
            <p:ph type="ctrTitle"/>
          </p:nvPr>
        </p:nvSpPr>
        <p:spPr>
          <a:xfrm>
            <a:off x="724988" y="298450"/>
            <a:ext cx="11136812" cy="1841437"/>
          </a:xfrm>
        </p:spPr>
        <p:txBody>
          <a:bodyPr>
            <a:normAutofit/>
          </a:bodyPr>
          <a:lstStyle/>
          <a:p>
            <a:r>
              <a:rPr lang="en-GB" dirty="0"/>
              <a:t>Ripretinib for treating advanced gastrointestinal stromal tumours after 3 or more treatments</a:t>
            </a:r>
          </a:p>
        </p:txBody>
      </p:sp>
      <p:sp>
        <p:nvSpPr>
          <p:cNvPr id="6" name="Guide with 'background' selected">
            <a:extLst>
              <a:ext uri="{FF2B5EF4-FFF2-40B4-BE49-F238E27FC236}">
                <a16:creationId xmlns:a16="http://schemas.microsoft.com/office/drawing/2014/main" id="{718D39DB-FC85-9136-50D2-89F98B5A648E}"/>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dirty="0"/>
              <a:t>ACM1 recap and DG consultation responses</a:t>
            </a:r>
          </a:p>
          <a:p>
            <a:pPr marL="457200" indent="-457200">
              <a:buSzPts val="2200"/>
              <a:buFont typeface="Wingdings" pitchFamily="2" charset="2"/>
              <a:buChar char="q"/>
            </a:pPr>
            <a:r>
              <a:rPr lang="en-GB" sz="2800" dirty="0"/>
              <a:t>Key issues</a:t>
            </a:r>
          </a:p>
          <a:p>
            <a:pPr marL="457200" indent="-457200">
              <a:buSzPts val="2200"/>
              <a:buFont typeface="Wingdings" panose="05000000000000000000" pitchFamily="2" charset="2"/>
              <a:buChar char="ü"/>
            </a:pPr>
            <a:r>
              <a:rPr lang="en-GB" sz="2800" b="1" dirty="0"/>
              <a:t>Base case assumptions and cost-effectiveness results </a:t>
            </a:r>
          </a:p>
          <a:p>
            <a:pPr marL="457200" indent="-457200">
              <a:buSzPts val="2000"/>
              <a:buFont typeface="Wingdings" pitchFamily="2" charset="2"/>
              <a:buChar char="q"/>
            </a:pPr>
            <a:r>
              <a:rPr lang="en-GB" sz="2800" dirty="0"/>
              <a:t>Other considerations</a:t>
            </a:r>
            <a:r>
              <a:rPr lang="en-GB" sz="2800" b="1" dirty="0"/>
              <a:t> </a:t>
            </a:r>
          </a:p>
          <a:p>
            <a:pPr marL="457200" indent="-457200">
              <a:buSzPts val="2000"/>
              <a:buFont typeface="Wingdings" pitchFamily="2" charset="2"/>
              <a:buChar char="q"/>
            </a:pPr>
            <a:r>
              <a:rPr lang="en-GB" sz="2800" dirty="0"/>
              <a:t>Summary</a:t>
            </a:r>
          </a:p>
          <a:p>
            <a:endParaRPr lang="en-GB" sz="2800" dirty="0"/>
          </a:p>
        </p:txBody>
      </p:sp>
    </p:spTree>
    <p:extLst>
      <p:ext uri="{BB962C8B-B14F-4D97-AF65-F5344CB8AC3E}">
        <p14:creationId xmlns:p14="http://schemas.microsoft.com/office/powerpoint/2010/main" val="246916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03A5A0-A731-96C0-D9E0-A5DFDB0D014C}"/>
              </a:ext>
            </a:extLst>
          </p:cNvPr>
          <p:cNvSpPr>
            <a:spLocks noGrp="1"/>
          </p:cNvSpPr>
          <p:nvPr>
            <p:ph type="title"/>
          </p:nvPr>
        </p:nvSpPr>
        <p:spPr>
          <a:xfrm>
            <a:off x="466724" y="239460"/>
            <a:ext cx="11717509" cy="592817"/>
          </a:xfrm>
        </p:spPr>
        <p:txBody>
          <a:bodyPr>
            <a:noAutofit/>
          </a:bodyPr>
          <a:lstStyle/>
          <a:p>
            <a:r>
              <a:rPr lang="en-GB" sz="2800" dirty="0">
                <a:ea typeface="Arial" panose="02000503000000020004" pitchFamily="2" charset="0"/>
              </a:rPr>
              <a:t>Summary of company base case and EAG preferred assumptions</a:t>
            </a:r>
            <a:endParaRPr lang="en-GB" sz="2800" dirty="0"/>
          </a:p>
        </p:txBody>
      </p:sp>
      <p:sp>
        <p:nvSpPr>
          <p:cNvPr id="2" name="TextBox 1">
            <a:extLst>
              <a:ext uri="{FF2B5EF4-FFF2-40B4-BE49-F238E27FC236}">
                <a16:creationId xmlns:a16="http://schemas.microsoft.com/office/drawing/2014/main" id="{87B63646-1088-DAC7-EB8E-A4EEF8D4A1A7}"/>
              </a:ext>
            </a:extLst>
          </p:cNvPr>
          <p:cNvSpPr txBox="1"/>
          <p:nvPr/>
        </p:nvSpPr>
        <p:spPr>
          <a:xfrm>
            <a:off x="474491" y="672633"/>
            <a:ext cx="11717509"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Both company and EAG apply 1.7 QALY weighting for severity </a:t>
            </a:r>
          </a:p>
        </p:txBody>
      </p:sp>
      <p:graphicFrame>
        <p:nvGraphicFramePr>
          <p:cNvPr id="4" name="Table 4" descr="Base case assumptions for company and evidence review group">
            <a:extLst>
              <a:ext uri="{FF2B5EF4-FFF2-40B4-BE49-F238E27FC236}">
                <a16:creationId xmlns:a16="http://schemas.microsoft.com/office/drawing/2014/main" id="{B1B20088-0B9D-1155-886E-CE93BEF0EC0C}"/>
              </a:ext>
            </a:extLst>
          </p:cNvPr>
          <p:cNvGraphicFramePr>
            <a:graphicFrameLocks noGrp="1"/>
          </p:cNvGraphicFramePr>
          <p:nvPr>
            <p:extLst>
              <p:ext uri="{D42A27DB-BD31-4B8C-83A1-F6EECF244321}">
                <p14:modId xmlns:p14="http://schemas.microsoft.com/office/powerpoint/2010/main" val="3866179232"/>
              </p:ext>
            </p:extLst>
          </p:nvPr>
        </p:nvGraphicFramePr>
        <p:xfrm>
          <a:off x="474491" y="1125642"/>
          <a:ext cx="11243016" cy="4114800"/>
        </p:xfrm>
        <a:graphic>
          <a:graphicData uri="http://schemas.openxmlformats.org/drawingml/2006/table">
            <a:tbl>
              <a:tblPr firstRow="1" firstCol="1" bandRow="1">
                <a:tableStyleId>{21E4AEA4-8DFA-4A89-87EB-49C32662AFE0}</a:tableStyleId>
              </a:tblPr>
              <a:tblGrid>
                <a:gridCol w="1857477">
                  <a:extLst>
                    <a:ext uri="{9D8B030D-6E8A-4147-A177-3AD203B41FA5}">
                      <a16:colId xmlns:a16="http://schemas.microsoft.com/office/drawing/2014/main" val="3974739884"/>
                    </a:ext>
                  </a:extLst>
                </a:gridCol>
                <a:gridCol w="3459747">
                  <a:extLst>
                    <a:ext uri="{9D8B030D-6E8A-4147-A177-3AD203B41FA5}">
                      <a16:colId xmlns:a16="http://schemas.microsoft.com/office/drawing/2014/main" val="4289090289"/>
                    </a:ext>
                  </a:extLst>
                </a:gridCol>
                <a:gridCol w="2962896">
                  <a:extLst>
                    <a:ext uri="{9D8B030D-6E8A-4147-A177-3AD203B41FA5}">
                      <a16:colId xmlns:a16="http://schemas.microsoft.com/office/drawing/2014/main" val="2218294173"/>
                    </a:ext>
                  </a:extLst>
                </a:gridCol>
                <a:gridCol w="2962896">
                  <a:extLst>
                    <a:ext uri="{9D8B030D-6E8A-4147-A177-3AD203B41FA5}">
                      <a16:colId xmlns:a16="http://schemas.microsoft.com/office/drawing/2014/main" val="2089992524"/>
                    </a:ext>
                  </a:extLst>
                </a:gridCol>
              </a:tblGrid>
              <a:tr h="156180">
                <a:tc>
                  <a:txBody>
                    <a:bodyPr/>
                    <a:lstStyle/>
                    <a:p>
                      <a:r>
                        <a:rPr lang="en-GB" sz="1800" b="0" dirty="0">
                          <a:latin typeface="Arial" panose="020B0604020202020204" pitchFamily="34" charset="0"/>
                          <a:cs typeface="Arial" panose="020B0604020202020204" pitchFamily="34" charset="0"/>
                        </a:rPr>
                        <a:t>Assumption</a:t>
                      </a:r>
                    </a:p>
                  </a:txBody>
                  <a:tcPr/>
                </a:tc>
                <a:tc>
                  <a:txBody>
                    <a:bodyPr/>
                    <a:lstStyle/>
                    <a:p>
                      <a:r>
                        <a:rPr lang="en-GB" sz="1800" b="0" dirty="0">
                          <a:latin typeface="Arial"/>
                          <a:cs typeface="Arial"/>
                        </a:rPr>
                        <a:t>Company base case at ACM1 and ACM2</a:t>
                      </a:r>
                    </a:p>
                  </a:txBody>
                  <a:tcPr/>
                </a:tc>
                <a:tc>
                  <a:txBody>
                    <a:bodyPr/>
                    <a:lstStyle/>
                    <a:p>
                      <a:r>
                        <a:rPr lang="en-GB" sz="1800" b="0" dirty="0">
                          <a:latin typeface="Arial" panose="020B0604020202020204" pitchFamily="34" charset="0"/>
                          <a:cs typeface="Arial" panose="020B0604020202020204" pitchFamily="34" charset="0"/>
                        </a:rPr>
                        <a:t>Committee preference at ACM1</a:t>
                      </a:r>
                    </a:p>
                  </a:txBody>
                  <a:tcPr/>
                </a:tc>
                <a:tc>
                  <a:txBody>
                    <a:bodyPr/>
                    <a:lstStyle/>
                    <a:p>
                      <a:r>
                        <a:rPr lang="en-GB" sz="1800" b="0" dirty="0">
                          <a:latin typeface="Arial" panose="020B0604020202020204" pitchFamily="34" charset="0"/>
                          <a:cs typeface="Arial" panose="020B0604020202020204" pitchFamily="34" charset="0"/>
                        </a:rPr>
                        <a:t>EAG preference at ACM 2</a:t>
                      </a:r>
                    </a:p>
                  </a:txBody>
                  <a:tcPr/>
                </a:tc>
                <a:extLst>
                  <a:ext uri="{0D108BD9-81ED-4DB2-BD59-A6C34878D82A}">
                    <a16:rowId xmlns:a16="http://schemas.microsoft.com/office/drawing/2014/main" val="1365441208"/>
                  </a:ext>
                </a:extLst>
              </a:tr>
              <a:tr h="390451">
                <a:tc>
                  <a:txBody>
                    <a:bodyPr/>
                    <a:lstStyle/>
                    <a:p>
                      <a:r>
                        <a:rPr lang="en-GB" sz="1800" b="0" dirty="0">
                          <a:solidFill>
                            <a:schemeClr val="bg1"/>
                          </a:solidFill>
                          <a:latin typeface="Arial" panose="020B0604020202020204" pitchFamily="34" charset="0"/>
                          <a:cs typeface="Arial" panose="020B0604020202020204" pitchFamily="34" charset="0"/>
                        </a:rPr>
                        <a:t>OS data informing the economic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dirty="0">
                          <a:latin typeface="Arial" panose="020B0604020202020204" pitchFamily="34" charset="0"/>
                          <a:cs typeface="Arial" panose="020B0604020202020204" pitchFamily="34" charset="0"/>
                        </a:rPr>
                        <a:t>January 2021 data cut from INVICTUS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dirty="0">
                          <a:latin typeface="Arial" panose="020B0604020202020204" pitchFamily="34" charset="0"/>
                          <a:cs typeface="Arial" panose="020B0604020202020204" pitchFamily="34" charset="0"/>
                        </a:rPr>
                        <a:t>January 2021 data cut from INVICTUS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dirty="0">
                          <a:latin typeface="Arial" panose="020B0604020202020204" pitchFamily="34" charset="0"/>
                          <a:cs typeface="Arial" panose="020B0604020202020204" pitchFamily="34" charset="0"/>
                        </a:rPr>
                        <a:t>May 2022 data cut from INVICTUS</a:t>
                      </a:r>
                    </a:p>
                    <a:p>
                      <a:pPr marL="0" indent="0">
                        <a:buFont typeface="Arial" panose="020B0604020202020204" pitchFamily="34" charset="0"/>
                        <a:buNone/>
                      </a:pPr>
                      <a:endParaRPr lang="en-GB"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1745307"/>
                  </a:ext>
                </a:extLst>
              </a:tr>
              <a:tr h="624721">
                <a:tc>
                  <a:txBody>
                    <a:bodyPr/>
                    <a:lstStyle/>
                    <a:p>
                      <a:r>
                        <a:rPr lang="en-GB" sz="1800" b="0" i="0" u="none" strike="noStrike" kern="1200" baseline="0" dirty="0">
                          <a:solidFill>
                            <a:schemeClr val="lt1"/>
                          </a:solidFill>
                          <a:latin typeface="Arial" panose="020B0604020202020204" pitchFamily="34" charset="0"/>
                          <a:ea typeface="+mn-ea"/>
                          <a:cs typeface="Arial" panose="020B0604020202020204" pitchFamily="34" charset="0"/>
                        </a:rPr>
                        <a:t>Adjustment beyond progression and OS parametric extrapolation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chemeClr val="tx1"/>
                          </a:solidFill>
                          <a:latin typeface="Arial" panose="020B0604020202020204" pitchFamily="34" charset="0"/>
                          <a:cs typeface="Arial" panose="020B0604020202020204" pitchFamily="34" charset="0"/>
                        </a:rPr>
                        <a:t>T</a:t>
                      </a:r>
                      <a:r>
                        <a:rPr lang="en-GB" sz="1800" b="0" dirty="0">
                          <a:solidFill>
                            <a:schemeClr val="tx1"/>
                          </a:solidFill>
                          <a:latin typeface="Arial" panose="020B0604020202020204" pitchFamily="34" charset="0"/>
                        </a:rPr>
                        <a:t>wo-stage adjustment with complex generalised gamma </a:t>
                      </a:r>
                      <a:r>
                        <a:rPr lang="en-GB" sz="1800" b="1" dirty="0">
                          <a:solidFill>
                            <a:schemeClr val="tx1"/>
                          </a:solidFill>
                          <a:latin typeface="Arial" panose="020B0604020202020204" pitchFamily="34" charset="0"/>
                        </a:rPr>
                        <a:t>without re-censoring</a:t>
                      </a:r>
                      <a:r>
                        <a:rPr lang="en-GB" sz="1800" b="0" dirty="0">
                          <a:solidFill>
                            <a:schemeClr val="tx1"/>
                          </a:solidFill>
                          <a:latin typeface="Arial" panose="020B0604020202020204" pitchFamily="34" charset="0"/>
                        </a:rPr>
                        <a:t>; </a:t>
                      </a:r>
                      <a:r>
                        <a:rPr lang="en-GB" sz="1800" b="1" dirty="0">
                          <a:solidFill>
                            <a:schemeClr val="tx1"/>
                          </a:solidFill>
                          <a:latin typeface="Arial" panose="020B0604020202020204" pitchFamily="34" charset="0"/>
                        </a:rPr>
                        <a:t>log-normal</a:t>
                      </a:r>
                      <a:r>
                        <a:rPr lang="en-GB" sz="1800" b="0" dirty="0">
                          <a:solidFill>
                            <a:schemeClr val="tx1"/>
                          </a:solidFill>
                          <a:latin typeface="Arial" panose="020B0604020202020204" pitchFamily="34" charset="0"/>
                        </a:rPr>
                        <a:t> extrapolation </a:t>
                      </a:r>
                      <a:endParaRPr lang="en-GB" sz="18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chemeClr val="tx1"/>
                          </a:solidFill>
                          <a:latin typeface="Arial" panose="020B0604020202020204" pitchFamily="34" charset="0"/>
                          <a:cs typeface="Arial" panose="020B0604020202020204" pitchFamily="34" charset="0"/>
                        </a:rPr>
                        <a:t>T</a:t>
                      </a:r>
                      <a:r>
                        <a:rPr lang="en-GB" sz="1800" b="0" dirty="0">
                          <a:solidFill>
                            <a:schemeClr val="tx1"/>
                          </a:solidFill>
                          <a:latin typeface="Arial" panose="020B0604020202020204" pitchFamily="34" charset="0"/>
                        </a:rPr>
                        <a:t>wo-stage adjustment with complex generalised gamma </a:t>
                      </a:r>
                      <a:r>
                        <a:rPr lang="en-GB" sz="1800" b="1" dirty="0">
                          <a:solidFill>
                            <a:schemeClr val="tx1"/>
                          </a:solidFill>
                          <a:latin typeface="Arial" panose="020B0604020202020204" pitchFamily="34" charset="0"/>
                        </a:rPr>
                        <a:t>with re-censoring</a:t>
                      </a:r>
                      <a:r>
                        <a:rPr lang="en-GB" sz="1800" b="0" dirty="0">
                          <a:solidFill>
                            <a:schemeClr val="tx1"/>
                          </a:solidFill>
                          <a:latin typeface="Arial" panose="020B0604020202020204" pitchFamily="34" charset="0"/>
                        </a:rPr>
                        <a:t>; </a:t>
                      </a:r>
                      <a:r>
                        <a:rPr lang="en-GB" sz="1800" b="1" dirty="0">
                          <a:solidFill>
                            <a:schemeClr val="tx1"/>
                          </a:solidFill>
                          <a:latin typeface="Arial" panose="020B0604020202020204" pitchFamily="34" charset="0"/>
                        </a:rPr>
                        <a:t>log-logistic</a:t>
                      </a:r>
                      <a:r>
                        <a:rPr lang="en-GB" sz="1800" b="0" dirty="0">
                          <a:solidFill>
                            <a:schemeClr val="tx1"/>
                          </a:solidFill>
                          <a:latin typeface="Arial" panose="020B0604020202020204" pitchFamily="34" charset="0"/>
                        </a:rPr>
                        <a:t> extrapolation </a:t>
                      </a:r>
                      <a:endParaRPr lang="en-GB" sz="18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Models closest to the consensus 10-year OS estimate (</a:t>
                      </a:r>
                      <a:r>
                        <a:rPr lang="en-GB" sz="1800" u="sng" dirty="0">
                          <a:solidFill>
                            <a:schemeClr val="tx1"/>
                          </a:solidFill>
                          <a:highlight>
                            <a:srgbClr val="000000"/>
                          </a:highlight>
                          <a:latin typeface="Arial" panose="020B0604020202020204" pitchFamily="34" charset="0"/>
                        </a:rPr>
                        <a:t>***</a:t>
                      </a:r>
                      <a:r>
                        <a:rPr lang="en-GB" sz="1800" kern="1200" dirty="0">
                          <a:solidFill>
                            <a:schemeClr val="dk1"/>
                          </a:solidFill>
                          <a:effectLst/>
                          <a:latin typeface="Arial" panose="020B0604020202020204" pitchFamily="34" charset="0"/>
                          <a:ea typeface="+mn-ea"/>
                          <a:cs typeface="Arial" panose="020B0604020202020204" pitchFamily="34" charset="0"/>
                        </a:rPr>
                        <a:t>) cannot be ruled out across all two-stage adjustment approaches (TSE with re-censoring, TSE without re-censoring, and TSE-IPCW).</a:t>
                      </a:r>
                      <a:endParaRPr lang="en-GB"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957187"/>
                  </a:ext>
                </a:extLst>
              </a:tr>
            </a:tbl>
          </a:graphicData>
        </a:graphic>
      </p:graphicFrame>
      <p:sp>
        <p:nvSpPr>
          <p:cNvPr id="6" name="Rectangle 5" descr="Marker showing slides are confidential ">
            <a:extLst>
              <a:ext uri="{FF2B5EF4-FFF2-40B4-BE49-F238E27FC236}">
                <a16:creationId xmlns:a16="http://schemas.microsoft.com/office/drawing/2014/main" id="{CB57C097-6552-9085-75E4-8B6BC3AFF7BD}"/>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ext Placeholder 3">
            <a:extLst>
              <a:ext uri="{FF2B5EF4-FFF2-40B4-BE49-F238E27FC236}">
                <a16:creationId xmlns:a16="http://schemas.microsoft.com/office/drawing/2014/main" id="{C54282D6-8563-9906-5930-C2252D7CDD2D}"/>
              </a:ext>
            </a:extLst>
          </p:cNvPr>
          <p:cNvSpPr txBox="1">
            <a:spLocks/>
          </p:cNvSpPr>
          <p:nvPr/>
        </p:nvSpPr>
        <p:spPr>
          <a:xfrm>
            <a:off x="1040130" y="6389914"/>
            <a:ext cx="10677378" cy="326079"/>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300" dirty="0"/>
              <a:t>ACM: Appraisal committee meeting; AIC: Akaike Information criterion; BIC: Bayesian information criterion; </a:t>
            </a:r>
            <a:r>
              <a:rPr lang="en-GB" sz="1300" dirty="0">
                <a:latin typeface="Arial"/>
                <a:cs typeface="Arial"/>
              </a:rPr>
              <a:t>OS: Overall survival; QALY: Quality-adjusted life years; TSE IPCW: Two stage estimation with inverse probability of censoring weighting </a:t>
            </a:r>
            <a:endParaRPr lang="en-GB" sz="1300" dirty="0">
              <a:ea typeface="Calibri" panose="020F0502020204030204" pitchFamily="34" charset="0"/>
            </a:endParaRPr>
          </a:p>
        </p:txBody>
      </p:sp>
    </p:spTree>
    <p:extLst>
      <p:ext uri="{BB962C8B-B14F-4D97-AF65-F5344CB8AC3E}">
        <p14:creationId xmlns:p14="http://schemas.microsoft.com/office/powerpoint/2010/main" val="14476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5EFC-403C-4C13-B10C-EE918D06DEA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4B541DA-5FFA-4DCF-A14D-3DF9F4BD213F}"/>
              </a:ext>
            </a:extLst>
          </p:cNvPr>
          <p:cNvSpPr>
            <a:spLocks noGrp="1"/>
          </p:cNvSpPr>
          <p:nvPr>
            <p:ph type="title"/>
          </p:nvPr>
        </p:nvSpPr>
        <p:spPr>
          <a:xfrm>
            <a:off x="466724" y="239460"/>
            <a:ext cx="11250785" cy="1051134"/>
          </a:xfrm>
        </p:spPr>
        <p:txBody>
          <a:bodyPr>
            <a:noAutofit/>
          </a:bodyPr>
          <a:lstStyle/>
          <a:p>
            <a:r>
              <a:rPr lang="en-GB" sz="2800" dirty="0">
                <a:ea typeface="Arial" panose="02000503000000020004" pitchFamily="2" charset="0"/>
              </a:rPr>
              <a:t>Company base case results at ACM2 – 2021 data cut</a:t>
            </a:r>
            <a:br>
              <a:rPr lang="en-GB" sz="2800" dirty="0">
                <a:ea typeface="Arial" panose="02000503000000020004" pitchFamily="2" charset="0"/>
              </a:rPr>
            </a:br>
            <a:r>
              <a:rPr lang="en-GB" sz="2000" b="0" dirty="0">
                <a:ea typeface="Arial" panose="02000503000000020004" pitchFamily="2" charset="0"/>
              </a:rPr>
              <a:t>All cost-effectiveness results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panose="02000503000000020004" pitchFamily="2" charset="0"/>
                <a:cs typeface="Arial" panose="020B0604020202020204" pitchFamily="34" charset="0"/>
              </a:rPr>
              <a:t>include the company’s updated PAS discount </a:t>
            </a:r>
            <a:r>
              <a:rPr lang="en-GB" sz="2000" b="0" dirty="0">
                <a:ea typeface="Arial" panose="02000503000000020004" pitchFamily="2" charset="0"/>
              </a:rPr>
              <a:t>and apply a 1.7 QALY weighting for severity (EAG and company agree)</a:t>
            </a:r>
            <a:endParaRPr lang="en-GB" sz="2800" b="0" dirty="0"/>
          </a:p>
        </p:txBody>
      </p:sp>
      <p:sp>
        <p:nvSpPr>
          <p:cNvPr id="5" name="Text Placeholder 3">
            <a:extLst>
              <a:ext uri="{FF2B5EF4-FFF2-40B4-BE49-F238E27FC236}">
                <a16:creationId xmlns:a16="http://schemas.microsoft.com/office/drawing/2014/main" id="{8799B056-A33C-8AB6-12F0-3D1D4F12254E}"/>
              </a:ext>
            </a:extLst>
          </p:cNvPr>
          <p:cNvSpPr txBox="1">
            <a:spLocks/>
          </p:cNvSpPr>
          <p:nvPr/>
        </p:nvSpPr>
        <p:spPr>
          <a:xfrm>
            <a:off x="904352" y="6378766"/>
            <a:ext cx="10813157" cy="478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BSC: Best supportive care; ICER: Incremental cost effectiveness ratio; LYGs: Life years gained; PAS: Patient access scheme; QALYs: Quality-adjusted life years; TSE: Two stage estimation</a:t>
            </a:r>
            <a:endParaRPr lang="en-GB" dirty="0">
              <a:ea typeface="Calibri" panose="020F0502020204030204" pitchFamily="34" charset="0"/>
            </a:endParaRPr>
          </a:p>
        </p:txBody>
      </p:sp>
      <p:sp>
        <p:nvSpPr>
          <p:cNvPr id="6" name="Rectangle 5" descr="Marker showing slides are confidential ">
            <a:extLst>
              <a:ext uri="{FF2B5EF4-FFF2-40B4-BE49-F238E27FC236}">
                <a16:creationId xmlns:a16="http://schemas.microsoft.com/office/drawing/2014/main" id="{CEA8B552-C6A9-4750-8125-A04138822D22}"/>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4" name="Table 1 title: deterministic">
            <a:extLst>
              <a:ext uri="{FF2B5EF4-FFF2-40B4-BE49-F238E27FC236}">
                <a16:creationId xmlns:a16="http://schemas.microsoft.com/office/drawing/2014/main" id="{83780AED-03A5-48FF-B923-FBDEBE6F9270}"/>
              </a:ext>
            </a:extLst>
          </p:cNvPr>
          <p:cNvSpPr txBox="1"/>
          <p:nvPr/>
        </p:nvSpPr>
        <p:spPr>
          <a:xfrm>
            <a:off x="464007" y="1290594"/>
            <a:ext cx="11160196" cy="369332"/>
          </a:xfrm>
          <a:prstGeom prst="rect">
            <a:avLst/>
          </a:prstGeom>
          <a:noFill/>
        </p:spPr>
        <p:txBody>
          <a:bodyPr wrap="square" lIns="91440" tIns="45720" rIns="91440" bIns="45720" rtlCol="0" anchor="t">
            <a:spAutoFit/>
          </a:bodyPr>
          <a:lstStyle/>
          <a:p>
            <a:r>
              <a:rPr lang="en-GB" dirty="0">
                <a:latin typeface="Arial"/>
                <a:cs typeface="Arial"/>
              </a:rPr>
              <a:t>Deterministic</a:t>
            </a:r>
            <a:r>
              <a:rPr lang="en-GB" b="1" dirty="0">
                <a:latin typeface="Arial"/>
                <a:cs typeface="Arial"/>
              </a:rPr>
              <a:t> </a:t>
            </a:r>
            <a:r>
              <a:rPr lang="en-GB" dirty="0">
                <a:latin typeface="Arial"/>
                <a:cs typeface="Arial"/>
              </a:rPr>
              <a:t>incremental</a:t>
            </a:r>
            <a:r>
              <a:rPr lang="en-GB" b="1" dirty="0">
                <a:latin typeface="Arial"/>
                <a:cs typeface="Arial"/>
              </a:rPr>
              <a:t> </a:t>
            </a:r>
            <a:r>
              <a:rPr lang="en-GB" dirty="0">
                <a:latin typeface="Arial"/>
                <a:cs typeface="Arial"/>
              </a:rPr>
              <a:t>base case results</a:t>
            </a:r>
          </a:p>
        </p:txBody>
      </p:sp>
      <p:graphicFrame>
        <p:nvGraphicFramePr>
          <p:cNvPr id="15" name="Table 14">
            <a:extLst>
              <a:ext uri="{FF2B5EF4-FFF2-40B4-BE49-F238E27FC236}">
                <a16:creationId xmlns:a16="http://schemas.microsoft.com/office/drawing/2014/main" id="{7ADD6705-141B-22E6-67B8-0A6C4C13C74F}"/>
              </a:ext>
            </a:extLst>
          </p:cNvPr>
          <p:cNvGraphicFramePr>
            <a:graphicFrameLocks noGrp="1"/>
          </p:cNvGraphicFramePr>
          <p:nvPr>
            <p:extLst>
              <p:ext uri="{D42A27DB-BD31-4B8C-83A1-F6EECF244321}">
                <p14:modId xmlns:p14="http://schemas.microsoft.com/office/powerpoint/2010/main" val="2691279417"/>
              </p:ext>
            </p:extLst>
          </p:nvPr>
        </p:nvGraphicFramePr>
        <p:xfrm>
          <a:off x="464007" y="1656485"/>
          <a:ext cx="11253505" cy="1371600"/>
        </p:xfrm>
        <a:graphic>
          <a:graphicData uri="http://schemas.openxmlformats.org/drawingml/2006/table">
            <a:tbl>
              <a:tblPr firstRow="1" firstCol="1" bandRow="1">
                <a:tableStyleId>{5C22544A-7EE6-4342-B048-85BDC9FD1C3A}</a:tableStyleId>
              </a:tblPr>
              <a:tblGrid>
                <a:gridCol w="1537975">
                  <a:extLst>
                    <a:ext uri="{9D8B030D-6E8A-4147-A177-3AD203B41FA5}">
                      <a16:colId xmlns:a16="http://schemas.microsoft.com/office/drawing/2014/main" val="3977181131"/>
                    </a:ext>
                  </a:extLst>
                </a:gridCol>
                <a:gridCol w="1211035">
                  <a:extLst>
                    <a:ext uri="{9D8B030D-6E8A-4147-A177-3AD203B41FA5}">
                      <a16:colId xmlns:a16="http://schemas.microsoft.com/office/drawing/2014/main" val="441364220"/>
                    </a:ext>
                  </a:extLst>
                </a:gridCol>
                <a:gridCol w="1277785">
                  <a:extLst>
                    <a:ext uri="{9D8B030D-6E8A-4147-A177-3AD203B41FA5}">
                      <a16:colId xmlns:a16="http://schemas.microsoft.com/office/drawing/2014/main" val="3968011919"/>
                    </a:ext>
                  </a:extLst>
                </a:gridCol>
                <a:gridCol w="1587016">
                  <a:extLst>
                    <a:ext uri="{9D8B030D-6E8A-4147-A177-3AD203B41FA5}">
                      <a16:colId xmlns:a16="http://schemas.microsoft.com/office/drawing/2014/main" val="3602109859"/>
                    </a:ext>
                  </a:extLst>
                </a:gridCol>
                <a:gridCol w="1211035">
                  <a:extLst>
                    <a:ext uri="{9D8B030D-6E8A-4147-A177-3AD203B41FA5}">
                      <a16:colId xmlns:a16="http://schemas.microsoft.com/office/drawing/2014/main" val="1863441227"/>
                    </a:ext>
                  </a:extLst>
                </a:gridCol>
                <a:gridCol w="1277785">
                  <a:extLst>
                    <a:ext uri="{9D8B030D-6E8A-4147-A177-3AD203B41FA5}">
                      <a16:colId xmlns:a16="http://schemas.microsoft.com/office/drawing/2014/main" val="2030332006"/>
                    </a:ext>
                  </a:extLst>
                </a:gridCol>
                <a:gridCol w="1587016">
                  <a:extLst>
                    <a:ext uri="{9D8B030D-6E8A-4147-A177-3AD203B41FA5}">
                      <a16:colId xmlns:a16="http://schemas.microsoft.com/office/drawing/2014/main" val="4294888284"/>
                    </a:ext>
                  </a:extLst>
                </a:gridCol>
                <a:gridCol w="1563858">
                  <a:extLst>
                    <a:ext uri="{9D8B030D-6E8A-4147-A177-3AD203B41FA5}">
                      <a16:colId xmlns:a16="http://schemas.microsoft.com/office/drawing/2014/main" val="847776628"/>
                    </a:ext>
                  </a:extLst>
                </a:gridCol>
              </a:tblGrid>
              <a:tr h="172899">
                <a:tc>
                  <a:txBody>
                    <a:bodyPr/>
                    <a:lstStyle/>
                    <a:p>
                      <a:pPr>
                        <a:buNone/>
                      </a:pPr>
                      <a:r>
                        <a:rPr lang="en-GB" sz="1800" dirty="0">
                          <a:effectLst/>
                          <a:latin typeface="Arial" panose="020B0604020202020204" pitchFamily="34" charset="0"/>
                          <a:cs typeface="Arial" panose="020B0604020202020204" pitchFamily="34" charset="0"/>
                        </a:rPr>
                        <a:t>Option</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LYGs</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QALYs</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Costs</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Inc. LYGs*</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Inc. QALYs</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Inc. Costs</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ctr">
                        <a:buNone/>
                      </a:pPr>
                      <a:r>
                        <a:rPr lang="en-GB" sz="1800" dirty="0">
                          <a:effectLst/>
                          <a:latin typeface="Arial" panose="020B0604020202020204" pitchFamily="34" charset="0"/>
                          <a:cs typeface="Arial" panose="020B0604020202020204" pitchFamily="34" charset="0"/>
                        </a:rPr>
                        <a:t>ICER</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extLst>
                  <a:ext uri="{0D108BD9-81ED-4DB2-BD59-A6C34878D82A}">
                    <a16:rowId xmlns:a16="http://schemas.microsoft.com/office/drawing/2014/main" val="1598212547"/>
                  </a:ext>
                </a:extLst>
              </a:tr>
              <a:tr h="57633">
                <a:tc gridSpan="8">
                  <a:txBody>
                    <a:bodyPr/>
                    <a:lstStyle/>
                    <a:p>
                      <a:pPr>
                        <a:buNone/>
                      </a:pPr>
                      <a:r>
                        <a:rPr lang="en-GB" sz="1800" b="1" kern="1200" dirty="0">
                          <a:solidFill>
                            <a:schemeClr val="lt1"/>
                          </a:solidFill>
                          <a:effectLst/>
                          <a:latin typeface="Arial" panose="020B0604020202020204" pitchFamily="34" charset="0"/>
                          <a:ea typeface="+mn-ea"/>
                          <a:cs typeface="Arial" panose="020B0604020202020204" pitchFamily="34" charset="0"/>
                        </a:rPr>
                        <a:t>Ripretinib: TSE </a:t>
                      </a:r>
                      <a:r>
                        <a:rPr lang="en-GB" sz="1800" b="1" i="1" u="sng" kern="1200" dirty="0">
                          <a:solidFill>
                            <a:schemeClr val="lt1"/>
                          </a:solidFill>
                          <a:effectLst/>
                          <a:latin typeface="Arial" panose="020B0604020202020204" pitchFamily="34" charset="0"/>
                          <a:ea typeface="+mn-ea"/>
                          <a:cs typeface="Arial" panose="020B0604020202020204" pitchFamily="34" charset="0"/>
                        </a:rPr>
                        <a:t>without</a:t>
                      </a:r>
                      <a:r>
                        <a:rPr lang="en-GB" sz="1800" b="1" kern="1200" dirty="0">
                          <a:solidFill>
                            <a:schemeClr val="lt1"/>
                          </a:solidFill>
                          <a:effectLst/>
                          <a:latin typeface="Arial" panose="020B0604020202020204" pitchFamily="34" charset="0"/>
                          <a:ea typeface="+mn-ea"/>
                          <a:cs typeface="Arial" panose="020B0604020202020204" pitchFamily="34" charset="0"/>
                        </a:rPr>
                        <a:t> re-censoring (complex, generalised gamma), </a:t>
                      </a:r>
                      <a:r>
                        <a:rPr lang="en-GB" sz="1800" b="1" i="1" u="sng" kern="1200" dirty="0">
                          <a:solidFill>
                            <a:schemeClr val="lt1"/>
                          </a:solidFill>
                          <a:effectLst/>
                          <a:latin typeface="Arial" panose="020B0604020202020204" pitchFamily="34" charset="0"/>
                          <a:ea typeface="+mn-ea"/>
                          <a:cs typeface="Arial" panose="020B0604020202020204" pitchFamily="34" charset="0"/>
                        </a:rPr>
                        <a:t>log-normal model</a:t>
                      </a:r>
                    </a:p>
                  </a:txBody>
                  <a:tcPr marL="23577" marR="23577" marT="0" marB="0">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14912548"/>
                  </a:ext>
                </a:extLst>
              </a:tr>
              <a:tr h="57633">
                <a:tc>
                  <a:txBody>
                    <a:bodyPr/>
                    <a:lstStyle/>
                    <a:p>
                      <a:pPr>
                        <a:buNone/>
                      </a:pPr>
                      <a:r>
                        <a:rPr lang="en-GB" sz="1800" dirty="0">
                          <a:effectLst/>
                          <a:latin typeface="Arial" panose="020B0604020202020204" pitchFamily="34" charset="0"/>
                          <a:cs typeface="Arial" panose="020B0604020202020204" pitchFamily="34" charset="0"/>
                        </a:rPr>
                        <a:t>Ripretinib</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2.90</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tc>
                <a:tc>
                  <a:txBody>
                    <a:bodyPr/>
                    <a:lstStyle/>
                    <a:p>
                      <a:pPr algn="r">
                        <a:lnSpc>
                          <a:spcPct val="107000"/>
                        </a:lnSpc>
                        <a:spcAft>
                          <a:spcPts val="800"/>
                        </a:spcAft>
                        <a:buNone/>
                      </a:pPr>
                      <a:r>
                        <a:rPr lang="en-GB" sz="1800" u="sng" dirty="0">
                          <a:solidFill>
                            <a:schemeClr val="tx1"/>
                          </a:solidFill>
                          <a:highlight>
                            <a:srgbClr val="000000"/>
                          </a:highlight>
                          <a:latin typeface="Arial" panose="020B0604020202020204" pitchFamily="34" charset="0"/>
                        </a:rPr>
                        <a:t>***</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800" u="sng" dirty="0">
                          <a:solidFill>
                            <a:schemeClr val="tx1"/>
                          </a:solidFill>
                          <a:highlight>
                            <a:srgbClr val="000000"/>
                          </a:highlight>
                          <a:latin typeface="Arial" panose="020B0604020202020204" pitchFamily="34" charset="0"/>
                        </a:rPr>
                        <a:t>******</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2.59</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tc>
                <a:tc>
                  <a:txBody>
                    <a:bodyPr/>
                    <a:lstStyle/>
                    <a:p>
                      <a:pPr algn="r">
                        <a:lnSpc>
                          <a:spcPct val="107000"/>
                        </a:lnSpc>
                        <a:spcAft>
                          <a:spcPts val="800"/>
                        </a:spcAft>
                        <a:buNone/>
                      </a:pPr>
                      <a:r>
                        <a:rPr lang="en-GB" sz="1800" u="sng" dirty="0">
                          <a:solidFill>
                            <a:schemeClr val="tx1"/>
                          </a:solidFill>
                          <a:highlight>
                            <a:srgbClr val="000000"/>
                          </a:highlight>
                          <a:latin typeface="Arial" panose="020B0604020202020204" pitchFamily="34" charset="0"/>
                        </a:rPr>
                        <a:t>***</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800" u="sng" dirty="0">
                          <a:solidFill>
                            <a:schemeClr val="tx1"/>
                          </a:solidFill>
                          <a:highlight>
                            <a:srgbClr val="000000"/>
                          </a:highlight>
                          <a:latin typeface="Arial" panose="020B0604020202020204" pitchFamily="34" charset="0"/>
                        </a:rPr>
                        <a:t>*********</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£26,877</a:t>
                      </a:r>
                    </a:p>
                  </a:txBody>
                  <a:tcPr marL="68580" marR="68580" marT="0" marB="0" anchor="ctr"/>
                </a:tc>
                <a:extLst>
                  <a:ext uri="{0D108BD9-81ED-4DB2-BD59-A6C34878D82A}">
                    <a16:rowId xmlns:a16="http://schemas.microsoft.com/office/drawing/2014/main" val="4284181928"/>
                  </a:ext>
                </a:extLst>
              </a:tr>
              <a:tr h="57633">
                <a:tc>
                  <a:txBody>
                    <a:bodyPr/>
                    <a:lstStyle/>
                    <a:p>
                      <a:pPr>
                        <a:buNone/>
                      </a:pPr>
                      <a:r>
                        <a:rPr lang="en-GB" sz="1800" dirty="0">
                          <a:effectLst/>
                          <a:latin typeface="Arial" panose="020B0604020202020204" pitchFamily="34" charset="0"/>
                          <a:cs typeface="Arial" panose="020B0604020202020204" pitchFamily="34" charset="0"/>
                        </a:rPr>
                        <a:t>BSC</a:t>
                      </a:r>
                      <a:endParaRPr lang="en-GB" sz="1800" dirty="0">
                        <a:effectLst/>
                        <a:latin typeface="Arial" panose="020B0604020202020204" pitchFamily="34" charset="0"/>
                        <a:ea typeface="PMingLiU" panose="02020500000000000000" pitchFamily="18" charset="-120"/>
                        <a:cs typeface="Arial" panose="020B0604020202020204" pitchFamily="34" charset="0"/>
                      </a:endParaRPr>
                    </a:p>
                  </a:txBody>
                  <a:tcPr marL="23577" marR="23577" marT="0" marB="0">
                    <a:solidFill>
                      <a:schemeClr val="tx2"/>
                    </a:solidFill>
                  </a:tcP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0.31</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solidFill>
                      <a:srgbClr val="CCD8DD"/>
                    </a:solidFill>
                  </a:tcPr>
                </a:tc>
                <a:tc>
                  <a:txBody>
                    <a:bodyPr/>
                    <a:lstStyle/>
                    <a:p>
                      <a:pPr algn="r">
                        <a:lnSpc>
                          <a:spcPct val="107000"/>
                        </a:lnSpc>
                        <a:spcAft>
                          <a:spcPts val="800"/>
                        </a:spcAft>
                        <a:buNone/>
                      </a:pPr>
                      <a:r>
                        <a:rPr lang="en-GB" sz="1800" u="sng" dirty="0">
                          <a:solidFill>
                            <a:schemeClr val="tx1"/>
                          </a:solidFill>
                          <a:highlight>
                            <a:srgbClr val="000000"/>
                          </a:highlight>
                          <a:latin typeface="Arial" panose="020B0604020202020204" pitchFamily="34" charset="0"/>
                        </a:rPr>
                        <a:t>***</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solidFill>
                      <a:srgbClr val="CCD8DD"/>
                    </a:solidFill>
                  </a:tcPr>
                </a:tc>
                <a:tc>
                  <a:txBody>
                    <a:bodyPr/>
                    <a:lstStyle/>
                    <a:p>
                      <a:pPr algn="r">
                        <a:lnSpc>
                          <a:spcPct val="107000"/>
                        </a:lnSpc>
                        <a:spcAft>
                          <a:spcPts val="800"/>
                        </a:spcAft>
                        <a:buNone/>
                      </a:pPr>
                      <a:r>
                        <a:rPr lang="en-GB" sz="1800" u="sng" dirty="0">
                          <a:solidFill>
                            <a:schemeClr val="tx1"/>
                          </a:solidFill>
                          <a:highlight>
                            <a:srgbClr val="000000"/>
                          </a:highlight>
                          <a:latin typeface="Arial" panose="020B0604020202020204" pitchFamily="34" charset="0"/>
                        </a:rPr>
                        <a:t>******</a:t>
                      </a:r>
                      <a:endParaRPr lang="en-GB" sz="18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solidFill>
                      <a:srgbClr val="CCD8DD"/>
                    </a:solidFill>
                  </a:tcP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solidFill>
                      <a:srgbClr val="CCD8DD"/>
                    </a:solidFill>
                  </a:tcP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solidFill>
                      <a:srgbClr val="CCD8DD"/>
                    </a:solidFill>
                  </a:tcP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solidFill>
                      <a:srgbClr val="CCD8DD"/>
                    </a:solidFill>
                  </a:tcPr>
                </a:tc>
                <a:tc>
                  <a:txBody>
                    <a:bodyPr/>
                    <a:lstStyle/>
                    <a:p>
                      <a:pPr algn="r">
                        <a:lnSpc>
                          <a:spcPct val="107000"/>
                        </a:lnSpc>
                        <a:spcAft>
                          <a:spcPts val="800"/>
                        </a:spcAft>
                        <a:buNone/>
                      </a:pPr>
                      <a:r>
                        <a:rPr lang="en-GB" sz="1800" kern="0" dirty="0">
                          <a:solidFill>
                            <a:srgbClr val="000000"/>
                          </a:solidFill>
                          <a:effectLst/>
                          <a:latin typeface="Arial" panose="020B0604020202020204" pitchFamily="34" charset="0"/>
                          <a:ea typeface="DengXian" panose="02010600030101010101" pitchFamily="2" charset="-122"/>
                          <a:cs typeface="Arial" panose="020B0604020202020204" pitchFamily="34" charset="0"/>
                        </a:rPr>
                        <a:t>-</a:t>
                      </a:r>
                      <a:endParaRPr lang="en-GB" sz="18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b">
                    <a:solidFill>
                      <a:srgbClr val="CCD8DD"/>
                    </a:solidFill>
                  </a:tcPr>
                </a:tc>
                <a:extLst>
                  <a:ext uri="{0D108BD9-81ED-4DB2-BD59-A6C34878D82A}">
                    <a16:rowId xmlns:a16="http://schemas.microsoft.com/office/drawing/2014/main" val="1287381099"/>
                  </a:ext>
                </a:extLst>
              </a:tr>
              <a:tr h="57633">
                <a:tc gridSpan="8">
                  <a:txBody>
                    <a:bodyPr/>
                    <a:lstStyle/>
                    <a:p>
                      <a:pPr>
                        <a:buNone/>
                      </a:pPr>
                      <a:r>
                        <a:rPr lang="en-GB" sz="1800" b="0" dirty="0">
                          <a:effectLst/>
                          <a:latin typeface="Arial" panose="020B0604020202020204" pitchFamily="34" charset="0"/>
                          <a:ea typeface="PMingLiU" panose="02020500000000000000" pitchFamily="18" charset="-120"/>
                          <a:cs typeface="Arial" panose="020B0604020202020204" pitchFamily="34" charset="0"/>
                        </a:rPr>
                        <a:t>* Undiscounted</a:t>
                      </a:r>
                    </a:p>
                  </a:txBody>
                  <a:tcPr marL="23577" marR="23577" marT="0" marB="0">
                    <a:solidFill>
                      <a:schemeClr val="tx2"/>
                    </a:solidFill>
                  </a:tcPr>
                </a:tc>
                <a:tc hMerge="1">
                  <a:txBody>
                    <a:bodyPr/>
                    <a:lstStyle/>
                    <a:p>
                      <a:pPr algn="ctr">
                        <a:lnSpc>
                          <a:spcPct val="107000"/>
                        </a:lnSpc>
                        <a:buNone/>
                      </a:pPr>
                      <a:endParaRPr lang="en-GB" sz="2200" kern="100" dirty="0">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tc>
                <a:tc hMerge="1">
                  <a:txBody>
                    <a:bodyPr/>
                    <a:lstStyle/>
                    <a:p>
                      <a:pPr algn="ctr">
                        <a:lnSpc>
                          <a:spcPct val="107000"/>
                        </a:lnSpc>
                        <a:buNone/>
                      </a:pPr>
                      <a:endParaRPr lang="en-GB" sz="2200" u="sng" kern="100" dirty="0">
                        <a:effectLst/>
                        <a:highlight>
                          <a:srgbClr val="00FFFF"/>
                        </a:highlight>
                        <a:latin typeface="Arial" panose="020B0604020202020204" pitchFamily="34" charset="0"/>
                        <a:ea typeface="PMingLiU" panose="02020500000000000000" pitchFamily="18" charset="-120"/>
                        <a:cs typeface="Arial" panose="020B0604020202020204" pitchFamily="34" charset="0"/>
                      </a:endParaRPr>
                    </a:p>
                  </a:txBody>
                  <a:tcPr marL="68580" marR="68580" marT="0" marB="0"/>
                </a:tc>
                <a:tc hMerge="1">
                  <a:txBody>
                    <a:bodyPr/>
                    <a:lstStyle/>
                    <a:p>
                      <a:pPr algn="ctr">
                        <a:lnSpc>
                          <a:spcPct val="107000"/>
                        </a:lnSpc>
                        <a:buNone/>
                      </a:pPr>
                      <a:endParaRPr lang="en-GB" sz="2200" kern="100" dirty="0">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tc>
                <a:tc hMerge="1">
                  <a:txBody>
                    <a:bodyPr/>
                    <a:lstStyle/>
                    <a:p>
                      <a:pPr algn="ctr">
                        <a:lnSpc>
                          <a:spcPct val="107000"/>
                        </a:lnSpc>
                        <a:buNone/>
                      </a:pPr>
                      <a:endParaRPr lang="en-GB" sz="2200" kern="100" dirty="0">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b"/>
                </a:tc>
                <a:tc hMerge="1">
                  <a:txBody>
                    <a:bodyPr/>
                    <a:lstStyle/>
                    <a:p>
                      <a:pPr algn="ctr">
                        <a:lnSpc>
                          <a:spcPct val="107000"/>
                        </a:lnSpc>
                        <a:buNone/>
                      </a:pPr>
                      <a:endParaRPr lang="en-GB" sz="2200" kern="100" dirty="0">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b"/>
                </a:tc>
                <a:tc hMerge="1">
                  <a:txBody>
                    <a:bodyPr/>
                    <a:lstStyle/>
                    <a:p>
                      <a:pPr algn="ctr">
                        <a:lnSpc>
                          <a:spcPct val="107000"/>
                        </a:lnSpc>
                        <a:buNone/>
                      </a:pPr>
                      <a:endParaRPr lang="en-GB" sz="2200" kern="100" dirty="0">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b"/>
                </a:tc>
                <a:tc hMerge="1">
                  <a:txBody>
                    <a:bodyPr/>
                    <a:lstStyle/>
                    <a:p>
                      <a:pPr algn="ctr">
                        <a:lnSpc>
                          <a:spcPct val="107000"/>
                        </a:lnSpc>
                        <a:buNone/>
                      </a:pPr>
                      <a:endParaRPr lang="en-GB" sz="2200" kern="100" dirty="0">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b"/>
                </a:tc>
                <a:extLst>
                  <a:ext uri="{0D108BD9-81ED-4DB2-BD59-A6C34878D82A}">
                    <a16:rowId xmlns:a16="http://schemas.microsoft.com/office/drawing/2014/main" val="4286912467"/>
                  </a:ext>
                </a:extLst>
              </a:tr>
            </a:tbl>
          </a:graphicData>
        </a:graphic>
      </p:graphicFrame>
    </p:spTree>
    <p:extLst>
      <p:ext uri="{BB962C8B-B14F-4D97-AF65-F5344CB8AC3E}">
        <p14:creationId xmlns:p14="http://schemas.microsoft.com/office/powerpoint/2010/main" val="251747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FF0E2-ED1F-313D-3EA5-0F61842F334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0F17E5-2E93-E724-38B6-1EB8C8F6A359}"/>
              </a:ext>
            </a:extLst>
          </p:cNvPr>
          <p:cNvSpPr>
            <a:spLocks noGrp="1"/>
          </p:cNvSpPr>
          <p:nvPr>
            <p:ph type="title"/>
          </p:nvPr>
        </p:nvSpPr>
        <p:spPr>
          <a:xfrm>
            <a:off x="466724" y="239460"/>
            <a:ext cx="11250785" cy="592817"/>
          </a:xfrm>
        </p:spPr>
        <p:txBody>
          <a:bodyPr>
            <a:noAutofit/>
          </a:bodyPr>
          <a:lstStyle/>
          <a:p>
            <a:r>
              <a:rPr lang="en-GB" sz="2800" dirty="0">
                <a:ea typeface="Arial" panose="02000503000000020004" pitchFamily="2" charset="0"/>
              </a:rPr>
              <a:t>EAG’s additional analyses at ACM2 – 2021 data cut</a:t>
            </a:r>
            <a:br>
              <a:rPr lang="en-GB" sz="2800" dirty="0">
                <a:ea typeface="Arial" panose="02000503000000020004" pitchFamily="2" charset="0"/>
              </a:rPr>
            </a:br>
            <a:r>
              <a:rPr lang="en-GB" sz="2000" b="0" dirty="0">
                <a:ea typeface="Arial" panose="02000503000000020004" pitchFamily="2" charset="0"/>
              </a:rPr>
              <a:t>All results include the company’s updated PAS and apply a 1.7 QALY weighting for severity</a:t>
            </a:r>
            <a:endParaRPr lang="en-GB" sz="2800" b="0" dirty="0"/>
          </a:p>
        </p:txBody>
      </p:sp>
      <p:sp>
        <p:nvSpPr>
          <p:cNvPr id="6" name="Rectangle 5" descr="Marker showing slides are confidential ">
            <a:extLst>
              <a:ext uri="{FF2B5EF4-FFF2-40B4-BE49-F238E27FC236}">
                <a16:creationId xmlns:a16="http://schemas.microsoft.com/office/drawing/2014/main" id="{12700C9B-E912-3C8F-6E69-3C92F62A5854}"/>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ext Placeholder 3">
            <a:extLst>
              <a:ext uri="{FF2B5EF4-FFF2-40B4-BE49-F238E27FC236}">
                <a16:creationId xmlns:a16="http://schemas.microsoft.com/office/drawing/2014/main" id="{7492DF40-260F-0834-1A9A-7C7FF161F8B5}"/>
              </a:ext>
            </a:extLst>
          </p:cNvPr>
          <p:cNvSpPr txBox="1">
            <a:spLocks/>
          </p:cNvSpPr>
          <p:nvPr/>
        </p:nvSpPr>
        <p:spPr>
          <a:xfrm>
            <a:off x="716096" y="6416784"/>
            <a:ext cx="10839023" cy="5018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ICER: Incremental cost effectiveness ratio; IPCW: Inverse probability of censoring weights; OS: Overall survival; PAS: Patient access scheme; QALYs: Quality-adjusted life years; TSE: Two-stage estimation; off-</a:t>
            </a:r>
            <a:r>
              <a:rPr lang="en-GB" dirty="0" err="1"/>
              <a:t>trtmt</a:t>
            </a:r>
            <a:r>
              <a:rPr lang="en-GB" dirty="0"/>
              <a:t>: off-treatment</a:t>
            </a:r>
            <a:endParaRPr lang="en-GB" dirty="0">
              <a:ea typeface="Calibri" panose="020F0502020204030204" pitchFamily="34" charset="0"/>
            </a:endParaRPr>
          </a:p>
        </p:txBody>
      </p:sp>
      <p:graphicFrame>
        <p:nvGraphicFramePr>
          <p:cNvPr id="5" name="Table 4">
            <a:extLst>
              <a:ext uri="{FF2B5EF4-FFF2-40B4-BE49-F238E27FC236}">
                <a16:creationId xmlns:a16="http://schemas.microsoft.com/office/drawing/2014/main" id="{95E41BEE-A619-87CD-D9C3-068CCE30916E}"/>
              </a:ext>
            </a:extLst>
          </p:cNvPr>
          <p:cNvGraphicFramePr>
            <a:graphicFrameLocks noGrp="1"/>
          </p:cNvGraphicFramePr>
          <p:nvPr>
            <p:extLst>
              <p:ext uri="{D42A27DB-BD31-4B8C-83A1-F6EECF244321}">
                <p14:modId xmlns:p14="http://schemas.microsoft.com/office/powerpoint/2010/main" val="2967545342"/>
              </p:ext>
            </p:extLst>
          </p:nvPr>
        </p:nvGraphicFramePr>
        <p:xfrm>
          <a:off x="526304" y="970966"/>
          <a:ext cx="9303496" cy="5419481"/>
        </p:xfrm>
        <a:graphic>
          <a:graphicData uri="http://schemas.openxmlformats.org/drawingml/2006/table">
            <a:tbl>
              <a:tblPr firstRow="1" firstCol="1" bandRow="1">
                <a:tableStyleId>{5C22544A-7EE6-4342-B048-85BDC9FD1C3A}</a:tableStyleId>
              </a:tblPr>
              <a:tblGrid>
                <a:gridCol w="1305742">
                  <a:extLst>
                    <a:ext uri="{9D8B030D-6E8A-4147-A177-3AD203B41FA5}">
                      <a16:colId xmlns:a16="http://schemas.microsoft.com/office/drawing/2014/main" val="1686012729"/>
                    </a:ext>
                  </a:extLst>
                </a:gridCol>
                <a:gridCol w="1352194">
                  <a:extLst>
                    <a:ext uri="{9D8B030D-6E8A-4147-A177-3AD203B41FA5}">
                      <a16:colId xmlns:a16="http://schemas.microsoft.com/office/drawing/2014/main" val="3859786294"/>
                    </a:ext>
                  </a:extLst>
                </a:gridCol>
                <a:gridCol w="1292510">
                  <a:extLst>
                    <a:ext uri="{9D8B030D-6E8A-4147-A177-3AD203B41FA5}">
                      <a16:colId xmlns:a16="http://schemas.microsoft.com/office/drawing/2014/main" val="380487870"/>
                    </a:ext>
                  </a:extLst>
                </a:gridCol>
                <a:gridCol w="2085975">
                  <a:extLst>
                    <a:ext uri="{9D8B030D-6E8A-4147-A177-3AD203B41FA5}">
                      <a16:colId xmlns:a16="http://schemas.microsoft.com/office/drawing/2014/main" val="1621645985"/>
                    </a:ext>
                  </a:extLst>
                </a:gridCol>
                <a:gridCol w="1140028">
                  <a:extLst>
                    <a:ext uri="{9D8B030D-6E8A-4147-A177-3AD203B41FA5}">
                      <a16:colId xmlns:a16="http://schemas.microsoft.com/office/drawing/2014/main" val="4027806936"/>
                    </a:ext>
                  </a:extLst>
                </a:gridCol>
                <a:gridCol w="1049840">
                  <a:extLst>
                    <a:ext uri="{9D8B030D-6E8A-4147-A177-3AD203B41FA5}">
                      <a16:colId xmlns:a16="http://schemas.microsoft.com/office/drawing/2014/main" val="2431982849"/>
                    </a:ext>
                  </a:extLst>
                </a:gridCol>
                <a:gridCol w="1077207">
                  <a:extLst>
                    <a:ext uri="{9D8B030D-6E8A-4147-A177-3AD203B41FA5}">
                      <a16:colId xmlns:a16="http://schemas.microsoft.com/office/drawing/2014/main" val="2950056448"/>
                    </a:ext>
                  </a:extLst>
                </a:gridCol>
              </a:tblGrid>
              <a:tr h="273524">
                <a:tc>
                  <a:txBody>
                    <a:bodyPr/>
                    <a:lstStyle/>
                    <a:p>
                      <a:pPr>
                        <a:lnSpc>
                          <a:spcPct val="107000"/>
                        </a:lnSpc>
                        <a:spcAft>
                          <a:spcPts val="800"/>
                        </a:spcAft>
                      </a:pPr>
                      <a:r>
                        <a:rPr lang="en-GB" sz="1700" b="1" kern="1200" dirty="0">
                          <a:solidFill>
                            <a:schemeClr val="lt1"/>
                          </a:solidFill>
                          <a:latin typeface="Arial" panose="020B0604020202020204" pitchFamily="34" charset="0"/>
                          <a:ea typeface="+mn-ea"/>
                          <a:cs typeface="Arial" panose="020B0604020202020204" pitchFamily="34" charset="0"/>
                        </a:rPr>
                        <a:t>Approach</a:t>
                      </a:r>
                      <a:endParaRPr sz="1700" b="1" kern="1200" dirty="0">
                        <a:solidFill>
                          <a:schemeClr val="lt1"/>
                        </a:solidFill>
                        <a:latin typeface="Arial" panose="020B0604020202020204" pitchFamily="34" charset="0"/>
                        <a:ea typeface="+mn-ea"/>
                        <a:cs typeface="Arial" panose="020B0604020202020204" pitchFamily="34" charset="0"/>
                      </a:endParaRPr>
                    </a:p>
                  </a:txBody>
                  <a:tcPr marL="20205" marR="20205" marT="0" marB="0">
                    <a:solidFill>
                      <a:schemeClr val="accent2"/>
                    </a:solidFill>
                  </a:tcPr>
                </a:tc>
                <a:tc>
                  <a:txBody>
                    <a:bodyPr/>
                    <a:lstStyle/>
                    <a:p>
                      <a:pPr>
                        <a:lnSpc>
                          <a:spcPct val="107000"/>
                        </a:lnSpc>
                        <a:spcAft>
                          <a:spcPts val="800"/>
                        </a:spcAft>
                      </a:pPr>
                      <a:r>
                        <a:rPr lang="en-GB" sz="1700" dirty="0">
                          <a:latin typeface="Arial" panose="020B0604020202020204" pitchFamily="34" charset="0"/>
                          <a:cs typeface="Arial" panose="020B0604020202020204" pitchFamily="34" charset="0"/>
                        </a:rPr>
                        <a:t>Model</a:t>
                      </a:r>
                      <a:endParaRPr sz="1700" dirty="0">
                        <a:latin typeface="Arial" panose="020B0604020202020204" pitchFamily="34" charset="0"/>
                        <a:cs typeface="Arial" panose="020B0604020202020204" pitchFamily="34" charset="0"/>
                      </a:endParaRPr>
                    </a:p>
                  </a:txBody>
                  <a:tcPr marL="20205" marR="20205" marT="0" marB="0">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10-year OS estimate</a:t>
                      </a:r>
                      <a:endParaRPr lang="en-GB" sz="1700" kern="100" baseline="30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b="1" kern="1200" dirty="0">
                          <a:solidFill>
                            <a:schemeClr val="lt1"/>
                          </a:solidFill>
                          <a:effectLst/>
                          <a:latin typeface="Arial" panose="020B0604020202020204" pitchFamily="34" charset="0"/>
                          <a:ea typeface="+mn-ea"/>
                          <a:cs typeface="Arial" panose="020B0604020202020204" pitchFamily="34" charset="0"/>
                        </a:rPr>
                        <a:t>Mean post-prog off-</a:t>
                      </a:r>
                      <a:r>
                        <a:rPr lang="en-GB" sz="1700" b="1" kern="1200" dirty="0" err="1">
                          <a:solidFill>
                            <a:schemeClr val="lt1"/>
                          </a:solidFill>
                          <a:effectLst/>
                          <a:latin typeface="Arial" panose="020B0604020202020204" pitchFamily="34" charset="0"/>
                          <a:ea typeface="+mn-ea"/>
                          <a:cs typeface="Arial" panose="020B0604020202020204" pitchFamily="34" charset="0"/>
                        </a:rPr>
                        <a:t>trtmt</a:t>
                      </a:r>
                      <a:r>
                        <a:rPr lang="en-GB" sz="1700" b="1" kern="1200" dirty="0">
                          <a:solidFill>
                            <a:schemeClr val="lt1"/>
                          </a:solidFill>
                          <a:effectLst/>
                          <a:latin typeface="Arial" panose="020B0604020202020204" pitchFamily="34" charset="0"/>
                          <a:ea typeface="+mn-ea"/>
                          <a:cs typeface="Arial" panose="020B0604020202020204" pitchFamily="34" charset="0"/>
                        </a:rPr>
                        <a:t> OS - </a:t>
                      </a:r>
                      <a:r>
                        <a:rPr lang="en-GB" sz="1700" b="1" kern="1200" dirty="0" err="1">
                          <a:solidFill>
                            <a:schemeClr val="lt1"/>
                          </a:solidFill>
                          <a:effectLst/>
                          <a:latin typeface="Arial" panose="020B0604020202020204" pitchFamily="34" charset="0"/>
                          <a:ea typeface="+mn-ea"/>
                          <a:cs typeface="Arial" panose="020B0604020202020204" pitchFamily="34" charset="0"/>
                        </a:rPr>
                        <a:t>ripretinib</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Inc. QALYs</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Inc. Costs</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ICER</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19495604"/>
                  </a:ext>
                </a:extLst>
              </a:tr>
              <a:tr h="131598">
                <a:tc rowSpan="6">
                  <a:txBody>
                    <a:bodyPr/>
                    <a:lstStyle/>
                    <a:p>
                      <a:pPr>
                        <a:lnSpc>
                          <a:spcPct val="107000"/>
                        </a:lnSpc>
                        <a:spcAft>
                          <a:spcPts val="800"/>
                        </a:spcAft>
                        <a:buNone/>
                      </a:pPr>
                      <a:r>
                        <a:rPr lang="en-GB" sz="1700" kern="100" dirty="0">
                          <a:effectLst/>
                          <a:latin typeface="Arial" panose="020B0604020202020204" pitchFamily="34" charset="0"/>
                          <a:cs typeface="Arial" panose="020B0604020202020204" pitchFamily="34" charset="0"/>
                        </a:rPr>
                        <a:t>TSE with re-censoring</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B w="57150" cap="flat" cmpd="sng" algn="ctr">
                      <a:solidFill>
                        <a:schemeClr val="bg1"/>
                      </a:solidFill>
                      <a:prstDash val="solid"/>
                      <a:round/>
                      <a:headEnd type="none" w="med" len="med"/>
                      <a:tailEnd type="none" w="med" len="med"/>
                    </a:lnB>
                    <a:solidFill>
                      <a:schemeClr val="accent2"/>
                    </a:solidFill>
                  </a:tcPr>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Exponential</a:t>
                      </a:r>
                    </a:p>
                  </a:txBody>
                  <a:tcPr marL="20205" marR="20205"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£43,898</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50525580"/>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Weibull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£56,197</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56983872"/>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Gompertz</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a:solidFill>
                            <a:srgbClr val="000000"/>
                          </a:solidFill>
                          <a:effectLst/>
                          <a:latin typeface="Arial" panose="020B0604020202020204" pitchFamily="34" charset="0"/>
                          <a:ea typeface="DengXian" panose="02010600030101010101" pitchFamily="2" charset="-122"/>
                          <a:cs typeface="Arial" panose="020B0604020202020204" pitchFamily="34" charset="0"/>
                        </a:rPr>
                        <a:t>£57,116</a:t>
                      </a:r>
                      <a:endParaRPr lang="en-GB" sz="1700" u="none" kern="10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08382709"/>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Log-normal*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r>
                        <a:rPr lang="en-GB" sz="1700" u="none" kern="100" dirty="0">
                          <a:effectLst/>
                          <a:latin typeface="Arial" panose="020B0604020202020204" pitchFamily="34" charset="0"/>
                          <a:ea typeface="DengXian" panose="02010600030101010101" pitchFamily="2" charset="-122"/>
                          <a:cs typeface="Arial" panose="020B0604020202020204" pitchFamily="34" charset="0"/>
                        </a:rPr>
                        <a:t>*</a:t>
                      </a: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£37,850</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5747518"/>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Log-logistic</a:t>
                      </a:r>
                      <a:endParaRPr lang="en-GB" sz="1700" kern="100" baseline="30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a:solidFill>
                            <a:srgbClr val="000000"/>
                          </a:solidFill>
                          <a:effectLst/>
                          <a:latin typeface="Arial" panose="020B0604020202020204" pitchFamily="34" charset="0"/>
                          <a:ea typeface="DengXian" panose="02010600030101010101" pitchFamily="2" charset="-122"/>
                          <a:cs typeface="Arial" panose="020B0604020202020204" pitchFamily="34" charset="0"/>
                        </a:rPr>
                        <a:t>£41,035</a:t>
                      </a:r>
                      <a:endParaRPr lang="en-GB" sz="1700" u="none" kern="10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20259101"/>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Gen. gamma</a:t>
                      </a:r>
                    </a:p>
                  </a:txBody>
                  <a:tcPr marL="20205" marR="20205" marT="0" marB="0">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£56,375</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097652"/>
                  </a:ext>
                </a:extLst>
              </a:tr>
              <a:tr h="132634">
                <a:tc rowSpan="6">
                  <a:txBody>
                    <a:bodyPr/>
                    <a:lstStyle/>
                    <a:p>
                      <a:pPr>
                        <a:lnSpc>
                          <a:spcPct val="107000"/>
                        </a:lnSpc>
                        <a:spcAft>
                          <a:spcPts val="800"/>
                        </a:spcAft>
                        <a:buNone/>
                      </a:pPr>
                      <a:r>
                        <a:rPr lang="en-GB" sz="1700" kern="100" dirty="0">
                          <a:effectLst/>
                          <a:latin typeface="Arial" panose="020B0604020202020204" pitchFamily="34" charset="0"/>
                          <a:cs typeface="Arial" panose="020B0604020202020204" pitchFamily="34" charset="0"/>
                        </a:rPr>
                        <a:t>TSE without re-censoring</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nSpc>
                          <a:spcPct val="107000"/>
                        </a:lnSpc>
                        <a:spcAft>
                          <a:spcPts val="800"/>
                        </a:spcAft>
                      </a:pPr>
                      <a:r>
                        <a:rPr lang="en-GB" sz="1700" dirty="0">
                          <a:solidFill>
                            <a:schemeClr val="bg1"/>
                          </a:solidFill>
                          <a:latin typeface="Arial" panose="020B0604020202020204" pitchFamily="34" charset="0"/>
                          <a:cs typeface="Arial" panose="020B0604020202020204" pitchFamily="34" charset="0"/>
                        </a:rPr>
                        <a:t>Exponential*</a:t>
                      </a:r>
                    </a:p>
                  </a:txBody>
                  <a:tcPr marL="20205" marR="20205"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r>
                        <a:rPr lang="en-GB" sz="1700" u="none" kern="100" dirty="0">
                          <a:effectLs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£35,136</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84590666"/>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Weibull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£35,503</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6375049"/>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Gompertz</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£17,346</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994065207"/>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Log-normal</a:t>
                      </a:r>
                      <a:endParaRPr lang="en-GB" sz="1700" kern="100" baseline="30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£26,877</a:t>
                      </a:r>
                      <a:endParaRPr lang="en-GB" sz="1700" u="none" kern="100" baseline="300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12768771"/>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Log-logistic</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a:solidFill>
                            <a:srgbClr val="000000"/>
                          </a:solidFill>
                          <a:effectLst/>
                          <a:latin typeface="Arial" panose="020B0604020202020204" pitchFamily="34" charset="0"/>
                          <a:ea typeface="DengXian" panose="02010600030101010101" pitchFamily="2" charset="-122"/>
                          <a:cs typeface="Arial" panose="020B0604020202020204" pitchFamily="34" charset="0"/>
                        </a:rPr>
                        <a:t>£27,210</a:t>
                      </a:r>
                      <a:endParaRPr lang="en-GB" sz="1700" u="none" kern="10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952874488"/>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Gen. gamma</a:t>
                      </a:r>
                    </a:p>
                  </a:txBody>
                  <a:tcPr marL="20205" marR="20205" marT="0" marB="0">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£23,709</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1471178"/>
                  </a:ext>
                </a:extLst>
              </a:tr>
              <a:tr h="132634">
                <a:tc rowSpan="6">
                  <a:txBody>
                    <a:bodyPr/>
                    <a:lstStyle/>
                    <a:p>
                      <a:pPr>
                        <a:lnSpc>
                          <a:spcPct val="107000"/>
                        </a:lnSpc>
                        <a:spcAft>
                          <a:spcPts val="800"/>
                        </a:spcAft>
                        <a:buNone/>
                      </a:pPr>
                      <a:r>
                        <a:rPr lang="en-GB" sz="1700" kern="100" dirty="0">
                          <a:effectLst/>
                          <a:latin typeface="Arial" panose="020B0604020202020204" pitchFamily="34" charset="0"/>
                          <a:cs typeface="Arial" panose="020B0604020202020204" pitchFamily="34" charset="0"/>
                        </a:rPr>
                        <a:t>TSE IPCW</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nSpc>
                          <a:spcPct val="107000"/>
                        </a:lnSpc>
                        <a:spcAft>
                          <a:spcPts val="800"/>
                        </a:spcAft>
                      </a:pPr>
                      <a:r>
                        <a:rPr lang="en-GB" sz="1700" dirty="0">
                          <a:solidFill>
                            <a:schemeClr val="bg1"/>
                          </a:solidFill>
                          <a:latin typeface="Arial" panose="020B0604020202020204" pitchFamily="34" charset="0"/>
                          <a:cs typeface="Arial" panose="020B0604020202020204" pitchFamily="34" charset="0"/>
                        </a:rPr>
                        <a:t>Exponential</a:t>
                      </a:r>
                    </a:p>
                  </a:txBody>
                  <a:tcPr marL="20205" marR="20205"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£37,649</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66816282"/>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Weibull*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r>
                        <a:rPr lang="en-GB" sz="1700" u="none" kern="100" dirty="0">
                          <a:effectLs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£37,074</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43647486"/>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Gompertz</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£17,915</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493461970"/>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Log-normal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£29,881</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75099056"/>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Log-logistic</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£29,282</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87940702"/>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Gen. gamma</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£25,540</a:t>
                      </a:r>
                      <a:endParaRPr lang="en-GB" sz="1700" u="none"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6772774"/>
                  </a:ext>
                </a:extLst>
              </a:tr>
              <a:tr h="131598">
                <a:tc gridSpan="7">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700" b="0" i="0" kern="1200" dirty="0">
                          <a:solidFill>
                            <a:schemeClr val="lt1"/>
                          </a:solidFill>
                          <a:effectLst/>
                          <a:latin typeface="Arial" panose="020B0604020202020204" pitchFamily="34" charset="0"/>
                          <a:ea typeface="+mn-ea"/>
                          <a:cs typeface="Arial" panose="020B0604020202020204" pitchFamily="34" charset="0"/>
                        </a:rPr>
                        <a:t>* Model estimate closest to consensus estimate for 10-year OS on ripretinib of </a:t>
                      </a: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b="0" i="0" kern="1200" dirty="0">
                        <a:solidFill>
                          <a:schemeClr val="tx1"/>
                        </a:solidFill>
                        <a:effectLst/>
                        <a:highlight>
                          <a:srgbClr val="00FFFF"/>
                        </a:highlight>
                        <a:latin typeface="Arial" panose="020B0604020202020204" pitchFamily="34" charset="0"/>
                        <a:ea typeface="+mn-ea"/>
                        <a:cs typeface="Arial" panose="020B0604020202020204" pitchFamily="34" charset="0"/>
                      </a:endParaRPr>
                    </a:p>
                  </a:txBody>
                  <a:tcPr marL="20205" marR="20205" marT="0" marB="0" anchor="ctr">
                    <a:lnT w="57150" cap="flat" cmpd="sng" algn="ctr">
                      <a:solidFill>
                        <a:schemeClr val="bg1"/>
                      </a:solidFill>
                      <a:prstDash val="solid"/>
                      <a:round/>
                      <a:headEnd type="none" w="med" len="med"/>
                      <a:tailEnd type="none" w="med" len="med"/>
                    </a:lnT>
                    <a:solidFill>
                      <a:schemeClr val="accent2"/>
                    </a:solidFill>
                  </a:tcPr>
                </a:tc>
                <a:tc hMerge="1">
                  <a:txBody>
                    <a:bodyPr/>
                    <a:lstStyle/>
                    <a:p>
                      <a:pPr>
                        <a:lnSpc>
                          <a:spcPct val="107000"/>
                        </a:lnSpc>
                        <a:spcAft>
                          <a:spcPts val="800"/>
                        </a:spcAft>
                        <a:buNone/>
                      </a:pPr>
                      <a:endParaRPr lang="en-GB" sz="16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solidFill>
                      <a:schemeClr val="accent2"/>
                    </a:solidFill>
                  </a:tcPr>
                </a:tc>
                <a:tc hMerge="1">
                  <a:txBody>
                    <a:bodyPr/>
                    <a:lstStyle/>
                    <a:p>
                      <a:pPr algn="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pPr algn="r">
                        <a:lnSpc>
                          <a:spcPct val="107000"/>
                        </a:lnSpc>
                        <a:spcAft>
                          <a:spcPts val="800"/>
                        </a:spcAft>
                        <a:buNone/>
                      </a:pPr>
                      <a:endParaRPr lang="en-GB" sz="1600" kern="10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hMerge="1">
                  <a:txBody>
                    <a:bodyPr/>
                    <a:lstStyle/>
                    <a:p>
                      <a:pPr algn="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hMerge="1">
                  <a:txBody>
                    <a:bodyPr/>
                    <a:lstStyle/>
                    <a:p>
                      <a:pPr algn="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91861133"/>
                  </a:ext>
                </a:extLst>
              </a:tr>
            </a:tbl>
          </a:graphicData>
        </a:graphic>
      </p:graphicFrame>
      <p:sp>
        <p:nvSpPr>
          <p:cNvPr id="7" name="Rectangle 6">
            <a:extLst>
              <a:ext uri="{FF2B5EF4-FFF2-40B4-BE49-F238E27FC236}">
                <a16:creationId xmlns:a16="http://schemas.microsoft.com/office/drawing/2014/main" id="{73FC9EF0-8ADC-9EF3-A539-1CF9DEFD1F62}"/>
              </a:ext>
            </a:extLst>
          </p:cNvPr>
          <p:cNvSpPr/>
          <p:nvPr/>
        </p:nvSpPr>
        <p:spPr>
          <a:xfrm>
            <a:off x="1815933" y="3802302"/>
            <a:ext cx="8013867" cy="255809"/>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12" name="Straight Arrow Connector 11">
            <a:extLst>
              <a:ext uri="{FF2B5EF4-FFF2-40B4-BE49-F238E27FC236}">
                <a16:creationId xmlns:a16="http://schemas.microsoft.com/office/drawing/2014/main" id="{7EC7DF46-B1DD-208D-3F6F-EED8943CB373}"/>
              </a:ext>
            </a:extLst>
          </p:cNvPr>
          <p:cNvCxnSpPr>
            <a:cxnSpLocks/>
            <a:endCxn id="16" idx="1"/>
          </p:cNvCxnSpPr>
          <p:nvPr/>
        </p:nvCxnSpPr>
        <p:spPr>
          <a:xfrm flipV="1">
            <a:off x="9822256" y="2629468"/>
            <a:ext cx="397164" cy="6895"/>
          </a:xfrm>
          <a:prstGeom prst="straightConnector1">
            <a:avLst/>
          </a:prstGeom>
          <a:ln w="57150">
            <a:solidFill>
              <a:srgbClr val="D07B4C"/>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C04269F-91F4-B75E-42B0-998CFB17DEEB}"/>
              </a:ext>
            </a:extLst>
          </p:cNvPr>
          <p:cNvSpPr/>
          <p:nvPr/>
        </p:nvSpPr>
        <p:spPr>
          <a:xfrm>
            <a:off x="10235620" y="3668028"/>
            <a:ext cx="1956380" cy="417701"/>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kern="100" dirty="0">
                <a:solidFill>
                  <a:schemeClr val="tx1"/>
                </a:solidFill>
                <a:latin typeface="Arial" panose="020B0604020202020204" pitchFamily="34" charset="0"/>
                <a:ea typeface="DengXian" panose="02010600030101010101" pitchFamily="2" charset="-122"/>
                <a:cs typeface="Arial" panose="020B0604020202020204" pitchFamily="34" charset="0"/>
              </a:rPr>
              <a:t>Company’s  base case at ACM2</a:t>
            </a:r>
            <a:endParaRPr lang="en-GB" sz="1600" b="1" dirty="0">
              <a:solidFill>
                <a:schemeClr val="tx1"/>
              </a:solidFill>
            </a:endParaRPr>
          </a:p>
        </p:txBody>
      </p:sp>
      <p:cxnSp>
        <p:nvCxnSpPr>
          <p:cNvPr id="14" name="Straight Arrow Connector 13">
            <a:extLst>
              <a:ext uri="{FF2B5EF4-FFF2-40B4-BE49-F238E27FC236}">
                <a16:creationId xmlns:a16="http://schemas.microsoft.com/office/drawing/2014/main" id="{EC34D4DE-7BDB-3271-3071-2876A8ABDB27}"/>
              </a:ext>
            </a:extLst>
          </p:cNvPr>
          <p:cNvCxnSpPr>
            <a:cxnSpLocks/>
            <a:endCxn id="13" idx="1"/>
          </p:cNvCxnSpPr>
          <p:nvPr/>
        </p:nvCxnSpPr>
        <p:spPr>
          <a:xfrm flipV="1">
            <a:off x="9822256" y="3876879"/>
            <a:ext cx="413364" cy="1634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B7F290B-E124-5C20-9447-07E424166F41}"/>
              </a:ext>
            </a:extLst>
          </p:cNvPr>
          <p:cNvSpPr/>
          <p:nvPr/>
        </p:nvSpPr>
        <p:spPr>
          <a:xfrm>
            <a:off x="1815933" y="2505911"/>
            <a:ext cx="8013867" cy="281389"/>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endParaRPr>
          </a:p>
        </p:txBody>
      </p:sp>
      <p:sp>
        <p:nvSpPr>
          <p:cNvPr id="16" name="Rectangle 15">
            <a:extLst>
              <a:ext uri="{FF2B5EF4-FFF2-40B4-BE49-F238E27FC236}">
                <a16:creationId xmlns:a16="http://schemas.microsoft.com/office/drawing/2014/main" id="{42A63CCC-30A1-0B3C-8804-8A679D6BCADF}"/>
              </a:ext>
            </a:extLst>
          </p:cNvPr>
          <p:cNvSpPr/>
          <p:nvPr/>
        </p:nvSpPr>
        <p:spPr>
          <a:xfrm>
            <a:off x="10219420" y="2103415"/>
            <a:ext cx="1956380" cy="105210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kern="100" dirty="0">
                <a:solidFill>
                  <a:schemeClr val="tx1"/>
                </a:solidFill>
                <a:latin typeface="Arial" panose="020B0604020202020204" pitchFamily="34" charset="0"/>
                <a:ea typeface="DengXian" panose="02010600030101010101" pitchFamily="2" charset="-122"/>
                <a:cs typeface="Arial" panose="020B0604020202020204" pitchFamily="34" charset="0"/>
              </a:rPr>
              <a:t>EAG and committee’s preferred model at ACM1</a:t>
            </a:r>
            <a:endParaRPr lang="en-GB" sz="1600" b="1" dirty="0">
              <a:solidFill>
                <a:schemeClr val="tx1"/>
              </a:solidFill>
            </a:endParaRPr>
          </a:p>
        </p:txBody>
      </p:sp>
      <p:sp>
        <p:nvSpPr>
          <p:cNvPr id="17" name="TextBox 16">
            <a:extLst>
              <a:ext uri="{FF2B5EF4-FFF2-40B4-BE49-F238E27FC236}">
                <a16:creationId xmlns:a16="http://schemas.microsoft.com/office/drawing/2014/main" id="{B36ECC04-2391-E7A0-BCF0-1636D2E24ADC}"/>
              </a:ext>
            </a:extLst>
          </p:cNvPr>
          <p:cNvSpPr txBox="1"/>
          <p:nvPr/>
        </p:nvSpPr>
        <p:spPr>
          <a:xfrm>
            <a:off x="9756052" y="5031789"/>
            <a:ext cx="2239814" cy="1384995"/>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See appendices: </a:t>
            </a:r>
            <a:r>
              <a:rPr lang="en-GB" sz="1400" dirty="0">
                <a:latin typeface="Arial" panose="020B0604020202020204" pitchFamily="34" charset="0"/>
                <a:cs typeface="Arial" panose="020B0604020202020204" pitchFamily="34" charset="0"/>
                <a:hlinkClick r:id="rId3" action="ppaction://hlinksldjump"/>
              </a:rPr>
              <a:t>Kaplan-Meier plots of ripretinib OS adjusted for dose escalation and survival model predictions (2021 data cut) </a:t>
            </a:r>
            <a:endParaRPr lang="en-GB" sz="1400" dirty="0"/>
          </a:p>
        </p:txBody>
      </p:sp>
    </p:spTree>
    <p:extLst>
      <p:ext uri="{BB962C8B-B14F-4D97-AF65-F5344CB8AC3E}">
        <p14:creationId xmlns:p14="http://schemas.microsoft.com/office/powerpoint/2010/main" val="1923023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ED5D-8D21-75B1-1719-06FCB515F6C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E4CFC4B-E744-4DB7-11E9-D1E0FC6D1EB6}"/>
              </a:ext>
            </a:extLst>
          </p:cNvPr>
          <p:cNvSpPr>
            <a:spLocks noGrp="1"/>
          </p:cNvSpPr>
          <p:nvPr>
            <p:ph type="title"/>
          </p:nvPr>
        </p:nvSpPr>
        <p:spPr>
          <a:xfrm>
            <a:off x="466724" y="239460"/>
            <a:ext cx="11250785" cy="592817"/>
          </a:xfrm>
        </p:spPr>
        <p:txBody>
          <a:bodyPr>
            <a:noAutofit/>
          </a:bodyPr>
          <a:lstStyle/>
          <a:p>
            <a:r>
              <a:rPr lang="en-GB" sz="2800" dirty="0">
                <a:ea typeface="Arial" panose="02000503000000020004" pitchFamily="2" charset="0"/>
              </a:rPr>
              <a:t>EAG’s additional analyses at ACM2 – 2022 data cut</a:t>
            </a:r>
            <a:br>
              <a:rPr lang="en-GB" sz="2800" dirty="0">
                <a:ea typeface="Arial" panose="02000503000000020004" pitchFamily="2" charset="0"/>
              </a:rPr>
            </a:br>
            <a:r>
              <a:rPr lang="en-GB" sz="2000" b="0" dirty="0">
                <a:ea typeface="Arial" panose="02000503000000020004" pitchFamily="2" charset="0"/>
              </a:rPr>
              <a:t>All results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Arial" panose="02000503000000020004" pitchFamily="2" charset="0"/>
                <a:cs typeface="Arial" panose="020B0604020202020204" pitchFamily="34" charset="0"/>
              </a:rPr>
              <a:t>include the company’s updated PAS </a:t>
            </a:r>
            <a:r>
              <a:rPr lang="en-GB" sz="2000" b="0" dirty="0">
                <a:ea typeface="Arial" panose="02000503000000020004" pitchFamily="2" charset="0"/>
              </a:rPr>
              <a:t>and apply a 1.7 QALY weighting for severity</a:t>
            </a:r>
            <a:endParaRPr lang="en-GB" sz="2800" b="0" dirty="0"/>
          </a:p>
        </p:txBody>
      </p:sp>
      <p:sp>
        <p:nvSpPr>
          <p:cNvPr id="6" name="Rectangle 5" descr="Marker showing slides are confidential ">
            <a:extLst>
              <a:ext uri="{FF2B5EF4-FFF2-40B4-BE49-F238E27FC236}">
                <a16:creationId xmlns:a16="http://schemas.microsoft.com/office/drawing/2014/main" id="{B1F31E35-9F28-BD50-32D2-F430E00F2362}"/>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ext Placeholder 3">
            <a:extLst>
              <a:ext uri="{FF2B5EF4-FFF2-40B4-BE49-F238E27FC236}">
                <a16:creationId xmlns:a16="http://schemas.microsoft.com/office/drawing/2014/main" id="{011D492D-2B01-DFA2-1A50-910A24B21432}"/>
              </a:ext>
            </a:extLst>
          </p:cNvPr>
          <p:cNvSpPr txBox="1">
            <a:spLocks/>
          </p:cNvSpPr>
          <p:nvPr/>
        </p:nvSpPr>
        <p:spPr>
          <a:xfrm>
            <a:off x="904352" y="6333039"/>
            <a:ext cx="5866561" cy="5469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dirty="0"/>
              <a:t>ACM: Appraisal committee meeting; ICER: Incremental cost effectiveness ratio; IPCW: Inverse probability of censoring weights; OS: Overall survival; PAS: Patient access scheme; QALYs: Quality-adjusted life years; TSE: Two-stage estimation</a:t>
            </a:r>
            <a:endParaRPr lang="en-GB" sz="1200" dirty="0">
              <a:ea typeface="Calibri" panose="020F0502020204030204" pitchFamily="34" charset="0"/>
            </a:endParaRPr>
          </a:p>
        </p:txBody>
      </p:sp>
      <p:graphicFrame>
        <p:nvGraphicFramePr>
          <p:cNvPr id="5" name="Table 4">
            <a:extLst>
              <a:ext uri="{FF2B5EF4-FFF2-40B4-BE49-F238E27FC236}">
                <a16:creationId xmlns:a16="http://schemas.microsoft.com/office/drawing/2014/main" id="{83A48C39-26D5-092C-9181-D2DE8A1A45CF}"/>
              </a:ext>
            </a:extLst>
          </p:cNvPr>
          <p:cNvGraphicFramePr>
            <a:graphicFrameLocks noGrp="1"/>
          </p:cNvGraphicFramePr>
          <p:nvPr>
            <p:extLst>
              <p:ext uri="{D42A27DB-BD31-4B8C-83A1-F6EECF244321}">
                <p14:modId xmlns:p14="http://schemas.microsoft.com/office/powerpoint/2010/main" val="78528902"/>
              </p:ext>
            </p:extLst>
          </p:nvPr>
        </p:nvGraphicFramePr>
        <p:xfrm>
          <a:off x="455836" y="980491"/>
          <a:ext cx="8948802" cy="5408240"/>
        </p:xfrm>
        <a:graphic>
          <a:graphicData uri="http://schemas.openxmlformats.org/drawingml/2006/table">
            <a:tbl>
              <a:tblPr firstRow="1" firstCol="1" bandRow="1">
                <a:tableStyleId>{5C22544A-7EE6-4342-B048-85BDC9FD1C3A}</a:tableStyleId>
              </a:tblPr>
              <a:tblGrid>
                <a:gridCol w="1239038">
                  <a:extLst>
                    <a:ext uri="{9D8B030D-6E8A-4147-A177-3AD203B41FA5}">
                      <a16:colId xmlns:a16="http://schemas.microsoft.com/office/drawing/2014/main" val="1686012729"/>
                    </a:ext>
                  </a:extLst>
                </a:gridCol>
                <a:gridCol w="1404000">
                  <a:extLst>
                    <a:ext uri="{9D8B030D-6E8A-4147-A177-3AD203B41FA5}">
                      <a16:colId xmlns:a16="http://schemas.microsoft.com/office/drawing/2014/main" val="3859786294"/>
                    </a:ext>
                  </a:extLst>
                </a:gridCol>
                <a:gridCol w="1292400">
                  <a:extLst>
                    <a:ext uri="{9D8B030D-6E8A-4147-A177-3AD203B41FA5}">
                      <a16:colId xmlns:a16="http://schemas.microsoft.com/office/drawing/2014/main" val="380487870"/>
                    </a:ext>
                  </a:extLst>
                </a:gridCol>
                <a:gridCol w="2084400">
                  <a:extLst>
                    <a:ext uri="{9D8B030D-6E8A-4147-A177-3AD203B41FA5}">
                      <a16:colId xmlns:a16="http://schemas.microsoft.com/office/drawing/2014/main" val="2231801791"/>
                    </a:ext>
                  </a:extLst>
                </a:gridCol>
                <a:gridCol w="1080000">
                  <a:extLst>
                    <a:ext uri="{9D8B030D-6E8A-4147-A177-3AD203B41FA5}">
                      <a16:colId xmlns:a16="http://schemas.microsoft.com/office/drawing/2014/main" val="4027806936"/>
                    </a:ext>
                  </a:extLst>
                </a:gridCol>
                <a:gridCol w="996209">
                  <a:extLst>
                    <a:ext uri="{9D8B030D-6E8A-4147-A177-3AD203B41FA5}">
                      <a16:colId xmlns:a16="http://schemas.microsoft.com/office/drawing/2014/main" val="2431982849"/>
                    </a:ext>
                  </a:extLst>
                </a:gridCol>
                <a:gridCol w="852755">
                  <a:extLst>
                    <a:ext uri="{9D8B030D-6E8A-4147-A177-3AD203B41FA5}">
                      <a16:colId xmlns:a16="http://schemas.microsoft.com/office/drawing/2014/main" val="2950056448"/>
                    </a:ext>
                  </a:extLst>
                </a:gridCol>
              </a:tblGrid>
              <a:tr h="273524">
                <a:tc>
                  <a:txBody>
                    <a:bodyPr/>
                    <a:lstStyle/>
                    <a:p>
                      <a:r>
                        <a:rPr lang="en-GB" sz="1700" dirty="0">
                          <a:latin typeface="Arial" panose="020B0604020202020204" pitchFamily="34" charset="0"/>
                          <a:cs typeface="Arial" panose="020B0604020202020204" pitchFamily="34" charset="0"/>
                        </a:rPr>
                        <a:t>Approach</a:t>
                      </a:r>
                      <a:endParaRPr sz="1700" dirty="0">
                        <a:latin typeface="Arial" panose="020B0604020202020204" pitchFamily="34" charset="0"/>
                        <a:cs typeface="Arial" panose="020B0604020202020204" pitchFamily="34" charset="0"/>
                      </a:endParaRPr>
                    </a:p>
                  </a:txBody>
                  <a:tcPr marL="20205" marR="20205" marT="0" marB="0">
                    <a:solidFill>
                      <a:schemeClr val="accent2"/>
                    </a:solidFill>
                  </a:tcPr>
                </a:tc>
                <a:tc>
                  <a:txBody>
                    <a:bodyPr/>
                    <a:lstStyle/>
                    <a:p>
                      <a:r>
                        <a:rPr lang="en-GB" sz="1700" dirty="0">
                          <a:latin typeface="Arial" panose="020B0604020202020204" pitchFamily="34" charset="0"/>
                          <a:cs typeface="Arial" panose="020B0604020202020204" pitchFamily="34" charset="0"/>
                        </a:rPr>
                        <a:t>Model</a:t>
                      </a:r>
                      <a:endParaRPr sz="1700" dirty="0">
                        <a:latin typeface="Arial" panose="020B0604020202020204" pitchFamily="34" charset="0"/>
                        <a:cs typeface="Arial" panose="020B0604020202020204" pitchFamily="34" charset="0"/>
                      </a:endParaRPr>
                    </a:p>
                  </a:txBody>
                  <a:tcPr marL="20205" marR="20205" marT="0" marB="0">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10-year OS est</a:t>
                      </a:r>
                      <a:endParaRPr lang="en-GB" sz="1700" kern="100" baseline="30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lang="en-GB" sz="1700" b="1" kern="1200" dirty="0">
                          <a:solidFill>
                            <a:schemeClr val="lt1"/>
                          </a:solidFill>
                          <a:effectLst/>
                          <a:latin typeface="Arial" panose="020B0604020202020204" pitchFamily="34" charset="0"/>
                          <a:ea typeface="+mn-ea"/>
                          <a:cs typeface="Arial" panose="020B0604020202020204" pitchFamily="34" charset="0"/>
                        </a:rPr>
                        <a:t>Mean post-prog off-</a:t>
                      </a:r>
                      <a:r>
                        <a:rPr lang="en-GB" sz="1700" b="1" kern="1200" dirty="0" err="1">
                          <a:solidFill>
                            <a:schemeClr val="lt1"/>
                          </a:solidFill>
                          <a:effectLst/>
                          <a:latin typeface="Arial" panose="020B0604020202020204" pitchFamily="34" charset="0"/>
                          <a:ea typeface="+mn-ea"/>
                          <a:cs typeface="Arial" panose="020B0604020202020204" pitchFamily="34" charset="0"/>
                        </a:rPr>
                        <a:t>trtmt</a:t>
                      </a:r>
                      <a:r>
                        <a:rPr lang="en-GB" sz="1700" b="1" kern="1200" dirty="0">
                          <a:solidFill>
                            <a:schemeClr val="lt1"/>
                          </a:solidFill>
                          <a:effectLst/>
                          <a:latin typeface="Arial" panose="020B0604020202020204" pitchFamily="34" charset="0"/>
                          <a:ea typeface="+mn-ea"/>
                          <a:cs typeface="Arial" panose="020B0604020202020204" pitchFamily="34" charset="0"/>
                        </a:rPr>
                        <a:t> OS - </a:t>
                      </a:r>
                      <a:r>
                        <a:rPr lang="en-GB" sz="1700" b="1" kern="1200" dirty="0" err="1">
                          <a:solidFill>
                            <a:schemeClr val="lt1"/>
                          </a:solidFill>
                          <a:effectLst/>
                          <a:latin typeface="Arial" panose="020B0604020202020204" pitchFamily="34" charset="0"/>
                          <a:ea typeface="+mn-ea"/>
                          <a:cs typeface="Arial" panose="020B0604020202020204" pitchFamily="34" charset="0"/>
                        </a:rPr>
                        <a:t>ripretinib</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Inc. QALYs</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Inc. Costs</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kern="0" dirty="0">
                          <a:solidFill>
                            <a:schemeClr val="bg1"/>
                          </a:solidFill>
                          <a:effectLst/>
                          <a:latin typeface="Arial" panose="020B0604020202020204" pitchFamily="34" charset="0"/>
                          <a:cs typeface="Arial" panose="020B0604020202020204" pitchFamily="34" charset="0"/>
                        </a:rPr>
                        <a:t>ICER</a:t>
                      </a:r>
                      <a:endPar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719495604"/>
                  </a:ext>
                </a:extLst>
              </a:tr>
              <a:tr h="131598">
                <a:tc rowSpan="6">
                  <a:txBody>
                    <a:bodyPr/>
                    <a:lstStyle/>
                    <a:p>
                      <a:pPr>
                        <a:lnSpc>
                          <a:spcPct val="107000"/>
                        </a:lnSpc>
                        <a:spcAft>
                          <a:spcPts val="800"/>
                        </a:spcAft>
                        <a:buNone/>
                      </a:pPr>
                      <a:r>
                        <a:rPr lang="en-GB" sz="1700" kern="100" dirty="0">
                          <a:effectLst/>
                          <a:latin typeface="Arial" panose="020B0604020202020204" pitchFamily="34" charset="0"/>
                          <a:cs typeface="Arial" panose="020B0604020202020204" pitchFamily="34" charset="0"/>
                        </a:rPr>
                        <a:t>TSE with re-censoring</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B w="57150" cap="flat" cmpd="sng" algn="ctr">
                      <a:solidFill>
                        <a:schemeClr val="bg1"/>
                      </a:solidFill>
                      <a:prstDash val="solid"/>
                      <a:round/>
                      <a:headEnd type="none" w="med" len="med"/>
                      <a:tailEnd type="none" w="med" len="med"/>
                    </a:lnB>
                    <a:solidFill>
                      <a:schemeClr val="accent2"/>
                    </a:solidFill>
                  </a:tcPr>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Exponential</a:t>
                      </a:r>
                    </a:p>
                  </a:txBody>
                  <a:tcPr marL="20205" marR="20205"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£41,115</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50525580"/>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Weibull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a:effectLst/>
                          <a:latin typeface="Arial" panose="020B0604020202020204" pitchFamily="34" charset="0"/>
                          <a:cs typeface="Arial" panose="020B0604020202020204" pitchFamily="34" charset="0"/>
                        </a:rPr>
                        <a:t>£48,253</a:t>
                      </a:r>
                      <a:endParaRPr lang="en-GB" sz="1700" b="1" u="none" kern="10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56983872"/>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Gompertz</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£49,780</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08382709"/>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Log-normal*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r>
                        <a:rPr lang="en-GB" sz="1700" u="none" kern="100" dirty="0">
                          <a:effectLst/>
                          <a:latin typeface="Arial" panose="020B0604020202020204" pitchFamily="34" charset="0"/>
                          <a:ea typeface="DengXian" panose="02010600030101010101" pitchFamily="2" charset="-122"/>
                          <a:cs typeface="Arial" panose="020B0604020202020204" pitchFamily="34" charset="0"/>
                        </a:rPr>
                        <a:t>*</a:t>
                      </a: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£33,563</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5747518"/>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Log-logistic</a:t>
                      </a:r>
                      <a:endParaRPr lang="en-GB" sz="1700" kern="100" baseline="30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£34,026</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20259101"/>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Gen. gamma</a:t>
                      </a:r>
                    </a:p>
                  </a:txBody>
                  <a:tcPr marL="20205" marR="20205" marT="0" marB="0">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b="1" u="none" kern="100">
                          <a:effectLst/>
                          <a:latin typeface="Arial" panose="020B0604020202020204" pitchFamily="34" charset="0"/>
                          <a:cs typeface="Arial" panose="020B0604020202020204" pitchFamily="34" charset="0"/>
                        </a:rPr>
                        <a:t>£40,840</a:t>
                      </a:r>
                      <a:endParaRPr lang="en-GB" sz="1700" b="1" u="none" kern="10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097652"/>
                  </a:ext>
                </a:extLst>
              </a:tr>
              <a:tr h="132634">
                <a:tc rowSpan="6">
                  <a:txBody>
                    <a:bodyPr/>
                    <a:lstStyle/>
                    <a:p>
                      <a:pPr>
                        <a:lnSpc>
                          <a:spcPct val="107000"/>
                        </a:lnSpc>
                        <a:spcAft>
                          <a:spcPts val="800"/>
                        </a:spcAft>
                        <a:buNone/>
                      </a:pPr>
                      <a:r>
                        <a:rPr lang="en-GB" sz="1700" kern="100" dirty="0">
                          <a:effectLst/>
                          <a:latin typeface="Arial" panose="020B0604020202020204" pitchFamily="34" charset="0"/>
                          <a:cs typeface="Arial" panose="020B0604020202020204" pitchFamily="34" charset="0"/>
                        </a:rPr>
                        <a:t>TSE without re-censoring</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GB" sz="1700" dirty="0">
                          <a:solidFill>
                            <a:schemeClr val="bg1"/>
                          </a:solidFill>
                          <a:latin typeface="Arial" panose="020B0604020202020204" pitchFamily="34" charset="0"/>
                          <a:cs typeface="Arial" panose="020B0604020202020204" pitchFamily="34" charset="0"/>
                        </a:rPr>
                        <a:t>Exponential</a:t>
                      </a:r>
                    </a:p>
                  </a:txBody>
                  <a:tcPr marL="20205" marR="20205"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£37,008</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84590666"/>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Weibull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£37,492</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6375049"/>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Gompertz</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a:effectLst/>
                          <a:latin typeface="Arial" panose="020B0604020202020204" pitchFamily="34" charset="0"/>
                          <a:cs typeface="Arial" panose="020B0604020202020204" pitchFamily="34" charset="0"/>
                        </a:rPr>
                        <a:t>£28,408</a:t>
                      </a:r>
                      <a:endParaRPr lang="en-GB" sz="1700" b="1" u="none" kern="10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994065207"/>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Log-normal</a:t>
                      </a:r>
                      <a:endParaRPr lang="en-GB" sz="1700" kern="100" baseline="300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£31,371</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12768771"/>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Log-logistic</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£31,136</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952874488"/>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Gen. gamma*</a:t>
                      </a:r>
                    </a:p>
                  </a:txBody>
                  <a:tcPr marL="20205" marR="20205" marT="0" marB="0">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r>
                        <a:rPr lang="en-GB" sz="1700" u="none" kern="100" dirty="0">
                          <a:effectLs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£31,437</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1471178"/>
                  </a:ext>
                </a:extLst>
              </a:tr>
              <a:tr h="132634">
                <a:tc rowSpan="6">
                  <a:txBody>
                    <a:bodyPr/>
                    <a:lstStyle/>
                    <a:p>
                      <a:pPr>
                        <a:lnSpc>
                          <a:spcPct val="107000"/>
                        </a:lnSpc>
                        <a:spcAft>
                          <a:spcPts val="800"/>
                        </a:spcAft>
                        <a:buNone/>
                      </a:pPr>
                      <a:r>
                        <a:rPr lang="en-GB" sz="1700" kern="100" dirty="0">
                          <a:effectLst/>
                          <a:latin typeface="Arial" panose="020B0604020202020204" pitchFamily="34" charset="0"/>
                          <a:cs typeface="Arial" panose="020B0604020202020204" pitchFamily="34" charset="0"/>
                        </a:rPr>
                        <a:t>TSE IPCW</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GB" sz="1700" dirty="0">
                          <a:solidFill>
                            <a:schemeClr val="bg1"/>
                          </a:solidFill>
                          <a:latin typeface="Arial" panose="020B0604020202020204" pitchFamily="34" charset="0"/>
                          <a:cs typeface="Arial" panose="020B0604020202020204" pitchFamily="34" charset="0"/>
                        </a:rPr>
                        <a:t>Exponential</a:t>
                      </a:r>
                    </a:p>
                  </a:txBody>
                  <a:tcPr marL="20205" marR="20205"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£36,973</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66816282"/>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Weibull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£37,099</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43647486"/>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Gompertz</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£25,711</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493461970"/>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Log-normal</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£31,728</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75099056"/>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Log-logistic</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£30,409</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87940702"/>
                  </a:ext>
                </a:extLst>
              </a:tr>
              <a:tr h="131598">
                <a:tc vMerge="1">
                  <a:txBody>
                    <a:bodyPr/>
                    <a:lstStyle/>
                    <a:p>
                      <a:pP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tc>
                <a:tc>
                  <a:txBody>
                    <a:bodyPr/>
                    <a:lstStyle/>
                    <a:p>
                      <a:pPr>
                        <a:lnSpc>
                          <a:spcPct val="107000"/>
                        </a:lnSpc>
                        <a:spcAft>
                          <a:spcPts val="800"/>
                        </a:spcAft>
                        <a:buNone/>
                      </a:pPr>
                      <a:r>
                        <a:rPr lang="en-GB" sz="17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rPr>
                        <a:t>Gen. gamma*</a:t>
                      </a:r>
                    </a:p>
                  </a:txBody>
                  <a:tcPr marL="20205" marR="20205" marT="0" marB="0">
                    <a:lnR w="57150" cap="flat" cmpd="sng" algn="ctr">
                      <a:solidFill>
                        <a:schemeClr val="bg1"/>
                      </a:solidFill>
                      <a:prstDash val="solid"/>
                      <a:round/>
                      <a:headEnd type="none" w="med" len="med"/>
                      <a:tailEnd type="none" w="med" len="med"/>
                    </a:lnR>
                    <a:solidFill>
                      <a:schemeClr val="accent2"/>
                    </a:solidFill>
                  </a:tcPr>
                </a:tc>
                <a:tc>
                  <a:txBody>
                    <a:bodyPr/>
                    <a:lstStyle/>
                    <a:p>
                      <a:pPr algn="r">
                        <a:lnSpc>
                          <a:spcPct val="107000"/>
                        </a:lnSpc>
                        <a:spcAft>
                          <a:spcPts val="800"/>
                        </a:spcAft>
                        <a:buNone/>
                      </a:pPr>
                      <a:r>
                        <a:rPr lang="en-GB" sz="1700" u="sng"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rPr>
                        <a:t>*****</a:t>
                      </a:r>
                      <a:r>
                        <a:rPr lang="en-GB" sz="1700" u="none" kern="100" dirty="0">
                          <a:effectLs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a:txBody>
                    <a:bodyPr/>
                    <a:lstStyle/>
                    <a:p>
                      <a:pPr marL="0" algn="r" defTabSz="914400" rtl="0" eaLnBrk="1" latinLnBrk="0" hangingPunct="1">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p>
                  </a:txBody>
                  <a:tcPr marL="68580" marR="68580" marT="0" marB="0"/>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u="sng" kern="100" dirty="0">
                          <a:solidFill>
                            <a:srgbClr val="000000"/>
                          </a:solidFill>
                          <a:effectLst/>
                          <a:highlight>
                            <a:srgbClr val="000000"/>
                          </a:highlight>
                          <a:latin typeface="Arial" panose="020B0604020202020204" pitchFamily="34" charset="0"/>
                          <a:ea typeface="DengXian" panose="02010600030101010101" pitchFamily="2" charset="-122"/>
                          <a:cs typeface="Arial" panose="020B0604020202020204" pitchFamily="34" charset="0"/>
                        </a:rPr>
                        <a:t>*********</a:t>
                      </a:r>
                      <a:endParaRPr lang="en-GB" sz="1700" kern="100" dirty="0">
                        <a:effectLst/>
                        <a:highlight>
                          <a:srgbClr val="000000"/>
                        </a:highligh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a:txBody>
                    <a:bodyPr/>
                    <a:lstStyle/>
                    <a:p>
                      <a:pPr algn="r">
                        <a:lnSpc>
                          <a:spcPct val="107000"/>
                        </a:lnSpc>
                        <a:spcAft>
                          <a:spcPts val="800"/>
                        </a:spcAft>
                        <a:buNone/>
                      </a:pPr>
                      <a:r>
                        <a:rPr lang="en-GB" sz="1700" b="1" u="none" kern="100" dirty="0">
                          <a:effectLst/>
                          <a:latin typeface="Arial" panose="020B0604020202020204" pitchFamily="34" charset="0"/>
                          <a:cs typeface="Arial" panose="020B0604020202020204" pitchFamily="34" charset="0"/>
                        </a:rPr>
                        <a:t>£32,379</a:t>
                      </a:r>
                      <a:endParaRPr lang="en-GB" sz="1700" b="1" u="none" kern="100" dirty="0">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26772774"/>
                  </a:ext>
                </a:extLst>
              </a:tr>
              <a:tr h="131598">
                <a:tc gridSpan="7">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600" b="0" i="0" kern="1200" dirty="0">
                          <a:solidFill>
                            <a:schemeClr val="lt1"/>
                          </a:solidFill>
                          <a:effectLst/>
                          <a:latin typeface="Arial" panose="020B0604020202020204" pitchFamily="34" charset="0"/>
                          <a:ea typeface="+mn-ea"/>
                          <a:cs typeface="Arial" panose="020B0604020202020204" pitchFamily="34" charset="0"/>
                        </a:rPr>
                        <a:t>*Model estimate closest to consensus estimate for 10-year OS on ripretinib of </a:t>
                      </a:r>
                      <a:r>
                        <a:rPr lang="en-GB" sz="1600" b="0" i="0" u="sng" kern="1200" dirty="0">
                          <a:solidFill>
                            <a:schemeClr val="tx1"/>
                          </a:solidFill>
                          <a:effectLst/>
                          <a:highlight>
                            <a:srgbClr val="000000"/>
                          </a:highlight>
                          <a:latin typeface="Arial" panose="020B0604020202020204" pitchFamily="34" charset="0"/>
                          <a:ea typeface="+mn-ea"/>
                          <a:cs typeface="Arial" panose="020B0604020202020204" pitchFamily="34" charset="0"/>
                        </a:rPr>
                        <a:t>****</a:t>
                      </a:r>
                    </a:p>
                  </a:txBody>
                  <a:tcPr marL="20205" marR="20205" marT="0" marB="0" anchor="ctr">
                    <a:lnT w="57150" cap="flat" cmpd="sng" algn="ctr">
                      <a:solidFill>
                        <a:schemeClr val="bg1"/>
                      </a:solidFill>
                      <a:prstDash val="solid"/>
                      <a:round/>
                      <a:headEnd type="none" w="med" len="med"/>
                      <a:tailEnd type="none" w="med" len="med"/>
                    </a:lnT>
                    <a:solidFill>
                      <a:schemeClr val="accent2"/>
                    </a:solidFill>
                  </a:tcPr>
                </a:tc>
                <a:tc hMerge="1">
                  <a:txBody>
                    <a:bodyPr/>
                    <a:lstStyle/>
                    <a:p>
                      <a:pPr>
                        <a:lnSpc>
                          <a:spcPct val="107000"/>
                        </a:lnSpc>
                        <a:spcAft>
                          <a:spcPts val="800"/>
                        </a:spcAft>
                        <a:buNone/>
                      </a:pPr>
                      <a:endParaRPr lang="en-GB" sz="1600" kern="1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20205" marR="20205" marT="0" marB="0">
                    <a:lnR w="57150" cap="flat" cmpd="sng" algn="ctr">
                      <a:solidFill>
                        <a:schemeClr val="bg1"/>
                      </a:solidFill>
                      <a:prstDash val="solid"/>
                      <a:round/>
                      <a:headEnd type="none" w="med" len="med"/>
                      <a:tailEnd type="none" w="med" len="med"/>
                    </a:lnR>
                    <a:solidFill>
                      <a:schemeClr val="accent2"/>
                    </a:solidFill>
                  </a:tcPr>
                </a:tc>
                <a:tc hMerge="1">
                  <a:txBody>
                    <a:bodyPr/>
                    <a:lstStyle/>
                    <a:p>
                      <a:pPr algn="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L w="57150"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pPr algn="r">
                        <a:lnSpc>
                          <a:spcPct val="107000"/>
                        </a:lnSpc>
                        <a:spcAft>
                          <a:spcPts val="800"/>
                        </a:spcAft>
                        <a:buNone/>
                      </a:pPr>
                      <a:endParaRPr lang="en-GB" sz="1600" kern="10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hMerge="1">
                  <a:txBody>
                    <a:bodyPr/>
                    <a:lstStyle/>
                    <a:p>
                      <a:pPr algn="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tc>
                <a:tc hMerge="1">
                  <a:txBody>
                    <a:bodyPr/>
                    <a:lstStyle/>
                    <a:p>
                      <a:pPr algn="r">
                        <a:lnSpc>
                          <a:spcPct val="107000"/>
                        </a:lnSpc>
                        <a:spcAft>
                          <a:spcPts val="800"/>
                        </a:spcAft>
                        <a:buNone/>
                      </a:pPr>
                      <a:endParaRPr lang="en-GB" sz="1600" kern="1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0" marB="0"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91861133"/>
                  </a:ext>
                </a:extLst>
              </a:tr>
            </a:tbl>
          </a:graphicData>
        </a:graphic>
      </p:graphicFrame>
      <p:sp>
        <p:nvSpPr>
          <p:cNvPr id="8" name="TextBox 7">
            <a:extLst>
              <a:ext uri="{FF2B5EF4-FFF2-40B4-BE49-F238E27FC236}">
                <a16:creationId xmlns:a16="http://schemas.microsoft.com/office/drawing/2014/main" id="{1CBCBE82-1F09-9E90-EE5F-28A6B20B5CB8}"/>
              </a:ext>
            </a:extLst>
          </p:cNvPr>
          <p:cNvSpPr txBox="1"/>
          <p:nvPr/>
        </p:nvSpPr>
        <p:spPr>
          <a:xfrm>
            <a:off x="9404635" y="5863085"/>
            <a:ext cx="2882615" cy="95410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See appendices: </a:t>
            </a:r>
            <a:r>
              <a:rPr lang="en-GB" sz="1400" dirty="0">
                <a:latin typeface="Arial" panose="020B0604020202020204" pitchFamily="34" charset="0"/>
                <a:cs typeface="Arial" panose="020B0604020202020204" pitchFamily="34" charset="0"/>
                <a:hlinkClick r:id="rId3" action="ppaction://hlinksldjump"/>
              </a:rPr>
              <a:t>Kaplan-Meier plots of ripretinib OS adjusted for dose escalation and survival model predictions (2022 data cut) </a:t>
            </a:r>
            <a:endParaRPr lang="en-GB" sz="1400" dirty="0"/>
          </a:p>
        </p:txBody>
      </p:sp>
      <p:sp>
        <p:nvSpPr>
          <p:cNvPr id="16" name="Rectangle 15">
            <a:extLst>
              <a:ext uri="{FF2B5EF4-FFF2-40B4-BE49-F238E27FC236}">
                <a16:creationId xmlns:a16="http://schemas.microsoft.com/office/drawing/2014/main" id="{7D635C31-4CF5-CBA1-CAF0-8A072196E99D}"/>
              </a:ext>
            </a:extLst>
          </p:cNvPr>
          <p:cNvSpPr/>
          <p:nvPr/>
        </p:nvSpPr>
        <p:spPr>
          <a:xfrm>
            <a:off x="9405257" y="994915"/>
            <a:ext cx="2722162" cy="3909370"/>
          </a:xfrm>
          <a:prstGeom prst="rect">
            <a:avLst/>
          </a:prstGeom>
          <a:noFill/>
          <a:ln w="38100">
            <a:solidFill>
              <a:srgbClr val="D07B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600" b="1" kern="100" dirty="0">
                <a:solidFill>
                  <a:schemeClr val="tx1"/>
                </a:solidFill>
                <a:latin typeface="Arial" panose="020B0604020202020204" pitchFamily="34" charset="0"/>
                <a:ea typeface="DengXian" panose="02010600030101010101" pitchFamily="2" charset="-122"/>
                <a:cs typeface="Arial" panose="020B0604020202020204" pitchFamily="34" charset="0"/>
              </a:rPr>
              <a:t>EAG comments: </a:t>
            </a:r>
          </a:p>
          <a:p>
            <a:pPr marL="285750" indent="-285750">
              <a:spcAft>
                <a:spcPts val="600"/>
              </a:spcAft>
              <a:buFont typeface="Arial" panose="020B0604020202020204" pitchFamily="34" charset="0"/>
              <a:buChar char="•"/>
            </a:pPr>
            <a:r>
              <a:rPr lang="en-GB" sz="1700" kern="100" dirty="0">
                <a:solidFill>
                  <a:schemeClr val="tx1"/>
                </a:solidFill>
                <a:latin typeface="Arial" panose="020B0604020202020204" pitchFamily="34" charset="0"/>
                <a:ea typeface="DengXian" panose="02010600030101010101" pitchFamily="2" charset="-122"/>
                <a:cs typeface="Arial" panose="020B0604020202020204" pitchFamily="34" charset="0"/>
              </a:rPr>
              <a:t>Prefer to use OS data from 2022 data cut</a:t>
            </a:r>
          </a:p>
          <a:p>
            <a:pPr marL="285750" indent="-285750">
              <a:spcAft>
                <a:spcPts val="600"/>
              </a:spcAft>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None of the models that are closest to consensus estimate for 10-year OS across all three re-censoring approaches can be ruled out</a:t>
            </a:r>
          </a:p>
          <a:p>
            <a:pPr marL="285750" indent="-285750">
              <a:spcAft>
                <a:spcPts val="600"/>
              </a:spcAft>
              <a:buFont typeface="Arial" panose="020B0604020202020204" pitchFamily="34" charset="0"/>
              <a:buChar char="•"/>
            </a:pPr>
            <a:r>
              <a:rPr lang="en-GB" sz="1700" dirty="0">
                <a:solidFill>
                  <a:schemeClr val="tx1"/>
                </a:solidFill>
                <a:latin typeface="Arial" panose="020B0604020202020204" pitchFamily="34" charset="0"/>
                <a:cs typeface="Arial" panose="020B0604020202020204" pitchFamily="34" charset="0"/>
              </a:rPr>
              <a:t>As such, the EAG’s preferred ICER range is £31,437 to £33,563 per QALY gained</a:t>
            </a:r>
          </a:p>
        </p:txBody>
      </p:sp>
      <p:sp>
        <p:nvSpPr>
          <p:cNvPr id="9" name="Rectangle 8">
            <a:extLst>
              <a:ext uri="{FF2B5EF4-FFF2-40B4-BE49-F238E27FC236}">
                <a16:creationId xmlns:a16="http://schemas.microsoft.com/office/drawing/2014/main" id="{538675DB-FDC6-6C15-B899-9AB20D1379F3}"/>
              </a:ext>
            </a:extLst>
          </p:cNvPr>
          <p:cNvSpPr/>
          <p:nvPr/>
        </p:nvSpPr>
        <p:spPr>
          <a:xfrm>
            <a:off x="1701965" y="3814007"/>
            <a:ext cx="7702672" cy="273084"/>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7D07367-D692-5C36-0304-B98E5D9749EB}"/>
              </a:ext>
            </a:extLst>
          </p:cNvPr>
          <p:cNvSpPr/>
          <p:nvPr/>
        </p:nvSpPr>
        <p:spPr>
          <a:xfrm>
            <a:off x="1701964" y="2268207"/>
            <a:ext cx="7702671" cy="273084"/>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endParaRPr>
          </a:p>
        </p:txBody>
      </p:sp>
      <p:sp>
        <p:nvSpPr>
          <p:cNvPr id="10" name="Rectangle 9">
            <a:extLst>
              <a:ext uri="{FF2B5EF4-FFF2-40B4-BE49-F238E27FC236}">
                <a16:creationId xmlns:a16="http://schemas.microsoft.com/office/drawing/2014/main" id="{E2BE740D-7E45-FA7F-BD8E-9A60EFAB34D4}"/>
              </a:ext>
            </a:extLst>
          </p:cNvPr>
          <p:cNvSpPr/>
          <p:nvPr/>
        </p:nvSpPr>
        <p:spPr>
          <a:xfrm>
            <a:off x="1701965" y="4324859"/>
            <a:ext cx="7702672" cy="273084"/>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endParaRPr>
          </a:p>
        </p:txBody>
      </p:sp>
      <p:sp>
        <p:nvSpPr>
          <p:cNvPr id="11" name="Rectangle 10">
            <a:extLst>
              <a:ext uri="{FF2B5EF4-FFF2-40B4-BE49-F238E27FC236}">
                <a16:creationId xmlns:a16="http://schemas.microsoft.com/office/drawing/2014/main" id="{A1AB9C4B-4D27-8A61-5501-FFC7F91A69D5}"/>
              </a:ext>
            </a:extLst>
          </p:cNvPr>
          <p:cNvSpPr/>
          <p:nvPr/>
        </p:nvSpPr>
        <p:spPr>
          <a:xfrm>
            <a:off x="1701964" y="5891454"/>
            <a:ext cx="7702673" cy="24825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endParaRPr>
          </a:p>
        </p:txBody>
      </p:sp>
      <p:sp>
        <p:nvSpPr>
          <p:cNvPr id="13" name="Rectangle 12">
            <a:extLst>
              <a:ext uri="{FF2B5EF4-FFF2-40B4-BE49-F238E27FC236}">
                <a16:creationId xmlns:a16="http://schemas.microsoft.com/office/drawing/2014/main" id="{9A2CD754-349E-8B1D-CD7A-A8B64184A9F6}"/>
              </a:ext>
            </a:extLst>
          </p:cNvPr>
          <p:cNvSpPr/>
          <p:nvPr/>
        </p:nvSpPr>
        <p:spPr>
          <a:xfrm>
            <a:off x="9404635" y="4959702"/>
            <a:ext cx="2722162" cy="752854"/>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700" dirty="0">
                <a:solidFill>
                  <a:schemeClr val="tx1"/>
                </a:solidFill>
                <a:latin typeface="Arial" panose="020B0604020202020204" pitchFamily="34" charset="0"/>
                <a:cs typeface="Arial" panose="020B0604020202020204" pitchFamily="34" charset="0"/>
              </a:rPr>
              <a:t>Company’s preferred ACM1 base case model with 2022 data cut </a:t>
            </a:r>
          </a:p>
        </p:txBody>
      </p:sp>
    </p:spTree>
    <p:extLst>
      <p:ext uri="{BB962C8B-B14F-4D97-AF65-F5344CB8AC3E}">
        <p14:creationId xmlns:p14="http://schemas.microsoft.com/office/powerpoint/2010/main" val="390807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0156-4CB3-CEE0-28E4-4B1C09C5D391}"/>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7DE533D7-498C-3061-87FF-BFF0FD994BA5}"/>
              </a:ext>
            </a:extLst>
          </p:cNvPr>
          <p:cNvSpPr>
            <a:spLocks noGrp="1"/>
          </p:cNvSpPr>
          <p:nvPr>
            <p:ph type="ctrTitle"/>
          </p:nvPr>
        </p:nvSpPr>
        <p:spPr>
          <a:xfrm>
            <a:off x="724988" y="298450"/>
            <a:ext cx="11136812" cy="1841437"/>
          </a:xfrm>
        </p:spPr>
        <p:txBody>
          <a:bodyPr>
            <a:normAutofit/>
          </a:bodyPr>
          <a:lstStyle/>
          <a:p>
            <a:r>
              <a:rPr lang="en-GB" dirty="0"/>
              <a:t>Ripretinib for treating advanced gastrointestinal stromal tumours after 3 or more treatments</a:t>
            </a:r>
          </a:p>
        </p:txBody>
      </p:sp>
      <p:sp>
        <p:nvSpPr>
          <p:cNvPr id="6" name="Guide with 'background' selected">
            <a:extLst>
              <a:ext uri="{FF2B5EF4-FFF2-40B4-BE49-F238E27FC236}">
                <a16:creationId xmlns:a16="http://schemas.microsoft.com/office/drawing/2014/main" id="{48F3E92E-DEB4-3A49-8694-35D1059536B5}"/>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dirty="0"/>
              <a:t>ACM1 recap and DG consultation responses</a:t>
            </a:r>
          </a:p>
          <a:p>
            <a:pPr marL="457200" indent="-457200">
              <a:buSzPts val="2200"/>
              <a:buFont typeface="Wingdings" pitchFamily="2" charset="2"/>
              <a:buChar char="q"/>
            </a:pPr>
            <a:r>
              <a:rPr lang="en-GB" sz="2800" dirty="0"/>
              <a:t>Key issues</a:t>
            </a:r>
          </a:p>
          <a:p>
            <a:pPr marL="457200" indent="-457200">
              <a:buSzPts val="2200"/>
              <a:buFont typeface="Wingdings" pitchFamily="2" charset="2"/>
              <a:buChar char="q"/>
            </a:pPr>
            <a:r>
              <a:rPr lang="en-GB" sz="2800" dirty="0"/>
              <a:t>Base case assumptions and cost-effectiveness results </a:t>
            </a:r>
          </a:p>
          <a:p>
            <a:pPr marL="457200" indent="-457200">
              <a:buSzPts val="2000"/>
              <a:buFont typeface="Wingdings" panose="05000000000000000000" pitchFamily="2" charset="2"/>
              <a:buChar char="ü"/>
            </a:pPr>
            <a:r>
              <a:rPr lang="en-GB" sz="2800" b="1" dirty="0"/>
              <a:t>Other considerations </a:t>
            </a:r>
          </a:p>
          <a:p>
            <a:pPr marL="457200" indent="-457200">
              <a:buSzPts val="2000"/>
              <a:buFont typeface="Wingdings" pitchFamily="2" charset="2"/>
              <a:buChar char="q"/>
            </a:pPr>
            <a:r>
              <a:rPr lang="en-GB" sz="2800" dirty="0"/>
              <a:t>Summary</a:t>
            </a:r>
          </a:p>
          <a:p>
            <a:endParaRPr lang="en-GB" sz="2800" dirty="0"/>
          </a:p>
        </p:txBody>
      </p:sp>
    </p:spTree>
    <p:extLst>
      <p:ext uri="{BB962C8B-B14F-4D97-AF65-F5344CB8AC3E}">
        <p14:creationId xmlns:p14="http://schemas.microsoft.com/office/powerpoint/2010/main" val="118824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A59EEA-CC0B-3FEF-E66E-2D31E162AE79}"/>
              </a:ext>
            </a:extLst>
          </p:cNvPr>
          <p:cNvSpPr>
            <a:spLocks noGrp="1"/>
          </p:cNvSpPr>
          <p:nvPr>
            <p:ph type="title"/>
          </p:nvPr>
        </p:nvSpPr>
        <p:spPr>
          <a:xfrm>
            <a:off x="466724" y="239460"/>
            <a:ext cx="11250785" cy="592817"/>
          </a:xfrm>
        </p:spPr>
        <p:txBody>
          <a:bodyPr>
            <a:noAutofit/>
          </a:bodyPr>
          <a:lstStyle/>
          <a:p>
            <a:r>
              <a:rPr lang="en-GB" dirty="0"/>
              <a:t>Acceptable ICER and uncaptured benefits</a:t>
            </a:r>
          </a:p>
        </p:txBody>
      </p:sp>
      <p:sp>
        <p:nvSpPr>
          <p:cNvPr id="3" name="Rectangle 2">
            <a:extLst>
              <a:ext uri="{FF2B5EF4-FFF2-40B4-BE49-F238E27FC236}">
                <a16:creationId xmlns:a16="http://schemas.microsoft.com/office/drawing/2014/main" id="{512932E6-9CA9-A3C5-946A-3AA1EC7142F9}"/>
              </a:ext>
            </a:extLst>
          </p:cNvPr>
          <p:cNvSpPr/>
          <p:nvPr/>
        </p:nvSpPr>
        <p:spPr>
          <a:xfrm>
            <a:off x="489436" y="793486"/>
            <a:ext cx="11228073" cy="1471710"/>
          </a:xfrm>
          <a:prstGeom prst="rect">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cs typeface="Arial" panose="020B0604020202020204" pitchFamily="34" charset="0"/>
              </a:rPr>
              <a:t>Committee ACM1 considerations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Considered an acceptable ICER would be towards the lower end of the range NICE considers a cost-effective use of NHS resources (£20,000 to £30,000 per QALY gained)</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Based on INVICTUS data, accepts that the severity weight of 1.7 applied to the QALYs was appropriate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Considered all additional benefits of ripretinib had already been taken into account in the economic model</a:t>
            </a:r>
          </a:p>
        </p:txBody>
      </p:sp>
      <p:sp>
        <p:nvSpPr>
          <p:cNvPr id="5" name="Rectangle 4">
            <a:extLst>
              <a:ext uri="{FF2B5EF4-FFF2-40B4-BE49-F238E27FC236}">
                <a16:creationId xmlns:a16="http://schemas.microsoft.com/office/drawing/2014/main" id="{BB535A20-30B8-A24A-311C-D9CB830612DC}"/>
              </a:ext>
            </a:extLst>
          </p:cNvPr>
          <p:cNvSpPr/>
          <p:nvPr/>
        </p:nvSpPr>
        <p:spPr>
          <a:xfrm>
            <a:off x="488496" y="2331234"/>
            <a:ext cx="11228073" cy="2260916"/>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cs typeface="Arial" panose="020B0604020202020204" pitchFamily="34" charset="0"/>
              </a:rPr>
              <a:t>Company draft guidance consultation response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GIST is rare (1.5/100,000)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G</a:t>
            </a:r>
            <a:r>
              <a:rPr lang="en-GB" dirty="0">
                <a:solidFill>
                  <a:schemeClr val="tx1"/>
                </a:solidFill>
                <a:latin typeface="Arial" panose="020B0604020202020204" pitchFamily="34" charset="0"/>
                <a:cs typeface="Arial" panose="020B0604020202020204" pitchFamily="34" charset="0"/>
              </a:rPr>
              <a:t>reater flexibility under NICE guidance appropriate</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Evidence generation is challenging in GIST,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but uncertainty has been reduced by May 2022 INVICTUS data cut, including patients receiving ripretinib as a true fourth-line therapy  S</a:t>
            </a:r>
            <a:r>
              <a:rPr lang="en-GB" dirty="0">
                <a:solidFill>
                  <a:schemeClr val="tx1"/>
                </a:solidFill>
                <a:latin typeface="Arial" panose="020B0604020202020204" pitchFamily="34" charset="0"/>
                <a:cs typeface="Arial" panose="020B0604020202020204" pitchFamily="34" charset="0"/>
              </a:rPr>
              <a:t>upports higher threshold</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INVICTUS sample size able to detect statistical differences and comparable to other rare disease trials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Uncaptured benefits include mental health, hope and ability to experience life events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Not recommending ripretinib may result in indirect equity impacts including: inequality in access, </a:t>
            </a:r>
            <a:r>
              <a:rPr lang="en-GB">
                <a:solidFill>
                  <a:schemeClr val="tx1"/>
                </a:solidFill>
                <a:latin typeface="Arial" panose="020B0604020202020204" pitchFamily="34" charset="0"/>
                <a:cs typeface="Arial" panose="020B0604020202020204" pitchFamily="34" charset="0"/>
              </a:rPr>
              <a:t>disproportionately affecting </a:t>
            </a:r>
            <a:r>
              <a:rPr lang="en-GB" dirty="0">
                <a:solidFill>
                  <a:schemeClr val="tx1"/>
                </a:solidFill>
                <a:latin typeface="Arial" panose="020B0604020202020204" pitchFamily="34" charset="0"/>
                <a:cs typeface="Arial" panose="020B0604020202020204" pitchFamily="34" charset="0"/>
              </a:rPr>
              <a:t>high-need, late-line patients, increased distress and reduced hope </a:t>
            </a:r>
          </a:p>
        </p:txBody>
      </p:sp>
      <p:sp>
        <p:nvSpPr>
          <p:cNvPr id="9" name="Text Placeholder 3">
            <a:extLst>
              <a:ext uri="{FF2B5EF4-FFF2-40B4-BE49-F238E27FC236}">
                <a16:creationId xmlns:a16="http://schemas.microsoft.com/office/drawing/2014/main" id="{F3D78EAD-612A-A08C-19DF-CC2145ADAACD}"/>
              </a:ext>
            </a:extLst>
          </p:cNvPr>
          <p:cNvSpPr txBox="1">
            <a:spLocks/>
          </p:cNvSpPr>
          <p:nvPr/>
        </p:nvSpPr>
        <p:spPr>
          <a:xfrm>
            <a:off x="904352" y="6451914"/>
            <a:ext cx="10813157" cy="4569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300" dirty="0"/>
              <a:t>ACM: Appraisal committee meeting; GIST: </a:t>
            </a:r>
            <a:r>
              <a:rPr lang="en-GB" sz="1300" dirty="0" err="1"/>
              <a:t>Gastrointenstinal</a:t>
            </a:r>
            <a:r>
              <a:rPr lang="en-GB" sz="1300" dirty="0"/>
              <a:t> stromal </a:t>
            </a:r>
            <a:r>
              <a:rPr lang="en-GB" sz="1300" dirty="0" err="1"/>
              <a:t>tumors</a:t>
            </a:r>
            <a:r>
              <a:rPr lang="en-GB" sz="1300" dirty="0"/>
              <a:t>; ICER: Incremental cost-effectiveness ratio; QALY: Quality-adjusted life years</a:t>
            </a:r>
            <a:endParaRPr lang="en-GB" sz="1300" dirty="0">
              <a:ea typeface="Calibri" panose="020F0502020204030204" pitchFamily="34" charset="0"/>
            </a:endParaRPr>
          </a:p>
        </p:txBody>
      </p:sp>
      <p:grpSp>
        <p:nvGrpSpPr>
          <p:cNvPr id="8" name="Group 7" descr="Question for committee">
            <a:extLst>
              <a:ext uri="{FF2B5EF4-FFF2-40B4-BE49-F238E27FC236}">
                <a16:creationId xmlns:a16="http://schemas.microsoft.com/office/drawing/2014/main" id="{3865BDF6-4723-537D-052A-92670DC084E8}"/>
              </a:ext>
            </a:extLst>
          </p:cNvPr>
          <p:cNvGrpSpPr/>
          <p:nvPr/>
        </p:nvGrpSpPr>
        <p:grpSpPr>
          <a:xfrm>
            <a:off x="383677" y="5974042"/>
            <a:ext cx="11439589" cy="467726"/>
            <a:chOff x="264731" y="5924824"/>
            <a:chExt cx="11439589" cy="458960"/>
          </a:xfrm>
        </p:grpSpPr>
        <p:sp>
          <p:nvSpPr>
            <p:cNvPr id="10" name="Rectangle 9" descr="Question to committee">
              <a:extLst>
                <a:ext uri="{FF2B5EF4-FFF2-40B4-BE49-F238E27FC236}">
                  <a16:creationId xmlns:a16="http://schemas.microsoft.com/office/drawing/2014/main" id="{D183D695-3539-1526-0403-11C96BDB61BE}"/>
                </a:ext>
              </a:extLst>
            </p:cNvPr>
            <p:cNvSpPr/>
            <p:nvPr/>
          </p:nvSpPr>
          <p:spPr>
            <a:xfrm>
              <a:off x="776748" y="5924824"/>
              <a:ext cx="10927572" cy="4525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dirty="0">
                  <a:solidFill>
                    <a:schemeClr val="tx1"/>
                  </a:solidFill>
                  <a:latin typeface="Arial" panose="020B0604020202020204" pitchFamily="34" charset="0"/>
                </a:rPr>
                <a:t>Has uncertainty in the evidence reduced? Are there uncaptured benefits?</a:t>
              </a:r>
            </a:p>
          </p:txBody>
        </p:sp>
        <p:sp>
          <p:nvSpPr>
            <p:cNvPr id="11" name="Oval 10">
              <a:extLst>
                <a:ext uri="{FF2B5EF4-FFF2-40B4-BE49-F238E27FC236}">
                  <a16:creationId xmlns:a16="http://schemas.microsoft.com/office/drawing/2014/main" id="{E97428A7-A51A-A96A-07E4-E8E8B96F1C72}"/>
                </a:ext>
              </a:extLst>
            </p:cNvPr>
            <p:cNvSpPr/>
            <p:nvPr/>
          </p:nvSpPr>
          <p:spPr>
            <a:xfrm>
              <a:off x="264731" y="5951903"/>
              <a:ext cx="566551" cy="4318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pic>
          <p:nvPicPr>
            <p:cNvPr id="12" name="Graphic 11">
              <a:extLst>
                <a:ext uri="{FF2B5EF4-FFF2-40B4-BE49-F238E27FC236}">
                  <a16:creationId xmlns:a16="http://schemas.microsoft.com/office/drawing/2014/main" id="{11C6A6A6-5952-0AD8-4758-81149A09A20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409" y="5958161"/>
              <a:ext cx="485698" cy="398543"/>
            </a:xfrm>
            <a:prstGeom prst="rect">
              <a:avLst/>
            </a:prstGeom>
          </p:spPr>
        </p:pic>
      </p:grpSp>
      <p:sp>
        <p:nvSpPr>
          <p:cNvPr id="2" name="Rectangle 1">
            <a:extLst>
              <a:ext uri="{FF2B5EF4-FFF2-40B4-BE49-F238E27FC236}">
                <a16:creationId xmlns:a16="http://schemas.microsoft.com/office/drawing/2014/main" id="{96EDAD0B-7C71-D904-8240-C2F8982D2039}"/>
              </a:ext>
            </a:extLst>
          </p:cNvPr>
          <p:cNvSpPr/>
          <p:nvPr/>
        </p:nvSpPr>
        <p:spPr>
          <a:xfrm>
            <a:off x="489436" y="4657773"/>
            <a:ext cx="11228073" cy="1007048"/>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en-GB" b="1" dirty="0">
                <a:solidFill>
                  <a:schemeClr val="tx1"/>
                </a:solidFill>
                <a:latin typeface="Arial" panose="020B0604020202020204" pitchFamily="34" charset="0"/>
                <a:cs typeface="Arial" panose="020B0604020202020204" pitchFamily="34" charset="0"/>
              </a:rPr>
              <a:t>EAG critique about uncaptured benefits</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DG states that the threshold was partly driven by uncertainty from 2021 data cut</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Company has not attempted to quantify caregiver effects in the economic model</a:t>
            </a:r>
          </a:p>
        </p:txBody>
      </p:sp>
    </p:spTree>
    <p:extLst>
      <p:ext uri="{BB962C8B-B14F-4D97-AF65-F5344CB8AC3E}">
        <p14:creationId xmlns:p14="http://schemas.microsoft.com/office/powerpoint/2010/main" val="16858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85A78-0D31-E228-DD80-AB51A9E2C544}"/>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DF6AD5B5-8781-BEF5-B75B-401F2A3A6FBD}"/>
              </a:ext>
            </a:extLst>
          </p:cNvPr>
          <p:cNvSpPr>
            <a:spLocks noGrp="1"/>
          </p:cNvSpPr>
          <p:nvPr>
            <p:ph type="ctrTitle"/>
          </p:nvPr>
        </p:nvSpPr>
        <p:spPr>
          <a:xfrm>
            <a:off x="724988" y="298450"/>
            <a:ext cx="11136812" cy="1841437"/>
          </a:xfrm>
        </p:spPr>
        <p:txBody>
          <a:bodyPr>
            <a:normAutofit/>
          </a:bodyPr>
          <a:lstStyle/>
          <a:p>
            <a:r>
              <a:rPr lang="en-GB" dirty="0"/>
              <a:t>Ripretinib for treating advanced gastrointestinal stromal tumours after 3 or more treatments</a:t>
            </a:r>
          </a:p>
        </p:txBody>
      </p:sp>
      <p:sp>
        <p:nvSpPr>
          <p:cNvPr id="6" name="Guide with 'background' selected">
            <a:extLst>
              <a:ext uri="{FF2B5EF4-FFF2-40B4-BE49-F238E27FC236}">
                <a16:creationId xmlns:a16="http://schemas.microsoft.com/office/drawing/2014/main" id="{FFA06FDD-92CB-5D51-29DA-E196B228A0AE}"/>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dirty="0"/>
              <a:t>ACM1 recap and DG consultation responses</a:t>
            </a:r>
          </a:p>
          <a:p>
            <a:pPr marL="457200" indent="-457200">
              <a:buSzPts val="2200"/>
              <a:buFont typeface="Wingdings" pitchFamily="2" charset="2"/>
              <a:buChar char="q"/>
            </a:pPr>
            <a:r>
              <a:rPr lang="en-GB" sz="2800" dirty="0"/>
              <a:t>Key issues</a:t>
            </a:r>
          </a:p>
          <a:p>
            <a:pPr marL="457200" indent="-457200">
              <a:buSzPts val="2200"/>
              <a:buFont typeface="Wingdings" pitchFamily="2" charset="2"/>
              <a:buChar char="q"/>
            </a:pPr>
            <a:r>
              <a:rPr lang="en-GB" sz="2800" dirty="0"/>
              <a:t>Base case assumptions and cost-effectiveness results </a:t>
            </a:r>
          </a:p>
          <a:p>
            <a:pPr marL="457200" indent="-457200">
              <a:buSzPts val="2000"/>
              <a:buFont typeface="Wingdings" pitchFamily="2" charset="2"/>
              <a:buChar char="q"/>
            </a:pPr>
            <a:r>
              <a:rPr lang="en-GB" sz="2800" dirty="0"/>
              <a:t>Other considerations</a:t>
            </a:r>
            <a:r>
              <a:rPr lang="en-GB" sz="2800" b="1" dirty="0"/>
              <a:t> </a:t>
            </a:r>
          </a:p>
          <a:p>
            <a:pPr marL="457200" indent="-457200">
              <a:buSzPts val="2000"/>
              <a:buFont typeface="Wingdings" panose="05000000000000000000" pitchFamily="2" charset="2"/>
              <a:buChar char="ü"/>
            </a:pPr>
            <a:r>
              <a:rPr lang="en-GB" sz="2800" b="1" dirty="0"/>
              <a:t>Summary</a:t>
            </a:r>
          </a:p>
          <a:p>
            <a:endParaRPr lang="en-GB" sz="2800" dirty="0"/>
          </a:p>
        </p:txBody>
      </p:sp>
    </p:spTree>
    <p:extLst>
      <p:ext uri="{BB962C8B-B14F-4D97-AF65-F5344CB8AC3E}">
        <p14:creationId xmlns:p14="http://schemas.microsoft.com/office/powerpoint/2010/main" val="2065449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469A4-00DC-990A-D56D-BC71E5FA7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50E19-DAD6-2472-3EEC-DF888E3B2DA1}"/>
              </a:ext>
            </a:extLst>
          </p:cNvPr>
          <p:cNvSpPr>
            <a:spLocks noGrp="1"/>
          </p:cNvSpPr>
          <p:nvPr>
            <p:ph type="title"/>
          </p:nvPr>
        </p:nvSpPr>
        <p:spPr>
          <a:xfrm>
            <a:off x="466722" y="0"/>
            <a:ext cx="11250785" cy="592817"/>
          </a:xfrm>
        </p:spPr>
        <p:txBody>
          <a:bodyPr>
            <a:noAutofit/>
          </a:bodyPr>
          <a:lstStyle/>
          <a:p>
            <a:r>
              <a:rPr lang="en-GB" dirty="0"/>
              <a:t>Remaining issues and considerations</a:t>
            </a:r>
          </a:p>
        </p:txBody>
      </p:sp>
      <p:sp>
        <p:nvSpPr>
          <p:cNvPr id="8" name="Text Placeholder 3">
            <a:extLst>
              <a:ext uri="{FF2B5EF4-FFF2-40B4-BE49-F238E27FC236}">
                <a16:creationId xmlns:a16="http://schemas.microsoft.com/office/drawing/2014/main" id="{E6F26CD7-7FEB-87A3-20B1-E9496302019C}"/>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ICER: Incremental cost effectiveness ratio; OS: Overall survival</a:t>
            </a:r>
            <a:endParaRPr lang="en-GB" dirty="0">
              <a:ea typeface="Calibri" panose="020F0502020204030204" pitchFamily="34" charset="0"/>
            </a:endParaRPr>
          </a:p>
        </p:txBody>
      </p:sp>
      <p:graphicFrame>
        <p:nvGraphicFramePr>
          <p:cNvPr id="4" name="Table 6" descr="Key issues for discussion, including clinical and cost effectiveness">
            <a:extLst>
              <a:ext uri="{FF2B5EF4-FFF2-40B4-BE49-F238E27FC236}">
                <a16:creationId xmlns:a16="http://schemas.microsoft.com/office/drawing/2014/main" id="{4F1B9613-CCCF-EE30-A44F-61D2607BA108}"/>
              </a:ext>
            </a:extLst>
          </p:cNvPr>
          <p:cNvGraphicFramePr>
            <a:graphicFrameLocks noGrp="1"/>
          </p:cNvGraphicFramePr>
          <p:nvPr/>
        </p:nvGraphicFramePr>
        <p:xfrm>
          <a:off x="314321" y="470916"/>
          <a:ext cx="11555585" cy="5916168"/>
        </p:xfrm>
        <a:graphic>
          <a:graphicData uri="http://schemas.openxmlformats.org/drawingml/2006/table">
            <a:tbl>
              <a:tblPr firstRow="1" bandRow="1">
                <a:tableStyleId>{5C22544A-7EE6-4342-B048-85BDC9FD1C3A}</a:tableStyleId>
              </a:tblPr>
              <a:tblGrid>
                <a:gridCol w="1630242">
                  <a:extLst>
                    <a:ext uri="{9D8B030D-6E8A-4147-A177-3AD203B41FA5}">
                      <a16:colId xmlns:a16="http://schemas.microsoft.com/office/drawing/2014/main" val="3322847139"/>
                    </a:ext>
                  </a:extLst>
                </a:gridCol>
                <a:gridCol w="4282499">
                  <a:extLst>
                    <a:ext uri="{9D8B030D-6E8A-4147-A177-3AD203B41FA5}">
                      <a16:colId xmlns:a16="http://schemas.microsoft.com/office/drawing/2014/main" val="1249649464"/>
                    </a:ext>
                  </a:extLst>
                </a:gridCol>
                <a:gridCol w="2496312">
                  <a:extLst>
                    <a:ext uri="{9D8B030D-6E8A-4147-A177-3AD203B41FA5}">
                      <a16:colId xmlns:a16="http://schemas.microsoft.com/office/drawing/2014/main" val="2938490467"/>
                    </a:ext>
                  </a:extLst>
                </a:gridCol>
                <a:gridCol w="1527048">
                  <a:extLst>
                    <a:ext uri="{9D8B030D-6E8A-4147-A177-3AD203B41FA5}">
                      <a16:colId xmlns:a16="http://schemas.microsoft.com/office/drawing/2014/main" val="2381203084"/>
                    </a:ext>
                  </a:extLst>
                </a:gridCol>
                <a:gridCol w="1619484">
                  <a:extLst>
                    <a:ext uri="{9D8B030D-6E8A-4147-A177-3AD203B41FA5}">
                      <a16:colId xmlns:a16="http://schemas.microsoft.com/office/drawing/2014/main" val="2823345110"/>
                    </a:ext>
                  </a:extLst>
                </a:gridCol>
              </a:tblGrid>
              <a:tr h="270649">
                <a:tc gridSpan="2">
                  <a:txBody>
                    <a:bodyPr/>
                    <a:lstStyle/>
                    <a:p>
                      <a:pPr>
                        <a:lnSpc>
                          <a:spcPct val="90000"/>
                        </a:lnSpc>
                      </a:pPr>
                      <a:r>
                        <a:rPr lang="en-GB" sz="1800" dirty="0">
                          <a:latin typeface="Arial" panose="020B0604020202020204" pitchFamily="34" charset="0"/>
                          <a:cs typeface="Arial" panose="020B0604020202020204" pitchFamily="34" charset="0"/>
                        </a:rPr>
                        <a:t>Key issues</a:t>
                      </a:r>
                    </a:p>
                  </a:txBody>
                  <a:tcPr anchor="ctr">
                    <a:solidFill>
                      <a:schemeClr val="accent2"/>
                    </a:solidFill>
                  </a:tcPr>
                </a:tc>
                <a:tc hMerge="1">
                  <a:txBody>
                    <a:bodyPr/>
                    <a:lstStyle/>
                    <a:p>
                      <a:endParaRPr lang="en-GB"/>
                    </a:p>
                  </a:txBody>
                  <a:tcPr/>
                </a:tc>
                <a:tc>
                  <a:txBody>
                    <a:bodyPr/>
                    <a:lstStyle/>
                    <a:p>
                      <a:pPr>
                        <a:lnSpc>
                          <a:spcPct val="90000"/>
                        </a:lnSpc>
                      </a:pPr>
                      <a:r>
                        <a:rPr lang="en-GB" sz="1800" dirty="0">
                          <a:latin typeface="Arial" panose="020B0604020202020204" pitchFamily="34" charset="0"/>
                          <a:cs typeface="Arial" panose="020B0604020202020204" pitchFamily="34" charset="0"/>
                        </a:rPr>
                        <a:t>Updated base case?</a:t>
                      </a:r>
                    </a:p>
                  </a:txBody>
                  <a:tcPr>
                    <a:solidFill>
                      <a:schemeClr val="accent2"/>
                    </a:solidFill>
                  </a:tcPr>
                </a:tc>
                <a:tc>
                  <a:txBody>
                    <a:bodyPr/>
                    <a:lstStyle/>
                    <a:p>
                      <a:pPr>
                        <a:lnSpc>
                          <a:spcPct val="90000"/>
                        </a:lnSpc>
                      </a:pPr>
                      <a:r>
                        <a:rPr lang="en-GB" sz="1800" dirty="0">
                          <a:latin typeface="Arial" panose="020B0604020202020204" pitchFamily="34" charset="0"/>
                          <a:cs typeface="Arial" panose="020B0604020202020204" pitchFamily="34" charset="0"/>
                        </a:rPr>
                        <a:t>Resolved?</a:t>
                      </a:r>
                    </a:p>
                  </a:txBody>
                  <a:tcPr>
                    <a:solidFill>
                      <a:schemeClr val="accent2"/>
                    </a:solidFill>
                  </a:tcPr>
                </a:tc>
                <a:tc>
                  <a:txBody>
                    <a:bodyPr/>
                    <a:lstStyle/>
                    <a:p>
                      <a:pPr>
                        <a:lnSpc>
                          <a:spcPct val="90000"/>
                        </a:lnSpc>
                      </a:pPr>
                      <a:r>
                        <a:rPr lang="en-GB" sz="1800" dirty="0">
                          <a:latin typeface="Arial" panose="020B0604020202020204" pitchFamily="34" charset="0"/>
                          <a:cs typeface="Arial" panose="020B0604020202020204" pitchFamily="34" charset="0"/>
                        </a:rPr>
                        <a:t>Impact*</a:t>
                      </a:r>
                      <a:endParaRPr lang="en-US" sz="1800"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2647452487"/>
                  </a:ext>
                </a:extLst>
              </a:tr>
              <a:tr h="500903">
                <a:tc rowSpan="2">
                  <a:txBody>
                    <a:bodyPr/>
                    <a:lstStyle/>
                    <a:p>
                      <a:pPr marL="0" indent="0">
                        <a:lnSpc>
                          <a:spcPct val="90000"/>
                        </a:lnSpc>
                        <a:buNone/>
                      </a:pPr>
                      <a:r>
                        <a:rPr lang="en-GB" sz="1800" b="1" kern="1200">
                          <a:solidFill>
                            <a:schemeClr val="dk1"/>
                          </a:solidFill>
                          <a:effectLst/>
                          <a:latin typeface="Arial" panose="020B0604020202020204" pitchFamily="34" charset="0"/>
                          <a:cs typeface="Arial" panose="020B0604020202020204" pitchFamily="34" charset="0"/>
                        </a:rPr>
                        <a:t>Uncertainty in long-term benefits of ripretinib on OS:</a:t>
                      </a:r>
                      <a:endParaRPr lang="en-GB" sz="1800" b="1"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8EDEF"/>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800" b="1" kern="1200" dirty="0">
                          <a:solidFill>
                            <a:schemeClr val="dk1"/>
                          </a:solidFill>
                          <a:effectLst/>
                          <a:latin typeface="Arial" panose="020B0604020202020204" pitchFamily="34" charset="0"/>
                          <a:cs typeface="Arial" panose="020B0604020202020204" pitchFamily="34" charset="0"/>
                        </a:rPr>
                        <a:t>Impact of re-censoring in adjustment of twice daily dosing on OS results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800" b="0" i="1" kern="1200" dirty="0">
                          <a:solidFill>
                            <a:schemeClr val="dk1"/>
                          </a:solidFill>
                          <a:effectLst/>
                          <a:latin typeface="Arial" panose="020B0604020202020204" pitchFamily="34" charset="0"/>
                          <a:cs typeface="Arial" panose="020B0604020202020204" pitchFamily="34" charset="0"/>
                        </a:rPr>
                        <a:t>Is there sufficient evidence to consider adjusting OS without re-censoring?</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Provided scenarios only</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for discussion </a:t>
                      </a:r>
                    </a:p>
                  </a:txBody>
                  <a:tcPr anchor="ct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Large (2021 data cut)</a:t>
                      </a:r>
                      <a:br>
                        <a:rPr lang="en-GB" sz="1800" kern="1200" dirty="0">
                          <a:solidFill>
                            <a:schemeClr val="dk1"/>
                          </a:solidFill>
                          <a:effectLst/>
                          <a:latin typeface="Arial" panose="020B0604020202020204" pitchFamily="34" charset="0"/>
                          <a:ea typeface="+mn-ea"/>
                          <a:cs typeface="Arial" panose="020B0604020202020204" pitchFamily="34" charset="0"/>
                        </a:rPr>
                      </a:br>
                      <a:r>
                        <a:rPr lang="en-GB" sz="1800" kern="1200" dirty="0">
                          <a:solidFill>
                            <a:schemeClr val="dk1"/>
                          </a:solidFill>
                          <a:effectLst/>
                          <a:latin typeface="Arial" panose="020B0604020202020204" pitchFamily="34" charset="0"/>
                          <a:ea typeface="+mn-ea"/>
                          <a:cs typeface="Arial" panose="020B0604020202020204" pitchFamily="34" charset="0"/>
                        </a:rPr>
                        <a:t>Small (2022 data cut)</a:t>
                      </a:r>
                    </a:p>
                  </a:txBody>
                  <a:tcPr anchor="ctr"/>
                </a:tc>
                <a:extLst>
                  <a:ext uri="{0D108BD9-81ED-4DB2-BD59-A6C34878D82A}">
                    <a16:rowId xmlns:a16="http://schemas.microsoft.com/office/drawing/2014/main" val="4079267917"/>
                  </a:ext>
                </a:extLst>
              </a:tr>
              <a:tr h="0">
                <a:tc vMerge="1">
                  <a:txBody>
                    <a:bodyPr/>
                    <a:lstStyle/>
                    <a:p>
                      <a:endParaRPr lang="en-GB"/>
                    </a:p>
                  </a:txBody>
                  <a:tcPr/>
                </a:tc>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800" b="1" dirty="0">
                          <a:solidFill>
                            <a:schemeClr val="tx1"/>
                          </a:solidFill>
                          <a:latin typeface="Arial" panose="020B0604020202020204" pitchFamily="34" charset="0"/>
                          <a:cs typeface="Arial" panose="020B0604020202020204" pitchFamily="34" charset="0"/>
                        </a:rPr>
                        <a:t>Model predictions of OS and long-term clinical plausibility</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800" b="0" i="1" kern="1200" dirty="0">
                          <a:solidFill>
                            <a:schemeClr val="tx1"/>
                          </a:solidFill>
                          <a:effectLst/>
                          <a:latin typeface="Arial" panose="020B0604020202020204" pitchFamily="34" charset="0"/>
                          <a:ea typeface="+mn-ea"/>
                          <a:cs typeface="Arial" panose="020B0604020202020204" pitchFamily="34" charset="0"/>
                        </a:rPr>
                        <a:t>What is the most plausible clinical OS estimate?</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for discussion </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4070856699"/>
                  </a:ext>
                </a:extLst>
              </a:tr>
              <a:tr h="0">
                <a:tc gridSpan="2">
                  <a:txBody>
                    <a:bodyPr/>
                    <a:lstStyle/>
                    <a:p>
                      <a:pPr>
                        <a:lnSpc>
                          <a:spcPct val="90000"/>
                        </a:lnSpc>
                      </a:pPr>
                      <a:r>
                        <a:rPr lang="en-GB" sz="1800" b="1" kern="1200">
                          <a:solidFill>
                            <a:schemeClr val="dk1"/>
                          </a:solidFill>
                          <a:effectLst/>
                          <a:latin typeface="Arial" panose="020B0604020202020204" pitchFamily="34" charset="0"/>
                          <a:cs typeface="Arial" panose="020B0604020202020204" pitchFamily="34" charset="0"/>
                        </a:rPr>
                        <a:t>Uncertainty generated by not using a later data-cut of INVICTUS OS data in the economic model</a:t>
                      </a:r>
                    </a:p>
                    <a:p>
                      <a:pPr marL="285750" indent="-285750">
                        <a:lnSpc>
                          <a:spcPct val="90000"/>
                        </a:lnSpc>
                        <a:buFont typeface="Arial" panose="020B0604020202020204" pitchFamily="34" charset="0"/>
                        <a:buChar char="•"/>
                      </a:pPr>
                      <a:r>
                        <a:rPr lang="en-GB" sz="1800" b="0" i="1" kern="1200">
                          <a:solidFill>
                            <a:schemeClr val="dk1"/>
                          </a:solidFill>
                          <a:effectLst/>
                          <a:latin typeface="Arial" panose="020B0604020202020204" pitchFamily="34" charset="0"/>
                          <a:ea typeface="+mn-ea"/>
                          <a:cs typeface="Arial" panose="020B0604020202020204" pitchFamily="34" charset="0"/>
                        </a:rPr>
                        <a:t>Should OS data from later data cut (May 2022) be included in the economic model?</a:t>
                      </a:r>
                      <a:endParaRPr lang="en-GB" sz="1800" b="0" i="1" kern="1200" dirty="0">
                        <a:solidFill>
                          <a:schemeClr val="dk1"/>
                        </a:solidFill>
                        <a:effectLst/>
                        <a:latin typeface="Arial" panose="020B0604020202020204" pitchFamily="34" charset="0"/>
                        <a:ea typeface="+mn-ea"/>
                        <a:cs typeface="Arial" panose="020B0604020202020204" pitchFamily="34" charset="0"/>
                      </a:endParaRPr>
                    </a:p>
                  </a:txBody>
                  <a:tcPr anchor="ctr"/>
                </a:tc>
                <a:tc hMerge="1">
                  <a:txBody>
                    <a:bodyPr/>
                    <a:lstStyle/>
                    <a:p>
                      <a:endParaRPr lang="en-GB"/>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solidFill>
                            <a:schemeClr val="tx1"/>
                          </a:solidFill>
                          <a:latin typeface="Arial" panose="020B0604020202020204" pitchFamily="34" charset="0"/>
                          <a:cs typeface="Arial" panose="020B0604020202020204" pitchFamily="34" charset="0"/>
                        </a:rPr>
                        <a:t>No: Provided scenarios with May 2022 data cut</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for discussion</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Moderate </a:t>
                      </a:r>
                    </a:p>
                  </a:txBody>
                  <a:tcPr anchor="ctr"/>
                </a:tc>
                <a:extLst>
                  <a:ext uri="{0D108BD9-81ED-4DB2-BD59-A6C34878D82A}">
                    <a16:rowId xmlns:a16="http://schemas.microsoft.com/office/drawing/2014/main" val="3157329784"/>
                  </a:ext>
                </a:extLst>
              </a:tr>
              <a:tr h="163830">
                <a:tc gridSpan="5">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800" i="1" kern="1200" dirty="0">
                          <a:solidFill>
                            <a:schemeClr val="dk1"/>
                          </a:solidFill>
                          <a:effectLst/>
                          <a:latin typeface="Arial" panose="020B0604020202020204" pitchFamily="34" charset="0"/>
                          <a:ea typeface="+mn-ea"/>
                          <a:cs typeface="Arial" panose="020B0604020202020204" pitchFamily="34" charset="0"/>
                        </a:rPr>
                        <a:t>*Impact varies when considering the combination of key issues and plausible scenarios (e.g., data cut, model, 10 year survival estimates, re-censoring method).</a:t>
                      </a:r>
                    </a:p>
                  </a:txBody>
                  <a:tcPr anchor="ctr">
                    <a:solidFill>
                      <a:srgbClr val="E8EDE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1744350"/>
                  </a:ext>
                </a:extLst>
              </a:tr>
              <a:tr h="209550">
                <a:tc gridSpan="5">
                  <a:txBody>
                    <a:bodyPr/>
                    <a:lstStyle/>
                    <a:p>
                      <a:pPr marL="0" indent="0">
                        <a:lnSpc>
                          <a:spcPct val="90000"/>
                        </a:lnSpc>
                        <a:buFont typeface="Arial" panose="020B0604020202020204" pitchFamily="34" charset="0"/>
                        <a:buNone/>
                      </a:pPr>
                      <a:r>
                        <a:rPr lang="en-GB" sz="1800" b="1" i="0" kern="1200" dirty="0">
                          <a:solidFill>
                            <a:schemeClr val="bg1"/>
                          </a:solidFill>
                          <a:effectLst/>
                          <a:latin typeface="Arial" panose="020B0604020202020204" pitchFamily="34" charset="0"/>
                          <a:ea typeface="+mn-ea"/>
                          <a:cs typeface="Arial" panose="020B0604020202020204" pitchFamily="34" charset="0"/>
                        </a:rPr>
                        <a:t>Other considerations</a:t>
                      </a:r>
                    </a:p>
                  </a:txBody>
                  <a:tcPr anchor="ctr">
                    <a:solidFill>
                      <a:schemeClr val="accent2"/>
                    </a:solidFill>
                  </a:tcPr>
                </a:tc>
                <a:tc hMerge="1">
                  <a:txBody>
                    <a:bodyPr/>
                    <a:lstStyle/>
                    <a:p>
                      <a:endParaRPr lang="en-GB"/>
                    </a:p>
                  </a:txBody>
                  <a:tcPr/>
                </a:tc>
                <a:tc hMerge="1">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pPr>
                        <a:lnSpc>
                          <a:spcPct val="90000"/>
                        </a:lnSpc>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pPr>
                        <a:lnSpc>
                          <a:spcPct val="90000"/>
                        </a:lnSpc>
                      </a:pPr>
                      <a:endParaRPr lang="en-GB" sz="1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96100005"/>
                  </a:ext>
                </a:extLst>
              </a:tr>
              <a:tr h="270649">
                <a:tc gridSpan="5">
                  <a:txBody>
                    <a:bodyPr/>
                    <a:lstStyle/>
                    <a:p>
                      <a:pPr>
                        <a:lnSpc>
                          <a:spcPct val="90000"/>
                        </a:lnSpc>
                      </a:pPr>
                      <a:r>
                        <a:rPr lang="en-GB" b="1" dirty="0">
                          <a:latin typeface="Arial" panose="020B0604020202020204" pitchFamily="34" charset="0"/>
                          <a:cs typeface="Arial" panose="020B0604020202020204" pitchFamily="34" charset="0"/>
                        </a:rPr>
                        <a:t>Acceptable ICER and uncaptured benefits</a:t>
                      </a:r>
                    </a:p>
                    <a:p>
                      <a:pPr marL="285750" indent="-285750">
                        <a:lnSpc>
                          <a:spcPct val="90000"/>
                        </a:lnSpc>
                        <a:buFont typeface="Arial" panose="020B0604020202020204" pitchFamily="34" charset="0"/>
                        <a:buChar char="•"/>
                      </a:pPr>
                      <a:r>
                        <a:rPr lang="en-GB" sz="1800" i="1" kern="1200" dirty="0">
                          <a:solidFill>
                            <a:schemeClr val="dk1"/>
                          </a:solidFill>
                          <a:effectLst/>
                          <a:latin typeface="Arial" panose="020B0604020202020204" pitchFamily="34" charset="0"/>
                          <a:ea typeface="+mn-ea"/>
                          <a:cs typeface="Arial" panose="020B0604020202020204" pitchFamily="34" charset="0"/>
                        </a:rPr>
                        <a:t>Has uncertainty in the evidence reduced? Are there uncaptured benefits?</a:t>
                      </a:r>
                    </a:p>
                  </a:txBody>
                  <a:tcPr anchor="ct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4434407"/>
                  </a:ext>
                </a:extLst>
              </a:tr>
              <a:tr h="169303">
                <a:tc gridSpan="5">
                  <a:txBody>
                    <a:bodyPr/>
                    <a:lstStyle/>
                    <a:p>
                      <a:pPr>
                        <a:lnSpc>
                          <a:spcPct val="90000"/>
                        </a:lnSpc>
                      </a:pPr>
                      <a:r>
                        <a:rPr lang="en-GB" sz="1800" b="1" kern="1200" dirty="0">
                          <a:solidFill>
                            <a:schemeClr val="dk1"/>
                          </a:solidFill>
                          <a:effectLst/>
                          <a:latin typeface="Arial" panose="020B0604020202020204" pitchFamily="34" charset="0"/>
                          <a:ea typeface="+mn-ea"/>
                          <a:cs typeface="Arial" panose="020B0604020202020204" pitchFamily="34" charset="0"/>
                        </a:rPr>
                        <a:t>Equalities:</a:t>
                      </a:r>
                    </a:p>
                    <a:p>
                      <a:pPr marL="285750" indent="-285750">
                        <a:lnSpc>
                          <a:spcPct val="90000"/>
                        </a:lnSpc>
                        <a:buFont typeface="Arial" panose="020B0604020202020204" pitchFamily="34" charset="0"/>
                        <a:buChar char="•"/>
                      </a:pPr>
                      <a:r>
                        <a:rPr lang="en-GB" sz="1800" i="1" kern="1200" dirty="0">
                          <a:solidFill>
                            <a:schemeClr val="dk1"/>
                          </a:solidFill>
                          <a:effectLst/>
                          <a:latin typeface="Arial" panose="020B0604020202020204" pitchFamily="34" charset="0"/>
                          <a:ea typeface="+mn-ea"/>
                          <a:cs typeface="Arial" panose="020B0604020202020204" pitchFamily="34" charset="0"/>
                        </a:rPr>
                        <a:t>Are there any equality considerations to be addressed by committee?</a:t>
                      </a:r>
                    </a:p>
                  </a:txBody>
                  <a:tcPr anchor="ct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81620753"/>
                  </a:ext>
                </a:extLst>
              </a:tr>
            </a:tbl>
          </a:graphicData>
        </a:graphic>
      </p:graphicFrame>
    </p:spTree>
    <p:extLst>
      <p:ext uri="{BB962C8B-B14F-4D97-AF65-F5344CB8AC3E}">
        <p14:creationId xmlns:p14="http://schemas.microsoft.com/office/powerpoint/2010/main" val="203979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62DD-F1F3-2E50-35D3-62E1443875B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E31AE72-1944-E09C-C861-540ECE7EBF02}"/>
              </a:ext>
              <a:ext uri="{C183D7F6-B498-43B3-948B-1728B52AA6E4}">
                <adec:decorative xmlns:adec="http://schemas.microsoft.com/office/drawing/2017/decorative" val="0"/>
              </a:ext>
            </a:extLst>
          </p:cNvPr>
          <p:cNvSpPr>
            <a:spLocks noGrp="1"/>
          </p:cNvSpPr>
          <p:nvPr>
            <p:ph type="title"/>
          </p:nvPr>
        </p:nvSpPr>
        <p:spPr>
          <a:xfrm>
            <a:off x="466724" y="234515"/>
            <a:ext cx="11250785" cy="592817"/>
          </a:xfrm>
        </p:spPr>
        <p:txBody>
          <a:bodyPr>
            <a:noAutofit/>
          </a:bodyPr>
          <a:lstStyle/>
          <a:p>
            <a:r>
              <a:rPr lang="en-GB" dirty="0"/>
              <a:t>Ripretinib (</a:t>
            </a:r>
            <a:r>
              <a:rPr lang="en-GB" dirty="0" err="1"/>
              <a:t>Quinlock</a:t>
            </a:r>
            <a:r>
              <a:rPr lang="en-GB" dirty="0"/>
              <a:t>, </a:t>
            </a:r>
            <a:r>
              <a:rPr lang="en-GB" dirty="0" err="1"/>
              <a:t>Deciphera</a:t>
            </a:r>
            <a:r>
              <a:rPr lang="en-GB" dirty="0"/>
              <a:t>)</a:t>
            </a:r>
          </a:p>
        </p:txBody>
      </p:sp>
      <p:graphicFrame>
        <p:nvGraphicFramePr>
          <p:cNvPr id="13" name="Table 3" descr="Details of treatment, including marketing authorisation, mechanism of action, administration and price">
            <a:extLst>
              <a:ext uri="{FF2B5EF4-FFF2-40B4-BE49-F238E27FC236}">
                <a16:creationId xmlns:a16="http://schemas.microsoft.com/office/drawing/2014/main" id="{3E707A90-998A-FFAD-3417-4BE790ABA93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1466591"/>
              </p:ext>
            </p:extLst>
          </p:nvPr>
        </p:nvGraphicFramePr>
        <p:xfrm>
          <a:off x="466723" y="838218"/>
          <a:ext cx="11250785" cy="4419600"/>
        </p:xfrm>
        <a:graphic>
          <a:graphicData uri="http://schemas.openxmlformats.org/drawingml/2006/table">
            <a:tbl>
              <a:tblPr firstCol="1" bandRow="1">
                <a:tableStyleId>{5C22544A-7EE6-4342-B048-85BDC9FD1C3A}</a:tableStyleId>
              </a:tblPr>
              <a:tblGrid>
                <a:gridCol w="2134963">
                  <a:extLst>
                    <a:ext uri="{9D8B030D-6E8A-4147-A177-3AD203B41FA5}">
                      <a16:colId xmlns:a16="http://schemas.microsoft.com/office/drawing/2014/main" val="748657784"/>
                    </a:ext>
                  </a:extLst>
                </a:gridCol>
                <a:gridCol w="9115822">
                  <a:extLst>
                    <a:ext uri="{9D8B030D-6E8A-4147-A177-3AD203B41FA5}">
                      <a16:colId xmlns:a16="http://schemas.microsoft.com/office/drawing/2014/main" val="3173266189"/>
                    </a:ext>
                  </a:extLst>
                </a:gridCol>
              </a:tblGrid>
              <a:tr h="462969">
                <a:tc>
                  <a:txBody>
                    <a:bodyPr/>
                    <a:lstStyle/>
                    <a:p>
                      <a:r>
                        <a:rPr lang="en-GB" sz="2000" dirty="0">
                          <a:solidFill>
                            <a:schemeClr val="bg1"/>
                          </a:solidFill>
                          <a:latin typeface="Arial" panose="020B0604020202020204" pitchFamily="34" charset="0"/>
                        </a:rPr>
                        <a:t>Marketing authorisation</a:t>
                      </a:r>
                    </a:p>
                  </a:txBody>
                  <a:tcPr>
                    <a:solidFill>
                      <a:schemeClr val="accent2"/>
                    </a:solidFill>
                  </a:tcPr>
                </a:tc>
                <a:tc>
                  <a:txBody>
                    <a:bodyPr/>
                    <a:lstStyle/>
                    <a:p>
                      <a:pPr marL="0" indent="0">
                        <a:buFontTx/>
                        <a:buNone/>
                      </a:pPr>
                      <a:r>
                        <a:rPr lang="en-GB" sz="2000" dirty="0">
                          <a:solidFill>
                            <a:schemeClr val="tx1"/>
                          </a:solidFill>
                          <a:latin typeface="Arial" panose="020B0604020202020204" pitchFamily="34" charset="0"/>
                        </a:rPr>
                        <a:t>Ripretinib is ‘indicated for the treatment of adult patients with advanced GIST who have received three or more kinase inhibitors, including imatinib’</a:t>
                      </a:r>
                    </a:p>
                    <a:p>
                      <a:pPr marL="0" indent="0">
                        <a:buFontTx/>
                        <a:buNone/>
                      </a:pPr>
                      <a:r>
                        <a:rPr lang="en-GB" sz="2000" dirty="0">
                          <a:solidFill>
                            <a:schemeClr val="tx1"/>
                          </a:solidFill>
                          <a:latin typeface="Arial" panose="020B0604020202020204" pitchFamily="34" charset="0"/>
                        </a:rPr>
                        <a:t>MHRA approved ripretinib on 21st December 2021</a:t>
                      </a:r>
                    </a:p>
                  </a:txBody>
                  <a:tcPr>
                    <a:solidFill>
                      <a:srgbClr val="CCD8DD"/>
                    </a:solidFill>
                  </a:tcPr>
                </a:tc>
                <a:extLst>
                  <a:ext uri="{0D108BD9-81ED-4DB2-BD59-A6C34878D82A}">
                    <a16:rowId xmlns:a16="http://schemas.microsoft.com/office/drawing/2014/main" val="3751016788"/>
                  </a:ext>
                </a:extLst>
              </a:tr>
              <a:tr h="462969">
                <a:tc>
                  <a:txBody>
                    <a:bodyPr/>
                    <a:lstStyle/>
                    <a:p>
                      <a:r>
                        <a:rPr lang="en-GB" sz="2000" dirty="0">
                          <a:solidFill>
                            <a:schemeClr val="bg1"/>
                          </a:solidFill>
                          <a:latin typeface="Arial" panose="020B0604020202020204" pitchFamily="34" charset="0"/>
                        </a:rPr>
                        <a:t>Mechanism of action</a:t>
                      </a:r>
                    </a:p>
                  </a:txBody>
                  <a:tcPr>
                    <a:solidFill>
                      <a:schemeClr val="accent2"/>
                    </a:solidFill>
                  </a:tcPr>
                </a:tc>
                <a:tc>
                  <a:txBody>
                    <a:bodyPr/>
                    <a:lstStyle/>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Ripretinib works to slow tumour cell growth by blocking the activity of KIT and PDGFRA receptor tyrosine kinases on the surface of cancer cells </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It can also inhibit other kinases in vitro</a:t>
                      </a:r>
                    </a:p>
                  </a:txBody>
                  <a:tcPr>
                    <a:solidFill>
                      <a:srgbClr val="E8EDEF"/>
                    </a:solidFill>
                  </a:tcPr>
                </a:tc>
                <a:extLst>
                  <a:ext uri="{0D108BD9-81ED-4DB2-BD59-A6C34878D82A}">
                    <a16:rowId xmlns:a16="http://schemas.microsoft.com/office/drawing/2014/main" val="984656975"/>
                  </a:ext>
                </a:extLst>
              </a:tr>
              <a:tr h="484287">
                <a:tc>
                  <a:txBody>
                    <a:bodyPr/>
                    <a:lstStyle/>
                    <a:p>
                      <a:r>
                        <a:rPr lang="en-GB" sz="2000">
                          <a:solidFill>
                            <a:schemeClr val="bg1"/>
                          </a:solidFill>
                          <a:latin typeface="Arial" panose="020B0604020202020204" pitchFamily="34" charset="0"/>
                        </a:rPr>
                        <a:t>Administration</a:t>
                      </a:r>
                    </a:p>
                  </a:txBody>
                  <a:tcPr>
                    <a:solidFill>
                      <a:schemeClr val="accent2"/>
                    </a:solidFill>
                  </a:tcPr>
                </a:tc>
                <a:tc>
                  <a:txBody>
                    <a:bodyPr/>
                    <a:lstStyle/>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Oral administration</a:t>
                      </a:r>
                    </a:p>
                    <a:p>
                      <a:pPr marL="285750" indent="-285750">
                        <a:spcBef>
                          <a:spcPts val="0"/>
                        </a:spcBef>
                        <a:spcAft>
                          <a:spcPts val="0"/>
                        </a:spcAft>
                        <a:buFont typeface="Arial" panose="020B0604020202020204" pitchFamily="34" charset="0"/>
                        <a:buChar char="•"/>
                      </a:pPr>
                      <a:r>
                        <a:rPr lang="en-GB" sz="2000" dirty="0">
                          <a:latin typeface="Arial"/>
                          <a:cs typeface="Arial"/>
                        </a:rPr>
                        <a:t>L</a:t>
                      </a:r>
                      <a:r>
                        <a:rPr lang="en-GB" sz="2000" kern="1200" dirty="0">
                          <a:solidFill>
                            <a:schemeClr val="dk1"/>
                          </a:solidFill>
                          <a:effectLst/>
                          <a:latin typeface="Arial"/>
                          <a:ea typeface="+mn-ea"/>
                          <a:cs typeface="Arial"/>
                        </a:rPr>
                        <a:t>icensed dose is 150 mg ripretinib (3 x 50 mg tablets) taken once daily</a:t>
                      </a:r>
                      <a:r>
                        <a:rPr lang="en-GB" sz="2000" kern="1200" dirty="0">
                          <a:solidFill>
                            <a:schemeClr val="tx1"/>
                          </a:solidFill>
                          <a:effectLst/>
                          <a:latin typeface="Arial"/>
                          <a:ea typeface="+mn-ea"/>
                          <a:cs typeface="Arial"/>
                        </a:rPr>
                        <a:t>*</a:t>
                      </a: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Continue as long as benefit is observed or until unacceptable toxicity</a:t>
                      </a:r>
                    </a:p>
                  </a:txBody>
                  <a:tcPr>
                    <a:solidFill>
                      <a:srgbClr val="CCD8DD"/>
                    </a:solidFill>
                  </a:tcPr>
                </a:tc>
                <a:extLst>
                  <a:ext uri="{0D108BD9-81ED-4DB2-BD59-A6C34878D82A}">
                    <a16:rowId xmlns:a16="http://schemas.microsoft.com/office/drawing/2014/main" val="2152176351"/>
                  </a:ext>
                </a:extLst>
              </a:tr>
              <a:tr h="322676">
                <a:tc>
                  <a:txBody>
                    <a:bodyPr/>
                    <a:lstStyle/>
                    <a:p>
                      <a:r>
                        <a:rPr lang="en-GB" sz="2000" dirty="0">
                          <a:solidFill>
                            <a:schemeClr val="bg1"/>
                          </a:solidFill>
                          <a:latin typeface="Arial" panose="020B0604020202020204" pitchFamily="34" charset="0"/>
                        </a:rPr>
                        <a:t>Price</a:t>
                      </a:r>
                    </a:p>
                  </a:txBody>
                  <a:tcPr>
                    <a:solidFill>
                      <a:schemeClr val="accent2"/>
                    </a:solidFill>
                  </a:tcPr>
                </a:tc>
                <a:tc>
                  <a:txBody>
                    <a:bodyPr/>
                    <a:lstStyle/>
                    <a:p>
                      <a:pPr marL="285750" indent="-285750">
                        <a:spcBef>
                          <a:spcPts val="0"/>
                        </a:spcBef>
                        <a:spcAft>
                          <a:spcPts val="0"/>
                        </a:spcAft>
                        <a:buFont typeface="Arial" panose="020B0604020202020204" pitchFamily="34" charset="0"/>
                        <a:buChar char="•"/>
                      </a:pPr>
                      <a:r>
                        <a:rPr lang="en-GB" sz="2000" kern="1200" dirty="0">
                          <a:solidFill>
                            <a:schemeClr val="dk1"/>
                          </a:solidFill>
                          <a:effectLst/>
                          <a:latin typeface="Arial" panose="020B0604020202020204" pitchFamily="34" charset="0"/>
                          <a:ea typeface="+mn-ea"/>
                          <a:cs typeface="Arial" panose="020B0604020202020204" pitchFamily="34" charset="0"/>
                        </a:rPr>
                        <a:t>List price £18,400 for 30‑day supply (based on 3 x 50 mg tablets once daily)</a:t>
                      </a:r>
                      <a:endParaRPr lang="en-GB" sz="2000" dirty="0">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Patient Access Scheme has been approved </a:t>
                      </a:r>
                      <a:r>
                        <a:rPr lang="en-GB" sz="2000" dirty="0">
                          <a:latin typeface="Arial" panose="020B0604020202020204" pitchFamily="34" charset="0"/>
                          <a:cs typeface="Arial" panose="020B0604020202020204" pitchFamily="34" charset="0"/>
                          <a:sym typeface="Wingdings" panose="05000000000000000000" pitchFamily="2" charset="2"/>
                        </a:rPr>
                        <a:t> Company increased after ACM1</a:t>
                      </a:r>
                      <a:endParaRPr lang="en-GB" sz="2000" b="1" u="sng" dirty="0">
                        <a:highlight>
                          <a:srgbClr val="000000"/>
                        </a:highlight>
                        <a:latin typeface="Arial" panose="020B0604020202020204" pitchFamily="34" charset="0"/>
                        <a:cs typeface="Arial" panose="020B0604020202020204" pitchFamily="34" charset="0"/>
                      </a:endParaRPr>
                    </a:p>
                  </a:txBody>
                  <a:tcPr>
                    <a:solidFill>
                      <a:srgbClr val="E7E9EB"/>
                    </a:solidFill>
                  </a:tcPr>
                </a:tc>
                <a:extLst>
                  <a:ext uri="{0D108BD9-81ED-4DB2-BD59-A6C34878D82A}">
                    <a16:rowId xmlns:a16="http://schemas.microsoft.com/office/drawing/2014/main" val="3201822029"/>
                  </a:ext>
                </a:extLst>
              </a:tr>
              <a:tr h="182382">
                <a:tc gridSpan="2">
                  <a:txBody>
                    <a:bodyPr/>
                    <a:lstStyle/>
                    <a:p>
                      <a:r>
                        <a:rPr lang="en-GB" sz="2000" b="0" kern="1200" dirty="0">
                          <a:solidFill>
                            <a:schemeClr val="lt1"/>
                          </a:solidFill>
                          <a:effectLst/>
                          <a:latin typeface="Arial" panose="020B0604020202020204" pitchFamily="34" charset="0"/>
                          <a:ea typeface="+mn-ea"/>
                          <a:cs typeface="Arial" panose="020B0604020202020204" pitchFamily="34" charset="0"/>
                        </a:rPr>
                        <a:t>* </a:t>
                      </a:r>
                      <a:r>
                        <a:rPr lang="en-GB" sz="2000" b="0" dirty="0">
                          <a:latin typeface="Arial" panose="020B0604020202020204" pitchFamily="34" charset="0"/>
                          <a:cs typeface="Arial" panose="020B0604020202020204" pitchFamily="34" charset="0"/>
                        </a:rPr>
                        <a:t>Co</a:t>
                      </a:r>
                      <a:r>
                        <a:rPr lang="en-GB" sz="2000" b="0" dirty="0">
                          <a:effectLst/>
                          <a:latin typeface="Arial" panose="020B0604020202020204" pitchFamily="34" charset="0"/>
                          <a:cs typeface="Arial" panose="020B0604020202020204" pitchFamily="34" charset="0"/>
                        </a:rPr>
                        <a:t>mmittee can only recommend a drug within its marketing authorisation</a:t>
                      </a:r>
                      <a:endParaRPr lang="en-GB" sz="1800" b="0" dirty="0">
                        <a:solidFill>
                          <a:schemeClr val="bg1"/>
                        </a:solidFill>
                        <a:latin typeface="Arial" panose="020B0604020202020204" pitchFamily="34" charset="0"/>
                        <a:cs typeface="Arial" panose="020B0604020202020204" pitchFamily="34" charset="0"/>
                      </a:endParaRPr>
                    </a:p>
                  </a:txBody>
                  <a:tcPr>
                    <a:solidFill>
                      <a:schemeClr val="accent2"/>
                    </a:solidFill>
                  </a:tcPr>
                </a:tc>
                <a:tc hMerge="1">
                  <a:txBody>
                    <a:bodyPr/>
                    <a:lstStyle/>
                    <a:p>
                      <a:pPr marL="285750" indent="-285750">
                        <a:buFont typeface="Arial" panose="020B0604020202020204" pitchFamily="34" charset="0"/>
                        <a:buChar char="•"/>
                      </a:pPr>
                      <a:endParaRPr lang="en-GB">
                        <a:solidFill>
                          <a:schemeClr val="tx1"/>
                        </a:solidFill>
                        <a:latin typeface="Arial" panose="020B0604020202020204" pitchFamily="34" charset="0"/>
                      </a:endParaRPr>
                    </a:p>
                  </a:txBody>
                  <a:tcPr>
                    <a:solidFill>
                      <a:srgbClr val="E7E9EB"/>
                    </a:solidFill>
                  </a:tcPr>
                </a:tc>
                <a:extLst>
                  <a:ext uri="{0D108BD9-81ED-4DB2-BD59-A6C34878D82A}">
                    <a16:rowId xmlns:a16="http://schemas.microsoft.com/office/drawing/2014/main" val="2129038392"/>
                  </a:ext>
                </a:extLst>
              </a:tr>
            </a:tbl>
          </a:graphicData>
        </a:graphic>
      </p:graphicFrame>
      <p:sp>
        <p:nvSpPr>
          <p:cNvPr id="3" name="Text Placeholder 3">
            <a:extLst>
              <a:ext uri="{FF2B5EF4-FFF2-40B4-BE49-F238E27FC236}">
                <a16:creationId xmlns:a16="http://schemas.microsoft.com/office/drawing/2014/main" id="{4AB707CE-8EB6-D51E-EEAB-834D5AD2DC06}"/>
              </a:ext>
            </a:extLst>
          </p:cNvPr>
          <p:cNvSpPr txBox="1">
            <a:spLocks/>
          </p:cNvSpPr>
          <p:nvPr/>
        </p:nvSpPr>
        <p:spPr>
          <a:xfrm>
            <a:off x="1040130" y="6380000"/>
            <a:ext cx="10677378" cy="47750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GIST: Gastrointestinal stromal tumour; MHRA: Medicines and Healthcare products Regulatory Agency; KIT: proto-oncogene receptor tyrosine kinase; PDGFRA: Platelet derived growth factor receptor alpha</a:t>
            </a:r>
          </a:p>
        </p:txBody>
      </p:sp>
      <p:sp>
        <p:nvSpPr>
          <p:cNvPr id="2" name="TextBox 1">
            <a:extLst>
              <a:ext uri="{FF2B5EF4-FFF2-40B4-BE49-F238E27FC236}">
                <a16:creationId xmlns:a16="http://schemas.microsoft.com/office/drawing/2014/main" id="{B1AD21BA-F78F-10BE-D332-710341AE480F}"/>
              </a:ext>
            </a:extLst>
          </p:cNvPr>
          <p:cNvSpPr txBox="1"/>
          <p:nvPr/>
        </p:nvSpPr>
        <p:spPr>
          <a:xfrm>
            <a:off x="8403770" y="6030685"/>
            <a:ext cx="3313737"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See appendix: </a:t>
            </a:r>
            <a:r>
              <a:rPr lang="en-GB" sz="1600" dirty="0">
                <a:latin typeface="Arial" panose="020B0604020202020204" pitchFamily="34" charset="0"/>
                <a:cs typeface="Arial" panose="020B0604020202020204" pitchFamily="34" charset="0"/>
                <a:hlinkClick r:id="rId3" action="ppaction://hlinksldjump"/>
              </a:rPr>
              <a:t>Treatment pathway</a:t>
            </a:r>
            <a:endParaRPr lang="en-GB"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E6B180-9A18-5A62-3533-827898291C93}"/>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243405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dirty="0"/>
              <a:t>Ripretinib for treating advanced gastrointestinal stromal tumours after 3 or more treatments</a:t>
            </a:r>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68180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CED16-1526-935E-B196-60CC1AA61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63F4D-6982-B9F1-378B-3663A1272A68}"/>
              </a:ext>
            </a:extLst>
          </p:cNvPr>
          <p:cNvSpPr>
            <a:spLocks noGrp="1"/>
          </p:cNvSpPr>
          <p:nvPr>
            <p:ph type="title"/>
          </p:nvPr>
        </p:nvSpPr>
        <p:spPr>
          <a:xfrm>
            <a:off x="466724" y="234515"/>
            <a:ext cx="11250785" cy="592817"/>
          </a:xfrm>
        </p:spPr>
        <p:txBody>
          <a:bodyPr>
            <a:noAutofit/>
          </a:bodyPr>
          <a:lstStyle/>
          <a:p>
            <a:r>
              <a:rPr lang="en-GB" dirty="0"/>
              <a:t>Treatment pathway</a:t>
            </a:r>
          </a:p>
        </p:txBody>
      </p:sp>
      <p:sp>
        <p:nvSpPr>
          <p:cNvPr id="3" name="Text Placeholder 3">
            <a:extLst>
              <a:ext uri="{FF2B5EF4-FFF2-40B4-BE49-F238E27FC236}">
                <a16:creationId xmlns:a16="http://schemas.microsoft.com/office/drawing/2014/main" id="{9D1298C8-69A0-F109-3BE9-E47FDAB0EF96}"/>
              </a:ext>
            </a:extLst>
          </p:cNvPr>
          <p:cNvSpPr txBox="1">
            <a:spLocks/>
          </p:cNvSpPr>
          <p:nvPr/>
        </p:nvSpPr>
        <p:spPr>
          <a:xfrm>
            <a:off x="377456" y="5602696"/>
            <a:ext cx="10574508" cy="4686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ECOG, Eastern Cooperative Oncology Group; GIST: gastrointestinal stromal tumour; KIT, proto-oncogene receptor tyrosine kinase; PDGFRA: platelet derived growth factor receptor alpha </a:t>
            </a:r>
          </a:p>
        </p:txBody>
      </p:sp>
      <p:sp>
        <p:nvSpPr>
          <p:cNvPr id="11" name="TextBox 10">
            <a:extLst>
              <a:ext uri="{FF2B5EF4-FFF2-40B4-BE49-F238E27FC236}">
                <a16:creationId xmlns:a16="http://schemas.microsoft.com/office/drawing/2014/main" id="{FA434811-7E3D-CC8F-BEB2-AD190F2DD132}"/>
              </a:ext>
            </a:extLst>
          </p:cNvPr>
          <p:cNvSpPr txBox="1"/>
          <p:nvPr/>
        </p:nvSpPr>
        <p:spPr>
          <a:xfrm>
            <a:off x="8007131" y="1255304"/>
            <a:ext cx="3710377" cy="2739211"/>
          </a:xfrm>
          <a:prstGeom prst="rect">
            <a:avLst/>
          </a:prstGeom>
          <a:noFill/>
        </p:spPr>
        <p:txBody>
          <a:bodyPr wrap="square">
            <a:spAutoFit/>
          </a:bodyPr>
          <a:lstStyle/>
          <a:p>
            <a:pPr>
              <a:lnSpc>
                <a:spcPct val="100000"/>
              </a:lnSpc>
              <a:spcBef>
                <a:spcPts val="600"/>
              </a:spcBef>
            </a:pPr>
            <a:r>
              <a:rPr lang="en-GB" sz="1800" b="1" dirty="0">
                <a:latin typeface="Arial" panose="020B0604020202020204" pitchFamily="34" charset="0"/>
                <a:cs typeface="Arial" panose="020B0604020202020204" pitchFamily="34" charset="0"/>
              </a:rPr>
              <a:t>Treatment options</a:t>
            </a:r>
          </a:p>
          <a:p>
            <a:pPr marL="285750" indent="-285750">
              <a:lnSpc>
                <a:spcPct val="10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Initial treatment is with surgery but approximately 40% to 90% who have surgery have recurrence or metastasis</a:t>
            </a:r>
          </a:p>
          <a:p>
            <a:pPr marL="285750" indent="-285750">
              <a:lnSpc>
                <a:spcPct val="10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Currently no pharmacological treatment is recommended for GIST progressed after 3</a:t>
            </a:r>
            <a:r>
              <a:rPr lang="en-GB" sz="1800" baseline="30000" dirty="0">
                <a:latin typeface="Arial" panose="020B0604020202020204" pitchFamily="34" charset="0"/>
                <a:cs typeface="Arial" panose="020B0604020202020204" pitchFamily="34" charset="0"/>
              </a:rPr>
              <a:t>rd</a:t>
            </a:r>
            <a:r>
              <a:rPr lang="en-GB" sz="1800" dirty="0">
                <a:latin typeface="Arial" panose="020B0604020202020204" pitchFamily="34" charset="0"/>
                <a:cs typeface="Arial" panose="020B0604020202020204" pitchFamily="34" charset="0"/>
              </a:rPr>
              <a:t> line treatment</a:t>
            </a:r>
          </a:p>
        </p:txBody>
      </p:sp>
      <p:pic>
        <p:nvPicPr>
          <p:cNvPr id="14" name="Picture 13">
            <a:extLst>
              <a:ext uri="{FF2B5EF4-FFF2-40B4-BE49-F238E27FC236}">
                <a16:creationId xmlns:a16="http://schemas.microsoft.com/office/drawing/2014/main" id="{0767571A-992A-EDB0-819D-564B13B79991}"/>
              </a:ext>
            </a:extLst>
          </p:cNvPr>
          <p:cNvPicPr>
            <a:picLocks noChangeAspect="1"/>
          </p:cNvPicPr>
          <p:nvPr/>
        </p:nvPicPr>
        <p:blipFill>
          <a:blip r:embed="rId3"/>
          <a:stretch>
            <a:fillRect/>
          </a:stretch>
        </p:blipFill>
        <p:spPr>
          <a:xfrm>
            <a:off x="466723" y="1255304"/>
            <a:ext cx="7618845" cy="4253133"/>
          </a:xfrm>
          <a:prstGeom prst="rect">
            <a:avLst/>
          </a:prstGeom>
        </p:spPr>
      </p:pic>
      <p:sp>
        <p:nvSpPr>
          <p:cNvPr id="15" name="TextBox 14">
            <a:extLst>
              <a:ext uri="{FF2B5EF4-FFF2-40B4-BE49-F238E27FC236}">
                <a16:creationId xmlns:a16="http://schemas.microsoft.com/office/drawing/2014/main" id="{9F86DD0D-7582-46A9-3AE0-CDEB1B9ECF2F}"/>
              </a:ext>
            </a:extLst>
          </p:cNvPr>
          <p:cNvSpPr txBox="1"/>
          <p:nvPr/>
        </p:nvSpPr>
        <p:spPr>
          <a:xfrm rot="10800000" flipV="1">
            <a:off x="466722" y="831943"/>
            <a:ext cx="6675877"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Figure: Current and proposed treatment pathway</a:t>
            </a:r>
          </a:p>
        </p:txBody>
      </p:sp>
      <p:sp>
        <p:nvSpPr>
          <p:cNvPr id="16" name="Text Placeholder 3">
            <a:extLst>
              <a:ext uri="{FF2B5EF4-FFF2-40B4-BE49-F238E27FC236}">
                <a16:creationId xmlns:a16="http://schemas.microsoft.com/office/drawing/2014/main" id="{2204B30A-D84B-5322-09CB-5E02B9912909}"/>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ECOG: Eastern Cooperative Oncology Group; GIST: Gastrointestinal stromal tumour; TA: Technology appraisal</a:t>
            </a:r>
            <a:endParaRPr lang="en-GB" dirty="0">
              <a:ea typeface="Calibri" panose="020F0502020204030204" pitchFamily="34" charset="0"/>
            </a:endParaRPr>
          </a:p>
        </p:txBody>
      </p:sp>
      <p:sp>
        <p:nvSpPr>
          <p:cNvPr id="17" name="TextBox 16">
            <a:extLst>
              <a:ext uri="{FF2B5EF4-FFF2-40B4-BE49-F238E27FC236}">
                <a16:creationId xmlns:a16="http://schemas.microsoft.com/office/drawing/2014/main" id="{F4C9C873-8349-CE4F-5D53-0779B660581A}"/>
              </a:ext>
            </a:extLst>
          </p:cNvPr>
          <p:cNvSpPr txBox="1"/>
          <p:nvPr/>
        </p:nvSpPr>
        <p:spPr>
          <a:xfrm>
            <a:off x="9656466" y="5972633"/>
            <a:ext cx="206104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4" action="ppaction://hlinksldjump"/>
              </a:rPr>
              <a:t>main deck</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F4DADE2-3AC3-46E3-BAAA-D5CF32C86C89}"/>
              </a:ext>
            </a:extLst>
          </p:cNvPr>
          <p:cNvSpPr txBox="1"/>
          <p:nvPr/>
        </p:nvSpPr>
        <p:spPr>
          <a:xfrm>
            <a:off x="-5196" y="-11151"/>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598255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32DA-76B7-345F-250E-8C52BB32F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B71EA-445F-DF77-3EC7-5E8547CB6565}"/>
              </a:ext>
            </a:extLst>
          </p:cNvPr>
          <p:cNvSpPr>
            <a:spLocks noGrp="1"/>
          </p:cNvSpPr>
          <p:nvPr>
            <p:ph type="title"/>
          </p:nvPr>
        </p:nvSpPr>
        <p:spPr>
          <a:xfrm>
            <a:off x="466724" y="234515"/>
            <a:ext cx="11250785" cy="592817"/>
          </a:xfrm>
        </p:spPr>
        <p:txBody>
          <a:bodyPr>
            <a:noAutofit/>
          </a:bodyPr>
          <a:lstStyle/>
          <a:p>
            <a:r>
              <a:rPr lang="en-GB" dirty="0"/>
              <a:t>INVICTUS study design</a:t>
            </a:r>
          </a:p>
        </p:txBody>
      </p:sp>
      <p:sp>
        <p:nvSpPr>
          <p:cNvPr id="58" name="TextBox 57">
            <a:extLst>
              <a:ext uri="{FF2B5EF4-FFF2-40B4-BE49-F238E27FC236}">
                <a16:creationId xmlns:a16="http://schemas.microsoft.com/office/drawing/2014/main" id="{502E7708-E797-379D-223D-66570FE34FE2}"/>
              </a:ext>
            </a:extLst>
          </p:cNvPr>
          <p:cNvSpPr txBox="1"/>
          <p:nvPr/>
        </p:nvSpPr>
        <p:spPr>
          <a:xfrm>
            <a:off x="802640" y="873976"/>
            <a:ext cx="10505440" cy="400110"/>
          </a:xfrm>
          <a:prstGeom prst="rect">
            <a:avLst/>
          </a:prstGeom>
          <a:solidFill>
            <a:schemeClr val="accent4"/>
          </a:solidFill>
          <a:ln>
            <a:solidFill>
              <a:srgbClr val="000000"/>
            </a:solidFill>
          </a:ln>
        </p:spPr>
        <p:txBody>
          <a:bodyPr wrap="square" rtlCol="0">
            <a:spAutoFit/>
          </a:bodyPr>
          <a:lstStyle/>
          <a:p>
            <a:pPr algn="ctr"/>
            <a:r>
              <a:rPr lang="en-GB" sz="2000">
                <a:latin typeface="Arial" panose="020B0604020202020204" pitchFamily="34" charset="0"/>
                <a:cs typeface="Arial" panose="020B0604020202020204" pitchFamily="34" charset="0"/>
              </a:rPr>
              <a:t>Adults with advanced GIST after 3 or more treatments and ECOG PS of 0 to 2 </a:t>
            </a:r>
          </a:p>
        </p:txBody>
      </p:sp>
      <p:sp>
        <p:nvSpPr>
          <p:cNvPr id="59" name="TextBox 58">
            <a:extLst>
              <a:ext uri="{FF2B5EF4-FFF2-40B4-BE49-F238E27FC236}">
                <a16:creationId xmlns:a16="http://schemas.microsoft.com/office/drawing/2014/main" id="{33C00450-0A28-1FA8-430E-60B9421862D9}"/>
              </a:ext>
            </a:extLst>
          </p:cNvPr>
          <p:cNvSpPr txBox="1"/>
          <p:nvPr/>
        </p:nvSpPr>
        <p:spPr>
          <a:xfrm>
            <a:off x="839396" y="1465880"/>
            <a:ext cx="10505440" cy="400110"/>
          </a:xfrm>
          <a:prstGeom prst="rect">
            <a:avLst/>
          </a:prstGeom>
          <a:solidFill>
            <a:schemeClr val="accent4"/>
          </a:solidFill>
          <a:ln>
            <a:solidFill>
              <a:srgbClr val="000000"/>
            </a:solidFill>
          </a:ln>
        </p:spPr>
        <p:txBody>
          <a:bodyPr wrap="square" rtlCol="0">
            <a:spAutoFit/>
          </a:bodyPr>
          <a:lstStyle/>
          <a:p>
            <a:pPr algn="ctr"/>
            <a:r>
              <a:rPr lang="en-GB" sz="2000">
                <a:latin typeface="Arial" panose="020B0604020202020204" pitchFamily="34" charset="0"/>
                <a:cs typeface="Arial" panose="020B0604020202020204" pitchFamily="34" charset="0"/>
              </a:rPr>
              <a:t>Randomisation 2:1; stratification 3 vs ≥ 4 and ECOG PS 0 vs 1 or 2 (n=129)</a:t>
            </a:r>
          </a:p>
        </p:txBody>
      </p:sp>
      <p:sp>
        <p:nvSpPr>
          <p:cNvPr id="60" name="TextBox 59">
            <a:extLst>
              <a:ext uri="{FF2B5EF4-FFF2-40B4-BE49-F238E27FC236}">
                <a16:creationId xmlns:a16="http://schemas.microsoft.com/office/drawing/2014/main" id="{E79A5EB0-CD4E-3FF4-CFF3-FBDFB7E7BD8C}"/>
              </a:ext>
            </a:extLst>
          </p:cNvPr>
          <p:cNvSpPr txBox="1"/>
          <p:nvPr/>
        </p:nvSpPr>
        <p:spPr>
          <a:xfrm>
            <a:off x="299247" y="2095147"/>
            <a:ext cx="4158716" cy="707886"/>
          </a:xfrm>
          <a:prstGeom prst="rect">
            <a:avLst/>
          </a:prstGeom>
          <a:solidFill>
            <a:schemeClr val="accent1"/>
          </a:solidFill>
          <a:ln>
            <a:solidFill>
              <a:srgbClr val="000000"/>
            </a:solidFill>
          </a:ln>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Ripretinib 150 mg 1 x daily plus BSC (n=85)</a:t>
            </a:r>
          </a:p>
        </p:txBody>
      </p:sp>
      <p:sp>
        <p:nvSpPr>
          <p:cNvPr id="61" name="TextBox 60">
            <a:extLst>
              <a:ext uri="{FF2B5EF4-FFF2-40B4-BE49-F238E27FC236}">
                <a16:creationId xmlns:a16="http://schemas.microsoft.com/office/drawing/2014/main" id="{1B2F9743-AF27-48B1-A537-8EA98A311AE3}"/>
              </a:ext>
            </a:extLst>
          </p:cNvPr>
          <p:cNvSpPr txBox="1"/>
          <p:nvPr/>
        </p:nvSpPr>
        <p:spPr>
          <a:xfrm>
            <a:off x="8792282" y="2150817"/>
            <a:ext cx="3168322" cy="400110"/>
          </a:xfrm>
          <a:prstGeom prst="rect">
            <a:avLst/>
          </a:prstGeom>
          <a:solidFill>
            <a:srgbClr val="EAD054"/>
          </a:solidFill>
          <a:ln>
            <a:solidFill>
              <a:srgbClr val="000000"/>
            </a:solidFill>
          </a:ln>
        </p:spPr>
        <p:txBody>
          <a:bodyPr wrap="square" rtlCol="0">
            <a:spAutoFit/>
          </a:bodyPr>
          <a:lstStyle/>
          <a:p>
            <a:pPr algn="r"/>
            <a:r>
              <a:rPr lang="en-GB" sz="2000">
                <a:latin typeface="Arial" panose="020B0604020202020204" pitchFamily="34" charset="0"/>
                <a:cs typeface="Arial" panose="020B0604020202020204" pitchFamily="34" charset="0"/>
              </a:rPr>
              <a:t>Placebo plus BSC (n=44) </a:t>
            </a:r>
          </a:p>
        </p:txBody>
      </p:sp>
      <p:sp>
        <p:nvSpPr>
          <p:cNvPr id="62" name="TextBox 61">
            <a:extLst>
              <a:ext uri="{FF2B5EF4-FFF2-40B4-BE49-F238E27FC236}">
                <a16:creationId xmlns:a16="http://schemas.microsoft.com/office/drawing/2014/main" id="{D483249D-48FD-48AB-0824-0707793ADB98}"/>
              </a:ext>
            </a:extLst>
          </p:cNvPr>
          <p:cNvSpPr txBox="1"/>
          <p:nvPr/>
        </p:nvSpPr>
        <p:spPr>
          <a:xfrm>
            <a:off x="4095223" y="2575719"/>
            <a:ext cx="5561404" cy="400110"/>
          </a:xfrm>
          <a:prstGeom prst="rect">
            <a:avLst/>
          </a:prstGeom>
          <a:solidFill>
            <a:schemeClr val="accent4"/>
          </a:solidFill>
          <a:ln>
            <a:solidFill>
              <a:srgbClr val="000000"/>
            </a:solidFill>
          </a:ln>
        </p:spPr>
        <p:txBody>
          <a:bodyPr wrap="square" rtlCol="0">
            <a:spAutoFit/>
          </a:bodyPr>
          <a:lstStyle/>
          <a:p>
            <a:r>
              <a:rPr lang="en-GB" sz="2000" dirty="0">
                <a:latin typeface="Arial" panose="020B0604020202020204" pitchFamily="34" charset="0"/>
                <a:cs typeface="Arial" panose="020B0604020202020204" pitchFamily="34" charset="0"/>
              </a:rPr>
              <a:t>Disease progression by BICR/ unblinding</a:t>
            </a:r>
          </a:p>
        </p:txBody>
      </p:sp>
      <p:sp>
        <p:nvSpPr>
          <p:cNvPr id="63" name="TextBox 62">
            <a:extLst>
              <a:ext uri="{FF2B5EF4-FFF2-40B4-BE49-F238E27FC236}">
                <a16:creationId xmlns:a16="http://schemas.microsoft.com/office/drawing/2014/main" id="{35349811-3FCA-B907-D0E2-B9438D119813}"/>
              </a:ext>
            </a:extLst>
          </p:cNvPr>
          <p:cNvSpPr txBox="1"/>
          <p:nvPr/>
        </p:nvSpPr>
        <p:spPr>
          <a:xfrm>
            <a:off x="190005" y="3049991"/>
            <a:ext cx="4827733" cy="1323439"/>
          </a:xfrm>
          <a:prstGeom prst="rect">
            <a:avLst/>
          </a:prstGeom>
          <a:solidFill>
            <a:srgbClr val="228096"/>
          </a:solidFill>
          <a:ln>
            <a:solidFill>
              <a:srgbClr val="000000"/>
            </a:solidFill>
          </a:ln>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Open label ripretinib (n=63)</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Escalate to 150 mg 2 x daily (n=44) or</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Continue on same dose or stop ripretinib (n=19)</a:t>
            </a:r>
          </a:p>
        </p:txBody>
      </p:sp>
      <p:sp>
        <p:nvSpPr>
          <p:cNvPr id="64" name="TextBox 63">
            <a:extLst>
              <a:ext uri="{FF2B5EF4-FFF2-40B4-BE49-F238E27FC236}">
                <a16:creationId xmlns:a16="http://schemas.microsoft.com/office/drawing/2014/main" id="{29F0F9E9-89E2-0F48-4A9B-C907D95C041B}"/>
              </a:ext>
            </a:extLst>
          </p:cNvPr>
          <p:cNvSpPr txBox="1"/>
          <p:nvPr/>
        </p:nvSpPr>
        <p:spPr>
          <a:xfrm>
            <a:off x="8392491" y="3286136"/>
            <a:ext cx="3609504" cy="1015663"/>
          </a:xfrm>
          <a:prstGeom prst="rect">
            <a:avLst/>
          </a:prstGeom>
          <a:solidFill>
            <a:srgbClr val="EAD054"/>
          </a:solidFill>
          <a:ln>
            <a:solidFill>
              <a:srgbClr val="000000"/>
            </a:solidFill>
          </a:ln>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Cross over to ripretinib 150 mg 1 x daily (n=30) or</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Stop taking part in stu</a:t>
            </a:r>
            <a:r>
              <a:rPr lang="en-GB" dirty="0">
                <a:latin typeface="Arial" panose="020B0604020202020204" pitchFamily="34" charset="0"/>
                <a:cs typeface="Arial" panose="020B0604020202020204" pitchFamily="34" charset="0"/>
              </a:rPr>
              <a:t>dy</a:t>
            </a:r>
          </a:p>
        </p:txBody>
      </p:sp>
      <p:sp>
        <p:nvSpPr>
          <p:cNvPr id="65" name="TextBox 64">
            <a:extLst>
              <a:ext uri="{FF2B5EF4-FFF2-40B4-BE49-F238E27FC236}">
                <a16:creationId xmlns:a16="http://schemas.microsoft.com/office/drawing/2014/main" id="{C12FDBEE-6DD0-408D-EB3E-D3332D816B7C}"/>
              </a:ext>
            </a:extLst>
          </p:cNvPr>
          <p:cNvSpPr txBox="1"/>
          <p:nvPr/>
        </p:nvSpPr>
        <p:spPr>
          <a:xfrm>
            <a:off x="8639456" y="4639887"/>
            <a:ext cx="3473975" cy="400110"/>
          </a:xfrm>
          <a:prstGeom prst="rect">
            <a:avLst/>
          </a:prstGeom>
          <a:solidFill>
            <a:schemeClr val="accent4"/>
          </a:solidFill>
          <a:ln>
            <a:solidFill>
              <a:srgbClr val="000000"/>
            </a:solidFill>
          </a:ln>
        </p:spPr>
        <p:txBody>
          <a:bodyPr wrap="square" rtlCol="0">
            <a:spAutoFit/>
          </a:bodyPr>
          <a:lstStyle/>
          <a:p>
            <a:pPr algn="ctr"/>
            <a:r>
              <a:rPr lang="en-GB" sz="2000">
                <a:latin typeface="Arial" panose="020B0604020202020204" pitchFamily="34" charset="0"/>
                <a:cs typeface="Arial" panose="020B0604020202020204" pitchFamily="34" charset="0"/>
              </a:rPr>
              <a:t>Disease progression</a:t>
            </a:r>
          </a:p>
        </p:txBody>
      </p:sp>
      <p:sp>
        <p:nvSpPr>
          <p:cNvPr id="66" name="TextBox 65">
            <a:extLst>
              <a:ext uri="{FF2B5EF4-FFF2-40B4-BE49-F238E27FC236}">
                <a16:creationId xmlns:a16="http://schemas.microsoft.com/office/drawing/2014/main" id="{2EF3E1A2-7159-FCA4-80C3-0C0D9B2D6752}"/>
              </a:ext>
            </a:extLst>
          </p:cNvPr>
          <p:cNvSpPr txBox="1"/>
          <p:nvPr/>
        </p:nvSpPr>
        <p:spPr>
          <a:xfrm>
            <a:off x="6946275" y="5386897"/>
            <a:ext cx="5087228" cy="707886"/>
          </a:xfrm>
          <a:prstGeom prst="rect">
            <a:avLst/>
          </a:prstGeom>
          <a:solidFill>
            <a:srgbClr val="EAD054"/>
          </a:solidFill>
          <a:ln>
            <a:solidFill>
              <a:srgbClr val="000000"/>
            </a:solidFill>
          </a:ln>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Escalate to 150 mg 2 x daily (n=16)</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Continue on same dose or stop ripretinib</a:t>
            </a:r>
          </a:p>
        </p:txBody>
      </p:sp>
      <p:cxnSp>
        <p:nvCxnSpPr>
          <p:cNvPr id="67" name="Connector: Elbow 66">
            <a:extLst>
              <a:ext uri="{FF2B5EF4-FFF2-40B4-BE49-F238E27FC236}">
                <a16:creationId xmlns:a16="http://schemas.microsoft.com/office/drawing/2014/main" id="{9F44B51B-B92D-AAD6-808C-1F552C5EF267}"/>
              </a:ext>
              <a:ext uri="{C183D7F6-B498-43B3-948B-1728B52AA6E4}">
                <adec:decorative xmlns:adec="http://schemas.microsoft.com/office/drawing/2017/decorative" val="1"/>
              </a:ext>
            </a:extLst>
          </p:cNvPr>
          <p:cNvCxnSpPr>
            <a:cxnSpLocks/>
          </p:cNvCxnSpPr>
          <p:nvPr/>
        </p:nvCxnSpPr>
        <p:spPr>
          <a:xfrm>
            <a:off x="6786880" y="1890602"/>
            <a:ext cx="1992092" cy="465735"/>
          </a:xfrm>
          <a:prstGeom prst="bentConnector3">
            <a:avLst>
              <a:gd name="adj1" fmla="val 18"/>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6F8600F6-E8EA-6C18-FF41-E6B37F5708A6}"/>
              </a:ext>
              <a:ext uri="{C183D7F6-B498-43B3-948B-1728B52AA6E4}">
                <adec:decorative xmlns:adec="http://schemas.microsoft.com/office/drawing/2017/decorative" val="1"/>
              </a:ext>
            </a:extLst>
          </p:cNvPr>
          <p:cNvCxnSpPr>
            <a:cxnSpLocks/>
          </p:cNvCxnSpPr>
          <p:nvPr/>
        </p:nvCxnSpPr>
        <p:spPr>
          <a:xfrm rot="10800000" flipV="1">
            <a:off x="4525328" y="1890602"/>
            <a:ext cx="2126822" cy="460269"/>
          </a:xfrm>
          <a:prstGeom prst="bentConnector3">
            <a:avLst>
              <a:gd name="adj1" fmla="val 796"/>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99359922-725F-9AA5-D1DA-A8C36AFE58D0}"/>
              </a:ext>
              <a:ext uri="{C183D7F6-B498-43B3-948B-1728B52AA6E4}">
                <adec:decorative xmlns:adec="http://schemas.microsoft.com/office/drawing/2017/decorative" val="1"/>
              </a:ext>
            </a:extLst>
          </p:cNvPr>
          <p:cNvCxnSpPr>
            <a:cxnSpLocks/>
          </p:cNvCxnSpPr>
          <p:nvPr/>
        </p:nvCxnSpPr>
        <p:spPr>
          <a:xfrm rot="10800000" flipV="1">
            <a:off x="4988210" y="3049394"/>
            <a:ext cx="1638540" cy="629107"/>
          </a:xfrm>
          <a:prstGeom prst="bentConnector3">
            <a:avLst>
              <a:gd name="adj1" fmla="val 717"/>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DCD83357-6F33-F8DC-9E2C-D86C45F0E62B}"/>
              </a:ext>
              <a:ext uri="{C183D7F6-B498-43B3-948B-1728B52AA6E4}">
                <adec:decorative xmlns:adec="http://schemas.microsoft.com/office/drawing/2017/decorative" val="1"/>
              </a:ext>
            </a:extLst>
          </p:cNvPr>
          <p:cNvCxnSpPr>
            <a:cxnSpLocks/>
          </p:cNvCxnSpPr>
          <p:nvPr/>
        </p:nvCxnSpPr>
        <p:spPr>
          <a:xfrm>
            <a:off x="6770055" y="3066066"/>
            <a:ext cx="1625800" cy="635299"/>
          </a:xfrm>
          <a:prstGeom prst="bentConnector3">
            <a:avLst>
              <a:gd name="adj1" fmla="val -4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63">
            <a:extLst>
              <a:ext uri="{FF2B5EF4-FFF2-40B4-BE49-F238E27FC236}">
                <a16:creationId xmlns:a16="http://schemas.microsoft.com/office/drawing/2014/main" id="{CE1CF959-BB63-AD21-B3B1-623FF28507FF}"/>
              </a:ext>
              <a:ext uri="{C183D7F6-B498-43B3-948B-1728B52AA6E4}">
                <adec:decorative xmlns:adec="http://schemas.microsoft.com/office/drawing/2017/decorative" val="1"/>
              </a:ext>
            </a:extLst>
          </p:cNvPr>
          <p:cNvCxnSpPr>
            <a:cxnSpLocks/>
          </p:cNvCxnSpPr>
          <p:nvPr/>
        </p:nvCxnSpPr>
        <p:spPr>
          <a:xfrm>
            <a:off x="10121425" y="4301799"/>
            <a:ext cx="0" cy="40114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63">
            <a:extLst>
              <a:ext uri="{FF2B5EF4-FFF2-40B4-BE49-F238E27FC236}">
                <a16:creationId xmlns:a16="http://schemas.microsoft.com/office/drawing/2014/main" id="{742C919D-8F21-D7A7-2BA3-9B1683677E22}"/>
              </a:ext>
              <a:ext uri="{C183D7F6-B498-43B3-948B-1728B52AA6E4}">
                <adec:decorative xmlns:adec="http://schemas.microsoft.com/office/drawing/2017/decorative" val="1"/>
              </a:ext>
            </a:extLst>
          </p:cNvPr>
          <p:cNvCxnSpPr>
            <a:cxnSpLocks/>
          </p:cNvCxnSpPr>
          <p:nvPr/>
        </p:nvCxnSpPr>
        <p:spPr>
          <a:xfrm>
            <a:off x="10148825" y="5039997"/>
            <a:ext cx="0" cy="4345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9AFD13A-C4D5-E115-0BD6-991AC7410C51}"/>
              </a:ext>
            </a:extLst>
          </p:cNvPr>
          <p:cNvSpPr txBox="1"/>
          <p:nvPr/>
        </p:nvSpPr>
        <p:spPr>
          <a:xfrm>
            <a:off x="217084" y="4516301"/>
            <a:ext cx="6183360" cy="1446550"/>
          </a:xfrm>
          <a:prstGeom prst="rect">
            <a:avLst/>
          </a:prstGeom>
          <a:solidFill>
            <a:schemeClr val="bg1"/>
          </a:solidFill>
          <a:ln>
            <a:solidFill>
              <a:srgbClr val="000000"/>
            </a:solidFill>
          </a:ln>
        </p:spPr>
        <p:txBody>
          <a:bodyPr wrap="square">
            <a:spAutoFit/>
          </a:bodyPr>
          <a:lstStyle/>
          <a:p>
            <a:pPr marL="285750" indent="-285750">
              <a:buFont typeface="Arial" panose="020B0604020202020204" pitchFamily="34" charset="0"/>
              <a:buChar char="•"/>
            </a:pPr>
            <a:r>
              <a:rPr lang="en-GB" sz="1750">
                <a:latin typeface="Arial" panose="020B0604020202020204" pitchFamily="34" charset="0"/>
                <a:ea typeface="Times New Roman" panose="02020603050405020304" pitchFamily="18" charset="0"/>
                <a:cs typeface="Arial" panose="020B0604020202020204" pitchFamily="34" charset="0"/>
              </a:rPr>
              <a:t>P</a:t>
            </a:r>
            <a:r>
              <a:rPr lang="en-GB" sz="1750">
                <a:effectLst/>
                <a:latin typeface="Arial" panose="020B0604020202020204" pitchFamily="34" charset="0"/>
                <a:ea typeface="Times New Roman" panose="02020603050405020304" pitchFamily="18" charset="0"/>
                <a:cs typeface="Arial" panose="020B0604020202020204" pitchFamily="34" charset="0"/>
              </a:rPr>
              <a:t>rimary analysis, all efficacy and safety endpoints based on double‑blind period</a:t>
            </a:r>
          </a:p>
          <a:p>
            <a:pPr marL="285750" indent="-285750">
              <a:buFont typeface="Arial" panose="020B0604020202020204" pitchFamily="34" charset="0"/>
              <a:buChar char="•"/>
            </a:pPr>
            <a:r>
              <a:rPr lang="en-GB" sz="1750">
                <a:effectLst/>
                <a:latin typeface="Arial" panose="020B0604020202020204" pitchFamily="34" charset="0"/>
                <a:ea typeface="Times New Roman" panose="02020603050405020304" pitchFamily="18" charset="0"/>
                <a:cs typeface="Arial" panose="020B0604020202020204" pitchFamily="34" charset="0"/>
              </a:rPr>
              <a:t>Overall survival </a:t>
            </a:r>
            <a:r>
              <a:rPr lang="en-GB" sz="1750">
                <a:latin typeface="Arial" panose="020B0604020202020204" pitchFamily="34" charset="0"/>
                <a:cs typeface="Arial" panose="020B0604020202020204" pitchFamily="34" charset="0"/>
              </a:rPr>
              <a:t>analysed for full study period, including double‑blind and open‑label periods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Numbers based on January 2021 participant flow </a:t>
            </a:r>
          </a:p>
        </p:txBody>
      </p:sp>
      <p:sp>
        <p:nvSpPr>
          <p:cNvPr id="74" name="Text Placeholder 3">
            <a:extLst>
              <a:ext uri="{FF2B5EF4-FFF2-40B4-BE49-F238E27FC236}">
                <a16:creationId xmlns:a16="http://schemas.microsoft.com/office/drawing/2014/main" id="{989C9872-9C01-1B1F-36CB-1BDD2FE75C47}"/>
              </a:ext>
            </a:extLst>
          </p:cNvPr>
          <p:cNvSpPr txBox="1">
            <a:spLocks/>
          </p:cNvSpPr>
          <p:nvPr/>
        </p:nvSpPr>
        <p:spPr>
          <a:xfrm>
            <a:off x="1040130" y="6362961"/>
            <a:ext cx="10677378" cy="494547"/>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BICR: Blinded Independent central review; BSC: Best supportive care; ECOG PS: Eastern Cooperative Oncology Group performance status; GIST: Gastrointestinal stromal tumour; TA: Technology appraisal</a:t>
            </a:r>
            <a:endParaRPr lang="en-GB" dirty="0">
              <a:ea typeface="Calibri" panose="020F0502020204030204" pitchFamily="34" charset="0"/>
            </a:endParaRPr>
          </a:p>
        </p:txBody>
      </p:sp>
      <p:sp>
        <p:nvSpPr>
          <p:cNvPr id="3" name="TextBox 2">
            <a:extLst>
              <a:ext uri="{FF2B5EF4-FFF2-40B4-BE49-F238E27FC236}">
                <a16:creationId xmlns:a16="http://schemas.microsoft.com/office/drawing/2014/main" id="{C36C2682-056D-D5E4-2B1F-D6CFA177C42D}"/>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475752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63BC-2175-2C86-DE95-241D14AB4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19563-230B-C5A4-CE60-B2449475AD34}"/>
              </a:ext>
            </a:extLst>
          </p:cNvPr>
          <p:cNvSpPr>
            <a:spLocks noGrp="1"/>
          </p:cNvSpPr>
          <p:nvPr>
            <p:ph type="title"/>
          </p:nvPr>
        </p:nvSpPr>
        <p:spPr>
          <a:xfrm>
            <a:off x="466724" y="234515"/>
            <a:ext cx="11250785" cy="592817"/>
          </a:xfrm>
        </p:spPr>
        <p:txBody>
          <a:bodyPr>
            <a:noAutofit/>
          </a:bodyPr>
          <a:lstStyle/>
          <a:p>
            <a:r>
              <a:rPr lang="en-GB" dirty="0"/>
              <a:t>INVICTUS trial characteristics</a:t>
            </a:r>
          </a:p>
        </p:txBody>
      </p:sp>
      <p:graphicFrame>
        <p:nvGraphicFramePr>
          <p:cNvPr id="11" name="Table 10">
            <a:extLst>
              <a:ext uri="{FF2B5EF4-FFF2-40B4-BE49-F238E27FC236}">
                <a16:creationId xmlns:a16="http://schemas.microsoft.com/office/drawing/2014/main" id="{04AB8B5A-5F65-EB1B-A163-438B2CFA2840}"/>
              </a:ext>
            </a:extLst>
          </p:cNvPr>
          <p:cNvGraphicFramePr>
            <a:graphicFrameLocks noGrp="1"/>
          </p:cNvGraphicFramePr>
          <p:nvPr>
            <p:extLst>
              <p:ext uri="{D42A27DB-BD31-4B8C-83A1-F6EECF244321}">
                <p14:modId xmlns:p14="http://schemas.microsoft.com/office/powerpoint/2010/main" val="2486566497"/>
              </p:ext>
            </p:extLst>
          </p:nvPr>
        </p:nvGraphicFramePr>
        <p:xfrm>
          <a:off x="466724" y="764183"/>
          <a:ext cx="11250784" cy="5246900"/>
        </p:xfrm>
        <a:graphic>
          <a:graphicData uri="http://schemas.openxmlformats.org/drawingml/2006/table">
            <a:tbl>
              <a:tblPr firstRow="1" firstCol="1" bandRow="1">
                <a:tableStyleId>{21E4AEA4-8DFA-4A89-87EB-49C32662AFE0}</a:tableStyleId>
              </a:tblPr>
              <a:tblGrid>
                <a:gridCol w="2073319">
                  <a:extLst>
                    <a:ext uri="{9D8B030D-6E8A-4147-A177-3AD203B41FA5}">
                      <a16:colId xmlns:a16="http://schemas.microsoft.com/office/drawing/2014/main" val="2405011290"/>
                    </a:ext>
                  </a:extLst>
                </a:gridCol>
                <a:gridCol w="9177465">
                  <a:extLst>
                    <a:ext uri="{9D8B030D-6E8A-4147-A177-3AD203B41FA5}">
                      <a16:colId xmlns:a16="http://schemas.microsoft.com/office/drawing/2014/main" val="1047012290"/>
                    </a:ext>
                  </a:extLst>
                </a:gridCol>
              </a:tblGrid>
              <a:tr h="368354">
                <a:tc gridSpan="2">
                  <a:txBody>
                    <a:bodyPr/>
                    <a:lstStyle/>
                    <a:p>
                      <a:r>
                        <a:rPr lang="en-GB" dirty="0">
                          <a:latin typeface="Arial" panose="020B0604020202020204" pitchFamily="34" charset="0"/>
                          <a:cs typeface="Arial" panose="020B0604020202020204" pitchFamily="34" charset="0"/>
                        </a:rPr>
                        <a:t>INVICTUS trial characteristics</a:t>
                      </a:r>
                    </a:p>
                  </a:txBody>
                  <a:tcPr/>
                </a:tc>
                <a:tc hMerge="1">
                  <a:txBody>
                    <a:bodyPr/>
                    <a:lstStyle/>
                    <a:p>
                      <a:endParaRPr lang="en-GB"/>
                    </a:p>
                  </a:txBody>
                  <a:tcPr/>
                </a:tc>
                <a:extLst>
                  <a:ext uri="{0D108BD9-81ED-4DB2-BD59-A6C34878D82A}">
                    <a16:rowId xmlns:a16="http://schemas.microsoft.com/office/drawing/2014/main" val="326353937"/>
                  </a:ext>
                </a:extLst>
              </a:tr>
              <a:tr h="197055">
                <a:tc>
                  <a:txBody>
                    <a:bodyPr/>
                    <a:lstStyle/>
                    <a:p>
                      <a:r>
                        <a:rPr lang="en-GB">
                          <a:latin typeface="Arial" panose="020B0604020202020204" pitchFamily="34" charset="0"/>
                          <a:cs typeface="Arial" panose="020B0604020202020204" pitchFamily="34" charset="0"/>
                        </a:rPr>
                        <a:t>Design</a:t>
                      </a:r>
                    </a:p>
                  </a:txBody>
                  <a:tcPr/>
                </a:tc>
                <a:tc>
                  <a:txBody>
                    <a:bodyPr/>
                    <a:lstStyle/>
                    <a:p>
                      <a:r>
                        <a:rPr lang="en-GB" sz="1800" b="0" i="0" u="none" strike="noStrike" kern="1200" baseline="0">
                          <a:solidFill>
                            <a:schemeClr val="dk1"/>
                          </a:solidFill>
                          <a:latin typeface="Arial" panose="020B0604020202020204" pitchFamily="34" charset="0"/>
                          <a:ea typeface="+mn-ea"/>
                          <a:cs typeface="Arial" panose="020B0604020202020204" pitchFamily="34" charset="0"/>
                        </a:rPr>
                        <a:t>Phase 3 double-blind, placebo-controlled, randomised trial </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7719409"/>
                  </a:ext>
                </a:extLst>
              </a:tr>
              <a:tr h="448812">
                <a:tc>
                  <a:txBody>
                    <a:bodyPr/>
                    <a:lstStyle/>
                    <a:p>
                      <a:r>
                        <a:rPr lang="en-GB">
                          <a:latin typeface="Arial" panose="020B0604020202020204" pitchFamily="34" charset="0"/>
                          <a:cs typeface="Arial" panose="020B0604020202020204" pitchFamily="34" charset="0"/>
                        </a:rPr>
                        <a:t>Population </a:t>
                      </a:r>
                    </a:p>
                  </a:txBody>
                  <a:tcPr/>
                </a:tc>
                <a:tc>
                  <a:txBody>
                    <a:bodyPr/>
                    <a:lstStyle/>
                    <a:p>
                      <a:r>
                        <a:rPr lang="en-GB" sz="1800" b="0" i="0" u="none" strike="noStrike" kern="1200" baseline="0">
                          <a:solidFill>
                            <a:schemeClr val="dk1"/>
                          </a:solidFill>
                          <a:latin typeface="Arial" panose="020B0604020202020204" pitchFamily="34" charset="0"/>
                          <a:ea typeface="+mn-ea"/>
                          <a:cs typeface="Arial" panose="020B0604020202020204" pitchFamily="34" charset="0"/>
                        </a:rPr>
                        <a:t>People with advanced GIST after at least 3 prior treatments (imatinib, sunitinib, regorafenib), and ECOG performance score 0-2</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5341937"/>
                  </a:ext>
                </a:extLst>
              </a:tr>
              <a:tr h="443860">
                <a:tc>
                  <a:txBody>
                    <a:bodyPr/>
                    <a:lstStyle/>
                    <a:p>
                      <a:r>
                        <a:rPr lang="en-GB">
                          <a:latin typeface="Arial" panose="020B0604020202020204" pitchFamily="34" charset="0"/>
                          <a:cs typeface="Arial" panose="020B0604020202020204" pitchFamily="34" charset="0"/>
                        </a:rPr>
                        <a:t>Intervention</a:t>
                      </a:r>
                    </a:p>
                  </a:txBody>
                  <a:tcPr/>
                </a:tc>
                <a:tc>
                  <a:txBody>
                    <a:bodyPr/>
                    <a:lstStyle/>
                    <a:p>
                      <a:r>
                        <a:rPr lang="en-GB" sz="1800" b="0" i="0" u="none" strike="noStrike" kern="1200" baseline="0" dirty="0">
                          <a:solidFill>
                            <a:schemeClr val="dk1"/>
                          </a:solidFill>
                          <a:latin typeface="Arial" panose="020B0604020202020204" pitchFamily="34" charset="0"/>
                          <a:ea typeface="+mn-ea"/>
                          <a:cs typeface="Arial" panose="020B0604020202020204" pitchFamily="34" charset="0"/>
                        </a:rPr>
                        <a:t>Ripretinib plus best supportive care until disease progression (can stop or continue with current or double dose), or unacceptable toxicity </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3783410"/>
                  </a:ext>
                </a:extLst>
              </a:tr>
              <a:tr h="650822">
                <a:tc>
                  <a:txBody>
                    <a:bodyPr/>
                    <a:lstStyle/>
                    <a:p>
                      <a:r>
                        <a:rPr lang="en-GB" dirty="0">
                          <a:latin typeface="Arial" panose="020B0604020202020204" pitchFamily="34" charset="0"/>
                          <a:cs typeface="Arial" panose="020B0604020202020204" pitchFamily="34" charset="0"/>
                        </a:rPr>
                        <a:t>Comparator</a:t>
                      </a:r>
                    </a:p>
                  </a:txBody>
                  <a:tcPr/>
                </a:tc>
                <a:tc>
                  <a:txBody>
                    <a:bodyPr/>
                    <a:lstStyle/>
                    <a:p>
                      <a:r>
                        <a:rPr lang="en-GB" sz="1800" b="0" i="0" u="none" strike="noStrike" kern="1200" baseline="0" dirty="0">
                          <a:solidFill>
                            <a:schemeClr val="dk1"/>
                          </a:solidFill>
                          <a:latin typeface="Arial" panose="020B0604020202020204" pitchFamily="34" charset="0"/>
                          <a:ea typeface="+mn-ea"/>
                          <a:cs typeface="Arial" panose="020B0604020202020204" pitchFamily="34" charset="0"/>
                        </a:rPr>
                        <a:t>Placebo plus best supportive care (can stop or switch to ripretinib on disease progression)</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6595976"/>
                  </a:ext>
                </a:extLst>
              </a:tr>
              <a:tr h="650822">
                <a:tc>
                  <a:txBody>
                    <a:bodyPr/>
                    <a:lstStyle/>
                    <a:p>
                      <a:r>
                        <a:rPr lang="en-GB">
                          <a:latin typeface="Arial" panose="020B0604020202020204" pitchFamily="34" charset="0"/>
                          <a:cs typeface="Arial" panose="020B0604020202020204" pitchFamily="34" charset="0"/>
                        </a:rPr>
                        <a:t>Duration</a:t>
                      </a:r>
                    </a:p>
                  </a:txBody>
                  <a:tcPr/>
                </a:tc>
                <a:tc>
                  <a:txBody>
                    <a:bodyPr/>
                    <a:lstStyle/>
                    <a:p>
                      <a:pPr marL="285750" indent="-285750">
                        <a:buFont typeface="Arial" panose="020B0604020202020204" pitchFamily="34" charset="0"/>
                        <a:buChar char="•"/>
                      </a:pPr>
                      <a:r>
                        <a:rPr lang="en-GB" sz="1800" b="0" i="0" u="none" strike="noStrike" kern="1200" baseline="0">
                          <a:solidFill>
                            <a:schemeClr val="dk1"/>
                          </a:solidFill>
                          <a:latin typeface="Arial" panose="020B0604020202020204" pitchFamily="34" charset="0"/>
                          <a:ea typeface="+mn-ea"/>
                          <a:cs typeface="Arial" panose="020B0604020202020204" pitchFamily="34" charset="0"/>
                        </a:rPr>
                        <a:t>Primary data-cut: May 2019 (median 6.3 months follow-up) </a:t>
                      </a:r>
                    </a:p>
                    <a:p>
                      <a:pPr marL="285750" indent="-285750">
                        <a:buFont typeface="Arial" panose="020B0604020202020204" pitchFamily="34" charset="0"/>
                        <a:buChar char="•"/>
                      </a:pPr>
                      <a:r>
                        <a:rPr lang="en-GB" sz="1800" b="0" i="0" u="none" strike="noStrike" kern="1200" baseline="0">
                          <a:solidFill>
                            <a:schemeClr val="dk1"/>
                          </a:solidFill>
                          <a:latin typeface="Arial" panose="020B0604020202020204" pitchFamily="34" charset="0"/>
                          <a:ea typeface="+mn-ea"/>
                          <a:cs typeface="Arial" panose="020B0604020202020204" pitchFamily="34" charset="0"/>
                        </a:rPr>
                        <a:t>Additional follow-up after 9 months (August 2020)  and 19 months (January 2021) </a:t>
                      </a:r>
                    </a:p>
                    <a:p>
                      <a:pPr marL="285750" indent="-285750">
                        <a:buFont typeface="Arial" panose="020B0604020202020204" pitchFamily="34" charset="0"/>
                        <a:buChar char="•"/>
                      </a:pPr>
                      <a:r>
                        <a:rPr lang="en-GB" sz="1800" b="0" i="0" u="none" strike="noStrike" kern="1200" baseline="0">
                          <a:solidFill>
                            <a:schemeClr val="dk1"/>
                          </a:solidFill>
                          <a:latin typeface="Arial" panose="020B0604020202020204" pitchFamily="34" charset="0"/>
                          <a:ea typeface="+mn-ea"/>
                          <a:cs typeface="Arial" panose="020B0604020202020204" pitchFamily="34" charset="0"/>
                        </a:rPr>
                        <a:t>Additional follow-up (May 2022) has not been used in the economic analyses</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1390068"/>
                  </a:ext>
                </a:extLst>
              </a:tr>
              <a:tr h="352054">
                <a:tc>
                  <a:txBody>
                    <a:bodyPr/>
                    <a:lstStyle/>
                    <a:p>
                      <a:r>
                        <a:rPr lang="en-GB">
                          <a:latin typeface="Arial" panose="020B0604020202020204" pitchFamily="34" charset="0"/>
                          <a:cs typeface="Arial" panose="020B0604020202020204" pitchFamily="34" charset="0"/>
                        </a:rPr>
                        <a:t>Primary outcome</a:t>
                      </a:r>
                    </a:p>
                  </a:txBody>
                  <a:tcPr/>
                </a:tc>
                <a:tc>
                  <a:txBody>
                    <a:bodyPr/>
                    <a:lstStyle/>
                    <a:p>
                      <a:r>
                        <a:rPr lang="en-GB" sz="1800" b="0" i="0" u="none" strike="noStrike" kern="1200" baseline="0">
                          <a:solidFill>
                            <a:schemeClr val="dk1"/>
                          </a:solidFill>
                          <a:latin typeface="Arial" panose="020B0604020202020204" pitchFamily="34" charset="0"/>
                          <a:ea typeface="+mn-ea"/>
                          <a:cs typeface="Arial" panose="020B0604020202020204" pitchFamily="34" charset="0"/>
                        </a:rPr>
                        <a:t>Progression-free survival assessed by blinded independent central review </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7265439"/>
                  </a:ext>
                </a:extLst>
              </a:tr>
              <a:tr h="650822">
                <a:tc>
                  <a:txBody>
                    <a:bodyPr/>
                    <a:lstStyle/>
                    <a:p>
                      <a:r>
                        <a:rPr lang="en-GB">
                          <a:latin typeface="Arial" panose="020B0604020202020204" pitchFamily="34" charset="0"/>
                          <a:cs typeface="Arial" panose="020B0604020202020204" pitchFamily="34" charset="0"/>
                        </a:rPr>
                        <a:t>Secondary outcome</a:t>
                      </a:r>
                    </a:p>
                  </a:txBody>
                  <a:tcPr/>
                </a:tc>
                <a:tc>
                  <a:txBody>
                    <a:bodyPr/>
                    <a:lstStyle/>
                    <a:p>
                      <a:r>
                        <a:rPr lang="en-GB" sz="1800" b="0" i="0" u="none" strike="noStrike" kern="1200" baseline="0" dirty="0">
                          <a:solidFill>
                            <a:schemeClr val="dk1"/>
                          </a:solidFill>
                          <a:latin typeface="Arial" panose="020B0604020202020204" pitchFamily="34" charset="0"/>
                          <a:ea typeface="+mn-ea"/>
                          <a:cs typeface="Arial" panose="020B0604020202020204" pitchFamily="34" charset="0"/>
                        </a:rPr>
                        <a:t>Objective response rate (key secondary outcome); overall survival; time to progression; duration of response; health-related quality of life </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1120464"/>
                  </a:ext>
                </a:extLst>
              </a:tr>
              <a:tr h="650822">
                <a:tc>
                  <a:txBody>
                    <a:bodyPr/>
                    <a:lstStyle/>
                    <a:p>
                      <a:r>
                        <a:rPr lang="en-GB">
                          <a:latin typeface="Arial" panose="020B0604020202020204" pitchFamily="34" charset="0"/>
                          <a:cs typeface="Arial" panose="020B0604020202020204" pitchFamily="34" charset="0"/>
                        </a:rPr>
                        <a:t>Locations</a:t>
                      </a:r>
                    </a:p>
                  </a:txBody>
                  <a:tcPr/>
                </a:tc>
                <a:tc>
                  <a:txBody>
                    <a:bodyPr/>
                    <a:lstStyle/>
                    <a:p>
                      <a:r>
                        <a:rPr lang="en-GB" sz="1800" b="0" i="0" u="none" strike="noStrike" kern="1200" baseline="0" dirty="0">
                          <a:solidFill>
                            <a:schemeClr val="dk1"/>
                          </a:solidFill>
                          <a:latin typeface="Arial" panose="020B0604020202020204" pitchFamily="34" charset="0"/>
                          <a:ea typeface="+mn-ea"/>
                          <a:cs typeface="Arial" panose="020B0604020202020204" pitchFamily="34" charset="0"/>
                        </a:rPr>
                        <a:t>International, multicentre (North America, Europe, Asia) </a:t>
                      </a:r>
                    </a:p>
                    <a:p>
                      <a:r>
                        <a:rPr lang="en-GB" sz="1800" b="0" i="0" u="none" strike="noStrike" kern="1200" baseline="0" dirty="0">
                          <a:solidFill>
                            <a:schemeClr val="dk1"/>
                          </a:solidFill>
                          <a:latin typeface="Arial" panose="020B0604020202020204" pitchFamily="34" charset="0"/>
                          <a:ea typeface="+mn-ea"/>
                          <a:cs typeface="Arial" panose="020B0604020202020204" pitchFamily="34" charset="0"/>
                        </a:rPr>
                        <a:t>10 out of 129 people from 2 UK sites </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618525"/>
                  </a:ext>
                </a:extLst>
              </a:tr>
            </a:tbl>
          </a:graphicData>
        </a:graphic>
      </p:graphicFrame>
      <p:sp>
        <p:nvSpPr>
          <p:cNvPr id="14" name="Text Placeholder 3">
            <a:extLst>
              <a:ext uri="{FF2B5EF4-FFF2-40B4-BE49-F238E27FC236}">
                <a16:creationId xmlns:a16="http://schemas.microsoft.com/office/drawing/2014/main" id="{59BCD677-FC31-DCD5-9591-D4135D9A4860}"/>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ECOG: Eastern Cooperative Oncology Group; GIST: Gastrointestinal stromal tumour</a:t>
            </a:r>
            <a:endParaRPr lang="en-GB" dirty="0">
              <a:ea typeface="Calibri" panose="020F0502020204030204" pitchFamily="34" charset="0"/>
            </a:endParaRPr>
          </a:p>
        </p:txBody>
      </p:sp>
      <p:sp>
        <p:nvSpPr>
          <p:cNvPr id="3" name="TextBox 2">
            <a:extLst>
              <a:ext uri="{FF2B5EF4-FFF2-40B4-BE49-F238E27FC236}">
                <a16:creationId xmlns:a16="http://schemas.microsoft.com/office/drawing/2014/main" id="{9575D2CD-1C44-25BF-2073-1C67D7362546}"/>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87086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D2B0-3AD8-60A0-6F31-6FE4CBF79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B6BD3-750E-3049-EA60-B840CAE86DAA}"/>
              </a:ext>
            </a:extLst>
          </p:cNvPr>
          <p:cNvSpPr>
            <a:spLocks noGrp="1"/>
          </p:cNvSpPr>
          <p:nvPr>
            <p:ph type="title"/>
          </p:nvPr>
        </p:nvSpPr>
        <p:spPr>
          <a:xfrm>
            <a:off x="466724" y="234515"/>
            <a:ext cx="11250785" cy="592817"/>
          </a:xfrm>
        </p:spPr>
        <p:txBody>
          <a:bodyPr>
            <a:noAutofit/>
          </a:bodyPr>
          <a:lstStyle/>
          <a:p>
            <a:r>
              <a:rPr lang="en-GB" dirty="0"/>
              <a:t>INVICTUS participant flow</a:t>
            </a:r>
          </a:p>
        </p:txBody>
      </p:sp>
      <p:sp>
        <p:nvSpPr>
          <p:cNvPr id="4" name="TextBox 3">
            <a:extLst>
              <a:ext uri="{FF2B5EF4-FFF2-40B4-BE49-F238E27FC236}">
                <a16:creationId xmlns:a16="http://schemas.microsoft.com/office/drawing/2014/main" id="{B5251CBD-E906-21E3-60D8-5D6D8F476270}"/>
              </a:ext>
            </a:extLst>
          </p:cNvPr>
          <p:cNvSpPr txBox="1"/>
          <p:nvPr/>
        </p:nvSpPr>
        <p:spPr>
          <a:xfrm>
            <a:off x="466723" y="852036"/>
            <a:ext cx="11250785" cy="381342"/>
          </a:xfrm>
          <a:prstGeom prst="rect">
            <a:avLst/>
          </a:prstGeom>
          <a:noFill/>
        </p:spPr>
        <p:txBody>
          <a:bodyPr wrap="square">
            <a:spAutoFit/>
          </a:bodyPr>
          <a:lstStyle/>
          <a:p>
            <a:r>
              <a:rPr lang="en-GB" sz="1800" b="1">
                <a:effectLst/>
                <a:latin typeface="Arial" panose="020B0604020202020204" pitchFamily="34" charset="0"/>
                <a:ea typeface="PMingLiU" panose="02020500000000000000" pitchFamily="18" charset="-120"/>
                <a:cs typeface="Arial" panose="020B0604020202020204" pitchFamily="34" charset="0"/>
              </a:rPr>
              <a:t>Participant flow in INVICTUS and proportions still on treatment, May 2019 (reproduced from TA881)</a:t>
            </a:r>
            <a:endParaRPr lang="en-GB" b="1">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BA76B35-B1BB-F9D4-84D2-3A2968184F97}"/>
              </a:ext>
            </a:extLst>
          </p:cNvPr>
          <p:cNvGraphicFramePr>
            <a:graphicFrameLocks noGrp="1"/>
          </p:cNvGraphicFramePr>
          <p:nvPr>
            <p:extLst>
              <p:ext uri="{D42A27DB-BD31-4B8C-83A1-F6EECF244321}">
                <p14:modId xmlns:p14="http://schemas.microsoft.com/office/powerpoint/2010/main" val="4275354048"/>
              </p:ext>
            </p:extLst>
          </p:nvPr>
        </p:nvGraphicFramePr>
        <p:xfrm>
          <a:off x="466724" y="1298766"/>
          <a:ext cx="11250784" cy="3440950"/>
        </p:xfrm>
        <a:graphic>
          <a:graphicData uri="http://schemas.openxmlformats.org/drawingml/2006/table">
            <a:tbl>
              <a:tblPr firstRow="1" firstCol="1" bandRow="1">
                <a:tableStyleId>{9DCAF9ED-07DC-4A11-8D7F-57B35C25682E}</a:tableStyleId>
              </a:tblPr>
              <a:tblGrid>
                <a:gridCol w="7041314">
                  <a:extLst>
                    <a:ext uri="{9D8B030D-6E8A-4147-A177-3AD203B41FA5}">
                      <a16:colId xmlns:a16="http://schemas.microsoft.com/office/drawing/2014/main" val="517037059"/>
                    </a:ext>
                  </a:extLst>
                </a:gridCol>
                <a:gridCol w="1763655">
                  <a:extLst>
                    <a:ext uri="{9D8B030D-6E8A-4147-A177-3AD203B41FA5}">
                      <a16:colId xmlns:a16="http://schemas.microsoft.com/office/drawing/2014/main" val="360659100"/>
                    </a:ext>
                  </a:extLst>
                </a:gridCol>
                <a:gridCol w="2445815">
                  <a:extLst>
                    <a:ext uri="{9D8B030D-6E8A-4147-A177-3AD203B41FA5}">
                      <a16:colId xmlns:a16="http://schemas.microsoft.com/office/drawing/2014/main" val="1034039300"/>
                    </a:ext>
                  </a:extLst>
                </a:gridCol>
              </a:tblGrid>
              <a:tr h="138238">
                <a:tc>
                  <a:txBody>
                    <a:bodyPr/>
                    <a:lstStyle/>
                    <a:p>
                      <a:pPr algn="l" fontAlgn="t">
                        <a:buNone/>
                      </a:pP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fontAlgn="t">
                        <a:buNone/>
                      </a:pPr>
                      <a:r>
                        <a:rPr lang="en-GB" sz="2000" b="1" u="none" strike="noStrike" dirty="0">
                          <a:effectLst/>
                          <a:latin typeface="Arial" panose="020B0604020202020204" pitchFamily="34" charset="0"/>
                          <a:cs typeface="Arial" panose="020B0604020202020204" pitchFamily="34" charset="0"/>
                        </a:rPr>
                        <a:t>Ripretinib</a:t>
                      </a: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t">
                        <a:buNone/>
                      </a:pPr>
                      <a:r>
                        <a:rPr lang="en-GB" sz="2000" b="1" u="none" strike="noStrike">
                          <a:effectLst/>
                          <a:latin typeface="Arial" panose="020B0604020202020204" pitchFamily="34" charset="0"/>
                          <a:cs typeface="Arial" panose="020B0604020202020204" pitchFamily="34" charset="0"/>
                        </a:rPr>
                        <a:t>Placebo group</a:t>
                      </a:r>
                      <a:endParaRPr lang="en-GB" sz="2000" b="0" i="0" u="none" strike="noStrike">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4935233"/>
                  </a:ext>
                </a:extLst>
              </a:tr>
              <a:tr h="138238">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Randomised</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85</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44</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extLst>
                  <a:ext uri="{0D108BD9-81ED-4DB2-BD59-A6C34878D82A}">
                    <a16:rowId xmlns:a16="http://schemas.microsoft.com/office/drawing/2014/main" val="461829653"/>
                  </a:ext>
                </a:extLst>
              </a:tr>
              <a:tr h="138238">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Did not have treatment</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0</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 (2%)</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2926069218"/>
                  </a:ext>
                </a:extLst>
              </a:tr>
              <a:tr h="138238">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Still on double-blind treatment</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26 (31%)</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 (2%)</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extLst>
                  <a:ext uri="{0D108BD9-81ED-4DB2-BD59-A6C34878D82A}">
                    <a16:rowId xmlns:a16="http://schemas.microsoft.com/office/drawing/2014/main" val="496223221"/>
                  </a:ext>
                </a:extLst>
              </a:tr>
              <a:tr h="138238">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Stopped double-blind treatment</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17 (20%)</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13 (30%)</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4264400372"/>
                  </a:ext>
                </a:extLst>
              </a:tr>
              <a:tr h="172325">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Moved to open-label ripretinib (150mg once daily or 150mg twice daily)</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42 (49%)</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29 (66%)</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extLst>
                  <a:ext uri="{0D108BD9-81ED-4DB2-BD59-A6C34878D82A}">
                    <a16:rowId xmlns:a16="http://schemas.microsoft.com/office/drawing/2014/main" val="2848699939"/>
                  </a:ext>
                </a:extLst>
              </a:tr>
              <a:tr h="172325">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Still having open-label ripretinib</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10 (12%)</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11 (25%)</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3513565094"/>
                  </a:ext>
                </a:extLst>
              </a:tr>
              <a:tr h="172325">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Stopped open-label ripretinib</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32 (38%)</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18 (41%)</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extLst>
                  <a:ext uri="{0D108BD9-81ED-4DB2-BD59-A6C34878D82A}">
                    <a16:rowId xmlns:a16="http://schemas.microsoft.com/office/drawing/2014/main" val="1964845981"/>
                  </a:ext>
                </a:extLst>
              </a:tr>
              <a:tr h="138238">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Total still having ripretinib</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36 (42%)</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11 (25%)</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4039340222"/>
                  </a:ext>
                </a:extLst>
              </a:tr>
              <a:tr h="183092">
                <a:tc>
                  <a:txBody>
                    <a:bodyPr/>
                    <a:lstStyle/>
                    <a:p>
                      <a:pPr marL="0" algn="l" fontAlgn="t">
                        <a:buNone/>
                      </a:pPr>
                      <a:r>
                        <a:rPr lang="en-GB" sz="2000" b="0" u="none" strike="noStrike" dirty="0">
                          <a:solidFill>
                            <a:schemeClr val="bg1"/>
                          </a:solidFill>
                          <a:effectLst/>
                          <a:latin typeface="Arial" panose="020B0604020202020204" pitchFamily="34" charset="0"/>
                          <a:cs typeface="Arial" panose="020B0604020202020204" pitchFamily="34" charset="0"/>
                        </a:rPr>
                        <a:t>Total stopped or not received ripretinib</a:t>
                      </a:r>
                      <a:endParaRPr lang="en-GB" sz="2000" b="0" i="0" u="none" strike="noStrike" dirty="0">
                        <a:solidFill>
                          <a:schemeClr val="bg1"/>
                        </a:solidFill>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49 (58%)</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tc>
                  <a:txBody>
                    <a:bodyPr/>
                    <a:lstStyle/>
                    <a:p>
                      <a:pPr marL="0" algn="l" fontAlgn="t">
                        <a:buNone/>
                      </a:pPr>
                      <a:r>
                        <a:rPr lang="en-GB" sz="2000" b="0" u="none" strike="noStrike" dirty="0">
                          <a:effectLst/>
                          <a:latin typeface="Arial" panose="020B0604020202020204" pitchFamily="34" charset="0"/>
                          <a:cs typeface="Arial" panose="020B0604020202020204" pitchFamily="34" charset="0"/>
                        </a:rPr>
                        <a:t>33 (75%)</a:t>
                      </a:r>
                      <a:endParaRPr lang="en-GB" sz="2000" b="0" i="0" u="none" strike="noStrike" dirty="0">
                        <a:effectLst/>
                        <a:latin typeface="Arial" panose="020B0604020202020204" pitchFamily="34" charset="0"/>
                        <a:cs typeface="Arial" panose="020B0604020202020204" pitchFamily="34" charset="0"/>
                      </a:endParaRPr>
                    </a:p>
                  </a:txBody>
                  <a:tcPr marL="33497" marR="33497" marT="88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extLst>
                  <a:ext uri="{0D108BD9-81ED-4DB2-BD59-A6C34878D82A}">
                    <a16:rowId xmlns:a16="http://schemas.microsoft.com/office/drawing/2014/main" val="2492959530"/>
                  </a:ext>
                </a:extLst>
              </a:tr>
            </a:tbl>
          </a:graphicData>
        </a:graphic>
      </p:graphicFrame>
      <p:sp>
        <p:nvSpPr>
          <p:cNvPr id="6" name="Text Placeholder 3">
            <a:extLst>
              <a:ext uri="{FF2B5EF4-FFF2-40B4-BE49-F238E27FC236}">
                <a16:creationId xmlns:a16="http://schemas.microsoft.com/office/drawing/2014/main" id="{B20FE038-8819-A6B4-B1ED-92AEA08B698A}"/>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ea typeface="Calibri" panose="020F0502020204030204" pitchFamily="34" charset="0"/>
              </a:rPr>
              <a:t>TA: Technology appraisal</a:t>
            </a:r>
          </a:p>
        </p:txBody>
      </p:sp>
      <p:sp>
        <p:nvSpPr>
          <p:cNvPr id="3" name="TextBox 2">
            <a:extLst>
              <a:ext uri="{FF2B5EF4-FFF2-40B4-BE49-F238E27FC236}">
                <a16:creationId xmlns:a16="http://schemas.microsoft.com/office/drawing/2014/main" id="{34CE02E0-716F-EB16-698E-8C8D73B01F7D}"/>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14898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FB2EC-F84E-8E15-C280-4C501772CD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FAB5C3-5D39-70BE-57A1-C679965D0263}"/>
              </a:ext>
            </a:extLst>
          </p:cNvPr>
          <p:cNvSpPr/>
          <p:nvPr/>
        </p:nvSpPr>
        <p:spPr>
          <a:xfrm>
            <a:off x="466724" y="1190847"/>
            <a:ext cx="10605293" cy="462516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D587D8-2AB9-7B8F-D743-D8FD9AC2F052}"/>
              </a:ext>
            </a:extLst>
          </p:cNvPr>
          <p:cNvSpPr>
            <a:spLocks noGrp="1"/>
          </p:cNvSpPr>
          <p:nvPr>
            <p:ph type="title"/>
          </p:nvPr>
        </p:nvSpPr>
        <p:spPr>
          <a:xfrm>
            <a:off x="466724" y="234515"/>
            <a:ext cx="11250785" cy="592817"/>
          </a:xfrm>
        </p:spPr>
        <p:txBody>
          <a:bodyPr>
            <a:noAutofit/>
          </a:bodyPr>
          <a:lstStyle/>
          <a:p>
            <a:r>
              <a:rPr lang="en-GB" dirty="0"/>
              <a:t>INVICTUS trial results – Overall survival ITT population </a:t>
            </a:r>
            <a:r>
              <a:rPr lang="en-GB" sz="2400" b="0" dirty="0"/>
              <a:t>Kaplan-Meier plot of overall survival (ITT Population, as of 11 May 2022)</a:t>
            </a:r>
            <a:br>
              <a:rPr lang="en-GB" dirty="0"/>
            </a:br>
            <a:br>
              <a:rPr lang="en-GB" dirty="0"/>
            </a:br>
            <a:endParaRPr lang="en-GB" dirty="0"/>
          </a:p>
        </p:txBody>
      </p:sp>
      <p:sp>
        <p:nvSpPr>
          <p:cNvPr id="7" name="Rectangle 6" descr="Marker showing slides are confidential ">
            <a:extLst>
              <a:ext uri="{FF2B5EF4-FFF2-40B4-BE49-F238E27FC236}">
                <a16:creationId xmlns:a16="http://schemas.microsoft.com/office/drawing/2014/main" id="{628FAA1A-0116-FCD0-067B-4637C421DADE}"/>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1" name="Text Placeholder 3">
            <a:extLst>
              <a:ext uri="{FF2B5EF4-FFF2-40B4-BE49-F238E27FC236}">
                <a16:creationId xmlns:a16="http://schemas.microsoft.com/office/drawing/2014/main" id="{A2D696CA-A961-C123-CC4B-D82D9FBFF51A}"/>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CI: Confidence interval; ITT: Intention to treat; OS: Overall survival</a:t>
            </a:r>
            <a:r>
              <a:rPr lang="en-GB">
                <a:latin typeface="Arial"/>
                <a:cs typeface="Arial"/>
              </a:rPr>
              <a:t>; QD: </a:t>
            </a:r>
            <a:r>
              <a:rPr lang="en-GB" dirty="0">
                <a:latin typeface="Arial"/>
                <a:cs typeface="Arial"/>
              </a:rPr>
              <a:t>Once daily </a:t>
            </a:r>
            <a:endParaRPr lang="en-GB" dirty="0">
              <a:ea typeface="Calibri" panose="020F0502020204030204" pitchFamily="34" charset="0"/>
            </a:endParaRPr>
          </a:p>
        </p:txBody>
      </p:sp>
      <p:sp>
        <p:nvSpPr>
          <p:cNvPr id="12" name="TextBox 11">
            <a:extLst>
              <a:ext uri="{FF2B5EF4-FFF2-40B4-BE49-F238E27FC236}">
                <a16:creationId xmlns:a16="http://schemas.microsoft.com/office/drawing/2014/main" id="{0B323523-F159-350B-67FD-925953C3C26D}"/>
              </a:ext>
            </a:extLst>
          </p:cNvPr>
          <p:cNvSpPr txBox="1"/>
          <p:nvPr/>
        </p:nvSpPr>
        <p:spPr>
          <a:xfrm>
            <a:off x="9656466" y="5972633"/>
            <a:ext cx="206104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main deck</a:t>
            </a:r>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E72A33-14C2-E712-AA45-A2A120CB55EF}"/>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4070733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14A2-D37E-CA90-6295-F0BEDA18D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0FC30-A9E4-DA77-017C-3F103A3C3378}"/>
              </a:ext>
            </a:extLst>
          </p:cNvPr>
          <p:cNvSpPr>
            <a:spLocks noGrp="1"/>
          </p:cNvSpPr>
          <p:nvPr>
            <p:ph type="title"/>
          </p:nvPr>
        </p:nvSpPr>
        <p:spPr>
          <a:xfrm>
            <a:off x="466724" y="234515"/>
            <a:ext cx="11250785" cy="592817"/>
          </a:xfrm>
        </p:spPr>
        <p:txBody>
          <a:bodyPr>
            <a:noAutofit/>
          </a:bodyPr>
          <a:lstStyle/>
          <a:p>
            <a:r>
              <a:rPr lang="en-GB" dirty="0"/>
              <a:t>INVICTUS trial results – Progression free survival</a:t>
            </a:r>
          </a:p>
        </p:txBody>
      </p:sp>
      <p:sp>
        <p:nvSpPr>
          <p:cNvPr id="4" name="TextBox 3">
            <a:extLst>
              <a:ext uri="{FF2B5EF4-FFF2-40B4-BE49-F238E27FC236}">
                <a16:creationId xmlns:a16="http://schemas.microsoft.com/office/drawing/2014/main" id="{17354F54-5C82-0EB4-6CA6-33162EFC7F61}"/>
              </a:ext>
            </a:extLst>
          </p:cNvPr>
          <p:cNvSpPr txBox="1"/>
          <p:nvPr/>
        </p:nvSpPr>
        <p:spPr>
          <a:xfrm>
            <a:off x="466723" y="724440"/>
            <a:ext cx="11250785" cy="369332"/>
          </a:xfrm>
          <a:prstGeom prst="rect">
            <a:avLst/>
          </a:prstGeom>
          <a:noFill/>
        </p:spPr>
        <p:txBody>
          <a:bodyPr wrap="square">
            <a:spAutoFit/>
          </a:bodyPr>
          <a:lstStyle/>
          <a:p>
            <a:r>
              <a:rPr lang="en-GB" sz="1800" b="1" dirty="0">
                <a:effectLst/>
                <a:latin typeface="Arial" panose="020B0604020202020204" pitchFamily="34" charset="0"/>
                <a:ea typeface="PMingLiU" panose="02020500000000000000" pitchFamily="18" charset="-120"/>
                <a:cs typeface="Arial" panose="020B0604020202020204" pitchFamily="34" charset="0"/>
              </a:rPr>
              <a:t>Ripretinib (n=85) significantly improved progression-free survival compared with placebo (n=44)</a:t>
            </a:r>
          </a:p>
        </p:txBody>
      </p:sp>
      <p:graphicFrame>
        <p:nvGraphicFramePr>
          <p:cNvPr id="6" name="Table 5">
            <a:extLst>
              <a:ext uri="{FF2B5EF4-FFF2-40B4-BE49-F238E27FC236}">
                <a16:creationId xmlns:a16="http://schemas.microsoft.com/office/drawing/2014/main" id="{872DF900-8AB5-929A-94E5-702C04E42D94}"/>
              </a:ext>
            </a:extLst>
          </p:cNvPr>
          <p:cNvGraphicFramePr>
            <a:graphicFrameLocks noGrp="1"/>
          </p:cNvGraphicFramePr>
          <p:nvPr>
            <p:extLst>
              <p:ext uri="{D42A27DB-BD31-4B8C-83A1-F6EECF244321}">
                <p14:modId xmlns:p14="http://schemas.microsoft.com/office/powerpoint/2010/main" val="3745887367"/>
              </p:ext>
            </p:extLst>
          </p:nvPr>
        </p:nvGraphicFramePr>
        <p:xfrm>
          <a:off x="466723" y="1123783"/>
          <a:ext cx="11250785" cy="1920240"/>
        </p:xfrm>
        <a:graphic>
          <a:graphicData uri="http://schemas.openxmlformats.org/drawingml/2006/table">
            <a:tbl>
              <a:tblPr firstRow="1" firstCol="1" bandRow="1">
                <a:tableStyleId>{5C22544A-7EE6-4342-B048-85BDC9FD1C3A}</a:tableStyleId>
              </a:tblPr>
              <a:tblGrid>
                <a:gridCol w="2344798">
                  <a:extLst>
                    <a:ext uri="{9D8B030D-6E8A-4147-A177-3AD203B41FA5}">
                      <a16:colId xmlns:a16="http://schemas.microsoft.com/office/drawing/2014/main" val="3029823733"/>
                    </a:ext>
                  </a:extLst>
                </a:gridCol>
                <a:gridCol w="2986726">
                  <a:extLst>
                    <a:ext uri="{9D8B030D-6E8A-4147-A177-3AD203B41FA5}">
                      <a16:colId xmlns:a16="http://schemas.microsoft.com/office/drawing/2014/main" val="4099934246"/>
                    </a:ext>
                  </a:extLst>
                </a:gridCol>
                <a:gridCol w="3128043">
                  <a:extLst>
                    <a:ext uri="{9D8B030D-6E8A-4147-A177-3AD203B41FA5}">
                      <a16:colId xmlns:a16="http://schemas.microsoft.com/office/drawing/2014/main" val="2875291304"/>
                    </a:ext>
                  </a:extLst>
                </a:gridCol>
                <a:gridCol w="2791218">
                  <a:extLst>
                    <a:ext uri="{9D8B030D-6E8A-4147-A177-3AD203B41FA5}">
                      <a16:colId xmlns:a16="http://schemas.microsoft.com/office/drawing/2014/main" val="741641504"/>
                    </a:ext>
                  </a:extLst>
                </a:gridCol>
              </a:tblGrid>
              <a:tr h="24587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Progression free survival in INVICTUS double-blind analysis (ITT population)</a:t>
                      </a:r>
                    </a:p>
                  </a:txBody>
                  <a:tcPr marL="1911" marR="1911" marT="0" marB="0">
                    <a:solidFill>
                      <a:schemeClr val="accent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3272" marR="3272" marT="0" marB="0">
                    <a:solidFill>
                      <a:schemeClr val="accent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6053372"/>
                  </a:ext>
                </a:extLst>
              </a:tr>
              <a:tr h="245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 </a:t>
                      </a:r>
                    </a:p>
                  </a:txBody>
                  <a:tcPr marL="1911" marR="1911" marT="0" marB="0">
                    <a:solidFill>
                      <a:schemeClr val="accent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Median PFS in months</a:t>
                      </a:r>
                    </a:p>
                  </a:txBody>
                  <a:tcPr marL="3272" marR="3272" marT="0" marB="0">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3290" marR="3290" marT="0" marB="0">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3290" marR="3290" marT="0" marB="0">
                    <a:solidFill>
                      <a:schemeClr val="accent1"/>
                    </a:solidFill>
                  </a:tcPr>
                </a:tc>
                <a:extLst>
                  <a:ext uri="{0D108BD9-81ED-4DB2-BD59-A6C34878D82A}">
                    <a16:rowId xmlns:a16="http://schemas.microsoft.com/office/drawing/2014/main" val="1196344326"/>
                  </a:ext>
                </a:extLst>
              </a:tr>
              <a:tr h="271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May 2019</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rPr>
                        <a:t>March 2020</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January 2021 </a:t>
                      </a:r>
                    </a:p>
                  </a:txBody>
                  <a:tcPr marL="1911" marR="1911" marT="0" marB="0">
                    <a:solidFill>
                      <a:schemeClr val="accent2"/>
                    </a:solidFill>
                  </a:tcPr>
                </a:tc>
                <a:extLst>
                  <a:ext uri="{0D108BD9-81ED-4DB2-BD59-A6C34878D82A}">
                    <a16:rowId xmlns:a16="http://schemas.microsoft.com/office/drawing/2014/main" val="12406542"/>
                  </a:ext>
                </a:extLst>
              </a:tr>
              <a:tr h="271389">
                <a:tc>
                  <a:txBody>
                    <a:bodyPr/>
                    <a:lstStyle/>
                    <a:p>
                      <a:pP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Ripretinib (n=85)</a:t>
                      </a:r>
                    </a:p>
                  </a:txBody>
                  <a:tcPr marL="1911" marR="1911" marT="0" marB="0">
                    <a:solidFill>
                      <a:schemeClr val="accent2"/>
                    </a:solidFill>
                  </a:tcPr>
                </a:tc>
                <a:tc>
                  <a:txBody>
                    <a:bodyPr/>
                    <a:lstStyle/>
                    <a:p>
                      <a:pPr algn="ctr">
                        <a:buNone/>
                      </a:pPr>
                      <a:r>
                        <a:rPr lang="en-GB" sz="1800">
                          <a:effectLst/>
                          <a:latin typeface="Arial" panose="020B0604020202020204" pitchFamily="34" charset="0"/>
                          <a:ea typeface="Times New Roman" panose="02020603050405020304" pitchFamily="18" charset="0"/>
                          <a:cs typeface="Arial" panose="020B0604020202020204" pitchFamily="34" charset="0"/>
                        </a:rPr>
                        <a:t>6.3</a:t>
                      </a:r>
                      <a:endPar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rPr>
                        <a:t>6.3</a:t>
                      </a:r>
                    </a:p>
                  </a:txBody>
                  <a:tcPr marL="39040" marR="3904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6.3</a:t>
                      </a:r>
                    </a:p>
                  </a:txBody>
                  <a:tcPr marL="1911" marR="1911" marT="0" marB="0"/>
                </a:tc>
                <a:extLst>
                  <a:ext uri="{0D108BD9-81ED-4DB2-BD59-A6C34878D82A}">
                    <a16:rowId xmlns:a16="http://schemas.microsoft.com/office/drawing/2014/main" val="585227605"/>
                  </a:ext>
                </a:extLst>
              </a:tr>
              <a:tr h="271389">
                <a:tc>
                  <a:txBody>
                    <a:bodyPr/>
                    <a:lstStyle/>
                    <a:p>
                      <a:pP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Placebo (n=44)</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Arial" panose="020B0604020202020204" pitchFamily="34" charset="0"/>
                        </a:rPr>
                        <a:t>1.0</a:t>
                      </a:r>
                      <a:endParaRPr lang="en-GB" sz="1800"/>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rPr>
                        <a:t>1.0</a:t>
                      </a:r>
                      <a:endParaRPr lang="en-GB" sz="1800"/>
                    </a:p>
                  </a:txBody>
                  <a:tcPr marL="39040" marR="3904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rPr>
                        <a:t>1.0</a:t>
                      </a:r>
                      <a:endParaRPr lang="en-GB" sz="1800"/>
                    </a:p>
                  </a:txBody>
                  <a:tcPr marL="1911" marR="1911" marT="0" marB="0"/>
                </a:tc>
                <a:extLst>
                  <a:ext uri="{0D108BD9-81ED-4DB2-BD59-A6C34878D82A}">
                    <a16:rowId xmlns:a16="http://schemas.microsoft.com/office/drawing/2014/main" val="1658870299"/>
                  </a:ext>
                </a:extLst>
              </a:tr>
              <a:tr h="141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HR (95% CI)</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cs typeface="Arial" panose="020B0604020202020204" pitchFamily="34" charset="0"/>
                        </a:rPr>
                        <a:t>0.15 (0.09 to 0.25) p&lt;0.0001</a:t>
                      </a:r>
                      <a:endParaRPr lang="en-GB" sz="1800">
                        <a:solidFill>
                          <a:srgbClr val="1F497D"/>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cs typeface="Arial" panose="020B0604020202020204" pitchFamily="34" charset="0"/>
                        </a:rPr>
                        <a:t>0.16 (0.10 to 0.27)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rPr>
                        <a:t>p&lt;0.0001</a:t>
                      </a:r>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0.16 (0.10 to 0.27)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p&lt;0.0001</a:t>
                      </a:r>
                    </a:p>
                  </a:txBody>
                  <a:tcPr marL="1911" marR="1911" marT="0" marB="0"/>
                </a:tc>
                <a:extLst>
                  <a:ext uri="{0D108BD9-81ED-4DB2-BD59-A6C34878D82A}">
                    <a16:rowId xmlns:a16="http://schemas.microsoft.com/office/drawing/2014/main" val="479232754"/>
                  </a:ext>
                </a:extLst>
              </a:tr>
            </a:tbl>
          </a:graphicData>
        </a:graphic>
      </p:graphicFrame>
      <p:graphicFrame>
        <p:nvGraphicFramePr>
          <p:cNvPr id="7" name="Table 6">
            <a:extLst>
              <a:ext uri="{FF2B5EF4-FFF2-40B4-BE49-F238E27FC236}">
                <a16:creationId xmlns:a16="http://schemas.microsoft.com/office/drawing/2014/main" id="{16F5B357-B50E-81F8-4CD4-B531F2C8DEDC}"/>
              </a:ext>
            </a:extLst>
          </p:cNvPr>
          <p:cNvGraphicFramePr>
            <a:graphicFrameLocks noGrp="1"/>
          </p:cNvGraphicFramePr>
          <p:nvPr>
            <p:extLst>
              <p:ext uri="{D42A27DB-BD31-4B8C-83A1-F6EECF244321}">
                <p14:modId xmlns:p14="http://schemas.microsoft.com/office/powerpoint/2010/main" val="2562446262"/>
              </p:ext>
            </p:extLst>
          </p:nvPr>
        </p:nvGraphicFramePr>
        <p:xfrm>
          <a:off x="466723" y="3216468"/>
          <a:ext cx="11250784" cy="2493182"/>
        </p:xfrm>
        <a:graphic>
          <a:graphicData uri="http://schemas.openxmlformats.org/drawingml/2006/table">
            <a:tbl>
              <a:tblPr firstRow="1" firstCol="1" bandRow="1">
                <a:tableStyleId>{5C22544A-7EE6-4342-B048-85BDC9FD1C3A}</a:tableStyleId>
              </a:tblPr>
              <a:tblGrid>
                <a:gridCol w="3506220">
                  <a:extLst>
                    <a:ext uri="{9D8B030D-6E8A-4147-A177-3AD203B41FA5}">
                      <a16:colId xmlns:a16="http://schemas.microsoft.com/office/drawing/2014/main" val="3029823733"/>
                    </a:ext>
                  </a:extLst>
                </a:gridCol>
                <a:gridCol w="2645815">
                  <a:extLst>
                    <a:ext uri="{9D8B030D-6E8A-4147-A177-3AD203B41FA5}">
                      <a16:colId xmlns:a16="http://schemas.microsoft.com/office/drawing/2014/main" val="4099934246"/>
                    </a:ext>
                  </a:extLst>
                </a:gridCol>
                <a:gridCol w="2720495">
                  <a:extLst>
                    <a:ext uri="{9D8B030D-6E8A-4147-A177-3AD203B41FA5}">
                      <a16:colId xmlns:a16="http://schemas.microsoft.com/office/drawing/2014/main" val="2547819851"/>
                    </a:ext>
                  </a:extLst>
                </a:gridCol>
                <a:gridCol w="2378254">
                  <a:extLst>
                    <a:ext uri="{9D8B030D-6E8A-4147-A177-3AD203B41FA5}">
                      <a16:colId xmlns:a16="http://schemas.microsoft.com/office/drawing/2014/main" val="3440335773"/>
                    </a:ext>
                  </a:extLst>
                </a:gridCol>
              </a:tblGrid>
              <a:tr h="311223">
                <a:tc gridSpan="4">
                  <a:txBody>
                    <a:bodyPr/>
                    <a:lstStyle/>
                    <a:p>
                      <a:pP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Progression free survival in INVICTUS in people crossing over from placebo to ripretinib once daily and in people dose escalating to ripretinib twice daily (unadjusted)</a:t>
                      </a:r>
                    </a:p>
                  </a:txBody>
                  <a:tcPr marL="90940" marR="90940" marT="45470" marB="45470">
                    <a:solidFill>
                      <a:schemeClr val="accent2"/>
                    </a:solidFill>
                  </a:tcPr>
                </a:tc>
                <a:tc hMerge="1">
                  <a:txBody>
                    <a:bodyPr/>
                    <a:lstStyle/>
                    <a:p>
                      <a:endParaRPr lang="en-GB"/>
                    </a:p>
                  </a:txBody>
                  <a:tcPr/>
                </a:tc>
                <a:tc hMerge="1">
                  <a:txBody>
                    <a:bodyPr/>
                    <a:lstStyle/>
                    <a:p>
                      <a:pPr>
                        <a:buNone/>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90940" marR="90940" marT="45470" marB="45470">
                    <a:solidFill>
                      <a:schemeClr val="accent2"/>
                    </a:solidFill>
                  </a:tcPr>
                </a:tc>
                <a:tc hMerge="1">
                  <a:txBody>
                    <a:bodyPr/>
                    <a:lstStyle/>
                    <a:p>
                      <a:pPr>
                        <a:buNone/>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90940" marR="90940" marT="45470" marB="45470">
                    <a:solidFill>
                      <a:schemeClr val="accent2"/>
                    </a:solidFill>
                  </a:tcPr>
                </a:tc>
                <a:extLst>
                  <a:ext uri="{0D108BD9-81ED-4DB2-BD59-A6C34878D82A}">
                    <a16:rowId xmlns:a16="http://schemas.microsoft.com/office/drawing/2014/main" val="268182682"/>
                  </a:ext>
                </a:extLst>
              </a:tr>
              <a:tr h="241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2"/>
                    </a:solidFill>
                  </a:tcPr>
                </a:tc>
                <a:tc gridSpan="3">
                  <a:txBody>
                    <a:bodyPr/>
                    <a:lstStyle/>
                    <a:p>
                      <a:pPr algn="ct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Median PFS in months</a:t>
                      </a:r>
                    </a:p>
                  </a:txBody>
                  <a:tcPr marL="1911" marR="1911" marT="0" marB="0">
                    <a:solidFill>
                      <a:schemeClr val="accent2"/>
                    </a:solidFill>
                  </a:tcPr>
                </a:tc>
                <a:tc hMerge="1">
                  <a:txBody>
                    <a:bodyPr/>
                    <a:lstStyle/>
                    <a:p>
                      <a:pPr>
                        <a:buNone/>
                      </a:pPr>
                      <a:endParaRPr lang="en-GB" sz="18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1"/>
                    </a:solidFill>
                  </a:tcPr>
                </a:tc>
                <a:tc hMerge="1">
                  <a:txBody>
                    <a:bodyPr/>
                    <a:lstStyle/>
                    <a:p>
                      <a:pPr>
                        <a:buNone/>
                      </a:pPr>
                      <a:endParaRPr lang="en-GB" sz="220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1"/>
                    </a:solidFill>
                  </a:tcPr>
                </a:tc>
                <a:extLst>
                  <a:ext uri="{0D108BD9-81ED-4DB2-BD59-A6C34878D82A}">
                    <a16:rowId xmlns:a16="http://schemas.microsoft.com/office/drawing/2014/main" val="272935923"/>
                  </a:ext>
                </a:extLst>
              </a:tr>
              <a:tr h="482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solidFill>
                      <a:schemeClr val="accent2"/>
                    </a:solidFill>
                  </a:tcPr>
                </a:tc>
                <a:tc>
                  <a:txBody>
                    <a:bodyPr/>
                    <a:lstStyle/>
                    <a:p>
                      <a:pPr algn="ct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DCO not reported </a:t>
                      </a:r>
                    </a:p>
                  </a:txBody>
                  <a:tcPr marL="1911" marR="1911" marT="0" marB="0">
                    <a:solidFill>
                      <a:schemeClr val="accent2"/>
                    </a:solidFill>
                  </a:tcPr>
                </a:tc>
                <a:tc>
                  <a:txBody>
                    <a:bodyPr/>
                    <a:lstStyle/>
                    <a:p>
                      <a:pPr algn="ct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August 2020 (PFS1)</a:t>
                      </a:r>
                    </a:p>
                  </a:txBody>
                  <a:tcPr marL="1911" marR="1911" marT="0" marB="0">
                    <a:solidFill>
                      <a:schemeClr val="accent2"/>
                    </a:solidFill>
                  </a:tcPr>
                </a:tc>
                <a:tc>
                  <a:txBody>
                    <a:bodyPr/>
                    <a:lstStyle/>
                    <a:p>
                      <a:pPr algn="ctr">
                        <a:buNone/>
                      </a:pPr>
                      <a:r>
                        <a:rPr lang="en-GB" sz="1800" dirty="0">
                          <a:solidFill>
                            <a:schemeClr val="bg1"/>
                          </a:solidFill>
                          <a:effectLst/>
                          <a:latin typeface="Arial" panose="020B0604020202020204" pitchFamily="34" charset="0"/>
                          <a:ea typeface="PMingLiU" panose="02020500000000000000" pitchFamily="18" charset="-120"/>
                          <a:cs typeface="Arial" panose="020B0604020202020204" pitchFamily="34" charset="0"/>
                        </a:rPr>
                        <a:t>August 2020 (PFS2)</a:t>
                      </a:r>
                    </a:p>
                  </a:txBody>
                  <a:tcPr marL="1911" marR="1911" marT="0" marB="0">
                    <a:solidFill>
                      <a:schemeClr val="accent2"/>
                    </a:solidFill>
                  </a:tcPr>
                </a:tc>
                <a:extLst>
                  <a:ext uri="{0D108BD9-81ED-4DB2-BD59-A6C34878D82A}">
                    <a16:rowId xmlns:a16="http://schemas.microsoft.com/office/drawing/2014/main" val="3012849415"/>
                  </a:ext>
                </a:extLst>
              </a:tr>
              <a:tr h="482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Arial" panose="020B0604020202020204" pitchFamily="34" charset="0"/>
                          <a:ea typeface="PMingLiU" panose="02020500000000000000" pitchFamily="18" charset="-120"/>
                          <a:cs typeface="Arial" panose="020B0604020202020204" pitchFamily="34" charset="0"/>
                        </a:rPr>
                        <a:t>Crossover placebo to ripretinib 150mg once daily (n=29)*</a:t>
                      </a:r>
                    </a:p>
                  </a:txBody>
                  <a:tcPr marL="1911" marR="1911" marT="0" marB="0">
                    <a:solidFill>
                      <a:schemeClr val="accent2"/>
                    </a:solidFill>
                  </a:tcPr>
                </a:tc>
                <a:tc>
                  <a:txBody>
                    <a:bodyPr/>
                    <a:lstStyle/>
                    <a:p>
                      <a:pPr algn="ctr">
                        <a:buNone/>
                      </a:pPr>
                      <a:r>
                        <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rPr>
                        <a:t>4.6</a:t>
                      </a:r>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u="sng">
                        <a:solidFill>
                          <a:schemeClr val="tx1"/>
                        </a:solidFill>
                        <a:effectLst/>
                        <a:highlight>
                          <a:srgbClr val="00FFFF"/>
                        </a:highlight>
                        <a:latin typeface="Arial" panose="020B0604020202020204" pitchFamily="34" charset="0"/>
                        <a:ea typeface="PMingLiU" panose="02020500000000000000" pitchFamily="18" charset="-120"/>
                        <a:cs typeface="Arial" panose="020B0604020202020204" pitchFamily="34" charset="0"/>
                      </a:endParaRPr>
                    </a:p>
                  </a:txBody>
                  <a:tcPr marL="1911" marR="191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u="sng">
                        <a:solidFill>
                          <a:schemeClr val="tx1"/>
                        </a:solidFill>
                        <a:effectLst/>
                        <a:highlight>
                          <a:srgbClr val="00FFFF"/>
                        </a:highlight>
                        <a:latin typeface="Arial" panose="020B0604020202020204" pitchFamily="34" charset="0"/>
                        <a:ea typeface="PMingLiU" panose="02020500000000000000" pitchFamily="18" charset="-120"/>
                        <a:cs typeface="Arial" panose="020B0604020202020204" pitchFamily="34" charset="0"/>
                      </a:endParaRPr>
                    </a:p>
                  </a:txBody>
                  <a:tcPr marL="1911" marR="1911" marT="0" marB="0"/>
                </a:tc>
                <a:extLst>
                  <a:ext uri="{0D108BD9-81ED-4DB2-BD59-A6C34878D82A}">
                    <a16:rowId xmlns:a16="http://schemas.microsoft.com/office/drawing/2014/main" val="585227605"/>
                  </a:ext>
                </a:extLst>
              </a:tr>
              <a:tr h="482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Arial" panose="020B0604020202020204" pitchFamily="34" charset="0"/>
                          <a:ea typeface="PMingLiU" panose="02020500000000000000" pitchFamily="18" charset="-120"/>
                          <a:cs typeface="Arial" panose="020B0604020202020204" pitchFamily="34" charset="0"/>
                        </a:rPr>
                        <a:t>Dose escalation ripretinib 50mg once daily to twice daily (n=44)*</a:t>
                      </a:r>
                    </a:p>
                  </a:txBody>
                  <a:tcPr marL="1911" marR="1911"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u="none">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tc>
                <a:tc>
                  <a:txBody>
                    <a:bodyPr/>
                    <a:lstStyle/>
                    <a:p>
                      <a:pPr algn="ctr">
                        <a:buNone/>
                      </a:pPr>
                      <a:r>
                        <a:rPr lang="en-GB" sz="1800" kern="1200">
                          <a:solidFill>
                            <a:schemeClr val="dk1"/>
                          </a:solidFill>
                          <a:effectLst/>
                          <a:latin typeface="Arial" panose="020B0604020202020204" pitchFamily="34" charset="0"/>
                          <a:ea typeface="+mn-ea"/>
                          <a:cs typeface="Arial" panose="020B0604020202020204" pitchFamily="34" charset="0"/>
                        </a:rPr>
                        <a:t>4.6</a:t>
                      </a:r>
                      <a:endParaRPr lang="en-GB" sz="180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1911" marR="1911" marT="0" marB="0"/>
                </a:tc>
                <a:tc>
                  <a:txBody>
                    <a:bodyPr/>
                    <a:lstStyle/>
                    <a:p>
                      <a:pPr algn="ctr">
                        <a:buNone/>
                      </a:pPr>
                      <a:r>
                        <a:rPr lang="en-GB"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3.7</a:t>
                      </a:r>
                    </a:p>
                  </a:txBody>
                  <a:tcPr marL="1911" marR="1911" marT="0" marB="0"/>
                </a:tc>
                <a:extLst>
                  <a:ext uri="{0D108BD9-81ED-4DB2-BD59-A6C34878D82A}">
                    <a16:rowId xmlns:a16="http://schemas.microsoft.com/office/drawing/2014/main" val="479232754"/>
                  </a:ext>
                </a:extLst>
              </a:tr>
            </a:tbl>
          </a:graphicData>
        </a:graphic>
      </p:graphicFrame>
      <p:sp>
        <p:nvSpPr>
          <p:cNvPr id="8" name="TextBox 7">
            <a:extLst>
              <a:ext uri="{FF2B5EF4-FFF2-40B4-BE49-F238E27FC236}">
                <a16:creationId xmlns:a16="http://schemas.microsoft.com/office/drawing/2014/main" id="{3C508C47-E9B9-4705-DDA8-F365B1A03653}"/>
              </a:ext>
            </a:extLst>
          </p:cNvPr>
          <p:cNvSpPr txBox="1"/>
          <p:nvPr/>
        </p:nvSpPr>
        <p:spPr>
          <a:xfrm>
            <a:off x="466723" y="5714697"/>
            <a:ext cx="11250784"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 Time from starting ripretinib to disease progression or death. Licensed dose of ripretinib is 150mg QD</a:t>
            </a:r>
          </a:p>
        </p:txBody>
      </p:sp>
      <p:sp>
        <p:nvSpPr>
          <p:cNvPr id="9" name="Text Placeholder 3">
            <a:extLst>
              <a:ext uri="{FF2B5EF4-FFF2-40B4-BE49-F238E27FC236}">
                <a16:creationId xmlns:a16="http://schemas.microsoft.com/office/drawing/2014/main" id="{D4B1B350-D303-3CCC-3C7C-123AAF448F35}"/>
              </a:ext>
            </a:extLst>
          </p:cNvPr>
          <p:cNvSpPr txBox="1">
            <a:spLocks/>
          </p:cNvSpPr>
          <p:nvPr/>
        </p:nvSpPr>
        <p:spPr>
          <a:xfrm>
            <a:off x="1040130" y="6362961"/>
            <a:ext cx="10677378" cy="494547"/>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CI: Confidence interval; DCO: Data cut off; HR: Hazard ratio; ITT: Intention to treat; PFS: Progression-free survival </a:t>
            </a:r>
            <a:endParaRPr lang="en-GB" dirty="0">
              <a:ea typeface="Calibri" panose="020F0502020204030204" pitchFamily="34" charset="0"/>
            </a:endParaRPr>
          </a:p>
        </p:txBody>
      </p:sp>
      <p:sp>
        <p:nvSpPr>
          <p:cNvPr id="10" name="TextBox 9">
            <a:extLst>
              <a:ext uri="{FF2B5EF4-FFF2-40B4-BE49-F238E27FC236}">
                <a16:creationId xmlns:a16="http://schemas.microsoft.com/office/drawing/2014/main" id="{3A6BF24C-DE27-62A8-2333-4C310C58BC85}"/>
              </a:ext>
            </a:extLst>
          </p:cNvPr>
          <p:cNvSpPr txBox="1"/>
          <p:nvPr/>
        </p:nvSpPr>
        <p:spPr>
          <a:xfrm>
            <a:off x="9656466" y="6027063"/>
            <a:ext cx="206104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main deck</a:t>
            </a:r>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E10231-D4D3-0591-2F4C-BB0FDDC3416C}"/>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1160215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48E8-787F-9F99-AEFA-9997DD603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DC171-CEF7-89AD-98E7-87E50F80EB36}"/>
              </a:ext>
            </a:extLst>
          </p:cNvPr>
          <p:cNvSpPr>
            <a:spLocks noGrp="1"/>
          </p:cNvSpPr>
          <p:nvPr>
            <p:ph type="title"/>
          </p:nvPr>
        </p:nvSpPr>
        <p:spPr>
          <a:xfrm>
            <a:off x="466724" y="234515"/>
            <a:ext cx="11250785" cy="592817"/>
          </a:xfrm>
        </p:spPr>
        <p:txBody>
          <a:bodyPr>
            <a:noAutofit/>
          </a:bodyPr>
          <a:lstStyle/>
          <a:p>
            <a:r>
              <a:rPr lang="en-GB" dirty="0"/>
              <a:t>Company’s model overview</a:t>
            </a:r>
          </a:p>
        </p:txBody>
      </p:sp>
      <p:sp>
        <p:nvSpPr>
          <p:cNvPr id="6" name="TextBox 5">
            <a:extLst>
              <a:ext uri="{FF2B5EF4-FFF2-40B4-BE49-F238E27FC236}">
                <a16:creationId xmlns:a16="http://schemas.microsoft.com/office/drawing/2014/main" id="{E273788F-6B4F-FA07-9D95-02C3E0C49473}"/>
              </a:ext>
            </a:extLst>
          </p:cNvPr>
          <p:cNvSpPr txBox="1"/>
          <p:nvPr/>
        </p:nvSpPr>
        <p:spPr>
          <a:xfrm>
            <a:off x="5716583" y="933521"/>
            <a:ext cx="6000925" cy="2754600"/>
          </a:xfrm>
          <a:prstGeom prst="rect">
            <a:avLst/>
          </a:prstGeom>
          <a:noFill/>
        </p:spPr>
        <p:txBody>
          <a:bodyPr wrap="square" rtlCol="0">
            <a:spAutoFit/>
          </a:bodyPr>
          <a:lstStyle/>
          <a:p>
            <a:pPr>
              <a:spcBef>
                <a:spcPts val="600"/>
              </a:spcBef>
            </a:pPr>
            <a:r>
              <a:rPr lang="en-GB" sz="2100" dirty="0">
                <a:latin typeface="Arial" panose="020B0604020202020204" pitchFamily="34" charset="0"/>
              </a:rPr>
              <a:t>Technology affects </a:t>
            </a:r>
            <a:r>
              <a:rPr lang="en-GB" sz="2100" b="1" dirty="0">
                <a:latin typeface="Arial" panose="020B0604020202020204" pitchFamily="34" charset="0"/>
              </a:rPr>
              <a:t>costs</a:t>
            </a:r>
            <a:r>
              <a:rPr lang="en-GB" sz="2100" dirty="0">
                <a:latin typeface="Arial" panose="020B0604020202020204" pitchFamily="34" charset="0"/>
              </a:rPr>
              <a:t> by increasing:</a:t>
            </a:r>
          </a:p>
          <a:p>
            <a:pPr marL="285750" indent="-285750">
              <a:buFont typeface="Arial" panose="020B0604020202020204" pitchFamily="34" charset="0"/>
              <a:buChar char="•"/>
            </a:pPr>
            <a:r>
              <a:rPr lang="en-GB" sz="2100" dirty="0">
                <a:latin typeface="Arial" panose="020B0604020202020204" pitchFamily="34" charset="0"/>
              </a:rPr>
              <a:t>overall costs (acquisition of ripretinib)</a:t>
            </a:r>
          </a:p>
          <a:p>
            <a:pPr marL="285750" indent="-285750">
              <a:buFont typeface="Arial" panose="020B0604020202020204" pitchFamily="34" charset="0"/>
              <a:buChar char="•"/>
            </a:pPr>
            <a:r>
              <a:rPr lang="en-GB" sz="2100" dirty="0">
                <a:latin typeface="Arial" panose="020B0604020202020204" pitchFamily="34" charset="0"/>
              </a:rPr>
              <a:t>overall disease management costs (extended overall survival)</a:t>
            </a:r>
          </a:p>
          <a:p>
            <a:pPr>
              <a:spcBef>
                <a:spcPts val="600"/>
              </a:spcBef>
            </a:pPr>
            <a:r>
              <a:rPr lang="en-GB" sz="2100" dirty="0">
                <a:latin typeface="Arial" panose="020B0604020202020204" pitchFamily="34" charset="0"/>
              </a:rPr>
              <a:t>Technology affects </a:t>
            </a:r>
            <a:r>
              <a:rPr lang="en-GB" sz="2100" b="1" dirty="0">
                <a:latin typeface="Arial" panose="020B0604020202020204" pitchFamily="34" charset="0"/>
              </a:rPr>
              <a:t>QALYs</a:t>
            </a:r>
            <a:r>
              <a:rPr lang="en-GB" sz="2100" dirty="0">
                <a:latin typeface="Arial" panose="020B0604020202020204" pitchFamily="34" charset="0"/>
              </a:rPr>
              <a:t> by:</a:t>
            </a:r>
          </a:p>
          <a:p>
            <a:pPr marL="285750" indent="-285750">
              <a:buFont typeface="Arial" panose="020B0604020202020204" pitchFamily="34" charset="0"/>
              <a:buChar char="•"/>
            </a:pPr>
            <a:r>
              <a:rPr lang="en-GB" sz="2100" dirty="0">
                <a:latin typeface="Arial" panose="020B0604020202020204" pitchFamily="34" charset="0"/>
              </a:rPr>
              <a:t>Extending PFS and OS and decreasing </a:t>
            </a:r>
            <a:r>
              <a:rPr lang="en-GB" sz="2100" dirty="0" err="1">
                <a:latin typeface="Arial" panose="020B0604020202020204" pitchFamily="34" charset="0"/>
              </a:rPr>
              <a:t>HRQoL</a:t>
            </a:r>
            <a:r>
              <a:rPr lang="en-GB" sz="2100" dirty="0">
                <a:latin typeface="Arial" panose="020B0604020202020204" pitchFamily="34" charset="0"/>
              </a:rPr>
              <a:t> (slightly) due to burden of adverse events</a:t>
            </a:r>
          </a:p>
        </p:txBody>
      </p:sp>
      <p:pic>
        <p:nvPicPr>
          <p:cNvPr id="7" name="Picture 6" descr="partitioned survival approach, including Company's model structure showing a partitioned survival analysis with four health states: (i) progression-free; (ii) post progression (on treatment with ripretinib); (iii) post progression (off treatment with ripretinib/BSC), and (iv) death">
            <a:extLst>
              <a:ext uri="{FF2B5EF4-FFF2-40B4-BE49-F238E27FC236}">
                <a16:creationId xmlns:a16="http://schemas.microsoft.com/office/drawing/2014/main" id="{6EED281E-FC4F-8608-19A5-B53B271722D5}"/>
              </a:ext>
            </a:extLst>
          </p:cNvPr>
          <p:cNvPicPr>
            <a:picLocks noChangeAspect="1"/>
          </p:cNvPicPr>
          <p:nvPr/>
        </p:nvPicPr>
        <p:blipFill>
          <a:blip r:embed="rId3"/>
          <a:srcRect l="18215" t="34879" r="59968" b="22264"/>
          <a:stretch>
            <a:fillRect/>
          </a:stretch>
        </p:blipFill>
        <p:spPr>
          <a:xfrm>
            <a:off x="466725" y="827332"/>
            <a:ext cx="4765070" cy="4755582"/>
          </a:xfrm>
          <a:prstGeom prst="rect">
            <a:avLst/>
          </a:prstGeom>
        </p:spPr>
      </p:pic>
      <p:sp>
        <p:nvSpPr>
          <p:cNvPr id="9" name="Text Placeholder 3">
            <a:extLst>
              <a:ext uri="{FF2B5EF4-FFF2-40B4-BE49-F238E27FC236}">
                <a16:creationId xmlns:a16="http://schemas.microsoft.com/office/drawing/2014/main" id="{EAEEF9F5-2CB8-8093-0820-F87EC443BAED}"/>
              </a:ext>
            </a:extLst>
          </p:cNvPr>
          <p:cNvSpPr txBox="1">
            <a:spLocks/>
          </p:cNvSpPr>
          <p:nvPr/>
        </p:nvSpPr>
        <p:spPr>
          <a:xfrm>
            <a:off x="904352" y="6378766"/>
            <a:ext cx="10813157" cy="478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err="1"/>
              <a:t>HRQoL</a:t>
            </a:r>
            <a:r>
              <a:rPr lang="en-GB" dirty="0"/>
              <a:t>: Health-related quality of life; ICER: Incremental cost effectiveness ratio; OS: Overall survival; PFS: Progression-free survival; QALYs: Quality-adjusted life years</a:t>
            </a:r>
            <a:endParaRPr lang="en-GB" dirty="0">
              <a:ea typeface="Calibri" panose="020F0502020204030204" pitchFamily="34" charset="0"/>
            </a:endParaRPr>
          </a:p>
        </p:txBody>
      </p:sp>
      <p:sp>
        <p:nvSpPr>
          <p:cNvPr id="3" name="TextBox 2">
            <a:extLst>
              <a:ext uri="{FF2B5EF4-FFF2-40B4-BE49-F238E27FC236}">
                <a16:creationId xmlns:a16="http://schemas.microsoft.com/office/drawing/2014/main" id="{4DCEFB85-6773-D470-3162-630DE91388D8}"/>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264449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4260-4DBE-0519-EFAE-E269147BC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C348A-0EE8-E34A-69E3-D62420F2E5B2}"/>
              </a:ext>
            </a:extLst>
          </p:cNvPr>
          <p:cNvSpPr>
            <a:spLocks noGrp="1"/>
          </p:cNvSpPr>
          <p:nvPr>
            <p:ph type="title"/>
          </p:nvPr>
        </p:nvSpPr>
        <p:spPr>
          <a:xfrm>
            <a:off x="466724" y="234515"/>
            <a:ext cx="11250785" cy="592817"/>
          </a:xfrm>
        </p:spPr>
        <p:txBody>
          <a:bodyPr>
            <a:noAutofit/>
          </a:bodyPr>
          <a:lstStyle/>
          <a:p>
            <a:r>
              <a:rPr lang="en-GB" dirty="0">
                <a:ea typeface="Arial" panose="02000503000000020004" pitchFamily="2" charset="0"/>
              </a:rPr>
              <a:t>How company incorporated evidence into model</a:t>
            </a:r>
            <a:endParaRPr lang="en-GB" dirty="0"/>
          </a:p>
        </p:txBody>
      </p:sp>
      <p:graphicFrame>
        <p:nvGraphicFramePr>
          <p:cNvPr id="4" name="Table 4" descr="Economic model inputs and evidence sources">
            <a:extLst>
              <a:ext uri="{FF2B5EF4-FFF2-40B4-BE49-F238E27FC236}">
                <a16:creationId xmlns:a16="http://schemas.microsoft.com/office/drawing/2014/main" id="{87CE1A34-DBCF-F568-7266-0D65B2C4B533}"/>
              </a:ext>
            </a:extLst>
          </p:cNvPr>
          <p:cNvGraphicFramePr>
            <a:graphicFrameLocks noGrp="1"/>
          </p:cNvGraphicFramePr>
          <p:nvPr>
            <p:extLst>
              <p:ext uri="{D42A27DB-BD31-4B8C-83A1-F6EECF244321}">
                <p14:modId xmlns:p14="http://schemas.microsoft.com/office/powerpoint/2010/main" val="2752946878"/>
              </p:ext>
            </p:extLst>
          </p:nvPr>
        </p:nvGraphicFramePr>
        <p:xfrm>
          <a:off x="466723" y="769385"/>
          <a:ext cx="11531462" cy="5217160"/>
        </p:xfrm>
        <a:graphic>
          <a:graphicData uri="http://schemas.openxmlformats.org/drawingml/2006/table">
            <a:tbl>
              <a:tblPr firstRow="1" firstCol="1" bandRow="1">
                <a:tableStyleId>{21E4AEA4-8DFA-4A89-87EB-49C32662AFE0}</a:tableStyleId>
              </a:tblPr>
              <a:tblGrid>
                <a:gridCol w="1651443">
                  <a:extLst>
                    <a:ext uri="{9D8B030D-6E8A-4147-A177-3AD203B41FA5}">
                      <a16:colId xmlns:a16="http://schemas.microsoft.com/office/drawing/2014/main" val="3974739884"/>
                    </a:ext>
                  </a:extLst>
                </a:gridCol>
                <a:gridCol w="9880019">
                  <a:extLst>
                    <a:ext uri="{9D8B030D-6E8A-4147-A177-3AD203B41FA5}">
                      <a16:colId xmlns:a16="http://schemas.microsoft.com/office/drawing/2014/main" val="4289090289"/>
                    </a:ext>
                  </a:extLst>
                </a:gridCol>
              </a:tblGrid>
              <a:tr h="370840">
                <a:tc>
                  <a:txBody>
                    <a:bodyPr/>
                    <a:lstStyle/>
                    <a:p>
                      <a:r>
                        <a:rPr lang="en-GB" sz="1600" dirty="0">
                          <a:latin typeface="Arial" panose="020B0604020202020204" pitchFamily="34" charset="0"/>
                          <a:cs typeface="Arial" panose="020B0604020202020204" pitchFamily="34" charset="0"/>
                        </a:rPr>
                        <a:t>Parameter</a:t>
                      </a:r>
                    </a:p>
                  </a:txBody>
                  <a:tcPr/>
                </a:tc>
                <a:tc>
                  <a:txBody>
                    <a:bodyPr/>
                    <a:lstStyle/>
                    <a:p>
                      <a:r>
                        <a:rPr lang="en-GB" sz="1600" dirty="0">
                          <a:latin typeface="Arial" panose="020B0604020202020204" pitchFamily="34" charset="0"/>
                          <a:cs typeface="Arial" panose="020B0604020202020204" pitchFamily="34" charset="0"/>
                        </a:rPr>
                        <a:t>Input and evidence source </a:t>
                      </a:r>
                    </a:p>
                  </a:txBody>
                  <a:tcPr/>
                </a:tc>
                <a:extLst>
                  <a:ext uri="{0D108BD9-81ED-4DB2-BD59-A6C34878D82A}">
                    <a16:rowId xmlns:a16="http://schemas.microsoft.com/office/drawing/2014/main" val="1365441208"/>
                  </a:ext>
                </a:extLst>
              </a:tr>
              <a:tr h="370840">
                <a:tc>
                  <a:txBody>
                    <a:bodyPr/>
                    <a:lstStyle/>
                    <a:p>
                      <a:r>
                        <a:rPr lang="en-GB" sz="1600" b="1">
                          <a:solidFill>
                            <a:schemeClr val="bg1"/>
                          </a:solidFill>
                          <a:latin typeface="Arial" panose="020B0604020202020204" pitchFamily="34" charset="0"/>
                          <a:cs typeface="Arial" panose="020B0604020202020204" pitchFamily="34" charset="0"/>
                        </a:rPr>
                        <a:t>Population </a:t>
                      </a:r>
                    </a:p>
                  </a:txBody>
                  <a:tcPr/>
                </a:tc>
                <a:tc>
                  <a:txBody>
                    <a:bodyPr/>
                    <a:lstStyle/>
                    <a:p>
                      <a:r>
                        <a:rPr lang="en-GB" sz="1600" b="0" i="0" u="none" strike="noStrike" kern="1200" baseline="0">
                          <a:solidFill>
                            <a:schemeClr val="dk1"/>
                          </a:solidFill>
                          <a:latin typeface="Arial" panose="020B0604020202020204" pitchFamily="34" charset="0"/>
                          <a:ea typeface="+mn-ea"/>
                          <a:cs typeface="Arial" panose="020B0604020202020204" pitchFamily="34" charset="0"/>
                        </a:rPr>
                        <a:t>Advanced GIST after 3 treatments including imatinib </a:t>
                      </a:r>
                    </a:p>
                    <a:p>
                      <a:r>
                        <a:rPr lang="en-GB" sz="1600" b="0" i="0" u="none" strike="noStrike" kern="1200" baseline="0">
                          <a:solidFill>
                            <a:schemeClr val="dk1"/>
                          </a:solidFill>
                          <a:latin typeface="Arial" panose="020B0604020202020204" pitchFamily="34" charset="0"/>
                          <a:ea typeface="+mn-ea"/>
                          <a:cs typeface="Arial" panose="020B0604020202020204" pitchFamily="34" charset="0"/>
                        </a:rPr>
                        <a:t>Baseline characteristics (INVICTUS) </a:t>
                      </a:r>
                      <a:r>
                        <a:rPr lang="en-GB" sz="1600" kern="1200">
                          <a:solidFill>
                            <a:schemeClr val="dk1"/>
                          </a:solidFill>
                          <a:effectLst/>
                          <a:latin typeface="Arial" panose="020B0604020202020204" pitchFamily="34" charset="0"/>
                          <a:ea typeface="+mn-ea"/>
                          <a:cs typeface="Arial" panose="020B0604020202020204" pitchFamily="34" charset="0"/>
                        </a:rPr>
                        <a:t>60.10 years; 56.6% male  at model entry</a:t>
                      </a:r>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957187"/>
                  </a:ext>
                </a:extLst>
              </a:tr>
              <a:tr h="370840">
                <a:tc>
                  <a:txBody>
                    <a:bodyPr/>
                    <a:lstStyle/>
                    <a:p>
                      <a:r>
                        <a:rPr lang="en-GB" sz="1600" b="1" dirty="0">
                          <a:solidFill>
                            <a:schemeClr val="bg1"/>
                          </a:solidFill>
                          <a:latin typeface="Arial" panose="020B0604020202020204" pitchFamily="34" charset="0"/>
                          <a:cs typeface="Arial" panose="020B0604020202020204" pitchFamily="34" charset="0"/>
                        </a:rPr>
                        <a:t>Intervention Comparator</a:t>
                      </a:r>
                    </a:p>
                  </a:txBody>
                  <a:tcP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Ripretinib administered in licensed indication and at licensed dose (150 mg QD) compared with best supportive care</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1904842"/>
                  </a:ext>
                </a:extLst>
              </a:tr>
              <a:tr h="370840">
                <a:tc>
                  <a:txBody>
                    <a:bodyPr/>
                    <a:lstStyle/>
                    <a:p>
                      <a:r>
                        <a:rPr lang="en-GB" sz="1600" b="1">
                          <a:solidFill>
                            <a:schemeClr val="bg1"/>
                          </a:solidFill>
                          <a:latin typeface="Arial" panose="020B0604020202020204" pitchFamily="34" charset="0"/>
                          <a:cs typeface="Arial" panose="020B0604020202020204" pitchFamily="34" charset="0"/>
                        </a:rPr>
                        <a:t>Clinical parameters </a:t>
                      </a:r>
                    </a:p>
                  </a:txBody>
                  <a:tcPr/>
                </a:tc>
                <a:tc>
                  <a:txBody>
                    <a:bodyPr/>
                    <a:lstStyle/>
                    <a:p>
                      <a:pPr marL="0" indent="0">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INVICTUS trial fitted to parametric models </a:t>
                      </a:r>
                    </a:p>
                    <a:p>
                      <a:pPr marL="285750" indent="-285750">
                        <a:buFont typeface="Arial" panose="020B0604020202020204" pitchFamily="34" charset="0"/>
                        <a:buChar char="•"/>
                      </a:pPr>
                      <a:r>
                        <a:rPr lang="en-GB" sz="1600" kern="1200" dirty="0">
                          <a:solidFill>
                            <a:schemeClr val="dk1"/>
                          </a:solidFill>
                          <a:effectLst/>
                          <a:latin typeface="Arial" panose="020B0604020202020204" pitchFamily="34" charset="0"/>
                          <a:ea typeface="+mn-ea"/>
                          <a:cs typeface="Arial" panose="020B0604020202020204" pitchFamily="34" charset="0"/>
                        </a:rPr>
                        <a:t>OS: modelled using independently fitted log-logistic distributions in both treatment groups</a:t>
                      </a:r>
                      <a:br>
                        <a:rPr lang="en-GB" sz="1600" kern="1200" dirty="0">
                          <a:solidFill>
                            <a:schemeClr val="dk1"/>
                          </a:solidFill>
                          <a:effectLst/>
                          <a:latin typeface="Arial" panose="020B0604020202020204" pitchFamily="34" charset="0"/>
                          <a:ea typeface="+mn-ea"/>
                          <a:cs typeface="Arial" panose="020B0604020202020204" pitchFamily="34" charset="0"/>
                        </a:rPr>
                      </a:br>
                      <a:r>
                        <a:rPr lang="en-GB" sz="1600" kern="1200" dirty="0">
                          <a:solidFill>
                            <a:schemeClr val="dk1"/>
                          </a:solidFill>
                          <a:effectLst/>
                          <a:latin typeface="Arial" panose="020B0604020202020204" pitchFamily="34" charset="0"/>
                          <a:ea typeface="+mn-ea"/>
                          <a:cs typeface="Arial" panose="020B0604020202020204" pitchFamily="34" charset="0"/>
                        </a:rPr>
                        <a:t>includes two-stage adjustment with complex generalised gamma without re-censoring for dose escalation to ripretinib 150mg twice daily at progression in INVICTUS; log-normal extrapolation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PFS: modelled using independently fitted log-normal distributions in both treatment groups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TTD: modelled using an exponential distribution for ripretinib </a:t>
                      </a:r>
                    </a:p>
                  </a:txBody>
                  <a:tcPr/>
                </a:tc>
                <a:extLst>
                  <a:ext uri="{0D108BD9-81ED-4DB2-BD59-A6C34878D82A}">
                    <a16:rowId xmlns:a16="http://schemas.microsoft.com/office/drawing/2014/main" val="1805464215"/>
                  </a:ext>
                </a:extLst>
              </a:tr>
              <a:tr h="370840">
                <a:tc>
                  <a:txBody>
                    <a:bodyPr/>
                    <a:lstStyle/>
                    <a:p>
                      <a:r>
                        <a:rPr lang="en-GB" sz="1600" b="1">
                          <a:solidFill>
                            <a:schemeClr val="bg1"/>
                          </a:solidFill>
                          <a:latin typeface="Arial" panose="020B0604020202020204" pitchFamily="34" charset="0"/>
                          <a:cs typeface="Arial" panose="020B0604020202020204" pitchFamily="34" charset="0"/>
                        </a:rPr>
                        <a:t>Utilities</a:t>
                      </a:r>
                    </a:p>
                  </a:txBody>
                  <a:tcPr/>
                </a:tc>
                <a:tc>
                  <a:txBody>
                    <a:bodyPr/>
                    <a:lstStyle/>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EQ-5D-5L data collected in INVICTUS mapped to 3L version (Van Hout et al)</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Same utility values for progression free (on treatment) and progressed disease (off treatment) applied in each treatment group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Utility value applied to people staying on ripretinib after progression lies between the values for the PF and PD (off treatment) states. Utility values are adjusted for increasing age.</a:t>
                      </a:r>
                    </a:p>
                  </a:txBody>
                  <a:tcPr/>
                </a:tc>
                <a:extLst>
                  <a:ext uri="{0D108BD9-81ED-4DB2-BD59-A6C34878D82A}">
                    <a16:rowId xmlns:a16="http://schemas.microsoft.com/office/drawing/2014/main" val="815366450"/>
                  </a:ext>
                </a:extLst>
              </a:tr>
              <a:tr h="370840">
                <a:tc>
                  <a:txBody>
                    <a:bodyPr/>
                    <a:lstStyle/>
                    <a:p>
                      <a:r>
                        <a:rPr lang="en-GB" sz="1600" b="1" dirty="0">
                          <a:solidFill>
                            <a:schemeClr val="bg1"/>
                          </a:solidFill>
                          <a:latin typeface="Arial" panose="020B0604020202020204" pitchFamily="34" charset="0"/>
                          <a:cs typeface="Arial" panose="020B0604020202020204" pitchFamily="34" charset="0"/>
                        </a:rPr>
                        <a:t>Costs</a:t>
                      </a:r>
                    </a:p>
                  </a:txBody>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All post-progression ripretinib costs are based on ripretinib 150mg QD dose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Prior to disease progression, pre-treatment and disease management costs assumed to be higher for people receiving ripretinib compared with having BSC alone</a:t>
                      </a:r>
                    </a:p>
                  </a:txBody>
                  <a:tcPr/>
                </a:tc>
                <a:extLst>
                  <a:ext uri="{0D108BD9-81ED-4DB2-BD59-A6C34878D82A}">
                    <a16:rowId xmlns:a16="http://schemas.microsoft.com/office/drawing/2014/main" val="3904281607"/>
                  </a:ext>
                </a:extLst>
              </a:tr>
            </a:tbl>
          </a:graphicData>
        </a:graphic>
      </p:graphicFrame>
      <p:sp>
        <p:nvSpPr>
          <p:cNvPr id="5" name="Text Placeholder 3">
            <a:extLst>
              <a:ext uri="{FF2B5EF4-FFF2-40B4-BE49-F238E27FC236}">
                <a16:creationId xmlns:a16="http://schemas.microsoft.com/office/drawing/2014/main" id="{FDE0A86D-A509-BB1C-B2B9-4A895A60A9A2}"/>
              </a:ext>
            </a:extLst>
          </p:cNvPr>
          <p:cNvSpPr txBox="1">
            <a:spLocks/>
          </p:cNvSpPr>
          <p:nvPr/>
        </p:nvSpPr>
        <p:spPr>
          <a:xfrm>
            <a:off x="904352" y="6378766"/>
            <a:ext cx="10813157" cy="478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BSC: Best supportive care; GIST: gastrointestinal stromal tumour; OS: Overall survival; PD: Progressed disease; PFS: Progression-free survival; QD: Once daily; TTD: Time to treatment discontinuation </a:t>
            </a:r>
          </a:p>
        </p:txBody>
      </p:sp>
      <p:sp>
        <p:nvSpPr>
          <p:cNvPr id="3" name="TextBox 2">
            <a:extLst>
              <a:ext uri="{FF2B5EF4-FFF2-40B4-BE49-F238E27FC236}">
                <a16:creationId xmlns:a16="http://schemas.microsoft.com/office/drawing/2014/main" id="{C9862551-619D-9C79-E8F0-DBECD11A048A}"/>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563459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FCF8-781E-5B2D-D554-E845585BB40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936CE4-EDB7-A5F6-9EF6-251BFD7E5307}"/>
              </a:ext>
            </a:extLst>
          </p:cNvPr>
          <p:cNvSpPr/>
          <p:nvPr/>
        </p:nvSpPr>
        <p:spPr>
          <a:xfrm>
            <a:off x="466725" y="2663629"/>
            <a:ext cx="9090934" cy="381220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descr="Marker showing slides are confidential ">
            <a:extLst>
              <a:ext uri="{FF2B5EF4-FFF2-40B4-BE49-F238E27FC236}">
                <a16:creationId xmlns:a16="http://schemas.microsoft.com/office/drawing/2014/main" id="{A021D709-1B74-7EF9-873B-A8BA6607E7DF}"/>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sp>
        <p:nvSpPr>
          <p:cNvPr id="5" name="Rectangle 4">
            <a:extLst>
              <a:ext uri="{FF2B5EF4-FFF2-40B4-BE49-F238E27FC236}">
                <a16:creationId xmlns:a16="http://schemas.microsoft.com/office/drawing/2014/main" id="{34F88B1A-C4F1-1349-4D12-7FFE47288A2A}"/>
              </a:ext>
            </a:extLst>
          </p:cNvPr>
          <p:cNvSpPr/>
          <p:nvPr/>
        </p:nvSpPr>
        <p:spPr>
          <a:xfrm>
            <a:off x="489436" y="776446"/>
            <a:ext cx="11352044" cy="150242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TSE-IPCW is used to balance loss of follow-up from re-censoring against risk of informative censoring without re-censoring, aiming to retain longer-term information</a:t>
            </a:r>
          </a:p>
          <a:p>
            <a:pPr marL="285750" indent="-285750">
              <a:spcAft>
                <a:spcPts val="3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TSE applied to ripretinib using a complex generalised gamma model to derive counterfactual OS times without re-censoring, combined with IPCW to address informative censoring</a:t>
            </a:r>
          </a:p>
          <a:p>
            <a:pPr marL="285750" indent="-285750">
              <a:spcAft>
                <a:spcPts val="3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Weighted counterfactual OS data used in parametric survival extrapolations</a:t>
            </a:r>
          </a:p>
        </p:txBody>
      </p:sp>
      <p:sp>
        <p:nvSpPr>
          <p:cNvPr id="6" name="Text Placeholder 3">
            <a:extLst>
              <a:ext uri="{FF2B5EF4-FFF2-40B4-BE49-F238E27FC236}">
                <a16:creationId xmlns:a16="http://schemas.microsoft.com/office/drawing/2014/main" id="{C7F050CE-694C-C9A8-5EAE-77E5D5D6E161}"/>
              </a:ext>
            </a:extLst>
          </p:cNvPr>
          <p:cNvSpPr txBox="1">
            <a:spLocks/>
          </p:cNvSpPr>
          <p:nvPr/>
        </p:nvSpPr>
        <p:spPr>
          <a:xfrm>
            <a:off x="1040130" y="6531428"/>
            <a:ext cx="10677378" cy="326079"/>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OS: Overall survival; TSE IPCW: Two stage estimation with inverse probability of censoring weighting  </a:t>
            </a:r>
            <a:endParaRPr lang="en-GB" dirty="0">
              <a:ea typeface="Calibri" panose="020F0502020204030204" pitchFamily="34" charset="0"/>
            </a:endParaRPr>
          </a:p>
        </p:txBody>
      </p:sp>
      <p:sp>
        <p:nvSpPr>
          <p:cNvPr id="7" name="TextBox 6">
            <a:extLst>
              <a:ext uri="{FF2B5EF4-FFF2-40B4-BE49-F238E27FC236}">
                <a16:creationId xmlns:a16="http://schemas.microsoft.com/office/drawing/2014/main" id="{E9A7B8BA-9460-D0F3-7C3E-74127F002144}"/>
              </a:ext>
            </a:extLst>
          </p:cNvPr>
          <p:cNvSpPr txBox="1"/>
          <p:nvPr/>
        </p:nvSpPr>
        <p:spPr>
          <a:xfrm>
            <a:off x="10858500" y="380"/>
            <a:ext cx="1323457" cy="313945"/>
          </a:xfrm>
          <a:prstGeom prst="rect">
            <a:avLst/>
          </a:prstGeom>
          <a:solidFill>
            <a:schemeClr val="accent2"/>
          </a:solidFill>
          <a:ln>
            <a:solidFill>
              <a:srgbClr val="228096"/>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Large impact</a:t>
            </a:r>
          </a:p>
        </p:txBody>
      </p:sp>
      <p:sp>
        <p:nvSpPr>
          <p:cNvPr id="17" name="Title 1">
            <a:extLst>
              <a:ext uri="{FF2B5EF4-FFF2-40B4-BE49-F238E27FC236}">
                <a16:creationId xmlns:a16="http://schemas.microsoft.com/office/drawing/2014/main" id="{DAE7CE5E-0486-B0E9-5216-A6A5ABF8365C}"/>
              </a:ext>
            </a:extLst>
          </p:cNvPr>
          <p:cNvSpPr>
            <a:spLocks noGrp="1"/>
          </p:cNvSpPr>
          <p:nvPr>
            <p:ph type="title"/>
          </p:nvPr>
        </p:nvSpPr>
        <p:spPr>
          <a:xfrm>
            <a:off x="466724" y="239218"/>
            <a:ext cx="11725276" cy="592817"/>
          </a:xfrm>
        </p:spPr>
        <p:txBody>
          <a:bodyPr>
            <a:noAutofit/>
          </a:bodyPr>
          <a:lstStyle/>
          <a:p>
            <a:r>
              <a:rPr lang="en-GB" dirty="0"/>
              <a:t>Company’s TSE IPCW scenario approach – 2021 data cut</a:t>
            </a:r>
          </a:p>
        </p:txBody>
      </p:sp>
      <p:sp>
        <p:nvSpPr>
          <p:cNvPr id="16" name="TextBox 15">
            <a:extLst>
              <a:ext uri="{FF2B5EF4-FFF2-40B4-BE49-F238E27FC236}">
                <a16:creationId xmlns:a16="http://schemas.microsoft.com/office/drawing/2014/main" id="{15AC141B-DBDB-8B8E-21FC-A69D315D28D6}"/>
              </a:ext>
            </a:extLst>
          </p:cNvPr>
          <p:cNvSpPr txBox="1"/>
          <p:nvPr/>
        </p:nvSpPr>
        <p:spPr>
          <a:xfrm>
            <a:off x="489436" y="2325075"/>
            <a:ext cx="11352044" cy="338554"/>
          </a:xfrm>
          <a:prstGeom prst="rect">
            <a:avLst/>
          </a:prstGeom>
          <a:noFill/>
        </p:spPr>
        <p:txBody>
          <a:bodyPr wrap="square">
            <a:spAutoFit/>
          </a:bodyPr>
          <a:lstStyle/>
          <a:p>
            <a:r>
              <a:rPr lang="en-GB" sz="1600" b="1" kern="0" dirty="0">
                <a:latin typeface="Arial" panose="020B0604020202020204" pitchFamily="34" charset="0"/>
                <a:ea typeface="PMingLiU" panose="02020500000000000000" pitchFamily="18" charset="-120"/>
              </a:rPr>
              <a:t>OS</a:t>
            </a:r>
            <a:r>
              <a:rPr lang="en-GB" sz="1600" b="1" kern="0" dirty="0">
                <a:effectLst/>
                <a:latin typeface="Arial" panose="020B0604020202020204" pitchFamily="34" charset="0"/>
                <a:ea typeface="PMingLiU" panose="02020500000000000000" pitchFamily="18" charset="-120"/>
              </a:rPr>
              <a:t> (weeks) - </a:t>
            </a:r>
            <a:r>
              <a:rPr lang="en-GB" sz="1600" b="1" kern="0" dirty="0">
                <a:latin typeface="Arial" panose="020B0604020202020204" pitchFamily="34" charset="0"/>
                <a:ea typeface="PMingLiU" panose="02020500000000000000" pitchFamily="18" charset="-120"/>
              </a:rPr>
              <a:t>O</a:t>
            </a:r>
            <a:r>
              <a:rPr lang="en-GB" sz="1600" b="1" kern="0" dirty="0">
                <a:effectLst/>
                <a:latin typeface="Arial" panose="020B0604020202020204" pitchFamily="34" charset="0"/>
                <a:ea typeface="PMingLiU" panose="02020500000000000000" pitchFamily="18" charset="-120"/>
              </a:rPr>
              <a:t>nce daily to </a:t>
            </a:r>
            <a:r>
              <a:rPr lang="en-GB" sz="1600" b="1" kern="0" dirty="0">
                <a:latin typeface="Arial" panose="020B0604020202020204" pitchFamily="34" charset="0"/>
                <a:ea typeface="PMingLiU" panose="02020500000000000000" pitchFamily="18" charset="-120"/>
              </a:rPr>
              <a:t>twice daily c</a:t>
            </a:r>
            <a:r>
              <a:rPr lang="en-GB" sz="1600" b="1" kern="0" dirty="0">
                <a:effectLst/>
                <a:latin typeface="Arial" panose="020B0604020202020204" pitchFamily="34" charset="0"/>
                <a:ea typeface="PMingLiU" panose="02020500000000000000" pitchFamily="18" charset="-120"/>
              </a:rPr>
              <a:t>rossover (two-stage </a:t>
            </a:r>
            <a:r>
              <a:rPr lang="en-GB" sz="1600" b="1" kern="0" dirty="0">
                <a:latin typeface="Arial" panose="020B0604020202020204" pitchFamily="34" charset="0"/>
                <a:ea typeface="PMingLiU" panose="02020500000000000000" pitchFamily="18" charset="-120"/>
              </a:rPr>
              <a:t>m</a:t>
            </a:r>
            <a:r>
              <a:rPr lang="en-GB" sz="1600" b="1" kern="0" dirty="0">
                <a:effectLst/>
                <a:latin typeface="Arial" panose="020B0604020202020204" pitchFamily="34" charset="0"/>
                <a:ea typeface="PMingLiU" panose="02020500000000000000" pitchFamily="18" charset="-120"/>
              </a:rPr>
              <a:t>odel with IPCW: complex, generalised </a:t>
            </a:r>
            <a:r>
              <a:rPr lang="en-GB" sz="1600" b="1" kern="0" dirty="0">
                <a:latin typeface="Arial" panose="020B0604020202020204" pitchFamily="34" charset="0"/>
                <a:ea typeface="PMingLiU" panose="02020500000000000000" pitchFamily="18" charset="-120"/>
              </a:rPr>
              <a:t>g</a:t>
            </a:r>
            <a:r>
              <a:rPr lang="en-GB" sz="1600" b="1" kern="0" dirty="0">
                <a:effectLst/>
                <a:latin typeface="Arial" panose="020B0604020202020204" pitchFamily="34" charset="0"/>
                <a:ea typeface="PMingLiU" panose="02020500000000000000" pitchFamily="18" charset="-120"/>
              </a:rPr>
              <a:t>amma) </a:t>
            </a:r>
            <a:endParaRPr lang="en-GB" sz="1600" b="1" dirty="0"/>
          </a:p>
        </p:txBody>
      </p:sp>
      <p:sp>
        <p:nvSpPr>
          <p:cNvPr id="18" name="TextBox 17">
            <a:extLst>
              <a:ext uri="{FF2B5EF4-FFF2-40B4-BE49-F238E27FC236}">
                <a16:creationId xmlns:a16="http://schemas.microsoft.com/office/drawing/2014/main" id="{89EB8326-D2C8-C964-3BD2-35FF0FBC4DA9}"/>
              </a:ext>
            </a:extLst>
          </p:cNvPr>
          <p:cNvSpPr txBox="1"/>
          <p:nvPr/>
        </p:nvSpPr>
        <p:spPr>
          <a:xfrm>
            <a:off x="9656466" y="6027063"/>
            <a:ext cx="206104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main deck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9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DA97-38EB-E8CE-77DB-81FFAD1CE5DE}"/>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010F008B-CDF7-E1D2-DA38-4909D1F7058F}"/>
              </a:ext>
            </a:extLst>
          </p:cNvPr>
          <p:cNvSpPr txBox="1">
            <a:spLocks/>
          </p:cNvSpPr>
          <p:nvPr/>
        </p:nvSpPr>
        <p:spPr>
          <a:xfrm>
            <a:off x="906780" y="6318824"/>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 Complex model incorporates a more comprehensive set of covariates. </a:t>
            </a:r>
            <a:br>
              <a:rPr lang="en-GB" dirty="0"/>
            </a:br>
            <a:r>
              <a:rPr lang="en-GB" dirty="0"/>
              <a:t>ACM: Appraisal committee meeting; OS: Overall survival</a:t>
            </a:r>
            <a:endParaRPr lang="en-GB" dirty="0">
              <a:ea typeface="Calibri" panose="020F0502020204030204" pitchFamily="34" charset="0"/>
            </a:endParaRPr>
          </a:p>
        </p:txBody>
      </p:sp>
      <p:sp>
        <p:nvSpPr>
          <p:cNvPr id="5" name="Title 1">
            <a:extLst>
              <a:ext uri="{FF2B5EF4-FFF2-40B4-BE49-F238E27FC236}">
                <a16:creationId xmlns:a16="http://schemas.microsoft.com/office/drawing/2014/main" id="{84AF2D34-63DE-110A-DF88-165AC3B6D57E}"/>
              </a:ext>
            </a:extLst>
          </p:cNvPr>
          <p:cNvSpPr>
            <a:spLocks noGrp="1"/>
          </p:cNvSpPr>
          <p:nvPr>
            <p:ph type="title"/>
          </p:nvPr>
        </p:nvSpPr>
        <p:spPr>
          <a:xfrm>
            <a:off x="466724" y="234515"/>
            <a:ext cx="11250785" cy="592817"/>
          </a:xfrm>
        </p:spPr>
        <p:txBody>
          <a:bodyPr>
            <a:noAutofit/>
          </a:bodyPr>
          <a:lstStyle/>
          <a:p>
            <a:r>
              <a:rPr lang="en-GB" dirty="0"/>
              <a:t>ACM1 recommendations and key conclusions</a:t>
            </a:r>
            <a:br>
              <a:rPr lang="en-GB" dirty="0"/>
            </a:br>
            <a:endParaRPr lang="en-GB" dirty="0"/>
          </a:p>
        </p:txBody>
      </p:sp>
      <p:sp>
        <p:nvSpPr>
          <p:cNvPr id="8" name="TextBox 7">
            <a:extLst>
              <a:ext uri="{FF2B5EF4-FFF2-40B4-BE49-F238E27FC236}">
                <a16:creationId xmlns:a16="http://schemas.microsoft.com/office/drawing/2014/main" id="{D47202F9-8410-3935-0015-6CBC86697502}"/>
              </a:ext>
            </a:extLst>
          </p:cNvPr>
          <p:cNvSpPr txBox="1"/>
          <p:nvPr/>
        </p:nvSpPr>
        <p:spPr>
          <a:xfrm>
            <a:off x="466723" y="844417"/>
            <a:ext cx="11250785" cy="1023357"/>
          </a:xfrm>
          <a:prstGeom prst="rect">
            <a:avLst/>
          </a:prstGeom>
          <a:solidFill>
            <a:schemeClr val="accent3"/>
          </a:solidFill>
        </p:spPr>
        <p:txBody>
          <a:bodyPr wrap="square" tIns="0" bIns="0">
            <a:spAutoFit/>
          </a:bodyPr>
          <a:lstStyle/>
          <a:p>
            <a:pPr>
              <a:spcAft>
                <a:spcPts val="300"/>
              </a:spcAft>
            </a:pPr>
            <a:r>
              <a:rPr lang="en-GB" sz="2400" b="1" dirty="0">
                <a:latin typeface="Arial" panose="020B0604020202020204" pitchFamily="34" charset="0"/>
                <a:cs typeface="Arial" panose="020B0604020202020204" pitchFamily="34" charset="0"/>
              </a:rPr>
              <a:t>Recommendations:</a:t>
            </a:r>
          </a:p>
          <a:p>
            <a:pPr>
              <a:spcAft>
                <a:spcPts val="300"/>
              </a:spcAft>
            </a:pPr>
            <a:r>
              <a:rPr lang="en-GB" sz="2000" b="1" i="1" dirty="0">
                <a:latin typeface="Arial" panose="020B0604020202020204" pitchFamily="34" charset="0"/>
                <a:cs typeface="Arial" panose="020B0604020202020204" pitchFamily="34" charset="0"/>
              </a:rPr>
              <a:t>“Ripretinib should not be used for treating advanced gastrointestinal stromal tumour (GIST) in adults after 3 or more kinase inhibitors, including imatinib.”</a:t>
            </a:r>
          </a:p>
        </p:txBody>
      </p:sp>
      <p:graphicFrame>
        <p:nvGraphicFramePr>
          <p:cNvPr id="2" name="Table 1" descr="Table showing the key issues for discussion, including clinical and cost effectiveness">
            <a:extLst>
              <a:ext uri="{FF2B5EF4-FFF2-40B4-BE49-F238E27FC236}">
                <a16:creationId xmlns:a16="http://schemas.microsoft.com/office/drawing/2014/main" id="{73F6F406-665F-591C-5762-9B8A43C6B889}"/>
              </a:ext>
            </a:extLst>
          </p:cNvPr>
          <p:cNvGraphicFramePr>
            <a:graphicFrameLocks noGrp="1"/>
          </p:cNvGraphicFramePr>
          <p:nvPr>
            <p:extLst>
              <p:ext uri="{D42A27DB-BD31-4B8C-83A1-F6EECF244321}">
                <p14:modId xmlns:p14="http://schemas.microsoft.com/office/powerpoint/2010/main" val="792642070"/>
              </p:ext>
            </p:extLst>
          </p:nvPr>
        </p:nvGraphicFramePr>
        <p:xfrm>
          <a:off x="466723" y="2002973"/>
          <a:ext cx="11250786" cy="4315851"/>
        </p:xfrm>
        <a:graphic>
          <a:graphicData uri="http://schemas.openxmlformats.org/drawingml/2006/table">
            <a:tbl>
              <a:tblPr firstRow="1" bandRow="1">
                <a:tableStyleId>{5C22544A-7EE6-4342-B048-85BDC9FD1C3A}</a:tableStyleId>
              </a:tblPr>
              <a:tblGrid>
                <a:gridCol w="2563552">
                  <a:extLst>
                    <a:ext uri="{9D8B030D-6E8A-4147-A177-3AD203B41FA5}">
                      <a16:colId xmlns:a16="http://schemas.microsoft.com/office/drawing/2014/main" val="3322847139"/>
                    </a:ext>
                  </a:extLst>
                </a:gridCol>
                <a:gridCol w="8687234">
                  <a:extLst>
                    <a:ext uri="{9D8B030D-6E8A-4147-A177-3AD203B41FA5}">
                      <a16:colId xmlns:a16="http://schemas.microsoft.com/office/drawing/2014/main" val="2381203084"/>
                    </a:ext>
                  </a:extLst>
                </a:gridCol>
              </a:tblGrid>
              <a:tr h="383931">
                <a:tc>
                  <a:txBody>
                    <a:bodyPr/>
                    <a:lstStyle/>
                    <a:p>
                      <a:r>
                        <a:rPr lang="en-GB" sz="1800" dirty="0">
                          <a:solidFill>
                            <a:schemeClr val="bg1"/>
                          </a:solidFill>
                          <a:latin typeface="Arial" panose="020B0604020202020204" pitchFamily="34" charset="0"/>
                        </a:rPr>
                        <a:t>Key issues at ACM1</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Arial" panose="020B0604020202020204" pitchFamily="34" charset="0"/>
                        </a:rPr>
                        <a:t>Committee’s key conclusions/considerations</a:t>
                      </a:r>
                    </a:p>
                  </a:txBody>
                  <a:tcPr anchor="ctr">
                    <a:solidFill>
                      <a:schemeClr val="accent2"/>
                    </a:solidFill>
                  </a:tcPr>
                </a:tc>
                <a:extLst>
                  <a:ext uri="{0D108BD9-81ED-4DB2-BD59-A6C34878D82A}">
                    <a16:rowId xmlns:a16="http://schemas.microsoft.com/office/drawing/2014/main" val="2647452487"/>
                  </a:ext>
                </a:extLst>
              </a:tr>
              <a:tr h="1919654">
                <a:tc>
                  <a:txBody>
                    <a:bodyPr/>
                    <a:lstStyle/>
                    <a:p>
                      <a:r>
                        <a:rPr lang="en-GB" sz="1800" b="1" dirty="0">
                          <a:solidFill>
                            <a:schemeClr val="bg1"/>
                          </a:solidFill>
                          <a:latin typeface="Arial" panose="020B0604020202020204" pitchFamily="34" charset="0"/>
                        </a:rPr>
                        <a:t>Uncertainty in long-term benefits of ripretinib on OS</a:t>
                      </a:r>
                    </a:p>
                  </a:txBody>
                  <a:tcPr anchor="ctr">
                    <a:solidFill>
                      <a:schemeClr val="accent2"/>
                    </a:solidFill>
                  </a:tcPr>
                </a:tc>
                <a:tc>
                  <a:txBody>
                    <a:bodyPr/>
                    <a:lstStyle/>
                    <a:p>
                      <a:pPr marL="285750" indent="-285750">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Only the once-daily dosage could be appraised within the marketing authorisation</a:t>
                      </a:r>
                    </a:p>
                    <a:p>
                      <a:pPr marL="285750" indent="-285750">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Healthcare professionals would like to escalate to twice-daily dosage in practice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strike="noStrike" dirty="0">
                          <a:solidFill>
                            <a:schemeClr val="tx1"/>
                          </a:solidFill>
                          <a:latin typeface="Arial" panose="020B0604020202020204" pitchFamily="34" charset="0"/>
                          <a:cs typeface="Arial" panose="020B0604020202020204" pitchFamily="34" charset="0"/>
                        </a:rPr>
                        <a:t>OS should be adjusted to account for some people having had twice-daily dosing in INVICTUS </a:t>
                      </a:r>
                      <a:r>
                        <a:rPr lang="en-GB" sz="1800" strike="noStrike"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1800" strike="noStrike" dirty="0">
                          <a:solidFill>
                            <a:schemeClr val="tx1"/>
                          </a:solidFill>
                          <a:latin typeface="Arial" panose="020B0604020202020204" pitchFamily="34" charset="0"/>
                          <a:cs typeface="Arial" panose="020B0604020202020204" pitchFamily="34" charset="0"/>
                        </a:rPr>
                        <a:t>Large uncertainty surrounding the impact of increasing dosage on OS estimates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strike="noStrike" dirty="0">
                          <a:solidFill>
                            <a:schemeClr val="tx1"/>
                          </a:solidFill>
                          <a:latin typeface="Arial" panose="020B0604020202020204" pitchFamily="34" charset="0"/>
                          <a:cs typeface="Arial" panose="020B0604020202020204" pitchFamily="34" charset="0"/>
                        </a:rPr>
                        <a:t>2-stage estimation </a:t>
                      </a:r>
                      <a:r>
                        <a:rPr lang="en-GB" sz="1800" dirty="0">
                          <a:latin typeface="Arial" panose="020B0604020202020204" pitchFamily="34" charset="0"/>
                          <a:cs typeface="Arial" panose="020B0604020202020204" pitchFamily="34" charset="0"/>
                        </a:rPr>
                        <a:t>with complex generalised gamma* </a:t>
                      </a:r>
                      <a:r>
                        <a:rPr lang="en-GB" sz="1800" strike="noStrike" dirty="0">
                          <a:solidFill>
                            <a:schemeClr val="tx1"/>
                          </a:solidFill>
                          <a:latin typeface="Arial" panose="020B0604020202020204" pitchFamily="34" charset="0"/>
                          <a:cs typeface="Arial" panose="020B0604020202020204" pitchFamily="34" charset="0"/>
                        </a:rPr>
                        <a:t>was most appropriate to adjust for the effect of increasing dosage on OS in INVICTUS (as per company and EAG base case)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Re-censoring within the 2-stage estimation using a complex model and extrapolated using the log-logistic model was the most appropriate (as per EAG base case)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Acknowledged uncertainty of different clinical expectations and preferred to extrapolate outcomes for the INVICTUS trial population</a:t>
                      </a:r>
                    </a:p>
                  </a:txBody>
                  <a:tcPr anchor="ctr">
                    <a:solidFill>
                      <a:srgbClr val="CBCFD4"/>
                    </a:solidFill>
                  </a:tcPr>
                </a:tc>
                <a:extLst>
                  <a:ext uri="{0D108BD9-81ED-4DB2-BD59-A6C34878D82A}">
                    <a16:rowId xmlns:a16="http://schemas.microsoft.com/office/drawing/2014/main" val="1395528244"/>
                  </a:ext>
                </a:extLst>
              </a:tr>
            </a:tbl>
          </a:graphicData>
        </a:graphic>
      </p:graphicFrame>
      <p:sp>
        <p:nvSpPr>
          <p:cNvPr id="4" name="TextBox 3">
            <a:extLst>
              <a:ext uri="{FF2B5EF4-FFF2-40B4-BE49-F238E27FC236}">
                <a16:creationId xmlns:a16="http://schemas.microsoft.com/office/drawing/2014/main" id="{379B2E2C-720C-6710-37AE-7EC0FBC4C1B3}"/>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641243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0D59-D923-FE95-A69A-21B2FE2285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C663A3-D8B1-0483-D4D0-E66B0F55EBF2}"/>
              </a:ext>
            </a:extLst>
          </p:cNvPr>
          <p:cNvSpPr/>
          <p:nvPr/>
        </p:nvSpPr>
        <p:spPr>
          <a:xfrm>
            <a:off x="466725" y="1964626"/>
            <a:ext cx="8133346" cy="385138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4BEE22F-BCDD-3807-0D00-0969A89B3442}"/>
              </a:ext>
            </a:extLst>
          </p:cNvPr>
          <p:cNvSpPr txBox="1"/>
          <p:nvPr/>
        </p:nvSpPr>
        <p:spPr>
          <a:xfrm>
            <a:off x="466723" y="1231063"/>
            <a:ext cx="11250785" cy="646331"/>
          </a:xfrm>
          <a:prstGeom prst="rect">
            <a:avLst/>
          </a:prstGeom>
          <a:noFill/>
        </p:spPr>
        <p:txBody>
          <a:bodyPr wrap="square">
            <a:spAutoFit/>
          </a:bodyPr>
          <a:lstStyle/>
          <a:p>
            <a:r>
              <a:rPr lang="en-GB" sz="1800" dirty="0"/>
              <a:t>Modelled OS predictions in company’s previous and updated base case and EAG preferred analysis, (generated by the EAG using the company’s model) - </a:t>
            </a:r>
            <a:r>
              <a:rPr lang="en-GB" sz="1800" b="1" dirty="0"/>
              <a:t>2021 data cut</a:t>
            </a:r>
            <a:endParaRPr lang="en-GB" b="1" dirty="0"/>
          </a:p>
        </p:txBody>
      </p:sp>
      <p:sp>
        <p:nvSpPr>
          <p:cNvPr id="8" name="Rectangle 7">
            <a:extLst>
              <a:ext uri="{FF2B5EF4-FFF2-40B4-BE49-F238E27FC236}">
                <a16:creationId xmlns:a16="http://schemas.microsoft.com/office/drawing/2014/main" id="{22C369F0-F667-88F8-744B-14984A1CD4AC}"/>
              </a:ext>
            </a:extLst>
          </p:cNvPr>
          <p:cNvSpPr/>
          <p:nvPr/>
        </p:nvSpPr>
        <p:spPr>
          <a:xfrm>
            <a:off x="8999385" y="3783600"/>
            <a:ext cx="2451197" cy="761470"/>
          </a:xfrm>
          <a:prstGeom prst="rect">
            <a:avLst/>
          </a:prstGeom>
          <a:ln w="285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EAG: log-logistic, with re-censoring</a:t>
            </a:r>
            <a:r>
              <a:rPr lang="en-GB" dirty="0"/>
              <a:t> </a:t>
            </a:r>
          </a:p>
        </p:txBody>
      </p:sp>
      <p:cxnSp>
        <p:nvCxnSpPr>
          <p:cNvPr id="10" name="Straight Arrow Connector 9">
            <a:extLst>
              <a:ext uri="{FF2B5EF4-FFF2-40B4-BE49-F238E27FC236}">
                <a16:creationId xmlns:a16="http://schemas.microsoft.com/office/drawing/2014/main" id="{5E9E1D32-0B58-153F-0A15-06AB674C5997}"/>
              </a:ext>
              <a:ext uri="{C183D7F6-B498-43B3-948B-1728B52AA6E4}">
                <adec:decorative xmlns:adec="http://schemas.microsoft.com/office/drawing/2017/decorative" val="1"/>
              </a:ext>
            </a:extLst>
          </p:cNvPr>
          <p:cNvCxnSpPr>
            <a:cxnSpLocks/>
          </p:cNvCxnSpPr>
          <p:nvPr/>
        </p:nvCxnSpPr>
        <p:spPr>
          <a:xfrm flipH="1">
            <a:off x="1525432" y="4110668"/>
            <a:ext cx="74739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6A781A7A-E15F-DA8C-0A6A-252B1510FB32}"/>
              </a:ext>
            </a:extLst>
          </p:cNvPr>
          <p:cNvSpPr/>
          <p:nvPr/>
        </p:nvSpPr>
        <p:spPr>
          <a:xfrm>
            <a:off x="6273279" y="3173936"/>
            <a:ext cx="2578483" cy="524007"/>
          </a:xfrm>
          <a:prstGeom prst="rect">
            <a:avLst/>
          </a:prstGeom>
          <a:ln w="285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Company: log normal, without re-censoring</a:t>
            </a:r>
          </a:p>
        </p:txBody>
      </p:sp>
      <p:cxnSp>
        <p:nvCxnSpPr>
          <p:cNvPr id="12" name="Straight Arrow Connector 11">
            <a:extLst>
              <a:ext uri="{FF2B5EF4-FFF2-40B4-BE49-F238E27FC236}">
                <a16:creationId xmlns:a16="http://schemas.microsoft.com/office/drawing/2014/main" id="{1E7B72D5-BEF3-C652-0C3E-EF9B62063666}"/>
              </a:ext>
              <a:ext uri="{C183D7F6-B498-43B3-948B-1728B52AA6E4}">
                <adec:decorative xmlns:adec="http://schemas.microsoft.com/office/drawing/2017/decorative" val="1"/>
              </a:ext>
            </a:extLst>
          </p:cNvPr>
          <p:cNvCxnSpPr>
            <a:cxnSpLocks/>
          </p:cNvCxnSpPr>
          <p:nvPr/>
        </p:nvCxnSpPr>
        <p:spPr>
          <a:xfrm flipH="1">
            <a:off x="1474060" y="3473202"/>
            <a:ext cx="479921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descr="Marker showing slides are confidential ">
            <a:extLst>
              <a:ext uri="{FF2B5EF4-FFF2-40B4-BE49-F238E27FC236}">
                <a16:creationId xmlns:a16="http://schemas.microsoft.com/office/drawing/2014/main" id="{3A68D9A5-D221-D2B3-1712-C559964C7743}"/>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5" name="Text Placeholder 3">
            <a:extLst>
              <a:ext uri="{FF2B5EF4-FFF2-40B4-BE49-F238E27FC236}">
                <a16:creationId xmlns:a16="http://schemas.microsoft.com/office/drawing/2014/main" id="{45C574C3-8363-C273-F8EE-76CA8DF87B7F}"/>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latin typeface="Arial"/>
                <a:cs typeface="Arial"/>
              </a:rPr>
              <a:t>OS: Overall survival </a:t>
            </a:r>
            <a:endParaRPr lang="en-GB" dirty="0">
              <a:ea typeface="Calibri" panose="020F0502020204030204" pitchFamily="34" charset="0"/>
            </a:endParaRPr>
          </a:p>
        </p:txBody>
      </p:sp>
      <p:sp>
        <p:nvSpPr>
          <p:cNvPr id="16" name="TextBox 15">
            <a:extLst>
              <a:ext uri="{FF2B5EF4-FFF2-40B4-BE49-F238E27FC236}">
                <a16:creationId xmlns:a16="http://schemas.microsoft.com/office/drawing/2014/main" id="{F9F8F5A8-D02D-28D7-31EE-581B2B526F0A}"/>
              </a:ext>
            </a:extLst>
          </p:cNvPr>
          <p:cNvSpPr txBox="1"/>
          <p:nvPr/>
        </p:nvSpPr>
        <p:spPr>
          <a:xfrm>
            <a:off x="9656466" y="6027063"/>
            <a:ext cx="206104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main deck</a:t>
            </a:r>
            <a:endParaRPr lang="en-GB" sz="16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C089705-6E5D-7D04-2D31-3157F0742068}"/>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2" name="TextBox 1">
            <a:extLst>
              <a:ext uri="{FF2B5EF4-FFF2-40B4-BE49-F238E27FC236}">
                <a16:creationId xmlns:a16="http://schemas.microsoft.com/office/drawing/2014/main" id="{AB1328AD-DAF6-5312-8CC6-599CA2CABFA3}"/>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spTree>
    <p:extLst>
      <p:ext uri="{BB962C8B-B14F-4D97-AF65-F5344CB8AC3E}">
        <p14:creationId xmlns:p14="http://schemas.microsoft.com/office/powerpoint/2010/main" val="3868884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4BDE-A2B2-B85B-4442-FEF0B2A4D82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897E2B9-BC23-D62A-EBB1-00CB980B4D09}"/>
              </a:ext>
            </a:extLst>
          </p:cNvPr>
          <p:cNvSpPr/>
          <p:nvPr/>
        </p:nvSpPr>
        <p:spPr>
          <a:xfrm>
            <a:off x="597851" y="1733522"/>
            <a:ext cx="8858383" cy="46304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descr="Marker showing slides are confidential ">
            <a:extLst>
              <a:ext uri="{FF2B5EF4-FFF2-40B4-BE49-F238E27FC236}">
                <a16:creationId xmlns:a16="http://schemas.microsoft.com/office/drawing/2014/main" id="{B3101621-D6B5-45E3-30CB-AC903B089E7A}"/>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itle 1">
            <a:extLst>
              <a:ext uri="{FF2B5EF4-FFF2-40B4-BE49-F238E27FC236}">
                <a16:creationId xmlns:a16="http://schemas.microsoft.com/office/drawing/2014/main" id="{B6F5578E-DF9E-BB73-8E6D-52ED5402A9D9}"/>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3" name="TextBox 2">
            <a:extLst>
              <a:ext uri="{FF2B5EF4-FFF2-40B4-BE49-F238E27FC236}">
                <a16:creationId xmlns:a16="http://schemas.microsoft.com/office/drawing/2014/main" id="{A50EF94A-934B-0F5B-5DC8-4BB94AEA87B0}"/>
              </a:ext>
            </a:extLst>
          </p:cNvPr>
          <p:cNvSpPr txBox="1"/>
          <p:nvPr/>
        </p:nvSpPr>
        <p:spPr>
          <a:xfrm>
            <a:off x="466724" y="1071253"/>
            <a:ext cx="11250784" cy="646331"/>
          </a:xfrm>
          <a:prstGeom prst="rect">
            <a:avLst/>
          </a:prstGeom>
          <a:noFill/>
        </p:spPr>
        <p:txBody>
          <a:bodyPr wrap="square">
            <a:spAutoFit/>
          </a:bodyPr>
          <a:lstStyle/>
          <a:p>
            <a:r>
              <a:rPr lang="en-GB" sz="1800" b="1" dirty="0">
                <a:effectLst/>
                <a:latin typeface="Arial" panose="020B0604020202020204" pitchFamily="34" charset="0"/>
                <a:ea typeface="DengXian" panose="02010600030101010101" pitchFamily="2" charset="-122"/>
                <a:cs typeface="Arial" panose="020B0604020202020204" pitchFamily="34" charset="0"/>
              </a:rPr>
              <a:t>Kaplan-Meier plot of ripretinib OS adjusted for </a:t>
            </a:r>
            <a:r>
              <a:rPr lang="en-GB" b="1" dirty="0">
                <a:latin typeface="Arial" panose="020B0604020202020204" pitchFamily="34" charset="0"/>
                <a:ea typeface="DengXian" panose="02010600030101010101" pitchFamily="2" charset="-122"/>
                <a:cs typeface="Arial" panose="020B0604020202020204" pitchFamily="34" charset="0"/>
              </a:rPr>
              <a:t>dose escalation</a:t>
            </a:r>
            <a:r>
              <a:rPr lang="en-GB" sz="1800" b="1" dirty="0">
                <a:effectLst/>
                <a:latin typeface="Arial" panose="020B0604020202020204" pitchFamily="34" charset="0"/>
                <a:ea typeface="DengXian" panose="02010600030101010101" pitchFamily="2" charset="-122"/>
                <a:cs typeface="Arial" panose="020B0604020202020204" pitchFamily="34" charset="0"/>
              </a:rPr>
              <a:t> (TSE with re-censoring) and survival model predictions, 2021 data cut (drawn by the EAG)</a:t>
            </a:r>
            <a:endParaRPr lang="en-GB"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F6C590AE-412D-B4CC-E5BA-B4CAA9030763}"/>
              </a:ext>
            </a:extLst>
          </p:cNvPr>
          <p:cNvSpPr txBox="1">
            <a:spLocks/>
          </p:cNvSpPr>
          <p:nvPr/>
        </p:nvSpPr>
        <p:spPr>
          <a:xfrm>
            <a:off x="904352" y="6519975"/>
            <a:ext cx="10813157" cy="338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OS: Overall survival; TSE: Two-stage estimation</a:t>
            </a:r>
            <a:endParaRPr lang="en-GB" dirty="0">
              <a:ea typeface="Calibri" panose="020F0502020204030204" pitchFamily="34" charset="0"/>
            </a:endParaRPr>
          </a:p>
        </p:txBody>
      </p:sp>
      <p:sp>
        <p:nvSpPr>
          <p:cNvPr id="4" name="TextBox 3">
            <a:extLst>
              <a:ext uri="{FF2B5EF4-FFF2-40B4-BE49-F238E27FC236}">
                <a16:creationId xmlns:a16="http://schemas.microsoft.com/office/drawing/2014/main" id="{29F6C17C-A6EE-5CA3-6CF8-3408AF414A3D}"/>
              </a:ext>
            </a:extLst>
          </p:cNvPr>
          <p:cNvSpPr txBox="1"/>
          <p:nvPr/>
        </p:nvSpPr>
        <p:spPr>
          <a:xfrm>
            <a:off x="9456234" y="4169968"/>
            <a:ext cx="2735766"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Model predictions of OS and long-term clinical plausibility</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Uncertainty generated by not using a later data-cut of INVICTUS OS data in the economic model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5" action="ppaction://hlinksldjump"/>
              </a:rPr>
              <a:t>EAG’s additional analyses at ACM2 – 2021 data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964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CB96-0024-3F61-E139-0371759CC9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A68374-1158-2D4D-9DD7-6D2AC517B9DE}"/>
              </a:ext>
            </a:extLst>
          </p:cNvPr>
          <p:cNvSpPr/>
          <p:nvPr/>
        </p:nvSpPr>
        <p:spPr>
          <a:xfrm>
            <a:off x="597851" y="1733522"/>
            <a:ext cx="8858383" cy="46304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descr="Marker showing slides are confidential ">
            <a:extLst>
              <a:ext uri="{FF2B5EF4-FFF2-40B4-BE49-F238E27FC236}">
                <a16:creationId xmlns:a16="http://schemas.microsoft.com/office/drawing/2014/main" id="{24B3F895-325C-1B46-5321-5224EFC22E09}"/>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itle 1">
            <a:extLst>
              <a:ext uri="{FF2B5EF4-FFF2-40B4-BE49-F238E27FC236}">
                <a16:creationId xmlns:a16="http://schemas.microsoft.com/office/drawing/2014/main" id="{5D8E16DC-0D89-0AEF-9FDD-3BF930EA2E4D}"/>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3" name="TextBox 2">
            <a:extLst>
              <a:ext uri="{FF2B5EF4-FFF2-40B4-BE49-F238E27FC236}">
                <a16:creationId xmlns:a16="http://schemas.microsoft.com/office/drawing/2014/main" id="{DCBB2F06-507E-CEEE-E766-96D1941083BA}"/>
              </a:ext>
            </a:extLst>
          </p:cNvPr>
          <p:cNvSpPr txBox="1"/>
          <p:nvPr/>
        </p:nvSpPr>
        <p:spPr>
          <a:xfrm>
            <a:off x="466724" y="1071253"/>
            <a:ext cx="11250784" cy="646331"/>
          </a:xfrm>
          <a:prstGeom prst="rect">
            <a:avLst/>
          </a:prstGeom>
          <a:noFill/>
        </p:spPr>
        <p:txBody>
          <a:bodyPr wrap="square">
            <a:spAutoFit/>
          </a:bodyPr>
          <a:lstStyle/>
          <a:p>
            <a:r>
              <a:rPr lang="en-GB" sz="1800" b="1" dirty="0">
                <a:effectLst/>
                <a:latin typeface="Arial" panose="020B0604020202020204" pitchFamily="34" charset="0"/>
                <a:ea typeface="DengXian" panose="02010600030101010101" pitchFamily="2" charset="-122"/>
                <a:cs typeface="Arial" panose="020B0604020202020204" pitchFamily="34" charset="0"/>
              </a:rPr>
              <a:t>Kaplan-Meier plot of ripretinib OS adjusted for </a:t>
            </a:r>
            <a:r>
              <a:rPr lang="en-GB" b="1" dirty="0">
                <a:latin typeface="Arial" panose="020B0604020202020204" pitchFamily="34" charset="0"/>
                <a:ea typeface="DengXian" panose="02010600030101010101" pitchFamily="2" charset="-122"/>
                <a:cs typeface="Arial" panose="020B0604020202020204" pitchFamily="34" charset="0"/>
              </a:rPr>
              <a:t>dose escalation</a:t>
            </a:r>
            <a:r>
              <a:rPr lang="en-GB" sz="1800" b="1" dirty="0">
                <a:effectLst/>
                <a:latin typeface="Arial" panose="020B0604020202020204" pitchFamily="34" charset="0"/>
                <a:ea typeface="DengXian" panose="02010600030101010101" pitchFamily="2" charset="-122"/>
                <a:cs typeface="Arial" panose="020B0604020202020204" pitchFamily="34" charset="0"/>
              </a:rPr>
              <a:t> (TSE without re-censoring) and survival model predictions, 2021 data cut (drawn by the EAG)</a:t>
            </a:r>
            <a:endParaRPr lang="en-GB"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CBB62542-E22D-D00B-3D9C-18ABA4885CA5}"/>
              </a:ext>
            </a:extLst>
          </p:cNvPr>
          <p:cNvSpPr txBox="1">
            <a:spLocks/>
          </p:cNvSpPr>
          <p:nvPr/>
        </p:nvSpPr>
        <p:spPr>
          <a:xfrm>
            <a:off x="904352" y="6519975"/>
            <a:ext cx="10813157" cy="338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OS: Overall survival; TSE: Two-stage estimation</a:t>
            </a:r>
            <a:endParaRPr lang="en-GB" dirty="0">
              <a:ea typeface="Calibri" panose="020F0502020204030204" pitchFamily="34" charset="0"/>
            </a:endParaRPr>
          </a:p>
        </p:txBody>
      </p:sp>
      <p:sp>
        <p:nvSpPr>
          <p:cNvPr id="9" name="TextBox 8">
            <a:extLst>
              <a:ext uri="{FF2B5EF4-FFF2-40B4-BE49-F238E27FC236}">
                <a16:creationId xmlns:a16="http://schemas.microsoft.com/office/drawing/2014/main" id="{FA2E94ED-A2EF-BE25-7095-D2FC1337E935}"/>
              </a:ext>
            </a:extLst>
          </p:cNvPr>
          <p:cNvSpPr txBox="1"/>
          <p:nvPr/>
        </p:nvSpPr>
        <p:spPr>
          <a:xfrm>
            <a:off x="9456234" y="4169968"/>
            <a:ext cx="2735766"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Model predictions of OS and long-term clinical plausibility</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Uncertainty generated by not using a later data-cut of INVICTUS OS data in the economic model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5" action="ppaction://hlinksldjump"/>
              </a:rPr>
              <a:t>EAG’s additional analyses at ACM2 – 2021 data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45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5A9FF-FC52-4CED-5678-C37C9F3550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7271756-13D2-5E44-9A7A-CFD82F467376}"/>
              </a:ext>
            </a:extLst>
          </p:cNvPr>
          <p:cNvSpPr/>
          <p:nvPr/>
        </p:nvSpPr>
        <p:spPr>
          <a:xfrm>
            <a:off x="597851" y="1733522"/>
            <a:ext cx="8858383" cy="46304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descr="Marker showing slides are confidential ">
            <a:extLst>
              <a:ext uri="{FF2B5EF4-FFF2-40B4-BE49-F238E27FC236}">
                <a16:creationId xmlns:a16="http://schemas.microsoft.com/office/drawing/2014/main" id="{1C1BC023-45DD-193B-4950-D7EDFE901612}"/>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itle 1">
            <a:extLst>
              <a:ext uri="{FF2B5EF4-FFF2-40B4-BE49-F238E27FC236}">
                <a16:creationId xmlns:a16="http://schemas.microsoft.com/office/drawing/2014/main" id="{681D8689-FF8A-2D0B-42F0-A3B7C8253688}"/>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3" name="TextBox 2">
            <a:extLst>
              <a:ext uri="{FF2B5EF4-FFF2-40B4-BE49-F238E27FC236}">
                <a16:creationId xmlns:a16="http://schemas.microsoft.com/office/drawing/2014/main" id="{984810F1-EBC2-AA91-1851-C6D8CED422F1}"/>
              </a:ext>
            </a:extLst>
          </p:cNvPr>
          <p:cNvSpPr txBox="1"/>
          <p:nvPr/>
        </p:nvSpPr>
        <p:spPr>
          <a:xfrm>
            <a:off x="466724" y="1071253"/>
            <a:ext cx="11250784" cy="64633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Kaplan-Meier plot of ripretinib OS adjusted for dose escalation (TSE</a:t>
            </a:r>
            <a:r>
              <a:rPr lang="en-GB" b="1" baseline="-25000" dirty="0">
                <a:latin typeface="Arial" panose="020B0604020202020204" pitchFamily="34" charset="0"/>
                <a:cs typeface="Arial" panose="020B0604020202020204" pitchFamily="34" charset="0"/>
              </a:rPr>
              <a:t>IPCW</a:t>
            </a:r>
            <a:r>
              <a:rPr lang="en-GB" b="1" dirty="0">
                <a:latin typeface="Arial" panose="020B0604020202020204" pitchFamily="34" charset="0"/>
                <a:cs typeface="Arial" panose="020B0604020202020204" pitchFamily="34" charset="0"/>
              </a:rPr>
              <a:t>) and survival model predictions, 2021 data cut (drawn by the EAG)</a:t>
            </a:r>
            <a:endParaRPr lang="en-GB"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F359D9F9-7CA4-333C-DC3D-531B3CD079C1}"/>
              </a:ext>
            </a:extLst>
          </p:cNvPr>
          <p:cNvSpPr txBox="1">
            <a:spLocks/>
          </p:cNvSpPr>
          <p:nvPr/>
        </p:nvSpPr>
        <p:spPr>
          <a:xfrm>
            <a:off x="904353" y="6431839"/>
            <a:ext cx="8752114" cy="338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OS: Overall survival; </a:t>
            </a:r>
            <a:r>
              <a:rPr lang="en-GB" dirty="0">
                <a:latin typeface="Arial"/>
                <a:cs typeface="Arial"/>
              </a:rPr>
              <a:t>TSE IPCW: Two stage estimation with inverse probability of censoring weighting </a:t>
            </a:r>
            <a:endParaRPr lang="en-GB" dirty="0">
              <a:ea typeface="Calibri" panose="020F0502020204030204" pitchFamily="34" charset="0"/>
            </a:endParaRPr>
          </a:p>
        </p:txBody>
      </p:sp>
      <p:sp>
        <p:nvSpPr>
          <p:cNvPr id="9" name="TextBox 8">
            <a:extLst>
              <a:ext uri="{FF2B5EF4-FFF2-40B4-BE49-F238E27FC236}">
                <a16:creationId xmlns:a16="http://schemas.microsoft.com/office/drawing/2014/main" id="{DD08042F-B032-2967-6997-6D241A7C0C59}"/>
              </a:ext>
            </a:extLst>
          </p:cNvPr>
          <p:cNvSpPr txBox="1"/>
          <p:nvPr/>
        </p:nvSpPr>
        <p:spPr>
          <a:xfrm>
            <a:off x="9456234" y="4169968"/>
            <a:ext cx="2735766"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Model predictions of OS and long-term clinical plausibility</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Uncertainty generated by not using a later data-cut of INVICTUS OS data in the economic model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5" action="ppaction://hlinksldjump"/>
              </a:rPr>
              <a:t>EAG’s additional analyses at ACM2 – 2021 data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031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CCB4-B6BA-6ADE-762F-06F8FBCD1D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2CF62D-A22F-83A7-CACC-FEAB0F2665A0}"/>
              </a:ext>
            </a:extLst>
          </p:cNvPr>
          <p:cNvSpPr/>
          <p:nvPr/>
        </p:nvSpPr>
        <p:spPr>
          <a:xfrm>
            <a:off x="597851" y="1733522"/>
            <a:ext cx="8858383" cy="46304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descr="Marker showing slides are confidential ">
            <a:extLst>
              <a:ext uri="{FF2B5EF4-FFF2-40B4-BE49-F238E27FC236}">
                <a16:creationId xmlns:a16="http://schemas.microsoft.com/office/drawing/2014/main" id="{6BA3E88B-9498-1DC1-427C-BAFB464699AE}"/>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6" name="TextBox 15">
            <a:extLst>
              <a:ext uri="{FF2B5EF4-FFF2-40B4-BE49-F238E27FC236}">
                <a16:creationId xmlns:a16="http://schemas.microsoft.com/office/drawing/2014/main" id="{BBB5B081-3970-2595-41EF-1FC8DBFECFF2}"/>
              </a:ext>
            </a:extLst>
          </p:cNvPr>
          <p:cNvSpPr txBox="1"/>
          <p:nvPr/>
        </p:nvSpPr>
        <p:spPr>
          <a:xfrm>
            <a:off x="9456234" y="4169968"/>
            <a:ext cx="2735766"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Model predictions of OS and long-term clinical plausibility</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Uncertainty generated by not using a later data-cut of INVICTUS OS data in the economic model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5" action="ppaction://hlinksldjump"/>
              </a:rPr>
              <a:t>EAG’s additional analyses at ACM2 – 2022 data</a:t>
            </a:r>
            <a:endParaRPr lang="en-GB" sz="16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0EC4C45-054A-F2A7-50DE-2F4754A6271C}"/>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3" name="TextBox 2">
            <a:extLst>
              <a:ext uri="{FF2B5EF4-FFF2-40B4-BE49-F238E27FC236}">
                <a16:creationId xmlns:a16="http://schemas.microsoft.com/office/drawing/2014/main" id="{D4D09F63-A8B3-93AC-78D3-8DA975C99416}"/>
              </a:ext>
            </a:extLst>
          </p:cNvPr>
          <p:cNvSpPr txBox="1"/>
          <p:nvPr/>
        </p:nvSpPr>
        <p:spPr>
          <a:xfrm>
            <a:off x="466724" y="1071253"/>
            <a:ext cx="11250784" cy="646331"/>
          </a:xfrm>
          <a:prstGeom prst="rect">
            <a:avLst/>
          </a:prstGeom>
          <a:noFill/>
        </p:spPr>
        <p:txBody>
          <a:bodyPr wrap="square">
            <a:spAutoFit/>
          </a:bodyPr>
          <a:lstStyle/>
          <a:p>
            <a:r>
              <a:rPr lang="en-GB" sz="1800" b="1" dirty="0">
                <a:effectLst/>
                <a:latin typeface="Arial" panose="020B0604020202020204" pitchFamily="34" charset="0"/>
                <a:ea typeface="DengXian" panose="02010600030101010101" pitchFamily="2" charset="-122"/>
                <a:cs typeface="Arial" panose="020B0604020202020204" pitchFamily="34" charset="0"/>
              </a:rPr>
              <a:t>Kaplan-Meier plot of ripretinib OS adjusted for </a:t>
            </a:r>
            <a:r>
              <a:rPr lang="en-GB" b="1" dirty="0">
                <a:latin typeface="Arial" panose="020B0604020202020204" pitchFamily="34" charset="0"/>
                <a:ea typeface="DengXian" panose="02010600030101010101" pitchFamily="2" charset="-122"/>
                <a:cs typeface="Arial" panose="020B0604020202020204" pitchFamily="34" charset="0"/>
              </a:rPr>
              <a:t>dose escalation</a:t>
            </a:r>
            <a:r>
              <a:rPr lang="en-GB" sz="1800" b="1" dirty="0">
                <a:effectLst/>
                <a:latin typeface="Arial" panose="020B0604020202020204" pitchFamily="34" charset="0"/>
                <a:ea typeface="DengXian" panose="02010600030101010101" pitchFamily="2" charset="-122"/>
                <a:cs typeface="Arial" panose="020B0604020202020204" pitchFamily="34" charset="0"/>
              </a:rPr>
              <a:t> (TSE with re-censoring) and survival model predictions, 2022 data cut (drawn by the EAG)</a:t>
            </a:r>
            <a:endParaRPr lang="en-GB"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C64D2E6C-CF0C-9CA2-8176-07E69E49CE4D}"/>
              </a:ext>
            </a:extLst>
          </p:cNvPr>
          <p:cNvSpPr txBox="1">
            <a:spLocks/>
          </p:cNvSpPr>
          <p:nvPr/>
        </p:nvSpPr>
        <p:spPr>
          <a:xfrm>
            <a:off x="904352" y="6519975"/>
            <a:ext cx="10813157" cy="338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OS: Overall survival; TSE: Two-stage estimation</a:t>
            </a:r>
            <a:endParaRPr lang="en-GB" dirty="0">
              <a:ea typeface="Calibri" panose="020F0502020204030204" pitchFamily="34" charset="0"/>
            </a:endParaRPr>
          </a:p>
        </p:txBody>
      </p:sp>
    </p:spTree>
    <p:extLst>
      <p:ext uri="{BB962C8B-B14F-4D97-AF65-F5344CB8AC3E}">
        <p14:creationId xmlns:p14="http://schemas.microsoft.com/office/powerpoint/2010/main" val="2938560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D73EF-1621-1CF9-CB59-56342B5EAA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EF2BA2-7517-2E7F-B259-390744405AAD}"/>
              </a:ext>
            </a:extLst>
          </p:cNvPr>
          <p:cNvSpPr/>
          <p:nvPr/>
        </p:nvSpPr>
        <p:spPr>
          <a:xfrm>
            <a:off x="597851" y="1733522"/>
            <a:ext cx="8858383" cy="46304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descr="Marker showing slides are confidential ">
            <a:extLst>
              <a:ext uri="{FF2B5EF4-FFF2-40B4-BE49-F238E27FC236}">
                <a16:creationId xmlns:a16="http://schemas.microsoft.com/office/drawing/2014/main" id="{5D4298A0-F79E-ED50-F67A-1EE13B75C508}"/>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itle 1">
            <a:extLst>
              <a:ext uri="{FF2B5EF4-FFF2-40B4-BE49-F238E27FC236}">
                <a16:creationId xmlns:a16="http://schemas.microsoft.com/office/drawing/2014/main" id="{089CC184-2A2E-1C0B-819E-943B51E20878}"/>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3" name="TextBox 2">
            <a:extLst>
              <a:ext uri="{FF2B5EF4-FFF2-40B4-BE49-F238E27FC236}">
                <a16:creationId xmlns:a16="http://schemas.microsoft.com/office/drawing/2014/main" id="{02F20466-E1A2-F214-A868-3EBBC2E3655B}"/>
              </a:ext>
            </a:extLst>
          </p:cNvPr>
          <p:cNvSpPr txBox="1"/>
          <p:nvPr/>
        </p:nvSpPr>
        <p:spPr>
          <a:xfrm>
            <a:off x="466724" y="1071253"/>
            <a:ext cx="11250784" cy="646331"/>
          </a:xfrm>
          <a:prstGeom prst="rect">
            <a:avLst/>
          </a:prstGeom>
          <a:noFill/>
        </p:spPr>
        <p:txBody>
          <a:bodyPr wrap="square">
            <a:spAutoFit/>
          </a:bodyPr>
          <a:lstStyle/>
          <a:p>
            <a:r>
              <a:rPr lang="en-GB" sz="1800" b="1" dirty="0">
                <a:effectLst/>
                <a:latin typeface="Arial" panose="020B0604020202020204" pitchFamily="34" charset="0"/>
                <a:ea typeface="DengXian" panose="02010600030101010101" pitchFamily="2" charset="-122"/>
                <a:cs typeface="Arial" panose="020B0604020202020204" pitchFamily="34" charset="0"/>
              </a:rPr>
              <a:t>Kaplan-Meier plot of ripretinib OS adjusted for </a:t>
            </a:r>
            <a:r>
              <a:rPr lang="en-GB" b="1" dirty="0">
                <a:latin typeface="Arial" panose="020B0604020202020204" pitchFamily="34" charset="0"/>
                <a:ea typeface="DengXian" panose="02010600030101010101" pitchFamily="2" charset="-122"/>
                <a:cs typeface="Arial" panose="020B0604020202020204" pitchFamily="34" charset="0"/>
              </a:rPr>
              <a:t>dose escalation</a:t>
            </a:r>
            <a:r>
              <a:rPr lang="en-GB" sz="1800" b="1" dirty="0">
                <a:effectLst/>
                <a:latin typeface="Arial" panose="020B0604020202020204" pitchFamily="34" charset="0"/>
                <a:ea typeface="DengXian" panose="02010600030101010101" pitchFamily="2" charset="-122"/>
                <a:cs typeface="Arial" panose="020B0604020202020204" pitchFamily="34" charset="0"/>
              </a:rPr>
              <a:t> (TSE without re-censoring) and survival model predictions, 2022 data cut (drawn by the EAG)</a:t>
            </a:r>
            <a:endParaRPr lang="en-GB"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53E3117B-AA6D-3481-F2C0-BFE8BB46D71A}"/>
              </a:ext>
            </a:extLst>
          </p:cNvPr>
          <p:cNvSpPr txBox="1">
            <a:spLocks/>
          </p:cNvSpPr>
          <p:nvPr/>
        </p:nvSpPr>
        <p:spPr>
          <a:xfrm>
            <a:off x="904352" y="6519975"/>
            <a:ext cx="10813157" cy="338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OS: Overall survival; TSE: Two-stage estimation</a:t>
            </a:r>
            <a:endParaRPr lang="en-GB" dirty="0">
              <a:ea typeface="Calibri" panose="020F0502020204030204" pitchFamily="34" charset="0"/>
            </a:endParaRPr>
          </a:p>
        </p:txBody>
      </p:sp>
      <p:sp>
        <p:nvSpPr>
          <p:cNvPr id="9" name="TextBox 8">
            <a:extLst>
              <a:ext uri="{FF2B5EF4-FFF2-40B4-BE49-F238E27FC236}">
                <a16:creationId xmlns:a16="http://schemas.microsoft.com/office/drawing/2014/main" id="{730882CA-573A-2531-7F2A-BED62B05B9FB}"/>
              </a:ext>
            </a:extLst>
          </p:cNvPr>
          <p:cNvSpPr txBox="1"/>
          <p:nvPr/>
        </p:nvSpPr>
        <p:spPr>
          <a:xfrm>
            <a:off x="9456234" y="4169968"/>
            <a:ext cx="2735766"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Model predictions of OS and long-term clinical plausibility</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Uncertainty generated by not using a later data-cut of INVICTUS OS data in the economic model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5" action="ppaction://hlinksldjump"/>
              </a:rPr>
              <a:t>EAG’s additional analyses at ACM2 – 2022 data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120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B4386-AECD-B4FD-4AC3-B5A53BA9EA4F}"/>
            </a:ext>
          </a:extLst>
        </p:cNvPr>
        <p:cNvGrpSpPr/>
        <p:nvPr/>
      </p:nvGrpSpPr>
      <p:grpSpPr>
        <a:xfrm>
          <a:off x="0" y="0"/>
          <a:ext cx="0" cy="0"/>
          <a:chOff x="0" y="0"/>
          <a:chExt cx="0" cy="0"/>
        </a:xfrm>
      </p:grpSpPr>
      <p:sp>
        <p:nvSpPr>
          <p:cNvPr id="14" name="Rectangle 13" descr="Marker showing slides are confidential ">
            <a:extLst>
              <a:ext uri="{FF2B5EF4-FFF2-40B4-BE49-F238E27FC236}">
                <a16:creationId xmlns:a16="http://schemas.microsoft.com/office/drawing/2014/main" id="{2C9A0A55-234B-557F-6C8C-475FDC93129C}"/>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7" name="Title 1">
            <a:extLst>
              <a:ext uri="{FF2B5EF4-FFF2-40B4-BE49-F238E27FC236}">
                <a16:creationId xmlns:a16="http://schemas.microsoft.com/office/drawing/2014/main" id="{63ABDADA-C707-D0F3-80FD-FFB3B3053FDE}"/>
              </a:ext>
            </a:extLst>
          </p:cNvPr>
          <p:cNvSpPr>
            <a:spLocks noGrp="1"/>
          </p:cNvSpPr>
          <p:nvPr>
            <p:ph type="title"/>
          </p:nvPr>
        </p:nvSpPr>
        <p:spPr>
          <a:xfrm>
            <a:off x="466724" y="239218"/>
            <a:ext cx="11725276" cy="592817"/>
          </a:xfrm>
        </p:spPr>
        <p:txBody>
          <a:bodyPr>
            <a:noAutofit/>
          </a:bodyPr>
          <a:lstStyle/>
          <a:p>
            <a:r>
              <a:rPr lang="en-GB" sz="2800" dirty="0"/>
              <a:t>Key Issue: </a:t>
            </a:r>
            <a:r>
              <a:rPr lang="en-GB" sz="2800" dirty="0">
                <a:solidFill>
                  <a:schemeClr val="dk1"/>
                </a:solidFill>
                <a:latin typeface="Arial"/>
                <a:cs typeface="Arial"/>
              </a:rPr>
              <a:t>Uncertainty in long-term benefits of ripretinib on OS</a:t>
            </a:r>
            <a:br>
              <a:rPr lang="en-GB" sz="2800" dirty="0">
                <a:solidFill>
                  <a:schemeClr val="dk1"/>
                </a:solidFill>
                <a:latin typeface="Arial"/>
                <a:cs typeface="Arial"/>
              </a:rPr>
            </a:br>
            <a:r>
              <a:rPr lang="en-GB" sz="2800" b="0" dirty="0"/>
              <a:t>Model predictions of OS and long-term clinical plausibility</a:t>
            </a:r>
          </a:p>
        </p:txBody>
      </p:sp>
      <p:sp>
        <p:nvSpPr>
          <p:cNvPr id="3" name="TextBox 2">
            <a:extLst>
              <a:ext uri="{FF2B5EF4-FFF2-40B4-BE49-F238E27FC236}">
                <a16:creationId xmlns:a16="http://schemas.microsoft.com/office/drawing/2014/main" id="{5DBEC0EB-A1B2-8AE7-28D0-A2814F96E3F2}"/>
              </a:ext>
            </a:extLst>
          </p:cNvPr>
          <p:cNvSpPr txBox="1"/>
          <p:nvPr/>
        </p:nvSpPr>
        <p:spPr>
          <a:xfrm>
            <a:off x="466724" y="1071253"/>
            <a:ext cx="11250784" cy="64633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Kaplan-Meier plot of ripretinib OS adjusted for dose escalation (TSE</a:t>
            </a:r>
            <a:r>
              <a:rPr lang="en-GB" b="1" baseline="-25000" dirty="0">
                <a:latin typeface="Arial" panose="020B0604020202020204" pitchFamily="34" charset="0"/>
                <a:cs typeface="Arial" panose="020B0604020202020204" pitchFamily="34" charset="0"/>
              </a:rPr>
              <a:t>IPCW</a:t>
            </a:r>
            <a:r>
              <a:rPr lang="en-GB" b="1" dirty="0">
                <a:latin typeface="Arial" panose="020B0604020202020204" pitchFamily="34" charset="0"/>
                <a:cs typeface="Arial" panose="020B0604020202020204" pitchFamily="34" charset="0"/>
              </a:rPr>
              <a:t>) and survival model predictions, 2022 data cut (drawn by the EAG)</a:t>
            </a:r>
            <a:endParaRPr lang="en-GB"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DCFE981D-85E9-EEA3-E4FA-44F9E7B4139A}"/>
              </a:ext>
            </a:extLst>
          </p:cNvPr>
          <p:cNvSpPr txBox="1">
            <a:spLocks/>
          </p:cNvSpPr>
          <p:nvPr/>
        </p:nvSpPr>
        <p:spPr>
          <a:xfrm>
            <a:off x="904353" y="6431839"/>
            <a:ext cx="8752114" cy="338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OS: Overall survival; </a:t>
            </a:r>
            <a:r>
              <a:rPr lang="en-GB" dirty="0">
                <a:latin typeface="Arial"/>
                <a:cs typeface="Arial"/>
              </a:rPr>
              <a:t>TSE IPCW: Two stage estimation with inverse probability of censoring weighting </a:t>
            </a:r>
            <a:endParaRPr lang="en-GB" dirty="0">
              <a:ea typeface="Calibri" panose="020F0502020204030204" pitchFamily="34" charset="0"/>
            </a:endParaRPr>
          </a:p>
        </p:txBody>
      </p:sp>
      <p:sp>
        <p:nvSpPr>
          <p:cNvPr id="8" name="TextBox 7">
            <a:extLst>
              <a:ext uri="{FF2B5EF4-FFF2-40B4-BE49-F238E27FC236}">
                <a16:creationId xmlns:a16="http://schemas.microsoft.com/office/drawing/2014/main" id="{840275A9-A6A5-771B-7987-3332A69D92A0}"/>
              </a:ext>
            </a:extLst>
          </p:cNvPr>
          <p:cNvSpPr txBox="1"/>
          <p:nvPr/>
        </p:nvSpPr>
        <p:spPr>
          <a:xfrm>
            <a:off x="9456234" y="4169968"/>
            <a:ext cx="2735766"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Return to </a:t>
            </a:r>
            <a:r>
              <a:rPr lang="en-GB" sz="1600" dirty="0">
                <a:latin typeface="Arial" panose="020B0604020202020204" pitchFamily="34" charset="0"/>
                <a:cs typeface="Arial" panose="020B0604020202020204" pitchFamily="34" charset="0"/>
                <a:hlinkClick r:id="rId3" action="ppaction://hlinksldjump"/>
              </a:rPr>
              <a:t>Model predictions of OS and long-term clinical plausibility</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Uncertainty generated by not using a later data-cut of INVICTUS OS data in the economic model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5" action="ppaction://hlinksldjump"/>
              </a:rPr>
              <a:t>EAG’s additional analyses at ACM2 – 2022 data</a:t>
            </a:r>
            <a:endParaRPr lang="en-GB"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AACB6A7-E3B0-6810-A276-C282BBE2C9BE}"/>
              </a:ext>
            </a:extLst>
          </p:cNvPr>
          <p:cNvSpPr/>
          <p:nvPr/>
        </p:nvSpPr>
        <p:spPr>
          <a:xfrm>
            <a:off x="597851" y="1733522"/>
            <a:ext cx="8858383" cy="46304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93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2514-663D-516E-1375-1BEFB2907F5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FB9094D-AB03-7F90-117F-2427660E2C15}"/>
              </a:ext>
            </a:extLst>
          </p:cNvPr>
          <p:cNvSpPr>
            <a:spLocks noGrp="1"/>
          </p:cNvSpPr>
          <p:nvPr>
            <p:ph type="title"/>
          </p:nvPr>
        </p:nvSpPr>
        <p:spPr>
          <a:xfrm>
            <a:off x="466724" y="234515"/>
            <a:ext cx="11250785" cy="592817"/>
          </a:xfrm>
        </p:spPr>
        <p:txBody>
          <a:bodyPr>
            <a:noAutofit/>
          </a:bodyPr>
          <a:lstStyle/>
          <a:p>
            <a:r>
              <a:rPr lang="en-GB" dirty="0"/>
              <a:t>ACM1 key conclusions (2) </a:t>
            </a:r>
          </a:p>
        </p:txBody>
      </p:sp>
      <p:sp>
        <p:nvSpPr>
          <p:cNvPr id="15" name="TextBox 14">
            <a:extLst>
              <a:ext uri="{FF2B5EF4-FFF2-40B4-BE49-F238E27FC236}">
                <a16:creationId xmlns:a16="http://schemas.microsoft.com/office/drawing/2014/main" id="{0FF99282-511F-7DA1-A0F1-2A91FA42AEBE}"/>
              </a:ext>
            </a:extLst>
          </p:cNvPr>
          <p:cNvSpPr txBox="1"/>
          <p:nvPr/>
        </p:nvSpPr>
        <p:spPr>
          <a:xfrm>
            <a:off x="-5196" y="0"/>
            <a:ext cx="1050235" cy="307777"/>
          </a:xfrm>
          <a:prstGeom prst="rect">
            <a:avLst/>
          </a:prstGeom>
          <a:solidFill>
            <a:schemeClr val="accent2"/>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RECAP</a:t>
            </a:r>
          </a:p>
        </p:txBody>
      </p:sp>
      <p:graphicFrame>
        <p:nvGraphicFramePr>
          <p:cNvPr id="5" name="Table 4" descr="Table showing the key issues for discussion, including clinical and cost effectiveness">
            <a:extLst>
              <a:ext uri="{FF2B5EF4-FFF2-40B4-BE49-F238E27FC236}">
                <a16:creationId xmlns:a16="http://schemas.microsoft.com/office/drawing/2014/main" id="{8B674F12-BE6F-9512-3CD6-37542622BEE3}"/>
              </a:ext>
            </a:extLst>
          </p:cNvPr>
          <p:cNvGraphicFramePr>
            <a:graphicFrameLocks noGrp="1"/>
          </p:cNvGraphicFramePr>
          <p:nvPr>
            <p:extLst>
              <p:ext uri="{D42A27DB-BD31-4B8C-83A1-F6EECF244321}">
                <p14:modId xmlns:p14="http://schemas.microsoft.com/office/powerpoint/2010/main" val="3505144318"/>
              </p:ext>
            </p:extLst>
          </p:nvPr>
        </p:nvGraphicFramePr>
        <p:xfrm>
          <a:off x="466723" y="840718"/>
          <a:ext cx="11250786" cy="3404023"/>
        </p:xfrm>
        <a:graphic>
          <a:graphicData uri="http://schemas.openxmlformats.org/drawingml/2006/table">
            <a:tbl>
              <a:tblPr firstRow="1" bandRow="1">
                <a:tableStyleId>{5C22544A-7EE6-4342-B048-85BDC9FD1C3A}</a:tableStyleId>
              </a:tblPr>
              <a:tblGrid>
                <a:gridCol w="2640034">
                  <a:extLst>
                    <a:ext uri="{9D8B030D-6E8A-4147-A177-3AD203B41FA5}">
                      <a16:colId xmlns:a16="http://schemas.microsoft.com/office/drawing/2014/main" val="3322847139"/>
                    </a:ext>
                  </a:extLst>
                </a:gridCol>
                <a:gridCol w="8610752">
                  <a:extLst>
                    <a:ext uri="{9D8B030D-6E8A-4147-A177-3AD203B41FA5}">
                      <a16:colId xmlns:a16="http://schemas.microsoft.com/office/drawing/2014/main" val="2381203084"/>
                    </a:ext>
                  </a:extLst>
                </a:gridCol>
              </a:tblGrid>
              <a:tr h="289250">
                <a:tc>
                  <a:txBody>
                    <a:bodyPr/>
                    <a:lstStyle/>
                    <a:p>
                      <a:r>
                        <a:rPr lang="en-GB" sz="1800" dirty="0">
                          <a:solidFill>
                            <a:schemeClr val="bg1"/>
                          </a:solidFill>
                          <a:latin typeface="Arial" panose="020B0604020202020204" pitchFamily="34" charset="0"/>
                        </a:rPr>
                        <a:t>Key issues at ACM1</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Arial" panose="020B0604020202020204" pitchFamily="34" charset="0"/>
                        </a:rPr>
                        <a:t>Committee’s key conclusions/considerations</a:t>
                      </a:r>
                    </a:p>
                  </a:txBody>
                  <a:tcPr anchor="ctr">
                    <a:solidFill>
                      <a:schemeClr val="accent2"/>
                    </a:solidFill>
                  </a:tcPr>
                </a:tc>
                <a:extLst>
                  <a:ext uri="{0D108BD9-81ED-4DB2-BD59-A6C34878D82A}">
                    <a16:rowId xmlns:a16="http://schemas.microsoft.com/office/drawing/2014/main" val="2647452487"/>
                  </a:ext>
                </a:extLst>
              </a:tr>
              <a:tr h="1373938">
                <a:tc>
                  <a:txBody>
                    <a:bodyPr/>
                    <a:lstStyle/>
                    <a:p>
                      <a:r>
                        <a:rPr lang="en-GB" sz="1800" b="1" dirty="0">
                          <a:solidFill>
                            <a:schemeClr val="bg1"/>
                          </a:solidFill>
                          <a:latin typeface="Arial"/>
                          <a:cs typeface="Arial"/>
                        </a:rPr>
                        <a:t>Uncertainty generated by not using a later data-cut </a:t>
                      </a:r>
                      <a:br>
                        <a:rPr lang="en-GB" sz="1800" b="1" dirty="0">
                          <a:solidFill>
                            <a:schemeClr val="bg1"/>
                          </a:solidFill>
                          <a:latin typeface="Arial"/>
                          <a:cs typeface="Arial"/>
                        </a:rPr>
                      </a:br>
                      <a:r>
                        <a:rPr lang="en-GB" sz="1800" b="1" dirty="0">
                          <a:solidFill>
                            <a:schemeClr val="bg1"/>
                          </a:solidFill>
                          <a:latin typeface="Arial"/>
                          <a:cs typeface="Arial"/>
                        </a:rPr>
                        <a:t>of INVICTUS OS data in the economic model</a:t>
                      </a:r>
                      <a:endParaRPr lang="en-GB" sz="1800" b="1" dirty="0">
                        <a:solidFill>
                          <a:schemeClr val="bg1"/>
                        </a:solidFill>
                      </a:endParaRPr>
                    </a:p>
                  </a:txBody>
                  <a:tcPr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Additional data from the May 2022 data cut of INVICTUS would be helpful or sufficient justification from the company explaining why this data was assessed as poor quality</a:t>
                      </a:r>
                    </a:p>
                  </a:txBody>
                  <a:tcPr anchor="ctr">
                    <a:solidFill>
                      <a:srgbClr val="E8EDEF"/>
                    </a:solidFill>
                  </a:tcPr>
                </a:tc>
                <a:extLst>
                  <a:ext uri="{0D108BD9-81ED-4DB2-BD59-A6C34878D82A}">
                    <a16:rowId xmlns:a16="http://schemas.microsoft.com/office/drawing/2014/main" val="3834516276"/>
                  </a:ext>
                </a:extLst>
              </a:tr>
              <a:tr h="386503">
                <a:tc gridSpan="2">
                  <a:txBody>
                    <a:bodyPr/>
                    <a:lstStyle/>
                    <a:p>
                      <a:r>
                        <a:rPr lang="en-GB" sz="1800" b="1" dirty="0">
                          <a:solidFill>
                            <a:schemeClr val="bg1"/>
                          </a:solidFill>
                        </a:rPr>
                        <a:t>Other considerations</a:t>
                      </a: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901718788"/>
                  </a:ext>
                </a:extLst>
              </a:tr>
              <a:tr h="723125">
                <a:tc>
                  <a:txBody>
                    <a:bodyPr/>
                    <a:lstStyle/>
                    <a:p>
                      <a:r>
                        <a:rPr lang="en-GB" sz="1800" b="1" dirty="0">
                          <a:solidFill>
                            <a:schemeClr val="bg1"/>
                          </a:solidFill>
                        </a:rPr>
                        <a:t>ICER threshold</a:t>
                      </a:r>
                    </a:p>
                  </a:txBody>
                  <a:tcPr anchor="ctr">
                    <a:solidFill>
                      <a:schemeClr val="accent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An acceptable ICER would be towards the lower end of the range NICE considers a cost-effective use of NHS resources (£20,000 to £30,000 per QALY gained)</a:t>
                      </a:r>
                    </a:p>
                  </a:txBody>
                  <a:tcPr anchor="ctr">
                    <a:solidFill>
                      <a:srgbClr val="CCD8DD"/>
                    </a:solidFill>
                  </a:tcPr>
                </a:tc>
                <a:extLst>
                  <a:ext uri="{0D108BD9-81ED-4DB2-BD59-A6C34878D82A}">
                    <a16:rowId xmlns:a16="http://schemas.microsoft.com/office/drawing/2014/main" val="3643943021"/>
                  </a:ext>
                </a:extLst>
              </a:tr>
            </a:tbl>
          </a:graphicData>
        </a:graphic>
      </p:graphicFrame>
      <p:sp>
        <p:nvSpPr>
          <p:cNvPr id="8" name="Text Placeholder 3">
            <a:extLst>
              <a:ext uri="{FF2B5EF4-FFF2-40B4-BE49-F238E27FC236}">
                <a16:creationId xmlns:a16="http://schemas.microsoft.com/office/drawing/2014/main" id="{A7057CE4-36AA-AE20-2BFE-E49BD562C375}"/>
              </a:ext>
            </a:extLst>
          </p:cNvPr>
          <p:cNvSpPr txBox="1">
            <a:spLocks/>
          </p:cNvSpPr>
          <p:nvPr/>
        </p:nvSpPr>
        <p:spPr>
          <a:xfrm>
            <a:off x="1040130" y="6355080"/>
            <a:ext cx="10677378" cy="50242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ICER: Incremental cost effectiveness ratio; OS: Overall survival; QALY: Quality-adjusted life years</a:t>
            </a:r>
            <a:endParaRPr lang="en-GB" dirty="0">
              <a:ea typeface="Calibri" panose="020F0502020204030204" pitchFamily="34" charset="0"/>
            </a:endParaRPr>
          </a:p>
        </p:txBody>
      </p:sp>
    </p:spTree>
    <p:extLst>
      <p:ext uri="{BB962C8B-B14F-4D97-AF65-F5344CB8AC3E}">
        <p14:creationId xmlns:p14="http://schemas.microsoft.com/office/powerpoint/2010/main" val="68541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D793-4698-FA4F-F8AC-268AF74CF09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3BBD78-3B92-E180-7927-9707146FB064}"/>
              </a:ext>
            </a:extLst>
          </p:cNvPr>
          <p:cNvSpPr>
            <a:spLocks noGrp="1"/>
          </p:cNvSpPr>
          <p:nvPr>
            <p:ph type="title"/>
          </p:nvPr>
        </p:nvSpPr>
        <p:spPr>
          <a:xfrm>
            <a:off x="466724" y="234515"/>
            <a:ext cx="11250785" cy="592817"/>
          </a:xfrm>
        </p:spPr>
        <p:txBody>
          <a:bodyPr>
            <a:noAutofit/>
          </a:bodyPr>
          <a:lstStyle/>
          <a:p>
            <a:r>
              <a:rPr lang="en-GB" dirty="0"/>
              <a:t>Consultation responses summary (1)</a:t>
            </a:r>
          </a:p>
        </p:txBody>
      </p:sp>
      <p:sp>
        <p:nvSpPr>
          <p:cNvPr id="7" name="Rectangle 6">
            <a:extLst>
              <a:ext uri="{FF2B5EF4-FFF2-40B4-BE49-F238E27FC236}">
                <a16:creationId xmlns:a16="http://schemas.microsoft.com/office/drawing/2014/main" id="{DFA33FBF-A8A1-694E-3298-69822E70E18C}"/>
              </a:ext>
            </a:extLst>
          </p:cNvPr>
          <p:cNvSpPr/>
          <p:nvPr/>
        </p:nvSpPr>
        <p:spPr>
          <a:xfrm>
            <a:off x="326940" y="853748"/>
            <a:ext cx="11745997" cy="374028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Aft>
                <a:spcPts val="1200"/>
              </a:spcAft>
              <a:buFont typeface="Arial" panose="020B0604020202020204" pitchFamily="34" charset="0"/>
              <a:buChar char="•"/>
            </a:pPr>
            <a:r>
              <a:rPr lang="en-GB" sz="2200" b="1" dirty="0" err="1">
                <a:solidFill>
                  <a:schemeClr val="tx1"/>
                </a:solidFill>
                <a:latin typeface="Arial"/>
                <a:cs typeface="Arial"/>
              </a:rPr>
              <a:t>Deciphera</a:t>
            </a:r>
            <a:endParaRPr lang="en-GB" sz="2200" b="1" dirty="0">
              <a:solidFill>
                <a:schemeClr val="tx1"/>
              </a:solidFill>
              <a:latin typeface="Arial"/>
              <a:cs typeface="Arial"/>
            </a:endParaRPr>
          </a:p>
          <a:p>
            <a:pPr marL="342900" indent="-342900">
              <a:spcAft>
                <a:spcPts val="1200"/>
              </a:spcAft>
              <a:buFont typeface="Arial" panose="020B0604020202020204" pitchFamily="34" charset="0"/>
              <a:buChar char="•"/>
            </a:pPr>
            <a:r>
              <a:rPr lang="en-GB" sz="2200" b="1" dirty="0">
                <a:solidFill>
                  <a:schemeClr val="tx1"/>
                </a:solidFill>
                <a:latin typeface="Arial"/>
                <a:cs typeface="Arial"/>
              </a:rPr>
              <a:t>1 patient expert</a:t>
            </a:r>
          </a:p>
          <a:p>
            <a:pPr marL="342900" indent="-342900">
              <a:spcAft>
                <a:spcPts val="1200"/>
              </a:spcAft>
              <a:buFont typeface="Arial" panose="020B0604020202020204" pitchFamily="34" charset="0"/>
              <a:buChar char="•"/>
            </a:pPr>
            <a:r>
              <a:rPr lang="en-GB" sz="2200" b="1" dirty="0">
                <a:solidFill>
                  <a:schemeClr val="tx1"/>
                </a:solidFill>
                <a:latin typeface="Arial"/>
                <a:cs typeface="Arial"/>
              </a:rPr>
              <a:t>1 patient organisation (GIST Cancer UK)</a:t>
            </a:r>
          </a:p>
          <a:p>
            <a:pPr marL="342900" indent="-342900" algn="l">
              <a:spcAft>
                <a:spcPts val="1200"/>
              </a:spcAft>
              <a:buFont typeface="Arial" panose="020B0604020202020204" pitchFamily="34" charset="0"/>
              <a:buChar char="•"/>
            </a:pPr>
            <a:r>
              <a:rPr lang="en-GB" sz="2200" b="1" dirty="0">
                <a:solidFill>
                  <a:schemeClr val="tx1"/>
                </a:solidFill>
                <a:latin typeface="Arial"/>
                <a:cs typeface="Arial"/>
              </a:rPr>
              <a:t>1 professional organisation (PAWS GIST)</a:t>
            </a:r>
          </a:p>
          <a:p>
            <a:pPr marL="342900" indent="-342900" algn="l">
              <a:spcAft>
                <a:spcPts val="1200"/>
              </a:spcAft>
              <a:buFont typeface="Arial" panose="020B0604020202020204" pitchFamily="34" charset="0"/>
              <a:buChar char="•"/>
            </a:pPr>
            <a:r>
              <a:rPr lang="en-GB" sz="2200" b="1" dirty="0">
                <a:solidFill>
                  <a:schemeClr val="tx1"/>
                </a:solidFill>
                <a:latin typeface="Arial"/>
                <a:cs typeface="Arial"/>
              </a:rPr>
              <a:t>2 clinical experts</a:t>
            </a:r>
          </a:p>
          <a:p>
            <a:pPr marL="342900" indent="-342900" algn="l">
              <a:spcAft>
                <a:spcPts val="1200"/>
              </a:spcAft>
              <a:buFont typeface="Arial" panose="020B0604020202020204" pitchFamily="34" charset="0"/>
              <a:buChar char="•"/>
            </a:pPr>
            <a:r>
              <a:rPr lang="en-GB" sz="2200" b="1" dirty="0">
                <a:solidFill>
                  <a:schemeClr val="tx1"/>
                </a:solidFill>
                <a:latin typeface="Arial"/>
                <a:cs typeface="Arial"/>
              </a:rPr>
              <a:t>2 web comments</a:t>
            </a:r>
          </a:p>
        </p:txBody>
      </p:sp>
    </p:spTree>
    <p:extLst>
      <p:ext uri="{BB962C8B-B14F-4D97-AF65-F5344CB8AC3E}">
        <p14:creationId xmlns:p14="http://schemas.microsoft.com/office/powerpoint/2010/main" val="61564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7165C-73EE-749A-302F-2AE51309F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148DD-72C7-EB88-D1D9-1B164929CB6E}"/>
              </a:ext>
            </a:extLst>
          </p:cNvPr>
          <p:cNvSpPr>
            <a:spLocks noGrp="1"/>
          </p:cNvSpPr>
          <p:nvPr>
            <p:ph type="title"/>
          </p:nvPr>
        </p:nvSpPr>
        <p:spPr>
          <a:xfrm>
            <a:off x="466724" y="234515"/>
            <a:ext cx="11725276" cy="592817"/>
          </a:xfrm>
        </p:spPr>
        <p:txBody>
          <a:bodyPr>
            <a:noAutofit/>
          </a:bodyPr>
          <a:lstStyle/>
          <a:p>
            <a:r>
              <a:rPr lang="en-GB" dirty="0"/>
              <a:t>Consultation responses summary (2)</a:t>
            </a:r>
          </a:p>
        </p:txBody>
      </p:sp>
      <p:graphicFrame>
        <p:nvGraphicFramePr>
          <p:cNvPr id="9" name="Table 8" descr="Table showing the key issues for discussion, including clinical and cost effectiveness">
            <a:extLst>
              <a:ext uri="{FF2B5EF4-FFF2-40B4-BE49-F238E27FC236}">
                <a16:creationId xmlns:a16="http://schemas.microsoft.com/office/drawing/2014/main" id="{72E7B6CB-2A27-73A8-19B3-020FDF9CD4E3}"/>
              </a:ext>
            </a:extLst>
          </p:cNvPr>
          <p:cNvGraphicFramePr>
            <a:graphicFrameLocks noGrp="1"/>
          </p:cNvGraphicFramePr>
          <p:nvPr>
            <p:extLst>
              <p:ext uri="{D42A27DB-BD31-4B8C-83A1-F6EECF244321}">
                <p14:modId xmlns:p14="http://schemas.microsoft.com/office/powerpoint/2010/main" val="552985294"/>
              </p:ext>
            </p:extLst>
          </p:nvPr>
        </p:nvGraphicFramePr>
        <p:xfrm>
          <a:off x="466724" y="843733"/>
          <a:ext cx="11257190" cy="4846320"/>
        </p:xfrm>
        <a:graphic>
          <a:graphicData uri="http://schemas.openxmlformats.org/drawingml/2006/table">
            <a:tbl>
              <a:tblPr firstRow="1" bandRow="1">
                <a:tableStyleId>{5C22544A-7EE6-4342-B048-85BDC9FD1C3A}</a:tableStyleId>
              </a:tblPr>
              <a:tblGrid>
                <a:gridCol w="11257190">
                  <a:extLst>
                    <a:ext uri="{9D8B030D-6E8A-4147-A177-3AD203B41FA5}">
                      <a16:colId xmlns:a16="http://schemas.microsoft.com/office/drawing/2014/main" val="3322847139"/>
                    </a:ext>
                  </a:extLst>
                </a:gridCol>
              </a:tblGrid>
              <a:tr h="0">
                <a:tc>
                  <a:txBody>
                    <a:bodyPr/>
                    <a:lstStyle/>
                    <a:p>
                      <a:pPr algn="l">
                        <a:spcAft>
                          <a:spcPts val="1200"/>
                        </a:spcAft>
                      </a:pPr>
                      <a:r>
                        <a:rPr lang="en-GB" sz="2200" dirty="0">
                          <a:latin typeface="Arial" panose="020B0604020202020204" pitchFamily="34" charset="0"/>
                        </a:rPr>
                        <a:t>Patient organisation (GIST Cancer UK)</a:t>
                      </a:r>
                    </a:p>
                  </a:txBody>
                  <a:tcPr anchor="ctr">
                    <a:solidFill>
                      <a:schemeClr val="accent2"/>
                    </a:solidFill>
                  </a:tcPr>
                </a:tc>
                <a:extLst>
                  <a:ext uri="{0D108BD9-81ED-4DB2-BD59-A6C34878D82A}">
                    <a16:rowId xmlns:a16="http://schemas.microsoft.com/office/drawing/2014/main" val="2647452487"/>
                  </a:ext>
                </a:extLst>
              </a:tr>
              <a:tr h="272254">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The evidence for ripretinib, while acknowledged to have limitations, is sufficient as demonstrated by approval in Scotland, France, Germany, and other comparable healthcare systems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The limitations in evidence are inherent to studying terminal cancer patients at 4th-line therapy, not a failure of trial design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The choice is between uncertain benefit and certain death - there are no alternative treatments after regorafenib failure</a:t>
                      </a:r>
                    </a:p>
                  </a:txBody>
                  <a:tcPr anchor="ctr">
                    <a:solidFill>
                      <a:srgbClr val="E8EDEF"/>
                    </a:solidFill>
                  </a:tcPr>
                </a:tc>
                <a:extLst>
                  <a:ext uri="{0D108BD9-81ED-4DB2-BD59-A6C34878D82A}">
                    <a16:rowId xmlns:a16="http://schemas.microsoft.com/office/drawing/2014/main" val="3648513742"/>
                  </a:ext>
                </a:extLst>
              </a:tr>
              <a:tr h="0">
                <a:tc>
                  <a: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b="1" dirty="0">
                          <a:solidFill>
                            <a:schemeClr val="bg1"/>
                          </a:solidFill>
                          <a:latin typeface="Arial" panose="020B0604020202020204" pitchFamily="34" charset="0"/>
                        </a:rPr>
                        <a:t>Patient expert</a:t>
                      </a:r>
                    </a:p>
                  </a:txBody>
                  <a:tcPr anchor="ctr">
                    <a:solidFill>
                      <a:schemeClr val="accent2"/>
                    </a:solidFill>
                  </a:tcPr>
                </a:tc>
                <a:extLst>
                  <a:ext uri="{0D108BD9-81ED-4DB2-BD59-A6C34878D82A}">
                    <a16:rowId xmlns:a16="http://schemas.microsoft.com/office/drawing/2014/main" val="3051312501"/>
                  </a:ext>
                </a:extLst>
              </a:tr>
              <a:tr h="0">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Patients who need ripretinib most are being left without options, especially those with exon 17/18 mutations or who cannot tolerate current treatments.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Clinicians say ripretinib works better and causes fewer side effects than the models suggest, but this real-world experience was not given enough weight</a:t>
                      </a:r>
                    </a:p>
                  </a:txBody>
                  <a:tcPr anchor="ctr">
                    <a:solidFill>
                      <a:srgbClr val="CCD8DD"/>
                    </a:solidFill>
                  </a:tcPr>
                </a:tc>
                <a:extLst>
                  <a:ext uri="{0D108BD9-81ED-4DB2-BD59-A6C34878D82A}">
                    <a16:rowId xmlns:a16="http://schemas.microsoft.com/office/drawing/2014/main" val="4238619726"/>
                  </a:ext>
                </a:extLst>
              </a:tr>
            </a:tbl>
          </a:graphicData>
        </a:graphic>
      </p:graphicFrame>
    </p:spTree>
    <p:extLst>
      <p:ext uri="{BB962C8B-B14F-4D97-AF65-F5344CB8AC3E}">
        <p14:creationId xmlns:p14="http://schemas.microsoft.com/office/powerpoint/2010/main" val="376328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237E-25DC-92B3-167A-6F86D2560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45815-5B8D-8BC6-CADC-3C4E8301D50B}"/>
              </a:ext>
            </a:extLst>
          </p:cNvPr>
          <p:cNvSpPr>
            <a:spLocks noGrp="1"/>
          </p:cNvSpPr>
          <p:nvPr>
            <p:ph type="title"/>
          </p:nvPr>
        </p:nvSpPr>
        <p:spPr>
          <a:xfrm>
            <a:off x="466724" y="234515"/>
            <a:ext cx="11725276" cy="592817"/>
          </a:xfrm>
        </p:spPr>
        <p:txBody>
          <a:bodyPr>
            <a:noAutofit/>
          </a:bodyPr>
          <a:lstStyle/>
          <a:p>
            <a:r>
              <a:rPr lang="en-GB" dirty="0"/>
              <a:t>Consultation responses summary (3)</a:t>
            </a:r>
          </a:p>
        </p:txBody>
      </p:sp>
      <p:graphicFrame>
        <p:nvGraphicFramePr>
          <p:cNvPr id="9" name="Table 8" descr="Table showing the key issues for discussion, including clinical and cost effectiveness">
            <a:extLst>
              <a:ext uri="{FF2B5EF4-FFF2-40B4-BE49-F238E27FC236}">
                <a16:creationId xmlns:a16="http://schemas.microsoft.com/office/drawing/2014/main" id="{30E039DF-4E1D-6C5E-E2FA-F6CD2089371F}"/>
              </a:ext>
            </a:extLst>
          </p:cNvPr>
          <p:cNvGraphicFramePr>
            <a:graphicFrameLocks noGrp="1"/>
          </p:cNvGraphicFramePr>
          <p:nvPr>
            <p:extLst>
              <p:ext uri="{D42A27DB-BD31-4B8C-83A1-F6EECF244321}">
                <p14:modId xmlns:p14="http://schemas.microsoft.com/office/powerpoint/2010/main" val="4292308191"/>
              </p:ext>
            </p:extLst>
          </p:nvPr>
        </p:nvGraphicFramePr>
        <p:xfrm>
          <a:off x="466725" y="843733"/>
          <a:ext cx="11250784" cy="4541520"/>
        </p:xfrm>
        <a:graphic>
          <a:graphicData uri="http://schemas.openxmlformats.org/drawingml/2006/table">
            <a:tbl>
              <a:tblPr firstRow="1" bandRow="1">
                <a:tableStyleId>{5C22544A-7EE6-4342-B048-85BDC9FD1C3A}</a:tableStyleId>
              </a:tblPr>
              <a:tblGrid>
                <a:gridCol w="11250784">
                  <a:extLst>
                    <a:ext uri="{9D8B030D-6E8A-4147-A177-3AD203B41FA5}">
                      <a16:colId xmlns:a16="http://schemas.microsoft.com/office/drawing/2014/main" val="3322847139"/>
                    </a:ext>
                  </a:extLst>
                </a:gridCol>
              </a:tblGrid>
              <a:tr h="0">
                <a:tc>
                  <a:txBody>
                    <a:bodyPr/>
                    <a:lstStyle/>
                    <a:p>
                      <a:pPr algn="l">
                        <a:spcAft>
                          <a:spcPts val="1200"/>
                        </a:spcAft>
                      </a:pPr>
                      <a:r>
                        <a:rPr lang="en-GB" sz="2200" dirty="0">
                          <a:latin typeface="Arial" panose="020B0604020202020204" pitchFamily="34" charset="0"/>
                        </a:rPr>
                        <a:t>Professional organisation (PAWS GIST)</a:t>
                      </a:r>
                    </a:p>
                  </a:txBody>
                  <a:tcPr anchor="ctr">
                    <a:solidFill>
                      <a:schemeClr val="accent2"/>
                    </a:solidFill>
                  </a:tcPr>
                </a:tc>
                <a:extLst>
                  <a:ext uri="{0D108BD9-81ED-4DB2-BD59-A6C34878D82A}">
                    <a16:rowId xmlns:a16="http://schemas.microsoft.com/office/drawing/2014/main" val="2647452487"/>
                  </a:ext>
                </a:extLst>
              </a:tr>
              <a:tr h="272254">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The appraisal focused on “double-dosing,” even though the drug is licensed for a single daily dose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Patients want NICE and the company to agree on one fair method of analysis, so the true value of single-dose ripretinib can be assessed</a:t>
                      </a:r>
                    </a:p>
                  </a:txBody>
                  <a:tcPr anchor="ctr">
                    <a:solidFill>
                      <a:srgbClr val="E7E9EB"/>
                    </a:solidFill>
                  </a:tcPr>
                </a:tc>
                <a:extLst>
                  <a:ext uri="{0D108BD9-81ED-4DB2-BD59-A6C34878D82A}">
                    <a16:rowId xmlns:a16="http://schemas.microsoft.com/office/drawing/2014/main" val="3648513742"/>
                  </a:ext>
                </a:extLst>
              </a:tr>
              <a:tr h="0">
                <a:tc>
                  <a: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b="1" dirty="0">
                          <a:solidFill>
                            <a:schemeClr val="bg1"/>
                          </a:solidFill>
                          <a:latin typeface="Arial" panose="020B0604020202020204" pitchFamily="34" charset="0"/>
                        </a:rPr>
                        <a:t>Clinical experts</a:t>
                      </a:r>
                    </a:p>
                  </a:txBody>
                  <a:tcPr anchor="ctr">
                    <a:solidFill>
                      <a:schemeClr val="accent2"/>
                    </a:solidFill>
                  </a:tcPr>
                </a:tc>
                <a:extLst>
                  <a:ext uri="{0D108BD9-81ED-4DB2-BD59-A6C34878D82A}">
                    <a16:rowId xmlns:a16="http://schemas.microsoft.com/office/drawing/2014/main" val="1607043163"/>
                  </a:ext>
                </a:extLst>
              </a:tr>
              <a:tr h="0">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ACM1 focused on ripretinib given twice daily and related costs but the approved once a day dose would be used in clinical practice in England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Estimated 10-year OS to be around 5 to 6% </a:t>
                      </a:r>
                      <a:r>
                        <a:rPr lang="en-GB" sz="2000" b="0" dirty="0">
                          <a:solidFill>
                            <a:schemeClr val="tx1"/>
                          </a:solidFill>
                          <a:latin typeface="Arial" panose="020B0604020202020204" pitchFamily="34" charset="0"/>
                          <a:sym typeface="Wingdings" panose="05000000000000000000" pitchFamily="2" charset="2"/>
                        </a:rPr>
                        <a:t> Ripretinib also better tolerated than sunitinib and regorafenib</a:t>
                      </a:r>
                      <a:endParaRPr lang="en-GB" sz="2000" b="0" dirty="0">
                        <a:solidFill>
                          <a:schemeClr val="tx1"/>
                        </a:solidFill>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b="0" dirty="0">
                          <a:solidFill>
                            <a:schemeClr val="tx1"/>
                          </a:solidFill>
                          <a:latin typeface="Arial" panose="020B0604020202020204" pitchFamily="34" charset="0"/>
                        </a:rPr>
                        <a:t>Ripretinib should be approved now because it is already globally validated, uniquely effective for patients with exon 17/18 resistance mutations, and unlikely to ever have a larger trial</a:t>
                      </a:r>
                    </a:p>
                  </a:txBody>
                  <a:tcPr anchor="ctr">
                    <a:solidFill>
                      <a:srgbClr val="CCD8DD"/>
                    </a:solidFill>
                  </a:tcPr>
                </a:tc>
                <a:extLst>
                  <a:ext uri="{0D108BD9-81ED-4DB2-BD59-A6C34878D82A}">
                    <a16:rowId xmlns:a16="http://schemas.microsoft.com/office/drawing/2014/main" val="2459090455"/>
                  </a:ext>
                </a:extLst>
              </a:tr>
            </a:tbl>
          </a:graphicData>
        </a:graphic>
      </p:graphicFrame>
      <p:sp>
        <p:nvSpPr>
          <p:cNvPr id="4" name="Text Placeholder 3">
            <a:extLst>
              <a:ext uri="{FF2B5EF4-FFF2-40B4-BE49-F238E27FC236}">
                <a16:creationId xmlns:a16="http://schemas.microsoft.com/office/drawing/2014/main" id="{29CACBAB-4B4B-9C32-60A6-F3926F24C38D}"/>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 Appraisal committee meeting; OS: Overall survival</a:t>
            </a:r>
            <a:endParaRPr lang="en-GB" dirty="0">
              <a:ea typeface="Calibri" panose="020F0502020204030204" pitchFamily="34" charset="0"/>
            </a:endParaRPr>
          </a:p>
        </p:txBody>
      </p:sp>
    </p:spTree>
    <p:extLst>
      <p:ext uri="{BB962C8B-B14F-4D97-AF65-F5344CB8AC3E}">
        <p14:creationId xmlns:p14="http://schemas.microsoft.com/office/powerpoint/2010/main" val="382418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469A4-00DC-990A-D56D-BC71E5FA7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50E19-DAD6-2472-3EEC-DF888E3B2DA1}"/>
              </a:ext>
            </a:extLst>
          </p:cNvPr>
          <p:cNvSpPr>
            <a:spLocks noGrp="1"/>
          </p:cNvSpPr>
          <p:nvPr>
            <p:ph type="title"/>
          </p:nvPr>
        </p:nvSpPr>
        <p:spPr>
          <a:xfrm>
            <a:off x="466722" y="0"/>
            <a:ext cx="11250785" cy="592817"/>
          </a:xfrm>
        </p:spPr>
        <p:txBody>
          <a:bodyPr>
            <a:noAutofit/>
          </a:bodyPr>
          <a:lstStyle/>
          <a:p>
            <a:r>
              <a:rPr lang="en-GB" dirty="0"/>
              <a:t>Remaining issues and considerations</a:t>
            </a:r>
          </a:p>
        </p:txBody>
      </p:sp>
      <p:sp>
        <p:nvSpPr>
          <p:cNvPr id="8" name="Text Placeholder 3">
            <a:extLst>
              <a:ext uri="{FF2B5EF4-FFF2-40B4-BE49-F238E27FC236}">
                <a16:creationId xmlns:a16="http://schemas.microsoft.com/office/drawing/2014/main" id="{E6F26CD7-7FEB-87A3-20B1-E9496302019C}"/>
              </a:ext>
            </a:extLst>
          </p:cNvPr>
          <p:cNvSpPr txBox="1">
            <a:spLocks/>
          </p:cNvSpPr>
          <p:nvPr/>
        </p:nvSpPr>
        <p:spPr>
          <a:xfrm>
            <a:off x="1040130" y="6507126"/>
            <a:ext cx="10677378" cy="350382"/>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ICER: Incremental cost effectiveness ratio; OS: Overall survival</a:t>
            </a:r>
            <a:endParaRPr lang="en-GB" dirty="0">
              <a:ea typeface="Calibri" panose="020F0502020204030204" pitchFamily="34" charset="0"/>
            </a:endParaRPr>
          </a:p>
        </p:txBody>
      </p:sp>
      <p:graphicFrame>
        <p:nvGraphicFramePr>
          <p:cNvPr id="4" name="Table 6" descr="Key issues for discussion, including clinical and cost effectiveness">
            <a:extLst>
              <a:ext uri="{FF2B5EF4-FFF2-40B4-BE49-F238E27FC236}">
                <a16:creationId xmlns:a16="http://schemas.microsoft.com/office/drawing/2014/main" id="{4F1B9613-CCCF-EE30-A44F-61D2607BA108}"/>
              </a:ext>
            </a:extLst>
          </p:cNvPr>
          <p:cNvGraphicFramePr>
            <a:graphicFrameLocks noGrp="1"/>
          </p:cNvGraphicFramePr>
          <p:nvPr/>
        </p:nvGraphicFramePr>
        <p:xfrm>
          <a:off x="314321" y="470916"/>
          <a:ext cx="11555585" cy="5916168"/>
        </p:xfrm>
        <a:graphic>
          <a:graphicData uri="http://schemas.openxmlformats.org/drawingml/2006/table">
            <a:tbl>
              <a:tblPr firstRow="1" bandRow="1">
                <a:tableStyleId>{5C22544A-7EE6-4342-B048-85BDC9FD1C3A}</a:tableStyleId>
              </a:tblPr>
              <a:tblGrid>
                <a:gridCol w="1630242">
                  <a:extLst>
                    <a:ext uri="{9D8B030D-6E8A-4147-A177-3AD203B41FA5}">
                      <a16:colId xmlns:a16="http://schemas.microsoft.com/office/drawing/2014/main" val="3322847139"/>
                    </a:ext>
                  </a:extLst>
                </a:gridCol>
                <a:gridCol w="4282499">
                  <a:extLst>
                    <a:ext uri="{9D8B030D-6E8A-4147-A177-3AD203B41FA5}">
                      <a16:colId xmlns:a16="http://schemas.microsoft.com/office/drawing/2014/main" val="1249649464"/>
                    </a:ext>
                  </a:extLst>
                </a:gridCol>
                <a:gridCol w="2496312">
                  <a:extLst>
                    <a:ext uri="{9D8B030D-6E8A-4147-A177-3AD203B41FA5}">
                      <a16:colId xmlns:a16="http://schemas.microsoft.com/office/drawing/2014/main" val="2938490467"/>
                    </a:ext>
                  </a:extLst>
                </a:gridCol>
                <a:gridCol w="1527048">
                  <a:extLst>
                    <a:ext uri="{9D8B030D-6E8A-4147-A177-3AD203B41FA5}">
                      <a16:colId xmlns:a16="http://schemas.microsoft.com/office/drawing/2014/main" val="2381203084"/>
                    </a:ext>
                  </a:extLst>
                </a:gridCol>
                <a:gridCol w="1619484">
                  <a:extLst>
                    <a:ext uri="{9D8B030D-6E8A-4147-A177-3AD203B41FA5}">
                      <a16:colId xmlns:a16="http://schemas.microsoft.com/office/drawing/2014/main" val="2823345110"/>
                    </a:ext>
                  </a:extLst>
                </a:gridCol>
              </a:tblGrid>
              <a:tr h="270649">
                <a:tc gridSpan="2">
                  <a:txBody>
                    <a:bodyPr/>
                    <a:lstStyle/>
                    <a:p>
                      <a:pPr>
                        <a:lnSpc>
                          <a:spcPct val="90000"/>
                        </a:lnSpc>
                      </a:pPr>
                      <a:r>
                        <a:rPr lang="en-GB" sz="1800" dirty="0">
                          <a:latin typeface="Arial" panose="020B0604020202020204" pitchFamily="34" charset="0"/>
                          <a:cs typeface="Arial" panose="020B0604020202020204" pitchFamily="34" charset="0"/>
                        </a:rPr>
                        <a:t>Key issues</a:t>
                      </a:r>
                    </a:p>
                  </a:txBody>
                  <a:tcPr anchor="ctr">
                    <a:solidFill>
                      <a:schemeClr val="accent2"/>
                    </a:solidFill>
                  </a:tcPr>
                </a:tc>
                <a:tc hMerge="1">
                  <a:txBody>
                    <a:bodyPr/>
                    <a:lstStyle/>
                    <a:p>
                      <a:endParaRPr lang="en-GB"/>
                    </a:p>
                  </a:txBody>
                  <a:tcPr/>
                </a:tc>
                <a:tc>
                  <a:txBody>
                    <a:bodyPr/>
                    <a:lstStyle/>
                    <a:p>
                      <a:pPr>
                        <a:lnSpc>
                          <a:spcPct val="90000"/>
                        </a:lnSpc>
                      </a:pPr>
                      <a:r>
                        <a:rPr lang="en-GB" sz="1800" dirty="0">
                          <a:latin typeface="Arial" panose="020B0604020202020204" pitchFamily="34" charset="0"/>
                          <a:cs typeface="Arial" panose="020B0604020202020204" pitchFamily="34" charset="0"/>
                        </a:rPr>
                        <a:t>Updated base case?</a:t>
                      </a:r>
                    </a:p>
                  </a:txBody>
                  <a:tcPr>
                    <a:solidFill>
                      <a:schemeClr val="accent2"/>
                    </a:solidFill>
                  </a:tcPr>
                </a:tc>
                <a:tc>
                  <a:txBody>
                    <a:bodyPr/>
                    <a:lstStyle/>
                    <a:p>
                      <a:pPr>
                        <a:lnSpc>
                          <a:spcPct val="90000"/>
                        </a:lnSpc>
                      </a:pPr>
                      <a:r>
                        <a:rPr lang="en-GB" sz="1800" dirty="0">
                          <a:latin typeface="Arial" panose="020B0604020202020204" pitchFamily="34" charset="0"/>
                          <a:cs typeface="Arial" panose="020B0604020202020204" pitchFamily="34" charset="0"/>
                        </a:rPr>
                        <a:t>Resolved?</a:t>
                      </a:r>
                    </a:p>
                  </a:txBody>
                  <a:tcPr>
                    <a:solidFill>
                      <a:schemeClr val="accent2"/>
                    </a:solidFill>
                  </a:tcPr>
                </a:tc>
                <a:tc>
                  <a:txBody>
                    <a:bodyPr/>
                    <a:lstStyle/>
                    <a:p>
                      <a:pPr>
                        <a:lnSpc>
                          <a:spcPct val="90000"/>
                        </a:lnSpc>
                      </a:pPr>
                      <a:r>
                        <a:rPr lang="en-GB" sz="1800" dirty="0">
                          <a:latin typeface="Arial" panose="020B0604020202020204" pitchFamily="34" charset="0"/>
                          <a:cs typeface="Arial" panose="020B0604020202020204" pitchFamily="34" charset="0"/>
                        </a:rPr>
                        <a:t>Impact*</a:t>
                      </a:r>
                      <a:endParaRPr lang="en-US" sz="1800"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2647452487"/>
                  </a:ext>
                </a:extLst>
              </a:tr>
              <a:tr h="500903">
                <a:tc rowSpan="2">
                  <a:txBody>
                    <a:bodyPr/>
                    <a:lstStyle/>
                    <a:p>
                      <a:pPr marL="0" indent="0">
                        <a:lnSpc>
                          <a:spcPct val="90000"/>
                        </a:lnSpc>
                        <a:buNone/>
                      </a:pPr>
                      <a:r>
                        <a:rPr lang="en-GB" sz="1800" b="1" kern="1200">
                          <a:solidFill>
                            <a:schemeClr val="dk1"/>
                          </a:solidFill>
                          <a:effectLst/>
                          <a:latin typeface="Arial" panose="020B0604020202020204" pitchFamily="34" charset="0"/>
                          <a:cs typeface="Arial" panose="020B0604020202020204" pitchFamily="34" charset="0"/>
                        </a:rPr>
                        <a:t>Uncertainty in long-term benefits of ripretinib on OS:</a:t>
                      </a:r>
                      <a:endParaRPr lang="en-GB" sz="1800" b="1"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8EDEF"/>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800" b="1" kern="1200" dirty="0">
                          <a:solidFill>
                            <a:schemeClr val="dk1"/>
                          </a:solidFill>
                          <a:effectLst/>
                          <a:latin typeface="Arial" panose="020B0604020202020204" pitchFamily="34" charset="0"/>
                          <a:cs typeface="Arial" panose="020B0604020202020204" pitchFamily="34" charset="0"/>
                        </a:rPr>
                        <a:t>Impact of re-censoring in adjustment of twice daily dosing on OS results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800" b="0" i="1" kern="1200" dirty="0">
                          <a:solidFill>
                            <a:schemeClr val="dk1"/>
                          </a:solidFill>
                          <a:effectLst/>
                          <a:latin typeface="Arial" panose="020B0604020202020204" pitchFamily="34" charset="0"/>
                          <a:cs typeface="Arial" panose="020B0604020202020204" pitchFamily="34" charset="0"/>
                        </a:rPr>
                        <a:t>Is there sufficient evidence to consider adjusting OS without re-censoring?</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Provided scenarios only</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for discussion </a:t>
                      </a:r>
                    </a:p>
                  </a:txBody>
                  <a:tcPr anchor="ct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Large (2021 data cut)</a:t>
                      </a:r>
                      <a:br>
                        <a:rPr lang="en-GB" sz="1800" kern="1200" dirty="0">
                          <a:solidFill>
                            <a:schemeClr val="dk1"/>
                          </a:solidFill>
                          <a:effectLst/>
                          <a:latin typeface="Arial" panose="020B0604020202020204" pitchFamily="34" charset="0"/>
                          <a:ea typeface="+mn-ea"/>
                          <a:cs typeface="Arial" panose="020B0604020202020204" pitchFamily="34" charset="0"/>
                        </a:rPr>
                      </a:br>
                      <a:r>
                        <a:rPr lang="en-GB" sz="1800" kern="1200" dirty="0">
                          <a:solidFill>
                            <a:schemeClr val="dk1"/>
                          </a:solidFill>
                          <a:effectLst/>
                          <a:latin typeface="Arial" panose="020B0604020202020204" pitchFamily="34" charset="0"/>
                          <a:ea typeface="+mn-ea"/>
                          <a:cs typeface="Arial" panose="020B0604020202020204" pitchFamily="34" charset="0"/>
                        </a:rPr>
                        <a:t>Small (2022 data cut)</a:t>
                      </a:r>
                    </a:p>
                  </a:txBody>
                  <a:tcPr anchor="ctr"/>
                </a:tc>
                <a:extLst>
                  <a:ext uri="{0D108BD9-81ED-4DB2-BD59-A6C34878D82A}">
                    <a16:rowId xmlns:a16="http://schemas.microsoft.com/office/drawing/2014/main" val="4079267917"/>
                  </a:ext>
                </a:extLst>
              </a:tr>
              <a:tr h="0">
                <a:tc vMerge="1">
                  <a:txBody>
                    <a:bodyPr/>
                    <a:lstStyle/>
                    <a:p>
                      <a:endParaRPr lang="en-GB"/>
                    </a:p>
                  </a:txBody>
                  <a:tcPr/>
                </a:tc>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800" b="1" dirty="0">
                          <a:solidFill>
                            <a:schemeClr val="tx1"/>
                          </a:solidFill>
                          <a:latin typeface="Arial" panose="020B0604020202020204" pitchFamily="34" charset="0"/>
                          <a:cs typeface="Arial" panose="020B0604020202020204" pitchFamily="34" charset="0"/>
                        </a:rPr>
                        <a:t>Model predictions of OS and long-term clinical plausibility</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800" b="0" i="1" kern="1200" dirty="0">
                          <a:solidFill>
                            <a:schemeClr val="tx1"/>
                          </a:solidFill>
                          <a:effectLst/>
                          <a:latin typeface="Arial" panose="020B0604020202020204" pitchFamily="34" charset="0"/>
                          <a:ea typeface="+mn-ea"/>
                          <a:cs typeface="Arial" panose="020B0604020202020204" pitchFamily="34" charset="0"/>
                        </a:rPr>
                        <a:t>What is the most plausible clinical OS estimate?</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for discussion </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Large</a:t>
                      </a:r>
                    </a:p>
                  </a:txBody>
                  <a:tcPr anchor="ctr"/>
                </a:tc>
                <a:extLst>
                  <a:ext uri="{0D108BD9-81ED-4DB2-BD59-A6C34878D82A}">
                    <a16:rowId xmlns:a16="http://schemas.microsoft.com/office/drawing/2014/main" val="4070856699"/>
                  </a:ext>
                </a:extLst>
              </a:tr>
              <a:tr h="0">
                <a:tc gridSpan="2">
                  <a:txBody>
                    <a:bodyPr/>
                    <a:lstStyle/>
                    <a:p>
                      <a:pPr>
                        <a:lnSpc>
                          <a:spcPct val="90000"/>
                        </a:lnSpc>
                      </a:pPr>
                      <a:r>
                        <a:rPr lang="en-GB" sz="1800" b="1" kern="1200">
                          <a:solidFill>
                            <a:schemeClr val="dk1"/>
                          </a:solidFill>
                          <a:effectLst/>
                          <a:latin typeface="Arial" panose="020B0604020202020204" pitchFamily="34" charset="0"/>
                          <a:cs typeface="Arial" panose="020B0604020202020204" pitchFamily="34" charset="0"/>
                        </a:rPr>
                        <a:t>Uncertainty generated by not using a later data-cut of INVICTUS OS data in the economic model</a:t>
                      </a:r>
                    </a:p>
                    <a:p>
                      <a:pPr marL="285750" indent="-285750">
                        <a:lnSpc>
                          <a:spcPct val="90000"/>
                        </a:lnSpc>
                        <a:buFont typeface="Arial" panose="020B0604020202020204" pitchFamily="34" charset="0"/>
                        <a:buChar char="•"/>
                      </a:pPr>
                      <a:r>
                        <a:rPr lang="en-GB" sz="1800" b="0" i="1" kern="1200">
                          <a:solidFill>
                            <a:schemeClr val="dk1"/>
                          </a:solidFill>
                          <a:effectLst/>
                          <a:latin typeface="Arial" panose="020B0604020202020204" pitchFamily="34" charset="0"/>
                          <a:ea typeface="+mn-ea"/>
                          <a:cs typeface="Arial" panose="020B0604020202020204" pitchFamily="34" charset="0"/>
                        </a:rPr>
                        <a:t>Should OS data from later data cut (May 2022) be included in the economic model?</a:t>
                      </a:r>
                      <a:endParaRPr lang="en-GB" sz="1800" b="0" i="1" kern="1200" dirty="0">
                        <a:solidFill>
                          <a:schemeClr val="dk1"/>
                        </a:solidFill>
                        <a:effectLst/>
                        <a:latin typeface="Arial" panose="020B0604020202020204" pitchFamily="34" charset="0"/>
                        <a:ea typeface="+mn-ea"/>
                        <a:cs typeface="Arial" panose="020B0604020202020204" pitchFamily="34" charset="0"/>
                      </a:endParaRPr>
                    </a:p>
                  </a:txBody>
                  <a:tcPr anchor="ctr"/>
                </a:tc>
                <a:tc hMerge="1">
                  <a:txBody>
                    <a:bodyPr/>
                    <a:lstStyle/>
                    <a:p>
                      <a:endParaRPr lang="en-GB"/>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solidFill>
                            <a:schemeClr val="tx1"/>
                          </a:solidFill>
                          <a:latin typeface="Arial" panose="020B0604020202020204" pitchFamily="34" charset="0"/>
                          <a:cs typeface="Arial" panose="020B0604020202020204" pitchFamily="34" charset="0"/>
                        </a:rPr>
                        <a:t>No: Provided scenarios with May 2022 data cut</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No: for discussion</a:t>
                      </a:r>
                    </a:p>
                  </a:txBody>
                  <a:tcPr anchor="ctr"/>
                </a:tc>
                <a:tc>
                  <a:txBody>
                    <a:bodyPr/>
                    <a:lstStyle/>
                    <a:p>
                      <a:pPr>
                        <a:lnSpc>
                          <a:spcPct val="90000"/>
                        </a:lnSpc>
                      </a:pPr>
                      <a:r>
                        <a:rPr lang="en-GB" sz="1800" dirty="0">
                          <a:solidFill>
                            <a:schemeClr val="tx1"/>
                          </a:solidFill>
                          <a:latin typeface="Arial" panose="020B0604020202020204" pitchFamily="34" charset="0"/>
                          <a:cs typeface="Arial" panose="020B0604020202020204" pitchFamily="34" charset="0"/>
                        </a:rPr>
                        <a:t>Moderate </a:t>
                      </a:r>
                    </a:p>
                  </a:txBody>
                  <a:tcPr anchor="ctr"/>
                </a:tc>
                <a:extLst>
                  <a:ext uri="{0D108BD9-81ED-4DB2-BD59-A6C34878D82A}">
                    <a16:rowId xmlns:a16="http://schemas.microsoft.com/office/drawing/2014/main" val="3157329784"/>
                  </a:ext>
                </a:extLst>
              </a:tr>
              <a:tr h="163830">
                <a:tc gridSpan="5">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800" i="1" kern="1200" dirty="0">
                          <a:solidFill>
                            <a:schemeClr val="dk1"/>
                          </a:solidFill>
                          <a:effectLst/>
                          <a:latin typeface="Arial" panose="020B0604020202020204" pitchFamily="34" charset="0"/>
                          <a:ea typeface="+mn-ea"/>
                          <a:cs typeface="Arial" panose="020B0604020202020204" pitchFamily="34" charset="0"/>
                        </a:rPr>
                        <a:t>*Impact varies when considering the combination of key issues and plausible scenarios (e.g., data cut, model, 10 year survival estimates, re-censoring method).</a:t>
                      </a:r>
                    </a:p>
                  </a:txBody>
                  <a:tcPr anchor="ctr">
                    <a:solidFill>
                      <a:srgbClr val="E8EDE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1744350"/>
                  </a:ext>
                </a:extLst>
              </a:tr>
              <a:tr h="209550">
                <a:tc gridSpan="5">
                  <a:txBody>
                    <a:bodyPr/>
                    <a:lstStyle/>
                    <a:p>
                      <a:pPr marL="0" indent="0">
                        <a:lnSpc>
                          <a:spcPct val="90000"/>
                        </a:lnSpc>
                        <a:buFont typeface="Arial" panose="020B0604020202020204" pitchFamily="34" charset="0"/>
                        <a:buNone/>
                      </a:pPr>
                      <a:r>
                        <a:rPr lang="en-GB" sz="1800" b="1" i="0" kern="1200" dirty="0">
                          <a:solidFill>
                            <a:schemeClr val="bg1"/>
                          </a:solidFill>
                          <a:effectLst/>
                          <a:latin typeface="Arial" panose="020B0604020202020204" pitchFamily="34" charset="0"/>
                          <a:ea typeface="+mn-ea"/>
                          <a:cs typeface="Arial" panose="020B0604020202020204" pitchFamily="34" charset="0"/>
                        </a:rPr>
                        <a:t>Other considerations</a:t>
                      </a:r>
                    </a:p>
                  </a:txBody>
                  <a:tcPr anchor="ctr">
                    <a:solidFill>
                      <a:schemeClr val="accent2"/>
                    </a:solidFill>
                  </a:tcPr>
                </a:tc>
                <a:tc hMerge="1">
                  <a:txBody>
                    <a:bodyPr/>
                    <a:lstStyle/>
                    <a:p>
                      <a:endParaRPr lang="en-GB"/>
                    </a:p>
                  </a:txBody>
                  <a:tcPr/>
                </a:tc>
                <a:tc hMerge="1">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pPr>
                        <a:lnSpc>
                          <a:spcPct val="90000"/>
                        </a:lnSpc>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pPr>
                        <a:lnSpc>
                          <a:spcPct val="90000"/>
                        </a:lnSpc>
                      </a:pPr>
                      <a:endParaRPr lang="en-GB" sz="1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96100005"/>
                  </a:ext>
                </a:extLst>
              </a:tr>
              <a:tr h="270649">
                <a:tc gridSpan="5">
                  <a:txBody>
                    <a:bodyPr/>
                    <a:lstStyle/>
                    <a:p>
                      <a:pPr>
                        <a:lnSpc>
                          <a:spcPct val="90000"/>
                        </a:lnSpc>
                      </a:pPr>
                      <a:r>
                        <a:rPr lang="en-GB" b="1" dirty="0">
                          <a:latin typeface="Arial" panose="020B0604020202020204" pitchFamily="34" charset="0"/>
                          <a:cs typeface="Arial" panose="020B0604020202020204" pitchFamily="34" charset="0"/>
                        </a:rPr>
                        <a:t>Acceptable ICER and uncaptured benefits</a:t>
                      </a:r>
                    </a:p>
                    <a:p>
                      <a:pPr marL="285750" indent="-285750">
                        <a:lnSpc>
                          <a:spcPct val="90000"/>
                        </a:lnSpc>
                        <a:buFont typeface="Arial" panose="020B0604020202020204" pitchFamily="34" charset="0"/>
                        <a:buChar char="•"/>
                      </a:pPr>
                      <a:r>
                        <a:rPr lang="en-GB" sz="1800" i="1" kern="1200" dirty="0">
                          <a:solidFill>
                            <a:schemeClr val="dk1"/>
                          </a:solidFill>
                          <a:effectLst/>
                          <a:latin typeface="Arial" panose="020B0604020202020204" pitchFamily="34" charset="0"/>
                          <a:ea typeface="+mn-ea"/>
                          <a:cs typeface="Arial" panose="020B0604020202020204" pitchFamily="34" charset="0"/>
                        </a:rPr>
                        <a:t>Has uncertainty in the evidence reduced? Are there uncaptured benefits?</a:t>
                      </a:r>
                    </a:p>
                  </a:txBody>
                  <a:tcPr anchor="ct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4434407"/>
                  </a:ext>
                </a:extLst>
              </a:tr>
              <a:tr h="169303">
                <a:tc gridSpan="5">
                  <a:txBody>
                    <a:bodyPr/>
                    <a:lstStyle/>
                    <a:p>
                      <a:pPr>
                        <a:lnSpc>
                          <a:spcPct val="90000"/>
                        </a:lnSpc>
                      </a:pPr>
                      <a:r>
                        <a:rPr lang="en-GB" sz="1800" b="1" kern="1200" dirty="0">
                          <a:solidFill>
                            <a:schemeClr val="dk1"/>
                          </a:solidFill>
                          <a:effectLst/>
                          <a:latin typeface="Arial" panose="020B0604020202020204" pitchFamily="34" charset="0"/>
                          <a:ea typeface="+mn-ea"/>
                          <a:cs typeface="Arial" panose="020B0604020202020204" pitchFamily="34" charset="0"/>
                        </a:rPr>
                        <a:t>Equalities:</a:t>
                      </a:r>
                    </a:p>
                    <a:p>
                      <a:pPr marL="285750" indent="-285750">
                        <a:lnSpc>
                          <a:spcPct val="90000"/>
                        </a:lnSpc>
                        <a:buFont typeface="Arial" panose="020B0604020202020204" pitchFamily="34" charset="0"/>
                        <a:buChar char="•"/>
                      </a:pPr>
                      <a:r>
                        <a:rPr lang="en-GB" sz="1800" i="1" kern="1200" dirty="0">
                          <a:solidFill>
                            <a:schemeClr val="dk1"/>
                          </a:solidFill>
                          <a:effectLst/>
                          <a:latin typeface="Arial" panose="020B0604020202020204" pitchFamily="34" charset="0"/>
                          <a:ea typeface="+mn-ea"/>
                          <a:cs typeface="Arial" panose="020B0604020202020204" pitchFamily="34" charset="0"/>
                        </a:rPr>
                        <a:t>Are there any equality considerations to be addressed by committee?</a:t>
                      </a:r>
                    </a:p>
                  </a:txBody>
                  <a:tcPr anchor="ct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tc>
                <a:tc hMerge="1">
                  <a:txBody>
                    <a:bodyPr/>
                    <a:lstStyle/>
                    <a:p>
                      <a:endParaRPr lang="en-GB" sz="1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81620753"/>
                  </a:ext>
                </a:extLst>
              </a:tr>
            </a:tbl>
          </a:graphicData>
        </a:graphic>
      </p:graphicFrame>
    </p:spTree>
    <p:extLst>
      <p:ext uri="{BB962C8B-B14F-4D97-AF65-F5344CB8AC3E}">
        <p14:creationId xmlns:p14="http://schemas.microsoft.com/office/powerpoint/2010/main" val="1223463816"/>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ICE PowerPoint" ma:contentTypeID="0x010100F680B129F59A5A4D81BCA8B27066CAF000BE312FAE3D5F4C4CA0C030547CD17D1D" ma:contentTypeVersion="15" ma:contentTypeDescription="" ma:contentTypeScope="" ma:versionID="16337fa2f4482956f08208ef2a202148">
  <xsd:schema xmlns:xsd="http://www.w3.org/2001/XMLSchema" xmlns:xs="http://www.w3.org/2001/XMLSchema" xmlns:p="http://schemas.microsoft.com/office/2006/metadata/properties" targetNamespace="http://schemas.microsoft.com/office/2006/metadata/properties" ma:root="true" ma:fieldsID="8b6f26e0866668d9836acec43b37ef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abb4586-6e39-4769-a9e9-e64cee0e77fc" ContentTypeId="0x010100F680B129F59A5A4D81BCA8B27066CAF0"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2.xml><?xml version="1.0" encoding="utf-8"?>
<ds:datastoreItem xmlns:ds="http://schemas.openxmlformats.org/officeDocument/2006/customXml" ds:itemID="{759A6B8C-4E0D-479F-829B-8936B961C664}"/>
</file>

<file path=customXml/itemProps3.xml><?xml version="1.0" encoding="utf-8"?>
<ds:datastoreItem xmlns:ds="http://schemas.openxmlformats.org/officeDocument/2006/customXml" ds:itemID="{7A8DFFC3-C43B-483C-8248-7265C9F9256F}">
  <ds:schemaRefs>
    <ds:schemaRef ds:uri="Microsoft.SharePoint.Taxonomy.ContentTypeSync"/>
  </ds:schemaRefs>
</ds:datastoreItem>
</file>

<file path=customXml/itemProps4.xml><?xml version="1.0" encoding="utf-8"?>
<ds:datastoreItem xmlns:ds="http://schemas.openxmlformats.org/officeDocument/2006/customXml" ds:itemID="{506D4A81-9AA7-4839-9F7C-49A81BAA6B43}">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committee template </Template>
  <TotalTime>12401</TotalTime>
  <Words>6798</Words>
  <Application>Microsoft Office PowerPoint</Application>
  <PresentationFormat>Widescreen</PresentationFormat>
  <Paragraphs>905</Paragraphs>
  <Slides>46</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Inter</vt:lpstr>
      <vt:lpstr>Times New Roman</vt:lpstr>
      <vt:lpstr>Courier New</vt:lpstr>
      <vt:lpstr>Lato</vt:lpstr>
      <vt:lpstr>Lora SemiBold</vt:lpstr>
      <vt:lpstr>Calibri</vt:lpstr>
      <vt:lpstr>Arial</vt:lpstr>
      <vt:lpstr>Wingdings</vt:lpstr>
      <vt:lpstr>NICEbrandtheme</vt:lpstr>
      <vt:lpstr>Ripretinib for treating advanced gastrointestinal stromal tumours after 3 or more treatments [ID6496] Review of TA881</vt:lpstr>
      <vt:lpstr>Ripretinib for treating advanced gastrointestinal stromal tumours after 3 or more treatments</vt:lpstr>
      <vt:lpstr>Ripretinib (Quinlock, Deciphera)</vt:lpstr>
      <vt:lpstr>ACM1 recommendations and key conclusions </vt:lpstr>
      <vt:lpstr>ACM1 key conclusions (2) </vt:lpstr>
      <vt:lpstr>Consultation responses summary (1)</vt:lpstr>
      <vt:lpstr>Consultation responses summary (2)</vt:lpstr>
      <vt:lpstr>Consultation responses summary (3)</vt:lpstr>
      <vt:lpstr>Remaining issues and considerations</vt:lpstr>
      <vt:lpstr>INVICTUS trial results – Overall survival  </vt:lpstr>
      <vt:lpstr>Equalities</vt:lpstr>
      <vt:lpstr>Ripretinib for treating advanced gastrointestinal stromal tumours after 3 or more treatments</vt:lpstr>
      <vt:lpstr>Key Issue 1: Uncertainty in long-term benefits of ripretinib on OS (1)  </vt:lpstr>
      <vt:lpstr>Key Issue 1: Uncertainty in long-term benefits of ripretinib on OS (2) Impact of re-censoring in adjustment of twice daily dosing on OS results </vt:lpstr>
      <vt:lpstr>Key Issue 1: Uncertainty in long-term benefits of ripretinib on OS (3) Impact of re-censoring in adjustment of twice daily dosing on OS results </vt:lpstr>
      <vt:lpstr>Key Issue 1: Uncertainty in long-term benefits of ripretinib on OS (4) Model predictions of OS and long-term clinical plausibility</vt:lpstr>
      <vt:lpstr>Key Issue 1: Uncertainty in long-term benefits of ripretinib on OS (5) Model predictions of OS and long-term clinical plausibility</vt:lpstr>
      <vt:lpstr>Key Issue: Uncertainty in long-term benefits of ripretinib on OS (6) Model predictions of OS and long-term clinical plausibility</vt:lpstr>
      <vt:lpstr>Key Issue 2: Uncertainty generated by not using a later data-cut of INVICTUS OS data in the economic model (1)</vt:lpstr>
      <vt:lpstr>Key Issue 2: Uncertainty generated by not using a later data-cut of INVICTUS OS data in the economic model (2)</vt:lpstr>
      <vt:lpstr>Ripretinib for treating advanced gastrointestinal stromal tumours after 3 or more treatments</vt:lpstr>
      <vt:lpstr>Summary of company base case and EAG preferred assumptions</vt:lpstr>
      <vt:lpstr>Company base case results at ACM2 – 2021 data cut All cost-effectiveness results include the company’s updated PAS discount and apply a 1.7 QALY weighting for severity (EAG and company agree)</vt:lpstr>
      <vt:lpstr>EAG’s additional analyses at ACM2 – 2021 data cut All results include the company’s updated PAS and apply a 1.7 QALY weighting for severity</vt:lpstr>
      <vt:lpstr>EAG’s additional analyses at ACM2 – 2022 data cut All results include the company’s updated PAS and apply a 1.7 QALY weighting for severity</vt:lpstr>
      <vt:lpstr>Ripretinib for treating advanced gastrointestinal stromal tumours after 3 or more treatments</vt:lpstr>
      <vt:lpstr>Acceptable ICER and uncaptured benefits</vt:lpstr>
      <vt:lpstr>Ripretinib for treating advanced gastrointestinal stromal tumours after 3 or more treatments</vt:lpstr>
      <vt:lpstr>Remaining issues and considerations</vt:lpstr>
      <vt:lpstr>Ripretinib for treating advanced gastrointestinal stromal tumours after 3 or more treatments</vt:lpstr>
      <vt:lpstr>Treatment pathway</vt:lpstr>
      <vt:lpstr>INVICTUS study design</vt:lpstr>
      <vt:lpstr>INVICTUS trial characteristics</vt:lpstr>
      <vt:lpstr>INVICTUS participant flow</vt:lpstr>
      <vt:lpstr>INVICTUS trial results – Overall survival ITT population Kaplan-Meier plot of overall survival (ITT Population, as of 11 May 2022)  </vt:lpstr>
      <vt:lpstr>INVICTUS trial results – Progression free survival</vt:lpstr>
      <vt:lpstr>Company’s model overview</vt:lpstr>
      <vt:lpstr>How company incorporated evidence into model</vt:lpstr>
      <vt:lpstr>Company’s TSE IPCW scenario approach – 2021 data cut</vt:lpstr>
      <vt:lpstr>Key Issue: Uncertainty in long-term benefits of ripretinib on OS Model predictions of OS and long-term clinical plausibility</vt:lpstr>
      <vt:lpstr>Key Issue: Uncertainty in long-term benefits of ripretinib on OS Model predictions of OS and long-term clinical plausibility</vt:lpstr>
      <vt:lpstr>Key Issue: Uncertainty in long-term benefits of ripretinib on OS Model predictions of OS and long-term clinical plausibility</vt:lpstr>
      <vt:lpstr>Key Issue: Uncertainty in long-term benefits of ripretinib on OS Model predictions of OS and long-term clinical plausibility</vt:lpstr>
      <vt:lpstr>Key Issue: Uncertainty in long-term benefits of ripretinib on OS Model predictions of OS and long-term clinical plausibility</vt:lpstr>
      <vt:lpstr>Key Issue: Uncertainty in long-term benefits of ripretinib on OS Model predictions of OS and long-term clinical plausibility</vt:lpstr>
      <vt:lpstr>Key Issue: Uncertainty in long-term benefits of ripretinib on OS Model predictions of OS and long-term clinical plausibility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Gillis-Elliott</dc:creator>
  <cp:lastModifiedBy>Zain Hussain</cp:lastModifiedBy>
  <cp:revision>21</cp:revision>
  <dcterms:created xsi:type="dcterms:W3CDTF">2025-09-01T11:54:14Z</dcterms:created>
  <dcterms:modified xsi:type="dcterms:W3CDTF">2026-01-19T09:16:30Z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0x010100F680B129F59A5A4D81BCA8B27066CAF000BE312FAE3D5F4C4CA0C030547CD17D1D</vt:lpwstr>
  </property>
  <property fmtid="{D5CDD505-2E9C-101B-9397-08002B2CF9AE}" pid="10" name="MediaServiceImageTags">
    <vt:lpwstr/>
  </property>
  <property fmtid="{D5CDD505-2E9C-101B-9397-08002B2CF9AE}" pid="11" name="lcf76f155ced4ddcb4097134ff3c332f">
    <vt:lpwstr/>
  </property>
  <property fmtid="{D5CDD505-2E9C-101B-9397-08002B2CF9AE}" pid="12" name="TaxCatchAll">
    <vt:lpwstr/>
  </property>
</Properties>
</file>