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5"/>
  </p:sldMasterIdLst>
  <p:notesMasterIdLst>
    <p:notesMasterId r:id="rId47"/>
  </p:notesMasterIdLst>
  <p:handoutMasterIdLst>
    <p:handoutMasterId r:id="rId48"/>
  </p:handoutMasterIdLst>
  <p:sldIdLst>
    <p:sldId id="339" r:id="rId6"/>
    <p:sldId id="1797" r:id="rId7"/>
    <p:sldId id="404" r:id="rId8"/>
    <p:sldId id="347" r:id="rId9"/>
    <p:sldId id="348" r:id="rId10"/>
    <p:sldId id="2084" r:id="rId11"/>
    <p:sldId id="345" r:id="rId12"/>
    <p:sldId id="405" r:id="rId13"/>
    <p:sldId id="375" r:id="rId14"/>
    <p:sldId id="1799" r:id="rId15"/>
    <p:sldId id="2044" r:id="rId16"/>
    <p:sldId id="1810" r:id="rId17"/>
    <p:sldId id="2045" r:id="rId18"/>
    <p:sldId id="2075" r:id="rId19"/>
    <p:sldId id="1794" r:id="rId20"/>
    <p:sldId id="2076" r:id="rId21"/>
    <p:sldId id="2079" r:id="rId22"/>
    <p:sldId id="2051" r:id="rId23"/>
    <p:sldId id="2050" r:id="rId24"/>
    <p:sldId id="2083" r:id="rId25"/>
    <p:sldId id="2072" r:id="rId26"/>
    <p:sldId id="2049" r:id="rId27"/>
    <p:sldId id="2068" r:id="rId28"/>
    <p:sldId id="2070" r:id="rId29"/>
    <p:sldId id="2065" r:id="rId30"/>
    <p:sldId id="2073" r:id="rId31"/>
    <p:sldId id="1796" r:id="rId32"/>
    <p:sldId id="1864" r:id="rId33"/>
    <p:sldId id="2074" r:id="rId34"/>
    <p:sldId id="2078" r:id="rId35"/>
    <p:sldId id="2064" r:id="rId36"/>
    <p:sldId id="1803" r:id="rId37"/>
    <p:sldId id="2067" r:id="rId38"/>
    <p:sldId id="2069" r:id="rId39"/>
    <p:sldId id="268" r:id="rId40"/>
    <p:sldId id="2087" r:id="rId41"/>
    <p:sldId id="463" r:id="rId42"/>
    <p:sldId id="2081" r:id="rId43"/>
    <p:sldId id="2077" r:id="rId44"/>
    <p:sldId id="2085" r:id="rId45"/>
    <p:sldId id="2086" r:id="rId46"/>
  </p:sldIdLst>
  <p:sldSz cx="12192000" cy="6858000"/>
  <p:notesSz cx="6858000" cy="9144000"/>
  <p:embeddedFontLst>
    <p:embeddedFont>
      <p:font typeface="Inter" panose="02000503000000020004" pitchFamily="2" charset="0"/>
      <p:regular r:id="rId49"/>
      <p:bold r:id="rId50"/>
    </p:embeddedFont>
    <p:embeddedFont>
      <p:font typeface="Lato" panose="020F0502020204030203" pitchFamily="34" charset="0"/>
      <p:regular r:id="rId51"/>
      <p:bold r:id="rId52"/>
      <p:italic r:id="rId53"/>
      <p:boldItalic r:id="rId54"/>
    </p:embeddedFont>
    <p:embeddedFont>
      <p:font typeface="Lora SemiBold" pitchFamily="2" charset="0"/>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347"/>
            <p14:sldId id="348"/>
            <p14:sldId id="2084"/>
            <p14:sldId id="345"/>
            <p14:sldId id="405"/>
            <p14:sldId id="375"/>
          </p14:sldIdLst>
        </p14:section>
        <p14:section name="Clinical effectiveness" id="{D1BD2FA0-3D5B-4524-80EB-1D0448D954C2}">
          <p14:sldIdLst>
            <p14:sldId id="1799"/>
            <p14:sldId id="2044"/>
            <p14:sldId id="1810"/>
            <p14:sldId id="2045"/>
            <p14:sldId id="2075"/>
          </p14:sldIdLst>
        </p14:section>
        <p14:section name="Modelling and cost effectiveness" id="{15D9281D-92C0-42D4-B787-1509A0A862A1}">
          <p14:sldIdLst>
            <p14:sldId id="1794"/>
            <p14:sldId id="2076"/>
            <p14:sldId id="2079"/>
            <p14:sldId id="2051"/>
            <p14:sldId id="2050"/>
            <p14:sldId id="2083"/>
            <p14:sldId id="2072"/>
            <p14:sldId id="2049"/>
            <p14:sldId id="2068"/>
            <p14:sldId id="2070"/>
            <p14:sldId id="2065"/>
            <p14:sldId id="2073"/>
          </p14:sldIdLst>
        </p14:section>
        <p14:section name="Summary" id="{BC5DA26A-ED84-44C5-83CB-2D7C50250CA9}">
          <p14:sldIdLst>
            <p14:sldId id="1796"/>
            <p14:sldId id="1864"/>
            <p14:sldId id="2074"/>
            <p14:sldId id="2078"/>
            <p14:sldId id="2064"/>
          </p14:sldIdLst>
        </p14:section>
        <p14:section name="S1 Background" id="{D241162D-9E75-4861-AAD2-AEDC79239825}">
          <p14:sldIdLst>
            <p14:sldId id="1803"/>
            <p14:sldId id="2067"/>
            <p14:sldId id="2069"/>
            <p14:sldId id="268"/>
            <p14:sldId id="2087"/>
            <p14:sldId id="463"/>
            <p14:sldId id="2081"/>
            <p14:sldId id="2077"/>
            <p14:sldId id="2085"/>
            <p14:sldId id="20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Lizzie Walker" initials="LW" lastIdx="117" clrIdx="9">
    <p:extLst>
      <p:ext uri="{19B8F6BF-5375-455C-9EA6-DF929625EA0E}">
        <p15:presenceInfo xmlns:p15="http://schemas.microsoft.com/office/powerpoint/2012/main" userId="S::Lizzie.Walker@nice.org.uk::b92d9012-d16e-48b3-91f9-97fc232c87ba"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Christopher Shah" initials="CS" lastIdx="163" clrIdx="10">
    <p:extLst>
      <p:ext uri="{19B8F6BF-5375-455C-9EA6-DF929625EA0E}">
        <p15:presenceInfo xmlns:p15="http://schemas.microsoft.com/office/powerpoint/2012/main" userId="S::christopher.shah@nice.org.uk::34a96e83-036c-45f9-b1b4-3c6755b8a93a"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12" name="Emily Leckenby" initials="EL" lastIdx="46" clrIdx="11">
    <p:extLst>
      <p:ext uri="{19B8F6BF-5375-455C-9EA6-DF929625EA0E}">
        <p15:presenceInfo xmlns:p15="http://schemas.microsoft.com/office/powerpoint/2012/main" userId="S::Emily.Leckenby@nice.org.uk::03d584e7-bde4-4db3-86a0-655bc72ade9c" providerId="AD"/>
      </p:ext>
    </p:extLst>
  </p:cmAuthor>
  <p:cmAuthor id="6" name="Victoria Kelly" initials="VK" lastIdx="41"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F"/>
    <a:srgbClr val="00FFFF"/>
    <a:srgbClr val="C0514E"/>
    <a:srgbClr val="5887C0"/>
    <a:srgbClr val="FFC000"/>
    <a:srgbClr val="00B050"/>
    <a:srgbClr val="C00000"/>
    <a:srgbClr val="00436C"/>
    <a:srgbClr val="2280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Shah" userId="34a96e83-036c-45f9-b1b4-3c6755b8a93a" providerId="ADAL" clId="{CCCCFD99-5B6F-4147-8C51-C67861C42819}"/>
    <pc:docChg chg="undo custSel modSld">
      <pc:chgData name="Christopher Shah" userId="34a96e83-036c-45f9-b1b4-3c6755b8a93a" providerId="ADAL" clId="{CCCCFD99-5B6F-4147-8C51-C67861C42819}" dt="2025-11-18T22:04:18.010" v="222" actId="1076"/>
      <pc:docMkLst>
        <pc:docMk/>
      </pc:docMkLst>
      <pc:sldChg chg="modSp mod">
        <pc:chgData name="Christopher Shah" userId="34a96e83-036c-45f9-b1b4-3c6755b8a93a" providerId="ADAL" clId="{CCCCFD99-5B6F-4147-8C51-C67861C42819}" dt="2025-11-03T09:24:56.707" v="15" actId="20577"/>
        <pc:sldMkLst>
          <pc:docMk/>
          <pc:sldMk cId="3793402762" sldId="339"/>
        </pc:sldMkLst>
        <pc:spChg chg="mod">
          <ac:chgData name="Christopher Shah" userId="34a96e83-036c-45f9-b1b4-3c6755b8a93a" providerId="ADAL" clId="{CCCCFD99-5B6F-4147-8C51-C67861C42819}" dt="2025-11-03T09:24:56.707" v="15" actId="20577"/>
          <ac:spMkLst>
            <pc:docMk/>
            <pc:sldMk cId="3793402762" sldId="339"/>
            <ac:spMk id="3" creationId="{079A72F6-6F25-4FD7-939A-E0D4CE27677C}"/>
          </ac:spMkLst>
        </pc:spChg>
      </pc:sldChg>
      <pc:sldChg chg="modSp mod">
        <pc:chgData name="Christopher Shah" userId="34a96e83-036c-45f9-b1b4-3c6755b8a93a" providerId="ADAL" clId="{CCCCFD99-5B6F-4147-8C51-C67861C42819}" dt="2025-11-03T09:25:36.557" v="47" actId="13926"/>
        <pc:sldMkLst>
          <pc:docMk/>
          <pc:sldMk cId="369276599" sldId="345"/>
        </pc:sldMkLst>
        <pc:graphicFrameChg chg="modGraphic">
          <ac:chgData name="Christopher Shah" userId="34a96e83-036c-45f9-b1b4-3c6755b8a93a" providerId="ADAL" clId="{CCCCFD99-5B6F-4147-8C51-C67861C42819}" dt="2025-11-03T09:25:36.557" v="47" actId="13926"/>
          <ac:graphicFrameMkLst>
            <pc:docMk/>
            <pc:sldMk cId="369276599" sldId="345"/>
            <ac:graphicFrameMk id="3" creationId="{5D2D4C97-4C53-47C8-9E4D-69E7EB51A419}"/>
          </ac:graphicFrameMkLst>
        </pc:graphicFrameChg>
      </pc:sldChg>
      <pc:sldChg chg="modSp mod">
        <pc:chgData name="Christopher Shah" userId="34a96e83-036c-45f9-b1b4-3c6755b8a93a" providerId="ADAL" clId="{CCCCFD99-5B6F-4147-8C51-C67861C42819}" dt="2025-11-03T10:01:41.178" v="201" actId="20577"/>
        <pc:sldMkLst>
          <pc:docMk/>
          <pc:sldMk cId="410518072" sldId="2051"/>
        </pc:sldMkLst>
        <pc:spChg chg="mod">
          <ac:chgData name="Christopher Shah" userId="34a96e83-036c-45f9-b1b4-3c6755b8a93a" providerId="ADAL" clId="{CCCCFD99-5B6F-4147-8C51-C67861C42819}" dt="2025-11-03T10:01:41.178" v="201" actId="20577"/>
          <ac:spMkLst>
            <pc:docMk/>
            <pc:sldMk cId="410518072" sldId="2051"/>
            <ac:spMk id="21" creationId="{82859757-08C3-BCD8-3968-FB108E766D79}"/>
          </ac:spMkLst>
        </pc:spChg>
      </pc:sldChg>
      <pc:sldChg chg="addSp delSp modSp mod">
        <pc:chgData name="Christopher Shah" userId="34a96e83-036c-45f9-b1b4-3c6755b8a93a" providerId="ADAL" clId="{CCCCFD99-5B6F-4147-8C51-C67861C42819}" dt="2025-11-03T09:28:48.863" v="92" actId="1076"/>
        <pc:sldMkLst>
          <pc:docMk/>
          <pc:sldMk cId="1286568261" sldId="2067"/>
        </pc:sldMkLst>
        <pc:spChg chg="add mod">
          <ac:chgData name="Christopher Shah" userId="34a96e83-036c-45f9-b1b4-3c6755b8a93a" providerId="ADAL" clId="{CCCCFD99-5B6F-4147-8C51-C67861C42819}" dt="2025-11-03T09:28:48.863" v="92" actId="1076"/>
          <ac:spMkLst>
            <pc:docMk/>
            <pc:sldMk cId="1286568261" sldId="2067"/>
            <ac:spMk id="18" creationId="{4B134C01-BF37-DDFC-2892-4FA256FAAB3D}"/>
          </ac:spMkLst>
        </pc:spChg>
      </pc:sldChg>
      <pc:sldChg chg="modSp mod">
        <pc:chgData name="Christopher Shah" userId="34a96e83-036c-45f9-b1b4-3c6755b8a93a" providerId="ADAL" clId="{CCCCFD99-5B6F-4147-8C51-C67861C42819}" dt="2025-11-03T16:17:09.638" v="207" actId="20577"/>
        <pc:sldMkLst>
          <pc:docMk/>
          <pc:sldMk cId="1960433984" sldId="2070"/>
        </pc:sldMkLst>
        <pc:spChg chg="mod">
          <ac:chgData name="Christopher Shah" userId="34a96e83-036c-45f9-b1b4-3c6755b8a93a" providerId="ADAL" clId="{CCCCFD99-5B6F-4147-8C51-C67861C42819}" dt="2025-11-03T16:17:09.638" v="207" actId="20577"/>
          <ac:spMkLst>
            <pc:docMk/>
            <pc:sldMk cId="1960433984" sldId="2070"/>
            <ac:spMk id="5" creationId="{090D77A4-5246-84E1-856B-0BDAE5078C24}"/>
          </ac:spMkLst>
        </pc:spChg>
        <pc:spChg chg="mod">
          <ac:chgData name="Christopher Shah" userId="34a96e83-036c-45f9-b1b4-3c6755b8a93a" providerId="ADAL" clId="{CCCCFD99-5B6F-4147-8C51-C67861C42819}" dt="2025-11-03T16:16:48.742" v="205" actId="1076"/>
          <ac:spMkLst>
            <pc:docMk/>
            <pc:sldMk cId="1960433984" sldId="2070"/>
            <ac:spMk id="8" creationId="{4AFC1CA8-D9F1-FFEF-6BCC-2E12596ED864}"/>
          </ac:spMkLst>
        </pc:spChg>
      </pc:sldChg>
      <pc:sldChg chg="modSp mod">
        <pc:chgData name="Christopher Shah" userId="34a96e83-036c-45f9-b1b4-3c6755b8a93a" providerId="ADAL" clId="{CCCCFD99-5B6F-4147-8C51-C67861C42819}" dt="2025-11-03T09:27:49.145" v="87" actId="13926"/>
        <pc:sldMkLst>
          <pc:docMk/>
          <pc:sldMk cId="1206567028" sldId="2072"/>
        </pc:sldMkLst>
        <pc:graphicFrameChg chg="modGraphic">
          <ac:chgData name="Christopher Shah" userId="34a96e83-036c-45f9-b1b4-3c6755b8a93a" providerId="ADAL" clId="{CCCCFD99-5B6F-4147-8C51-C67861C42819}" dt="2025-11-03T09:27:49.145" v="87" actId="13926"/>
          <ac:graphicFrameMkLst>
            <pc:docMk/>
            <pc:sldMk cId="1206567028" sldId="2072"/>
            <ac:graphicFrameMk id="4" creationId="{9F79B5F4-4523-C24D-0D8F-BA5879F94E01}"/>
          </ac:graphicFrameMkLst>
        </pc:graphicFrameChg>
      </pc:sldChg>
      <pc:sldChg chg="addSp delSp modSp mod">
        <pc:chgData name="Christopher Shah" userId="34a96e83-036c-45f9-b1b4-3c6755b8a93a" providerId="ADAL" clId="{CCCCFD99-5B6F-4147-8C51-C67861C42819}" dt="2025-11-03T16:25:25.857" v="209"/>
        <pc:sldMkLst>
          <pc:docMk/>
          <pc:sldMk cId="1011630961" sldId="2073"/>
        </pc:sldMkLst>
        <pc:graphicFrameChg chg="add mod">
          <ac:chgData name="Christopher Shah" userId="34a96e83-036c-45f9-b1b4-3c6755b8a93a" providerId="ADAL" clId="{CCCCFD99-5B6F-4147-8C51-C67861C42819}" dt="2025-11-03T16:25:25.857" v="209"/>
          <ac:graphicFrameMkLst>
            <pc:docMk/>
            <pc:sldMk cId="1011630961" sldId="2073"/>
            <ac:graphicFrameMk id="2" creationId="{35E958C6-DB4E-7251-699F-8C6B863F2DDE}"/>
          </ac:graphicFrameMkLst>
        </pc:graphicFrameChg>
      </pc:sldChg>
      <pc:sldChg chg="addSp delSp modSp mod">
        <pc:chgData name="Christopher Shah" userId="34a96e83-036c-45f9-b1b4-3c6755b8a93a" providerId="ADAL" clId="{CCCCFD99-5B6F-4147-8C51-C67861C42819}" dt="2025-11-03T09:29:54.754" v="105" actId="2085"/>
        <pc:sldMkLst>
          <pc:docMk/>
          <pc:sldMk cId="1222219251" sldId="2077"/>
        </pc:sldMkLst>
        <pc:picChg chg="mod">
          <ac:chgData name="Christopher Shah" userId="34a96e83-036c-45f9-b1b4-3c6755b8a93a" providerId="ADAL" clId="{CCCCFD99-5B6F-4147-8C51-C67861C42819}" dt="2025-11-03T09:29:54.754" v="105" actId="2085"/>
          <ac:picMkLst>
            <pc:docMk/>
            <pc:sldMk cId="1222219251" sldId="2077"/>
            <ac:picMk id="7" creationId="{3E5F0553-F291-06CA-2770-E0D04C081D3C}"/>
          </ac:picMkLst>
        </pc:picChg>
      </pc:sldChg>
      <pc:sldChg chg="addSp delSp modSp mod">
        <pc:chgData name="Christopher Shah" userId="34a96e83-036c-45f9-b1b4-3c6755b8a93a" providerId="ADAL" clId="{CCCCFD99-5B6F-4147-8C51-C67861C42819}" dt="2025-11-03T09:29:26.483" v="101" actId="1076"/>
        <pc:sldMkLst>
          <pc:docMk/>
          <pc:sldMk cId="2953294369" sldId="2081"/>
        </pc:sldMkLst>
        <pc:spChg chg="add mod">
          <ac:chgData name="Christopher Shah" userId="34a96e83-036c-45f9-b1b4-3c6755b8a93a" providerId="ADAL" clId="{CCCCFD99-5B6F-4147-8C51-C67861C42819}" dt="2025-11-03T09:29:15.253" v="98" actId="1076"/>
          <ac:spMkLst>
            <pc:docMk/>
            <pc:sldMk cId="2953294369" sldId="2081"/>
            <ac:spMk id="4" creationId="{692B3AA6-4DE2-FCAE-E2E2-0D3DAFBC9C96}"/>
          </ac:spMkLst>
        </pc:spChg>
        <pc:spChg chg="add mod">
          <ac:chgData name="Christopher Shah" userId="34a96e83-036c-45f9-b1b4-3c6755b8a93a" providerId="ADAL" clId="{CCCCFD99-5B6F-4147-8C51-C67861C42819}" dt="2025-11-03T09:29:26.483" v="101" actId="1076"/>
          <ac:spMkLst>
            <pc:docMk/>
            <pc:sldMk cId="2953294369" sldId="2081"/>
            <ac:spMk id="10" creationId="{DCE19FE2-4F44-53A5-BD4D-138FB6A3CE08}"/>
          </ac:spMkLst>
        </pc:spChg>
      </pc:sldChg>
      <pc:sldChg chg="addSp delSp modSp mod modClrScheme chgLayout">
        <pc:chgData name="Christopher Shah" userId="34a96e83-036c-45f9-b1b4-3c6755b8a93a" providerId="ADAL" clId="{CCCCFD99-5B6F-4147-8C51-C67861C42819}" dt="2025-11-18T22:03:59.207" v="216" actId="478"/>
        <pc:sldMkLst>
          <pc:docMk/>
          <pc:sldMk cId="1911621849" sldId="2085"/>
        </pc:sldMkLst>
        <pc:spChg chg="del mod">
          <ac:chgData name="Christopher Shah" userId="34a96e83-036c-45f9-b1b4-3c6755b8a93a" providerId="ADAL" clId="{CCCCFD99-5B6F-4147-8C51-C67861C42819}" dt="2025-11-18T22:03:49.549" v="211" actId="478"/>
          <ac:spMkLst>
            <pc:docMk/>
            <pc:sldMk cId="1911621849" sldId="2085"/>
            <ac:spMk id="2" creationId="{0DDEE5F9-9004-E2EE-2299-50468B056F47}"/>
          </ac:spMkLst>
        </pc:spChg>
        <pc:spChg chg="mod ord">
          <ac:chgData name="Christopher Shah" userId="34a96e83-036c-45f9-b1b4-3c6755b8a93a" providerId="ADAL" clId="{CCCCFD99-5B6F-4147-8C51-C67861C42819}" dt="2025-11-18T22:03:52.103" v="212" actId="700"/>
          <ac:spMkLst>
            <pc:docMk/>
            <pc:sldMk cId="1911621849" sldId="2085"/>
            <ac:spMk id="3" creationId="{7B07B252-DCB9-08FD-D457-D5860EEC869E}"/>
          </ac:spMkLst>
        </pc:spChg>
        <pc:spChg chg="add del mod ord">
          <ac:chgData name="Christopher Shah" userId="34a96e83-036c-45f9-b1b4-3c6755b8a93a" providerId="ADAL" clId="{CCCCFD99-5B6F-4147-8C51-C67861C42819}" dt="2025-11-18T22:03:57.514" v="215" actId="478"/>
          <ac:spMkLst>
            <pc:docMk/>
            <pc:sldMk cId="1911621849" sldId="2085"/>
            <ac:spMk id="4" creationId="{61C4D273-3CEF-B891-2D27-9F78633BE4A4}"/>
          </ac:spMkLst>
        </pc:spChg>
        <pc:spChg chg="add mod ord">
          <ac:chgData name="Christopher Shah" userId="34a96e83-036c-45f9-b1b4-3c6755b8a93a" providerId="ADAL" clId="{CCCCFD99-5B6F-4147-8C51-C67861C42819}" dt="2025-11-18T22:03:54.492" v="214" actId="20577"/>
          <ac:spMkLst>
            <pc:docMk/>
            <pc:sldMk cId="1911621849" sldId="2085"/>
            <ac:spMk id="7" creationId="{39D11153-CDD3-AA19-303C-D6ED24B08F82}"/>
          </ac:spMkLst>
        </pc:spChg>
        <pc:spChg chg="add del mod ord">
          <ac:chgData name="Christopher Shah" userId="34a96e83-036c-45f9-b1b4-3c6755b8a93a" providerId="ADAL" clId="{CCCCFD99-5B6F-4147-8C51-C67861C42819}" dt="2025-11-18T22:03:59.207" v="216" actId="478"/>
          <ac:spMkLst>
            <pc:docMk/>
            <pc:sldMk cId="1911621849" sldId="2085"/>
            <ac:spMk id="10" creationId="{493FF9B9-624D-AEB7-D5FC-7AE91CD4DF61}"/>
          </ac:spMkLst>
        </pc:spChg>
      </pc:sldChg>
      <pc:sldChg chg="addSp delSp modSp mod modClrScheme chgLayout">
        <pc:chgData name="Christopher Shah" userId="34a96e83-036c-45f9-b1b4-3c6755b8a93a" providerId="ADAL" clId="{CCCCFD99-5B6F-4147-8C51-C67861C42819}" dt="2025-11-18T22:04:18.010" v="222" actId="1076"/>
        <pc:sldMkLst>
          <pc:docMk/>
          <pc:sldMk cId="3127382247" sldId="2086"/>
        </pc:sldMkLst>
        <pc:spChg chg="mod ord">
          <ac:chgData name="Christopher Shah" userId="34a96e83-036c-45f9-b1b4-3c6755b8a93a" providerId="ADAL" clId="{CCCCFD99-5B6F-4147-8C51-C67861C42819}" dt="2025-11-18T22:04:05.055" v="217" actId="700"/>
          <ac:spMkLst>
            <pc:docMk/>
            <pc:sldMk cId="3127382247" sldId="2086"/>
            <ac:spMk id="3" creationId="{457060A3-6711-156D-A558-6C8FD06CD377}"/>
          </ac:spMkLst>
        </pc:spChg>
        <pc:spChg chg="add del mod ord">
          <ac:chgData name="Christopher Shah" userId="34a96e83-036c-45f9-b1b4-3c6755b8a93a" providerId="ADAL" clId="{CCCCFD99-5B6F-4147-8C51-C67861C42819}" dt="2025-11-18T22:04:13.377" v="220" actId="478"/>
          <ac:spMkLst>
            <pc:docMk/>
            <pc:sldMk cId="3127382247" sldId="2086"/>
            <ac:spMk id="4" creationId="{79E7689B-0104-7956-DF15-F960FE75C84B}"/>
          </ac:spMkLst>
        </pc:spChg>
        <pc:spChg chg="add del mod ord">
          <ac:chgData name="Christopher Shah" userId="34a96e83-036c-45f9-b1b4-3c6755b8a93a" providerId="ADAL" clId="{CCCCFD99-5B6F-4147-8C51-C67861C42819}" dt="2025-11-18T22:04:14.770" v="221" actId="478"/>
          <ac:spMkLst>
            <pc:docMk/>
            <pc:sldMk cId="3127382247" sldId="2086"/>
            <ac:spMk id="6" creationId="{70E0DB04-F329-DC8C-81AC-53248DA84975}"/>
          </ac:spMkLst>
        </pc:spChg>
        <pc:spChg chg="mod">
          <ac:chgData name="Christopher Shah" userId="34a96e83-036c-45f9-b1b4-3c6755b8a93a" providerId="ADAL" clId="{CCCCFD99-5B6F-4147-8C51-C67861C42819}" dt="2025-11-18T22:04:18.010" v="222" actId="1076"/>
          <ac:spMkLst>
            <pc:docMk/>
            <pc:sldMk cId="3127382247" sldId="2086"/>
            <ac:spMk id="8" creationId="{20AB5180-ABC3-9D2C-9387-1C0BC3D0EBE7}"/>
          </ac:spMkLst>
        </pc:spChg>
        <pc:spChg chg="add del mod ord">
          <ac:chgData name="Christopher Shah" userId="34a96e83-036c-45f9-b1b4-3c6755b8a93a" providerId="ADAL" clId="{CCCCFD99-5B6F-4147-8C51-C67861C42819}" dt="2025-11-18T22:04:09.858" v="218" actId="478"/>
          <ac:spMkLst>
            <pc:docMk/>
            <pc:sldMk cId="3127382247" sldId="2086"/>
            <ac:spMk id="9" creationId="{4E929E73-A2B8-C31B-254A-6739785554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18/11/2025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20232-E904-1566-3CBE-A29D6A787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EDA14-D84D-3147-D866-EF2AD23B6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A11BD-1099-17C5-514D-3355F6CE06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6C8077-8573-C4CA-42A2-B39A2284DB60}"/>
              </a:ext>
            </a:extLst>
          </p:cNvPr>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266819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218599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A9CFC-EA52-A33A-C396-A34DD3A9B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6C598-25B7-AFD3-8067-35AD338FC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DD7CF-44C1-01C7-E8E9-6B809BA0F8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BA519E-1DEA-F872-784D-201DC1BE2256}"/>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3525566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186654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20B91-767A-2B80-56BC-BF66E122F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66D40-9EA2-3A04-ABD8-6ACEBC62E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1391C-0CB5-2810-6728-33D675E3A2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1F1482-A69E-888C-AA61-18B3855F4F7D}"/>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79965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56889-4D27-1958-BCB5-F47E66BA7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EC21C-EBFB-6298-459B-E04D3AF47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B9206-373F-DF44-9735-50785F53751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80F480-D937-3534-42AB-EAAF1A0CF154}"/>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34439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2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704E-DB3F-A78E-7314-DEE4FDCEC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7A114-C994-56E7-A10E-20C384F70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B6272-656F-A46B-B37C-5A82981CAD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D40E36-12C9-AA6E-2853-9A451F7BF2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1944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859D6-B189-40DC-44EF-620FF2076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D8444-4D2E-292A-4CE4-059622DD1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81E81-BC6B-CDD9-3EA0-844BE0F056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1AA3F4-B6C1-6676-6B90-6746C8A0C8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898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35</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278888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351295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7056E-6EDE-A747-AE59-017AE87B2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E1DF6-E5C9-9B3F-7787-543D27F0050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AB19890-6C7D-31EB-0923-6C358ADA9A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64A772-A1C0-454C-DD25-BC97DF015EBC}"/>
              </a:ext>
            </a:extLst>
          </p:cNvPr>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379280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a:p>
        </p:txBody>
      </p:sp>
    </p:spTree>
    <p:extLst>
      <p:ext uri="{BB962C8B-B14F-4D97-AF65-F5344CB8AC3E}">
        <p14:creationId xmlns:p14="http://schemas.microsoft.com/office/powerpoint/2010/main" val="148023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3856234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4.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5.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svg"/><Relationship Id="rId2" Type="http://schemas.openxmlformats.org/officeDocument/2006/relationships/slide" Target="slide9.xml"/><Relationship Id="rId1"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slide" Target="slide3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4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8.xml"/><Relationship Id="rId5" Type="http://schemas.openxmlformats.org/officeDocument/2006/relationships/slide" Target="slide40.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slide" Target="slide41.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5.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5.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3.xml"/><Relationship Id="rId7"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slide" Target="slide19.xml"/><Relationship Id="rId5" Type="http://schemas.openxmlformats.org/officeDocument/2006/relationships/slide" Target="slide38.xml"/><Relationship Id="rId4" Type="http://schemas.openxmlformats.org/officeDocument/2006/relationships/slide" Target="slide14.xml"/><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image" Target="../media/image8.png"/><Relationship Id="rId5" Type="http://schemas.openxmlformats.org/officeDocument/2006/relationships/slide" Target="slide24.xml"/><Relationship Id="rId4" Type="http://schemas.openxmlformats.org/officeDocument/2006/relationships/slide" Target="slide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1.xml"/><Relationship Id="rId1"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8.xml"/><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45.xml"/><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8.png"/><Relationship Id="rId3" Type="http://schemas.openxmlformats.org/officeDocument/2006/relationships/slide" Target="slide13.xml"/><Relationship Id="rId7" Type="http://schemas.openxmlformats.org/officeDocument/2006/relationships/slide" Target="slide22.xml"/><Relationship Id="rId12"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slide" Target="slide19.xml"/><Relationship Id="rId11" Type="http://schemas.openxmlformats.org/officeDocument/2006/relationships/image" Target="../media/image7.png"/><Relationship Id="rId5" Type="http://schemas.openxmlformats.org/officeDocument/2006/relationships/slide" Target="slide17.xml"/><Relationship Id="rId10" Type="http://schemas.openxmlformats.org/officeDocument/2006/relationships/slide" Target="slide24.xml"/><Relationship Id="rId4" Type="http://schemas.openxmlformats.org/officeDocument/2006/relationships/slide" Target="slide14.xml"/><Relationship Id="rId9" Type="http://schemas.openxmlformats.org/officeDocument/2006/relationships/slide" Target="slide23.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9475752" cy="1276350"/>
          </a:xfrm>
        </p:spPr>
        <p:txBody>
          <a:bodyPr>
            <a:normAutofit fontScale="90000"/>
          </a:bodyPr>
          <a:lstStyle/>
          <a:p>
            <a:r>
              <a:rPr lang="en-GB">
                <a:latin typeface="Arial" panose="020B0604020202020204" pitchFamily="34" charset="0"/>
                <a:cs typeface="Arial" panose="020B0604020202020204" pitchFamily="34" charset="0"/>
              </a:rPr>
              <a:t>Mirvetuximab soravtansine for treating folate receptor alpha-positive platinum-resistant advanced epithelial ovarian, fallopian tube or primary peritoneal cancer</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400830"/>
            <a:ext cx="11328186" cy="4587217"/>
          </a:xfrm>
        </p:spPr>
        <p:txBody>
          <a:bodyPr>
            <a:normAutofit/>
          </a:bodyPr>
          <a:lstStyle/>
          <a:p>
            <a:pPr defTabSz="703434">
              <a:spcBef>
                <a:spcPts val="1200"/>
              </a:spcBef>
              <a:defRPr/>
            </a:pPr>
            <a:r>
              <a:rPr lang="en-US" sz="2200" b="1">
                <a:latin typeface="Arial" panose="020B0604020202020204" pitchFamily="34" charset="0"/>
                <a:cs typeface="Arial" panose="020B0604020202020204" pitchFamily="34" charset="0"/>
              </a:rPr>
              <a:t>Technology appraisal committee A [04 November 2025]</a:t>
            </a:r>
          </a:p>
          <a:p>
            <a:pPr defTabSz="703434">
              <a:spcBef>
                <a:spcPts val="1200"/>
              </a:spcBef>
              <a:defRPr/>
            </a:pPr>
            <a:r>
              <a:rPr lang="en-US" sz="2200" b="1">
                <a:latin typeface="Arial" panose="020B0604020202020204" pitchFamily="34" charset="0"/>
                <a:cs typeface="Arial" panose="020B0604020202020204" pitchFamily="34" charset="0"/>
              </a:rPr>
              <a:t>Chair: </a:t>
            </a:r>
            <a:r>
              <a:rPr lang="en-US" sz="2200">
                <a:latin typeface="Arial" panose="020B0604020202020204" pitchFamily="34" charset="0"/>
                <a:cs typeface="Arial" panose="020B0604020202020204" pitchFamily="34" charset="0"/>
              </a:rPr>
              <a:t>Radha Todd</a:t>
            </a:r>
          </a:p>
          <a:p>
            <a:pPr defTabSz="703434">
              <a:spcBef>
                <a:spcPts val="1200"/>
              </a:spcBef>
              <a:defRPr/>
            </a:pPr>
            <a:r>
              <a:rPr lang="en-US" sz="2200" b="1">
                <a:latin typeface="Arial" panose="020B0604020202020204" pitchFamily="34" charset="0"/>
                <a:cs typeface="Arial" panose="020B0604020202020204" pitchFamily="34" charset="0"/>
              </a:rPr>
              <a:t>Lead team: </a:t>
            </a:r>
            <a:r>
              <a:rPr lang="en-US" sz="2200">
                <a:latin typeface="Arial" panose="020B0604020202020204" pitchFamily="34" charset="0"/>
                <a:cs typeface="Arial" panose="020B0604020202020204" pitchFamily="34" charset="0"/>
              </a:rPr>
              <a:t>Matthew Walton, Elizabeth Adeyeye, Richard </a:t>
            </a:r>
            <a:r>
              <a:rPr lang="en-US" sz="2200" err="1">
                <a:latin typeface="Arial" panose="020B0604020202020204" pitchFamily="34" charset="0"/>
                <a:cs typeface="Arial" panose="020B0604020202020204" pitchFamily="34" charset="0"/>
              </a:rPr>
              <a:t>Ballerand</a:t>
            </a:r>
            <a:endParaRPr lang="en-US" sz="2200" b="1">
              <a:latin typeface="Arial" panose="020B0604020202020204" pitchFamily="34" charset="0"/>
              <a:cs typeface="Arial" panose="020B0604020202020204" pitchFamily="34" charset="0"/>
            </a:endParaRPr>
          </a:p>
          <a:p>
            <a:pPr defTabSz="703434">
              <a:spcBef>
                <a:spcPts val="1200"/>
              </a:spcBef>
              <a:defRPr/>
            </a:pPr>
            <a:r>
              <a:rPr lang="en-US" sz="2200" b="1">
                <a:latin typeface="Arial" panose="020B0604020202020204" pitchFamily="34" charset="0"/>
                <a:cs typeface="Arial" panose="020B0604020202020204" pitchFamily="34" charset="0"/>
              </a:rPr>
              <a:t>External assessment group: </a:t>
            </a:r>
            <a:r>
              <a:rPr lang="en-US" sz="2200">
                <a:latin typeface="Arial" panose="020B0604020202020204" pitchFamily="34" charset="0"/>
                <a:cs typeface="Arial" panose="020B0604020202020204" pitchFamily="34" charset="0"/>
              </a:rPr>
              <a:t>Peninsula Technology Assessment Group </a:t>
            </a:r>
          </a:p>
          <a:p>
            <a:pPr defTabSz="703434">
              <a:spcBef>
                <a:spcPts val="1200"/>
              </a:spcBef>
              <a:defRPr/>
            </a:pPr>
            <a:r>
              <a:rPr lang="en-US" sz="2200" b="1">
                <a:latin typeface="Arial" panose="020B0604020202020204" pitchFamily="34" charset="0"/>
                <a:cs typeface="Arial" panose="020B0604020202020204" pitchFamily="34" charset="0"/>
              </a:rPr>
              <a:t>Technical team:</a:t>
            </a:r>
            <a:r>
              <a:rPr lang="en-US" sz="2200">
                <a:latin typeface="Arial" panose="020B0604020202020204" pitchFamily="34" charset="0"/>
                <a:cs typeface="Arial" panose="020B0604020202020204" pitchFamily="34" charset="0"/>
              </a:rPr>
              <a:t> Chris Shah, Emily Leckenby, Lizzie Walker</a:t>
            </a:r>
          </a:p>
          <a:p>
            <a:pPr defTabSz="703434">
              <a:spcBef>
                <a:spcPts val="1200"/>
              </a:spcBef>
              <a:defRPr/>
            </a:pPr>
            <a:r>
              <a:rPr lang="en-US" sz="2200" b="1">
                <a:latin typeface="Arial" panose="020B0604020202020204" pitchFamily="34" charset="0"/>
                <a:cs typeface="Arial" panose="020B0604020202020204" pitchFamily="34" charset="0"/>
              </a:rPr>
              <a:t>Company: </a:t>
            </a:r>
            <a:r>
              <a:rPr lang="en-US" sz="2200">
                <a:latin typeface="Arial" panose="020B0604020202020204" pitchFamily="34" charset="0"/>
                <a:cs typeface="Arial" panose="020B0604020202020204" pitchFamily="34" charset="0"/>
              </a:rPr>
              <a:t>AbbVie</a:t>
            </a:r>
          </a:p>
          <a:p>
            <a:pPr>
              <a:spcBef>
                <a:spcPts val="1200"/>
              </a:spcBef>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9412942" y="416378"/>
            <a:ext cx="2411628" cy="972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Part 1: For screen – contains redacted CON information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vigation 1: [Technology] for treating [condition] (IDxxxx) ">
            <a:extLst>
              <a:ext uri="{FF2B5EF4-FFF2-40B4-BE49-F238E27FC236}">
                <a16:creationId xmlns:a16="http://schemas.microsoft.com/office/drawing/2014/main" id="{673E4F05-5129-CD5E-B6BF-DFFE39EEED1C}"/>
              </a:ext>
            </a:extLst>
          </p:cNvPr>
          <p:cNvSpPr>
            <a:spLocks noGrp="1"/>
          </p:cNvSpPr>
          <p:nvPr>
            <p:ph type="ctrTitle"/>
          </p:nvPr>
        </p:nvSpPr>
        <p:spPr>
          <a:xfrm>
            <a:off x="724988" y="298450"/>
            <a:ext cx="11467012" cy="1841437"/>
          </a:xfrm>
        </p:spPr>
        <p:txBody>
          <a:bodyPr>
            <a:normAutofit fontScale="90000"/>
          </a:bodyPr>
          <a:lstStyle/>
          <a:p>
            <a:r>
              <a:rPr lang="en-GB">
                <a:latin typeface="Arial" panose="020B0604020202020204" pitchFamily="34" charset="0"/>
                <a:cs typeface="Arial" panose="020B0604020202020204" pitchFamily="34" charset="0"/>
              </a:rPr>
              <a:t>Mirvetuximab soravtansine for treating folate receptor alpha-positive platinum-resistant advanced epithelial ovarian, fallopian tube or primary peritoneal cancer</a:t>
            </a: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57197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EF0D-6E0E-7770-22CF-622940A6B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36FA4-ABD6-301D-B005-4359920E9435}"/>
              </a:ext>
            </a:extLst>
          </p:cNvPr>
          <p:cNvSpPr>
            <a:spLocks noGrp="1"/>
          </p:cNvSpPr>
          <p:nvPr>
            <p:ph type="title"/>
          </p:nvPr>
        </p:nvSpPr>
        <p:spPr>
          <a:xfrm>
            <a:off x="105482" y="113779"/>
            <a:ext cx="11250785" cy="592817"/>
          </a:xfrm>
        </p:spPr>
        <p:txBody>
          <a:bodyPr>
            <a:normAutofit fontScale="90000"/>
          </a:bodyPr>
          <a:lstStyle/>
          <a:p>
            <a:r>
              <a:rPr lang="en-GB"/>
              <a:t>Key clinical trials: MIRASOL and FORWARD-1</a:t>
            </a:r>
            <a:br>
              <a:rPr lang="en-GB"/>
            </a:br>
            <a:endParaRPr lang="en-GB"/>
          </a:p>
        </p:txBody>
      </p:sp>
      <p:sp>
        <p:nvSpPr>
          <p:cNvPr id="5" name="TextBox 4">
            <a:extLst>
              <a:ext uri="{FF2B5EF4-FFF2-40B4-BE49-F238E27FC236}">
                <a16:creationId xmlns:a16="http://schemas.microsoft.com/office/drawing/2014/main" id="{02E408EE-3801-9520-1039-DC9BF0C0B41A}"/>
              </a:ext>
            </a:extLst>
          </p:cNvPr>
          <p:cNvSpPr txBox="1"/>
          <p:nvPr/>
        </p:nvSpPr>
        <p:spPr>
          <a:xfrm>
            <a:off x="52353" y="627085"/>
            <a:ext cx="8936918"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Comparison of MIRASOL and FORWARD-1 trials</a:t>
            </a:r>
          </a:p>
        </p:txBody>
      </p:sp>
      <p:graphicFrame>
        <p:nvGraphicFramePr>
          <p:cNvPr id="3" name="Table 3" descr="Key clinical trials, including design, population, intervention, comparators">
            <a:extLst>
              <a:ext uri="{FF2B5EF4-FFF2-40B4-BE49-F238E27FC236}">
                <a16:creationId xmlns:a16="http://schemas.microsoft.com/office/drawing/2014/main" id="{A0C4F5B3-D52D-8985-E42E-0D0B47A05FBF}"/>
              </a:ext>
            </a:extLst>
          </p:cNvPr>
          <p:cNvGraphicFramePr>
            <a:graphicFrameLocks noGrp="1"/>
          </p:cNvGraphicFramePr>
          <p:nvPr>
            <p:extLst>
              <p:ext uri="{D42A27DB-BD31-4B8C-83A1-F6EECF244321}">
                <p14:modId xmlns:p14="http://schemas.microsoft.com/office/powerpoint/2010/main" val="4135219420"/>
              </p:ext>
            </p:extLst>
          </p:nvPr>
        </p:nvGraphicFramePr>
        <p:xfrm>
          <a:off x="52353" y="981560"/>
          <a:ext cx="9134782" cy="3957320"/>
        </p:xfrm>
        <a:graphic>
          <a:graphicData uri="http://schemas.openxmlformats.org/drawingml/2006/table">
            <a:tbl>
              <a:tblPr firstRow="1" bandRow="1">
                <a:tableStyleId>{5C22544A-7EE6-4342-B048-85BDC9FD1C3A}</a:tableStyleId>
              </a:tblPr>
              <a:tblGrid>
                <a:gridCol w="1575825">
                  <a:extLst>
                    <a:ext uri="{9D8B030D-6E8A-4147-A177-3AD203B41FA5}">
                      <a16:colId xmlns:a16="http://schemas.microsoft.com/office/drawing/2014/main" val="2781295461"/>
                    </a:ext>
                  </a:extLst>
                </a:gridCol>
                <a:gridCol w="3798806">
                  <a:extLst>
                    <a:ext uri="{9D8B030D-6E8A-4147-A177-3AD203B41FA5}">
                      <a16:colId xmlns:a16="http://schemas.microsoft.com/office/drawing/2014/main" val="458621282"/>
                    </a:ext>
                  </a:extLst>
                </a:gridCol>
                <a:gridCol w="3760151">
                  <a:extLst>
                    <a:ext uri="{9D8B030D-6E8A-4147-A177-3AD203B41FA5}">
                      <a16:colId xmlns:a16="http://schemas.microsoft.com/office/drawing/2014/main" val="983104019"/>
                    </a:ext>
                  </a:extLst>
                </a:gridCol>
              </a:tblGrid>
              <a:tr h="370840">
                <a:tc>
                  <a:txBody>
                    <a:bodyPr/>
                    <a:lstStyle/>
                    <a:p>
                      <a:endParaRPr lang="en-GB" sz="1800">
                        <a:solidFill>
                          <a:schemeClr val="bg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latin typeface="Arial" panose="020B0604020202020204" pitchFamily="34" charset="0"/>
                          <a:cs typeface="Arial" panose="020B0604020202020204" pitchFamily="34" charset="0"/>
                        </a:rPr>
                        <a:t>MIRASOL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800">
                          <a:latin typeface="Arial" panose="020B0604020202020204" pitchFamily="34" charset="0"/>
                          <a:cs typeface="Arial" panose="020B0604020202020204" pitchFamily="34" charset="0"/>
                        </a:rPr>
                        <a:t>FORWARD-1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20355904"/>
                  </a:ext>
                </a:extLst>
              </a:tr>
              <a:tr h="370840">
                <a:tc>
                  <a:txBody>
                    <a:bodyPr/>
                    <a:lstStyle/>
                    <a:p>
                      <a:r>
                        <a:rPr lang="en-GB" sz="1800" b="1">
                          <a:solidFill>
                            <a:schemeClr val="bg1"/>
                          </a:solidFill>
                          <a:latin typeface="Arial" panose="020B0604020202020204" pitchFamily="34" charset="0"/>
                          <a:cs typeface="Arial" panose="020B0604020202020204" pitchFamily="34" charset="0"/>
                        </a:rPr>
                        <a:t>Design</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latin typeface="Arial" panose="020B0604020202020204" pitchFamily="34" charset="0"/>
                          <a:cs typeface="Arial" panose="020B0604020202020204" pitchFamily="34" charset="0"/>
                        </a:rPr>
                        <a:t>Phase 3, randomised, open-label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a:latin typeface="Arial" panose="020B0604020202020204" pitchFamily="34" charset="0"/>
                          <a:cs typeface="Arial" panose="020B0604020202020204" pitchFamily="34" charset="0"/>
                        </a:rPr>
                        <a:t>Phase 3, randomised, open-label</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3507817"/>
                  </a:ext>
                </a:extLst>
              </a:tr>
              <a:tr h="267271">
                <a:tc>
                  <a:txBody>
                    <a:bodyPr/>
                    <a:lstStyle/>
                    <a:p>
                      <a:r>
                        <a:rPr lang="en-GB" sz="1800" b="1">
                          <a:solidFill>
                            <a:schemeClr val="bg1"/>
                          </a:solidFill>
                          <a:latin typeface="Arial" panose="020B0604020202020204" pitchFamily="34" charset="0"/>
                          <a:cs typeface="Arial" panose="020B0604020202020204" pitchFamily="34" charset="0"/>
                        </a:rPr>
                        <a:t>Population</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solidFill>
                            <a:schemeClr val="tx1"/>
                          </a:solidFill>
                          <a:latin typeface="Arial" panose="020B0604020202020204" pitchFamily="34" charset="0"/>
                          <a:cs typeface="Arial" panose="020B0604020202020204" pitchFamily="34" charset="0"/>
                        </a:rPr>
                        <a:t>Adults with platinum-resistant HGS epithelial ovarian, primary peritoneal, or fallopian tube cancers, </a:t>
                      </a:r>
                      <a:r>
                        <a:rPr lang="en-GB" sz="1800" b="1">
                          <a:solidFill>
                            <a:schemeClr val="tx1"/>
                          </a:solidFill>
                          <a:latin typeface="Arial" panose="020B0604020202020204" pitchFamily="34" charset="0"/>
                          <a:cs typeface="Arial" panose="020B0604020202020204" pitchFamily="34" charset="0"/>
                        </a:rPr>
                        <a:t>high</a:t>
                      </a:r>
                      <a:r>
                        <a:rPr lang="en-GB" sz="1800">
                          <a:solidFill>
                            <a:schemeClr val="tx1"/>
                          </a:solidFill>
                          <a:latin typeface="Arial" panose="020B0604020202020204" pitchFamily="34" charset="0"/>
                          <a:cs typeface="Arial" panose="020B0604020202020204" pitchFamily="34" charset="0"/>
                        </a:rPr>
                        <a:t> FR</a:t>
                      </a:r>
                      <a:r>
                        <a:rPr lang="el-GR" sz="1800">
                          <a:solidFill>
                            <a:schemeClr val="tx1"/>
                          </a:solidFill>
                          <a:latin typeface="Arial" panose="020B0604020202020204" pitchFamily="34" charset="0"/>
                          <a:cs typeface="Arial" panose="020B0604020202020204" pitchFamily="34" charset="0"/>
                        </a:rPr>
                        <a:t>α</a:t>
                      </a:r>
                      <a:r>
                        <a:rPr lang="en-GB" sz="1800">
                          <a:solidFill>
                            <a:schemeClr val="tx1"/>
                          </a:solidFill>
                          <a:latin typeface="Arial" panose="020B0604020202020204" pitchFamily="34" charset="0"/>
                          <a:cs typeface="Arial" panose="020B0604020202020204" pitchFamily="34" charset="0"/>
                        </a:rPr>
                        <a:t> expression and 1-3 prior lines of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cs typeface="Arial" panose="020B0604020202020204" pitchFamily="34" charset="0"/>
                        </a:rPr>
                        <a:t>Adults with platinum-resistant epithelial ovarian, primary peritoneal, or fallopian tube cancers, </a:t>
                      </a:r>
                      <a:r>
                        <a:rPr lang="en-GB" sz="1800" b="1">
                          <a:solidFill>
                            <a:schemeClr val="tx1"/>
                          </a:solidFill>
                          <a:latin typeface="Arial" panose="020B0604020202020204" pitchFamily="34" charset="0"/>
                          <a:cs typeface="Arial" panose="020B0604020202020204" pitchFamily="34" charset="0"/>
                        </a:rPr>
                        <a:t>positive</a:t>
                      </a:r>
                      <a:r>
                        <a:rPr lang="en-GB" sz="1800">
                          <a:solidFill>
                            <a:schemeClr val="tx1"/>
                          </a:solidFill>
                          <a:latin typeface="Arial" panose="020B0604020202020204" pitchFamily="34" charset="0"/>
                          <a:cs typeface="Arial" panose="020B0604020202020204" pitchFamily="34" charset="0"/>
                        </a:rPr>
                        <a:t> FR</a:t>
                      </a:r>
                      <a:r>
                        <a:rPr lang="el-GR" sz="1800">
                          <a:solidFill>
                            <a:schemeClr val="tx1"/>
                          </a:solidFill>
                          <a:latin typeface="Arial" panose="020B0604020202020204" pitchFamily="34" charset="0"/>
                          <a:cs typeface="Arial" panose="020B0604020202020204" pitchFamily="34" charset="0"/>
                        </a:rPr>
                        <a:t>α</a:t>
                      </a:r>
                      <a:r>
                        <a:rPr lang="en-GB" sz="1800">
                          <a:solidFill>
                            <a:schemeClr val="tx1"/>
                          </a:solidFill>
                          <a:latin typeface="Arial" panose="020B0604020202020204" pitchFamily="34" charset="0"/>
                          <a:cs typeface="Arial" panose="020B0604020202020204" pitchFamily="34" charset="0"/>
                        </a:rPr>
                        <a:t> expression and 1-3 prior lines of therapy</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06641215"/>
                  </a:ext>
                </a:extLst>
              </a:tr>
              <a:tr h="370840">
                <a:tc>
                  <a:txBody>
                    <a:bodyPr/>
                    <a:lstStyle/>
                    <a:p>
                      <a:r>
                        <a:rPr lang="en-GB" sz="1800" b="1">
                          <a:solidFill>
                            <a:schemeClr val="bg1"/>
                          </a:solidFill>
                          <a:latin typeface="Arial" panose="020B0604020202020204" pitchFamily="34" charset="0"/>
                          <a:cs typeface="Arial" panose="020B0604020202020204" pitchFamily="34" charset="0"/>
                        </a:rPr>
                        <a:t>Intervention</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latin typeface="Arial" panose="020B0604020202020204" pitchFamily="34" charset="0"/>
                          <a:cs typeface="Arial" panose="020B0604020202020204" pitchFamily="34" charset="0"/>
                        </a:rPr>
                        <a:t>Mirvetuximab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Mirvetuximab</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6869075"/>
                  </a:ext>
                </a:extLst>
              </a:tr>
              <a:tr h="370840">
                <a:tc>
                  <a:txBody>
                    <a:bodyPr/>
                    <a:lstStyle/>
                    <a:p>
                      <a:r>
                        <a:rPr lang="en-GB" sz="1800" b="1">
                          <a:solidFill>
                            <a:schemeClr val="bg1"/>
                          </a:solidFill>
                          <a:latin typeface="Arial" panose="020B0604020202020204" pitchFamily="34" charset="0"/>
                          <a:cs typeface="Arial" panose="020B0604020202020204" pitchFamily="34" charset="0"/>
                        </a:rPr>
                        <a:t>Comparator</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latin typeface="Arial" panose="020B0604020202020204" pitchFamily="34" charset="0"/>
                          <a:cs typeface="Arial" panose="020B0604020202020204" pitchFamily="34" charset="0"/>
                        </a:rPr>
                        <a:t>ICC: paclitaxel, PLD or topotecan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a:latin typeface="Arial" panose="020B0604020202020204" pitchFamily="34" charset="0"/>
                          <a:cs typeface="Arial" panose="020B0604020202020204" pitchFamily="34" charset="0"/>
                        </a:rPr>
                        <a:t>ICC: paclitaxel, PLD or topotecan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89602645"/>
                  </a:ext>
                </a:extLst>
              </a:tr>
              <a:tr h="370840">
                <a:tc>
                  <a:txBody>
                    <a:bodyPr/>
                    <a:lstStyle/>
                    <a:p>
                      <a:r>
                        <a:rPr lang="en-GB" sz="1800" b="1">
                          <a:solidFill>
                            <a:schemeClr val="bg1"/>
                          </a:solidFill>
                          <a:latin typeface="Arial" panose="020B0604020202020204" pitchFamily="34" charset="0"/>
                          <a:cs typeface="Arial" panose="020B0604020202020204" pitchFamily="34" charset="0"/>
                        </a:rPr>
                        <a:t>Median FU</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latin typeface="Arial" panose="020B0604020202020204" pitchFamily="34" charset="0"/>
                          <a:cs typeface="Arial" panose="020B0604020202020204" pitchFamily="34" charset="0"/>
                        </a:rPr>
                        <a:t>28.35 months (Sep 2024 cut-off)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800">
                          <a:latin typeface="Arial" panose="020B0604020202020204" pitchFamily="34" charset="0"/>
                          <a:cs typeface="Arial" panose="020B0604020202020204" pitchFamily="34" charset="0"/>
                        </a:rPr>
                        <a:t>12.45 months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5528485"/>
                  </a:ext>
                </a:extLst>
              </a:tr>
              <a:tr h="370840">
                <a:tc>
                  <a:txBody>
                    <a:bodyPr/>
                    <a:lstStyle/>
                    <a:p>
                      <a:r>
                        <a:rPr lang="en-GB" sz="1800" b="1">
                          <a:solidFill>
                            <a:schemeClr val="bg1"/>
                          </a:solidFill>
                          <a:latin typeface="Arial" panose="020B0604020202020204" pitchFamily="34" charset="0"/>
                          <a:cs typeface="Arial" panose="020B0604020202020204" pitchFamily="34" charset="0"/>
                        </a:rPr>
                        <a:t>Key outcomes</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en-GB" sz="1800">
                          <a:latin typeface="Arial" panose="020B0604020202020204" pitchFamily="34" charset="0"/>
                          <a:cs typeface="Arial" panose="020B0604020202020204" pitchFamily="34" charset="0"/>
                        </a:rPr>
                        <a:t>PFS, PFS2, OS, EQ-5D-5L, DoT, ORR, subsequent therapies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sz="1800">
                          <a:latin typeface="Arial" panose="020B0604020202020204" pitchFamily="34" charset="0"/>
                          <a:cs typeface="Arial" panose="020B0604020202020204" pitchFamily="34" charset="0"/>
                        </a:rPr>
                        <a:t>PFS, PFS2, OS, EQ-5D-5L, DoT, ORR, subsequent therapies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45755481"/>
                  </a:ext>
                </a:extLst>
              </a:tr>
            </a:tbl>
          </a:graphicData>
        </a:graphic>
      </p:graphicFrame>
      <p:sp>
        <p:nvSpPr>
          <p:cNvPr id="7" name="Rectangle 6">
            <a:extLst>
              <a:ext uri="{FF2B5EF4-FFF2-40B4-BE49-F238E27FC236}">
                <a16:creationId xmlns:a16="http://schemas.microsoft.com/office/drawing/2014/main" id="{113F7C1C-D176-1DCF-C73E-0AA0FA532640}"/>
              </a:ext>
            </a:extLst>
          </p:cNvPr>
          <p:cNvSpPr/>
          <p:nvPr/>
        </p:nvSpPr>
        <p:spPr>
          <a:xfrm>
            <a:off x="9240264" y="703696"/>
            <a:ext cx="2849974" cy="42351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Focused on MIRASOL because FORWARD-1 population based on broader range of FR</a:t>
            </a:r>
            <a:r>
              <a:rPr lang="el-GR">
                <a:solidFill>
                  <a:schemeClr val="tx1"/>
                </a:solidFill>
                <a:latin typeface="Arial" panose="020B0604020202020204" pitchFamily="34" charset="0"/>
              </a:rPr>
              <a:t>α</a:t>
            </a:r>
            <a:r>
              <a:rPr lang="en-GB">
                <a:solidFill>
                  <a:schemeClr val="tx1"/>
                </a:solidFill>
                <a:latin typeface="Arial" panose="020B0604020202020204" pitchFamily="34" charset="0"/>
              </a:rPr>
              <a:t> expression than licence</a:t>
            </a:r>
          </a:p>
          <a:p>
            <a:pPr marL="285750" indent="-285750">
              <a:buFont typeface="Arial" panose="020B0604020202020204" pitchFamily="34" charset="0"/>
              <a:buChar char="•"/>
            </a:pPr>
            <a:r>
              <a:rPr lang="en-GB">
                <a:solidFill>
                  <a:schemeClr val="tx1"/>
                </a:solidFill>
                <a:latin typeface="Arial" panose="020B0604020202020204" pitchFamily="34" charset="0"/>
              </a:rPr>
              <a:t>Provided FORWARD-1 post-hoc analysis including only participants who met licence requirement (rescored population)</a:t>
            </a:r>
          </a:p>
          <a:p>
            <a:pPr marL="285750" indent="-285750">
              <a:buFont typeface="Arial" panose="020B0604020202020204" pitchFamily="34" charset="0"/>
              <a:buChar char="•"/>
            </a:pPr>
            <a:r>
              <a:rPr lang="en-GB">
                <a:solidFill>
                  <a:schemeClr val="tx1"/>
                </a:solidFill>
                <a:latin typeface="Arial" panose="020B0604020202020204" pitchFamily="34" charset="0"/>
              </a:rPr>
              <a:t>Provided meta-analysis pooling both studies</a:t>
            </a:r>
          </a:p>
        </p:txBody>
      </p:sp>
      <p:sp>
        <p:nvSpPr>
          <p:cNvPr id="8" name="Rectangle 7">
            <a:extLst>
              <a:ext uri="{FF2B5EF4-FFF2-40B4-BE49-F238E27FC236}">
                <a16:creationId xmlns:a16="http://schemas.microsoft.com/office/drawing/2014/main" id="{9B60B9C2-E7A4-8A91-CB85-11AC1D4E4F52}"/>
              </a:ext>
            </a:extLst>
          </p:cNvPr>
          <p:cNvSpPr/>
          <p:nvPr/>
        </p:nvSpPr>
        <p:spPr>
          <a:xfrm>
            <a:off x="102435" y="5047589"/>
            <a:ext cx="9028524" cy="9817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Not clear why pooled analysis not considered for use in model but not expected to impact economic analysis</a:t>
            </a:r>
          </a:p>
        </p:txBody>
      </p:sp>
      <p:sp>
        <p:nvSpPr>
          <p:cNvPr id="9" name="Text Placeholder 8">
            <a:extLst>
              <a:ext uri="{FF2B5EF4-FFF2-40B4-BE49-F238E27FC236}">
                <a16:creationId xmlns:a16="http://schemas.microsoft.com/office/drawing/2014/main" id="{97E11464-74E5-3B61-BAFE-907E4BD20AC2}"/>
              </a:ext>
            </a:extLst>
          </p:cNvPr>
          <p:cNvSpPr>
            <a:spLocks noGrp="1"/>
          </p:cNvSpPr>
          <p:nvPr>
            <p:ph type="body" sz="quarter" idx="13"/>
          </p:nvPr>
        </p:nvSpPr>
        <p:spPr>
          <a:xfrm>
            <a:off x="884583" y="6405901"/>
            <a:ext cx="10942982" cy="518524"/>
          </a:xfrm>
        </p:spPr>
        <p:txBody>
          <a:bodyPr>
            <a:normAutofit fontScale="85000" lnSpcReduction="20000"/>
          </a:bodyPr>
          <a:lstStyle/>
          <a:p>
            <a:r>
              <a:rPr lang="en-GB"/>
              <a:t>Abbreviations: DoT, duration of treatment; FR</a:t>
            </a:r>
            <a:r>
              <a:rPr lang="el-GR"/>
              <a:t>α</a:t>
            </a:r>
            <a:r>
              <a:rPr lang="en-GB"/>
              <a:t>, folate receptor alpha; FU, follow-up HGS, high-grade serous; ICC, investigator choice of chemotherapy; OS, overall survival; ORR, objective response rate; PFS, progression-free survival; PFS2, time to second disease progression; PLD, pegylated liposomal doxorubicin; PS2+, positive staining intensity ≥2</a:t>
            </a:r>
          </a:p>
        </p:txBody>
      </p:sp>
    </p:spTree>
    <p:extLst>
      <p:ext uri="{BB962C8B-B14F-4D97-AF65-F5344CB8AC3E}">
        <p14:creationId xmlns:p14="http://schemas.microsoft.com/office/powerpoint/2010/main" val="223988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a:xfrm>
            <a:off x="159441" y="-22256"/>
            <a:ext cx="11250785" cy="592817"/>
          </a:xfrm>
        </p:spPr>
        <p:txBody>
          <a:bodyPr/>
          <a:lstStyle/>
          <a:p>
            <a:r>
              <a:rPr lang="en-GB"/>
              <a:t>Key clinical trial results</a:t>
            </a:r>
          </a:p>
        </p:txBody>
      </p:sp>
      <p:sp>
        <p:nvSpPr>
          <p:cNvPr id="5" name="Text Placeholder 4">
            <a:extLst>
              <a:ext uri="{FF2B5EF4-FFF2-40B4-BE49-F238E27FC236}">
                <a16:creationId xmlns:a16="http://schemas.microsoft.com/office/drawing/2014/main" id="{06FE7A7F-A609-73F2-01B4-F9AA4640265E}"/>
              </a:ext>
            </a:extLst>
          </p:cNvPr>
          <p:cNvSpPr>
            <a:spLocks noGrp="1"/>
          </p:cNvSpPr>
          <p:nvPr>
            <p:ph type="body" sz="quarter" idx="14"/>
          </p:nvPr>
        </p:nvSpPr>
        <p:spPr>
          <a:xfrm>
            <a:off x="159441" y="422497"/>
            <a:ext cx="12165495" cy="520838"/>
          </a:xfrm>
        </p:spPr>
        <p:txBody>
          <a:bodyPr/>
          <a:lstStyle/>
          <a:p>
            <a:r>
              <a:rPr lang="en-GB" sz="1800"/>
              <a:t>In MIRASOL, mirvetuximab had a statistically significant PFS and OS benefit compared with chemotherapy</a:t>
            </a:r>
          </a:p>
        </p:txBody>
      </p:sp>
      <p:sp>
        <p:nvSpPr>
          <p:cNvPr id="9" name="TextBox 8">
            <a:extLst>
              <a:ext uri="{FF2B5EF4-FFF2-40B4-BE49-F238E27FC236}">
                <a16:creationId xmlns:a16="http://schemas.microsoft.com/office/drawing/2014/main" id="{E5860DF7-0ED4-E2B0-CF2C-B386FFA4FA62}"/>
              </a:ext>
            </a:extLst>
          </p:cNvPr>
          <p:cNvSpPr txBox="1"/>
          <p:nvPr/>
        </p:nvSpPr>
        <p:spPr>
          <a:xfrm>
            <a:off x="247847" y="730576"/>
            <a:ext cx="5590902"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MIRASOL PFS</a:t>
            </a:r>
            <a:r>
              <a:rPr lang="en-GB" b="1" baseline="-25000">
                <a:latin typeface="Arial" panose="020B0604020202020204" pitchFamily="34" charset="0"/>
                <a:cs typeface="Arial" panose="020B0604020202020204" pitchFamily="34" charset="0"/>
              </a:rPr>
              <a:t>INV</a:t>
            </a:r>
            <a:r>
              <a:rPr lang="en-GB" b="1">
                <a:latin typeface="Arial" panose="020B0604020202020204" pitchFamily="34" charset="0"/>
                <a:cs typeface="Arial" panose="020B0604020202020204" pitchFamily="34" charset="0"/>
              </a:rPr>
              <a:t>: Mirvetuximab vs chemotherapy</a:t>
            </a:r>
          </a:p>
        </p:txBody>
      </p:sp>
      <p:pic>
        <p:nvPicPr>
          <p:cNvPr id="8" name="Picture 7" descr="Graph showing the kaplan-meier PFS curves for mirvetuximab and chemotherapy in the MIRASOL trial">
            <a:extLst>
              <a:ext uri="{FF2B5EF4-FFF2-40B4-BE49-F238E27FC236}">
                <a16:creationId xmlns:a16="http://schemas.microsoft.com/office/drawing/2014/main" id="{61519830-272D-2FAE-7ED3-8D3D00DBC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82" y="1174945"/>
            <a:ext cx="5268154" cy="3434959"/>
          </a:xfrm>
          <a:prstGeom prst="rect">
            <a:avLst/>
          </a:prstGeom>
        </p:spPr>
      </p:pic>
      <p:sp>
        <p:nvSpPr>
          <p:cNvPr id="10" name="TextBox 9">
            <a:extLst>
              <a:ext uri="{FF2B5EF4-FFF2-40B4-BE49-F238E27FC236}">
                <a16:creationId xmlns:a16="http://schemas.microsoft.com/office/drawing/2014/main" id="{A9AA7DDE-139B-9E47-3905-FB2BE28288E4}"/>
              </a:ext>
            </a:extLst>
          </p:cNvPr>
          <p:cNvSpPr txBox="1"/>
          <p:nvPr/>
        </p:nvSpPr>
        <p:spPr>
          <a:xfrm>
            <a:off x="6239213" y="712915"/>
            <a:ext cx="5873250"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MIRASOL OS: Mirvetuximab vs chemotherapy </a:t>
            </a:r>
          </a:p>
        </p:txBody>
      </p:sp>
      <p:pic>
        <p:nvPicPr>
          <p:cNvPr id="11" name="Picture 10" descr="Graph showing the kaplan-meier PFS curves for mirvetuximab and chemotherapy in the MIRASOL trial">
            <a:extLst>
              <a:ext uri="{FF2B5EF4-FFF2-40B4-BE49-F238E27FC236}">
                <a16:creationId xmlns:a16="http://schemas.microsoft.com/office/drawing/2014/main" id="{B5E40E76-0E6B-BCCB-D744-1DEE93EB9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8860"/>
            <a:ext cx="5671243" cy="3187128"/>
          </a:xfrm>
          <a:prstGeom prst="rect">
            <a:avLst/>
          </a:prstGeom>
        </p:spPr>
      </p:pic>
      <p:graphicFrame>
        <p:nvGraphicFramePr>
          <p:cNvPr id="12" name="Table 11" descr="Table showing the PFS and OS hazard ratios in the MIRASOL and FORWARD-1 trials">
            <a:extLst>
              <a:ext uri="{FF2B5EF4-FFF2-40B4-BE49-F238E27FC236}">
                <a16:creationId xmlns:a16="http://schemas.microsoft.com/office/drawing/2014/main" id="{03C89348-676A-61B8-1BD0-415ACF8A6F20}"/>
              </a:ext>
            </a:extLst>
          </p:cNvPr>
          <p:cNvGraphicFramePr>
            <a:graphicFrameLocks noGrp="1"/>
          </p:cNvGraphicFramePr>
          <p:nvPr>
            <p:extLst>
              <p:ext uri="{D42A27DB-BD31-4B8C-83A1-F6EECF244321}">
                <p14:modId xmlns:p14="http://schemas.microsoft.com/office/powerpoint/2010/main" val="1731985149"/>
              </p:ext>
            </p:extLst>
          </p:nvPr>
        </p:nvGraphicFramePr>
        <p:xfrm>
          <a:off x="238125" y="4575615"/>
          <a:ext cx="5857875" cy="1107440"/>
        </p:xfrm>
        <a:graphic>
          <a:graphicData uri="http://schemas.openxmlformats.org/drawingml/2006/table">
            <a:tbl>
              <a:tblPr firstRow="1" bandRow="1">
                <a:tableStyleId>{5C22544A-7EE6-4342-B048-85BDC9FD1C3A}</a:tableStyleId>
              </a:tblPr>
              <a:tblGrid>
                <a:gridCol w="1679713">
                  <a:extLst>
                    <a:ext uri="{9D8B030D-6E8A-4147-A177-3AD203B41FA5}">
                      <a16:colId xmlns:a16="http://schemas.microsoft.com/office/drawing/2014/main" val="3782418188"/>
                    </a:ext>
                  </a:extLst>
                </a:gridCol>
                <a:gridCol w="2239003">
                  <a:extLst>
                    <a:ext uri="{9D8B030D-6E8A-4147-A177-3AD203B41FA5}">
                      <a16:colId xmlns:a16="http://schemas.microsoft.com/office/drawing/2014/main" val="292805477"/>
                    </a:ext>
                  </a:extLst>
                </a:gridCol>
                <a:gridCol w="1939159">
                  <a:extLst>
                    <a:ext uri="{9D8B030D-6E8A-4147-A177-3AD203B41FA5}">
                      <a16:colId xmlns:a16="http://schemas.microsoft.com/office/drawing/2014/main" val="1272729074"/>
                    </a:ext>
                  </a:extLst>
                </a:gridCol>
              </a:tblGrid>
              <a:tr h="370840">
                <a:tc>
                  <a:txBody>
                    <a:bodyPr/>
                    <a:lstStyle/>
                    <a:p>
                      <a:endParaRPr lang="en-GB">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PFS</a:t>
                      </a:r>
                      <a:r>
                        <a:rPr lang="en-GB" baseline="-25000">
                          <a:latin typeface="Arial" panose="020B0604020202020204" pitchFamily="34" charset="0"/>
                          <a:cs typeface="Arial" panose="020B0604020202020204" pitchFamily="34" charset="0"/>
                        </a:rPr>
                        <a:t>INV </a:t>
                      </a:r>
                      <a:r>
                        <a:rPr lang="en-GB" b="1">
                          <a:latin typeface="Arial" panose="020B0604020202020204" pitchFamily="34" charset="0"/>
                          <a:cs typeface="Arial" panose="020B0604020202020204" pitchFamily="34" charset="0"/>
                        </a:rPr>
                        <a:t>HR (95% 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OS </a:t>
                      </a:r>
                      <a:r>
                        <a:rPr lang="en-GB" b="1">
                          <a:latin typeface="Arial" panose="020B0604020202020204" pitchFamily="34" charset="0"/>
                          <a:cs typeface="Arial" panose="020B0604020202020204" pitchFamily="34" charset="0"/>
                        </a:rPr>
                        <a:t>HR (95% CI)</a:t>
                      </a:r>
                    </a:p>
                  </a:txBody>
                  <a:tcPr/>
                </a:tc>
                <a:extLst>
                  <a:ext uri="{0D108BD9-81ED-4DB2-BD59-A6C34878D82A}">
                    <a16:rowId xmlns:a16="http://schemas.microsoft.com/office/drawing/2014/main" val="1329789298"/>
                  </a:ext>
                </a:extLst>
              </a:tr>
              <a:tr h="370840">
                <a:tc>
                  <a:txBody>
                    <a:bodyPr/>
                    <a:lstStyle/>
                    <a:p>
                      <a:r>
                        <a:rPr lang="en-GB" b="1">
                          <a:latin typeface="Arial" panose="020B0604020202020204" pitchFamily="34" charset="0"/>
                          <a:cs typeface="Arial" panose="020B0604020202020204" pitchFamily="34" charset="0"/>
                        </a:rPr>
                        <a:t>MIRASOL</a:t>
                      </a:r>
                    </a:p>
                  </a:txBody>
                  <a:tcPr/>
                </a:tc>
                <a:tc>
                  <a:txBody>
                    <a:bodyPr/>
                    <a:lstStyle/>
                    <a:p>
                      <a:r>
                        <a:rPr lang="en-GB">
                          <a:latin typeface="Arial" panose="020B0604020202020204" pitchFamily="34" charset="0"/>
                          <a:cs typeface="Arial" panose="020B0604020202020204" pitchFamily="34" charset="0"/>
                        </a:rPr>
                        <a:t>0.63 (0.51, 0.79)</a:t>
                      </a:r>
                    </a:p>
                  </a:txBody>
                  <a:tcPr/>
                </a:tc>
                <a:tc>
                  <a:txBody>
                    <a:bodyPr/>
                    <a:lstStyle/>
                    <a:p>
                      <a:r>
                        <a:rPr lang="en-GB">
                          <a:latin typeface="Arial" panose="020B0604020202020204" pitchFamily="34" charset="0"/>
                          <a:cs typeface="Arial" panose="020B0604020202020204" pitchFamily="34" charset="0"/>
                        </a:rPr>
                        <a:t>0.68 (0.54, 0.84)</a:t>
                      </a:r>
                    </a:p>
                  </a:txBody>
                  <a:tcPr/>
                </a:tc>
                <a:extLst>
                  <a:ext uri="{0D108BD9-81ED-4DB2-BD59-A6C34878D82A}">
                    <a16:rowId xmlns:a16="http://schemas.microsoft.com/office/drawing/2014/main" val="716663545"/>
                  </a:ext>
                </a:extLst>
              </a:tr>
              <a:tr h="289035">
                <a:tc>
                  <a:txBody>
                    <a:bodyPr/>
                    <a:lstStyle/>
                    <a:p>
                      <a:r>
                        <a:rPr lang="en-GB" b="1">
                          <a:latin typeface="Arial" panose="020B0604020202020204" pitchFamily="34" charset="0"/>
                          <a:cs typeface="Arial" panose="020B0604020202020204" pitchFamily="34" charset="0"/>
                        </a:rPr>
                        <a:t>FORWARD-1*</a:t>
                      </a:r>
                    </a:p>
                  </a:txBody>
                  <a:tcPr/>
                </a:tc>
                <a:tc>
                  <a:txBody>
                    <a:bodyPr/>
                    <a:lstStyle/>
                    <a:p>
                      <a:r>
                        <a:rPr lang="en-GB">
                          <a:latin typeface="Arial" panose="020B0604020202020204" pitchFamily="34" charset="0"/>
                          <a:cs typeface="Arial" panose="020B0604020202020204" pitchFamily="34" charset="0"/>
                        </a:rPr>
                        <a:t>0.65 (0.41, 1.03)</a:t>
                      </a:r>
                    </a:p>
                  </a:txBody>
                  <a:tcPr/>
                </a:tc>
                <a:tc>
                  <a:txBody>
                    <a:bodyPr/>
                    <a:lstStyle/>
                    <a:p>
                      <a:r>
                        <a:rPr lang="en-GB">
                          <a:latin typeface="Arial" panose="020B0604020202020204" pitchFamily="34" charset="0"/>
                          <a:cs typeface="Arial" panose="020B0604020202020204" pitchFamily="34" charset="0"/>
                        </a:rPr>
                        <a:t>0.68 (0.41, 1.12)</a:t>
                      </a:r>
                    </a:p>
                  </a:txBody>
                  <a:tcPr/>
                </a:tc>
                <a:extLst>
                  <a:ext uri="{0D108BD9-81ED-4DB2-BD59-A6C34878D82A}">
                    <a16:rowId xmlns:a16="http://schemas.microsoft.com/office/drawing/2014/main" val="1558846019"/>
                  </a:ext>
                </a:extLst>
              </a:tr>
            </a:tbl>
          </a:graphicData>
        </a:graphic>
      </p:graphicFrame>
      <p:sp>
        <p:nvSpPr>
          <p:cNvPr id="6" name="TextBox 5">
            <a:extLst>
              <a:ext uri="{FF2B5EF4-FFF2-40B4-BE49-F238E27FC236}">
                <a16:creationId xmlns:a16="http://schemas.microsoft.com/office/drawing/2014/main" id="{1F7F4608-AE52-DF33-7501-75705760E806}"/>
              </a:ext>
            </a:extLst>
          </p:cNvPr>
          <p:cNvSpPr txBox="1"/>
          <p:nvPr/>
        </p:nvSpPr>
        <p:spPr>
          <a:xfrm>
            <a:off x="238125" y="5683055"/>
            <a:ext cx="5897217"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*Post-hoc analysis including only ‘rescored’ population to align with licence</a:t>
            </a:r>
          </a:p>
        </p:txBody>
      </p:sp>
      <p:sp>
        <p:nvSpPr>
          <p:cNvPr id="3" name="Rectangle 2">
            <a:extLst>
              <a:ext uri="{FF2B5EF4-FFF2-40B4-BE49-F238E27FC236}">
                <a16:creationId xmlns:a16="http://schemas.microsoft.com/office/drawing/2014/main" id="{374223FC-5BDB-A878-0B5A-74353A79A730}"/>
              </a:ext>
            </a:extLst>
          </p:cNvPr>
          <p:cNvSpPr/>
          <p:nvPr/>
        </p:nvSpPr>
        <p:spPr>
          <a:xfrm>
            <a:off x="6296258" y="4575615"/>
            <a:ext cx="5603314" cy="18387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Results of pooled analysis statistically significant and consistent with MIRASOL and FORWARD-1</a:t>
            </a:r>
          </a:p>
          <a:p>
            <a:pPr marL="285750" indent="-285750">
              <a:buFont typeface="Arial" panose="020B0604020202020204" pitchFamily="34" charset="0"/>
              <a:buChar char="•"/>
            </a:pPr>
            <a:r>
              <a:rPr lang="en-GB">
                <a:solidFill>
                  <a:schemeClr val="tx1"/>
                </a:solidFill>
                <a:latin typeface="Arial" panose="020B0604020202020204" pitchFamily="34" charset="0"/>
              </a:rPr>
              <a:t>Higher rate of censoring in chemotherapy arm than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arm (8.9% vs 3.5%) due to higher use of subsequent treatments</a:t>
            </a:r>
          </a:p>
        </p:txBody>
      </p:sp>
      <p:sp>
        <p:nvSpPr>
          <p:cNvPr id="4" name="Text Placeholder 3">
            <a:extLst>
              <a:ext uri="{FF2B5EF4-FFF2-40B4-BE49-F238E27FC236}">
                <a16:creationId xmlns:a16="http://schemas.microsoft.com/office/drawing/2014/main" id="{C82BB5E9-AE7F-5480-7928-C31CB85178DB}"/>
              </a:ext>
            </a:extLst>
          </p:cNvPr>
          <p:cNvSpPr>
            <a:spLocks noGrp="1"/>
          </p:cNvSpPr>
          <p:nvPr>
            <p:ph type="body" sz="quarter" idx="13"/>
          </p:nvPr>
        </p:nvSpPr>
        <p:spPr>
          <a:xfrm>
            <a:off x="971474" y="6455018"/>
            <a:ext cx="10535477" cy="365125"/>
          </a:xfrm>
        </p:spPr>
        <p:txBody>
          <a:bodyPr>
            <a:normAutofit fontScale="85000" lnSpcReduction="20000"/>
          </a:bodyPr>
          <a:lstStyle/>
          <a:p>
            <a:r>
              <a:rPr lang="en-GB"/>
              <a:t>Abbreviations: CI, confidence interval; DCO, data cut-off; HR, hazard ratio; ICC, investigator’s choice of chemotherapy; INV, investigator-assessed; MIRV, mirvetuximab; OS, overall survival; PFS, progression-free survival</a:t>
            </a:r>
          </a:p>
        </p:txBody>
      </p:sp>
    </p:spTree>
    <p:extLst>
      <p:ext uri="{BB962C8B-B14F-4D97-AF65-F5344CB8AC3E}">
        <p14:creationId xmlns:p14="http://schemas.microsoft.com/office/powerpoint/2010/main" val="402815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8F8A-FE64-E600-D818-6E8A90B8936E}"/>
              </a:ext>
            </a:extLst>
          </p:cNvPr>
          <p:cNvSpPr>
            <a:spLocks noGrp="1"/>
          </p:cNvSpPr>
          <p:nvPr>
            <p:ph type="title"/>
          </p:nvPr>
        </p:nvSpPr>
        <p:spPr>
          <a:xfrm>
            <a:off x="289308" y="80962"/>
            <a:ext cx="11250785" cy="592817"/>
          </a:xfrm>
        </p:spPr>
        <p:txBody>
          <a:bodyPr/>
          <a:lstStyle/>
          <a:p>
            <a:r>
              <a:rPr lang="en-GB">
                <a:hlinkClick r:id="rId2" action="ppaction://hlinksldjump"/>
              </a:rPr>
              <a:t>Key issue</a:t>
            </a:r>
            <a:r>
              <a:rPr lang="en-GB"/>
              <a:t>: Generalisability of MIRASOL</a:t>
            </a:r>
          </a:p>
        </p:txBody>
      </p:sp>
      <p:sp>
        <p:nvSpPr>
          <p:cNvPr id="5" name="TextBox 4">
            <a:extLst>
              <a:ext uri="{FF2B5EF4-FFF2-40B4-BE49-F238E27FC236}">
                <a16:creationId xmlns:a16="http://schemas.microsoft.com/office/drawing/2014/main" id="{CDD9C1A2-08AD-F964-4B15-B00006128F72}"/>
              </a:ext>
            </a:extLst>
          </p:cNvPr>
          <p:cNvSpPr txBox="1"/>
          <p:nvPr/>
        </p:nvSpPr>
        <p:spPr>
          <a:xfrm>
            <a:off x="289308" y="632031"/>
            <a:ext cx="11902691" cy="400110"/>
          </a:xfrm>
          <a:prstGeom prst="rect">
            <a:avLst/>
          </a:prstGeom>
          <a:noFill/>
        </p:spPr>
        <p:txBody>
          <a:bodyPr wrap="square">
            <a:spAutoFit/>
          </a:bodyPr>
          <a:lstStyle/>
          <a:p>
            <a:r>
              <a:rPr lang="en-GB" sz="2000">
                <a:latin typeface="Arial" panose="020B0604020202020204" pitchFamily="34" charset="0"/>
              </a:rPr>
              <a:t>EAG </a:t>
            </a:r>
            <a:r>
              <a:rPr lang="en-GB" sz="2000">
                <a:solidFill>
                  <a:schemeClr val="tx1"/>
                </a:solidFill>
                <a:latin typeface="Arial" panose="020B0604020202020204" pitchFamily="34" charset="0"/>
              </a:rPr>
              <a:t>highlighted uncertainties associated with generalisability to UK clinical practice</a:t>
            </a:r>
            <a:endParaRPr lang="en-GB" sz="2000"/>
          </a:p>
        </p:txBody>
      </p:sp>
      <p:sp>
        <p:nvSpPr>
          <p:cNvPr id="6" name="Rectangle 5">
            <a:extLst>
              <a:ext uri="{FF2B5EF4-FFF2-40B4-BE49-F238E27FC236}">
                <a16:creationId xmlns:a16="http://schemas.microsoft.com/office/drawing/2014/main" id="{AD392F00-534F-F584-DB23-2C1F010051C0}"/>
              </a:ext>
            </a:extLst>
          </p:cNvPr>
          <p:cNvSpPr/>
          <p:nvPr/>
        </p:nvSpPr>
        <p:spPr>
          <a:xfrm>
            <a:off x="466724" y="1225088"/>
            <a:ext cx="11160296" cy="37402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endParaRPr lang="en-GB" sz="2000" b="1">
              <a:solidFill>
                <a:schemeClr val="tx1"/>
              </a:solidFill>
              <a:highlight>
                <a:srgbClr val="FFFF00"/>
              </a:highlight>
              <a:latin typeface="Arial" panose="020B0604020202020204" pitchFamily="34" charset="0"/>
            </a:endParaRPr>
          </a:p>
          <a:p>
            <a:pPr marL="457200" indent="-457200">
              <a:buFont typeface="+mj-lt"/>
              <a:buAutoNum type="arabicPeriod"/>
            </a:pPr>
            <a:r>
              <a:rPr lang="en-GB" sz="2000" b="1">
                <a:solidFill>
                  <a:schemeClr val="tx1"/>
                </a:solidFill>
                <a:latin typeface="Arial" panose="020B0604020202020204" pitchFamily="34" charset="0"/>
              </a:rPr>
              <a:t>Age of participants</a:t>
            </a:r>
            <a:r>
              <a:rPr lang="en-GB" sz="2000">
                <a:solidFill>
                  <a:schemeClr val="tx1"/>
                </a:solidFill>
                <a:latin typeface="Arial" panose="020B0604020202020204" pitchFamily="34" charset="0"/>
              </a:rPr>
              <a:t>: Median age in MIRASOL lower than target population in clinical practice (64 in mirvetuximab arm and 62 in chemotherapy arm vs median age at diagnosis of 68 in </a:t>
            </a:r>
            <a:r>
              <a:rPr lang="en-GB" sz="2000" err="1">
                <a:solidFill>
                  <a:schemeClr val="tx1"/>
                </a:solidFill>
                <a:latin typeface="Arial" panose="020B0604020202020204" pitchFamily="34" charset="0"/>
              </a:rPr>
              <a:t>Pickwell</a:t>
            </a:r>
            <a:r>
              <a:rPr lang="en-GB" sz="2000">
                <a:solidFill>
                  <a:schemeClr val="tx1"/>
                </a:solidFill>
                <a:latin typeface="Arial" panose="020B0604020202020204" pitchFamily="34" charset="0"/>
              </a:rPr>
              <a:t>-Smith et al 2025)</a:t>
            </a:r>
          </a:p>
          <a:p>
            <a:pPr marL="457200" indent="-457200">
              <a:buFont typeface="+mj-lt"/>
              <a:buAutoNum type="arabicPeriod"/>
            </a:pPr>
            <a:r>
              <a:rPr lang="en-GB" sz="2000" b="1">
                <a:solidFill>
                  <a:schemeClr val="tx1"/>
                </a:solidFill>
                <a:latin typeface="Arial" panose="020B0604020202020204" pitchFamily="34" charset="0"/>
              </a:rPr>
              <a:t>PARP inhibitors</a:t>
            </a:r>
            <a:r>
              <a:rPr lang="en-GB" sz="2000">
                <a:solidFill>
                  <a:schemeClr val="tx1"/>
                </a:solidFill>
                <a:latin typeface="Arial" panose="020B0604020202020204" pitchFamily="34" charset="0"/>
              </a:rPr>
              <a:t>: Prior treatment with PARP inhibitors is likely underrepresented in MIRASOL (54.6% in </a:t>
            </a:r>
            <a:r>
              <a:rPr lang="en-GB" sz="2000" err="1">
                <a:solidFill>
                  <a:schemeClr val="tx1"/>
                </a:solidFill>
                <a:latin typeface="Arial" panose="020B0604020202020204" pitchFamily="34" charset="0"/>
              </a:rPr>
              <a:t>mirvetuximab</a:t>
            </a:r>
            <a:r>
              <a:rPr lang="en-GB" sz="2000">
                <a:solidFill>
                  <a:schemeClr val="tx1"/>
                </a:solidFill>
                <a:latin typeface="Arial" panose="020B0604020202020204" pitchFamily="34" charset="0"/>
              </a:rPr>
              <a:t> arm, 57% in ICC arm), but EAG unsure to what extent. Prior treatment with PARP inhibitors can reduce sensitivity to subsequent chemotherapy, therefore trial results may overestimate potential benefits of chemotherapy</a:t>
            </a:r>
          </a:p>
          <a:p>
            <a:pPr marL="457200" indent="-457200">
              <a:buFont typeface="+mj-lt"/>
              <a:buAutoNum type="arabicPeriod"/>
            </a:pPr>
            <a:r>
              <a:rPr lang="en-GB" sz="2000" b="1">
                <a:solidFill>
                  <a:schemeClr val="tx1"/>
                </a:solidFill>
                <a:latin typeface="Arial" panose="020B0604020202020204" pitchFamily="34" charset="0"/>
              </a:rPr>
              <a:t>Topotecan use</a:t>
            </a:r>
            <a:r>
              <a:rPr lang="en-GB" sz="2000">
                <a:solidFill>
                  <a:schemeClr val="tx1"/>
                </a:solidFill>
                <a:latin typeface="Arial" panose="020B0604020202020204" pitchFamily="34" charset="0"/>
              </a:rPr>
              <a:t>: 23.5% of participants in comparator arm of MIRASOL received topotecan but EAG received clinical advice that topotecan is rarely used in clinical practice.</a:t>
            </a:r>
          </a:p>
          <a:p>
            <a:pPr marL="914400" lvl="1" indent="-457200">
              <a:buFont typeface="Arial" panose="020B0604020202020204" pitchFamily="34" charset="0"/>
              <a:buChar char="•"/>
            </a:pPr>
            <a:r>
              <a:rPr lang="en-GB" sz="2000">
                <a:solidFill>
                  <a:schemeClr val="tx1"/>
                </a:solidFill>
                <a:latin typeface="Arial" panose="020B0604020202020204" pitchFamily="34" charset="0"/>
              </a:rPr>
              <a:t>Topotecan has similar effectiveness to other chemotherapy regimens so this issue not expected to affect generalisability</a:t>
            </a:r>
          </a:p>
          <a:p>
            <a:endParaRPr lang="en-GB" sz="2000">
              <a:solidFill>
                <a:schemeClr val="tx1"/>
              </a:solidFill>
              <a:latin typeface="Arial" panose="020B0604020202020204" pitchFamily="34" charset="0"/>
            </a:endParaRPr>
          </a:p>
        </p:txBody>
      </p:sp>
      <p:sp>
        <p:nvSpPr>
          <p:cNvPr id="7" name="Rectangle 6" descr="Question to committee">
            <a:extLst>
              <a:ext uri="{FF2B5EF4-FFF2-40B4-BE49-F238E27FC236}">
                <a16:creationId xmlns:a16="http://schemas.microsoft.com/office/drawing/2014/main" id="{9E4A553D-90C0-54A3-D113-34736DAF244C}"/>
              </a:ext>
            </a:extLst>
          </p:cNvPr>
          <p:cNvSpPr/>
          <p:nvPr/>
        </p:nvSpPr>
        <p:spPr>
          <a:xfrm>
            <a:off x="1329792" y="5189015"/>
            <a:ext cx="9955525" cy="931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Is topotecan similarly effective to other chemotherapy regimens? </a:t>
            </a:r>
          </a:p>
          <a:p>
            <a:pPr marL="285750" indent="-285750">
              <a:buFont typeface="Arial" panose="020B0604020202020204" pitchFamily="34" charset="0"/>
              <a:buChar char="•"/>
            </a:pPr>
            <a:r>
              <a:rPr lang="en-GB">
                <a:solidFill>
                  <a:schemeClr val="tx1"/>
                </a:solidFill>
                <a:latin typeface="Arial" panose="020B0604020202020204" pitchFamily="34" charset="0"/>
              </a:rPr>
              <a:t>Is MIRASOL generalisable to UK clinical practice?</a:t>
            </a:r>
          </a:p>
          <a:p>
            <a:pPr marL="285750" indent="-285750">
              <a:buFont typeface="Arial" panose="020B0604020202020204" pitchFamily="34" charset="0"/>
              <a:buChar char="•"/>
            </a:pPr>
            <a:r>
              <a:rPr lang="en-GB">
                <a:solidFill>
                  <a:schemeClr val="tx1"/>
                </a:solidFill>
                <a:latin typeface="Arial" panose="020B0604020202020204" pitchFamily="34" charset="0"/>
              </a:rPr>
              <a:t>Is MIRASOL acceptable to inform decision making?</a:t>
            </a:r>
          </a:p>
        </p:txBody>
      </p:sp>
      <p:grpSp>
        <p:nvGrpSpPr>
          <p:cNvPr id="8" name="Group 7">
            <a:extLst>
              <a:ext uri="{FF2B5EF4-FFF2-40B4-BE49-F238E27FC236}">
                <a16:creationId xmlns:a16="http://schemas.microsoft.com/office/drawing/2014/main" id="{9DB2E16A-F754-10EE-960F-D8DABBCD8813}"/>
              </a:ext>
              <a:ext uri="{C183D7F6-B498-43B3-948B-1728B52AA6E4}">
                <adec:decorative xmlns:adec="http://schemas.microsoft.com/office/drawing/2017/decorative" val="1"/>
              </a:ext>
            </a:extLst>
          </p:cNvPr>
          <p:cNvGrpSpPr/>
          <p:nvPr/>
        </p:nvGrpSpPr>
        <p:grpSpPr>
          <a:xfrm>
            <a:off x="946104" y="5138189"/>
            <a:ext cx="576000" cy="1070740"/>
            <a:chOff x="-1440493" y="4133589"/>
            <a:chExt cx="576000" cy="576000"/>
          </a:xfrm>
        </p:grpSpPr>
        <p:sp>
          <p:nvSpPr>
            <p:cNvPr id="9" name="Oval 8">
              <a:extLst>
                <a:ext uri="{FF2B5EF4-FFF2-40B4-BE49-F238E27FC236}">
                  <a16:creationId xmlns:a16="http://schemas.microsoft.com/office/drawing/2014/main" id="{3DFAFAFD-9375-92FC-45CD-AE1F34CB780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a:extLst>
                <a:ext uri="{FF2B5EF4-FFF2-40B4-BE49-F238E27FC236}">
                  <a16:creationId xmlns:a16="http://schemas.microsoft.com/office/drawing/2014/main" id="{EC5362DE-80DB-47DE-6C0B-3510A0CECF6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4" name="Text Placeholder 3">
            <a:extLst>
              <a:ext uri="{FF2B5EF4-FFF2-40B4-BE49-F238E27FC236}">
                <a16:creationId xmlns:a16="http://schemas.microsoft.com/office/drawing/2014/main" id="{2EACA7A6-CDCB-6938-87AC-6703458343DD}"/>
              </a:ext>
            </a:extLst>
          </p:cNvPr>
          <p:cNvSpPr>
            <a:spLocks noGrp="1"/>
          </p:cNvSpPr>
          <p:nvPr>
            <p:ph type="body" sz="quarter" idx="13"/>
          </p:nvPr>
        </p:nvSpPr>
        <p:spPr>
          <a:xfrm>
            <a:off x="1147651" y="6411913"/>
            <a:ext cx="10128430" cy="365125"/>
          </a:xfrm>
        </p:spPr>
        <p:txBody>
          <a:bodyPr>
            <a:normAutofit fontScale="85000" lnSpcReduction="20000"/>
          </a:bodyPr>
          <a:lstStyle/>
          <a:p>
            <a:r>
              <a:rPr lang="en-GB"/>
              <a:t>Abbreviations: FR</a:t>
            </a:r>
            <a:r>
              <a:rPr lang="el-GR"/>
              <a:t>α</a:t>
            </a:r>
            <a:r>
              <a:rPr lang="en-GB"/>
              <a:t>, folate receptor alpha; ICC, investigator’s choice of chemotherapy; PARP, poly-ADP polymerase; RCT, randomised controlled trial  </a:t>
            </a:r>
          </a:p>
        </p:txBody>
      </p:sp>
      <p:sp>
        <p:nvSpPr>
          <p:cNvPr id="3" name="Rectangle 2">
            <a:extLst>
              <a:ext uri="{FF2B5EF4-FFF2-40B4-BE49-F238E27FC236}">
                <a16:creationId xmlns:a16="http://schemas.microsoft.com/office/drawing/2014/main" id="{2F9772D1-FCC5-7377-24E8-DA8B89E47849}"/>
              </a:ext>
              <a:ext uri="{C183D7F6-B498-43B3-948B-1728B52AA6E4}">
                <adec:decorative xmlns:adec="http://schemas.microsoft.com/office/drawing/2017/decorative" val="1"/>
              </a:ext>
            </a:extLst>
          </p:cNvPr>
          <p:cNvSpPr/>
          <p:nvPr/>
        </p:nvSpPr>
        <p:spPr>
          <a:xfrm>
            <a:off x="9522691" y="-8880"/>
            <a:ext cx="2669309"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Unknown ICER impact</a:t>
            </a:r>
          </a:p>
        </p:txBody>
      </p:sp>
    </p:spTree>
    <p:extLst>
      <p:ext uri="{BB962C8B-B14F-4D97-AF65-F5344CB8AC3E}">
        <p14:creationId xmlns:p14="http://schemas.microsoft.com/office/powerpoint/2010/main" val="18839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8A939-F658-4087-A499-7B218646A493}"/>
              </a:ext>
            </a:extLst>
          </p:cNvPr>
          <p:cNvSpPr>
            <a:spLocks noGrp="1"/>
          </p:cNvSpPr>
          <p:nvPr>
            <p:ph type="title"/>
          </p:nvPr>
        </p:nvSpPr>
        <p:spPr>
          <a:xfrm>
            <a:off x="0" y="115683"/>
            <a:ext cx="11250785" cy="592817"/>
          </a:xfrm>
        </p:spPr>
        <p:txBody>
          <a:bodyPr>
            <a:normAutofit/>
          </a:bodyPr>
          <a:lstStyle/>
          <a:p>
            <a:r>
              <a:rPr lang="en-GB" sz="2700">
                <a:hlinkClick r:id="rId2" action="ppaction://hlinksldjump"/>
              </a:rPr>
              <a:t>Key issue</a:t>
            </a:r>
            <a:r>
              <a:rPr lang="en-GB" sz="2700"/>
              <a:t>: Subgroup analyses</a:t>
            </a:r>
          </a:p>
        </p:txBody>
      </p:sp>
      <p:sp>
        <p:nvSpPr>
          <p:cNvPr id="11" name="TextBox 10">
            <a:extLst>
              <a:ext uri="{FF2B5EF4-FFF2-40B4-BE49-F238E27FC236}">
                <a16:creationId xmlns:a16="http://schemas.microsoft.com/office/drawing/2014/main" id="{216158BD-7201-2034-8B93-5E4C20695724}"/>
              </a:ext>
            </a:extLst>
          </p:cNvPr>
          <p:cNvSpPr txBox="1"/>
          <p:nvPr/>
        </p:nvSpPr>
        <p:spPr>
          <a:xfrm>
            <a:off x="182477" y="671346"/>
            <a:ext cx="4206643"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MIRASOL subgroup analysis results</a:t>
            </a:r>
          </a:p>
        </p:txBody>
      </p:sp>
      <p:graphicFrame>
        <p:nvGraphicFramePr>
          <p:cNvPr id="6" name="Table 5">
            <a:extLst>
              <a:ext uri="{FF2B5EF4-FFF2-40B4-BE49-F238E27FC236}">
                <a16:creationId xmlns:a16="http://schemas.microsoft.com/office/drawing/2014/main" id="{4874C520-E818-983E-8848-F73F1F71E7D2}"/>
              </a:ext>
            </a:extLst>
          </p:cNvPr>
          <p:cNvGraphicFramePr>
            <a:graphicFrameLocks noGrp="1"/>
          </p:cNvGraphicFramePr>
          <p:nvPr>
            <p:extLst>
              <p:ext uri="{D42A27DB-BD31-4B8C-83A1-F6EECF244321}">
                <p14:modId xmlns:p14="http://schemas.microsoft.com/office/powerpoint/2010/main" val="1605649464"/>
              </p:ext>
            </p:extLst>
          </p:nvPr>
        </p:nvGraphicFramePr>
        <p:xfrm>
          <a:off x="206976" y="1021883"/>
          <a:ext cx="4762920" cy="3413760"/>
        </p:xfrm>
        <a:graphic>
          <a:graphicData uri="http://schemas.openxmlformats.org/drawingml/2006/table">
            <a:tbl>
              <a:tblPr firstRow="1" bandRow="1">
                <a:tableStyleId>{5C22544A-7EE6-4342-B048-85BDC9FD1C3A}</a:tableStyleId>
              </a:tblPr>
              <a:tblGrid>
                <a:gridCol w="3058086">
                  <a:extLst>
                    <a:ext uri="{9D8B030D-6E8A-4147-A177-3AD203B41FA5}">
                      <a16:colId xmlns:a16="http://schemas.microsoft.com/office/drawing/2014/main" val="281990276"/>
                    </a:ext>
                  </a:extLst>
                </a:gridCol>
                <a:gridCol w="1704834">
                  <a:extLst>
                    <a:ext uri="{9D8B030D-6E8A-4147-A177-3AD203B41FA5}">
                      <a16:colId xmlns:a16="http://schemas.microsoft.com/office/drawing/2014/main" val="1601097931"/>
                    </a:ext>
                  </a:extLst>
                </a:gridCol>
              </a:tblGrid>
              <a:tr h="370840">
                <a:tc>
                  <a:txBody>
                    <a:bodyPr/>
                    <a:lstStyle/>
                    <a:p>
                      <a:r>
                        <a:rPr lang="en-GB">
                          <a:latin typeface="Arial" panose="020B0604020202020204" pitchFamily="34" charset="0"/>
                          <a:cs typeface="Arial" panose="020B0604020202020204" pitchFamily="34" charset="0"/>
                        </a:rPr>
                        <a:t>Subgroup</a:t>
                      </a:r>
                    </a:p>
                  </a:txBody>
                  <a:tcPr/>
                </a:tc>
                <a:tc>
                  <a:txBody>
                    <a:bodyPr/>
                    <a:lstStyle/>
                    <a:p>
                      <a:r>
                        <a:rPr lang="en-GB">
                          <a:latin typeface="Arial" panose="020B0604020202020204" pitchFamily="34" charset="0"/>
                          <a:cs typeface="Arial" panose="020B0604020202020204" pitchFamily="34" charset="0"/>
                        </a:rPr>
                        <a:t>OS HR </a:t>
                      </a:r>
                    </a:p>
                    <a:p>
                      <a:r>
                        <a:rPr lang="en-GB">
                          <a:latin typeface="Arial" panose="020B0604020202020204" pitchFamily="34" charset="0"/>
                          <a:cs typeface="Arial" panose="020B0604020202020204" pitchFamily="34" charset="0"/>
                        </a:rPr>
                        <a:t>(95% CI)</a:t>
                      </a:r>
                    </a:p>
                  </a:txBody>
                  <a:tcPr/>
                </a:tc>
                <a:extLst>
                  <a:ext uri="{0D108BD9-81ED-4DB2-BD59-A6C34878D82A}">
                    <a16:rowId xmlns:a16="http://schemas.microsoft.com/office/drawing/2014/main" val="1303821937"/>
                  </a:ext>
                </a:extLst>
              </a:tr>
              <a:tr h="370840">
                <a:tc>
                  <a:txBody>
                    <a:bodyPr/>
                    <a:lstStyle/>
                    <a:p>
                      <a:r>
                        <a:rPr lang="en-GB">
                          <a:latin typeface="Arial" panose="020B0604020202020204" pitchFamily="34" charset="0"/>
                          <a:cs typeface="Arial" panose="020B0604020202020204" pitchFamily="34" charset="0"/>
                        </a:rPr>
                        <a:t>Primary platinum-free interval &gt; 6 months (n=305)</a:t>
                      </a:r>
                    </a:p>
                  </a:txBody>
                  <a:tcPr/>
                </a:tc>
                <a:tc>
                  <a:txBody>
                    <a:bodyPr/>
                    <a:lstStyle/>
                    <a:p>
                      <a:r>
                        <a:rPr lang="en-GB">
                          <a:latin typeface="Arial" panose="020B0604020202020204" pitchFamily="34" charset="0"/>
                          <a:cs typeface="Arial" panose="020B0604020202020204" pitchFamily="34" charset="0"/>
                        </a:rPr>
                        <a:t>0.54 </a:t>
                      </a:r>
                    </a:p>
                    <a:p>
                      <a:r>
                        <a:rPr lang="en-GB">
                          <a:latin typeface="Arial" panose="020B0604020202020204" pitchFamily="34" charset="0"/>
                          <a:cs typeface="Arial" panose="020B0604020202020204" pitchFamily="34" charset="0"/>
                        </a:rPr>
                        <a:t>(0.415, 0.707)</a:t>
                      </a:r>
                    </a:p>
                  </a:txBody>
                  <a:tcPr/>
                </a:tc>
                <a:extLst>
                  <a:ext uri="{0D108BD9-81ED-4DB2-BD59-A6C34878D82A}">
                    <a16:rowId xmlns:a16="http://schemas.microsoft.com/office/drawing/2014/main" val="2012952668"/>
                  </a:ext>
                </a:extLst>
              </a:tr>
              <a:tr h="370840">
                <a:tc>
                  <a:txBody>
                    <a:bodyPr/>
                    <a:lstStyle/>
                    <a:p>
                      <a:r>
                        <a:rPr lang="en-GB">
                          <a:latin typeface="Arial" panose="020B0604020202020204" pitchFamily="34" charset="0"/>
                          <a:cs typeface="Arial" panose="020B0604020202020204" pitchFamily="34" charset="0"/>
                        </a:rPr>
                        <a:t>Primary platinum-free interval ≤ 6 months (n=147)</a:t>
                      </a:r>
                    </a:p>
                  </a:txBody>
                  <a:tcPr/>
                </a:tc>
                <a:tc>
                  <a:txBody>
                    <a:bodyPr/>
                    <a:lstStyle/>
                    <a:p>
                      <a:r>
                        <a:rPr lang="en-GB">
                          <a:latin typeface="Arial" panose="020B0604020202020204" pitchFamily="34" charset="0"/>
                          <a:cs typeface="Arial" panose="020B0604020202020204" pitchFamily="34" charset="0"/>
                        </a:rPr>
                        <a:t>1.07 </a:t>
                      </a:r>
                    </a:p>
                    <a:p>
                      <a:r>
                        <a:rPr lang="en-GB">
                          <a:latin typeface="Arial" panose="020B0604020202020204" pitchFamily="34" charset="0"/>
                          <a:cs typeface="Arial" panose="020B0604020202020204" pitchFamily="34" charset="0"/>
                        </a:rPr>
                        <a:t>(0.735, 1.562)</a:t>
                      </a:r>
                    </a:p>
                  </a:txBody>
                  <a:tcPr/>
                </a:tc>
                <a:extLst>
                  <a:ext uri="{0D108BD9-81ED-4DB2-BD59-A6C34878D82A}">
                    <a16:rowId xmlns:a16="http://schemas.microsoft.com/office/drawing/2014/main" val="3495721935"/>
                  </a:ext>
                </a:extLst>
              </a:tr>
              <a:tr h="0">
                <a:tc>
                  <a:txBody>
                    <a:bodyPr/>
                    <a:lstStyle/>
                    <a:p>
                      <a:endParaRPr lang="en-GB" sz="800">
                        <a:latin typeface="Arial" panose="020B0604020202020204" pitchFamily="34" charset="0"/>
                        <a:cs typeface="Arial" panose="020B0604020202020204" pitchFamily="34" charset="0"/>
                      </a:endParaRPr>
                    </a:p>
                  </a:txBody>
                  <a:tcPr/>
                </a:tc>
                <a:tc>
                  <a:txBody>
                    <a:bodyPr/>
                    <a:lstStyle/>
                    <a:p>
                      <a:endParaRPr lang="en-GB" sz="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375065"/>
                  </a:ext>
                </a:extLst>
              </a:tr>
              <a:tr h="370840">
                <a:tc>
                  <a:txBody>
                    <a:bodyPr/>
                    <a:lstStyle/>
                    <a:p>
                      <a:r>
                        <a:rPr lang="en-GB">
                          <a:latin typeface="Arial" panose="020B0604020202020204" pitchFamily="34" charset="0"/>
                          <a:cs typeface="Arial" panose="020B0604020202020204" pitchFamily="34" charset="0"/>
                        </a:rPr>
                        <a:t>Positive BRCA status (n=65)</a:t>
                      </a:r>
                    </a:p>
                  </a:txBody>
                  <a:tcPr/>
                </a:tc>
                <a:tc>
                  <a:txBody>
                    <a:bodyPr/>
                    <a:lstStyle/>
                    <a:p>
                      <a:r>
                        <a:rPr lang="en-GB">
                          <a:latin typeface="Arial" panose="020B0604020202020204" pitchFamily="34" charset="0"/>
                          <a:cs typeface="Arial" panose="020B0604020202020204" pitchFamily="34" charset="0"/>
                        </a:rPr>
                        <a:t>0.42 </a:t>
                      </a:r>
                    </a:p>
                    <a:p>
                      <a:r>
                        <a:rPr lang="en-GB">
                          <a:latin typeface="Arial" panose="020B0604020202020204" pitchFamily="34" charset="0"/>
                          <a:cs typeface="Arial" panose="020B0604020202020204" pitchFamily="34" charset="0"/>
                        </a:rPr>
                        <a:t>(0.237, 0.759)</a:t>
                      </a:r>
                    </a:p>
                  </a:txBody>
                  <a:tcPr/>
                </a:tc>
                <a:extLst>
                  <a:ext uri="{0D108BD9-81ED-4DB2-BD59-A6C34878D82A}">
                    <a16:rowId xmlns:a16="http://schemas.microsoft.com/office/drawing/2014/main" val="3112811136"/>
                  </a:ext>
                </a:extLst>
              </a:tr>
              <a:tr h="370840">
                <a:tc>
                  <a:txBody>
                    <a:bodyPr/>
                    <a:lstStyle/>
                    <a:p>
                      <a:r>
                        <a:rPr lang="en-GB">
                          <a:latin typeface="Arial" panose="020B0604020202020204" pitchFamily="34" charset="0"/>
                          <a:cs typeface="Arial" panose="020B0604020202020204" pitchFamily="34" charset="0"/>
                        </a:rPr>
                        <a:t>Negative (or unknown) BRCA status (n=388)</a:t>
                      </a:r>
                    </a:p>
                  </a:txBody>
                  <a:tcPr/>
                </a:tc>
                <a:tc>
                  <a:txBody>
                    <a:bodyPr/>
                    <a:lstStyle/>
                    <a:p>
                      <a:r>
                        <a:rPr lang="en-GB">
                          <a:latin typeface="Arial" panose="020B0604020202020204" pitchFamily="34" charset="0"/>
                          <a:cs typeface="Arial" panose="020B0604020202020204" pitchFamily="34" charset="0"/>
                        </a:rPr>
                        <a:t>0.73 </a:t>
                      </a:r>
                    </a:p>
                    <a:p>
                      <a:r>
                        <a:rPr lang="en-GB">
                          <a:latin typeface="Arial" panose="020B0604020202020204" pitchFamily="34" charset="0"/>
                          <a:cs typeface="Arial" panose="020B0604020202020204" pitchFamily="34" charset="0"/>
                        </a:rPr>
                        <a:t>(0.582, 0.928)</a:t>
                      </a:r>
                    </a:p>
                  </a:txBody>
                  <a:tcPr/>
                </a:tc>
                <a:extLst>
                  <a:ext uri="{0D108BD9-81ED-4DB2-BD59-A6C34878D82A}">
                    <a16:rowId xmlns:a16="http://schemas.microsoft.com/office/drawing/2014/main" val="3183085145"/>
                  </a:ext>
                </a:extLst>
              </a:tr>
            </a:tbl>
          </a:graphicData>
        </a:graphic>
      </p:graphicFrame>
      <p:sp>
        <p:nvSpPr>
          <p:cNvPr id="10" name="Rectangle 9">
            <a:extLst>
              <a:ext uri="{FF2B5EF4-FFF2-40B4-BE49-F238E27FC236}">
                <a16:creationId xmlns:a16="http://schemas.microsoft.com/office/drawing/2014/main" id="{3F54376A-365D-3095-B6E3-13BB6BC2B6A3}"/>
              </a:ext>
            </a:extLst>
          </p:cNvPr>
          <p:cNvSpPr/>
          <p:nvPr/>
        </p:nvSpPr>
        <p:spPr>
          <a:xfrm>
            <a:off x="226685" y="4602176"/>
            <a:ext cx="4811919" cy="11988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Subgroup analysis not applicable</a:t>
            </a:r>
          </a:p>
          <a:p>
            <a:pPr marL="285750" indent="-285750">
              <a:buFont typeface="Arial" panose="020B0604020202020204" pitchFamily="34" charset="0"/>
              <a:buChar char="•"/>
            </a:pPr>
            <a:r>
              <a:rPr lang="en-GB">
                <a:solidFill>
                  <a:schemeClr val="tx1"/>
                </a:solidFill>
                <a:latin typeface="Arial" panose="020B0604020202020204" pitchFamily="34" charset="0"/>
              </a:rPr>
              <a:t>Exploratory only, not included in economic model</a:t>
            </a:r>
          </a:p>
        </p:txBody>
      </p:sp>
      <p:sp>
        <p:nvSpPr>
          <p:cNvPr id="5" name="Rectangle 4">
            <a:extLst>
              <a:ext uri="{FF2B5EF4-FFF2-40B4-BE49-F238E27FC236}">
                <a16:creationId xmlns:a16="http://schemas.microsoft.com/office/drawing/2014/main" id="{28FEFC06-9E69-F40D-47A6-6D274BB9BFFE}"/>
              </a:ext>
            </a:extLst>
          </p:cNvPr>
          <p:cNvSpPr/>
          <p:nvPr/>
        </p:nvSpPr>
        <p:spPr>
          <a:xfrm>
            <a:off x="5128253" y="468961"/>
            <a:ext cx="7007479" cy="5891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rPr>
              <a:t>EAG: Clinical rationale for different prognosis in subgroups but should be interpreted with caution</a:t>
            </a:r>
          </a:p>
          <a:p>
            <a:pPr marL="457200" indent="-457200">
              <a:buFont typeface="+mj-lt"/>
              <a:buAutoNum type="arabicPeriod"/>
            </a:pPr>
            <a:r>
              <a:rPr lang="en-GB">
                <a:solidFill>
                  <a:schemeClr val="tx1"/>
                </a:solidFill>
                <a:latin typeface="Arial" panose="020B0604020202020204" pitchFamily="34" charset="0"/>
              </a:rPr>
              <a:t>Primary platinum-free interval (≤6 months vs &gt;6 months): </a:t>
            </a:r>
          </a:p>
          <a:p>
            <a:pPr marL="800100" lvl="1" indent="-342900">
              <a:buFont typeface="Arial" panose="020B0604020202020204" pitchFamily="34" charset="0"/>
              <a:buChar char="•"/>
            </a:pPr>
            <a:r>
              <a:rPr lang="en-GB">
                <a:solidFill>
                  <a:schemeClr val="tx1"/>
                </a:solidFill>
                <a:latin typeface="Arial" panose="020B0604020202020204" pitchFamily="34" charset="0"/>
              </a:rPr>
              <a:t>Suggestion of a statistically significant effect on OS (interaction effect: p=0.0057) but not PFS (interaction effect: p=0.6417).</a:t>
            </a:r>
          </a:p>
          <a:p>
            <a:pPr marL="800100" lvl="1" indent="-342900">
              <a:buFont typeface="Arial" panose="020B0604020202020204" pitchFamily="34" charset="0"/>
              <a:buChar char="•"/>
            </a:pPr>
            <a:r>
              <a:rPr lang="en-GB">
                <a:solidFill>
                  <a:schemeClr val="tx1"/>
                </a:solidFill>
                <a:latin typeface="Arial" panose="020B0604020202020204" pitchFamily="34" charset="0"/>
              </a:rPr>
              <a:t>Clinical advice indicates it is plausible that longer platinum-free interval would lead to a better response to treatment</a:t>
            </a:r>
          </a:p>
          <a:p>
            <a:pPr marL="800100" lvl="1" indent="-342900">
              <a:buFont typeface="Arial" panose="020B0604020202020204" pitchFamily="34" charset="0"/>
              <a:buChar char="•"/>
            </a:pPr>
            <a:r>
              <a:rPr lang="en-GB">
                <a:solidFill>
                  <a:schemeClr val="tx1"/>
                </a:solidFill>
                <a:latin typeface="Arial" panose="020B0604020202020204" pitchFamily="34" charset="0"/>
              </a:rPr>
              <a:t>Impact should be interpreted with caution because of lack of consistency between OS and PFS, and lack of adjustment at alpha level for multiple comparisons</a:t>
            </a:r>
          </a:p>
          <a:p>
            <a:pPr marL="457200" indent="-457200">
              <a:buFont typeface="+mj-lt"/>
              <a:buAutoNum type="arabicPeriod"/>
            </a:pPr>
            <a:r>
              <a:rPr lang="en-GB">
                <a:solidFill>
                  <a:schemeClr val="tx1"/>
                </a:solidFill>
                <a:latin typeface="Arial" panose="020B0604020202020204" pitchFamily="34" charset="0"/>
              </a:rPr>
              <a:t>BRCA mutation status:</a:t>
            </a:r>
          </a:p>
          <a:p>
            <a:pPr marL="800100" lvl="1" indent="-342900">
              <a:buFont typeface="Arial" panose="020B0604020202020204" pitchFamily="34" charset="0"/>
              <a:buChar char="•"/>
            </a:pPr>
            <a:r>
              <a:rPr lang="en-GB">
                <a:solidFill>
                  <a:schemeClr val="tx1"/>
                </a:solidFill>
                <a:latin typeface="Arial" panose="020B0604020202020204" pitchFamily="34" charset="0"/>
              </a:rPr>
              <a:t>Positive BRCA status yielded more favourable HR of OS for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vs chemotherapy (OS interaction effect: p=0.0592; PFS interaction effect: p=0.0223)</a:t>
            </a:r>
          </a:p>
          <a:p>
            <a:pPr marL="800100" lvl="1" indent="-342900">
              <a:buFont typeface="Arial" panose="020B0604020202020204" pitchFamily="34" charset="0"/>
              <a:buChar char="•"/>
            </a:pPr>
            <a:r>
              <a:rPr lang="en-GB">
                <a:solidFill>
                  <a:schemeClr val="tx1"/>
                </a:solidFill>
                <a:latin typeface="Arial" panose="020B0604020202020204" pitchFamily="34" charset="0"/>
              </a:rPr>
              <a:t>Clinical advice indicated that people who are BRCA positive tend to be more chemotherapy-sensitive and tend to have a better prognosis</a:t>
            </a:r>
          </a:p>
          <a:p>
            <a:pPr marL="800100" lvl="1" indent="-342900">
              <a:buFont typeface="Arial" panose="020B0604020202020204" pitchFamily="34" charset="0"/>
              <a:buChar char="•"/>
            </a:pPr>
            <a:r>
              <a:rPr lang="en-GB">
                <a:solidFill>
                  <a:schemeClr val="tx1"/>
                </a:solidFill>
                <a:latin typeface="Arial" panose="020B0604020202020204" pitchFamily="34" charset="0"/>
              </a:rPr>
              <a:t>Results indicate small impact on ICER and should be interpreted with caution because of small sample size and lack of adjustment at alpha level for multiple comparisons</a:t>
            </a:r>
          </a:p>
          <a:p>
            <a:endParaRPr lang="en-GB">
              <a:solidFill>
                <a:schemeClr val="tx1"/>
              </a:solidFill>
              <a:latin typeface="Arial" panose="020B0604020202020204" pitchFamily="34" charset="0"/>
            </a:endParaRPr>
          </a:p>
        </p:txBody>
      </p:sp>
      <p:sp>
        <p:nvSpPr>
          <p:cNvPr id="4" name="Rectangle 3" descr="Question to committee">
            <a:extLst>
              <a:ext uri="{FF2B5EF4-FFF2-40B4-BE49-F238E27FC236}">
                <a16:creationId xmlns:a16="http://schemas.microsoft.com/office/drawing/2014/main" id="{9FA2EBE3-4983-B759-9418-4F5DEC2E8BAB}"/>
              </a:ext>
            </a:extLst>
          </p:cNvPr>
          <p:cNvSpPr/>
          <p:nvPr/>
        </p:nvSpPr>
        <p:spPr>
          <a:xfrm>
            <a:off x="392115" y="5850790"/>
            <a:ext cx="4646489" cy="528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Is it appropriate to consider any subgroup analyses?</a:t>
            </a:r>
          </a:p>
        </p:txBody>
      </p:sp>
      <p:sp>
        <p:nvSpPr>
          <p:cNvPr id="2" name="Text Placeholder 1">
            <a:extLst>
              <a:ext uri="{FF2B5EF4-FFF2-40B4-BE49-F238E27FC236}">
                <a16:creationId xmlns:a16="http://schemas.microsoft.com/office/drawing/2014/main" id="{D0D3441D-1F36-DDCF-E04A-D8965774C2FF}"/>
              </a:ext>
            </a:extLst>
          </p:cNvPr>
          <p:cNvSpPr>
            <a:spLocks noGrp="1"/>
          </p:cNvSpPr>
          <p:nvPr>
            <p:ph type="body" sz="quarter" idx="13"/>
          </p:nvPr>
        </p:nvSpPr>
        <p:spPr>
          <a:xfrm>
            <a:off x="1018271" y="6386913"/>
            <a:ext cx="10858880" cy="365125"/>
          </a:xfrm>
        </p:spPr>
        <p:txBody>
          <a:bodyPr>
            <a:noAutofit/>
          </a:bodyPr>
          <a:lstStyle/>
          <a:p>
            <a:r>
              <a:rPr lang="en-GB" sz="1300"/>
              <a:t>Abbreviations: BRCA, breast cancer gene; EAG, external assessment group; HR, hazard ratio; ICER, incremental cost-effectiveness ratio; OS, overall survival; PFS, progression-free survival</a:t>
            </a:r>
          </a:p>
        </p:txBody>
      </p:sp>
      <p:grpSp>
        <p:nvGrpSpPr>
          <p:cNvPr id="7" name="Group 6">
            <a:extLst>
              <a:ext uri="{FF2B5EF4-FFF2-40B4-BE49-F238E27FC236}">
                <a16:creationId xmlns:a16="http://schemas.microsoft.com/office/drawing/2014/main" id="{3DAE8566-E84F-2579-4986-2535ACDCFD6F}"/>
              </a:ext>
              <a:ext uri="{C183D7F6-B498-43B3-948B-1728B52AA6E4}">
                <adec:decorative xmlns:adec="http://schemas.microsoft.com/office/drawing/2017/decorative" val="1"/>
              </a:ext>
            </a:extLst>
          </p:cNvPr>
          <p:cNvGrpSpPr/>
          <p:nvPr/>
        </p:nvGrpSpPr>
        <p:grpSpPr>
          <a:xfrm>
            <a:off x="0" y="5850790"/>
            <a:ext cx="576000" cy="509628"/>
            <a:chOff x="-1440493" y="4133589"/>
            <a:chExt cx="576000" cy="576000"/>
          </a:xfrm>
        </p:grpSpPr>
        <p:sp>
          <p:nvSpPr>
            <p:cNvPr id="8" name="Oval 7">
              <a:extLst>
                <a:ext uri="{FF2B5EF4-FFF2-40B4-BE49-F238E27FC236}">
                  <a16:creationId xmlns:a16="http://schemas.microsoft.com/office/drawing/2014/main" id="{879CB4B0-55C1-7648-8C38-255CF65BA4C8}"/>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9" name="Graphic 8">
              <a:extLst>
                <a:ext uri="{FF2B5EF4-FFF2-40B4-BE49-F238E27FC236}">
                  <a16:creationId xmlns:a16="http://schemas.microsoft.com/office/drawing/2014/main" id="{84439C96-05E6-64D7-4AE6-9DE508157A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2" name="Rectangle 11">
            <a:extLst>
              <a:ext uri="{FF2B5EF4-FFF2-40B4-BE49-F238E27FC236}">
                <a16:creationId xmlns:a16="http://schemas.microsoft.com/office/drawing/2014/main" id="{328B7167-06B6-6A7A-BE5F-EF2D7E3A92B2}"/>
              </a:ext>
              <a:ext uri="{C183D7F6-B498-43B3-948B-1728B52AA6E4}">
                <adec:decorative xmlns:adec="http://schemas.microsoft.com/office/drawing/2017/decorative" val="1"/>
              </a:ext>
            </a:extLst>
          </p:cNvPr>
          <p:cNvSpPr/>
          <p:nvPr/>
        </p:nvSpPr>
        <p:spPr>
          <a:xfrm>
            <a:off x="9522691" y="-8880"/>
            <a:ext cx="2669309"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Moderate ICER impact</a:t>
            </a:r>
          </a:p>
        </p:txBody>
      </p:sp>
    </p:spTree>
    <p:extLst>
      <p:ext uri="{BB962C8B-B14F-4D97-AF65-F5344CB8AC3E}">
        <p14:creationId xmlns:p14="http://schemas.microsoft.com/office/powerpoint/2010/main" val="104321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t>Mirvetuximab </a:t>
            </a:r>
            <a:r>
              <a:rPr lang="en-GB" err="1"/>
              <a:t>soravtansine</a:t>
            </a:r>
            <a:r>
              <a:rPr lang="en-GB"/>
              <a:t> for treating folate receptor alpha-positive platinum-resistant advanced epithelial ovarian, fallopian tube or primary peritoneal cancer</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612945"/>
            <a:ext cx="11136812"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p>
          <a:p>
            <a:pPr marL="457200" indent="-457200">
              <a:buSzPts val="2000"/>
              <a:buFont typeface="Wingdings" pitchFamily="2" charset="2"/>
              <a:buChar char="q"/>
            </a:pPr>
            <a:r>
              <a:rPr lang="en-GB" sz="2800"/>
              <a:t>Summary</a:t>
            </a:r>
          </a:p>
        </p:txBody>
      </p:sp>
    </p:spTree>
    <p:extLst>
      <p:ext uri="{BB962C8B-B14F-4D97-AF65-F5344CB8AC3E}">
        <p14:creationId xmlns:p14="http://schemas.microsoft.com/office/powerpoint/2010/main" val="61595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2197D-F2DB-C87C-A1B4-12C7933E26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F055D0-2A28-1010-E80D-9917A308C72F}"/>
              </a:ext>
            </a:extLst>
          </p:cNvPr>
          <p:cNvSpPr>
            <a:spLocks noGrp="1"/>
          </p:cNvSpPr>
          <p:nvPr>
            <p:ph type="title"/>
          </p:nvPr>
        </p:nvSpPr>
        <p:spPr>
          <a:xfrm>
            <a:off x="173348" y="246416"/>
            <a:ext cx="11250785" cy="592817"/>
          </a:xfrm>
        </p:spPr>
        <p:txBody>
          <a:bodyPr/>
          <a:lstStyle/>
          <a:p>
            <a:r>
              <a:rPr lang="en-GB"/>
              <a:t>Overview of company’s model</a:t>
            </a:r>
          </a:p>
        </p:txBody>
      </p:sp>
      <p:sp>
        <p:nvSpPr>
          <p:cNvPr id="4" name="TextBox 3">
            <a:extLst>
              <a:ext uri="{FF2B5EF4-FFF2-40B4-BE49-F238E27FC236}">
                <a16:creationId xmlns:a16="http://schemas.microsoft.com/office/drawing/2014/main" id="{07743D45-E65F-F0A6-43B9-B5129FF20EB7}"/>
              </a:ext>
            </a:extLst>
          </p:cNvPr>
          <p:cNvSpPr txBox="1"/>
          <p:nvPr/>
        </p:nvSpPr>
        <p:spPr>
          <a:xfrm>
            <a:off x="350234" y="782014"/>
            <a:ext cx="5745766"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Company’s model structure</a:t>
            </a:r>
          </a:p>
        </p:txBody>
      </p:sp>
      <p:grpSp>
        <p:nvGrpSpPr>
          <p:cNvPr id="27" name="Group 26" descr="Overview of the company's partitioned survival model structure with three states: pre-progression, post-progression and death">
            <a:extLst>
              <a:ext uri="{FF2B5EF4-FFF2-40B4-BE49-F238E27FC236}">
                <a16:creationId xmlns:a16="http://schemas.microsoft.com/office/drawing/2014/main" id="{D48C50A0-10B6-2B21-D287-7ECCD4612EA1}"/>
              </a:ext>
            </a:extLst>
          </p:cNvPr>
          <p:cNvGrpSpPr/>
          <p:nvPr/>
        </p:nvGrpSpPr>
        <p:grpSpPr>
          <a:xfrm>
            <a:off x="617051" y="1416118"/>
            <a:ext cx="5518227" cy="2605042"/>
            <a:chOff x="755374" y="1336545"/>
            <a:chExt cx="5469835" cy="2286000"/>
          </a:xfrm>
        </p:grpSpPr>
        <p:sp>
          <p:nvSpPr>
            <p:cNvPr id="5" name="Oval 4">
              <a:extLst>
                <a:ext uri="{FF2B5EF4-FFF2-40B4-BE49-F238E27FC236}">
                  <a16:creationId xmlns:a16="http://schemas.microsoft.com/office/drawing/2014/main" id="{161E0E87-BC4C-0254-7BCD-6CCBE4C34CB2}"/>
                </a:ext>
              </a:extLst>
            </p:cNvPr>
            <p:cNvSpPr/>
            <p:nvPr/>
          </p:nvSpPr>
          <p:spPr>
            <a:xfrm>
              <a:off x="755375" y="1336545"/>
              <a:ext cx="2474843" cy="9144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Pre-progression</a:t>
              </a:r>
            </a:p>
          </p:txBody>
        </p:sp>
        <p:sp>
          <p:nvSpPr>
            <p:cNvPr id="6" name="Oval 5">
              <a:extLst>
                <a:ext uri="{FF2B5EF4-FFF2-40B4-BE49-F238E27FC236}">
                  <a16:creationId xmlns:a16="http://schemas.microsoft.com/office/drawing/2014/main" id="{1A341FD5-E13A-F886-2B60-00A59C849309}"/>
                </a:ext>
              </a:extLst>
            </p:cNvPr>
            <p:cNvSpPr/>
            <p:nvPr/>
          </p:nvSpPr>
          <p:spPr>
            <a:xfrm>
              <a:off x="755374" y="2708145"/>
              <a:ext cx="2474843" cy="9144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Post-progression</a:t>
              </a:r>
            </a:p>
          </p:txBody>
        </p:sp>
        <p:sp>
          <p:nvSpPr>
            <p:cNvPr id="7" name="Oval 6">
              <a:extLst>
                <a:ext uri="{FF2B5EF4-FFF2-40B4-BE49-F238E27FC236}">
                  <a16:creationId xmlns:a16="http://schemas.microsoft.com/office/drawing/2014/main" id="{F3B1F370-3B5E-00A3-A5D3-CE0C38A4E5EB}"/>
                </a:ext>
              </a:extLst>
            </p:cNvPr>
            <p:cNvSpPr/>
            <p:nvPr/>
          </p:nvSpPr>
          <p:spPr>
            <a:xfrm>
              <a:off x="3750366" y="1962710"/>
              <a:ext cx="2474843" cy="9144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Death</a:t>
              </a:r>
            </a:p>
          </p:txBody>
        </p:sp>
        <p:cxnSp>
          <p:nvCxnSpPr>
            <p:cNvPr id="9" name="Straight Arrow Connector 8">
              <a:extLst>
                <a:ext uri="{FF2B5EF4-FFF2-40B4-BE49-F238E27FC236}">
                  <a16:creationId xmlns:a16="http://schemas.microsoft.com/office/drawing/2014/main" id="{ACD4DC04-B1D6-23E2-FBDF-B05853E4B12D}"/>
                </a:ext>
              </a:extLst>
            </p:cNvPr>
            <p:cNvCxnSpPr>
              <a:cxnSpLocks/>
              <a:stCxn id="5" idx="4"/>
              <a:endCxn id="6" idx="0"/>
            </p:cNvCxnSpPr>
            <p:nvPr/>
          </p:nvCxnSpPr>
          <p:spPr>
            <a:xfrm flipH="1">
              <a:off x="1992796" y="2250945"/>
              <a:ext cx="1" cy="457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0A3C086-DEFF-E84C-3DD3-50F3394274F4}"/>
                </a:ext>
              </a:extLst>
            </p:cNvPr>
            <p:cNvCxnSpPr>
              <a:cxnSpLocks/>
              <a:stCxn id="5" idx="6"/>
              <a:endCxn id="7" idx="1"/>
            </p:cNvCxnSpPr>
            <p:nvPr/>
          </p:nvCxnSpPr>
          <p:spPr>
            <a:xfrm>
              <a:off x="3230218" y="1793745"/>
              <a:ext cx="882580" cy="3028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E9FB40C-5FF8-5BE6-841A-EA03DF118A70}"/>
                </a:ext>
              </a:extLst>
            </p:cNvPr>
            <p:cNvCxnSpPr>
              <a:cxnSpLocks/>
              <a:stCxn id="6" idx="6"/>
              <a:endCxn id="7" idx="3"/>
            </p:cNvCxnSpPr>
            <p:nvPr/>
          </p:nvCxnSpPr>
          <p:spPr>
            <a:xfrm flipV="1">
              <a:off x="3230217" y="2743199"/>
              <a:ext cx="882581" cy="4221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Connector: Curved 17">
              <a:extLst>
                <a:ext uri="{FF2B5EF4-FFF2-40B4-BE49-F238E27FC236}">
                  <a16:creationId xmlns:a16="http://schemas.microsoft.com/office/drawing/2014/main" id="{D43D9D49-8DD8-1B50-6897-58E667E3EA5A}"/>
                </a:ext>
              </a:extLst>
            </p:cNvPr>
            <p:cNvCxnSpPr>
              <a:cxnSpLocks/>
              <a:stCxn id="5" idx="1"/>
              <a:endCxn id="5" idx="2"/>
            </p:cNvCxnSpPr>
            <p:nvPr/>
          </p:nvCxnSpPr>
          <p:spPr>
            <a:xfrm rot="16200000" flipH="1" flipV="1">
              <a:off x="774946" y="1450884"/>
              <a:ext cx="323289" cy="362432"/>
            </a:xfrm>
            <a:prstGeom prst="curvedConnector4">
              <a:avLst>
                <a:gd name="adj1" fmla="val -112132"/>
                <a:gd name="adj2" fmla="val 163074"/>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Connector: Curved 20">
              <a:extLst>
                <a:ext uri="{FF2B5EF4-FFF2-40B4-BE49-F238E27FC236}">
                  <a16:creationId xmlns:a16="http://schemas.microsoft.com/office/drawing/2014/main" id="{B6B9E995-D901-2152-1971-E8592C6627B0}"/>
                </a:ext>
              </a:extLst>
            </p:cNvPr>
            <p:cNvCxnSpPr>
              <a:cxnSpLocks/>
              <a:stCxn id="6" idx="1"/>
              <a:endCxn id="6" idx="2"/>
            </p:cNvCxnSpPr>
            <p:nvPr/>
          </p:nvCxnSpPr>
          <p:spPr>
            <a:xfrm rot="16200000" flipH="1" flipV="1">
              <a:off x="774945" y="2822484"/>
              <a:ext cx="323289" cy="362432"/>
            </a:xfrm>
            <a:prstGeom prst="curvedConnector4">
              <a:avLst>
                <a:gd name="adj1" fmla="val -112132"/>
                <a:gd name="adj2" fmla="val 163074"/>
              </a:avLst>
            </a:prstGeom>
            <a:ln w="19050">
              <a:tailEnd type="triangle"/>
            </a:ln>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AD553422-AE43-AB86-CF3A-E5AF8C405210}"/>
              </a:ext>
            </a:extLst>
          </p:cNvPr>
          <p:cNvSpPr txBox="1"/>
          <p:nvPr/>
        </p:nvSpPr>
        <p:spPr>
          <a:xfrm>
            <a:off x="6209168" y="246416"/>
            <a:ext cx="6096000" cy="680186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3-state partitioned survival model</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40.8-year time horizon (almost no patients alive at end)</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3.5% discounting rate</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1-week cycle length and half-cycle correction for OS and PFS</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Uses clinical data from MIRASOL</a:t>
            </a:r>
          </a:p>
          <a:p>
            <a:pPr>
              <a:spcAft>
                <a:spcPts val="1200"/>
              </a:spcAft>
            </a:pPr>
            <a:r>
              <a:rPr lang="en-GB" b="1">
                <a:latin typeface="Arial" panose="020B0604020202020204" pitchFamily="34" charset="0"/>
                <a:cs typeface="Arial" panose="020B0604020202020204" pitchFamily="34" charset="0"/>
              </a:rPr>
              <a:t>Mirvetuximab is modelled to affect QALYs by:</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Increasing OS and PFS vs chemotherapy</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Using different utility values by treatment arm, resulting in x1.7 severity weight</a:t>
            </a:r>
          </a:p>
          <a:p>
            <a:pPr>
              <a:spcAft>
                <a:spcPts val="1200"/>
              </a:spcAft>
            </a:pPr>
            <a:r>
              <a:rPr lang="en-GB" b="1">
                <a:latin typeface="Arial" panose="020B0604020202020204" pitchFamily="34" charset="0"/>
                <a:cs typeface="Arial" panose="020B0604020202020204" pitchFamily="34" charset="0"/>
              </a:rPr>
              <a:t>Mirvetuximab is modelled to affect costs by:</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Higher drug acquisition costs </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Reduced costs in post-progression stage due to delayed progression</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Increased testing, administration and monitoring costs</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Reduced AE costs and reduced terminal care costs</a:t>
            </a:r>
          </a:p>
          <a:p>
            <a:pPr>
              <a:spcAft>
                <a:spcPts val="1200"/>
              </a:spcAft>
            </a:pPr>
            <a:endParaRPr lang="en-GB">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9C50A31-08DA-D36F-DE24-E4991D89A928}"/>
              </a:ext>
            </a:extLst>
          </p:cNvPr>
          <p:cNvSpPr/>
          <p:nvPr/>
        </p:nvSpPr>
        <p:spPr>
          <a:xfrm>
            <a:off x="350234" y="4464251"/>
            <a:ext cx="5698090" cy="1037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Partitioned survival model structure appropriate given high level of maturity of observed data</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2" name="Text Placeholder 1">
            <a:extLst>
              <a:ext uri="{FF2B5EF4-FFF2-40B4-BE49-F238E27FC236}">
                <a16:creationId xmlns:a16="http://schemas.microsoft.com/office/drawing/2014/main" id="{FB675C08-9118-25D3-B8B5-A90D48B177F8}"/>
              </a:ext>
            </a:extLst>
          </p:cNvPr>
          <p:cNvSpPr>
            <a:spLocks noGrp="1"/>
          </p:cNvSpPr>
          <p:nvPr>
            <p:ph type="body" sz="quarter" idx="13"/>
          </p:nvPr>
        </p:nvSpPr>
        <p:spPr>
          <a:xfrm>
            <a:off x="982688" y="6083152"/>
            <a:ext cx="5152589" cy="774847"/>
          </a:xfrm>
        </p:spPr>
        <p:txBody>
          <a:bodyPr>
            <a:normAutofit lnSpcReduction="10000"/>
          </a:bodyPr>
          <a:lstStyle/>
          <a:p>
            <a:r>
              <a:rPr lang="en-GB" sz="1300"/>
              <a:t>Abbreviations: AE, adverse event; DoT: duration of treatment; EAG, external assessment group; OS, overall survival; PFS, progression-free survival; PLD, pegylated liposomal doxorubicin; QALY, quality-adjusted life year</a:t>
            </a:r>
          </a:p>
        </p:txBody>
      </p:sp>
    </p:spTree>
    <p:extLst>
      <p:ext uri="{BB962C8B-B14F-4D97-AF65-F5344CB8AC3E}">
        <p14:creationId xmlns:p14="http://schemas.microsoft.com/office/powerpoint/2010/main" val="262407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12E33-4AB6-3C55-8ECD-C139FB46EA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5ABF09-393C-CE3D-C62D-D08FF9BC8E19}"/>
              </a:ext>
            </a:extLst>
          </p:cNvPr>
          <p:cNvSpPr>
            <a:spLocks noGrp="1"/>
          </p:cNvSpPr>
          <p:nvPr>
            <p:ph type="title"/>
          </p:nvPr>
        </p:nvSpPr>
        <p:spPr>
          <a:xfrm>
            <a:off x="123930" y="32246"/>
            <a:ext cx="11250785" cy="592817"/>
          </a:xfrm>
        </p:spPr>
        <p:txBody>
          <a:bodyPr>
            <a:normAutofit/>
          </a:bodyPr>
          <a:lstStyle/>
          <a:p>
            <a:r>
              <a:rPr lang="en-GB" sz="2800">
                <a:hlinkClick r:id="rId2" action="ppaction://hlinksldjump"/>
              </a:rPr>
              <a:t>Key issue</a:t>
            </a:r>
            <a:r>
              <a:rPr lang="en-GB" sz="2800"/>
              <a:t>: OS extrapolations (1/2)</a:t>
            </a:r>
          </a:p>
        </p:txBody>
      </p:sp>
      <p:sp>
        <p:nvSpPr>
          <p:cNvPr id="35" name="Text Placeholder 4">
            <a:extLst>
              <a:ext uri="{FF2B5EF4-FFF2-40B4-BE49-F238E27FC236}">
                <a16:creationId xmlns:a16="http://schemas.microsoft.com/office/drawing/2014/main" id="{658F9EB9-B4B7-5745-D4B9-425B11493314}"/>
              </a:ext>
            </a:extLst>
          </p:cNvPr>
          <p:cNvSpPr txBox="1">
            <a:spLocks/>
          </p:cNvSpPr>
          <p:nvPr/>
        </p:nvSpPr>
        <p:spPr>
          <a:xfrm>
            <a:off x="123930" y="462324"/>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For </a:t>
            </a:r>
            <a:r>
              <a:rPr lang="en-GB" err="1"/>
              <a:t>mirvetuximab</a:t>
            </a:r>
            <a:r>
              <a:rPr lang="en-GB"/>
              <a:t> OS, company prefers log-logistic distribution and EAG prefers gamma</a:t>
            </a:r>
          </a:p>
        </p:txBody>
      </p:sp>
      <p:sp>
        <p:nvSpPr>
          <p:cNvPr id="5" name="TextBox 4">
            <a:extLst>
              <a:ext uri="{FF2B5EF4-FFF2-40B4-BE49-F238E27FC236}">
                <a16:creationId xmlns:a16="http://schemas.microsoft.com/office/drawing/2014/main" id="{F2F4C606-EDEA-6DF6-5F3A-42734560B360}"/>
              </a:ext>
            </a:extLst>
          </p:cNvPr>
          <p:cNvSpPr txBox="1"/>
          <p:nvPr/>
        </p:nvSpPr>
        <p:spPr>
          <a:xfrm>
            <a:off x="-8576" y="742988"/>
            <a:ext cx="6347517"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Mirvetuximab OS KM and parametric extrapolations</a:t>
            </a:r>
          </a:p>
        </p:txBody>
      </p:sp>
      <p:grpSp>
        <p:nvGrpSpPr>
          <p:cNvPr id="6" name="Group 5">
            <a:extLst>
              <a:ext uri="{FF2B5EF4-FFF2-40B4-BE49-F238E27FC236}">
                <a16:creationId xmlns:a16="http://schemas.microsoft.com/office/drawing/2014/main" id="{34B105EF-BACE-0870-1EC8-8F11834D9DB4}"/>
              </a:ext>
            </a:extLst>
          </p:cNvPr>
          <p:cNvGrpSpPr/>
          <p:nvPr/>
        </p:nvGrpSpPr>
        <p:grpSpPr>
          <a:xfrm>
            <a:off x="18455" y="1083500"/>
            <a:ext cx="5946759" cy="3086395"/>
            <a:chOff x="18455" y="1083500"/>
            <a:chExt cx="5946759" cy="3086395"/>
          </a:xfrm>
        </p:grpSpPr>
        <p:pic>
          <p:nvPicPr>
            <p:cNvPr id="7" name="Picture 6" descr="A graph of different colored lines&#10;&#10;Description automatically generated">
              <a:extLst>
                <a:ext uri="{FF2B5EF4-FFF2-40B4-BE49-F238E27FC236}">
                  <a16:creationId xmlns:a16="http://schemas.microsoft.com/office/drawing/2014/main" id="{39E69BF7-CB8C-1FC0-8DF5-B2380938B4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5" y="1083500"/>
              <a:ext cx="5946759" cy="3086395"/>
            </a:xfrm>
            <a:prstGeom prst="rect">
              <a:avLst/>
            </a:prstGeom>
            <a:noFill/>
            <a:ln w="38100">
              <a:noFill/>
            </a:ln>
          </p:spPr>
        </p:pic>
        <p:cxnSp>
          <p:nvCxnSpPr>
            <p:cNvPr id="10" name="Straight Arrow Connector 9">
              <a:extLst>
                <a:ext uri="{FF2B5EF4-FFF2-40B4-BE49-F238E27FC236}">
                  <a16:creationId xmlns:a16="http://schemas.microsoft.com/office/drawing/2014/main" id="{E4C9D32A-318F-04DF-E143-5E4864C89574}"/>
                </a:ext>
              </a:extLst>
            </p:cNvPr>
            <p:cNvCxnSpPr>
              <a:cxnSpLocks/>
            </p:cNvCxnSpPr>
            <p:nvPr/>
          </p:nvCxnSpPr>
          <p:spPr>
            <a:xfrm flipH="1">
              <a:off x="3034656" y="3197862"/>
              <a:ext cx="428123" cy="329339"/>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BB5BD174-4DAB-3F01-C23E-37F7068E7E9D}"/>
                </a:ext>
              </a:extLst>
            </p:cNvPr>
            <p:cNvSpPr txBox="1"/>
            <p:nvPr/>
          </p:nvSpPr>
          <p:spPr>
            <a:xfrm>
              <a:off x="3477153" y="2774929"/>
              <a:ext cx="1202731" cy="815317"/>
            </a:xfrm>
            <a:prstGeom prst="rect">
              <a:avLst/>
            </a:prstGeom>
            <a:noFill/>
          </p:spPr>
          <p:txBody>
            <a:bodyPr wrap="square" rtlCol="0">
              <a:spAutoFit/>
            </a:bodyPr>
            <a:lstStyle/>
            <a:p>
              <a:r>
                <a:rPr lang="en-GB" sz="1600" b="1">
                  <a:solidFill>
                    <a:schemeClr val="accent6"/>
                  </a:solidFill>
                  <a:latin typeface="Arial" panose="020B0604020202020204" pitchFamily="34" charset="0"/>
                  <a:cs typeface="Arial" panose="020B0604020202020204" pitchFamily="34" charset="0"/>
                </a:rPr>
                <a:t>Company preferred curve</a:t>
              </a:r>
            </a:p>
          </p:txBody>
        </p:sp>
        <p:cxnSp>
          <p:nvCxnSpPr>
            <p:cNvPr id="14" name="Straight Arrow Connector 13">
              <a:extLst>
                <a:ext uri="{FF2B5EF4-FFF2-40B4-BE49-F238E27FC236}">
                  <a16:creationId xmlns:a16="http://schemas.microsoft.com/office/drawing/2014/main" id="{FE9F87B8-2784-AA54-DDB8-AA4381B7AEEE}"/>
                </a:ext>
              </a:extLst>
            </p:cNvPr>
            <p:cNvCxnSpPr>
              <a:cxnSpLocks/>
            </p:cNvCxnSpPr>
            <p:nvPr/>
          </p:nvCxnSpPr>
          <p:spPr>
            <a:xfrm flipH="1">
              <a:off x="2663851" y="3098537"/>
              <a:ext cx="164149" cy="4792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4292073-5313-CE84-C319-2261423862B8}"/>
                </a:ext>
              </a:extLst>
            </p:cNvPr>
            <p:cNvSpPr txBox="1"/>
            <p:nvPr/>
          </p:nvSpPr>
          <p:spPr>
            <a:xfrm>
              <a:off x="2647351" y="2316696"/>
              <a:ext cx="1202731" cy="839389"/>
            </a:xfrm>
            <a:prstGeom prst="rect">
              <a:avLst/>
            </a:prstGeom>
            <a:noFill/>
          </p:spPr>
          <p:txBody>
            <a:bodyPr wrap="square" rtlCol="0">
              <a:spAutoFit/>
            </a:bodyPr>
            <a:lstStyle/>
            <a:p>
              <a:r>
                <a:rPr lang="en-GB" sz="1600" b="1">
                  <a:solidFill>
                    <a:srgbClr val="FF0000"/>
                  </a:solidFill>
                  <a:latin typeface="Arial" panose="020B0604020202020204" pitchFamily="34" charset="0"/>
                  <a:cs typeface="Arial" panose="020B0604020202020204" pitchFamily="34" charset="0"/>
                </a:rPr>
                <a:t>EAG preferred curve</a:t>
              </a:r>
            </a:p>
          </p:txBody>
        </p:sp>
      </p:grpSp>
      <p:sp>
        <p:nvSpPr>
          <p:cNvPr id="26" name="TextBox 25">
            <a:extLst>
              <a:ext uri="{FF2B5EF4-FFF2-40B4-BE49-F238E27FC236}">
                <a16:creationId xmlns:a16="http://schemas.microsoft.com/office/drawing/2014/main" id="{ABE0C34F-7E5B-A47A-E416-1BC98EDA7020}"/>
              </a:ext>
            </a:extLst>
          </p:cNvPr>
          <p:cNvSpPr txBox="1"/>
          <p:nvPr/>
        </p:nvSpPr>
        <p:spPr>
          <a:xfrm>
            <a:off x="5945131" y="754842"/>
            <a:ext cx="6347517"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Chemotherapy OS KM and parametric extrapolations</a:t>
            </a:r>
          </a:p>
        </p:txBody>
      </p:sp>
      <p:grpSp>
        <p:nvGrpSpPr>
          <p:cNvPr id="8" name="Group 7">
            <a:extLst>
              <a:ext uri="{FF2B5EF4-FFF2-40B4-BE49-F238E27FC236}">
                <a16:creationId xmlns:a16="http://schemas.microsoft.com/office/drawing/2014/main" id="{1DFA9B73-F8C8-4891-D36F-479563C97D26}"/>
              </a:ext>
            </a:extLst>
          </p:cNvPr>
          <p:cNvGrpSpPr/>
          <p:nvPr/>
        </p:nvGrpSpPr>
        <p:grpSpPr>
          <a:xfrm>
            <a:off x="6084286" y="1081395"/>
            <a:ext cx="6069205" cy="3086395"/>
            <a:chOff x="6084286" y="1081395"/>
            <a:chExt cx="6069205" cy="3086395"/>
          </a:xfrm>
        </p:grpSpPr>
        <p:pic>
          <p:nvPicPr>
            <p:cNvPr id="4" name="Picture 3" descr="A graph of different colored lines&#10;&#10;Description automatically generated">
              <a:extLst>
                <a:ext uri="{FF2B5EF4-FFF2-40B4-BE49-F238E27FC236}">
                  <a16:creationId xmlns:a16="http://schemas.microsoft.com/office/drawing/2014/main" id="{81BED8BF-ED7D-0988-E915-2DA72DC408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286" y="1081395"/>
              <a:ext cx="6069205" cy="3086395"/>
            </a:xfrm>
            <a:prstGeom prst="rect">
              <a:avLst/>
            </a:prstGeom>
            <a:noFill/>
            <a:ln w="38100">
              <a:noFill/>
            </a:ln>
          </p:spPr>
        </p:pic>
        <p:cxnSp>
          <p:nvCxnSpPr>
            <p:cNvPr id="9" name="Straight Arrow Connector 8">
              <a:extLst>
                <a:ext uri="{FF2B5EF4-FFF2-40B4-BE49-F238E27FC236}">
                  <a16:creationId xmlns:a16="http://schemas.microsoft.com/office/drawing/2014/main" id="{BF379B8A-0E8A-97E8-1E6C-0871F572BB8D}"/>
                </a:ext>
              </a:extLst>
            </p:cNvPr>
            <p:cNvCxnSpPr>
              <a:cxnSpLocks/>
            </p:cNvCxnSpPr>
            <p:nvPr/>
          </p:nvCxnSpPr>
          <p:spPr>
            <a:xfrm flipH="1">
              <a:off x="8426492" y="3326219"/>
              <a:ext cx="74372" cy="360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56EC95AB-154C-86AA-476D-7EA54C29DE21}"/>
                </a:ext>
              </a:extLst>
            </p:cNvPr>
            <p:cNvCxnSpPr>
              <a:cxnSpLocks/>
            </p:cNvCxnSpPr>
            <p:nvPr/>
          </p:nvCxnSpPr>
          <p:spPr>
            <a:xfrm flipH="1">
              <a:off x="8994337" y="3347664"/>
              <a:ext cx="541479" cy="3966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AA0127A6-DE7A-A7FC-A2D9-160B955445CA}"/>
                </a:ext>
              </a:extLst>
            </p:cNvPr>
            <p:cNvSpPr txBox="1"/>
            <p:nvPr/>
          </p:nvSpPr>
          <p:spPr>
            <a:xfrm>
              <a:off x="9622818" y="2370241"/>
              <a:ext cx="1220251" cy="1077218"/>
            </a:xfrm>
            <a:prstGeom prst="rect">
              <a:avLst/>
            </a:prstGeom>
            <a:noFill/>
          </p:spPr>
          <p:txBody>
            <a:bodyPr wrap="square" rtlCol="0">
              <a:spAutoFit/>
            </a:bodyPr>
            <a:lstStyle/>
            <a:p>
              <a:r>
                <a:rPr lang="en-GB" sz="1600" b="1">
                  <a:solidFill>
                    <a:srgbClr val="FF0000"/>
                  </a:solidFill>
                  <a:latin typeface="Arial" panose="020B0604020202020204" pitchFamily="34" charset="0"/>
                  <a:cs typeface="Arial" panose="020B0604020202020204" pitchFamily="34" charset="0"/>
                </a:rPr>
                <a:t>EAG preferred curve (gamma)</a:t>
              </a:r>
            </a:p>
          </p:txBody>
        </p:sp>
        <p:sp>
          <p:nvSpPr>
            <p:cNvPr id="15" name="TextBox 14">
              <a:extLst>
                <a:ext uri="{FF2B5EF4-FFF2-40B4-BE49-F238E27FC236}">
                  <a16:creationId xmlns:a16="http://schemas.microsoft.com/office/drawing/2014/main" id="{731B9D26-735C-5E6A-C37E-39C1FA15D9B8}"/>
                </a:ext>
              </a:extLst>
            </p:cNvPr>
            <p:cNvSpPr txBox="1"/>
            <p:nvPr/>
          </p:nvSpPr>
          <p:spPr>
            <a:xfrm>
              <a:off x="8425210" y="1568111"/>
              <a:ext cx="1387355" cy="1815882"/>
            </a:xfrm>
            <a:prstGeom prst="rect">
              <a:avLst/>
            </a:prstGeom>
            <a:noFill/>
          </p:spPr>
          <p:txBody>
            <a:bodyPr wrap="square" rtlCol="0">
              <a:spAutoFit/>
            </a:bodyPr>
            <a:lstStyle/>
            <a:p>
              <a:r>
                <a:rPr lang="en-GB" sz="1600" b="1">
                  <a:solidFill>
                    <a:schemeClr val="tx2"/>
                  </a:solidFill>
                  <a:latin typeface="Arial" panose="020B0604020202020204" pitchFamily="34" charset="0"/>
                  <a:cs typeface="Arial" panose="020B0604020202020204" pitchFamily="34" charset="0"/>
                </a:rPr>
                <a:t>Company preferred curve (Weibull –identical to generalised gamma)</a:t>
              </a:r>
            </a:p>
          </p:txBody>
        </p:sp>
      </p:grpSp>
      <p:sp>
        <p:nvSpPr>
          <p:cNvPr id="23" name="TextBox 22">
            <a:extLst>
              <a:ext uri="{FF2B5EF4-FFF2-40B4-BE49-F238E27FC236}">
                <a16:creationId xmlns:a16="http://schemas.microsoft.com/office/drawing/2014/main" id="{B60D35F0-74AD-45DE-8281-1EA80377D712}"/>
              </a:ext>
            </a:extLst>
          </p:cNvPr>
          <p:cNvSpPr txBox="1"/>
          <p:nvPr/>
        </p:nvSpPr>
        <p:spPr>
          <a:xfrm>
            <a:off x="303394" y="4160719"/>
            <a:ext cx="6347517"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5- and 10-year survival estimates</a:t>
            </a:r>
          </a:p>
        </p:txBody>
      </p:sp>
      <p:sp>
        <p:nvSpPr>
          <p:cNvPr id="28" name="TextBox 27">
            <a:extLst>
              <a:ext uri="{FF2B5EF4-FFF2-40B4-BE49-F238E27FC236}">
                <a16:creationId xmlns:a16="http://schemas.microsoft.com/office/drawing/2014/main" id="{407899CC-F4BA-9184-1CF3-007414B10182}"/>
              </a:ext>
            </a:extLst>
          </p:cNvPr>
          <p:cNvSpPr txBox="1"/>
          <p:nvPr/>
        </p:nvSpPr>
        <p:spPr>
          <a:xfrm>
            <a:off x="6463222" y="-31220"/>
            <a:ext cx="532013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5" action="ppaction://hlinksldjump"/>
              </a:rPr>
              <a:t>treatment effect over time</a:t>
            </a:r>
            <a:endParaRPr lang="en-GB">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0FDA16E1-9F3F-79F7-A97A-8905B28A8CC5}"/>
              </a:ext>
            </a:extLst>
          </p:cNvPr>
          <p:cNvGraphicFramePr>
            <a:graphicFrameLocks noGrp="1"/>
          </p:cNvGraphicFramePr>
          <p:nvPr>
            <p:extLst>
              <p:ext uri="{D42A27DB-BD31-4B8C-83A1-F6EECF244321}">
                <p14:modId xmlns:p14="http://schemas.microsoft.com/office/powerpoint/2010/main" val="707275692"/>
              </p:ext>
            </p:extLst>
          </p:nvPr>
        </p:nvGraphicFramePr>
        <p:xfrm>
          <a:off x="328629" y="4475164"/>
          <a:ext cx="11559977" cy="1627994"/>
        </p:xfrm>
        <a:graphic>
          <a:graphicData uri="http://schemas.openxmlformats.org/drawingml/2006/table">
            <a:tbl>
              <a:tblPr firstRow="1" bandRow="1">
                <a:tableStyleId>{5C22544A-7EE6-4342-B048-85BDC9FD1C3A}</a:tableStyleId>
              </a:tblPr>
              <a:tblGrid>
                <a:gridCol w="661097">
                  <a:extLst>
                    <a:ext uri="{9D8B030D-6E8A-4147-A177-3AD203B41FA5}">
                      <a16:colId xmlns:a16="http://schemas.microsoft.com/office/drawing/2014/main" val="3676469646"/>
                    </a:ext>
                  </a:extLst>
                </a:gridCol>
                <a:gridCol w="1426473">
                  <a:extLst>
                    <a:ext uri="{9D8B030D-6E8A-4147-A177-3AD203B41FA5}">
                      <a16:colId xmlns:a16="http://schemas.microsoft.com/office/drawing/2014/main" val="3310831491"/>
                    </a:ext>
                  </a:extLst>
                </a:gridCol>
                <a:gridCol w="1528364">
                  <a:extLst>
                    <a:ext uri="{9D8B030D-6E8A-4147-A177-3AD203B41FA5}">
                      <a16:colId xmlns:a16="http://schemas.microsoft.com/office/drawing/2014/main" val="1694170237"/>
                    </a:ext>
                  </a:extLst>
                </a:gridCol>
                <a:gridCol w="2467962">
                  <a:extLst>
                    <a:ext uri="{9D8B030D-6E8A-4147-A177-3AD203B41FA5}">
                      <a16:colId xmlns:a16="http://schemas.microsoft.com/office/drawing/2014/main" val="3045881993"/>
                    </a:ext>
                  </a:extLst>
                </a:gridCol>
                <a:gridCol w="1630891">
                  <a:extLst>
                    <a:ext uri="{9D8B030D-6E8A-4147-A177-3AD203B41FA5}">
                      <a16:colId xmlns:a16="http://schemas.microsoft.com/office/drawing/2014/main" val="424495224"/>
                    </a:ext>
                  </a:extLst>
                </a:gridCol>
                <a:gridCol w="1829780">
                  <a:extLst>
                    <a:ext uri="{9D8B030D-6E8A-4147-A177-3AD203B41FA5}">
                      <a16:colId xmlns:a16="http://schemas.microsoft.com/office/drawing/2014/main" val="1516946900"/>
                    </a:ext>
                  </a:extLst>
                </a:gridCol>
                <a:gridCol w="2015410">
                  <a:extLst>
                    <a:ext uri="{9D8B030D-6E8A-4147-A177-3AD203B41FA5}">
                      <a16:colId xmlns:a16="http://schemas.microsoft.com/office/drawing/2014/main" val="2938254255"/>
                    </a:ext>
                  </a:extLst>
                </a:gridCol>
              </a:tblGrid>
              <a:tr h="271332">
                <a:tc>
                  <a:txBody>
                    <a:bodyPr/>
                    <a:lstStyle/>
                    <a:p>
                      <a:endParaRPr lang="en-GB" sz="1700" b="1">
                        <a:solidFill>
                          <a:schemeClr val="bg1"/>
                        </a:solidFill>
                        <a:latin typeface="Arial" panose="020B0604020202020204" pitchFamily="34" charset="0"/>
                        <a:cs typeface="Arial" panose="020B0604020202020204" pitchFamily="34" charset="0"/>
                      </a:endParaRPr>
                    </a:p>
                  </a:txBody>
                  <a:tcPr marL="45720" marR="45720" marT="0" marB="0">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err="1">
                          <a:latin typeface="Arial" panose="020B0604020202020204" pitchFamily="34" charset="0"/>
                          <a:cs typeface="Arial" panose="020B0604020202020204" pitchFamily="34" charset="0"/>
                        </a:rPr>
                        <a:t>Mirvetuximab</a:t>
                      </a:r>
                      <a:r>
                        <a:rPr lang="en-GB" sz="1700" b="1">
                          <a:latin typeface="Arial" panose="020B0604020202020204" pitchFamily="34" charset="0"/>
                          <a:cs typeface="Arial" panose="020B0604020202020204" pitchFamily="34" charset="0"/>
                        </a:rPr>
                        <a:t> OS</a:t>
                      </a:r>
                    </a:p>
                  </a:txBody>
                  <a:tcPr marL="45720" marR="45720" marT="0" marB="0">
                    <a:solidFill>
                      <a:schemeClr val="accent1"/>
                    </a:solidFill>
                  </a:tcPr>
                </a:tc>
                <a:tc hMerge="1">
                  <a:txBody>
                    <a:bodyPr/>
                    <a:lstStyle/>
                    <a:p>
                      <a:endParaRPr lang="en-GB" sz="1700" b="1">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endParaRPr lang="en-GB" sz="1700" b="1">
                        <a:solidFill>
                          <a:schemeClr val="bg1"/>
                        </a:solidFill>
                        <a:latin typeface="Arial" panose="020B0604020202020204" pitchFamily="34" charset="0"/>
                        <a:cs typeface="Arial" panose="020B0604020202020204" pitchFamily="34" charset="0"/>
                      </a:endParaRPr>
                    </a:p>
                  </a:txBody>
                  <a:tcP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a:latin typeface="Arial" panose="020B0604020202020204" pitchFamily="34" charset="0"/>
                          <a:cs typeface="Arial" panose="020B0604020202020204" pitchFamily="34" charset="0"/>
                        </a:rPr>
                        <a:t>Chemotherapy OS</a:t>
                      </a:r>
                    </a:p>
                  </a:txBody>
                  <a:tcPr marL="45720" marR="45720" marT="0" marB="0">
                    <a:solidFill>
                      <a:schemeClr val="accent1"/>
                    </a:solidFill>
                  </a:tcPr>
                </a:tc>
                <a:tc hMerge="1">
                  <a:txBody>
                    <a:bodyPr/>
                    <a:lstStyle/>
                    <a:p>
                      <a:endParaRPr lang="en-GB" sz="1700" b="1">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endParaRPr lang="en-GB" sz="1700" b="1">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3751887182"/>
                  </a:ext>
                </a:extLst>
              </a:tr>
              <a:tr h="542665">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Year</a:t>
                      </a:r>
                    </a:p>
                  </a:txBody>
                  <a:tcPr marL="45720" marR="45720" marT="0" marB="0">
                    <a:solidFill>
                      <a:schemeClr val="accent1"/>
                    </a:solidFill>
                  </a:tcPr>
                </a:tc>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Log-logistic (Company)</a:t>
                      </a:r>
                    </a:p>
                  </a:txBody>
                  <a:tcPr marL="45720" marR="45720" marT="0" marB="0">
                    <a:solidFill>
                      <a:schemeClr val="accent1"/>
                    </a:solidFill>
                  </a:tcPr>
                </a:tc>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Gamma (EAG)</a:t>
                      </a:r>
                    </a:p>
                  </a:txBody>
                  <a:tcPr marL="45720" marR="45720" marT="0" marB="0">
                    <a:solidFill>
                      <a:schemeClr val="accent1"/>
                    </a:solidFill>
                  </a:tcPr>
                </a:tc>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Clinical expert opinion</a:t>
                      </a:r>
                    </a:p>
                  </a:txBody>
                  <a:tcPr marL="45720" marR="45720" marT="0" marB="0">
                    <a:solidFill>
                      <a:schemeClr val="accent1"/>
                    </a:solidFill>
                  </a:tcPr>
                </a:tc>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Weibull (Company)</a:t>
                      </a:r>
                    </a:p>
                  </a:txBody>
                  <a:tcPr marL="45720" marR="45720" marT="0" marB="0">
                    <a:solidFill>
                      <a:schemeClr val="accent1"/>
                    </a:solidFill>
                  </a:tcPr>
                </a:tc>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Gamma (EAG)</a:t>
                      </a:r>
                    </a:p>
                  </a:txBody>
                  <a:tcPr marL="45720" marR="45720" marT="0" marB="0">
                    <a:solidFill>
                      <a:schemeClr val="accent1"/>
                    </a:solidFill>
                  </a:tcPr>
                </a:tc>
                <a:tc>
                  <a:txBody>
                    <a:bodyPr/>
                    <a:lstStyle/>
                    <a:p>
                      <a:pPr>
                        <a:lnSpc>
                          <a:spcPct val="100000"/>
                        </a:lnSpc>
                      </a:pPr>
                      <a:r>
                        <a:rPr lang="en-GB" sz="1700" b="1">
                          <a:solidFill>
                            <a:schemeClr val="bg1"/>
                          </a:solidFill>
                          <a:latin typeface="Arial" panose="020B0604020202020204" pitchFamily="34" charset="0"/>
                          <a:cs typeface="Arial" panose="020B0604020202020204" pitchFamily="34" charset="0"/>
                        </a:rPr>
                        <a:t>Clinical expert opinion</a:t>
                      </a:r>
                    </a:p>
                  </a:txBody>
                  <a:tcPr marL="45720" marR="45720" marT="0" marB="0">
                    <a:solidFill>
                      <a:schemeClr val="accent1"/>
                    </a:solidFill>
                  </a:tcPr>
                </a:tc>
                <a:extLst>
                  <a:ext uri="{0D108BD9-81ED-4DB2-BD59-A6C34878D82A}">
                    <a16:rowId xmlns:a16="http://schemas.microsoft.com/office/drawing/2014/main" val="3969404776"/>
                  </a:ext>
                </a:extLst>
              </a:tr>
              <a:tr h="271332">
                <a:tc>
                  <a:txBody>
                    <a:bodyPr/>
                    <a:lstStyle/>
                    <a:p>
                      <a:pPr algn="ctr">
                        <a:lnSpc>
                          <a:spcPct val="100000"/>
                        </a:lnSpc>
                      </a:pPr>
                      <a:r>
                        <a:rPr lang="en-GB" sz="1700" b="0">
                          <a:latin typeface="Arial" panose="020B0604020202020204" pitchFamily="34" charset="0"/>
                          <a:cs typeface="Arial" panose="020B0604020202020204" pitchFamily="34" charset="0"/>
                        </a:rPr>
                        <a:t>5</a:t>
                      </a: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10%</a:t>
                      </a: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4%</a:t>
                      </a:r>
                    </a:p>
                  </a:txBody>
                  <a:tcPr marL="45720" marR="45720" marT="0" marB="0" anchor="ctr"/>
                </a:tc>
                <a:tc>
                  <a:txBody>
                    <a:bodyPr/>
                    <a:lstStyle/>
                    <a:p>
                      <a:pPr algn="ctr">
                        <a:lnSpc>
                          <a:spcPct val="100000"/>
                        </a:lnSpc>
                      </a:pPr>
                      <a:r>
                        <a:rPr lang="en-GB" sz="1700">
                          <a:latin typeface="Arial" panose="020B0604020202020204" pitchFamily="34" charset="0"/>
                          <a:cs typeface="Arial" panose="020B0604020202020204" pitchFamily="34" charset="0"/>
                        </a:rPr>
                        <a:t>Company: 8 to 12%</a:t>
                      </a:r>
                      <a:endParaRPr lang="en-GB" sz="1700" u="sng">
                        <a:highlight>
                          <a:srgbClr val="00FFFF"/>
                        </a:highlight>
                        <a:latin typeface="Arial" panose="020B0604020202020204" pitchFamily="34" charset="0"/>
                        <a:cs typeface="Arial" panose="020B0604020202020204" pitchFamily="34" charset="0"/>
                      </a:endParaRP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0%</a:t>
                      </a: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1%</a:t>
                      </a:r>
                    </a:p>
                  </a:txBody>
                  <a:tcPr marL="45720" marR="45720" marT="0" marB="0" anchor="ctr"/>
                </a:tc>
                <a:tc>
                  <a:txBody>
                    <a:bodyPr/>
                    <a:lstStyle/>
                    <a:p>
                      <a:pPr algn="ctr">
                        <a:lnSpc>
                          <a:spcPct val="100000"/>
                        </a:lnSpc>
                      </a:pPr>
                      <a:r>
                        <a:rPr lang="en-GB" sz="1700">
                          <a:latin typeface="Arial" panose="020B0604020202020204" pitchFamily="34" charset="0"/>
                          <a:cs typeface="Arial" panose="020B0604020202020204" pitchFamily="34" charset="0"/>
                        </a:rPr>
                        <a:t>Company: 0 to 5%</a:t>
                      </a:r>
                    </a:p>
                  </a:txBody>
                  <a:tcPr marL="45720" marR="45720" marT="0" marB="0" anchor="ctr"/>
                </a:tc>
                <a:extLst>
                  <a:ext uri="{0D108BD9-81ED-4DB2-BD59-A6C34878D82A}">
                    <a16:rowId xmlns:a16="http://schemas.microsoft.com/office/drawing/2014/main" val="2152076884"/>
                  </a:ext>
                </a:extLst>
              </a:tr>
              <a:tr h="542665">
                <a:tc>
                  <a:txBody>
                    <a:bodyPr/>
                    <a:lstStyle/>
                    <a:p>
                      <a:pPr algn="ctr">
                        <a:lnSpc>
                          <a:spcPct val="100000"/>
                        </a:lnSpc>
                      </a:pPr>
                      <a:r>
                        <a:rPr lang="en-GB" sz="1700" b="0">
                          <a:latin typeface="Arial" panose="020B0604020202020204" pitchFamily="34" charset="0"/>
                          <a:cs typeface="Arial" panose="020B0604020202020204" pitchFamily="34" charset="0"/>
                        </a:rPr>
                        <a:t>10</a:t>
                      </a: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3%</a:t>
                      </a: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0%</a:t>
                      </a:r>
                    </a:p>
                  </a:txBody>
                  <a:tcPr marL="45720" marR="45720" marT="0" marB="0" anchor="ctr"/>
                </a:tc>
                <a:tc>
                  <a:txBody>
                    <a:bodyPr/>
                    <a:lstStyle/>
                    <a:p>
                      <a:pPr algn="ctr">
                        <a:lnSpc>
                          <a:spcPct val="100000"/>
                        </a:lnSpc>
                      </a:pPr>
                      <a:r>
                        <a:rPr lang="en-GB" sz="1700">
                          <a:latin typeface="Arial" panose="020B0604020202020204" pitchFamily="34" charset="0"/>
                          <a:cs typeface="Arial" panose="020B0604020202020204" pitchFamily="34" charset="0"/>
                        </a:rPr>
                        <a:t>Company: “Uncertain”</a:t>
                      </a:r>
                    </a:p>
                    <a:p>
                      <a:pPr algn="ctr">
                        <a:lnSpc>
                          <a:spcPct val="100000"/>
                        </a:lnSpc>
                      </a:pPr>
                      <a:r>
                        <a:rPr lang="en-GB" sz="1700">
                          <a:latin typeface="Arial" panose="020B0604020202020204" pitchFamily="34" charset="0"/>
                          <a:cs typeface="Arial" panose="020B0604020202020204" pitchFamily="34" charset="0"/>
                        </a:rPr>
                        <a:t>EAG: 0%</a:t>
                      </a:r>
                      <a:endParaRPr lang="en-GB" sz="1700" u="sng">
                        <a:highlight>
                          <a:srgbClr val="00FFFF"/>
                        </a:highlight>
                        <a:latin typeface="Arial" panose="020B0604020202020204" pitchFamily="34" charset="0"/>
                        <a:cs typeface="Arial" panose="020B0604020202020204" pitchFamily="34" charset="0"/>
                      </a:endParaRP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0%</a:t>
                      </a:r>
                    </a:p>
                  </a:txBody>
                  <a:tcPr marL="45720" marR="45720" marT="0" marB="0" anchor="ctr"/>
                </a:tc>
                <a:tc>
                  <a:txBody>
                    <a:bodyPr/>
                    <a:lstStyle/>
                    <a:p>
                      <a:pPr algn="ctr">
                        <a:lnSpc>
                          <a:spcPct val="100000"/>
                        </a:lnSpc>
                      </a:pPr>
                      <a:r>
                        <a:rPr lang="en-GB" sz="1700" u="none">
                          <a:latin typeface="Arial" panose="020B0604020202020204" pitchFamily="34" charset="0"/>
                          <a:cs typeface="Arial" panose="020B0604020202020204" pitchFamily="34" charset="0"/>
                        </a:rPr>
                        <a:t>0%</a:t>
                      </a:r>
                    </a:p>
                  </a:txBody>
                  <a:tcPr marL="45720" marR="45720" marT="0" marB="0" anchor="ctr"/>
                </a:tc>
                <a:tc>
                  <a:txBody>
                    <a:bodyPr/>
                    <a:lstStyle/>
                    <a:p>
                      <a:pPr algn="ctr">
                        <a:lnSpc>
                          <a:spcPct val="100000"/>
                        </a:lnSpc>
                      </a:pPr>
                      <a:r>
                        <a:rPr lang="en-GB" sz="1700">
                          <a:latin typeface="Arial" panose="020B0604020202020204" pitchFamily="34" charset="0"/>
                          <a:cs typeface="Arial" panose="020B0604020202020204" pitchFamily="34" charset="0"/>
                        </a:rPr>
                        <a:t>Company: 0%</a:t>
                      </a:r>
                    </a:p>
                    <a:p>
                      <a:pPr algn="ctr">
                        <a:lnSpc>
                          <a:spcPct val="100000"/>
                        </a:lnSpc>
                      </a:pPr>
                      <a:r>
                        <a:rPr lang="en-GB" sz="1700">
                          <a:latin typeface="Arial" panose="020B0604020202020204" pitchFamily="34" charset="0"/>
                          <a:cs typeface="Arial" panose="020B0604020202020204" pitchFamily="34" charset="0"/>
                        </a:rPr>
                        <a:t>EAG: 0%</a:t>
                      </a:r>
                    </a:p>
                  </a:txBody>
                  <a:tcPr marL="45720" marR="45720" marT="0" marB="0" anchor="ctr"/>
                </a:tc>
                <a:extLst>
                  <a:ext uri="{0D108BD9-81ED-4DB2-BD59-A6C34878D82A}">
                    <a16:rowId xmlns:a16="http://schemas.microsoft.com/office/drawing/2014/main" val="2438116923"/>
                  </a:ext>
                </a:extLst>
              </a:tr>
            </a:tbl>
          </a:graphicData>
        </a:graphic>
      </p:graphicFrame>
      <p:sp>
        <p:nvSpPr>
          <p:cNvPr id="29" name="Rectangle 28">
            <a:extLst>
              <a:ext uri="{FF2B5EF4-FFF2-40B4-BE49-F238E27FC236}">
                <a16:creationId xmlns:a16="http://schemas.microsoft.com/office/drawing/2014/main" id="{2B7341C0-E564-171B-997A-5BDF9CC0DCCD}"/>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Large ICER impact</a:t>
            </a:r>
          </a:p>
        </p:txBody>
      </p:sp>
      <p:sp>
        <p:nvSpPr>
          <p:cNvPr id="37" name="Rectangle 36" descr="Question for committee: What are committee’s preferred distributions for mirvetuximab and chemotherapy OS?">
            <a:extLst>
              <a:ext uri="{FF2B5EF4-FFF2-40B4-BE49-F238E27FC236}">
                <a16:creationId xmlns:a16="http://schemas.microsoft.com/office/drawing/2014/main" id="{51E4BC58-BDA7-D8F2-6B05-6E76553F1C97}"/>
              </a:ext>
            </a:extLst>
          </p:cNvPr>
          <p:cNvSpPr/>
          <p:nvPr/>
        </p:nvSpPr>
        <p:spPr>
          <a:xfrm>
            <a:off x="1105862" y="6211000"/>
            <a:ext cx="5109959" cy="413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Which survival estimates are most realistic?</a:t>
            </a:r>
          </a:p>
        </p:txBody>
      </p:sp>
      <p:sp>
        <p:nvSpPr>
          <p:cNvPr id="32" name="Text Placeholder 31">
            <a:extLst>
              <a:ext uri="{FF2B5EF4-FFF2-40B4-BE49-F238E27FC236}">
                <a16:creationId xmlns:a16="http://schemas.microsoft.com/office/drawing/2014/main" id="{296018C6-5383-0193-09F1-AADC99749C38}"/>
              </a:ext>
            </a:extLst>
          </p:cNvPr>
          <p:cNvSpPr>
            <a:spLocks noGrp="1"/>
          </p:cNvSpPr>
          <p:nvPr>
            <p:ph type="body" sz="quarter" idx="13"/>
          </p:nvPr>
        </p:nvSpPr>
        <p:spPr>
          <a:xfrm>
            <a:off x="6336008" y="6429943"/>
            <a:ext cx="5306524" cy="365125"/>
          </a:xfrm>
        </p:spPr>
        <p:txBody>
          <a:bodyPr>
            <a:normAutofit fontScale="85000" lnSpcReduction="20000"/>
          </a:bodyPr>
          <a:lstStyle/>
          <a:p>
            <a:r>
              <a:rPr lang="en-GB"/>
              <a:t>Abbreviations: EAG, external assessment group; OS, overall survival; PH, proportional hazards</a:t>
            </a:r>
          </a:p>
        </p:txBody>
      </p:sp>
      <p:sp>
        <p:nvSpPr>
          <p:cNvPr id="42" name="Oval 41">
            <a:extLst>
              <a:ext uri="{FF2B5EF4-FFF2-40B4-BE49-F238E27FC236}">
                <a16:creationId xmlns:a16="http://schemas.microsoft.com/office/drawing/2014/main" id="{320295C2-C76E-05D1-FB5E-CFA29EF98566}"/>
              </a:ext>
              <a:ext uri="{C183D7F6-B498-43B3-948B-1728B52AA6E4}">
                <adec:decorative xmlns:adec="http://schemas.microsoft.com/office/drawing/2017/decorative" val="1"/>
              </a:ext>
            </a:extLst>
          </p:cNvPr>
          <p:cNvSpPr/>
          <p:nvPr/>
        </p:nvSpPr>
        <p:spPr>
          <a:xfrm>
            <a:off x="942287" y="6126439"/>
            <a:ext cx="507730" cy="56906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43" name="Graphic 42">
            <a:extLst>
              <a:ext uri="{FF2B5EF4-FFF2-40B4-BE49-F238E27FC236}">
                <a16:creationId xmlns:a16="http://schemas.microsoft.com/office/drawing/2014/main" id="{21F6F1DD-9CE4-8EFC-31B4-44C2BCD4BC0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486" y="6126439"/>
            <a:ext cx="349332" cy="628648"/>
          </a:xfrm>
          <a:prstGeom prst="rect">
            <a:avLst/>
          </a:prstGeom>
        </p:spPr>
      </p:pic>
    </p:spTree>
    <p:extLst>
      <p:ext uri="{BB962C8B-B14F-4D97-AF65-F5344CB8AC3E}">
        <p14:creationId xmlns:p14="http://schemas.microsoft.com/office/powerpoint/2010/main" val="259821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AAE452F-63DF-FDFE-03D2-9B9EA1B02EC9}"/>
              </a:ext>
            </a:extLst>
          </p:cNvPr>
          <p:cNvSpPr txBox="1">
            <a:spLocks noGrp="1"/>
          </p:cNvSpPr>
          <p:nvPr>
            <p:ph type="title" idx="4294967295"/>
          </p:nvPr>
        </p:nvSpPr>
        <p:spPr>
          <a:xfrm>
            <a:off x="114693" y="-37104"/>
            <a:ext cx="11250785" cy="5928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hlinkClick r:id="rId2" action="ppaction://hlinksldjump"/>
              </a:rPr>
              <a:t>Key issue</a:t>
            </a: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rPr>
              <a:t>: OS extrapolations (2/2)</a:t>
            </a:r>
          </a:p>
        </p:txBody>
      </p:sp>
      <p:sp>
        <p:nvSpPr>
          <p:cNvPr id="15" name="Text Placeholder 4">
            <a:extLst>
              <a:ext uri="{FF2B5EF4-FFF2-40B4-BE49-F238E27FC236}">
                <a16:creationId xmlns:a16="http://schemas.microsoft.com/office/drawing/2014/main" id="{2A6D5E0D-A174-0B21-B9CA-6A77FB8C557C}"/>
              </a:ext>
            </a:extLst>
          </p:cNvPr>
          <p:cNvSpPr txBox="1">
            <a:spLocks/>
          </p:cNvSpPr>
          <p:nvPr/>
        </p:nvSpPr>
        <p:spPr>
          <a:xfrm>
            <a:off x="167090" y="382450"/>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OS smoothed hazard and parametric models</a:t>
            </a:r>
          </a:p>
        </p:txBody>
      </p:sp>
      <p:sp>
        <p:nvSpPr>
          <p:cNvPr id="10" name="TextBox 9">
            <a:extLst>
              <a:ext uri="{FF2B5EF4-FFF2-40B4-BE49-F238E27FC236}">
                <a16:creationId xmlns:a16="http://schemas.microsoft.com/office/drawing/2014/main" id="{3CFCECC5-C0CD-5650-2F32-6768AC6626BF}"/>
              </a:ext>
            </a:extLst>
          </p:cNvPr>
          <p:cNvSpPr txBox="1"/>
          <p:nvPr/>
        </p:nvSpPr>
        <p:spPr>
          <a:xfrm>
            <a:off x="167090" y="631771"/>
            <a:ext cx="6241774" cy="369332"/>
          </a:xfrm>
          <a:prstGeom prst="rect">
            <a:avLst/>
          </a:prstGeom>
          <a:noFill/>
        </p:spPr>
        <p:txBody>
          <a:bodyPr wrap="square" rtlCol="0">
            <a:spAutoFit/>
          </a:bodyPr>
          <a:lstStyle/>
          <a:p>
            <a:r>
              <a:rPr lang="en-GB" b="1" err="1">
                <a:latin typeface="Arial" panose="020B0604020202020204" pitchFamily="34" charset="0"/>
                <a:cs typeface="Arial" panose="020B0604020202020204" pitchFamily="34" charset="0"/>
              </a:rPr>
              <a:t>Mirvetuximab</a:t>
            </a:r>
            <a:endParaRPr lang="en-GB" b="1">
              <a:latin typeface="Arial" panose="020B0604020202020204" pitchFamily="34" charset="0"/>
              <a:cs typeface="Arial" panose="020B0604020202020204" pitchFamily="34" charset="0"/>
            </a:endParaRPr>
          </a:p>
        </p:txBody>
      </p:sp>
      <p:pic>
        <p:nvPicPr>
          <p:cNvPr id="9" name="Picture 8" descr="A graph showing the OS smoothed hazard and parametric model hazards for chemotherapy">
            <a:extLst>
              <a:ext uri="{FF2B5EF4-FFF2-40B4-BE49-F238E27FC236}">
                <a16:creationId xmlns:a16="http://schemas.microsoft.com/office/drawing/2014/main" id="{7F35C6C0-88F1-0A4C-516B-C687B458773C}"/>
              </a:ext>
            </a:extLst>
          </p:cNvPr>
          <p:cNvPicPr>
            <a:picLocks noChangeAspect="1"/>
          </p:cNvPicPr>
          <p:nvPr/>
        </p:nvPicPr>
        <p:blipFill>
          <a:blip r:embed="rId3">
            <a:extLst>
              <a:ext uri="{28A0092B-C50C-407E-A947-70E740481C1C}">
                <a14:useLocalDpi xmlns:a14="http://schemas.microsoft.com/office/drawing/2010/main" val="0"/>
              </a:ext>
            </a:extLst>
          </a:blip>
          <a:srcRect t="9836"/>
          <a:stretch>
            <a:fillRect/>
          </a:stretch>
        </p:blipFill>
        <p:spPr bwMode="auto">
          <a:xfrm>
            <a:off x="4761507" y="958020"/>
            <a:ext cx="4409217" cy="3975519"/>
          </a:xfrm>
          <a:prstGeom prst="rect">
            <a:avLst/>
          </a:prstGeom>
          <a:noFill/>
          <a:ln w="9525">
            <a:solidFill>
              <a:schemeClr val="tx1"/>
            </a:solidFill>
          </a:ln>
        </p:spPr>
      </p:pic>
      <p:sp>
        <p:nvSpPr>
          <p:cNvPr id="11" name="TextBox 10">
            <a:extLst>
              <a:ext uri="{FF2B5EF4-FFF2-40B4-BE49-F238E27FC236}">
                <a16:creationId xmlns:a16="http://schemas.microsoft.com/office/drawing/2014/main" id="{F26230C8-EDBF-FFD5-B7D4-A366343CAF13}"/>
              </a:ext>
            </a:extLst>
          </p:cNvPr>
          <p:cNvSpPr txBox="1"/>
          <p:nvPr/>
        </p:nvSpPr>
        <p:spPr>
          <a:xfrm>
            <a:off x="4668907" y="582864"/>
            <a:ext cx="6241774"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Chemotherapy</a:t>
            </a:r>
          </a:p>
        </p:txBody>
      </p:sp>
      <p:pic>
        <p:nvPicPr>
          <p:cNvPr id="5" name="Picture 4" descr="A graph showing the OS smoothed hazard and parametric model hazards for mirvetuximab">
            <a:extLst>
              <a:ext uri="{FF2B5EF4-FFF2-40B4-BE49-F238E27FC236}">
                <a16:creationId xmlns:a16="http://schemas.microsoft.com/office/drawing/2014/main" id="{B757F643-4D66-82E6-EBD7-5E178A658B04}"/>
              </a:ext>
            </a:extLst>
          </p:cNvPr>
          <p:cNvPicPr>
            <a:picLocks noChangeAspect="1"/>
          </p:cNvPicPr>
          <p:nvPr/>
        </p:nvPicPr>
        <p:blipFill>
          <a:blip r:embed="rId4">
            <a:extLst>
              <a:ext uri="{28A0092B-C50C-407E-A947-70E740481C1C}">
                <a14:useLocalDpi xmlns:a14="http://schemas.microsoft.com/office/drawing/2010/main" val="0"/>
              </a:ext>
            </a:extLst>
          </a:blip>
          <a:srcRect t="9836"/>
          <a:stretch>
            <a:fillRect/>
          </a:stretch>
        </p:blipFill>
        <p:spPr bwMode="auto">
          <a:xfrm>
            <a:off x="259690" y="952971"/>
            <a:ext cx="4409217" cy="3975520"/>
          </a:xfrm>
          <a:prstGeom prst="rect">
            <a:avLst/>
          </a:prstGeom>
          <a:noFill/>
          <a:ln w="9525">
            <a:solidFill>
              <a:schemeClr val="tx1"/>
            </a:solidFill>
          </a:ln>
        </p:spPr>
      </p:pic>
      <p:sp>
        <p:nvSpPr>
          <p:cNvPr id="21" name="Rectangle 20">
            <a:extLst>
              <a:ext uri="{FF2B5EF4-FFF2-40B4-BE49-F238E27FC236}">
                <a16:creationId xmlns:a16="http://schemas.microsoft.com/office/drawing/2014/main" id="{82859757-08C3-BCD8-3968-FB108E766D79}"/>
              </a:ext>
            </a:extLst>
          </p:cNvPr>
          <p:cNvSpPr/>
          <p:nvPr/>
        </p:nvSpPr>
        <p:spPr>
          <a:xfrm>
            <a:off x="9263324" y="106775"/>
            <a:ext cx="2738692" cy="61683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gamma and generalised gamma provide better statistical and visual fit to observed data, company’s clinical expert considered both plausible</a:t>
            </a:r>
          </a:p>
          <a:p>
            <a:pPr marL="285750" indent="-285750">
              <a:buFont typeface="Arial" panose="020B0604020202020204" pitchFamily="34" charset="0"/>
              <a:buChar char="•"/>
            </a:pPr>
            <a:r>
              <a:rPr lang="en-GB">
                <a:solidFill>
                  <a:schemeClr val="tx1"/>
                </a:solidFill>
                <a:latin typeface="Arial" panose="020B0604020202020204" pitchFamily="34" charset="0"/>
              </a:rPr>
              <a:t>Chemotherapy: gamma has good fit to hazard</a:t>
            </a:r>
          </a:p>
          <a:p>
            <a:pPr marL="285750" indent="-285750">
              <a:buFont typeface="Arial" panose="020B0604020202020204" pitchFamily="34" charset="0"/>
              <a:buChar char="•"/>
            </a:pPr>
            <a:r>
              <a:rPr lang="en-GB">
                <a:solidFill>
                  <a:schemeClr val="tx1"/>
                </a:solidFill>
                <a:latin typeface="Arial" panose="020B0604020202020204" pitchFamily="34" charset="0"/>
              </a:rPr>
              <a:t>KM curves demonstrated increasing censoring beyond month 24, especially in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arm → KM tail should be interpreted with caution due to limited numbers</a:t>
            </a:r>
          </a:p>
        </p:txBody>
      </p:sp>
      <p:sp>
        <p:nvSpPr>
          <p:cNvPr id="18" name="Rectangle 17">
            <a:extLst>
              <a:ext uri="{FF2B5EF4-FFF2-40B4-BE49-F238E27FC236}">
                <a16:creationId xmlns:a16="http://schemas.microsoft.com/office/drawing/2014/main" id="{50C424C5-0B94-E324-6613-CA8847BA30D7}"/>
              </a:ext>
            </a:extLst>
          </p:cNvPr>
          <p:cNvSpPr/>
          <p:nvPr/>
        </p:nvSpPr>
        <p:spPr>
          <a:xfrm>
            <a:off x="259690" y="4991978"/>
            <a:ext cx="8911034" cy="114487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log-logistic implies hazard function consistent with observed hazard (initially increasing then decreasing)</a:t>
            </a:r>
          </a:p>
          <a:p>
            <a:pPr marL="285750" indent="-285750">
              <a:buFont typeface="Arial" panose="020B0604020202020204" pitchFamily="34" charset="0"/>
              <a:buChar char="•"/>
            </a:pPr>
            <a:r>
              <a:rPr lang="en-GB">
                <a:solidFill>
                  <a:schemeClr val="tx1"/>
                </a:solidFill>
                <a:latin typeface="Arial" panose="020B0604020202020204" pitchFamily="34" charset="0"/>
              </a:rPr>
              <a:t>Chemotherapy: Weibull has best statistical fit</a:t>
            </a:r>
            <a:endParaRPr lang="en-GB">
              <a:solidFill>
                <a:schemeClr val="accent2"/>
              </a:solidFill>
              <a:latin typeface="Arial" panose="020B0604020202020204" pitchFamily="34" charset="0"/>
            </a:endParaRPr>
          </a:p>
          <a:p>
            <a:pPr marL="342900" indent="-342900">
              <a:buFont typeface="Arial" panose="020B0604020202020204" pitchFamily="34" charset="0"/>
              <a:buChar char="•"/>
            </a:pPr>
            <a:endParaRPr lang="en-GB">
              <a:solidFill>
                <a:schemeClr val="accent2"/>
              </a:solidFill>
              <a:latin typeface="Arial" panose="020B0604020202020204" pitchFamily="34" charset="0"/>
            </a:endParaRPr>
          </a:p>
        </p:txBody>
      </p:sp>
      <p:sp>
        <p:nvSpPr>
          <p:cNvPr id="16" name="Text Placeholder 5">
            <a:extLst>
              <a:ext uri="{FF2B5EF4-FFF2-40B4-BE49-F238E27FC236}">
                <a16:creationId xmlns:a16="http://schemas.microsoft.com/office/drawing/2014/main" id="{105A0DA7-C30C-BAC6-2858-36C07BD4908F}"/>
              </a:ext>
            </a:extLst>
          </p:cNvPr>
          <p:cNvSpPr txBox="1">
            <a:spLocks/>
          </p:cNvSpPr>
          <p:nvPr/>
        </p:nvSpPr>
        <p:spPr>
          <a:xfrm>
            <a:off x="938419" y="6628988"/>
            <a:ext cx="9432651"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KM, Kaplan-Meier; OS, overall survival</a:t>
            </a:r>
          </a:p>
        </p:txBody>
      </p:sp>
      <p:grpSp>
        <p:nvGrpSpPr>
          <p:cNvPr id="22" name="Group 21" descr="Question for committee: What are committee’s preferred distributions for mirvetuximab and chemotherapy OS?&#10;">
            <a:extLst>
              <a:ext uri="{FF2B5EF4-FFF2-40B4-BE49-F238E27FC236}">
                <a16:creationId xmlns:a16="http://schemas.microsoft.com/office/drawing/2014/main" id="{714E9C7B-716D-E21A-4204-EB6BC0A0CEB0}"/>
              </a:ext>
            </a:extLst>
          </p:cNvPr>
          <p:cNvGrpSpPr/>
          <p:nvPr/>
        </p:nvGrpSpPr>
        <p:grpSpPr>
          <a:xfrm>
            <a:off x="-20608" y="6132222"/>
            <a:ext cx="9630348" cy="592816"/>
            <a:chOff x="2460997" y="5795419"/>
            <a:chExt cx="15201852" cy="607696"/>
          </a:xfrm>
        </p:grpSpPr>
        <p:sp>
          <p:nvSpPr>
            <p:cNvPr id="23" name="Rectangle 22" descr="Question for committee: What are committee’s preferred distributions for mirvetuximab and chemotherapy OS?">
              <a:extLst>
                <a:ext uri="{FF2B5EF4-FFF2-40B4-BE49-F238E27FC236}">
                  <a16:creationId xmlns:a16="http://schemas.microsoft.com/office/drawing/2014/main" id="{6719A594-BDCD-0849-120B-FEF3DE951325}"/>
                </a:ext>
              </a:extLst>
            </p:cNvPr>
            <p:cNvSpPr/>
            <p:nvPr/>
          </p:nvSpPr>
          <p:spPr>
            <a:xfrm>
              <a:off x="2964591" y="5837257"/>
              <a:ext cx="14698258" cy="5351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Is there a rationale for choosing different distributions for each treatment arm?</a:t>
              </a:r>
            </a:p>
            <a:p>
              <a:r>
                <a:rPr lang="en-GB">
                  <a:solidFill>
                    <a:schemeClr val="tx1"/>
                  </a:solidFill>
                  <a:latin typeface="Arial" panose="020B0604020202020204" pitchFamily="34" charset="0"/>
                </a:rPr>
                <a:t>What are committee’s preferred extrapolations for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and chemotherapy OS?</a:t>
              </a:r>
            </a:p>
          </p:txBody>
        </p:sp>
        <p:grpSp>
          <p:nvGrpSpPr>
            <p:cNvPr id="24" name="Group 23">
              <a:extLst>
                <a:ext uri="{FF2B5EF4-FFF2-40B4-BE49-F238E27FC236}">
                  <a16:creationId xmlns:a16="http://schemas.microsoft.com/office/drawing/2014/main" id="{A1ED47F6-BB23-93A7-4123-973B01054BCF}"/>
                </a:ext>
                <a:ext uri="{C183D7F6-B498-43B3-948B-1728B52AA6E4}">
                  <adec:decorative xmlns:adec="http://schemas.microsoft.com/office/drawing/2017/decorative" val="1"/>
                </a:ext>
              </a:extLst>
            </p:cNvPr>
            <p:cNvGrpSpPr/>
            <p:nvPr/>
          </p:nvGrpSpPr>
          <p:grpSpPr>
            <a:xfrm>
              <a:off x="2460997" y="5795419"/>
              <a:ext cx="896879" cy="607696"/>
              <a:chOff x="155261" y="4148331"/>
              <a:chExt cx="896879" cy="628057"/>
            </a:xfrm>
          </p:grpSpPr>
          <p:sp>
            <p:nvSpPr>
              <p:cNvPr id="25" name="Oval 24">
                <a:extLst>
                  <a:ext uri="{FF2B5EF4-FFF2-40B4-BE49-F238E27FC236}">
                    <a16:creationId xmlns:a16="http://schemas.microsoft.com/office/drawing/2014/main" id="{4FFAFBBB-6AAB-C89D-304A-7DF5C88ED75D}"/>
                  </a:ext>
                </a:extLst>
              </p:cNvPr>
              <p:cNvSpPr/>
              <p:nvPr/>
            </p:nvSpPr>
            <p:spPr>
              <a:xfrm>
                <a:off x="155261" y="4148331"/>
                <a:ext cx="896879" cy="62805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6" name="Graphic 25">
                <a:extLst>
                  <a:ext uri="{FF2B5EF4-FFF2-40B4-BE49-F238E27FC236}">
                    <a16:creationId xmlns:a16="http://schemas.microsoft.com/office/drawing/2014/main" id="{1200F4A4-2158-5E2F-9A98-3F815B730CB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638" y="4244209"/>
                <a:ext cx="674168" cy="516314"/>
              </a:xfrm>
              <a:prstGeom prst="rect">
                <a:avLst/>
              </a:prstGeom>
            </p:spPr>
          </p:pic>
        </p:grpSp>
      </p:grpSp>
    </p:spTree>
    <p:extLst>
      <p:ext uri="{BB962C8B-B14F-4D97-AF65-F5344CB8AC3E}">
        <p14:creationId xmlns:p14="http://schemas.microsoft.com/office/powerpoint/2010/main" val="41051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3EB8-C145-0CF4-0597-14FB4C9D19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9B396E-259C-28FE-8A85-F02902BB4F3A}"/>
              </a:ext>
            </a:extLst>
          </p:cNvPr>
          <p:cNvSpPr>
            <a:spLocks noGrp="1"/>
          </p:cNvSpPr>
          <p:nvPr>
            <p:ph type="title"/>
          </p:nvPr>
        </p:nvSpPr>
        <p:spPr>
          <a:xfrm>
            <a:off x="267959" y="181482"/>
            <a:ext cx="11250785" cy="592817"/>
          </a:xfrm>
        </p:spPr>
        <p:txBody>
          <a:bodyPr/>
          <a:lstStyle/>
          <a:p>
            <a:r>
              <a:rPr lang="en-GB">
                <a:hlinkClick r:id="rId3" action="ppaction://hlinksldjump"/>
              </a:rPr>
              <a:t>Key issue</a:t>
            </a:r>
            <a:r>
              <a:rPr lang="en-GB"/>
              <a:t>: Health state utilities for chemotherapy (1/2)</a:t>
            </a:r>
          </a:p>
        </p:txBody>
      </p:sp>
      <p:sp>
        <p:nvSpPr>
          <p:cNvPr id="13" name="Text Placeholder 4">
            <a:extLst>
              <a:ext uri="{FF2B5EF4-FFF2-40B4-BE49-F238E27FC236}">
                <a16:creationId xmlns:a16="http://schemas.microsoft.com/office/drawing/2014/main" id="{35F8E497-4E04-1FAD-D1A2-CAD213152050}"/>
              </a:ext>
            </a:extLst>
          </p:cNvPr>
          <p:cNvSpPr txBox="1">
            <a:spLocks/>
          </p:cNvSpPr>
          <p:nvPr/>
        </p:nvSpPr>
        <p:spPr>
          <a:xfrm>
            <a:off x="163397" y="698254"/>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For chemotherapy, company prefers utilities from literature and EAG prefers utilities from MIRASOL</a:t>
            </a:r>
          </a:p>
        </p:txBody>
      </p:sp>
      <p:sp>
        <p:nvSpPr>
          <p:cNvPr id="19" name="Text Placeholder 4">
            <a:extLst>
              <a:ext uri="{FF2B5EF4-FFF2-40B4-BE49-F238E27FC236}">
                <a16:creationId xmlns:a16="http://schemas.microsoft.com/office/drawing/2014/main" id="{C1FF1558-CC28-CC2F-5BF9-6B33225E422F}"/>
              </a:ext>
            </a:extLst>
          </p:cNvPr>
          <p:cNvSpPr txBox="1">
            <a:spLocks/>
          </p:cNvSpPr>
          <p:nvPr/>
        </p:nvSpPr>
        <p:spPr>
          <a:xfrm>
            <a:off x="163398" y="1106722"/>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Company- and EAG-preferred utility values</a:t>
            </a:r>
          </a:p>
        </p:txBody>
      </p:sp>
      <p:graphicFrame>
        <p:nvGraphicFramePr>
          <p:cNvPr id="15" name="Table 14">
            <a:extLst>
              <a:ext uri="{FF2B5EF4-FFF2-40B4-BE49-F238E27FC236}">
                <a16:creationId xmlns:a16="http://schemas.microsoft.com/office/drawing/2014/main" id="{14875DCD-DDDA-5351-56DD-AD9A98E58AFB}"/>
              </a:ext>
            </a:extLst>
          </p:cNvPr>
          <p:cNvGraphicFramePr>
            <a:graphicFrameLocks noGrp="1"/>
          </p:cNvGraphicFramePr>
          <p:nvPr>
            <p:extLst>
              <p:ext uri="{D42A27DB-BD31-4B8C-83A1-F6EECF244321}">
                <p14:modId xmlns:p14="http://schemas.microsoft.com/office/powerpoint/2010/main" val="2763364929"/>
              </p:ext>
            </p:extLst>
          </p:nvPr>
        </p:nvGraphicFramePr>
        <p:xfrm>
          <a:off x="193622" y="1466505"/>
          <a:ext cx="11399458" cy="1828800"/>
        </p:xfrm>
        <a:graphic>
          <a:graphicData uri="http://schemas.openxmlformats.org/drawingml/2006/table">
            <a:tbl>
              <a:tblPr firstRow="1" firstCol="1" bandRow="1">
                <a:tableStyleId>{5C22544A-7EE6-4342-B048-85BDC9FD1C3A}</a:tableStyleId>
              </a:tblPr>
              <a:tblGrid>
                <a:gridCol w="1463330">
                  <a:extLst>
                    <a:ext uri="{9D8B030D-6E8A-4147-A177-3AD203B41FA5}">
                      <a16:colId xmlns:a16="http://schemas.microsoft.com/office/drawing/2014/main" val="1033379956"/>
                    </a:ext>
                  </a:extLst>
                </a:gridCol>
                <a:gridCol w="2648242">
                  <a:extLst>
                    <a:ext uri="{9D8B030D-6E8A-4147-A177-3AD203B41FA5}">
                      <a16:colId xmlns:a16="http://schemas.microsoft.com/office/drawing/2014/main" val="358218260"/>
                    </a:ext>
                  </a:extLst>
                </a:gridCol>
                <a:gridCol w="2487891">
                  <a:extLst>
                    <a:ext uri="{9D8B030D-6E8A-4147-A177-3AD203B41FA5}">
                      <a16:colId xmlns:a16="http://schemas.microsoft.com/office/drawing/2014/main" val="1576419049"/>
                    </a:ext>
                  </a:extLst>
                </a:gridCol>
                <a:gridCol w="2150290">
                  <a:extLst>
                    <a:ext uri="{9D8B030D-6E8A-4147-A177-3AD203B41FA5}">
                      <a16:colId xmlns:a16="http://schemas.microsoft.com/office/drawing/2014/main" val="3063898222"/>
                    </a:ext>
                  </a:extLst>
                </a:gridCol>
                <a:gridCol w="2649705">
                  <a:extLst>
                    <a:ext uri="{9D8B030D-6E8A-4147-A177-3AD203B41FA5}">
                      <a16:colId xmlns:a16="http://schemas.microsoft.com/office/drawing/2014/main" val="3455288320"/>
                    </a:ext>
                  </a:extLst>
                </a:gridCol>
              </a:tblGrid>
              <a:tr h="176089">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Health state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Treatment arm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Company base case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EAG base case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EAG scenario (TA389)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extLst>
                  <a:ext uri="{0D108BD9-81ED-4DB2-BD59-A6C34878D82A}">
                    <a16:rowId xmlns:a16="http://schemas.microsoft.com/office/drawing/2014/main" val="285503357"/>
                  </a:ext>
                </a:extLst>
              </a:tr>
              <a:tr h="176089">
                <a:tc rowSpan="2">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Pre-progression</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Mirvetuximab</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0.737 (MIRASOL)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0.737 (MIRASOL)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0.718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extLst>
                  <a:ext uri="{0D108BD9-81ED-4DB2-BD59-A6C34878D82A}">
                    <a16:rowId xmlns:a16="http://schemas.microsoft.com/office/drawing/2014/main" val="2030816960"/>
                  </a:ext>
                </a:extLst>
              </a:tr>
              <a:tr h="176089">
                <a:tc vMerge="1">
                  <a:txBody>
                    <a:bodyPr/>
                    <a:lstStyle/>
                    <a:p>
                      <a:endParaRPr lang="en-GB"/>
                    </a:p>
                  </a:txBody>
                  <a:tcPr/>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Pooled chemotherapy</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0.500 (Literature)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0.706 (MIRASOL)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0.718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extLst>
                  <a:ext uri="{0D108BD9-81ED-4DB2-BD59-A6C34878D82A}">
                    <a16:rowId xmlns:a16="http://schemas.microsoft.com/office/drawing/2014/main" val="767027941"/>
                  </a:ext>
                </a:extLst>
              </a:tr>
              <a:tr h="176089">
                <a:tc rowSpan="2">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Post-progression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Mirvetuximab</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0.655</a:t>
                      </a:r>
                      <a:r>
                        <a:rPr lang="en-GB" sz="1800">
                          <a:effectLst/>
                          <a:latin typeface="Arial" panose="020B0604020202020204" pitchFamily="34" charset="0"/>
                          <a:cs typeface="Arial" panose="020B0604020202020204" pitchFamily="34" charset="0"/>
                        </a:rPr>
                        <a:t> </a:t>
                      </a:r>
                      <a:r>
                        <a:rPr lang="en-US" sz="1800">
                          <a:effectLst/>
                          <a:latin typeface="Arial" panose="020B0604020202020204" pitchFamily="34" charset="0"/>
                          <a:cs typeface="Arial" panose="020B0604020202020204" pitchFamily="34" charset="0"/>
                        </a:rPr>
                        <a:t>(MIRASOL)</a:t>
                      </a: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0.655 (MIRASOL)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0.649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extLst>
                  <a:ext uri="{0D108BD9-81ED-4DB2-BD59-A6C34878D82A}">
                    <a16:rowId xmlns:a16="http://schemas.microsoft.com/office/drawing/2014/main" val="1408536726"/>
                  </a:ext>
                </a:extLst>
              </a:tr>
              <a:tr h="176089">
                <a:tc vMerge="1">
                  <a:txBody>
                    <a:bodyPr/>
                    <a:lstStyle/>
                    <a:p>
                      <a:endParaRPr lang="en-GB"/>
                    </a:p>
                  </a:txBody>
                  <a:tcPr/>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Pooled chemotherapy</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0.400 (Literature)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0.625 (MIRASOL)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tc>
                  <a:txBody>
                    <a:bodyPr/>
                    <a:lstStyle/>
                    <a:p>
                      <a:pPr>
                        <a:lnSpc>
                          <a:spcPct val="100000"/>
                        </a:lnSpc>
                        <a:spcAft>
                          <a:spcPts val="1000"/>
                        </a:spcAft>
                        <a:buNone/>
                      </a:pPr>
                      <a:r>
                        <a:rPr lang="en-US" sz="1800">
                          <a:effectLst/>
                          <a:latin typeface="Arial" panose="020B0604020202020204" pitchFamily="34" charset="0"/>
                          <a:cs typeface="Arial" panose="020B0604020202020204" pitchFamily="34" charset="0"/>
                        </a:rPr>
                        <a:t>0.649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5720" marR="45720"/>
                </a:tc>
                <a:extLst>
                  <a:ext uri="{0D108BD9-81ED-4DB2-BD59-A6C34878D82A}">
                    <a16:rowId xmlns:a16="http://schemas.microsoft.com/office/drawing/2014/main" val="1482243465"/>
                  </a:ext>
                </a:extLst>
              </a:tr>
            </a:tbl>
          </a:graphicData>
        </a:graphic>
      </p:graphicFrame>
      <p:sp>
        <p:nvSpPr>
          <p:cNvPr id="18" name="Rectangle 17">
            <a:extLst>
              <a:ext uri="{FF2B5EF4-FFF2-40B4-BE49-F238E27FC236}">
                <a16:creationId xmlns:a16="http://schemas.microsoft.com/office/drawing/2014/main" id="{C14C5159-81E2-2FA4-821E-1B729D33B550}"/>
              </a:ext>
            </a:extLst>
          </p:cNvPr>
          <p:cNvSpPr/>
          <p:nvPr/>
        </p:nvSpPr>
        <p:spPr>
          <a:xfrm>
            <a:off x="170649" y="3378143"/>
            <a:ext cx="11445403" cy="28666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Utility values for chemotherapy from MIRASOL may have overestimated QoL → EQ-5D questionnaire administered at start of each treatment cycle, so may not have captured impact of side effects</a:t>
            </a:r>
          </a:p>
          <a:p>
            <a:pPr marL="285750" indent="-285750">
              <a:buFont typeface="Arial" panose="020B0604020202020204" pitchFamily="34" charset="0"/>
              <a:buChar char="•"/>
            </a:pPr>
            <a:r>
              <a:rPr lang="en-GB">
                <a:solidFill>
                  <a:schemeClr val="tx1"/>
                </a:solidFill>
                <a:latin typeface="Arial" panose="020B0604020202020204" pitchFamily="34" charset="0"/>
              </a:rPr>
              <a:t>Preferred to use utility values from </a:t>
            </a:r>
            <a:r>
              <a:rPr lang="en-GB" err="1">
                <a:solidFill>
                  <a:schemeClr val="tx1"/>
                </a:solidFill>
                <a:latin typeface="Arial" panose="020B0604020202020204" pitchFamily="34" charset="0"/>
              </a:rPr>
              <a:t>Havrilesky</a:t>
            </a:r>
            <a:r>
              <a:rPr lang="en-GB">
                <a:solidFill>
                  <a:schemeClr val="tx1"/>
                </a:solidFill>
                <a:latin typeface="Arial" panose="020B0604020202020204" pitchFamily="34" charset="0"/>
              </a:rPr>
              <a:t> et al (2009), which were based on TTO exercise using vignettes valued by mixed sample of patients and members of general public</a:t>
            </a:r>
          </a:p>
          <a:p>
            <a:pPr marL="285750" indent="-285750">
              <a:buFont typeface="Arial" panose="020B0604020202020204" pitchFamily="34" charset="0"/>
              <a:buChar char="•"/>
            </a:pPr>
            <a:r>
              <a:rPr lang="en-GB">
                <a:solidFill>
                  <a:schemeClr val="tx1"/>
                </a:solidFill>
                <a:latin typeface="Arial" panose="020B0604020202020204" pitchFamily="34" charset="0"/>
              </a:rPr>
              <a:t>Utilities expected to differ substantially between mirvetuximab and chemotherapy in </a:t>
            </a:r>
            <a:r>
              <a:rPr lang="en-GB" b="1">
                <a:solidFill>
                  <a:schemeClr val="tx1"/>
                </a:solidFill>
                <a:latin typeface="Arial" panose="020B0604020202020204" pitchFamily="34" charset="0"/>
              </a:rPr>
              <a:t>pre-progression state</a:t>
            </a:r>
            <a:r>
              <a:rPr lang="en-GB">
                <a:solidFill>
                  <a:schemeClr val="tx1"/>
                </a:solidFill>
                <a:latin typeface="Arial" panose="020B0604020202020204" pitchFamily="34" charset="0"/>
              </a:rPr>
              <a:t>:</a:t>
            </a:r>
          </a:p>
          <a:p>
            <a:pPr marL="742950" lvl="1" indent="-285750">
              <a:buFont typeface="Arial" panose="020B0604020202020204" pitchFamily="34" charset="0"/>
              <a:buChar char="•"/>
            </a:pPr>
            <a:r>
              <a:rPr lang="en-GB">
                <a:solidFill>
                  <a:schemeClr val="tx1"/>
                </a:solidFill>
                <a:latin typeface="Arial" panose="020B0604020202020204" pitchFamily="34" charset="0"/>
              </a:rPr>
              <a:t>Mirvetuximab associated with higher response rates and reduced time to response vs pooled chemotherapy, which would translate to improve QoL</a:t>
            </a:r>
          </a:p>
          <a:p>
            <a:pPr marL="742950" lvl="1" indent="-285750">
              <a:buFont typeface="Arial" panose="020B0604020202020204" pitchFamily="34" charset="0"/>
              <a:buChar char="•"/>
            </a:pPr>
            <a:r>
              <a:rPr lang="en-GB">
                <a:solidFill>
                  <a:schemeClr val="tx1"/>
                </a:solidFill>
                <a:latin typeface="Arial" panose="020B0604020202020204" pitchFamily="34" charset="0"/>
              </a:rPr>
              <a:t>Statistically significant improvements observed for mirvetuximab vs ICC in EORTC QLQ-OV28</a:t>
            </a:r>
          </a:p>
          <a:p>
            <a:pPr marL="742950" lvl="1" indent="-285750">
              <a:buFont typeface="Arial" panose="020B0604020202020204" pitchFamily="34" charset="0"/>
              <a:buChar char="•"/>
            </a:pPr>
            <a:r>
              <a:rPr lang="en-GB">
                <a:solidFill>
                  <a:schemeClr val="tx1"/>
                </a:solidFill>
                <a:latin typeface="Arial" panose="020B0604020202020204" pitchFamily="34" charset="0"/>
              </a:rPr>
              <a:t>Differing AE profiles, e.g. mirvetuximab showed lower frequency of Grade 3+ TEAEs and SAEs</a:t>
            </a:r>
          </a:p>
        </p:txBody>
      </p:sp>
      <p:sp>
        <p:nvSpPr>
          <p:cNvPr id="47" name="Rectangle 46">
            <a:extLst>
              <a:ext uri="{FF2B5EF4-FFF2-40B4-BE49-F238E27FC236}">
                <a16:creationId xmlns:a16="http://schemas.microsoft.com/office/drawing/2014/main" id="{1A008107-DF21-3873-8F7D-2707F516D35B}"/>
              </a:ext>
              <a:ext uri="{C183D7F6-B498-43B3-948B-1728B52AA6E4}">
                <adec:decorative xmlns:adec="http://schemas.microsoft.com/office/drawing/2017/decorative" val="1"/>
              </a:ext>
            </a:extLst>
          </p:cNvPr>
          <p:cNvSpPr/>
          <p:nvPr/>
        </p:nvSpPr>
        <p:spPr>
          <a:xfrm>
            <a:off x="9925879" y="-8879"/>
            <a:ext cx="2266121" cy="28434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Large ICER impact</a:t>
            </a:r>
          </a:p>
        </p:txBody>
      </p:sp>
      <p:sp>
        <p:nvSpPr>
          <p:cNvPr id="5" name="Text Placeholder 5">
            <a:extLst>
              <a:ext uri="{FF2B5EF4-FFF2-40B4-BE49-F238E27FC236}">
                <a16:creationId xmlns:a16="http://schemas.microsoft.com/office/drawing/2014/main" id="{7103DAE1-B0B0-A504-49FE-5F6E775B90DC}"/>
              </a:ext>
            </a:extLst>
          </p:cNvPr>
          <p:cNvSpPr>
            <a:spLocks noGrp="1"/>
          </p:cNvSpPr>
          <p:nvPr>
            <p:ph type="body" sz="quarter" idx="13"/>
          </p:nvPr>
        </p:nvSpPr>
        <p:spPr>
          <a:xfrm>
            <a:off x="934498" y="6395527"/>
            <a:ext cx="10635612" cy="520838"/>
          </a:xfrm>
        </p:spPr>
        <p:txBody>
          <a:bodyPr>
            <a:normAutofit fontScale="85000" lnSpcReduction="20000"/>
          </a:bodyPr>
          <a:lstStyle/>
          <a:p>
            <a:r>
              <a:rPr lang="en-GB"/>
              <a:t>Abbreviations: AE, adverse event; EAG, external assessment group; EORTC QLQ-OV28, European Organisation for Research and Treatment of Cancer-Quality of Life Questionnaire-OV30; ICC: investigator’s choice of chemotherapy; PLD, pegylated liposomal doxorubicin; SAE, serious adverse event; TEAE, treatment-emergent adverse event; TTO, time trade-off; QoL, quality of life</a:t>
            </a:r>
          </a:p>
        </p:txBody>
      </p:sp>
      <p:sp>
        <p:nvSpPr>
          <p:cNvPr id="16" name="Rectangle 15">
            <a:extLst>
              <a:ext uri="{FF2B5EF4-FFF2-40B4-BE49-F238E27FC236}">
                <a16:creationId xmlns:a16="http://schemas.microsoft.com/office/drawing/2014/main" id="{377FD032-4232-0B6E-C1EE-F89E95552C36}"/>
              </a:ext>
              <a:ext uri="{C183D7F6-B498-43B3-948B-1728B52AA6E4}">
                <adec:decorative xmlns:adec="http://schemas.microsoft.com/office/drawing/2017/decorative" val="1"/>
              </a:ext>
            </a:extLst>
          </p:cNvPr>
          <p:cNvSpPr/>
          <p:nvPr/>
        </p:nvSpPr>
        <p:spPr>
          <a:xfrm>
            <a:off x="1644598" y="2182284"/>
            <a:ext cx="7238146" cy="3721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56BC2C1-5DCB-4931-678D-A3DD605ACB4D}"/>
              </a:ext>
              <a:ext uri="{C183D7F6-B498-43B3-948B-1728B52AA6E4}">
                <adec:decorative xmlns:adec="http://schemas.microsoft.com/office/drawing/2017/decorative" val="1"/>
              </a:ext>
            </a:extLst>
          </p:cNvPr>
          <p:cNvSpPr/>
          <p:nvPr/>
        </p:nvSpPr>
        <p:spPr>
          <a:xfrm>
            <a:off x="1644598" y="2923168"/>
            <a:ext cx="7238146" cy="3721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109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467012" cy="1841437"/>
          </a:xfrm>
        </p:spPr>
        <p:txBody>
          <a:bodyPr>
            <a:normAutofit fontScale="90000"/>
          </a:bodyPr>
          <a:lstStyle/>
          <a:p>
            <a:r>
              <a:rPr lang="en-GB">
                <a:latin typeface="Arial" panose="020B0604020202020204" pitchFamily="34" charset="0"/>
                <a:cs typeface="Arial" panose="020B0604020202020204" pitchFamily="34" charset="0"/>
              </a:rPr>
              <a:t>Mirvetuximab </a:t>
            </a:r>
            <a:r>
              <a:rPr lang="en-GB" err="1">
                <a:latin typeface="Arial" panose="020B0604020202020204" pitchFamily="34" charset="0"/>
                <a:cs typeface="Arial" panose="020B0604020202020204" pitchFamily="34" charset="0"/>
              </a:rPr>
              <a:t>soravtansine</a:t>
            </a:r>
            <a:r>
              <a:rPr lang="en-GB">
                <a:latin typeface="Arial" panose="020B0604020202020204" pitchFamily="34" charset="0"/>
                <a:cs typeface="Arial" panose="020B0604020202020204" pitchFamily="34" charset="0"/>
              </a:rPr>
              <a:t> for treating folate receptor alpha-positive platinum-resistant advanced epithelial ovarian, fallopian tube or primary peritoneal cancer</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586706"/>
            <a:ext cx="10026139" cy="2875457"/>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C132-9ACE-92D9-3537-98673FF351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D335C7-F3A0-8CC7-92F6-10B3D70589A0}"/>
              </a:ext>
            </a:extLst>
          </p:cNvPr>
          <p:cNvSpPr>
            <a:spLocks noGrp="1"/>
          </p:cNvSpPr>
          <p:nvPr>
            <p:ph type="title"/>
          </p:nvPr>
        </p:nvSpPr>
        <p:spPr>
          <a:xfrm>
            <a:off x="358017" y="202105"/>
            <a:ext cx="11250785" cy="592817"/>
          </a:xfrm>
        </p:spPr>
        <p:txBody>
          <a:bodyPr/>
          <a:lstStyle/>
          <a:p>
            <a:r>
              <a:rPr lang="en-GB">
                <a:hlinkClick r:id="rId3" action="ppaction://hlinksldjump"/>
              </a:rPr>
              <a:t>Key issue</a:t>
            </a:r>
            <a:r>
              <a:rPr lang="en-GB"/>
              <a:t>: Health state utilities for chemotherapy (2/2)</a:t>
            </a:r>
          </a:p>
        </p:txBody>
      </p:sp>
      <p:sp>
        <p:nvSpPr>
          <p:cNvPr id="13" name="Text Placeholder 4">
            <a:extLst>
              <a:ext uri="{FF2B5EF4-FFF2-40B4-BE49-F238E27FC236}">
                <a16:creationId xmlns:a16="http://schemas.microsoft.com/office/drawing/2014/main" id="{1D48D446-A0D3-50F6-792A-96C7764F50A9}"/>
              </a:ext>
            </a:extLst>
          </p:cNvPr>
          <p:cNvSpPr txBox="1">
            <a:spLocks/>
          </p:cNvSpPr>
          <p:nvPr/>
        </p:nvSpPr>
        <p:spPr>
          <a:xfrm>
            <a:off x="209345" y="631911"/>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For chemotherapy, company prefers utilities from literature and EAG prefers utilities from MIRASOL</a:t>
            </a:r>
          </a:p>
        </p:txBody>
      </p:sp>
      <p:sp>
        <p:nvSpPr>
          <p:cNvPr id="2" name="Rectangle 1">
            <a:extLst>
              <a:ext uri="{FF2B5EF4-FFF2-40B4-BE49-F238E27FC236}">
                <a16:creationId xmlns:a16="http://schemas.microsoft.com/office/drawing/2014/main" id="{20A61FE5-3C68-0C9C-BD03-9D180C8540C2}"/>
              </a:ext>
            </a:extLst>
          </p:cNvPr>
          <p:cNvSpPr/>
          <p:nvPr/>
        </p:nvSpPr>
        <p:spPr>
          <a:xfrm>
            <a:off x="224055" y="983265"/>
            <a:ext cx="11848676" cy="230741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 (continued)</a:t>
            </a:r>
          </a:p>
          <a:p>
            <a:pPr marL="285750" indent="-285750">
              <a:buFont typeface="Arial" panose="020B0604020202020204" pitchFamily="34" charset="0"/>
              <a:buChar char="•"/>
            </a:pPr>
            <a:r>
              <a:rPr lang="en-GB">
                <a:solidFill>
                  <a:schemeClr val="tx1"/>
                </a:solidFill>
                <a:latin typeface="Arial" panose="020B0604020202020204" pitchFamily="34" charset="0"/>
              </a:rPr>
              <a:t>Utilities likely to differ substantially between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and chemotherapy arms in </a:t>
            </a:r>
            <a:r>
              <a:rPr lang="en-GB" b="1">
                <a:solidFill>
                  <a:schemeClr val="tx1"/>
                </a:solidFill>
                <a:latin typeface="Arial" panose="020B0604020202020204" pitchFamily="34" charset="0"/>
              </a:rPr>
              <a:t>post-progression state</a:t>
            </a:r>
            <a:r>
              <a:rPr lang="en-GB">
                <a:solidFill>
                  <a:schemeClr val="tx1"/>
                </a:solidFill>
                <a:latin typeface="Arial" panose="020B0604020202020204" pitchFamily="34" charset="0"/>
              </a:rPr>
              <a:t>:</a:t>
            </a:r>
          </a:p>
          <a:p>
            <a:pPr marL="742950" lvl="1" indent="-285750">
              <a:buFont typeface="Arial" panose="020B0604020202020204" pitchFamily="34" charset="0"/>
              <a:buChar char="•"/>
            </a:pPr>
            <a:r>
              <a:rPr lang="en-GB">
                <a:solidFill>
                  <a:schemeClr val="tx1"/>
                </a:solidFill>
                <a:latin typeface="Arial" panose="020B0604020202020204" pitchFamily="34" charset="0"/>
              </a:rPr>
              <a:t>At point of progression,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patients expected to have better QoL than pooled chemotherapy patients because of reduced tumour volume and disease burden</a:t>
            </a:r>
          </a:p>
          <a:p>
            <a:pPr marL="742950" lvl="1" indent="-285750">
              <a:buFont typeface="Arial" panose="020B0604020202020204" pitchFamily="34" charset="0"/>
              <a:buChar char="•"/>
            </a:pPr>
            <a:r>
              <a:rPr lang="en-GB">
                <a:solidFill>
                  <a:schemeClr val="tx1"/>
                </a:solidFill>
                <a:latin typeface="Arial" panose="020B0604020202020204" pitchFamily="34" charset="0"/>
              </a:rPr>
              <a:t>Affords opportunity of postponing chemotherapy to later line of therapy, providing period of recovery from chemotherapy-related side effects</a:t>
            </a:r>
          </a:p>
          <a:p>
            <a:pPr marL="742950" lvl="1" indent="-285750">
              <a:buFont typeface="Arial" panose="020B0604020202020204" pitchFamily="34" charset="0"/>
              <a:buChar char="•"/>
            </a:pP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associated with improved PFS2 results compared with pooled chemotherapy (HR: 0.59, 95% CI: 0.480 to 0.728), and therefore expected to contribute to better QoL</a:t>
            </a:r>
          </a:p>
        </p:txBody>
      </p:sp>
      <p:sp>
        <p:nvSpPr>
          <p:cNvPr id="20" name="Rectangle 19">
            <a:extLst>
              <a:ext uri="{FF2B5EF4-FFF2-40B4-BE49-F238E27FC236}">
                <a16:creationId xmlns:a16="http://schemas.microsoft.com/office/drawing/2014/main" id="{23B0F3EF-9859-7CDD-1C62-2BC8901EF84F}"/>
              </a:ext>
            </a:extLst>
          </p:cNvPr>
          <p:cNvSpPr/>
          <p:nvPr/>
        </p:nvSpPr>
        <p:spPr>
          <a:xfrm>
            <a:off x="224055" y="3363684"/>
            <a:ext cx="11848677" cy="23960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Company’s approach not consistent with NICE reference case, is implausible and lacks face validity: </a:t>
            </a:r>
          </a:p>
          <a:p>
            <a:pPr marL="742950" lvl="1" indent="-285750">
              <a:buFont typeface="Arial" panose="020B0604020202020204" pitchFamily="34" charset="0"/>
              <a:buChar char="•"/>
            </a:pPr>
            <a:r>
              <a:rPr lang="en-GB">
                <a:solidFill>
                  <a:schemeClr val="tx1"/>
                </a:solidFill>
                <a:latin typeface="Arial" panose="020B0604020202020204" pitchFamily="34" charset="0"/>
              </a:rPr>
              <a:t>Mirvetuximab post-progression utility (0.655) higher than chemotherapy pre-progression utility (0.500)</a:t>
            </a:r>
          </a:p>
          <a:p>
            <a:pPr marL="742950" lvl="1" indent="-285750">
              <a:buFont typeface="Arial" panose="020B0604020202020204" pitchFamily="34" charset="0"/>
              <a:buChar char="•"/>
            </a:pPr>
            <a:r>
              <a:rPr lang="en-GB">
                <a:solidFill>
                  <a:schemeClr val="tx1"/>
                </a:solidFill>
                <a:latin typeface="Arial" panose="020B0604020202020204" pitchFamily="34" charset="0"/>
              </a:rPr>
              <a:t>Large difference in post-progression utilities between MIRASOL and literature not supported by clinical logic</a:t>
            </a:r>
          </a:p>
          <a:p>
            <a:pPr marL="742950" lvl="1" indent="-285750">
              <a:buFont typeface="Arial" panose="020B0604020202020204" pitchFamily="34" charset="0"/>
              <a:buChar char="•"/>
            </a:pPr>
            <a:r>
              <a:rPr lang="en-US">
                <a:solidFill>
                  <a:schemeClr val="tx1"/>
                </a:solidFill>
                <a:latin typeface="Arial" panose="020B0604020202020204" pitchFamily="34" charset="0"/>
              </a:rPr>
              <a:t>Inconsistencies in results, e.g. higher utility for patients experiencing grade 3-4 AEs than for grade 1-2</a:t>
            </a:r>
          </a:p>
          <a:p>
            <a:pPr marL="285750" indent="-285750">
              <a:buFont typeface="Arial" panose="020B0604020202020204" pitchFamily="34" charset="0"/>
              <a:buChar char="•"/>
            </a:pPr>
            <a:r>
              <a:rPr lang="en-GB">
                <a:solidFill>
                  <a:schemeClr val="tx1"/>
                </a:solidFill>
                <a:latin typeface="Arial" panose="020B0604020202020204" pitchFamily="34" charset="0"/>
              </a:rPr>
              <a:t>Timing of EQ-5D not meaningful source of bias: compared MIRASOL utilities for chemotherapy with those from OVA-301 trial (used in TA389) where EQ-5D collected at start and end of each cycle → utilities were similar</a:t>
            </a:r>
          </a:p>
          <a:p>
            <a:pPr marL="285750" indent="-285750">
              <a:buFont typeface="Arial" panose="020B0604020202020204" pitchFamily="34" charset="0"/>
              <a:buChar char="•"/>
            </a:pPr>
            <a:r>
              <a:rPr lang="en-GB">
                <a:solidFill>
                  <a:schemeClr val="tx1"/>
                </a:solidFill>
                <a:latin typeface="Arial" panose="020B0604020202020204" pitchFamily="34" charset="0"/>
              </a:rPr>
              <a:t>MIRASOL utilities showed difference in QoL between mirvetuximab and chemotherapy that was more plausible</a:t>
            </a:r>
          </a:p>
        </p:txBody>
      </p:sp>
      <p:grpSp>
        <p:nvGrpSpPr>
          <p:cNvPr id="33" name="Group 32" descr="Question for committee: What is committee’s preferred source of utilities for chemotherapy?">
            <a:extLst>
              <a:ext uri="{FF2B5EF4-FFF2-40B4-BE49-F238E27FC236}">
                <a16:creationId xmlns:a16="http://schemas.microsoft.com/office/drawing/2014/main" id="{16B7BDCE-7D9C-0CB9-C91C-2D2B6BCB39A9}"/>
              </a:ext>
            </a:extLst>
          </p:cNvPr>
          <p:cNvGrpSpPr/>
          <p:nvPr/>
        </p:nvGrpSpPr>
        <p:grpSpPr>
          <a:xfrm>
            <a:off x="94404" y="5832785"/>
            <a:ext cx="7508064" cy="435912"/>
            <a:chOff x="1102805" y="5781157"/>
            <a:chExt cx="10080024" cy="557327"/>
          </a:xfrm>
        </p:grpSpPr>
        <p:sp>
          <p:nvSpPr>
            <p:cNvPr id="34" name="Rectangle 33">
              <a:extLst>
                <a:ext uri="{FF2B5EF4-FFF2-40B4-BE49-F238E27FC236}">
                  <a16:creationId xmlns:a16="http://schemas.microsoft.com/office/drawing/2014/main" id="{7CD9B4CB-210C-BEED-910F-464FB3BC179F}"/>
                </a:ext>
                <a:ext uri="{C183D7F6-B498-43B3-948B-1728B52AA6E4}">
                  <adec:decorative xmlns:adec="http://schemas.microsoft.com/office/drawing/2017/decorative" val="1"/>
                </a:ext>
              </a:extLst>
            </p:cNvPr>
            <p:cNvSpPr/>
            <p:nvPr/>
          </p:nvSpPr>
          <p:spPr>
            <a:xfrm>
              <a:off x="1229548" y="5803327"/>
              <a:ext cx="9953281" cy="5351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What is committee’s preferred source of utilities for chemotherapy?</a:t>
              </a:r>
            </a:p>
          </p:txBody>
        </p:sp>
        <p:grpSp>
          <p:nvGrpSpPr>
            <p:cNvPr id="35" name="Group 34">
              <a:extLst>
                <a:ext uri="{FF2B5EF4-FFF2-40B4-BE49-F238E27FC236}">
                  <a16:creationId xmlns:a16="http://schemas.microsoft.com/office/drawing/2014/main" id="{D9AC8DC4-7CB2-D0D1-6E3F-939A8F6EC3E8}"/>
                </a:ext>
                <a:ext uri="{C183D7F6-B498-43B3-948B-1728B52AA6E4}">
                  <adec:decorative xmlns:adec="http://schemas.microsoft.com/office/drawing/2017/decorative" val="1"/>
                </a:ext>
              </a:extLst>
            </p:cNvPr>
            <p:cNvGrpSpPr/>
            <p:nvPr/>
          </p:nvGrpSpPr>
          <p:grpSpPr>
            <a:xfrm>
              <a:off x="1102805" y="5781157"/>
              <a:ext cx="576000" cy="557327"/>
              <a:chOff x="-1202931" y="4133589"/>
              <a:chExt cx="576000" cy="576000"/>
            </a:xfrm>
          </p:grpSpPr>
          <p:sp>
            <p:nvSpPr>
              <p:cNvPr id="36" name="Oval 35">
                <a:extLst>
                  <a:ext uri="{FF2B5EF4-FFF2-40B4-BE49-F238E27FC236}">
                    <a16:creationId xmlns:a16="http://schemas.microsoft.com/office/drawing/2014/main" id="{7DF0D383-270F-60BE-EAB1-FA0708AAE03C}"/>
                  </a:ext>
                </a:extLst>
              </p:cNvPr>
              <p:cNvSpPr/>
              <p:nvPr/>
            </p:nvSpPr>
            <p:spPr>
              <a:xfrm>
                <a:off x="-1202931"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37" name="Graphic 36">
                <a:extLst>
                  <a:ext uri="{FF2B5EF4-FFF2-40B4-BE49-F238E27FC236}">
                    <a16:creationId xmlns:a16="http://schemas.microsoft.com/office/drawing/2014/main" id="{C6DC46F7-A001-A18F-A0C6-26D6C6916B7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6663" y="4201314"/>
                <a:ext cx="463463" cy="463463"/>
              </a:xfrm>
              <a:prstGeom prst="rect">
                <a:avLst/>
              </a:prstGeom>
            </p:spPr>
          </p:pic>
        </p:grpSp>
      </p:grpSp>
      <p:sp>
        <p:nvSpPr>
          <p:cNvPr id="46" name="TextBox 45">
            <a:extLst>
              <a:ext uri="{FF2B5EF4-FFF2-40B4-BE49-F238E27FC236}">
                <a16:creationId xmlns:a16="http://schemas.microsoft.com/office/drawing/2014/main" id="{8882C37F-0272-0917-B764-2C184F15DF22}"/>
              </a:ext>
              <a:ext uri="{C183D7F6-B498-43B3-948B-1728B52AA6E4}">
                <adec:decorative xmlns:adec="http://schemas.microsoft.com/office/drawing/2017/decorative" val="1"/>
              </a:ext>
            </a:extLst>
          </p:cNvPr>
          <p:cNvSpPr txBox="1"/>
          <p:nvPr/>
        </p:nvSpPr>
        <p:spPr>
          <a:xfrm>
            <a:off x="7654961" y="5832785"/>
            <a:ext cx="4217052" cy="646331"/>
          </a:xfrm>
          <a:prstGeom prst="rect">
            <a:avLst/>
          </a:prstGeom>
          <a:solidFill>
            <a:schemeClr val="accent6"/>
          </a:solidFill>
          <a:ln w="19050">
            <a:noFill/>
          </a:ln>
        </p:spPr>
        <p:txBody>
          <a:bodyPr wrap="square" rtlCol="0">
            <a:spAutoFit/>
          </a:bodyPr>
          <a:lstStyle/>
          <a:p>
            <a:r>
              <a:rPr lang="en-GB">
                <a:latin typeface="Arial" panose="020B0604020202020204" pitchFamily="34" charset="0"/>
                <a:cs typeface="Arial" panose="020B0604020202020204" pitchFamily="34" charset="0"/>
              </a:rPr>
              <a:t>Note: source of utilities for chemotherapy impacts severity modifier</a:t>
            </a:r>
          </a:p>
        </p:txBody>
      </p:sp>
      <p:sp>
        <p:nvSpPr>
          <p:cNvPr id="47" name="Rectangle 46">
            <a:extLst>
              <a:ext uri="{FF2B5EF4-FFF2-40B4-BE49-F238E27FC236}">
                <a16:creationId xmlns:a16="http://schemas.microsoft.com/office/drawing/2014/main" id="{454A503C-BE64-8721-A636-323924AA36FD}"/>
              </a:ext>
              <a:ext uri="{C183D7F6-B498-43B3-948B-1728B52AA6E4}">
                <adec:decorative xmlns:adec="http://schemas.microsoft.com/office/drawing/2017/decorative" val="1"/>
              </a:ext>
            </a:extLst>
          </p:cNvPr>
          <p:cNvSpPr/>
          <p:nvPr/>
        </p:nvSpPr>
        <p:spPr>
          <a:xfrm>
            <a:off x="9925879" y="-8879"/>
            <a:ext cx="2266121" cy="28434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Large ICER impact</a:t>
            </a:r>
          </a:p>
        </p:txBody>
      </p:sp>
      <p:sp>
        <p:nvSpPr>
          <p:cNvPr id="5" name="Text Placeholder 5">
            <a:extLst>
              <a:ext uri="{FF2B5EF4-FFF2-40B4-BE49-F238E27FC236}">
                <a16:creationId xmlns:a16="http://schemas.microsoft.com/office/drawing/2014/main" id="{DE7A5DB9-B660-87C2-735E-0559B064BF3C}"/>
              </a:ext>
            </a:extLst>
          </p:cNvPr>
          <p:cNvSpPr>
            <a:spLocks noGrp="1"/>
          </p:cNvSpPr>
          <p:nvPr>
            <p:ph type="body" sz="quarter" idx="13"/>
          </p:nvPr>
        </p:nvSpPr>
        <p:spPr>
          <a:xfrm>
            <a:off x="967263" y="6496456"/>
            <a:ext cx="10649657" cy="365125"/>
          </a:xfrm>
        </p:spPr>
        <p:txBody>
          <a:bodyPr>
            <a:normAutofit fontScale="85000" lnSpcReduction="20000"/>
          </a:bodyPr>
          <a:lstStyle/>
          <a:p>
            <a:r>
              <a:rPr lang="en-GB"/>
              <a:t>Abbreviations: AE, adverse events; CI, confidence interval; EAG, external assessment group; HR, hazard ratio; PFS2, time to second disease progression; PLD, pegylated liposomal doxorubicin; QoL, quality of life</a:t>
            </a:r>
          </a:p>
        </p:txBody>
      </p:sp>
    </p:spTree>
    <p:extLst>
      <p:ext uri="{BB962C8B-B14F-4D97-AF65-F5344CB8AC3E}">
        <p14:creationId xmlns:p14="http://schemas.microsoft.com/office/powerpoint/2010/main" val="236475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5082-1D41-3BCB-065A-5120A246B4B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CDCA645-0B50-0060-492F-5A071A2F8C2A}"/>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Small ICER impact</a:t>
            </a:r>
          </a:p>
        </p:txBody>
      </p:sp>
      <p:sp>
        <p:nvSpPr>
          <p:cNvPr id="3" name="Title 2">
            <a:extLst>
              <a:ext uri="{FF2B5EF4-FFF2-40B4-BE49-F238E27FC236}">
                <a16:creationId xmlns:a16="http://schemas.microsoft.com/office/drawing/2014/main" id="{71017349-3BE3-9F5C-27A5-4C815A0A689F}"/>
              </a:ext>
            </a:extLst>
          </p:cNvPr>
          <p:cNvSpPr>
            <a:spLocks noGrp="1"/>
          </p:cNvSpPr>
          <p:nvPr>
            <p:ph type="title"/>
          </p:nvPr>
        </p:nvSpPr>
        <p:spPr>
          <a:xfrm>
            <a:off x="346651" y="-7113"/>
            <a:ext cx="11250785" cy="592817"/>
          </a:xfrm>
        </p:spPr>
        <p:txBody>
          <a:bodyPr/>
          <a:lstStyle/>
          <a:p>
            <a:r>
              <a:rPr lang="en-GB">
                <a:hlinkClick r:id="rId2" action="ppaction://hlinksldjump"/>
              </a:rPr>
              <a:t>Issue</a:t>
            </a:r>
            <a:r>
              <a:rPr lang="en-GB"/>
              <a:t>: Adverse events</a:t>
            </a:r>
          </a:p>
        </p:txBody>
      </p:sp>
      <p:sp>
        <p:nvSpPr>
          <p:cNvPr id="5" name="Text Placeholder 4">
            <a:extLst>
              <a:ext uri="{FF2B5EF4-FFF2-40B4-BE49-F238E27FC236}">
                <a16:creationId xmlns:a16="http://schemas.microsoft.com/office/drawing/2014/main" id="{F29710B1-C2AE-9AC5-2C37-51E1FFC6361B}"/>
              </a:ext>
            </a:extLst>
          </p:cNvPr>
          <p:cNvSpPr txBox="1">
            <a:spLocks/>
          </p:cNvSpPr>
          <p:nvPr/>
        </p:nvSpPr>
        <p:spPr>
          <a:xfrm>
            <a:off x="173865" y="476347"/>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Company and EAG have differing approaches to modelling AE </a:t>
            </a:r>
            <a:r>
              <a:rPr lang="en-GB" err="1"/>
              <a:t>disutilities</a:t>
            </a:r>
            <a:r>
              <a:rPr lang="en-GB"/>
              <a:t>, duration, frequency and costs</a:t>
            </a:r>
          </a:p>
        </p:txBody>
      </p:sp>
      <p:sp>
        <p:nvSpPr>
          <p:cNvPr id="8" name="Text Placeholder 4">
            <a:extLst>
              <a:ext uri="{FF2B5EF4-FFF2-40B4-BE49-F238E27FC236}">
                <a16:creationId xmlns:a16="http://schemas.microsoft.com/office/drawing/2014/main" id="{2B4F8445-6F7A-1975-0BBC-4E977D9DD58B}"/>
              </a:ext>
            </a:extLst>
          </p:cNvPr>
          <p:cNvSpPr txBox="1">
            <a:spLocks/>
          </p:cNvSpPr>
          <p:nvPr/>
        </p:nvSpPr>
        <p:spPr>
          <a:xfrm>
            <a:off x="129206" y="773700"/>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Comparison between company and EAG assumptions for AEs</a:t>
            </a:r>
          </a:p>
        </p:txBody>
      </p:sp>
      <p:graphicFrame>
        <p:nvGraphicFramePr>
          <p:cNvPr id="4" name="Table 3" descr="Table showing the company and EAG preferred assumptions for each of the issues relating to adverse events">
            <a:extLst>
              <a:ext uri="{FF2B5EF4-FFF2-40B4-BE49-F238E27FC236}">
                <a16:creationId xmlns:a16="http://schemas.microsoft.com/office/drawing/2014/main" id="{9F79B5F4-4523-C24D-0D8F-BA5879F94E01}"/>
              </a:ext>
            </a:extLst>
          </p:cNvPr>
          <p:cNvGraphicFramePr>
            <a:graphicFrameLocks noGrp="1"/>
          </p:cNvGraphicFramePr>
          <p:nvPr>
            <p:extLst>
              <p:ext uri="{D42A27DB-BD31-4B8C-83A1-F6EECF244321}">
                <p14:modId xmlns:p14="http://schemas.microsoft.com/office/powerpoint/2010/main" val="3857269458"/>
              </p:ext>
            </p:extLst>
          </p:nvPr>
        </p:nvGraphicFramePr>
        <p:xfrm>
          <a:off x="173865" y="1080615"/>
          <a:ext cx="11844270" cy="4503075"/>
        </p:xfrm>
        <a:graphic>
          <a:graphicData uri="http://schemas.openxmlformats.org/drawingml/2006/table">
            <a:tbl>
              <a:tblPr firstRow="1" bandRow="1">
                <a:tableStyleId>{5C22544A-7EE6-4342-B048-85BDC9FD1C3A}</a:tableStyleId>
              </a:tblPr>
              <a:tblGrid>
                <a:gridCol w="3331866">
                  <a:extLst>
                    <a:ext uri="{9D8B030D-6E8A-4147-A177-3AD203B41FA5}">
                      <a16:colId xmlns:a16="http://schemas.microsoft.com/office/drawing/2014/main" val="2587273622"/>
                    </a:ext>
                  </a:extLst>
                </a:gridCol>
                <a:gridCol w="3421930">
                  <a:extLst>
                    <a:ext uri="{9D8B030D-6E8A-4147-A177-3AD203B41FA5}">
                      <a16:colId xmlns:a16="http://schemas.microsoft.com/office/drawing/2014/main" val="3852172667"/>
                    </a:ext>
                  </a:extLst>
                </a:gridCol>
                <a:gridCol w="5090474">
                  <a:extLst>
                    <a:ext uri="{9D8B030D-6E8A-4147-A177-3AD203B41FA5}">
                      <a16:colId xmlns:a16="http://schemas.microsoft.com/office/drawing/2014/main" val="2144257211"/>
                    </a:ext>
                  </a:extLst>
                </a:gridCol>
              </a:tblGrid>
              <a:tr h="332652">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600">
                          <a:latin typeface="Arial" panose="020B0604020202020204" pitchFamily="34" charset="0"/>
                          <a:cs typeface="Arial" panose="020B0604020202020204" pitchFamily="34" charset="0"/>
                        </a:rPr>
                        <a:t>Company assumption</a:t>
                      </a:r>
                    </a:p>
                  </a:txBody>
                  <a:tcPr/>
                </a:tc>
                <a:tc>
                  <a:txBody>
                    <a:bodyPr/>
                    <a:lstStyle/>
                    <a:p>
                      <a:r>
                        <a:rPr lang="en-GB" sz="1600">
                          <a:latin typeface="Arial" panose="020B0604020202020204" pitchFamily="34" charset="0"/>
                          <a:cs typeface="Arial" panose="020B0604020202020204" pitchFamily="34" charset="0"/>
                        </a:rPr>
                        <a:t>EAG assumption</a:t>
                      </a:r>
                    </a:p>
                  </a:txBody>
                  <a:tcPr/>
                </a:tc>
                <a:extLst>
                  <a:ext uri="{0D108BD9-81ED-4DB2-BD59-A6C34878D82A}">
                    <a16:rowId xmlns:a16="http://schemas.microsoft.com/office/drawing/2014/main" val="4279946959"/>
                  </a:ext>
                </a:extLst>
              </a:tr>
              <a:tr h="875955">
                <a:tc>
                  <a:txBody>
                    <a:bodyPr/>
                    <a:lstStyle/>
                    <a:p>
                      <a:r>
                        <a:rPr lang="en-GB" sz="1600" b="1" err="1">
                          <a:latin typeface="Arial" panose="020B0604020202020204" pitchFamily="34" charset="0"/>
                          <a:cs typeface="Arial" panose="020B0604020202020204" pitchFamily="34" charset="0"/>
                        </a:rPr>
                        <a:t>Disutilities</a:t>
                      </a:r>
                      <a:r>
                        <a:rPr lang="en-GB" sz="1600" b="1">
                          <a:latin typeface="Arial" panose="020B0604020202020204" pitchFamily="34" charset="0"/>
                          <a:cs typeface="Arial" panose="020B0604020202020204" pitchFamily="34" charset="0"/>
                        </a:rPr>
                        <a:t> from AEs</a:t>
                      </a:r>
                    </a:p>
                  </a:txBody>
                  <a:tcPr/>
                </a:tc>
                <a:tc>
                  <a:txBody>
                    <a:bodyPr/>
                    <a:lstStyle/>
                    <a:p>
                      <a:r>
                        <a:rPr lang="en-GB" sz="1600">
                          <a:solidFill>
                            <a:schemeClr val="tx1"/>
                          </a:solidFill>
                          <a:latin typeface="Arial" panose="020B0604020202020204" pitchFamily="34" charset="0"/>
                          <a:cs typeface="Arial" panose="020B0604020202020204" pitchFamily="34" charset="0"/>
                        </a:rPr>
                        <a:t>Excluded from base case</a:t>
                      </a:r>
                    </a:p>
                    <a:p>
                      <a:pPr marL="285750" indent="-285750" algn="l" defTabSz="914400" rtl="0" eaLnBrk="1" latinLnBrk="0" hangingPunct="1">
                        <a:buFont typeface="Arial" panose="020B0604020202020204" pitchFamily="34" charset="0"/>
                        <a:buChar char="•"/>
                      </a:pPr>
                      <a:r>
                        <a:rPr lang="en-GB" sz="1600" kern="1200">
                          <a:solidFill>
                            <a:schemeClr val="tx1"/>
                          </a:solidFill>
                          <a:latin typeface="Arial" panose="020B0604020202020204" pitchFamily="34" charset="0"/>
                          <a:ea typeface="+mn-ea"/>
                          <a:cs typeface="Arial" panose="020B0604020202020204" pitchFamily="34" charset="0"/>
                        </a:rPr>
                        <a:t>Provided scenario analysis using values from published literature</a:t>
                      </a:r>
                    </a:p>
                  </a:txBody>
                  <a:tcPr/>
                </a:tc>
                <a:tc>
                  <a:txBody>
                    <a:bodyPr/>
                    <a:lstStyle/>
                    <a:p>
                      <a:r>
                        <a:rPr lang="en-GB" sz="1600">
                          <a:solidFill>
                            <a:schemeClr val="tx1"/>
                          </a:solidFill>
                          <a:latin typeface="Arial" panose="020B0604020202020204" pitchFamily="34" charset="0"/>
                          <a:cs typeface="Arial" panose="020B0604020202020204" pitchFamily="34" charset="0"/>
                        </a:rPr>
                        <a:t>Included in base case </a:t>
                      </a:r>
                    </a:p>
                    <a:p>
                      <a:pPr marL="285750" indent="-285750">
                        <a:buFont typeface="Arial" panose="020B0604020202020204" pitchFamily="34" charset="0"/>
                        <a:buChar char="•"/>
                      </a:pPr>
                      <a:r>
                        <a:rPr lang="en-GB" sz="1600" u="none">
                          <a:solidFill>
                            <a:schemeClr val="tx1"/>
                          </a:solidFill>
                          <a:highlight>
                            <a:srgbClr val="000000"/>
                          </a:highlight>
                          <a:latin typeface="Arial" panose="020B0604020202020204" pitchFamily="34" charset="0"/>
                          <a:cs typeface="Arial" panose="020B0604020202020204" pitchFamily="34" charset="0"/>
                        </a:rPr>
                        <a:t>******************</a:t>
                      </a:r>
                      <a:r>
                        <a:rPr lang="en-GB" sz="1600" u="none">
                          <a:solidFill>
                            <a:schemeClr val="tx1"/>
                          </a:solidFill>
                          <a:latin typeface="Arial" panose="020B0604020202020204" pitchFamily="34" charset="0"/>
                          <a:cs typeface="Arial" panose="020B0604020202020204" pitchFamily="34" charset="0"/>
                        </a:rPr>
                        <a:t> pre-progression </a:t>
                      </a:r>
                      <a:r>
                        <a:rPr lang="en-GB" sz="1600">
                          <a:solidFill>
                            <a:schemeClr val="tx1"/>
                          </a:solidFill>
                          <a:latin typeface="Arial" panose="020B0604020202020204" pitchFamily="34" charset="0"/>
                          <a:cs typeface="Arial" panose="020B0604020202020204" pitchFamily="34" charset="0"/>
                        </a:rPr>
                        <a:t>QALY loss associated with AEs for </a:t>
                      </a:r>
                      <a:r>
                        <a:rPr lang="en-GB" sz="1600" err="1">
                          <a:solidFill>
                            <a:schemeClr val="tx1"/>
                          </a:solidFill>
                          <a:latin typeface="Arial" panose="020B0604020202020204" pitchFamily="34" charset="0"/>
                          <a:cs typeface="Arial" panose="020B0604020202020204" pitchFamily="34" charset="0"/>
                        </a:rPr>
                        <a:t>mirvetuximab</a:t>
                      </a:r>
                      <a:r>
                        <a:rPr lang="en-GB" sz="1600">
                          <a:solidFill>
                            <a:schemeClr val="tx1"/>
                          </a:solidFill>
                          <a:latin typeface="Arial" panose="020B0604020202020204" pitchFamily="34" charset="0"/>
                          <a:cs typeface="Arial" panose="020B0604020202020204" pitchFamily="34" charset="0"/>
                        </a:rPr>
                        <a:t> and pooled chemotherapy, respectively</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Acknowledges risk of double counting but likely mitigated due to missing EQ-5D data in MIRASOL</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Scenario analysis exploring disutility of 0.16 for ocular AEs</a:t>
                      </a:r>
                    </a:p>
                  </a:txBody>
                  <a:tcPr/>
                </a:tc>
                <a:extLst>
                  <a:ext uri="{0D108BD9-81ED-4DB2-BD59-A6C34878D82A}">
                    <a16:rowId xmlns:a16="http://schemas.microsoft.com/office/drawing/2014/main" val="367800951"/>
                  </a:ext>
                </a:extLst>
              </a:tr>
              <a:tr h="201528">
                <a:tc>
                  <a:txBody>
                    <a:bodyPr/>
                    <a:lstStyle/>
                    <a:p>
                      <a:r>
                        <a:rPr lang="en-GB" sz="1600" b="1">
                          <a:latin typeface="Arial" panose="020B0604020202020204" pitchFamily="34" charset="0"/>
                          <a:cs typeface="Arial" panose="020B0604020202020204" pitchFamily="34" charset="0"/>
                        </a:rPr>
                        <a:t>Duration of grade ≥2 ocular AEs</a:t>
                      </a:r>
                    </a:p>
                  </a:txBody>
                  <a:tcPr/>
                </a:tc>
                <a:tc>
                  <a:txBody>
                    <a:bodyPr/>
                    <a:lstStyle/>
                    <a:p>
                      <a:r>
                        <a:rPr lang="en-GB" sz="1600">
                          <a:latin typeface="Arial" panose="020B0604020202020204" pitchFamily="34" charset="0"/>
                          <a:cs typeface="Arial" panose="020B0604020202020204" pitchFamily="34" charset="0"/>
                        </a:rPr>
                        <a:t>4 weeks</a:t>
                      </a:r>
                    </a:p>
                  </a:txBody>
                  <a:tcPr/>
                </a:tc>
                <a:tc>
                  <a:txBody>
                    <a:bodyPr/>
                    <a:lstStyle/>
                    <a:p>
                      <a:r>
                        <a:rPr lang="en-GB" sz="1600">
                          <a:latin typeface="Arial" panose="020B0604020202020204" pitchFamily="34" charset="0"/>
                          <a:cs typeface="Arial" panose="020B0604020202020204" pitchFamily="34" charset="0"/>
                        </a:rPr>
                        <a:t>8 weeks: unlikely to resolve in 4 weeks</a:t>
                      </a:r>
                    </a:p>
                  </a:txBody>
                  <a:tcPr/>
                </a:tc>
                <a:extLst>
                  <a:ext uri="{0D108BD9-81ED-4DB2-BD59-A6C34878D82A}">
                    <a16:rowId xmlns:a16="http://schemas.microsoft.com/office/drawing/2014/main" val="444252458"/>
                  </a:ext>
                </a:extLst>
              </a:tr>
              <a:tr h="425703">
                <a:tc>
                  <a:txBody>
                    <a:bodyPr/>
                    <a:lstStyle/>
                    <a:p>
                      <a:r>
                        <a:rPr lang="en-GB" sz="1600" b="1">
                          <a:latin typeface="Arial" panose="020B0604020202020204" pitchFamily="34" charset="0"/>
                          <a:cs typeface="Arial" panose="020B0604020202020204" pitchFamily="34" charset="0"/>
                        </a:rPr>
                        <a:t>Frequency of ophthalmology visits for grade ≥2 ocular AEs</a:t>
                      </a:r>
                    </a:p>
                  </a:txBody>
                  <a:tcPr/>
                </a:tc>
                <a:tc>
                  <a:txBody>
                    <a:bodyPr/>
                    <a:lstStyle/>
                    <a:p>
                      <a:r>
                        <a:rPr lang="en-GB" sz="1600">
                          <a:latin typeface="Arial" panose="020B0604020202020204" pitchFamily="34" charset="0"/>
                          <a:cs typeface="Arial" panose="020B0604020202020204" pitchFamily="34" charset="0"/>
                        </a:rPr>
                        <a:t>Once every 6 weeks</a:t>
                      </a:r>
                    </a:p>
                  </a:txBody>
                  <a:tcPr/>
                </a:tc>
                <a:tc>
                  <a:txBody>
                    <a:bodyPr/>
                    <a:lstStyle/>
                    <a:p>
                      <a:r>
                        <a:rPr lang="en-GB" sz="1600">
                          <a:latin typeface="Arial" panose="020B0604020202020204" pitchFamily="34" charset="0"/>
                          <a:cs typeface="Arial" panose="020B0604020202020204" pitchFamily="34" charset="0"/>
                        </a:rPr>
                        <a:t>Once every 3 weeks</a:t>
                      </a:r>
                    </a:p>
                  </a:txBody>
                  <a:tcPr/>
                </a:tc>
                <a:extLst>
                  <a:ext uri="{0D108BD9-81ED-4DB2-BD59-A6C34878D82A}">
                    <a16:rowId xmlns:a16="http://schemas.microsoft.com/office/drawing/2014/main" val="4210029649"/>
                  </a:ext>
                </a:extLst>
              </a:tr>
              <a:tr h="875955">
                <a:tc>
                  <a:txBody>
                    <a:bodyPr/>
                    <a:lstStyle/>
                    <a:p>
                      <a:r>
                        <a:rPr lang="en-GB" sz="1600" b="1">
                          <a:latin typeface="Arial" panose="020B0604020202020204" pitchFamily="34" charset="0"/>
                          <a:cs typeface="Arial" panose="020B0604020202020204" pitchFamily="34" charset="0"/>
                        </a:rPr>
                        <a:t>Costs for managing anaemia and neutropenia</a:t>
                      </a:r>
                    </a:p>
                  </a:txBody>
                  <a:tcPr/>
                </a:tc>
                <a:tc>
                  <a:txBody>
                    <a:bodyPr/>
                    <a:lstStyle/>
                    <a:p>
                      <a:r>
                        <a:rPr lang="en-GB" sz="1600">
                          <a:latin typeface="Arial" panose="020B0604020202020204" pitchFamily="34" charset="0"/>
                          <a:cs typeface="Arial" panose="020B0604020202020204" pitchFamily="34" charset="0"/>
                        </a:rPr>
                        <a:t>Weighted average of day case, non-elective inpatient long-stay, non-elective inpatient short-stay</a:t>
                      </a:r>
                    </a:p>
                  </a:txBody>
                  <a:tcPr/>
                </a:tc>
                <a:tc>
                  <a:txBody>
                    <a:bodyPr/>
                    <a:lstStyle/>
                    <a:p>
                      <a:r>
                        <a:rPr lang="en-GB" sz="1600">
                          <a:latin typeface="Arial" panose="020B0604020202020204" pitchFamily="34" charset="0"/>
                          <a:cs typeface="Arial" panose="020B0604020202020204" pitchFamily="34" charset="0"/>
                        </a:rPr>
                        <a:t>Day case</a:t>
                      </a:r>
                    </a:p>
                  </a:txBody>
                  <a:tcPr/>
                </a:tc>
                <a:extLst>
                  <a:ext uri="{0D108BD9-81ED-4DB2-BD59-A6C34878D82A}">
                    <a16:rowId xmlns:a16="http://schemas.microsoft.com/office/drawing/2014/main" val="1755198138"/>
                  </a:ext>
                </a:extLst>
              </a:tr>
              <a:tr h="205847">
                <a:tc>
                  <a:txBody>
                    <a:bodyPr/>
                    <a:lstStyle/>
                    <a:p>
                      <a:r>
                        <a:rPr lang="en-GB" sz="1600" b="1">
                          <a:latin typeface="Arial" panose="020B0604020202020204" pitchFamily="34" charset="0"/>
                          <a:cs typeface="Arial" panose="020B0604020202020204" pitchFamily="34" charset="0"/>
                        </a:rPr>
                        <a:t>Cost for managing fatigue</a:t>
                      </a:r>
                    </a:p>
                  </a:txBody>
                  <a:tcPr/>
                </a:tc>
                <a:tc>
                  <a:txBody>
                    <a:bodyPr/>
                    <a:lstStyle/>
                    <a:p>
                      <a:r>
                        <a:rPr lang="en-GB" sz="1600">
                          <a:latin typeface="Arial" panose="020B0604020202020204" pitchFamily="34" charset="0"/>
                          <a:cs typeface="Arial" panose="020B0604020202020204" pitchFamily="34" charset="0"/>
                        </a:rPr>
                        <a:t>Parenteral nutrition</a:t>
                      </a:r>
                    </a:p>
                  </a:txBody>
                  <a:tcPr/>
                </a:tc>
                <a:tc>
                  <a:txBody>
                    <a:bodyPr/>
                    <a:lstStyle/>
                    <a:p>
                      <a:r>
                        <a:rPr lang="en-GB" sz="1600">
                          <a:latin typeface="Arial" panose="020B0604020202020204" pitchFamily="34" charset="0"/>
                          <a:cs typeface="Arial" panose="020B0604020202020204" pitchFamily="34" charset="0"/>
                        </a:rPr>
                        <a:t>Excluded (assumed to self manage)</a:t>
                      </a:r>
                    </a:p>
                  </a:txBody>
                  <a:tcPr/>
                </a:tc>
                <a:extLst>
                  <a:ext uri="{0D108BD9-81ED-4DB2-BD59-A6C34878D82A}">
                    <a16:rowId xmlns:a16="http://schemas.microsoft.com/office/drawing/2014/main" val="29181186"/>
                  </a:ext>
                </a:extLst>
              </a:tr>
            </a:tbl>
          </a:graphicData>
        </a:graphic>
      </p:graphicFrame>
      <p:grpSp>
        <p:nvGrpSpPr>
          <p:cNvPr id="9" name="Group 8" descr="Is it appropriate to include disutilities from AEs?&#10;What are committee’s preferred assumptions for:&#10;Duration of grade ≥2 ocular AEs and frequency of ophthalmology visits for managing these?&#10;Costs for managing anaemia, neutropenia and fatigue? &#10;">
            <a:extLst>
              <a:ext uri="{FF2B5EF4-FFF2-40B4-BE49-F238E27FC236}">
                <a16:creationId xmlns:a16="http://schemas.microsoft.com/office/drawing/2014/main" id="{AFF67EF4-C762-42B8-8479-8E1D1E3833E8}"/>
              </a:ext>
            </a:extLst>
          </p:cNvPr>
          <p:cNvGrpSpPr/>
          <p:nvPr/>
        </p:nvGrpSpPr>
        <p:grpSpPr>
          <a:xfrm>
            <a:off x="552327" y="5610190"/>
            <a:ext cx="10907488" cy="1057083"/>
            <a:chOff x="486291" y="6091139"/>
            <a:chExt cx="11261760" cy="469645"/>
          </a:xfrm>
        </p:grpSpPr>
        <p:sp>
          <p:nvSpPr>
            <p:cNvPr id="10" name="Rectangle 9" descr="Question to committee">
              <a:extLst>
                <a:ext uri="{FF2B5EF4-FFF2-40B4-BE49-F238E27FC236}">
                  <a16:creationId xmlns:a16="http://schemas.microsoft.com/office/drawing/2014/main" id="{71EDE98C-FEC0-16DE-86B2-C313FDEAA52C}"/>
                </a:ext>
              </a:extLst>
            </p:cNvPr>
            <p:cNvSpPr/>
            <p:nvPr/>
          </p:nvSpPr>
          <p:spPr>
            <a:xfrm>
              <a:off x="1282286" y="6091139"/>
              <a:ext cx="10465765" cy="4696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Is it appropriate to include </a:t>
              </a:r>
              <a:r>
                <a:rPr lang="en-GB" err="1">
                  <a:solidFill>
                    <a:schemeClr val="tx1"/>
                  </a:solidFill>
                  <a:latin typeface="Arial" panose="020B0604020202020204" pitchFamily="34" charset="0"/>
                </a:rPr>
                <a:t>disutilities</a:t>
              </a:r>
              <a:r>
                <a:rPr lang="en-GB">
                  <a:solidFill>
                    <a:schemeClr val="tx1"/>
                  </a:solidFill>
                  <a:latin typeface="Arial" panose="020B0604020202020204" pitchFamily="34" charset="0"/>
                </a:rPr>
                <a:t> from AEs?</a:t>
              </a:r>
            </a:p>
            <a:p>
              <a:pPr marL="285750" indent="-285750">
                <a:buFont typeface="Arial" panose="020B0604020202020204" pitchFamily="34" charset="0"/>
                <a:buChar char="•"/>
              </a:pPr>
              <a:r>
                <a:rPr lang="en-GB">
                  <a:solidFill>
                    <a:schemeClr val="tx1"/>
                  </a:solidFill>
                  <a:latin typeface="Arial" panose="020B0604020202020204" pitchFamily="34" charset="0"/>
                </a:rPr>
                <a:t>What are committee’s preferred assumptions for:</a:t>
              </a:r>
            </a:p>
            <a:p>
              <a:pPr marL="400050" indent="-400050">
                <a:buFont typeface="+mj-lt"/>
                <a:buAutoNum type="romanLcPeriod"/>
              </a:pPr>
              <a:r>
                <a:rPr lang="en-GB">
                  <a:solidFill>
                    <a:schemeClr val="tx1"/>
                  </a:solidFill>
                  <a:latin typeface="Arial" panose="020B0604020202020204" pitchFamily="34" charset="0"/>
                </a:rPr>
                <a:t>Duration of grade ≥2 ocular AEs and frequency of ophthalmology visits for managing these?</a:t>
              </a:r>
            </a:p>
            <a:p>
              <a:pPr marL="400050" indent="-400050">
                <a:buFont typeface="+mj-lt"/>
                <a:buAutoNum type="romanLcPeriod"/>
              </a:pPr>
              <a:r>
                <a:rPr lang="en-GB">
                  <a:solidFill>
                    <a:schemeClr val="tx1"/>
                  </a:solidFill>
                  <a:latin typeface="Arial" panose="020B0604020202020204" pitchFamily="34" charset="0"/>
                </a:rPr>
                <a:t>Costs for managing anaemia, neutropenia and fatigue? </a:t>
              </a:r>
            </a:p>
          </p:txBody>
        </p:sp>
        <p:grpSp>
          <p:nvGrpSpPr>
            <p:cNvPr id="11" name="Group 10">
              <a:extLst>
                <a:ext uri="{FF2B5EF4-FFF2-40B4-BE49-F238E27FC236}">
                  <a16:creationId xmlns:a16="http://schemas.microsoft.com/office/drawing/2014/main" id="{5332EAF2-901F-92BD-ACAA-0B81F69702C3}"/>
                </a:ext>
                <a:ext uri="{C183D7F6-B498-43B3-948B-1728B52AA6E4}">
                  <adec:decorative xmlns:adec="http://schemas.microsoft.com/office/drawing/2017/decorative" val="1"/>
                </a:ext>
              </a:extLst>
            </p:cNvPr>
            <p:cNvGrpSpPr/>
            <p:nvPr/>
          </p:nvGrpSpPr>
          <p:grpSpPr>
            <a:xfrm>
              <a:off x="486291" y="6162889"/>
              <a:ext cx="899050" cy="344469"/>
              <a:chOff x="-2209297" y="4129120"/>
              <a:chExt cx="1193624" cy="502539"/>
            </a:xfrm>
          </p:grpSpPr>
          <p:sp>
            <p:nvSpPr>
              <p:cNvPr id="12" name="Oval 11">
                <a:extLst>
                  <a:ext uri="{FF2B5EF4-FFF2-40B4-BE49-F238E27FC236}">
                    <a16:creationId xmlns:a16="http://schemas.microsoft.com/office/drawing/2014/main" id="{5068BC65-D563-C181-2347-44D4A599FFEE}"/>
                  </a:ext>
                </a:extLst>
              </p:cNvPr>
              <p:cNvSpPr/>
              <p:nvPr/>
            </p:nvSpPr>
            <p:spPr>
              <a:xfrm>
                <a:off x="-2209297" y="4129120"/>
                <a:ext cx="1193624" cy="50253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1095B211-E086-09B6-A75D-2B3EF907809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5359" y="4210120"/>
                <a:ext cx="705747" cy="388482"/>
              </a:xfrm>
              <a:prstGeom prst="rect">
                <a:avLst/>
              </a:prstGeom>
            </p:spPr>
          </p:pic>
        </p:grpSp>
      </p:grpSp>
      <p:sp>
        <p:nvSpPr>
          <p:cNvPr id="18" name="Text Placeholder 1">
            <a:extLst>
              <a:ext uri="{FF2B5EF4-FFF2-40B4-BE49-F238E27FC236}">
                <a16:creationId xmlns:a16="http://schemas.microsoft.com/office/drawing/2014/main" id="{45839563-7D23-FA04-3D1A-325EE692D151}"/>
              </a:ext>
            </a:extLst>
          </p:cNvPr>
          <p:cNvSpPr>
            <a:spLocks noGrp="1"/>
          </p:cNvSpPr>
          <p:nvPr>
            <p:ph type="body" sz="quarter" idx="13"/>
          </p:nvPr>
        </p:nvSpPr>
        <p:spPr>
          <a:xfrm>
            <a:off x="1552575" y="6638182"/>
            <a:ext cx="9086850" cy="365125"/>
          </a:xfrm>
        </p:spPr>
        <p:txBody>
          <a:bodyPr>
            <a:normAutofit/>
          </a:bodyPr>
          <a:lstStyle/>
          <a:p>
            <a:r>
              <a:rPr lang="en-GB"/>
              <a:t>Abbreviations: AE, adverse events; EAG, external assessment group; QALY, quality-adjusted life year</a:t>
            </a:r>
          </a:p>
        </p:txBody>
      </p:sp>
      <p:sp>
        <p:nvSpPr>
          <p:cNvPr id="6" name="TextBox 5">
            <a:extLst>
              <a:ext uri="{FF2B5EF4-FFF2-40B4-BE49-F238E27FC236}">
                <a16:creationId xmlns:a16="http://schemas.microsoft.com/office/drawing/2014/main" id="{2E80CDE9-7FAA-FF03-2827-89D34F26CE0E}"/>
              </a:ext>
            </a:extLst>
          </p:cNvPr>
          <p:cNvSpPr txBox="1"/>
          <p:nvPr/>
        </p:nvSpPr>
        <p:spPr>
          <a:xfrm>
            <a:off x="6871865" y="11019"/>
            <a:ext cx="532013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5" action="ppaction://hlinksldjump"/>
              </a:rPr>
              <a:t>adverse events data</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56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32380-99E2-CDA1-798F-6B010C84A84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F6152CE-4E70-2971-2E00-B87B84BAE8D4}"/>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Large ICER impact</a:t>
            </a:r>
          </a:p>
        </p:txBody>
      </p:sp>
      <p:sp>
        <p:nvSpPr>
          <p:cNvPr id="3" name="Title 2">
            <a:extLst>
              <a:ext uri="{FF2B5EF4-FFF2-40B4-BE49-F238E27FC236}">
                <a16:creationId xmlns:a16="http://schemas.microsoft.com/office/drawing/2014/main" id="{3C527C12-39D5-3BBE-8263-BFC8C8C7DE0F}"/>
              </a:ext>
            </a:extLst>
          </p:cNvPr>
          <p:cNvSpPr>
            <a:spLocks noGrp="1"/>
          </p:cNvSpPr>
          <p:nvPr>
            <p:ph type="title"/>
          </p:nvPr>
        </p:nvSpPr>
        <p:spPr>
          <a:xfrm>
            <a:off x="256373" y="77823"/>
            <a:ext cx="11250785" cy="592817"/>
          </a:xfrm>
        </p:spPr>
        <p:txBody>
          <a:bodyPr/>
          <a:lstStyle/>
          <a:p>
            <a:r>
              <a:rPr lang="en-GB">
                <a:hlinkClick r:id="rId3" action="ppaction://hlinksldjump"/>
              </a:rPr>
              <a:t>Key issue</a:t>
            </a:r>
            <a:r>
              <a:rPr lang="en-GB"/>
              <a:t>: Severity modifier</a:t>
            </a:r>
          </a:p>
        </p:txBody>
      </p:sp>
      <p:sp>
        <p:nvSpPr>
          <p:cNvPr id="4" name="Text Placeholder 4">
            <a:extLst>
              <a:ext uri="{FF2B5EF4-FFF2-40B4-BE49-F238E27FC236}">
                <a16:creationId xmlns:a16="http://schemas.microsoft.com/office/drawing/2014/main" id="{EE05FAB5-677E-1E32-79F3-E7CA12B5DFE4}"/>
              </a:ext>
            </a:extLst>
          </p:cNvPr>
          <p:cNvSpPr txBox="1">
            <a:spLocks/>
          </p:cNvSpPr>
          <p:nvPr/>
        </p:nvSpPr>
        <p:spPr>
          <a:xfrm>
            <a:off x="256372" y="524315"/>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Main drivers of severity weighting: source of utilities for chemotherapy and starting age</a:t>
            </a:r>
          </a:p>
        </p:txBody>
      </p:sp>
      <p:sp>
        <p:nvSpPr>
          <p:cNvPr id="13" name="Text Placeholder 4">
            <a:extLst>
              <a:ext uri="{FF2B5EF4-FFF2-40B4-BE49-F238E27FC236}">
                <a16:creationId xmlns:a16="http://schemas.microsoft.com/office/drawing/2014/main" id="{22C2DE3D-3F19-1A70-511F-0132F8E06FCC}"/>
              </a:ext>
            </a:extLst>
          </p:cNvPr>
          <p:cNvSpPr txBox="1">
            <a:spLocks/>
          </p:cNvSpPr>
          <p:nvPr/>
        </p:nvSpPr>
        <p:spPr>
          <a:xfrm>
            <a:off x="256373" y="904048"/>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Company and EAG absolute and proportional QALY shortfall analyses</a:t>
            </a:r>
          </a:p>
        </p:txBody>
      </p:sp>
      <p:graphicFrame>
        <p:nvGraphicFramePr>
          <p:cNvPr id="5" name="Table 6" descr="Table showing the severity modifier calculations in the company and EAG base cases&#10;">
            <a:extLst>
              <a:ext uri="{FF2B5EF4-FFF2-40B4-BE49-F238E27FC236}">
                <a16:creationId xmlns:a16="http://schemas.microsoft.com/office/drawing/2014/main" id="{F114E6A0-EE1A-B044-A8C8-DC0CDC3176F3}"/>
              </a:ext>
            </a:extLst>
          </p:cNvPr>
          <p:cNvGraphicFramePr>
            <a:graphicFrameLocks noGrp="1"/>
          </p:cNvGraphicFramePr>
          <p:nvPr>
            <p:extLst>
              <p:ext uri="{D42A27DB-BD31-4B8C-83A1-F6EECF244321}">
                <p14:modId xmlns:p14="http://schemas.microsoft.com/office/powerpoint/2010/main" val="3415702909"/>
              </p:ext>
            </p:extLst>
          </p:nvPr>
        </p:nvGraphicFramePr>
        <p:xfrm>
          <a:off x="279815" y="1278561"/>
          <a:ext cx="11585475" cy="4389120"/>
        </p:xfrm>
        <a:graphic>
          <a:graphicData uri="http://schemas.openxmlformats.org/drawingml/2006/table">
            <a:tbl>
              <a:tblPr firstRow="1" bandRow="1">
                <a:tableStyleId>{21E4AEA4-8DFA-4A89-87EB-49C32662AFE0}</a:tableStyleId>
              </a:tblPr>
              <a:tblGrid>
                <a:gridCol w="3756476">
                  <a:extLst>
                    <a:ext uri="{9D8B030D-6E8A-4147-A177-3AD203B41FA5}">
                      <a16:colId xmlns:a16="http://schemas.microsoft.com/office/drawing/2014/main" val="3135261376"/>
                    </a:ext>
                  </a:extLst>
                </a:gridCol>
                <a:gridCol w="1699491">
                  <a:extLst>
                    <a:ext uri="{9D8B030D-6E8A-4147-A177-3AD203B41FA5}">
                      <a16:colId xmlns:a16="http://schemas.microsoft.com/office/drawing/2014/main" val="984063111"/>
                    </a:ext>
                  </a:extLst>
                </a:gridCol>
                <a:gridCol w="1773382">
                  <a:extLst>
                    <a:ext uri="{9D8B030D-6E8A-4147-A177-3AD203B41FA5}">
                      <a16:colId xmlns:a16="http://schemas.microsoft.com/office/drawing/2014/main" val="3528286551"/>
                    </a:ext>
                  </a:extLst>
                </a:gridCol>
                <a:gridCol w="1136072">
                  <a:extLst>
                    <a:ext uri="{9D8B030D-6E8A-4147-A177-3AD203B41FA5}">
                      <a16:colId xmlns:a16="http://schemas.microsoft.com/office/drawing/2014/main" val="2229036277"/>
                    </a:ext>
                  </a:extLst>
                </a:gridCol>
                <a:gridCol w="1609915">
                  <a:extLst>
                    <a:ext uri="{9D8B030D-6E8A-4147-A177-3AD203B41FA5}">
                      <a16:colId xmlns:a16="http://schemas.microsoft.com/office/drawing/2014/main" val="2716350486"/>
                    </a:ext>
                  </a:extLst>
                </a:gridCol>
                <a:gridCol w="1610139">
                  <a:extLst>
                    <a:ext uri="{9D8B030D-6E8A-4147-A177-3AD203B41FA5}">
                      <a16:colId xmlns:a16="http://schemas.microsoft.com/office/drawing/2014/main" val="208626548"/>
                    </a:ext>
                  </a:extLst>
                </a:gridCol>
              </a:tblGrid>
              <a:tr h="854532">
                <a:tc>
                  <a:txBody>
                    <a:bodyPr/>
                    <a:lstStyle/>
                    <a:p>
                      <a:endParaRPr lang="en-GB">
                        <a:latin typeface="Arial" panose="020B0604020202020204" pitchFamily="34" charset="0"/>
                        <a:cs typeface="Arial" panose="020B0604020202020204" pitchFamily="34" charset="0"/>
                      </a:endParaRPr>
                    </a:p>
                  </a:txBody>
                  <a:tcPr/>
                </a:tc>
                <a:tc>
                  <a:txBody>
                    <a:bodyPr/>
                    <a:lstStyle/>
                    <a:p>
                      <a:r>
                        <a:rPr lang="en-GB" sz="1800" b="0">
                          <a:latin typeface="Arial" panose="020B0604020202020204" pitchFamily="34" charset="0"/>
                          <a:cs typeface="Arial" panose="020B0604020202020204" pitchFamily="34" charset="0"/>
                        </a:rPr>
                        <a:t>QALYs of people without condition</a:t>
                      </a:r>
                      <a:endParaRPr lang="en-GB" b="0">
                        <a:latin typeface="Arial" panose="020B0604020202020204" pitchFamily="34" charset="0"/>
                        <a:cs typeface="Arial" panose="020B0604020202020204" pitchFamily="34" charset="0"/>
                      </a:endParaRPr>
                    </a:p>
                  </a:txBody>
                  <a:tcPr/>
                </a:tc>
                <a:tc>
                  <a:txBody>
                    <a:bodyPr/>
                    <a:lstStyle/>
                    <a:p>
                      <a:r>
                        <a:rPr lang="en-GB" sz="1800" b="0">
                          <a:latin typeface="Arial" panose="020B0604020202020204" pitchFamily="34" charset="0"/>
                          <a:cs typeface="Arial" panose="020B0604020202020204" pitchFamily="34" charset="0"/>
                        </a:rPr>
                        <a:t>QALYs with the condition on current treatment</a:t>
                      </a:r>
                      <a:endParaRPr lang="en-GB" b="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Absolute QALY shortfall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Proportional QALY shortfall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QALY weighting</a:t>
                      </a:r>
                    </a:p>
                  </a:txBody>
                  <a:tcPr/>
                </a:tc>
                <a:extLst>
                  <a:ext uri="{0D108BD9-81ED-4DB2-BD59-A6C34878D82A}">
                    <a16:rowId xmlns:a16="http://schemas.microsoft.com/office/drawing/2014/main" val="2700794746"/>
                  </a:ext>
                </a:extLst>
              </a:tr>
              <a:tr h="598173">
                <a:tc>
                  <a:txBody>
                    <a:bodyPr/>
                    <a:lstStyle/>
                    <a:p>
                      <a:r>
                        <a:rPr lang="en-GB" b="1">
                          <a:latin typeface="Arial" panose="020B0604020202020204" pitchFamily="34" charset="0"/>
                          <a:cs typeface="Arial" panose="020B0604020202020204" pitchFamily="34" charset="0"/>
                        </a:rPr>
                        <a:t>Company base case</a:t>
                      </a:r>
                    </a:p>
                    <a:p>
                      <a:pPr marL="285750" indent="-285750">
                        <a:buFont typeface="Arial" panose="020B0604020202020204" pitchFamily="34" charset="0"/>
                        <a:buChar char="•"/>
                      </a:pPr>
                      <a:r>
                        <a:rPr lang="en-GB" b="0">
                          <a:latin typeface="Arial" panose="020B0604020202020204" pitchFamily="34" charset="0"/>
                          <a:cs typeface="Arial" panose="020B0604020202020204" pitchFamily="34" charset="0"/>
                        </a:rPr>
                        <a:t>59.2 as starting age (Parikh et al 2018)</a:t>
                      </a:r>
                    </a:p>
                    <a:p>
                      <a:pPr marL="285750" indent="-285750">
                        <a:buFont typeface="Arial" panose="020B0604020202020204" pitchFamily="34" charset="0"/>
                        <a:buChar char="•"/>
                      </a:pPr>
                      <a:r>
                        <a:rPr lang="en-GB" b="0">
                          <a:latin typeface="Arial" panose="020B0604020202020204" pitchFamily="34" charset="0"/>
                          <a:cs typeface="Arial" panose="020B0604020202020204" pitchFamily="34" charset="0"/>
                        </a:rPr>
                        <a:t>Utilities from literature for chemotherapy</a:t>
                      </a:r>
                    </a:p>
                    <a:p>
                      <a:pPr marL="285750" indent="-285750">
                        <a:buFont typeface="Arial" panose="020B0604020202020204" pitchFamily="34" charset="0"/>
                        <a:buChar char="•"/>
                      </a:pPr>
                      <a:r>
                        <a:rPr lang="en-GB" b="0">
                          <a:latin typeface="Arial" panose="020B0604020202020204" pitchFamily="34" charset="0"/>
                          <a:cs typeface="Arial" panose="020B0604020202020204" pitchFamily="34" charset="0"/>
                        </a:rPr>
                        <a:t>Chemotherapy OS: Weibull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12.861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0.552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kern="1200">
                          <a:solidFill>
                            <a:schemeClr val="dk1"/>
                          </a:solidFill>
                          <a:latin typeface="Arial" panose="020B0604020202020204" pitchFamily="34" charset="0"/>
                          <a:ea typeface="Lato" panose="020F0502020204030203" pitchFamily="34" charset="0"/>
                          <a:cs typeface="Arial" panose="020B0604020202020204" pitchFamily="34" charset="0"/>
                        </a:rPr>
                        <a:t>12.309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x1.7</a:t>
                      </a:r>
                    </a:p>
                  </a:txBody>
                  <a:tcPr anchor="ctr"/>
                </a:tc>
                <a:extLst>
                  <a:ext uri="{0D108BD9-81ED-4DB2-BD59-A6C34878D82A}">
                    <a16:rowId xmlns:a16="http://schemas.microsoft.com/office/drawing/2014/main" val="2054690164"/>
                  </a:ext>
                </a:extLst>
              </a:tr>
              <a:tr h="598173">
                <a:tc>
                  <a:txBody>
                    <a:bodyPr/>
                    <a:lstStyle/>
                    <a:p>
                      <a:r>
                        <a:rPr lang="en-GB" b="1">
                          <a:latin typeface="Arial" panose="020B0604020202020204" pitchFamily="34" charset="0"/>
                          <a:cs typeface="Arial" panose="020B0604020202020204" pitchFamily="34" charset="0"/>
                        </a:rPr>
                        <a:t>EAG base case</a:t>
                      </a:r>
                    </a:p>
                    <a:p>
                      <a:pPr marL="285750" indent="-285750">
                        <a:buFont typeface="Arial" panose="020B0604020202020204" pitchFamily="34" charset="0"/>
                        <a:buChar char="•"/>
                      </a:pPr>
                      <a:r>
                        <a:rPr lang="en-GB" b="0">
                          <a:latin typeface="Arial" panose="020B0604020202020204" pitchFamily="34" charset="0"/>
                          <a:cs typeface="Arial" panose="020B0604020202020204" pitchFamily="34" charset="0"/>
                        </a:rPr>
                        <a:t>62.8 as starting age (MIRASOL)</a:t>
                      </a:r>
                    </a:p>
                    <a:p>
                      <a:pPr marL="285750" indent="-285750">
                        <a:buFont typeface="Arial" panose="020B0604020202020204" pitchFamily="34" charset="0"/>
                        <a:buChar char="•"/>
                      </a:pPr>
                      <a:r>
                        <a:rPr lang="en-GB" b="0">
                          <a:latin typeface="Arial" panose="020B0604020202020204" pitchFamily="34" charset="0"/>
                          <a:cs typeface="Arial" panose="020B0604020202020204" pitchFamily="34" charset="0"/>
                        </a:rPr>
                        <a:t>Utilities from MIRASOL for chemotherapy</a:t>
                      </a:r>
                    </a:p>
                    <a:p>
                      <a:pPr marL="285750" indent="-285750">
                        <a:buFont typeface="Arial" panose="020B0604020202020204" pitchFamily="34" charset="0"/>
                        <a:buChar char="•"/>
                      </a:pPr>
                      <a:r>
                        <a:rPr lang="en-GB" b="0">
                          <a:latin typeface="Arial" panose="020B0604020202020204" pitchFamily="34" charset="0"/>
                          <a:cs typeface="Arial" panose="020B0604020202020204" pitchFamily="34" charset="0"/>
                        </a:rPr>
                        <a:t>Chemotherapy OS: Gamma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11.644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0.819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none" kern="1200">
                          <a:solidFill>
                            <a:schemeClr val="dk1"/>
                          </a:solidFill>
                          <a:latin typeface="Arial" panose="020B0604020202020204" pitchFamily="34" charset="0"/>
                          <a:ea typeface="Lato" panose="020F0502020204030203" pitchFamily="34" charset="0"/>
                          <a:cs typeface="Arial" panose="020B0604020202020204" pitchFamily="34" charset="0"/>
                        </a:rPr>
                        <a:t>10.826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0.93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x1.2</a:t>
                      </a:r>
                    </a:p>
                  </a:txBody>
                  <a:tcPr anchor="ctr"/>
                </a:tc>
                <a:extLst>
                  <a:ext uri="{0D108BD9-81ED-4DB2-BD59-A6C34878D82A}">
                    <a16:rowId xmlns:a16="http://schemas.microsoft.com/office/drawing/2014/main" val="4245970140"/>
                  </a:ext>
                </a:extLst>
              </a:tr>
            </a:tbl>
          </a:graphicData>
        </a:graphic>
      </p:graphicFrame>
      <p:grpSp>
        <p:nvGrpSpPr>
          <p:cNvPr id="10" name="Group 9" descr="Question for committee: Based on committee’s preferred inputs, which QALY weighting is appropriate for severity?&#10;">
            <a:extLst>
              <a:ext uri="{FF2B5EF4-FFF2-40B4-BE49-F238E27FC236}">
                <a16:creationId xmlns:a16="http://schemas.microsoft.com/office/drawing/2014/main" id="{15031007-9EF8-1C0C-AA63-013712F21C8E}"/>
              </a:ext>
            </a:extLst>
          </p:cNvPr>
          <p:cNvGrpSpPr/>
          <p:nvPr/>
        </p:nvGrpSpPr>
        <p:grpSpPr>
          <a:xfrm>
            <a:off x="577146" y="5782580"/>
            <a:ext cx="10609237" cy="592824"/>
            <a:chOff x="1065361" y="6083669"/>
            <a:chExt cx="12105843" cy="429172"/>
          </a:xfrm>
        </p:grpSpPr>
        <p:sp>
          <p:nvSpPr>
            <p:cNvPr id="6" name="Rectangle 5" descr="Question for committee: Based on committee’s preferred inputs, which QALY weighting is appropriate for severity?">
              <a:extLst>
                <a:ext uri="{FF2B5EF4-FFF2-40B4-BE49-F238E27FC236}">
                  <a16:creationId xmlns:a16="http://schemas.microsoft.com/office/drawing/2014/main" id="{BD35AE7E-1936-E08D-DDA0-8EBA9DFD9B9F}"/>
                </a:ext>
              </a:extLst>
            </p:cNvPr>
            <p:cNvSpPr/>
            <p:nvPr/>
          </p:nvSpPr>
          <p:spPr>
            <a:xfrm>
              <a:off x="1337995" y="6083669"/>
              <a:ext cx="11833209" cy="4144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What is the appropriate starting age for this population?</a:t>
              </a:r>
            </a:p>
            <a:p>
              <a:r>
                <a:rPr lang="en-GB">
                  <a:solidFill>
                    <a:schemeClr val="tx1"/>
                  </a:solidFill>
                  <a:latin typeface="Arial" panose="020B0604020202020204" pitchFamily="34" charset="0"/>
                </a:rPr>
                <a:t>Based on committee’s preferred inputs, which QALY weighting is appropriate for severity?</a:t>
              </a:r>
            </a:p>
          </p:txBody>
        </p:sp>
        <p:grpSp>
          <p:nvGrpSpPr>
            <p:cNvPr id="7" name="Group 6">
              <a:extLst>
                <a:ext uri="{FF2B5EF4-FFF2-40B4-BE49-F238E27FC236}">
                  <a16:creationId xmlns:a16="http://schemas.microsoft.com/office/drawing/2014/main" id="{D99F712A-8D0C-54DF-D696-46AB947167C5}"/>
                </a:ext>
                <a:ext uri="{C183D7F6-B498-43B3-948B-1728B52AA6E4}">
                  <adec:decorative xmlns:adec="http://schemas.microsoft.com/office/drawing/2017/decorative" val="1"/>
                </a:ext>
              </a:extLst>
            </p:cNvPr>
            <p:cNvGrpSpPr/>
            <p:nvPr/>
          </p:nvGrpSpPr>
          <p:grpSpPr>
            <a:xfrm>
              <a:off x="1065361" y="6083674"/>
              <a:ext cx="433849" cy="429167"/>
              <a:chOff x="-1440493" y="4013536"/>
              <a:chExt cx="576000" cy="626101"/>
            </a:xfrm>
          </p:grpSpPr>
          <p:sp>
            <p:nvSpPr>
              <p:cNvPr id="8" name="Oval 7">
                <a:extLst>
                  <a:ext uri="{FF2B5EF4-FFF2-40B4-BE49-F238E27FC236}">
                    <a16:creationId xmlns:a16="http://schemas.microsoft.com/office/drawing/2014/main" id="{6A630DE9-2786-FCC0-E4F2-5E1313FA9350}"/>
                  </a:ext>
                </a:extLst>
              </p:cNvPr>
              <p:cNvSpPr/>
              <p:nvPr/>
            </p:nvSpPr>
            <p:spPr>
              <a:xfrm>
                <a:off x="-1440493" y="4013536"/>
                <a:ext cx="576000" cy="62610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9" name="Graphic 8">
                <a:extLst>
                  <a:ext uri="{FF2B5EF4-FFF2-40B4-BE49-F238E27FC236}">
                    <a16:creationId xmlns:a16="http://schemas.microsoft.com/office/drawing/2014/main" id="{F19CF4D4-7ABC-2D5F-0BC8-16BD9AE2EB1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7308" y="4154720"/>
                <a:ext cx="463463" cy="463464"/>
              </a:xfrm>
              <a:prstGeom prst="rect">
                <a:avLst/>
              </a:prstGeom>
            </p:spPr>
          </p:pic>
        </p:grpSp>
      </p:grpSp>
      <p:sp>
        <p:nvSpPr>
          <p:cNvPr id="2" name="Text Placeholder 1">
            <a:extLst>
              <a:ext uri="{FF2B5EF4-FFF2-40B4-BE49-F238E27FC236}">
                <a16:creationId xmlns:a16="http://schemas.microsoft.com/office/drawing/2014/main" id="{79ACA069-C476-A54E-3C0F-0C58A59221A1}"/>
              </a:ext>
            </a:extLst>
          </p:cNvPr>
          <p:cNvSpPr>
            <a:spLocks noGrp="1"/>
          </p:cNvSpPr>
          <p:nvPr>
            <p:ph type="body" sz="quarter" idx="13"/>
          </p:nvPr>
        </p:nvSpPr>
        <p:spPr>
          <a:xfrm>
            <a:off x="1153378" y="6490304"/>
            <a:ext cx="9662404" cy="572509"/>
          </a:xfrm>
        </p:spPr>
        <p:txBody>
          <a:bodyPr>
            <a:normAutofit/>
          </a:bodyPr>
          <a:lstStyle/>
          <a:p>
            <a:r>
              <a:rPr lang="en-GB"/>
              <a:t>Abbreviations: EAG, external assessment group; OS, overall survival; QALY, quality-adjusted life year</a:t>
            </a:r>
          </a:p>
        </p:txBody>
      </p:sp>
      <p:sp>
        <p:nvSpPr>
          <p:cNvPr id="14" name="TextBox 13">
            <a:extLst>
              <a:ext uri="{FF2B5EF4-FFF2-40B4-BE49-F238E27FC236}">
                <a16:creationId xmlns:a16="http://schemas.microsoft.com/office/drawing/2014/main" id="{8F8AC076-4448-5B5B-97C9-14E8536E842B}"/>
              </a:ext>
              <a:ext uri="{C183D7F6-B498-43B3-948B-1728B52AA6E4}">
                <adec:decorative xmlns:adec="http://schemas.microsoft.com/office/drawing/2017/decorative" val="1"/>
              </a:ext>
            </a:extLst>
          </p:cNvPr>
          <p:cNvSpPr txBox="1"/>
          <p:nvPr/>
        </p:nvSpPr>
        <p:spPr>
          <a:xfrm>
            <a:off x="6405141" y="81441"/>
            <a:ext cx="532013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6" action="ppaction://hlinksldjump"/>
              </a:rPr>
              <a:t>starting age information</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63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A24209-D414-3D47-420A-AA6C22323425}"/>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Small ICER impact</a:t>
            </a:r>
          </a:p>
        </p:txBody>
      </p:sp>
      <p:sp>
        <p:nvSpPr>
          <p:cNvPr id="3" name="Title 2">
            <a:extLst>
              <a:ext uri="{FF2B5EF4-FFF2-40B4-BE49-F238E27FC236}">
                <a16:creationId xmlns:a16="http://schemas.microsoft.com/office/drawing/2014/main" id="{E4CC6898-F88E-F173-E482-4AA52CB38DA8}"/>
              </a:ext>
            </a:extLst>
          </p:cNvPr>
          <p:cNvSpPr>
            <a:spLocks noGrp="1"/>
          </p:cNvSpPr>
          <p:nvPr>
            <p:ph type="title"/>
          </p:nvPr>
        </p:nvSpPr>
        <p:spPr>
          <a:xfrm>
            <a:off x="418161" y="0"/>
            <a:ext cx="11250785" cy="592817"/>
          </a:xfrm>
        </p:spPr>
        <p:txBody>
          <a:bodyPr/>
          <a:lstStyle/>
          <a:p>
            <a:r>
              <a:rPr lang="en-GB">
                <a:hlinkClick r:id="rId2" action="ppaction://hlinksldjump"/>
              </a:rPr>
              <a:t>Issue</a:t>
            </a:r>
            <a:r>
              <a:rPr lang="en-GB"/>
              <a:t>: Wastage</a:t>
            </a:r>
          </a:p>
        </p:txBody>
      </p:sp>
      <p:sp>
        <p:nvSpPr>
          <p:cNvPr id="4" name="Text Placeholder 4">
            <a:extLst>
              <a:ext uri="{FF2B5EF4-FFF2-40B4-BE49-F238E27FC236}">
                <a16:creationId xmlns:a16="http://schemas.microsoft.com/office/drawing/2014/main" id="{BBDFF0BF-BCE2-B47D-DCB6-DF8316966C86}"/>
              </a:ext>
            </a:extLst>
          </p:cNvPr>
          <p:cNvSpPr txBox="1">
            <a:spLocks/>
          </p:cNvSpPr>
          <p:nvPr/>
        </p:nvSpPr>
        <p:spPr>
          <a:xfrm>
            <a:off x="418161" y="477058"/>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Company and EAG have differing approaches to modelling RDI and vial sharing</a:t>
            </a:r>
          </a:p>
        </p:txBody>
      </p:sp>
      <p:sp>
        <p:nvSpPr>
          <p:cNvPr id="5" name="Rectangle 4">
            <a:extLst>
              <a:ext uri="{FF2B5EF4-FFF2-40B4-BE49-F238E27FC236}">
                <a16:creationId xmlns:a16="http://schemas.microsoft.com/office/drawing/2014/main" id="{CF334B87-F80F-9506-C4C5-B24853512E86}"/>
              </a:ext>
            </a:extLst>
          </p:cNvPr>
          <p:cNvSpPr/>
          <p:nvPr/>
        </p:nvSpPr>
        <p:spPr>
          <a:xfrm>
            <a:off x="523053" y="856341"/>
            <a:ext cx="11145893" cy="23738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b="1">
                <a:solidFill>
                  <a:schemeClr val="tx1"/>
                </a:solidFill>
                <a:latin typeface="Arial" panose="020B0604020202020204" pitchFamily="34" charset="0"/>
              </a:rPr>
              <a:t>RDI: </a:t>
            </a:r>
            <a:r>
              <a:rPr lang="en-GB">
                <a:solidFill>
                  <a:schemeClr val="tx1"/>
                </a:solidFill>
                <a:latin typeface="Arial" panose="020B0604020202020204" pitchFamily="34" charset="0"/>
              </a:rPr>
              <a:t>used single average RDI value in model</a:t>
            </a:r>
          </a:p>
          <a:p>
            <a:pPr marL="285750" indent="-285750">
              <a:buFont typeface="Arial" panose="020B0604020202020204" pitchFamily="34" charset="0"/>
              <a:buChar char="•"/>
            </a:pPr>
            <a:r>
              <a:rPr lang="en-GB" b="1">
                <a:solidFill>
                  <a:schemeClr val="tx1"/>
                </a:solidFill>
                <a:latin typeface="Arial" panose="020B0604020202020204" pitchFamily="34" charset="0"/>
              </a:rPr>
              <a:t>Vial sharing: </a:t>
            </a:r>
            <a:r>
              <a:rPr lang="en-GB">
                <a:solidFill>
                  <a:schemeClr val="tx1"/>
                </a:solidFill>
                <a:latin typeface="Arial" panose="020B0604020202020204" pitchFamily="34" charset="0"/>
              </a:rPr>
              <a:t>assumed 50% vial sharing for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 and chemotherapy</a:t>
            </a:r>
          </a:p>
          <a:p>
            <a:pPr marL="742950" lvl="1" indent="-285750">
              <a:buFont typeface="Arial" panose="020B0604020202020204" pitchFamily="34" charset="0"/>
              <a:buChar char="•"/>
            </a:pPr>
            <a:r>
              <a:rPr lang="en-GB">
                <a:solidFill>
                  <a:schemeClr val="tx1"/>
                </a:solidFill>
                <a:latin typeface="Arial" panose="020B0604020202020204" pitchFamily="34" charset="0"/>
              </a:rPr>
              <a:t>In TA862 (trastuzumab </a:t>
            </a:r>
            <a:r>
              <a:rPr lang="en-GB" err="1">
                <a:solidFill>
                  <a:schemeClr val="tx1"/>
                </a:solidFill>
                <a:latin typeface="Arial" panose="020B0604020202020204" pitchFamily="34" charset="0"/>
              </a:rPr>
              <a:t>deruxtecan</a:t>
            </a:r>
            <a:r>
              <a:rPr lang="en-GB">
                <a:solidFill>
                  <a:schemeClr val="tx1"/>
                </a:solidFill>
                <a:latin typeface="Arial" panose="020B0604020202020204" pitchFamily="34" charset="0"/>
              </a:rPr>
              <a:t> for treating HER2-positive unresectable or metastatic breast cancer after 1 or more anti-HER2 treatments), NHSE CDF clinical lead said that vial sharing is encouraged by NHSE; committee concluded that vial sharing should be assumed in 50% of cases </a:t>
            </a:r>
          </a:p>
          <a:p>
            <a:pPr marL="1200150" lvl="2" indent="-285750">
              <a:buFont typeface="Arial" panose="020B0604020202020204" pitchFamily="34" charset="0"/>
              <a:buChar char="•"/>
            </a:pPr>
            <a:r>
              <a:rPr lang="en-GB">
                <a:solidFill>
                  <a:schemeClr val="tx1"/>
                </a:solidFill>
                <a:latin typeface="Arial" panose="020B0604020202020204" pitchFamily="34" charset="0"/>
              </a:rPr>
              <a:t>A similar degree of vial sharing may be expected for </a:t>
            </a:r>
            <a:r>
              <a:rPr lang="en-GB" err="1">
                <a:solidFill>
                  <a:schemeClr val="tx1"/>
                </a:solidFill>
                <a:latin typeface="Arial" panose="020B0604020202020204" pitchFamily="34" charset="0"/>
              </a:rPr>
              <a:t>mirvetuximab</a:t>
            </a:r>
            <a:endParaRPr lang="en-GB">
              <a:solidFill>
                <a:schemeClr val="tx1"/>
              </a:solidFill>
              <a:latin typeface="Arial" panose="020B0604020202020204" pitchFamily="34" charset="0"/>
            </a:endParaRPr>
          </a:p>
          <a:p>
            <a:pPr marL="742950" lvl="1" indent="-285750">
              <a:buFont typeface="Arial" panose="020B0604020202020204" pitchFamily="34" charset="0"/>
              <a:buChar char="•"/>
            </a:pPr>
            <a:r>
              <a:rPr lang="en-GB">
                <a:solidFill>
                  <a:schemeClr val="tx1"/>
                </a:solidFill>
                <a:latin typeface="Arial" panose="020B0604020202020204" pitchFamily="34" charset="0"/>
              </a:rPr>
              <a:t>Clinical experts consulted by company said vial sharing was common for paclitaxel and PLD</a:t>
            </a:r>
            <a:endParaRPr lang="en-GB" b="1">
              <a:solidFill>
                <a:schemeClr val="tx1"/>
              </a:solidFill>
              <a:latin typeface="Arial" panose="020B0604020202020204" pitchFamily="34" charset="0"/>
            </a:endParaRP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D2930ACE-A09D-0B0C-0899-02830C80CD1E}"/>
              </a:ext>
            </a:extLst>
          </p:cNvPr>
          <p:cNvSpPr/>
          <p:nvPr/>
        </p:nvSpPr>
        <p:spPr>
          <a:xfrm>
            <a:off x="523053" y="3410354"/>
            <a:ext cx="11145893" cy="20733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b="1">
                <a:solidFill>
                  <a:schemeClr val="tx1"/>
                </a:solidFill>
                <a:latin typeface="Arial" panose="020B0604020202020204" pitchFamily="34" charset="0"/>
              </a:rPr>
              <a:t>RDI: </a:t>
            </a:r>
            <a:r>
              <a:rPr lang="en-GB">
                <a:solidFill>
                  <a:schemeClr val="tx1"/>
                </a:solidFill>
                <a:latin typeface="Arial" panose="020B0604020202020204" pitchFamily="34" charset="0"/>
              </a:rPr>
              <a:t>preferred using cycle-specific RDI which separately accounted for proportion of patients receiving treatment each cycle and average RDI among those treated. Allows for more accurate estimate of drug usage and wastage by explicitly incorporating missed doses, reduced dosing and time dependency</a:t>
            </a:r>
          </a:p>
          <a:p>
            <a:pPr marL="285750" indent="-285750">
              <a:buFont typeface="Arial" panose="020B0604020202020204" pitchFamily="34" charset="0"/>
              <a:buChar char="•"/>
            </a:pPr>
            <a:r>
              <a:rPr lang="en-GB" b="1">
                <a:solidFill>
                  <a:schemeClr val="tx1"/>
                </a:solidFill>
                <a:latin typeface="Arial" panose="020B0604020202020204" pitchFamily="34" charset="0"/>
              </a:rPr>
              <a:t>Vial sharing: </a:t>
            </a:r>
            <a:r>
              <a:rPr lang="en-GB">
                <a:solidFill>
                  <a:schemeClr val="tx1"/>
                </a:solidFill>
                <a:latin typeface="Arial" panose="020B0604020202020204" pitchFamily="34" charset="0"/>
              </a:rPr>
              <a:t>assumed no vial sharing for mirvetuximab and 50% vial sharing for chemotherapy</a:t>
            </a:r>
          </a:p>
          <a:p>
            <a:pPr marL="742950" lvl="1" indent="-285750">
              <a:buFont typeface="Arial" panose="020B0604020202020204" pitchFamily="34" charset="0"/>
              <a:buChar char="•"/>
            </a:pPr>
            <a:r>
              <a:rPr lang="en-GB">
                <a:solidFill>
                  <a:schemeClr val="tx1"/>
                </a:solidFill>
                <a:latin typeface="Arial" panose="020B0604020202020204" pitchFamily="34" charset="0"/>
              </a:rPr>
              <a:t>Clinical experts uncertain about plausibly of vial sharing for mirvetuximab as it would not be reasonable to delay treatment so that vials could be shared</a:t>
            </a:r>
          </a:p>
          <a:p>
            <a:pPr marL="742950" lvl="1" indent="-285750">
              <a:buFont typeface="Arial" panose="020B0604020202020204" pitchFamily="34" charset="0"/>
              <a:buChar char="•"/>
            </a:pPr>
            <a:endParaRPr lang="en-GB">
              <a:solidFill>
                <a:schemeClr val="tx1"/>
              </a:solidFill>
              <a:latin typeface="Arial" panose="020B0604020202020204" pitchFamily="34" charset="0"/>
            </a:endParaRPr>
          </a:p>
        </p:txBody>
      </p:sp>
      <p:grpSp>
        <p:nvGrpSpPr>
          <p:cNvPr id="9" name="Group 8" descr="What is committee’s preferred approach for RDI?&#10;Is 50% vial sharing plausible for mirvetuximab?">
            <a:extLst>
              <a:ext uri="{FF2B5EF4-FFF2-40B4-BE49-F238E27FC236}">
                <a16:creationId xmlns:a16="http://schemas.microsoft.com/office/drawing/2014/main" id="{09293C45-633A-4B78-EE94-98C284B51DE1}"/>
              </a:ext>
            </a:extLst>
          </p:cNvPr>
          <p:cNvGrpSpPr/>
          <p:nvPr/>
        </p:nvGrpSpPr>
        <p:grpSpPr>
          <a:xfrm>
            <a:off x="949233" y="5550803"/>
            <a:ext cx="10682690" cy="652060"/>
            <a:chOff x="1065361" y="6165960"/>
            <a:chExt cx="10682690" cy="394824"/>
          </a:xfrm>
        </p:grpSpPr>
        <p:sp>
          <p:nvSpPr>
            <p:cNvPr id="10" name="Rectangle 9" descr="Question to committee">
              <a:extLst>
                <a:ext uri="{FF2B5EF4-FFF2-40B4-BE49-F238E27FC236}">
                  <a16:creationId xmlns:a16="http://schemas.microsoft.com/office/drawing/2014/main" id="{FC0F7096-4A8D-1339-CAC5-9D931E0EC070}"/>
                </a:ext>
              </a:extLst>
            </p:cNvPr>
            <p:cNvSpPr/>
            <p:nvPr/>
          </p:nvSpPr>
          <p:spPr>
            <a:xfrm>
              <a:off x="1282286" y="6165960"/>
              <a:ext cx="10465765" cy="39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What is committee’s preferred approach for RDI?</a:t>
              </a:r>
            </a:p>
            <a:p>
              <a:pPr marL="285750" indent="-285750">
                <a:buFont typeface="Arial" panose="020B0604020202020204" pitchFamily="34" charset="0"/>
                <a:buChar char="•"/>
              </a:pPr>
              <a:r>
                <a:rPr lang="en-GB">
                  <a:solidFill>
                    <a:schemeClr val="tx1"/>
                  </a:solidFill>
                  <a:latin typeface="Arial" panose="020B0604020202020204" pitchFamily="34" charset="0"/>
                </a:rPr>
                <a:t>Is vial sharing anticipated in NHS practice?</a:t>
              </a:r>
            </a:p>
          </p:txBody>
        </p:sp>
        <p:grpSp>
          <p:nvGrpSpPr>
            <p:cNvPr id="11" name="Group 10">
              <a:extLst>
                <a:ext uri="{FF2B5EF4-FFF2-40B4-BE49-F238E27FC236}">
                  <a16:creationId xmlns:a16="http://schemas.microsoft.com/office/drawing/2014/main" id="{85F8E32C-3A3A-4566-A9F9-DC7181381D2C}"/>
                </a:ext>
                <a:ext uri="{C183D7F6-B498-43B3-948B-1728B52AA6E4}">
                  <adec:decorative xmlns:adec="http://schemas.microsoft.com/office/drawing/2017/decorative" val="1"/>
                </a:ext>
              </a:extLst>
            </p:cNvPr>
            <p:cNvGrpSpPr/>
            <p:nvPr/>
          </p:nvGrpSpPr>
          <p:grpSpPr>
            <a:xfrm>
              <a:off x="1065361" y="6165960"/>
              <a:ext cx="433849" cy="394824"/>
              <a:chOff x="-1440493" y="4133589"/>
              <a:chExt cx="576000" cy="576000"/>
            </a:xfrm>
          </p:grpSpPr>
          <p:sp>
            <p:nvSpPr>
              <p:cNvPr id="12" name="Oval 11">
                <a:extLst>
                  <a:ext uri="{FF2B5EF4-FFF2-40B4-BE49-F238E27FC236}">
                    <a16:creationId xmlns:a16="http://schemas.microsoft.com/office/drawing/2014/main" id="{3F3CBC4D-A5B4-3F99-31E6-5470569EB0F5}"/>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266E34F9-E4BB-44C4-38E3-D11A511C682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9470" y="4189857"/>
                <a:ext cx="463463" cy="463463"/>
              </a:xfrm>
              <a:prstGeom prst="rect">
                <a:avLst/>
              </a:prstGeom>
            </p:spPr>
          </p:pic>
        </p:grpSp>
      </p:grpSp>
      <p:sp>
        <p:nvSpPr>
          <p:cNvPr id="2" name="Text Placeholder 1">
            <a:extLst>
              <a:ext uri="{FF2B5EF4-FFF2-40B4-BE49-F238E27FC236}">
                <a16:creationId xmlns:a16="http://schemas.microsoft.com/office/drawing/2014/main" id="{ADBED63B-0DBF-43D5-247F-BE86EE3F8998}"/>
              </a:ext>
            </a:extLst>
          </p:cNvPr>
          <p:cNvSpPr>
            <a:spLocks noGrp="1"/>
          </p:cNvSpPr>
          <p:nvPr>
            <p:ph type="body" sz="quarter" idx="13"/>
          </p:nvPr>
        </p:nvSpPr>
        <p:spPr>
          <a:xfrm>
            <a:off x="964096" y="6343650"/>
            <a:ext cx="10495721" cy="365125"/>
          </a:xfrm>
        </p:spPr>
        <p:txBody>
          <a:bodyPr>
            <a:normAutofit/>
          </a:bodyPr>
          <a:lstStyle/>
          <a:p>
            <a:r>
              <a:rPr lang="en-GB"/>
              <a:t>Abbreviations: CDF, Cancer Drugs Fund; NHSE, NHS England; PLD, pegylated liposomal doxorubicin; RDI, relative dose intensity</a:t>
            </a:r>
          </a:p>
        </p:txBody>
      </p:sp>
    </p:spTree>
    <p:extLst>
      <p:ext uri="{BB962C8B-B14F-4D97-AF65-F5344CB8AC3E}">
        <p14:creationId xmlns:p14="http://schemas.microsoft.com/office/powerpoint/2010/main" val="219818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3BFA2-BE94-F483-E5F7-0CA015E9A7D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712D52F-90DE-6CA2-3522-596AB2642C6E}"/>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Small ICER impact</a:t>
            </a:r>
          </a:p>
        </p:txBody>
      </p:sp>
      <p:sp>
        <p:nvSpPr>
          <p:cNvPr id="3" name="Title 2">
            <a:extLst>
              <a:ext uri="{FF2B5EF4-FFF2-40B4-BE49-F238E27FC236}">
                <a16:creationId xmlns:a16="http://schemas.microsoft.com/office/drawing/2014/main" id="{E2ABB11A-9DA4-0765-F3A4-EF8B3AB230E4}"/>
              </a:ext>
            </a:extLst>
          </p:cNvPr>
          <p:cNvSpPr>
            <a:spLocks noGrp="1"/>
          </p:cNvSpPr>
          <p:nvPr>
            <p:ph type="title"/>
          </p:nvPr>
        </p:nvSpPr>
        <p:spPr>
          <a:xfrm>
            <a:off x="295613" y="50756"/>
            <a:ext cx="11250785" cy="592817"/>
          </a:xfrm>
        </p:spPr>
        <p:txBody>
          <a:bodyPr/>
          <a:lstStyle/>
          <a:p>
            <a:r>
              <a:rPr lang="en-GB">
                <a:hlinkClick r:id="rId2" action="ppaction://hlinksldjump"/>
              </a:rPr>
              <a:t>Issue</a:t>
            </a:r>
            <a:r>
              <a:rPr lang="en-GB"/>
              <a:t>: Disease management costs</a:t>
            </a:r>
          </a:p>
        </p:txBody>
      </p:sp>
      <p:sp>
        <p:nvSpPr>
          <p:cNvPr id="4" name="Text Placeholder 4">
            <a:extLst>
              <a:ext uri="{FF2B5EF4-FFF2-40B4-BE49-F238E27FC236}">
                <a16:creationId xmlns:a16="http://schemas.microsoft.com/office/drawing/2014/main" id="{BB51FB2D-9A9B-92C1-118C-29E51AFCFD4C}"/>
              </a:ext>
            </a:extLst>
          </p:cNvPr>
          <p:cNvSpPr txBox="1">
            <a:spLocks/>
          </p:cNvSpPr>
          <p:nvPr/>
        </p:nvSpPr>
        <p:spPr>
          <a:xfrm>
            <a:off x="295613" y="570962"/>
            <a:ext cx="12165495"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EAG clinical advice indicated that visit frequency depends on whether a patient was on or off treatment</a:t>
            </a:r>
          </a:p>
        </p:txBody>
      </p:sp>
      <p:sp>
        <p:nvSpPr>
          <p:cNvPr id="5" name="Rectangle 4">
            <a:extLst>
              <a:ext uri="{FF2B5EF4-FFF2-40B4-BE49-F238E27FC236}">
                <a16:creationId xmlns:a16="http://schemas.microsoft.com/office/drawing/2014/main" id="{090D77A4-5246-84E1-856B-0BDAE5078C24}"/>
              </a:ext>
            </a:extLst>
          </p:cNvPr>
          <p:cNvSpPr/>
          <p:nvPr/>
        </p:nvSpPr>
        <p:spPr>
          <a:xfrm>
            <a:off x="422665" y="1051409"/>
            <a:ext cx="11123733" cy="18231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Sourced resource use frequencies from NICE TA285 (bevacizumab in combination with gemcitabine and carboplatin for treating first recurrence of platinum-sensitive advanced ovarian cancer, 2013), assuming:</a:t>
            </a:r>
          </a:p>
          <a:p>
            <a:pPr marL="742950" lvl="1" indent="-285750">
              <a:buFont typeface="Arial" panose="020B0604020202020204" pitchFamily="34" charset="0"/>
              <a:buChar char="•"/>
            </a:pPr>
            <a:r>
              <a:rPr lang="en-GB">
                <a:solidFill>
                  <a:schemeClr val="tx1"/>
                </a:solidFill>
                <a:latin typeface="Arial" panose="020B0604020202020204" pitchFamily="34" charset="0"/>
              </a:rPr>
              <a:t>Pre-progression state: gynaecological oncology consultation once monthly and CT scan once every 2 months</a:t>
            </a:r>
          </a:p>
          <a:p>
            <a:pPr marL="742950" lvl="1" indent="-285750">
              <a:buFont typeface="Arial" panose="020B0604020202020204" pitchFamily="34" charset="0"/>
              <a:buChar char="•"/>
            </a:pPr>
            <a:r>
              <a:rPr lang="en-GB">
                <a:solidFill>
                  <a:schemeClr val="tx1"/>
                </a:solidFill>
                <a:latin typeface="Arial" panose="020B0604020202020204" pitchFamily="34" charset="0"/>
              </a:rPr>
              <a:t>Post-progression state: gynaecological oncology consultation once every 3 months</a:t>
            </a:r>
            <a:endParaRPr lang="en-GB" b="1">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4AFC1CA8-D9F1-FFEF-6BCC-2E12596ED864}"/>
              </a:ext>
            </a:extLst>
          </p:cNvPr>
          <p:cNvSpPr/>
          <p:nvPr/>
        </p:nvSpPr>
        <p:spPr>
          <a:xfrm>
            <a:off x="422665" y="2994028"/>
            <a:ext cx="11145893" cy="26464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experts indicated that visit frequency depended on whether a patient was on or off treatment:</a:t>
            </a:r>
          </a:p>
          <a:p>
            <a:pPr marL="742950" lvl="1" indent="-285750">
              <a:buFont typeface="Arial" panose="020B0604020202020204" pitchFamily="34" charset="0"/>
              <a:buChar char="•"/>
            </a:pPr>
            <a:r>
              <a:rPr lang="en-GB">
                <a:solidFill>
                  <a:schemeClr val="tx1"/>
                </a:solidFill>
                <a:latin typeface="Arial" panose="020B0604020202020204" pitchFamily="34" charset="0"/>
              </a:rPr>
              <a:t>Gynaecological oncology consultation takes place once monthly while on treatment, and once every 3 months while off treatment</a:t>
            </a:r>
          </a:p>
          <a:p>
            <a:pPr marL="742950" lvl="1" indent="-285750">
              <a:buFont typeface="Arial" panose="020B0604020202020204" pitchFamily="34" charset="0"/>
              <a:buChar char="•"/>
            </a:pPr>
            <a:r>
              <a:rPr lang="en-GB">
                <a:solidFill>
                  <a:schemeClr val="tx1"/>
                </a:solidFill>
                <a:latin typeface="Arial" panose="020B0604020202020204" pitchFamily="34" charset="0"/>
              </a:rPr>
              <a:t>CT scan once every 3 months while on treatment</a:t>
            </a:r>
          </a:p>
          <a:p>
            <a:pPr marL="285750" indent="-285750">
              <a:buFont typeface="Arial" panose="020B0604020202020204" pitchFamily="34" charset="0"/>
              <a:buChar char="•"/>
            </a:pPr>
            <a:r>
              <a:rPr lang="en-GB">
                <a:solidFill>
                  <a:schemeClr val="tx1"/>
                </a:solidFill>
                <a:latin typeface="Arial" panose="020B0604020202020204" pitchFamily="34" charset="0"/>
              </a:rPr>
              <a:t>Company pre-progression frequency broadly consistent with clinical expectation</a:t>
            </a:r>
          </a:p>
          <a:p>
            <a:pPr marL="285750" indent="-285750">
              <a:buFont typeface="Arial" panose="020B0604020202020204" pitchFamily="34" charset="0"/>
              <a:buChar char="•"/>
            </a:pPr>
            <a:r>
              <a:rPr lang="en-GB">
                <a:solidFill>
                  <a:schemeClr val="tx1"/>
                </a:solidFill>
                <a:latin typeface="Arial" panose="020B0604020202020204" pitchFamily="34" charset="0"/>
              </a:rPr>
              <a:t>EAG adjusted post-progression frequencies:</a:t>
            </a:r>
          </a:p>
          <a:p>
            <a:pPr marL="742950" lvl="1" indent="-285750">
              <a:buFont typeface="Arial" panose="020B0604020202020204" pitchFamily="34" charset="0"/>
              <a:buChar char="•"/>
            </a:pPr>
            <a:r>
              <a:rPr lang="en-GB">
                <a:solidFill>
                  <a:schemeClr val="tx1"/>
                </a:solidFill>
                <a:latin typeface="Arial" panose="020B0604020202020204" pitchFamily="34" charset="0"/>
              </a:rPr>
              <a:t>Assumed on-treatment frequencies for average duration of post-progression chemotherapy</a:t>
            </a:r>
          </a:p>
          <a:p>
            <a:pPr marL="742950" lvl="1" indent="-285750">
              <a:buFont typeface="Arial" panose="020B0604020202020204" pitchFamily="34" charset="0"/>
              <a:buChar char="•"/>
            </a:pPr>
            <a:r>
              <a:rPr lang="en-GB">
                <a:solidFill>
                  <a:schemeClr val="tx1"/>
                </a:solidFill>
                <a:latin typeface="Arial" panose="020B0604020202020204" pitchFamily="34" charset="0"/>
              </a:rPr>
              <a:t>Assumed off-treatment frequencies for remainder of post-progression survival</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grpSp>
        <p:nvGrpSpPr>
          <p:cNvPr id="9" name="Group 8" descr="What is committee’s preferred assumption regarding timing of FRα testing?&#10;How should disease management costs in the post-progression state be modelled?&#10;">
            <a:extLst>
              <a:ext uri="{FF2B5EF4-FFF2-40B4-BE49-F238E27FC236}">
                <a16:creationId xmlns:a16="http://schemas.microsoft.com/office/drawing/2014/main" id="{8791D45B-7AD7-168C-5509-C5ED93D45D03}"/>
              </a:ext>
            </a:extLst>
          </p:cNvPr>
          <p:cNvGrpSpPr/>
          <p:nvPr/>
        </p:nvGrpSpPr>
        <p:grpSpPr>
          <a:xfrm>
            <a:off x="466724" y="5690736"/>
            <a:ext cx="10895728" cy="602670"/>
            <a:chOff x="635398" y="5074148"/>
            <a:chExt cx="10895728" cy="394824"/>
          </a:xfrm>
        </p:grpSpPr>
        <p:sp>
          <p:nvSpPr>
            <p:cNvPr id="10" name="Rectangle 9" descr="What is committee’s preferred assumption regarding timing of FRα testing?&#10;How should disease management costs in the post-progression state be modelled?">
              <a:extLst>
                <a:ext uri="{FF2B5EF4-FFF2-40B4-BE49-F238E27FC236}">
                  <a16:creationId xmlns:a16="http://schemas.microsoft.com/office/drawing/2014/main" id="{4CEE1E68-448D-3803-D6FC-A0EA5D4B6D91}"/>
                </a:ext>
              </a:extLst>
            </p:cNvPr>
            <p:cNvSpPr/>
            <p:nvPr/>
          </p:nvSpPr>
          <p:spPr>
            <a:xfrm>
              <a:off x="1065361" y="5074148"/>
              <a:ext cx="10465765" cy="39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How often would people be expected to have gynaecological oncology consultations?</a:t>
              </a:r>
            </a:p>
            <a:p>
              <a:pPr marL="285750" indent="-285750">
                <a:buFont typeface="Arial" panose="020B0604020202020204" pitchFamily="34" charset="0"/>
                <a:buChar char="•"/>
              </a:pPr>
              <a:r>
                <a:rPr lang="en-GB">
                  <a:solidFill>
                    <a:schemeClr val="tx1"/>
                  </a:solidFill>
                  <a:latin typeface="Arial" panose="020B0604020202020204" pitchFamily="34" charset="0"/>
                </a:rPr>
                <a:t>How should disease management costs in the post-progression state be modelled?</a:t>
              </a:r>
            </a:p>
          </p:txBody>
        </p:sp>
        <p:grpSp>
          <p:nvGrpSpPr>
            <p:cNvPr id="11" name="Group 10">
              <a:extLst>
                <a:ext uri="{FF2B5EF4-FFF2-40B4-BE49-F238E27FC236}">
                  <a16:creationId xmlns:a16="http://schemas.microsoft.com/office/drawing/2014/main" id="{3D066E38-1938-291E-0C3D-4263DA13EE03}"/>
                </a:ext>
                <a:ext uri="{C183D7F6-B498-43B3-948B-1728B52AA6E4}">
                  <adec:decorative xmlns:adec="http://schemas.microsoft.com/office/drawing/2017/decorative" val="1"/>
                </a:ext>
              </a:extLst>
            </p:cNvPr>
            <p:cNvGrpSpPr/>
            <p:nvPr/>
          </p:nvGrpSpPr>
          <p:grpSpPr>
            <a:xfrm>
              <a:off x="635398" y="5074148"/>
              <a:ext cx="638561" cy="394824"/>
              <a:chOff x="-2011335" y="2540769"/>
              <a:chExt cx="847786" cy="576000"/>
            </a:xfrm>
          </p:grpSpPr>
          <p:sp>
            <p:nvSpPr>
              <p:cNvPr id="12" name="Oval 11">
                <a:extLst>
                  <a:ext uri="{FF2B5EF4-FFF2-40B4-BE49-F238E27FC236}">
                    <a16:creationId xmlns:a16="http://schemas.microsoft.com/office/drawing/2014/main" id="{2AE7E9FF-A07C-8C44-1680-1ED03D9A0705}"/>
                  </a:ext>
                </a:extLst>
              </p:cNvPr>
              <p:cNvSpPr/>
              <p:nvPr/>
            </p:nvSpPr>
            <p:spPr>
              <a:xfrm>
                <a:off x="-2011335" y="2540769"/>
                <a:ext cx="847786"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386A10B3-5C08-38F9-A80F-AC8B622D58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5443" y="2633695"/>
                <a:ext cx="576000" cy="463463"/>
              </a:xfrm>
              <a:prstGeom prst="rect">
                <a:avLst/>
              </a:prstGeom>
            </p:spPr>
          </p:pic>
        </p:grpSp>
      </p:grpSp>
      <p:sp>
        <p:nvSpPr>
          <p:cNvPr id="2" name="Text Placeholder 1">
            <a:extLst>
              <a:ext uri="{FF2B5EF4-FFF2-40B4-BE49-F238E27FC236}">
                <a16:creationId xmlns:a16="http://schemas.microsoft.com/office/drawing/2014/main" id="{64428729-AB30-6938-34D7-970493CB13F3}"/>
              </a:ext>
            </a:extLst>
          </p:cNvPr>
          <p:cNvSpPr>
            <a:spLocks noGrp="1"/>
          </p:cNvSpPr>
          <p:nvPr>
            <p:ph type="body" sz="quarter" idx="13"/>
          </p:nvPr>
        </p:nvSpPr>
        <p:spPr>
          <a:xfrm>
            <a:off x="964096" y="6343650"/>
            <a:ext cx="10495721" cy="365125"/>
          </a:xfrm>
        </p:spPr>
        <p:txBody>
          <a:bodyPr>
            <a:normAutofit/>
          </a:bodyPr>
          <a:lstStyle/>
          <a:p>
            <a:r>
              <a:rPr lang="en-GB"/>
              <a:t>Abbreviations: CT, computed tomography; EAG, external assessment group; FRα, folate receptor alpha</a:t>
            </a:r>
          </a:p>
        </p:txBody>
      </p:sp>
    </p:spTree>
    <p:extLst>
      <p:ext uri="{BB962C8B-B14F-4D97-AF65-F5344CB8AC3E}">
        <p14:creationId xmlns:p14="http://schemas.microsoft.com/office/powerpoint/2010/main" val="196043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F40B5-87AD-E2F0-DD44-6EEB38E76A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5845F37-1E8C-A7A5-822A-8DAF8453C633}"/>
              </a:ext>
            </a:extLst>
          </p:cNvPr>
          <p:cNvSpPr>
            <a:spLocks noGrp="1"/>
          </p:cNvSpPr>
          <p:nvPr>
            <p:ph type="title"/>
          </p:nvPr>
        </p:nvSpPr>
        <p:spPr>
          <a:xfrm>
            <a:off x="216795" y="313147"/>
            <a:ext cx="11250785" cy="592817"/>
          </a:xfrm>
        </p:spPr>
        <p:txBody>
          <a:bodyPr>
            <a:normAutofit/>
          </a:bodyPr>
          <a:lstStyle/>
          <a:p>
            <a:r>
              <a:rPr lang="en-GB" sz="2800">
                <a:ea typeface="Arial" panose="02000503000000020004" pitchFamily="2" charset="0"/>
              </a:rPr>
              <a:t>Summary of company and EAG base case assumptions (1/2)</a:t>
            </a:r>
            <a:endParaRPr lang="en-GB" sz="2800"/>
          </a:p>
        </p:txBody>
      </p:sp>
      <p:sp>
        <p:nvSpPr>
          <p:cNvPr id="11" name="Text Placeholder 10">
            <a:extLst>
              <a:ext uri="{FF2B5EF4-FFF2-40B4-BE49-F238E27FC236}">
                <a16:creationId xmlns:a16="http://schemas.microsoft.com/office/drawing/2014/main" id="{8CC79DB1-D235-7060-DB41-444BCE447A36}"/>
              </a:ext>
            </a:extLst>
          </p:cNvPr>
          <p:cNvSpPr>
            <a:spLocks noGrp="1"/>
          </p:cNvSpPr>
          <p:nvPr>
            <p:ph type="body" sz="quarter" idx="13"/>
          </p:nvPr>
        </p:nvSpPr>
        <p:spPr/>
        <p:txBody>
          <a:bodyPr/>
          <a:lstStyle/>
          <a:p>
            <a:r>
              <a:rPr lang="en-GB"/>
              <a:t>Abbreviations: DoT, duration of treatment; EAG, external assessment group; OS, overall survival</a:t>
            </a:r>
          </a:p>
        </p:txBody>
      </p:sp>
      <p:graphicFrame>
        <p:nvGraphicFramePr>
          <p:cNvPr id="4" name="Table 4" descr="Base case assumptions for company and evidence review group">
            <a:extLst>
              <a:ext uri="{FF2B5EF4-FFF2-40B4-BE49-F238E27FC236}">
                <a16:creationId xmlns:a16="http://schemas.microsoft.com/office/drawing/2014/main" id="{B46E8C18-1E3A-629B-B6F7-0FEB9DC55030}"/>
              </a:ext>
            </a:extLst>
          </p:cNvPr>
          <p:cNvGraphicFramePr>
            <a:graphicFrameLocks noGrp="1"/>
          </p:cNvGraphicFramePr>
          <p:nvPr>
            <p:extLst>
              <p:ext uri="{D42A27DB-BD31-4B8C-83A1-F6EECF244321}">
                <p14:modId xmlns:p14="http://schemas.microsoft.com/office/powerpoint/2010/main" val="1404440416"/>
              </p:ext>
            </p:extLst>
          </p:nvPr>
        </p:nvGraphicFramePr>
        <p:xfrm>
          <a:off x="216795" y="1036320"/>
          <a:ext cx="11750639" cy="4785360"/>
        </p:xfrm>
        <a:graphic>
          <a:graphicData uri="http://schemas.openxmlformats.org/drawingml/2006/table">
            <a:tbl>
              <a:tblPr firstRow="1" firstCol="1" bandRow="1">
                <a:tableStyleId>{21E4AEA4-8DFA-4A89-87EB-49C32662AFE0}</a:tableStyleId>
              </a:tblPr>
              <a:tblGrid>
                <a:gridCol w="3997396">
                  <a:extLst>
                    <a:ext uri="{9D8B030D-6E8A-4147-A177-3AD203B41FA5}">
                      <a16:colId xmlns:a16="http://schemas.microsoft.com/office/drawing/2014/main" val="3974739884"/>
                    </a:ext>
                  </a:extLst>
                </a:gridCol>
                <a:gridCol w="3995531">
                  <a:extLst>
                    <a:ext uri="{9D8B030D-6E8A-4147-A177-3AD203B41FA5}">
                      <a16:colId xmlns:a16="http://schemas.microsoft.com/office/drawing/2014/main" val="4289090289"/>
                    </a:ext>
                  </a:extLst>
                </a:gridCol>
                <a:gridCol w="3757712">
                  <a:extLst>
                    <a:ext uri="{9D8B030D-6E8A-4147-A177-3AD203B41FA5}">
                      <a16:colId xmlns:a16="http://schemas.microsoft.com/office/drawing/2014/main" val="3834478098"/>
                    </a:ext>
                  </a:extLst>
                </a:gridCol>
              </a:tblGrid>
              <a:tr h="370840">
                <a:tc>
                  <a:txBody>
                    <a:bodyPr/>
                    <a:lstStyle/>
                    <a:p>
                      <a:r>
                        <a:rPr lang="en-GB">
                          <a:latin typeface="Arial" panose="020B0604020202020204" pitchFamily="34" charset="0"/>
                        </a:rPr>
                        <a:t>Assumption</a:t>
                      </a:r>
                    </a:p>
                  </a:txBody>
                  <a:tcPr/>
                </a:tc>
                <a:tc>
                  <a:txBody>
                    <a:bodyPr/>
                    <a:lstStyle/>
                    <a:p>
                      <a:r>
                        <a:rPr lang="en-GB">
                          <a:latin typeface="Arial" panose="020B0604020202020204" pitchFamily="34" charset="0"/>
                        </a:rPr>
                        <a:t>Company base case</a:t>
                      </a:r>
                    </a:p>
                  </a:txBody>
                  <a:tcPr/>
                </a:tc>
                <a:tc>
                  <a:txBody>
                    <a:bodyPr/>
                    <a:lstStyle/>
                    <a:p>
                      <a:r>
                        <a:rPr lang="en-GB">
                          <a:latin typeface="Arial" panose="020B0604020202020204" pitchFamily="34" charset="0"/>
                        </a:rPr>
                        <a:t>EAG base case</a:t>
                      </a:r>
                    </a:p>
                  </a:txBody>
                  <a:tcPr/>
                </a:tc>
                <a:extLst>
                  <a:ext uri="{0D108BD9-81ED-4DB2-BD59-A6C34878D82A}">
                    <a16:rowId xmlns:a16="http://schemas.microsoft.com/office/drawing/2014/main" val="1365441208"/>
                  </a:ext>
                </a:extLst>
              </a:tr>
              <a:tr h="370840">
                <a:tc>
                  <a:txBody>
                    <a:bodyPr/>
                    <a:lstStyle/>
                    <a:p>
                      <a:r>
                        <a:rPr lang="en-GB">
                          <a:solidFill>
                            <a:schemeClr val="bg1"/>
                          </a:solidFill>
                          <a:latin typeface="Arial" panose="020B0604020202020204" pitchFamily="34" charset="0"/>
                        </a:rPr>
                        <a:t>Mirvetuximab OS distribution</a:t>
                      </a:r>
                    </a:p>
                  </a:txBody>
                  <a:tcPr/>
                </a:tc>
                <a:tc>
                  <a:txBody>
                    <a:bodyPr/>
                    <a:lstStyle/>
                    <a:p>
                      <a:r>
                        <a:rPr lang="en-GB">
                          <a:latin typeface="Arial" panose="020B0604020202020204" pitchFamily="34" charset="0"/>
                        </a:rPr>
                        <a:t>Log-logistic</a:t>
                      </a:r>
                    </a:p>
                  </a:txBody>
                  <a:tcPr/>
                </a:tc>
                <a:tc>
                  <a:txBody>
                    <a:bodyPr/>
                    <a:lstStyle/>
                    <a:p>
                      <a:r>
                        <a:rPr lang="en-GB">
                          <a:latin typeface="Arial" panose="020B0604020202020204" pitchFamily="34" charset="0"/>
                        </a:rPr>
                        <a:t>Gamma</a:t>
                      </a:r>
                    </a:p>
                  </a:txBody>
                  <a:tcPr/>
                </a:tc>
                <a:extLst>
                  <a:ext uri="{0D108BD9-81ED-4DB2-BD59-A6C34878D82A}">
                    <a16:rowId xmlns:a16="http://schemas.microsoft.com/office/drawing/2014/main" val="3471957187"/>
                  </a:ext>
                </a:extLst>
              </a:tr>
              <a:tr h="370840">
                <a:tc>
                  <a:txBody>
                    <a:bodyPr/>
                    <a:lstStyle/>
                    <a:p>
                      <a:r>
                        <a:rPr lang="en-GB">
                          <a:solidFill>
                            <a:schemeClr val="bg1"/>
                          </a:solidFill>
                          <a:latin typeface="Arial" panose="020B0604020202020204" pitchFamily="34" charset="0"/>
                        </a:rPr>
                        <a:t>Chemotherapy OS distribution</a:t>
                      </a:r>
                    </a:p>
                  </a:txBody>
                  <a:tcPr/>
                </a:tc>
                <a:tc>
                  <a:txBody>
                    <a:bodyPr/>
                    <a:lstStyle/>
                    <a:p>
                      <a:r>
                        <a:rPr lang="en-GB">
                          <a:latin typeface="Arial" panose="020B0604020202020204" pitchFamily="34" charset="0"/>
                        </a:rPr>
                        <a:t>Weibull</a:t>
                      </a:r>
                    </a:p>
                  </a:txBody>
                  <a:tcPr/>
                </a:tc>
                <a:tc>
                  <a:txBody>
                    <a:bodyPr/>
                    <a:lstStyle/>
                    <a:p>
                      <a:r>
                        <a:rPr lang="en-GB">
                          <a:latin typeface="Arial" panose="020B0604020202020204" pitchFamily="34" charset="0"/>
                        </a:rPr>
                        <a:t>Gamma</a:t>
                      </a:r>
                    </a:p>
                  </a:txBody>
                  <a:tcPr/>
                </a:tc>
                <a:extLst>
                  <a:ext uri="{0D108BD9-81ED-4DB2-BD59-A6C34878D82A}">
                    <a16:rowId xmlns:a16="http://schemas.microsoft.com/office/drawing/2014/main" val="2887772863"/>
                  </a:ext>
                </a:extLst>
              </a:tr>
              <a:tr h="370840">
                <a:tc>
                  <a:txBody>
                    <a:bodyPr/>
                    <a:lstStyle/>
                    <a:p>
                      <a:r>
                        <a:rPr lang="en-GB">
                          <a:solidFill>
                            <a:schemeClr val="bg1"/>
                          </a:solidFill>
                          <a:latin typeface="Arial" panose="020B0604020202020204" pitchFamily="34" charset="0"/>
                        </a:rPr>
                        <a:t>Source for health state utilities</a:t>
                      </a:r>
                    </a:p>
                  </a:txBody>
                  <a:tcPr/>
                </a:tc>
                <a:tc>
                  <a:txBody>
                    <a:bodyPr/>
                    <a:lstStyle/>
                    <a:p>
                      <a:r>
                        <a:rPr lang="en-GB">
                          <a:latin typeface="Arial" panose="020B0604020202020204" pitchFamily="34" charset="0"/>
                        </a:rPr>
                        <a:t>MIRASOL for mirvetuximab and literature for chemotherapy</a:t>
                      </a:r>
                    </a:p>
                  </a:txBody>
                  <a:tcPr/>
                </a:tc>
                <a:tc>
                  <a:txBody>
                    <a:bodyPr/>
                    <a:lstStyle/>
                    <a:p>
                      <a:r>
                        <a:rPr lang="en-GB">
                          <a:latin typeface="Arial" panose="020B0604020202020204" pitchFamily="34" charset="0"/>
                        </a:rPr>
                        <a:t>MIRASOL for both arms</a:t>
                      </a:r>
                    </a:p>
                  </a:txBody>
                  <a:tcPr/>
                </a:tc>
                <a:extLst>
                  <a:ext uri="{0D108BD9-81ED-4DB2-BD59-A6C34878D82A}">
                    <a16:rowId xmlns:a16="http://schemas.microsoft.com/office/drawing/2014/main" val="2121904842"/>
                  </a:ext>
                </a:extLst>
              </a:tr>
              <a:tr h="370840">
                <a:tc>
                  <a:txBody>
                    <a:bodyPr/>
                    <a:lstStyle/>
                    <a:p>
                      <a:r>
                        <a:rPr lang="en-GB">
                          <a:solidFill>
                            <a:schemeClr val="bg1"/>
                          </a:solidFill>
                          <a:latin typeface="Arial" panose="020B0604020202020204" pitchFamily="34" charset="0"/>
                        </a:rPr>
                        <a:t>Starting age in model</a:t>
                      </a:r>
                    </a:p>
                  </a:txBody>
                  <a:tcPr/>
                </a:tc>
                <a:tc>
                  <a:txBody>
                    <a:bodyPr/>
                    <a:lstStyle/>
                    <a:p>
                      <a:r>
                        <a:rPr lang="en-GB">
                          <a:latin typeface="Arial" panose="020B0604020202020204" pitchFamily="34" charset="0"/>
                        </a:rPr>
                        <a:t>59.2 (Parikh 2018)</a:t>
                      </a:r>
                    </a:p>
                  </a:txBody>
                  <a:tcPr/>
                </a:tc>
                <a:tc>
                  <a:txBody>
                    <a:bodyPr/>
                    <a:lstStyle/>
                    <a:p>
                      <a:r>
                        <a:rPr lang="en-GB">
                          <a:latin typeface="Arial" panose="020B0604020202020204" pitchFamily="34" charset="0"/>
                        </a:rPr>
                        <a:t>62.8 (MIRASOL)</a:t>
                      </a:r>
                    </a:p>
                  </a:txBody>
                  <a:tcPr/>
                </a:tc>
                <a:extLst>
                  <a:ext uri="{0D108BD9-81ED-4DB2-BD59-A6C34878D82A}">
                    <a16:rowId xmlns:a16="http://schemas.microsoft.com/office/drawing/2014/main" val="1176835229"/>
                  </a:ext>
                </a:extLst>
              </a:tr>
              <a:tr h="370840">
                <a:tc>
                  <a:txBody>
                    <a:bodyPr/>
                    <a:lstStyle/>
                    <a:p>
                      <a:r>
                        <a:rPr lang="en-GB">
                          <a:solidFill>
                            <a:schemeClr val="bg1"/>
                          </a:solidFill>
                          <a:latin typeface="Arial" panose="020B0604020202020204" pitchFamily="34" charset="0"/>
                        </a:rPr>
                        <a:t>Severity modifier</a:t>
                      </a:r>
                    </a:p>
                  </a:txBody>
                  <a:tcPr/>
                </a:tc>
                <a:tc>
                  <a:txBody>
                    <a:bodyPr/>
                    <a:lstStyle/>
                    <a:p>
                      <a:r>
                        <a:rPr lang="en-GB">
                          <a:latin typeface="Arial" panose="020B0604020202020204" pitchFamily="34" charset="0"/>
                        </a:rPr>
                        <a:t>x1.7</a:t>
                      </a:r>
                    </a:p>
                  </a:txBody>
                  <a:tcPr/>
                </a:tc>
                <a:tc>
                  <a:txBody>
                    <a:bodyPr/>
                    <a:lstStyle/>
                    <a:p>
                      <a:r>
                        <a:rPr lang="en-GB">
                          <a:latin typeface="Arial" panose="020B0604020202020204" pitchFamily="34" charset="0"/>
                        </a:rPr>
                        <a:t>x1.2</a:t>
                      </a:r>
                    </a:p>
                  </a:txBody>
                  <a:tcPr/>
                </a:tc>
                <a:extLst>
                  <a:ext uri="{0D108BD9-81ED-4DB2-BD59-A6C34878D82A}">
                    <a16:rowId xmlns:a16="http://schemas.microsoft.com/office/drawing/2014/main" val="1661879072"/>
                  </a:ext>
                </a:extLst>
              </a:tr>
              <a:tr h="370840">
                <a:tc>
                  <a:txBody>
                    <a:bodyPr/>
                    <a:lstStyle/>
                    <a:p>
                      <a:r>
                        <a:rPr lang="en-GB">
                          <a:solidFill>
                            <a:schemeClr val="bg1"/>
                          </a:solidFill>
                          <a:latin typeface="Arial" panose="020B0604020202020204" pitchFamily="34" charset="0"/>
                        </a:rPr>
                        <a:t>OS crossover</a:t>
                      </a:r>
                    </a:p>
                  </a:txBody>
                  <a:tcPr/>
                </a:tc>
                <a:tc>
                  <a:txBody>
                    <a:bodyPr/>
                    <a:lstStyle/>
                    <a:p>
                      <a:r>
                        <a:rPr lang="en-GB">
                          <a:latin typeface="Arial" panose="020B0604020202020204" pitchFamily="34" charset="0"/>
                        </a:rPr>
                        <a:t>Not adjusted for</a:t>
                      </a:r>
                    </a:p>
                  </a:txBody>
                  <a:tcPr/>
                </a:tc>
                <a:tc>
                  <a:txBody>
                    <a:bodyPr/>
                    <a:lstStyle/>
                    <a:p>
                      <a:r>
                        <a:rPr lang="en-GB">
                          <a:latin typeface="Arial" panose="020B0604020202020204" pitchFamily="34" charset="0"/>
                        </a:rPr>
                        <a:t>Adjusted for using RPSFTM</a:t>
                      </a:r>
                    </a:p>
                  </a:txBody>
                  <a:tcPr/>
                </a:tc>
                <a:extLst>
                  <a:ext uri="{0D108BD9-81ED-4DB2-BD59-A6C34878D82A}">
                    <a16:rowId xmlns:a16="http://schemas.microsoft.com/office/drawing/2014/main" val="1672543810"/>
                  </a:ext>
                </a:extLst>
              </a:tr>
              <a:tr h="370840">
                <a:tc>
                  <a:txBody>
                    <a:bodyPr/>
                    <a:lstStyle/>
                    <a:p>
                      <a:r>
                        <a:rPr lang="en-GB">
                          <a:solidFill>
                            <a:schemeClr val="bg1"/>
                          </a:solidFill>
                          <a:latin typeface="Arial" panose="020B0604020202020204" pitchFamily="34" charset="0"/>
                        </a:rPr>
                        <a:t>Mirvetuximab as subsequent therapy</a:t>
                      </a:r>
                    </a:p>
                  </a:txBody>
                  <a:tcPr/>
                </a:tc>
                <a:tc>
                  <a:txBody>
                    <a:bodyPr/>
                    <a:lstStyle/>
                    <a:p>
                      <a:r>
                        <a:rPr lang="en-GB">
                          <a:latin typeface="Arial" panose="020B0604020202020204" pitchFamily="34" charset="0"/>
                        </a:rPr>
                        <a:t>Included</a:t>
                      </a:r>
                    </a:p>
                  </a:txBody>
                  <a:tcPr/>
                </a:tc>
                <a:tc>
                  <a:txBody>
                    <a:bodyPr/>
                    <a:lstStyle/>
                    <a:p>
                      <a:r>
                        <a:rPr lang="en-GB">
                          <a:latin typeface="Arial" panose="020B0604020202020204" pitchFamily="34" charset="0"/>
                        </a:rPr>
                        <a:t>Excluded</a:t>
                      </a:r>
                    </a:p>
                  </a:txBody>
                  <a:tcPr/>
                </a:tc>
                <a:extLst>
                  <a:ext uri="{0D108BD9-81ED-4DB2-BD59-A6C34878D82A}">
                    <a16:rowId xmlns:a16="http://schemas.microsoft.com/office/drawing/2014/main" val="2374345068"/>
                  </a:ext>
                </a:extLst>
              </a:tr>
              <a:tr h="370840">
                <a:tc>
                  <a:txBody>
                    <a:bodyPr/>
                    <a:lstStyle/>
                    <a:p>
                      <a:r>
                        <a:rPr lang="en-GB">
                          <a:solidFill>
                            <a:schemeClr val="bg1"/>
                          </a:solidFill>
                          <a:latin typeface="Arial" panose="020B0604020202020204" pitchFamily="34" charset="0"/>
                        </a:rPr>
                        <a:t>Topotecan cost in pooled chemotherapy</a:t>
                      </a:r>
                    </a:p>
                  </a:txBody>
                  <a:tcPr/>
                </a:tc>
                <a:tc>
                  <a:txBody>
                    <a:bodyPr/>
                    <a:lstStyle/>
                    <a:p>
                      <a:r>
                        <a:rPr lang="en-GB">
                          <a:latin typeface="Arial" panose="020B0604020202020204" pitchFamily="34" charset="0"/>
                        </a:rPr>
                        <a:t>Included based on use of topotecan in MIRASOL</a:t>
                      </a:r>
                    </a:p>
                  </a:txBody>
                  <a:tcPr/>
                </a:tc>
                <a:tc>
                  <a:txBody>
                    <a:bodyPr/>
                    <a:lstStyle/>
                    <a:p>
                      <a:r>
                        <a:rPr lang="en-GB">
                          <a:latin typeface="Arial" panose="020B0604020202020204" pitchFamily="34" charset="0"/>
                        </a:rPr>
                        <a:t>Excluded</a:t>
                      </a:r>
                    </a:p>
                  </a:txBody>
                  <a:tcPr/>
                </a:tc>
                <a:extLst>
                  <a:ext uri="{0D108BD9-81ED-4DB2-BD59-A6C34878D82A}">
                    <a16:rowId xmlns:a16="http://schemas.microsoft.com/office/drawing/2014/main" val="1073350554"/>
                  </a:ext>
                </a:extLst>
              </a:tr>
              <a:tr h="370840">
                <a:tc>
                  <a:txBody>
                    <a:bodyPr/>
                    <a:lstStyle/>
                    <a:p>
                      <a:r>
                        <a:rPr lang="en-GB">
                          <a:solidFill>
                            <a:schemeClr val="bg1"/>
                          </a:solidFill>
                          <a:latin typeface="Arial" panose="020B0604020202020204" pitchFamily="34" charset="0"/>
                        </a:rPr>
                        <a:t>Mirvetuximab DoT</a:t>
                      </a:r>
                    </a:p>
                  </a:txBody>
                  <a:tcPr/>
                </a:tc>
                <a:tc>
                  <a:txBody>
                    <a:bodyPr/>
                    <a:lstStyle/>
                    <a:p>
                      <a:r>
                        <a:rPr lang="en-GB">
                          <a:latin typeface="Arial" panose="020B0604020202020204" pitchFamily="34" charset="0"/>
                        </a:rPr>
                        <a:t>Exponential extrapolation</a:t>
                      </a:r>
                    </a:p>
                  </a:txBody>
                  <a:tcPr/>
                </a:tc>
                <a:tc>
                  <a:txBody>
                    <a:bodyPr/>
                    <a:lstStyle/>
                    <a:p>
                      <a:r>
                        <a:rPr lang="en-GB">
                          <a:latin typeface="Arial" panose="020B0604020202020204" pitchFamily="34" charset="0"/>
                        </a:rPr>
                        <a:t>KM followed by exponential extrapolation at 120 weeks</a:t>
                      </a:r>
                    </a:p>
                  </a:txBody>
                  <a:tcPr/>
                </a:tc>
                <a:extLst>
                  <a:ext uri="{0D108BD9-81ED-4DB2-BD59-A6C34878D82A}">
                    <a16:rowId xmlns:a16="http://schemas.microsoft.com/office/drawing/2014/main" val="215280087"/>
                  </a:ext>
                </a:extLst>
              </a:tr>
            </a:tbl>
          </a:graphicData>
        </a:graphic>
      </p:graphicFrame>
    </p:spTree>
    <p:extLst>
      <p:ext uri="{BB962C8B-B14F-4D97-AF65-F5344CB8AC3E}">
        <p14:creationId xmlns:p14="http://schemas.microsoft.com/office/powerpoint/2010/main" val="61997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8DFA-4FDE-F1B2-B096-9EBE51C218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1737CD-4923-0828-055D-71676F01454B}"/>
              </a:ext>
            </a:extLst>
          </p:cNvPr>
          <p:cNvSpPr>
            <a:spLocks noGrp="1"/>
          </p:cNvSpPr>
          <p:nvPr>
            <p:ph type="title"/>
          </p:nvPr>
        </p:nvSpPr>
        <p:spPr>
          <a:xfrm>
            <a:off x="466723" y="128543"/>
            <a:ext cx="11250785" cy="592817"/>
          </a:xfrm>
        </p:spPr>
        <p:txBody>
          <a:bodyPr>
            <a:normAutofit/>
          </a:bodyPr>
          <a:lstStyle/>
          <a:p>
            <a:r>
              <a:rPr lang="en-GB" sz="2800">
                <a:ea typeface="Arial" panose="02000503000000020004" pitchFamily="2" charset="0"/>
              </a:rPr>
              <a:t>Summary of company and EAG base case assumptions (2/2)</a:t>
            </a:r>
            <a:endParaRPr lang="en-GB" sz="2800"/>
          </a:p>
        </p:txBody>
      </p:sp>
      <p:sp>
        <p:nvSpPr>
          <p:cNvPr id="11" name="Text Placeholder 10">
            <a:extLst>
              <a:ext uri="{FF2B5EF4-FFF2-40B4-BE49-F238E27FC236}">
                <a16:creationId xmlns:a16="http://schemas.microsoft.com/office/drawing/2014/main" id="{CDE6DFF7-DA77-8327-3225-D35F55DFFC1A}"/>
              </a:ext>
            </a:extLst>
          </p:cNvPr>
          <p:cNvSpPr>
            <a:spLocks noGrp="1"/>
          </p:cNvSpPr>
          <p:nvPr>
            <p:ph type="body" sz="quarter" idx="13"/>
          </p:nvPr>
        </p:nvSpPr>
        <p:spPr>
          <a:xfrm>
            <a:off x="1000460" y="6343650"/>
            <a:ext cx="10413403" cy="514350"/>
          </a:xfrm>
        </p:spPr>
        <p:txBody>
          <a:bodyPr>
            <a:normAutofit/>
          </a:bodyPr>
          <a:lstStyle/>
          <a:p>
            <a:r>
              <a:rPr lang="en-GB"/>
              <a:t>Abbreviations: AE, adverse event; EAG, external assessment group; OS, overall survival; RPSFTM, rank preserving structural failure time model</a:t>
            </a:r>
          </a:p>
        </p:txBody>
      </p:sp>
      <p:graphicFrame>
        <p:nvGraphicFramePr>
          <p:cNvPr id="2" name="Table 4" descr="Base case assumptions for company and evidence review group">
            <a:extLst>
              <a:ext uri="{FF2B5EF4-FFF2-40B4-BE49-F238E27FC236}">
                <a16:creationId xmlns:a16="http://schemas.microsoft.com/office/drawing/2014/main" id="{35E958C6-DB4E-7251-699F-8C6B863F2DDE}"/>
              </a:ext>
            </a:extLst>
          </p:cNvPr>
          <p:cNvGraphicFramePr>
            <a:graphicFrameLocks noGrp="1"/>
          </p:cNvGraphicFramePr>
          <p:nvPr>
            <p:extLst>
              <p:ext uri="{D42A27DB-BD31-4B8C-83A1-F6EECF244321}">
                <p14:modId xmlns:p14="http://schemas.microsoft.com/office/powerpoint/2010/main" val="2834563445"/>
              </p:ext>
            </p:extLst>
          </p:nvPr>
        </p:nvGraphicFramePr>
        <p:xfrm>
          <a:off x="216795" y="584200"/>
          <a:ext cx="11750639" cy="5689600"/>
        </p:xfrm>
        <a:graphic>
          <a:graphicData uri="http://schemas.openxmlformats.org/drawingml/2006/table">
            <a:tbl>
              <a:tblPr firstRow="1" firstCol="1" bandRow="1">
                <a:tableStyleId>{21E4AEA4-8DFA-4A89-87EB-49C32662AFE0}</a:tableStyleId>
              </a:tblPr>
              <a:tblGrid>
                <a:gridCol w="3767376">
                  <a:extLst>
                    <a:ext uri="{9D8B030D-6E8A-4147-A177-3AD203B41FA5}">
                      <a16:colId xmlns:a16="http://schemas.microsoft.com/office/drawing/2014/main" val="3974739884"/>
                    </a:ext>
                  </a:extLst>
                </a:gridCol>
                <a:gridCol w="4180115">
                  <a:extLst>
                    <a:ext uri="{9D8B030D-6E8A-4147-A177-3AD203B41FA5}">
                      <a16:colId xmlns:a16="http://schemas.microsoft.com/office/drawing/2014/main" val="4289090289"/>
                    </a:ext>
                  </a:extLst>
                </a:gridCol>
                <a:gridCol w="3803148">
                  <a:extLst>
                    <a:ext uri="{9D8B030D-6E8A-4147-A177-3AD203B41FA5}">
                      <a16:colId xmlns:a16="http://schemas.microsoft.com/office/drawing/2014/main" val="3834478098"/>
                    </a:ext>
                  </a:extLst>
                </a:gridCol>
              </a:tblGrid>
              <a:tr h="370840">
                <a:tc>
                  <a:txBody>
                    <a:bodyPr/>
                    <a:lstStyle/>
                    <a:p>
                      <a:r>
                        <a:rPr lang="en-GB">
                          <a:latin typeface="Arial" panose="020B0604020202020204" pitchFamily="34" charset="0"/>
                        </a:rPr>
                        <a:t>Assumption</a:t>
                      </a:r>
                    </a:p>
                  </a:txBody>
                  <a:tcPr/>
                </a:tc>
                <a:tc>
                  <a:txBody>
                    <a:bodyPr/>
                    <a:lstStyle/>
                    <a:p>
                      <a:r>
                        <a:rPr lang="en-GB">
                          <a:latin typeface="Arial" panose="020B0604020202020204" pitchFamily="34" charset="0"/>
                        </a:rPr>
                        <a:t>Company base case</a:t>
                      </a:r>
                    </a:p>
                  </a:txBody>
                  <a:tcPr/>
                </a:tc>
                <a:tc>
                  <a:txBody>
                    <a:bodyPr/>
                    <a:lstStyle/>
                    <a:p>
                      <a:r>
                        <a:rPr lang="en-GB">
                          <a:latin typeface="Arial" panose="020B0604020202020204" pitchFamily="34" charset="0"/>
                        </a:rPr>
                        <a:t>EAG base case</a:t>
                      </a:r>
                    </a:p>
                  </a:txBody>
                  <a:tcPr/>
                </a:tc>
                <a:extLst>
                  <a:ext uri="{0D108BD9-81ED-4DB2-BD59-A6C34878D82A}">
                    <a16:rowId xmlns:a16="http://schemas.microsoft.com/office/drawing/2014/main" val="1365441208"/>
                  </a:ext>
                </a:extLst>
              </a:tr>
              <a:tr h="370840">
                <a:tc>
                  <a:txBody>
                    <a:bodyPr/>
                    <a:lstStyle/>
                    <a:p>
                      <a:r>
                        <a:rPr lang="en-GB">
                          <a:solidFill>
                            <a:schemeClr val="bg1"/>
                          </a:solidFill>
                          <a:latin typeface="Arial" panose="020B0604020202020204" pitchFamily="34" charset="0"/>
                        </a:rPr>
                        <a:t>Relative dose intensity</a:t>
                      </a:r>
                    </a:p>
                  </a:txBody>
                  <a:tcPr/>
                </a:tc>
                <a:tc>
                  <a:txBody>
                    <a:bodyPr/>
                    <a:lstStyle/>
                    <a:p>
                      <a:r>
                        <a:rPr lang="en-GB">
                          <a:latin typeface="Arial" panose="020B0604020202020204" pitchFamily="34" charset="0"/>
                        </a:rPr>
                        <a:t>Single average value</a:t>
                      </a:r>
                    </a:p>
                  </a:txBody>
                  <a:tcPr/>
                </a:tc>
                <a:tc>
                  <a:txBody>
                    <a:bodyPr/>
                    <a:lstStyle/>
                    <a:p>
                      <a:r>
                        <a:rPr lang="en-GB">
                          <a:latin typeface="Arial" panose="020B0604020202020204" pitchFamily="34" charset="0"/>
                        </a:rPr>
                        <a:t>Cycle-specific</a:t>
                      </a:r>
                    </a:p>
                  </a:txBody>
                  <a:tcPr/>
                </a:tc>
                <a:extLst>
                  <a:ext uri="{0D108BD9-81ED-4DB2-BD59-A6C34878D82A}">
                    <a16:rowId xmlns:a16="http://schemas.microsoft.com/office/drawing/2014/main" val="2028118863"/>
                  </a:ext>
                </a:extLst>
              </a:tr>
              <a:tr h="370840">
                <a:tc>
                  <a:txBody>
                    <a:bodyPr/>
                    <a:lstStyle/>
                    <a:p>
                      <a:r>
                        <a:rPr lang="en-GB">
                          <a:solidFill>
                            <a:schemeClr val="bg1"/>
                          </a:solidFill>
                          <a:latin typeface="Arial" panose="020B0604020202020204" pitchFamily="34" charset="0"/>
                        </a:rPr>
                        <a:t>Vial sharing</a:t>
                      </a:r>
                    </a:p>
                  </a:txBody>
                  <a:tcPr/>
                </a:tc>
                <a:tc>
                  <a:txBody>
                    <a:bodyPr/>
                    <a:lstStyle/>
                    <a:p>
                      <a:r>
                        <a:rPr lang="en-GB">
                          <a:latin typeface="Arial" panose="020B0604020202020204" pitchFamily="34" charset="0"/>
                        </a:rPr>
                        <a:t>50% for mirvetuximab and chemotherapy</a:t>
                      </a:r>
                    </a:p>
                  </a:txBody>
                  <a:tcPr/>
                </a:tc>
                <a:tc>
                  <a:txBody>
                    <a:bodyPr/>
                    <a:lstStyle/>
                    <a:p>
                      <a:r>
                        <a:rPr lang="en-GB">
                          <a:latin typeface="Arial" panose="020B0604020202020204" pitchFamily="34" charset="0"/>
                        </a:rPr>
                        <a:t>No vial sharing for mirvetuximab and 50% for chemotherapy</a:t>
                      </a:r>
                    </a:p>
                  </a:txBody>
                  <a:tcPr/>
                </a:tc>
                <a:extLst>
                  <a:ext uri="{0D108BD9-81ED-4DB2-BD59-A6C34878D82A}">
                    <a16:rowId xmlns:a16="http://schemas.microsoft.com/office/drawing/2014/main" val="639635534"/>
                  </a:ext>
                </a:extLst>
              </a:tr>
              <a:tr h="370840">
                <a:tc>
                  <a:txBody>
                    <a:bodyPr/>
                    <a:lstStyle/>
                    <a:p>
                      <a:r>
                        <a:rPr lang="en-GB" err="1">
                          <a:solidFill>
                            <a:schemeClr val="bg1"/>
                          </a:solidFill>
                          <a:latin typeface="Arial" panose="020B0604020202020204" pitchFamily="34" charset="0"/>
                        </a:rPr>
                        <a:t>Disutilities</a:t>
                      </a:r>
                      <a:r>
                        <a:rPr lang="en-GB">
                          <a:solidFill>
                            <a:schemeClr val="bg1"/>
                          </a:solidFill>
                          <a:latin typeface="Arial" panose="020B0604020202020204" pitchFamily="34" charset="0"/>
                        </a:rPr>
                        <a:t> from AEs</a:t>
                      </a:r>
                    </a:p>
                  </a:txBody>
                  <a:tcPr/>
                </a:tc>
                <a:tc>
                  <a:txBody>
                    <a:bodyPr/>
                    <a:lstStyle/>
                    <a:p>
                      <a:r>
                        <a:rPr lang="en-GB">
                          <a:latin typeface="Arial" panose="020B0604020202020204" pitchFamily="34" charset="0"/>
                        </a:rPr>
                        <a:t>Excluded</a:t>
                      </a:r>
                    </a:p>
                  </a:txBody>
                  <a:tcPr/>
                </a:tc>
                <a:tc>
                  <a:txBody>
                    <a:bodyPr/>
                    <a:lstStyle/>
                    <a:p>
                      <a:r>
                        <a:rPr lang="en-GB">
                          <a:latin typeface="Arial" panose="020B0604020202020204" pitchFamily="34" charset="0"/>
                        </a:rPr>
                        <a:t>Included</a:t>
                      </a:r>
                    </a:p>
                  </a:txBody>
                  <a:tcPr/>
                </a:tc>
                <a:extLst>
                  <a:ext uri="{0D108BD9-81ED-4DB2-BD59-A6C34878D82A}">
                    <a16:rowId xmlns:a16="http://schemas.microsoft.com/office/drawing/2014/main" val="924108297"/>
                  </a:ext>
                </a:extLst>
              </a:tr>
              <a:tr h="370840">
                <a:tc>
                  <a:txBody>
                    <a:bodyPr/>
                    <a:lstStyle/>
                    <a:p>
                      <a:r>
                        <a:rPr lang="en-GB">
                          <a:solidFill>
                            <a:schemeClr val="bg1"/>
                          </a:solidFill>
                          <a:latin typeface="Arial" panose="020B0604020202020204" pitchFamily="34" charset="0"/>
                        </a:rPr>
                        <a:t>Duration of g</a:t>
                      </a:r>
                      <a:r>
                        <a:rPr lang="en-GB">
                          <a:latin typeface="Arial" panose="020B0604020202020204" pitchFamily="34" charset="0"/>
                        </a:rPr>
                        <a:t>rade ≥2 </a:t>
                      </a:r>
                      <a:r>
                        <a:rPr lang="en-GB">
                          <a:solidFill>
                            <a:schemeClr val="bg1"/>
                          </a:solidFill>
                          <a:latin typeface="Arial" panose="020B0604020202020204" pitchFamily="34" charset="0"/>
                        </a:rPr>
                        <a:t>ocular AEs</a:t>
                      </a:r>
                    </a:p>
                  </a:txBody>
                  <a:tcPr/>
                </a:tc>
                <a:tc>
                  <a:txBody>
                    <a:bodyPr/>
                    <a:lstStyle/>
                    <a:p>
                      <a:pPr marL="0" indent="0">
                        <a:buFont typeface="Arial" panose="020B0604020202020204" pitchFamily="34" charset="0"/>
                        <a:buNone/>
                      </a:pPr>
                      <a:r>
                        <a:rPr lang="en-GB">
                          <a:latin typeface="Arial" panose="020B0604020202020204" pitchFamily="34" charset="0"/>
                        </a:rPr>
                        <a:t>4 weeks</a:t>
                      </a:r>
                    </a:p>
                  </a:txBody>
                  <a:tcPr/>
                </a:tc>
                <a:tc>
                  <a:txBody>
                    <a:bodyPr/>
                    <a:lstStyle/>
                    <a:p>
                      <a:pPr marL="0" indent="0">
                        <a:buFont typeface="Arial" panose="020B0604020202020204" pitchFamily="34" charset="0"/>
                        <a:buNone/>
                      </a:pPr>
                      <a:r>
                        <a:rPr lang="en-GB">
                          <a:latin typeface="Arial" panose="020B0604020202020204" pitchFamily="34" charset="0"/>
                        </a:rPr>
                        <a:t>8 weeks</a:t>
                      </a:r>
                    </a:p>
                  </a:txBody>
                  <a:tcPr/>
                </a:tc>
                <a:extLst>
                  <a:ext uri="{0D108BD9-81ED-4DB2-BD59-A6C34878D82A}">
                    <a16:rowId xmlns:a16="http://schemas.microsoft.com/office/drawing/2014/main" val="3640250266"/>
                  </a:ext>
                </a:extLst>
              </a:tr>
              <a:tr h="370840">
                <a:tc>
                  <a:txBody>
                    <a:bodyPr/>
                    <a:lstStyle/>
                    <a:p>
                      <a:r>
                        <a:rPr lang="en-GB">
                          <a:solidFill>
                            <a:schemeClr val="bg1"/>
                          </a:solidFill>
                          <a:latin typeface="Arial" panose="020B0604020202020204" pitchFamily="34" charset="0"/>
                        </a:rPr>
                        <a:t>Frequency of ophthalmologist visits</a:t>
                      </a:r>
                    </a:p>
                  </a:txBody>
                  <a:tcPr/>
                </a:tc>
                <a:tc>
                  <a:txBody>
                    <a:bodyPr/>
                    <a:lstStyle/>
                    <a:p>
                      <a:pPr marL="0" indent="0">
                        <a:buFont typeface="Arial" panose="020B0604020202020204" pitchFamily="34" charset="0"/>
                        <a:buNone/>
                      </a:pPr>
                      <a:r>
                        <a:rPr lang="en-GB">
                          <a:latin typeface="Arial" panose="020B0604020202020204" pitchFamily="34" charset="0"/>
                        </a:rPr>
                        <a:t>Once every 6 weeks</a:t>
                      </a:r>
                    </a:p>
                  </a:txBody>
                  <a:tcPr/>
                </a:tc>
                <a:tc>
                  <a:txBody>
                    <a:bodyPr/>
                    <a:lstStyle/>
                    <a:p>
                      <a:pPr marL="0" indent="0">
                        <a:buFont typeface="Arial" panose="020B0604020202020204" pitchFamily="34" charset="0"/>
                        <a:buNone/>
                      </a:pPr>
                      <a:r>
                        <a:rPr lang="en-GB">
                          <a:latin typeface="Arial" panose="020B0604020202020204" pitchFamily="34" charset="0"/>
                        </a:rPr>
                        <a:t>Once every 3 weeks</a:t>
                      </a:r>
                    </a:p>
                  </a:txBody>
                  <a:tcPr/>
                </a:tc>
                <a:extLst>
                  <a:ext uri="{0D108BD9-81ED-4DB2-BD59-A6C34878D82A}">
                    <a16:rowId xmlns:a16="http://schemas.microsoft.com/office/drawing/2014/main" val="3743715777"/>
                  </a:ext>
                </a:extLst>
              </a:tr>
              <a:tr h="370840">
                <a:tc>
                  <a:txBody>
                    <a:bodyPr/>
                    <a:lstStyle/>
                    <a:p>
                      <a:r>
                        <a:rPr lang="en-GB">
                          <a:solidFill>
                            <a:schemeClr val="bg1"/>
                          </a:solidFill>
                          <a:latin typeface="Arial" panose="020B0604020202020204" pitchFamily="34" charset="0"/>
                        </a:rPr>
                        <a:t>AE costs</a:t>
                      </a:r>
                    </a:p>
                  </a:txBody>
                  <a:tcPr/>
                </a:tc>
                <a:tc>
                  <a:txBody>
                    <a:bodyPr/>
                    <a:lstStyle/>
                    <a:p>
                      <a:pPr marL="285750" indent="-285750">
                        <a:buFont typeface="Arial" panose="020B0604020202020204" pitchFamily="34" charset="0"/>
                        <a:buChar char="•"/>
                      </a:pPr>
                      <a:r>
                        <a:rPr lang="en-GB">
                          <a:latin typeface="Arial" panose="020B0604020202020204" pitchFamily="34" charset="0"/>
                        </a:rPr>
                        <a:t>Anaemia and neutropenia: weighted average of day case, inpatient long stay, inpatient short say</a:t>
                      </a:r>
                    </a:p>
                    <a:p>
                      <a:pPr marL="285750" indent="-285750">
                        <a:buFont typeface="Arial" panose="020B0604020202020204" pitchFamily="34" charset="0"/>
                        <a:buChar char="•"/>
                      </a:pPr>
                      <a:r>
                        <a:rPr lang="en-GB">
                          <a:latin typeface="Arial" panose="020B0604020202020204" pitchFamily="34" charset="0"/>
                        </a:rPr>
                        <a:t>Fatigue: parenteral nutrition</a:t>
                      </a:r>
                    </a:p>
                  </a:txBody>
                  <a:tcPr/>
                </a:tc>
                <a:tc>
                  <a:txBody>
                    <a:bodyPr/>
                    <a:lstStyle/>
                    <a:p>
                      <a:pPr marL="285750" indent="-285750">
                        <a:buFont typeface="Arial" panose="020B0604020202020204" pitchFamily="34" charset="0"/>
                        <a:buChar char="•"/>
                      </a:pPr>
                      <a:r>
                        <a:rPr lang="en-GB">
                          <a:latin typeface="Arial" panose="020B0604020202020204" pitchFamily="34" charset="0"/>
                        </a:rPr>
                        <a:t>Anaemia: day case</a:t>
                      </a:r>
                    </a:p>
                    <a:p>
                      <a:pPr marL="285750" indent="-285750">
                        <a:buFont typeface="Arial" panose="020B0604020202020204" pitchFamily="34" charset="0"/>
                        <a:buChar char="•"/>
                      </a:pPr>
                      <a:r>
                        <a:rPr lang="en-GB">
                          <a:latin typeface="Arial" panose="020B0604020202020204" pitchFamily="34" charset="0"/>
                        </a:rPr>
                        <a:t>Neutropenia: day case</a:t>
                      </a:r>
                    </a:p>
                    <a:p>
                      <a:pPr marL="285750" indent="-285750">
                        <a:buFont typeface="Arial" panose="020B0604020202020204" pitchFamily="34" charset="0"/>
                        <a:buChar char="•"/>
                      </a:pPr>
                      <a:r>
                        <a:rPr lang="en-GB">
                          <a:latin typeface="Arial" panose="020B0604020202020204" pitchFamily="34" charset="0"/>
                        </a:rPr>
                        <a:t>Fatigue: cost excluded</a:t>
                      </a:r>
                    </a:p>
                  </a:txBody>
                  <a:tcPr/>
                </a:tc>
                <a:extLst>
                  <a:ext uri="{0D108BD9-81ED-4DB2-BD59-A6C34878D82A}">
                    <a16:rowId xmlns:a16="http://schemas.microsoft.com/office/drawing/2014/main" val="1760077966"/>
                  </a:ext>
                </a:extLst>
              </a:tr>
              <a:tr h="0">
                <a:tc>
                  <a:txBody>
                    <a:bodyPr/>
                    <a:lstStyle/>
                    <a:p>
                      <a:r>
                        <a:rPr lang="en-GB">
                          <a:solidFill>
                            <a:schemeClr val="bg1"/>
                          </a:solidFill>
                          <a:latin typeface="Arial" panose="020B0604020202020204" pitchFamily="34" charset="0"/>
                        </a:rPr>
                        <a:t>Disease management costs in post-progression state</a:t>
                      </a:r>
                    </a:p>
                  </a:txBody>
                  <a:tcPr/>
                </a:tc>
                <a:tc>
                  <a:txBody>
                    <a:bodyPr/>
                    <a:lstStyle/>
                    <a:p>
                      <a:pPr marL="0" indent="0">
                        <a:buFont typeface="Arial" panose="020B0604020202020204" pitchFamily="34" charset="0"/>
                        <a:buNone/>
                      </a:pPr>
                      <a:r>
                        <a:rPr lang="en-GB">
                          <a:latin typeface="Arial" panose="020B0604020202020204" pitchFamily="34" charset="0"/>
                        </a:rPr>
                        <a:t>Gynaecological oncology consultation once every 3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atin typeface="Arial" panose="020B0604020202020204" pitchFamily="34" charset="0"/>
                        </a:rPr>
                        <a:t>Gynaecological oncology consultation once every month for average duration of post-progression chemotherapy, and once every 3 months for remainder of post-progression survival</a:t>
                      </a:r>
                    </a:p>
                  </a:txBody>
                  <a:tcPr/>
                </a:tc>
                <a:extLst>
                  <a:ext uri="{0D108BD9-81ED-4DB2-BD59-A6C34878D82A}">
                    <a16:rowId xmlns:a16="http://schemas.microsoft.com/office/drawing/2014/main" val="3127868274"/>
                  </a:ext>
                </a:extLst>
              </a:tr>
            </a:tbl>
          </a:graphicData>
        </a:graphic>
      </p:graphicFrame>
    </p:spTree>
    <p:extLst>
      <p:ext uri="{BB962C8B-B14F-4D97-AF65-F5344CB8AC3E}">
        <p14:creationId xmlns:p14="http://schemas.microsoft.com/office/powerpoint/2010/main" val="1011630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t>Mirvetuximab </a:t>
            </a:r>
            <a:r>
              <a:rPr lang="en-GB" err="1"/>
              <a:t>soravtansine</a:t>
            </a:r>
            <a:r>
              <a:rPr lang="en-GB"/>
              <a:t> for treating folate receptor alpha-positive platinum-resistant advanced epithelial ovarian, fallopian tube or primary peritoneal cancer</a:t>
            </a:r>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483737"/>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b="1"/>
              <a:t>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215873" y="-11255"/>
            <a:ext cx="11250785" cy="745879"/>
          </a:xfrm>
        </p:spPr>
        <p:txBody>
          <a:bodyPr/>
          <a:lstStyle/>
          <a:p>
            <a:r>
              <a:rPr lang="en-GB">
                <a:latin typeface="Arial" panose="020B0604020202020204" pitchFamily="34" charset="0"/>
                <a:cs typeface="Arial" panose="020B0604020202020204" pitchFamily="34" charset="0"/>
              </a:rPr>
              <a:t>Key issues and questions for committee (1/2)</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636547604"/>
              </p:ext>
            </p:extLst>
          </p:nvPr>
        </p:nvGraphicFramePr>
        <p:xfrm>
          <a:off x="462441" y="568430"/>
          <a:ext cx="10757647" cy="5486400"/>
        </p:xfrm>
        <a:graphic>
          <a:graphicData uri="http://schemas.openxmlformats.org/drawingml/2006/table">
            <a:tbl>
              <a:tblPr firstRow="1" bandRow="1">
                <a:tableStyleId>{5C22544A-7EE6-4342-B048-85BDC9FD1C3A}</a:tableStyleId>
              </a:tblPr>
              <a:tblGrid>
                <a:gridCol w="8826661">
                  <a:extLst>
                    <a:ext uri="{9D8B030D-6E8A-4147-A177-3AD203B41FA5}">
                      <a16:colId xmlns:a16="http://schemas.microsoft.com/office/drawing/2014/main" val="3322847139"/>
                    </a:ext>
                  </a:extLst>
                </a:gridCol>
                <a:gridCol w="1930986">
                  <a:extLst>
                    <a:ext uri="{9D8B030D-6E8A-4147-A177-3AD203B41FA5}">
                      <a16:colId xmlns:a16="http://schemas.microsoft.com/office/drawing/2014/main" val="3404180529"/>
                    </a:ext>
                  </a:extLst>
                </a:gridCol>
              </a:tblGrid>
              <a:tr h="349713">
                <a:tc>
                  <a:txBody>
                    <a:bodyPr/>
                    <a:lstStyle/>
                    <a:p>
                      <a:r>
                        <a:rPr lang="en-GB" sz="1800">
                          <a:latin typeface="Arial" panose="020B0604020202020204" pitchFamily="34" charset="0"/>
                        </a:rPr>
                        <a:t>Key issue</a:t>
                      </a:r>
                    </a:p>
                  </a:txBody>
                  <a:tcPr>
                    <a:solidFill>
                      <a:srgbClr val="00436C"/>
                    </a:solidFill>
                  </a:tcPr>
                </a:tc>
                <a:tc>
                  <a:txBody>
                    <a:bodyPr/>
                    <a:lstStyle/>
                    <a:p>
                      <a:pPr algn="ctr"/>
                      <a:r>
                        <a:rPr lang="en-GB" sz="1800">
                          <a:latin typeface="Arial" panose="020B0604020202020204" pitchFamily="34" charset="0"/>
                        </a:rPr>
                        <a:t>ICER impact</a:t>
                      </a:r>
                    </a:p>
                  </a:txBody>
                  <a:tcPr>
                    <a:solidFill>
                      <a:srgbClr val="00436C"/>
                    </a:solidFill>
                  </a:tcPr>
                </a:tc>
                <a:extLst>
                  <a:ext uri="{0D108BD9-81ED-4DB2-BD59-A6C34878D82A}">
                    <a16:rowId xmlns:a16="http://schemas.microsoft.com/office/drawing/2014/main" val="2647452487"/>
                  </a:ext>
                </a:extLst>
              </a:tr>
              <a:tr h="4275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chemeClr val="tx1"/>
                          </a:solidFill>
                          <a:latin typeface="Arial" panose="020B0604020202020204" pitchFamily="34" charset="0"/>
                          <a:hlinkClick r:id="rId3" action="ppaction://hlinksldjump"/>
                        </a:rPr>
                        <a:t>Generalisability of MIRASOL</a:t>
                      </a:r>
                      <a:endParaRPr lang="en-GB" sz="1800">
                        <a:solidFill>
                          <a:schemeClr val="tx1"/>
                        </a:solidFill>
                        <a:latin typeface="Arial" panose="020B0604020202020204" pitchFamily="34" charset="0"/>
                      </a:endParaRPr>
                    </a:p>
                    <a:p>
                      <a:pPr marL="285750" indent="-285750">
                        <a:buFont typeface="Arial" panose="020B0604020202020204" pitchFamily="34" charset="0"/>
                        <a:buChar char="•"/>
                      </a:pPr>
                      <a:r>
                        <a:rPr lang="en-GB" sz="1800">
                          <a:solidFill>
                            <a:schemeClr val="tx1"/>
                          </a:solidFill>
                          <a:latin typeface="Arial" panose="020B0604020202020204" pitchFamily="34" charset="0"/>
                        </a:rPr>
                        <a:t>Is topotecan similarly effective to other chemotherapy regimens? </a:t>
                      </a:r>
                    </a:p>
                    <a:p>
                      <a:pPr marL="285750" indent="-285750">
                        <a:buFont typeface="Arial" panose="020B0604020202020204" pitchFamily="34" charset="0"/>
                        <a:buChar char="•"/>
                      </a:pPr>
                      <a:r>
                        <a:rPr lang="en-GB" sz="1800">
                          <a:solidFill>
                            <a:schemeClr val="tx1"/>
                          </a:solidFill>
                          <a:latin typeface="Arial" panose="020B0604020202020204" pitchFamily="34" charset="0"/>
                        </a:rPr>
                        <a:t>Is MIRASOL generalisable to UK clinical practice?</a:t>
                      </a:r>
                    </a:p>
                    <a:p>
                      <a:pPr marL="285750" indent="-285750">
                        <a:buFont typeface="Arial" panose="020B0604020202020204" pitchFamily="34" charset="0"/>
                        <a:buChar char="•"/>
                      </a:pPr>
                      <a:r>
                        <a:rPr lang="en-GB" sz="1800">
                          <a:solidFill>
                            <a:schemeClr val="tx1"/>
                          </a:solidFill>
                          <a:latin typeface="Arial" panose="020B0604020202020204" pitchFamily="34" charset="0"/>
                        </a:rPr>
                        <a:t>Is MIRASOL acceptable to inform decision making?</a:t>
                      </a:r>
                    </a:p>
                  </a:txBody>
                  <a:tcPr anchor="ctr">
                    <a:solidFill>
                      <a:srgbClr val="CBCFD4"/>
                    </a:solidFill>
                  </a:tcPr>
                </a:tc>
                <a:tc>
                  <a:txBody>
                    <a:bodyPr/>
                    <a:lstStyle/>
                    <a:p>
                      <a:pPr algn="l"/>
                      <a:r>
                        <a:rPr lang="en-GB" sz="1800">
                          <a:latin typeface="Arial" panose="020B0604020202020204" pitchFamily="34" charset="0"/>
                        </a:rPr>
                        <a:t>Unknown</a:t>
                      </a:r>
                    </a:p>
                  </a:txBody>
                  <a:tcPr anchor="ctr">
                    <a:solidFill>
                      <a:srgbClr val="CBCFD4"/>
                    </a:solidFill>
                  </a:tcPr>
                </a:tc>
                <a:extLst>
                  <a:ext uri="{0D108BD9-81ED-4DB2-BD59-A6C34878D82A}">
                    <a16:rowId xmlns:a16="http://schemas.microsoft.com/office/drawing/2014/main" val="2682444569"/>
                  </a:ext>
                </a:extLst>
              </a:tr>
              <a:tr h="427547">
                <a:tc>
                  <a:txBody>
                    <a:bodyPr/>
                    <a:lstStyle/>
                    <a:p>
                      <a:pPr marL="0" indent="0">
                        <a:buFont typeface="Arial" panose="020B0604020202020204" pitchFamily="34" charset="0"/>
                        <a:buNone/>
                      </a:pPr>
                      <a:r>
                        <a:rPr lang="en-GB" sz="1800">
                          <a:solidFill>
                            <a:schemeClr val="tx1"/>
                          </a:solidFill>
                          <a:latin typeface="Arial" panose="020B0604020202020204" pitchFamily="34" charset="0"/>
                          <a:hlinkClick r:id="rId4" action="ppaction://hlinksldjump"/>
                        </a:rPr>
                        <a:t>Subgroup analyses</a:t>
                      </a:r>
                      <a:endParaRPr lang="en-GB" sz="1800">
                        <a:solidFill>
                          <a:schemeClr val="tx1"/>
                        </a:solidFill>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chemeClr val="tx1"/>
                          </a:solidFill>
                          <a:latin typeface="Arial" panose="020B0604020202020204" pitchFamily="34" charset="0"/>
                        </a:rPr>
                        <a:t>Is it appropriate to consider any subgroup analyses?</a:t>
                      </a:r>
                    </a:p>
                  </a:txBody>
                  <a:tcPr anchor="ctr">
                    <a:solidFill>
                      <a:srgbClr val="CBCFD4"/>
                    </a:solidFill>
                  </a:tcPr>
                </a:tc>
                <a:tc>
                  <a:txBody>
                    <a:bodyPr/>
                    <a:lstStyle/>
                    <a:p>
                      <a:pPr algn="l"/>
                      <a:r>
                        <a:rPr lang="en-GB" sz="1800">
                          <a:latin typeface="Arial" panose="020B0604020202020204" pitchFamily="34" charset="0"/>
                        </a:rPr>
                        <a:t>Moderate</a:t>
                      </a:r>
                    </a:p>
                  </a:txBody>
                  <a:tcPr anchor="ctr">
                    <a:solidFill>
                      <a:srgbClr val="CBCFD4"/>
                    </a:solidFill>
                  </a:tcPr>
                </a:tc>
                <a:extLst>
                  <a:ext uri="{0D108BD9-81ED-4DB2-BD59-A6C34878D82A}">
                    <a16:rowId xmlns:a16="http://schemas.microsoft.com/office/drawing/2014/main" val="791838684"/>
                  </a:ext>
                </a:extLst>
              </a:tr>
              <a:tr h="427547">
                <a:tc>
                  <a:txBody>
                    <a:bodyPr/>
                    <a:lstStyle/>
                    <a:p>
                      <a:r>
                        <a:rPr lang="en-GB" sz="1800" kern="1200" baseline="0">
                          <a:solidFill>
                            <a:schemeClr val="tx1"/>
                          </a:solidFill>
                          <a:latin typeface="Arial" panose="020B0604020202020204" pitchFamily="34" charset="0"/>
                          <a:ea typeface="+mn-ea"/>
                          <a:cs typeface="+mn-cs"/>
                          <a:hlinkClick r:id="rId5" action="ppaction://hlinksldjump"/>
                        </a:rPr>
                        <a:t>OS extrapolations</a:t>
                      </a:r>
                      <a:endParaRPr lang="en-GB" sz="1800" kern="1200" baseline="0">
                        <a:solidFill>
                          <a:schemeClr val="tx1"/>
                        </a:solidFill>
                        <a:latin typeface="Arial" panose="020B0604020202020204" pitchFamily="34" charset="0"/>
                        <a:ea typeface="+mn-ea"/>
                        <a:cs typeface="+mn-cs"/>
                      </a:endParaRPr>
                    </a:p>
                    <a:p>
                      <a:pPr marL="342900" indent="-342900">
                        <a:buFont typeface="Arial" panose="020B0604020202020204" pitchFamily="34" charset="0"/>
                        <a:buChar char="•"/>
                      </a:pPr>
                      <a:r>
                        <a:rPr lang="en-GB" sz="1800">
                          <a:solidFill>
                            <a:schemeClr val="tx1"/>
                          </a:solidFill>
                          <a:latin typeface="Arial" panose="020B0604020202020204" pitchFamily="34" charset="0"/>
                        </a:rPr>
                        <a:t>Which survival estimates are most realistic?</a:t>
                      </a:r>
                    </a:p>
                    <a:p>
                      <a:pPr marL="342900" indent="-342900">
                        <a:buFont typeface="Arial" panose="020B0604020202020204" pitchFamily="34" charset="0"/>
                        <a:buChar char="•"/>
                      </a:pPr>
                      <a:r>
                        <a:rPr lang="en-GB" sz="1800">
                          <a:solidFill>
                            <a:schemeClr val="tx1"/>
                          </a:solidFill>
                          <a:latin typeface="Arial" panose="020B0604020202020204" pitchFamily="34" charset="0"/>
                        </a:rPr>
                        <a:t>Is there a rationale for choosing different distributions for each treatment arm?</a:t>
                      </a:r>
                    </a:p>
                    <a:p>
                      <a:pPr marL="342900" indent="-342900">
                        <a:buFont typeface="Arial" panose="020B0604020202020204" pitchFamily="34" charset="0"/>
                        <a:buChar char="•"/>
                      </a:pPr>
                      <a:r>
                        <a:rPr lang="en-GB" sz="1800">
                          <a:solidFill>
                            <a:schemeClr val="tx1"/>
                          </a:solidFill>
                          <a:latin typeface="Arial" panose="020B0604020202020204" pitchFamily="34" charset="0"/>
                        </a:rPr>
                        <a:t>What are committee’s preferred extrapolations for </a:t>
                      </a:r>
                      <a:r>
                        <a:rPr lang="en-GB" sz="1800" err="1">
                          <a:solidFill>
                            <a:schemeClr val="tx1"/>
                          </a:solidFill>
                          <a:latin typeface="Arial" panose="020B0604020202020204" pitchFamily="34" charset="0"/>
                        </a:rPr>
                        <a:t>mirvetuximab</a:t>
                      </a:r>
                      <a:r>
                        <a:rPr lang="en-GB" sz="1800">
                          <a:solidFill>
                            <a:schemeClr val="tx1"/>
                          </a:solidFill>
                          <a:latin typeface="Arial" panose="020B0604020202020204" pitchFamily="34" charset="0"/>
                        </a:rPr>
                        <a:t> and chemotherapy OS?</a:t>
                      </a:r>
                    </a:p>
                  </a:txBody>
                  <a:tcPr anchor="ctr">
                    <a:solidFill>
                      <a:srgbClr val="CBCFD4"/>
                    </a:solidFill>
                  </a:tcPr>
                </a:tc>
                <a:tc>
                  <a:txBody>
                    <a:bodyPr/>
                    <a:lstStyle/>
                    <a:p>
                      <a:pPr algn="l"/>
                      <a:r>
                        <a:rPr lang="en-GB" sz="1800">
                          <a:latin typeface="Arial" panose="020B0604020202020204" pitchFamily="34" charset="0"/>
                        </a:rPr>
                        <a:t>Large</a:t>
                      </a:r>
                    </a:p>
                  </a:txBody>
                  <a:tcPr anchor="ctr">
                    <a:solidFill>
                      <a:srgbClr val="CBCFD4"/>
                    </a:solidFill>
                  </a:tcPr>
                </a:tc>
                <a:extLst>
                  <a:ext uri="{0D108BD9-81ED-4DB2-BD59-A6C34878D82A}">
                    <a16:rowId xmlns:a16="http://schemas.microsoft.com/office/drawing/2014/main" val="505680827"/>
                  </a:ext>
                </a:extLst>
              </a:tr>
              <a:tr h="427547">
                <a:tc>
                  <a:txBody>
                    <a:bodyPr/>
                    <a:lstStyle/>
                    <a:p>
                      <a:r>
                        <a:rPr lang="en-GB" sz="1800" kern="1200" baseline="0">
                          <a:solidFill>
                            <a:schemeClr val="tx1"/>
                          </a:solidFill>
                          <a:latin typeface="Arial" panose="020B0604020202020204" pitchFamily="34" charset="0"/>
                          <a:ea typeface="+mn-ea"/>
                          <a:cs typeface="+mn-cs"/>
                          <a:hlinkClick r:id="rId6" action="ppaction://hlinksldjump"/>
                        </a:rPr>
                        <a:t>Health state utilities for chemotherapy</a:t>
                      </a:r>
                      <a:endParaRPr lang="en-GB" sz="1800" kern="1200" baseline="0">
                        <a:solidFill>
                          <a:schemeClr val="tx1"/>
                        </a:solidFill>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chemeClr val="tx1"/>
                          </a:solidFill>
                          <a:latin typeface="Arial" panose="020B0604020202020204" pitchFamily="34" charset="0"/>
                        </a:rPr>
                        <a:t>What is committee’s preferred source of utilities for chemotherapy?</a:t>
                      </a:r>
                    </a:p>
                  </a:txBody>
                  <a:tcPr anchor="ctr">
                    <a:lnB w="28575" cap="flat" cmpd="sng" algn="ctr">
                      <a:solidFill>
                        <a:schemeClr val="bg1"/>
                      </a:solidFill>
                      <a:prstDash val="solid"/>
                      <a:round/>
                      <a:headEnd type="none" w="med" len="med"/>
                      <a:tailEnd type="none" w="med" len="med"/>
                    </a:lnB>
                    <a:solidFill>
                      <a:srgbClr val="E7E9EB"/>
                    </a:solidFill>
                  </a:tcPr>
                </a:tc>
                <a:tc>
                  <a:txBody>
                    <a:bodyPr/>
                    <a:lstStyle/>
                    <a:p>
                      <a:pPr algn="l"/>
                      <a:r>
                        <a:rPr lang="en-GB" sz="1800">
                          <a:latin typeface="Arial" panose="020B0604020202020204" pitchFamily="34" charset="0"/>
                        </a:rPr>
                        <a:t>Large</a:t>
                      </a:r>
                    </a:p>
                  </a:txBody>
                  <a:tcPr anchor="ctr">
                    <a:lnB w="28575" cap="flat" cmpd="sng" algn="ctr">
                      <a:solidFill>
                        <a:schemeClr val="bg1"/>
                      </a:solidFill>
                      <a:prstDash val="solid"/>
                      <a:round/>
                      <a:headEnd type="none" w="med" len="med"/>
                      <a:tailEnd type="none" w="med" len="med"/>
                    </a:lnB>
                    <a:solidFill>
                      <a:srgbClr val="E7E9EB"/>
                    </a:solidFill>
                  </a:tcPr>
                </a:tc>
                <a:extLst>
                  <a:ext uri="{0D108BD9-81ED-4DB2-BD59-A6C34878D82A}">
                    <a16:rowId xmlns:a16="http://schemas.microsoft.com/office/drawing/2014/main" val="1903085225"/>
                  </a:ext>
                </a:extLst>
              </a:tr>
              <a:tr h="427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baseline="0">
                          <a:solidFill>
                            <a:schemeClr val="tx1"/>
                          </a:solidFill>
                          <a:latin typeface="Arial" panose="020B0604020202020204" pitchFamily="34" charset="0"/>
                          <a:ea typeface="+mn-ea"/>
                          <a:cs typeface="+mn-cs"/>
                          <a:hlinkClick r:id="rId7" action="ppaction://hlinksldjump"/>
                        </a:rPr>
                        <a:t>Severity modifier</a:t>
                      </a:r>
                      <a:endParaRPr lang="en-GB" sz="1800" kern="1200" baseline="0">
                        <a:solidFill>
                          <a:schemeClr val="tx1"/>
                        </a:solidFill>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chemeClr val="tx1"/>
                          </a:solidFill>
                          <a:latin typeface="Arial" panose="020B0604020202020204" pitchFamily="34" charset="0"/>
                        </a:rPr>
                        <a:t>What is the appropriate starting age for this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chemeClr val="tx1"/>
                          </a:solidFill>
                          <a:latin typeface="Arial" panose="020B0604020202020204" pitchFamily="34" charset="0"/>
                        </a:rPr>
                        <a:t>Based on committee’s preferred inputs, which QALY weighting is appropriate for severity?</a:t>
                      </a:r>
                    </a:p>
                  </a:txBody>
                  <a:tcPr anchor="ctr">
                    <a:lnT w="28575" cap="flat" cmpd="sng" algn="ctr">
                      <a:solidFill>
                        <a:schemeClr val="bg1"/>
                      </a:solidFill>
                      <a:prstDash val="solid"/>
                      <a:round/>
                      <a:headEnd type="none" w="med" len="med"/>
                      <a:tailEnd type="none" w="med" len="med"/>
                    </a:lnT>
                    <a:solidFill>
                      <a:srgbClr val="CBCFD4"/>
                    </a:solidFill>
                  </a:tcPr>
                </a:tc>
                <a:tc>
                  <a:txBody>
                    <a:bodyPr/>
                    <a:lstStyle/>
                    <a:p>
                      <a:pPr algn="l"/>
                      <a:r>
                        <a:rPr lang="en-GB" sz="1800">
                          <a:latin typeface="Arial" panose="020B0604020202020204" pitchFamily="34" charset="0"/>
                        </a:rPr>
                        <a:t>Large</a:t>
                      </a:r>
                    </a:p>
                  </a:txBody>
                  <a:tcPr anchor="ctr">
                    <a:lnT w="28575" cap="flat" cmpd="sng" algn="ctr">
                      <a:solidFill>
                        <a:schemeClr val="bg1"/>
                      </a:solidFill>
                      <a:prstDash val="solid"/>
                      <a:round/>
                      <a:headEnd type="none" w="med" len="med"/>
                      <a:tailEnd type="none" w="med" len="med"/>
                    </a:lnT>
                    <a:solidFill>
                      <a:srgbClr val="CBCFD4"/>
                    </a:solidFill>
                  </a:tcPr>
                </a:tc>
                <a:extLst>
                  <a:ext uri="{0D108BD9-81ED-4DB2-BD59-A6C34878D82A}">
                    <a16:rowId xmlns:a16="http://schemas.microsoft.com/office/drawing/2014/main" val="4079267917"/>
                  </a:ext>
                </a:extLst>
              </a:tr>
            </a:tbl>
          </a:graphicData>
        </a:graphic>
      </p:graphicFrame>
      <p:sp>
        <p:nvSpPr>
          <p:cNvPr id="18" name="Text Placeholder 17">
            <a:extLst>
              <a:ext uri="{FF2B5EF4-FFF2-40B4-BE49-F238E27FC236}">
                <a16:creationId xmlns:a16="http://schemas.microsoft.com/office/drawing/2014/main" id="{47218FB1-626F-4605-11BB-5A48AAA12B70}"/>
              </a:ext>
            </a:extLst>
          </p:cNvPr>
          <p:cNvSpPr>
            <a:spLocks noGrp="1"/>
          </p:cNvSpPr>
          <p:nvPr>
            <p:ph type="body" sz="quarter" idx="13"/>
          </p:nvPr>
        </p:nvSpPr>
        <p:spPr>
          <a:xfrm>
            <a:off x="1297839" y="6415641"/>
            <a:ext cx="9086850" cy="365125"/>
          </a:xfrm>
        </p:spPr>
        <p:txBody>
          <a:bodyPr/>
          <a:lstStyle/>
          <a:p>
            <a:r>
              <a:rPr lang="en-GB"/>
              <a:t>Abbreviations: ICER, incremental cost-effectiveness ratio; OS, overall survival; QALY, quality-adjusted life year</a:t>
            </a:r>
          </a:p>
        </p:txBody>
      </p:sp>
      <p:pic>
        <p:nvPicPr>
          <p:cNvPr id="3" name="Picture 2">
            <a:extLst>
              <a:ext uri="{FF2B5EF4-FFF2-40B4-BE49-F238E27FC236}">
                <a16:creationId xmlns:a16="http://schemas.microsoft.com/office/drawing/2014/main" id="{DE346D1D-A38D-422B-D7CE-FE121D28E662}"/>
              </a:ext>
              <a:ext uri="{C183D7F6-B498-43B3-948B-1728B52AA6E4}">
                <adec:decorative xmlns:adec="http://schemas.microsoft.com/office/drawing/2017/decorative" val="1"/>
              </a:ext>
            </a:extLst>
          </p:cNvPr>
          <p:cNvPicPr>
            <a:picLocks noChangeAspect="1"/>
          </p:cNvPicPr>
          <p:nvPr/>
        </p:nvPicPr>
        <p:blipFill rotWithShape="1">
          <a:blip r:embed="rId8"/>
          <a:srcRect l="16406" t="4575" r="14821" b="4613"/>
          <a:stretch/>
        </p:blipFill>
        <p:spPr>
          <a:xfrm>
            <a:off x="10554018" y="2123027"/>
            <a:ext cx="649469" cy="649469"/>
          </a:xfrm>
          <a:prstGeom prst="rect">
            <a:avLst/>
          </a:prstGeom>
        </p:spPr>
      </p:pic>
      <p:pic>
        <p:nvPicPr>
          <p:cNvPr id="8" name="Picture 7">
            <a:extLst>
              <a:ext uri="{FF2B5EF4-FFF2-40B4-BE49-F238E27FC236}">
                <a16:creationId xmlns:a16="http://schemas.microsoft.com/office/drawing/2014/main" id="{8F5C2A2E-E67A-9EB6-B5DF-B1D5DAE3147B}"/>
              </a:ext>
              <a:ext uri="{C183D7F6-B498-43B3-948B-1728B52AA6E4}">
                <adec:decorative xmlns:adec="http://schemas.microsoft.com/office/drawing/2017/decorative" val="1"/>
              </a:ext>
            </a:extLst>
          </p:cNvPr>
          <p:cNvPicPr>
            <a:picLocks noChangeAspect="1"/>
          </p:cNvPicPr>
          <p:nvPr/>
        </p:nvPicPr>
        <p:blipFill rotWithShape="1">
          <a:blip r:embed="rId8"/>
          <a:srcRect l="16406" t="4575" r="14821" b="4613"/>
          <a:stretch/>
        </p:blipFill>
        <p:spPr>
          <a:xfrm>
            <a:off x="10554017" y="4208677"/>
            <a:ext cx="649469" cy="649469"/>
          </a:xfrm>
          <a:prstGeom prst="rect">
            <a:avLst/>
          </a:prstGeom>
        </p:spPr>
      </p:pic>
      <p:pic>
        <p:nvPicPr>
          <p:cNvPr id="10" name="Picture 9">
            <a:extLst>
              <a:ext uri="{FF2B5EF4-FFF2-40B4-BE49-F238E27FC236}">
                <a16:creationId xmlns:a16="http://schemas.microsoft.com/office/drawing/2014/main" id="{2980560C-0682-8998-7F3B-6448EE0CCCDD}"/>
              </a:ext>
              <a:ext uri="{C183D7F6-B498-43B3-948B-1728B52AA6E4}">
                <adec:decorative xmlns:adec="http://schemas.microsoft.com/office/drawing/2017/decorative" val="1"/>
              </a:ext>
            </a:extLst>
          </p:cNvPr>
          <p:cNvPicPr>
            <a:picLocks noChangeAspect="1"/>
          </p:cNvPicPr>
          <p:nvPr/>
        </p:nvPicPr>
        <p:blipFill rotWithShape="1">
          <a:blip r:embed="rId8"/>
          <a:srcRect l="16406" t="4575" r="14821" b="4613"/>
          <a:stretch/>
        </p:blipFill>
        <p:spPr>
          <a:xfrm>
            <a:off x="10554016" y="5131753"/>
            <a:ext cx="649469" cy="649469"/>
          </a:xfrm>
          <a:prstGeom prst="rect">
            <a:avLst/>
          </a:prstGeom>
        </p:spPr>
      </p:pic>
      <p:pic>
        <p:nvPicPr>
          <p:cNvPr id="2" name="Picture 1">
            <a:extLst>
              <a:ext uri="{FF2B5EF4-FFF2-40B4-BE49-F238E27FC236}">
                <a16:creationId xmlns:a16="http://schemas.microsoft.com/office/drawing/2014/main" id="{6C566B8B-70CC-34CE-933E-E057BB40E169}"/>
              </a:ext>
              <a:ext uri="{C183D7F6-B498-43B3-948B-1728B52AA6E4}">
                <adec:decorative xmlns:adec="http://schemas.microsoft.com/office/drawing/2017/decorative" val="1"/>
              </a:ext>
            </a:extLst>
          </p:cNvPr>
          <p:cNvPicPr>
            <a:picLocks/>
          </p:cNvPicPr>
          <p:nvPr/>
        </p:nvPicPr>
        <p:blipFill rotWithShape="1">
          <a:blip r:embed="rId9"/>
          <a:srcRect l="16268" t="3813" r="14723" b="4056"/>
          <a:stretch/>
        </p:blipFill>
        <p:spPr>
          <a:xfrm>
            <a:off x="10554019" y="1314308"/>
            <a:ext cx="649469" cy="649469"/>
          </a:xfrm>
          <a:prstGeom prst="rect">
            <a:avLst/>
          </a:prstGeom>
        </p:spPr>
      </p:pic>
      <p:pic>
        <p:nvPicPr>
          <p:cNvPr id="7" name="Picture 6">
            <a:extLst>
              <a:ext uri="{FF2B5EF4-FFF2-40B4-BE49-F238E27FC236}">
                <a16:creationId xmlns:a16="http://schemas.microsoft.com/office/drawing/2014/main" id="{0F1FEB19-2DB8-BF2A-E4DE-DEFC5514D579}"/>
              </a:ext>
              <a:ext uri="{C183D7F6-B498-43B3-948B-1728B52AA6E4}">
                <adec:decorative xmlns:adec="http://schemas.microsoft.com/office/drawing/2017/decorative" val="1"/>
              </a:ext>
            </a:extLst>
          </p:cNvPr>
          <p:cNvPicPr>
            <a:picLocks noChangeAspect="1"/>
          </p:cNvPicPr>
          <p:nvPr/>
        </p:nvPicPr>
        <p:blipFill rotWithShape="1">
          <a:blip r:embed="rId8"/>
          <a:srcRect l="16406" t="4575" r="14821" b="4613"/>
          <a:stretch/>
        </p:blipFill>
        <p:spPr>
          <a:xfrm>
            <a:off x="10554018" y="3176855"/>
            <a:ext cx="649469" cy="649469"/>
          </a:xfrm>
          <a:prstGeom prst="rect">
            <a:avLst/>
          </a:prstGeom>
        </p:spPr>
      </p:pic>
    </p:spTree>
    <p:extLst>
      <p:ext uri="{BB962C8B-B14F-4D97-AF65-F5344CB8AC3E}">
        <p14:creationId xmlns:p14="http://schemas.microsoft.com/office/powerpoint/2010/main" val="15855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D97F0-E864-F9BF-A82A-0B685B442469}"/>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3FA9AA3E-D53D-0F51-F26F-56C78927D9F1}"/>
              </a:ext>
            </a:extLst>
          </p:cNvPr>
          <p:cNvSpPr>
            <a:spLocks noGrp="1"/>
          </p:cNvSpPr>
          <p:nvPr>
            <p:ph type="body" sz="quarter" idx="13"/>
          </p:nvPr>
        </p:nvSpPr>
        <p:spPr>
          <a:xfrm>
            <a:off x="1054249" y="6260424"/>
            <a:ext cx="10587916" cy="565319"/>
          </a:xfrm>
        </p:spPr>
        <p:txBody>
          <a:bodyPr>
            <a:normAutofit/>
          </a:bodyPr>
          <a:lstStyle/>
          <a:p>
            <a:r>
              <a:rPr lang="en-GB"/>
              <a:t>Abbreviations: DoT; duration of treatment; FRα, folate receptor alpha; ICER, incremental cost-effectiveness ratio; RDI, relative dose intensity</a:t>
            </a:r>
          </a:p>
        </p:txBody>
      </p:sp>
      <p:graphicFrame>
        <p:nvGraphicFramePr>
          <p:cNvPr id="2" name="Table 1" descr="Other issues for discussion and questions for committee">
            <a:extLst>
              <a:ext uri="{FF2B5EF4-FFF2-40B4-BE49-F238E27FC236}">
                <a16:creationId xmlns:a16="http://schemas.microsoft.com/office/drawing/2014/main" id="{E835E273-97EF-0ABC-2966-BA54A15D13FC}"/>
              </a:ext>
            </a:extLst>
          </p:cNvPr>
          <p:cNvGraphicFramePr>
            <a:graphicFrameLocks noGrp="1"/>
          </p:cNvGraphicFramePr>
          <p:nvPr>
            <p:extLst>
              <p:ext uri="{D42A27DB-BD31-4B8C-83A1-F6EECF244321}">
                <p14:modId xmlns:p14="http://schemas.microsoft.com/office/powerpoint/2010/main" val="825477126"/>
              </p:ext>
            </p:extLst>
          </p:nvPr>
        </p:nvGraphicFramePr>
        <p:xfrm>
          <a:off x="549835" y="778136"/>
          <a:ext cx="11092330" cy="3982122"/>
        </p:xfrm>
        <a:graphic>
          <a:graphicData uri="http://schemas.openxmlformats.org/drawingml/2006/table">
            <a:tbl>
              <a:tblPr firstRow="1" bandRow="1">
                <a:tableStyleId>{21E4AEA4-8DFA-4A89-87EB-49C32662AFE0}</a:tableStyleId>
              </a:tblPr>
              <a:tblGrid>
                <a:gridCol w="9123680">
                  <a:extLst>
                    <a:ext uri="{9D8B030D-6E8A-4147-A177-3AD203B41FA5}">
                      <a16:colId xmlns:a16="http://schemas.microsoft.com/office/drawing/2014/main" val="2928253976"/>
                    </a:ext>
                  </a:extLst>
                </a:gridCol>
                <a:gridCol w="1968650">
                  <a:extLst>
                    <a:ext uri="{9D8B030D-6E8A-4147-A177-3AD203B41FA5}">
                      <a16:colId xmlns:a16="http://schemas.microsoft.com/office/drawing/2014/main" val="3640462771"/>
                    </a:ext>
                  </a:extLst>
                </a:gridCol>
              </a:tblGrid>
              <a:tr h="415962">
                <a:tc>
                  <a:txBody>
                    <a:bodyPr/>
                    <a:lstStyle/>
                    <a:p>
                      <a:endParaRPr lang="en-GB"/>
                    </a:p>
                  </a:txBody>
                  <a:tcPr/>
                </a:tc>
                <a:tc>
                  <a:txBody>
                    <a:bodyPr/>
                    <a:lstStyle/>
                    <a:p>
                      <a:r>
                        <a:rPr lang="en-GB"/>
                        <a:t>ICER impact</a:t>
                      </a:r>
                    </a:p>
                  </a:txBody>
                  <a:tcPr/>
                </a:tc>
                <a:extLst>
                  <a:ext uri="{0D108BD9-81ED-4DB2-BD59-A6C34878D82A}">
                    <a16:rowId xmlns:a16="http://schemas.microsoft.com/office/drawing/2014/main" val="880901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solidFill>
                            <a:schemeClr val="tx1"/>
                          </a:solidFill>
                          <a:latin typeface="Arial" panose="020B0604020202020204" pitchFamily="34" charset="0"/>
                          <a:hlinkClick r:id="rId3" action="ppaction://hlinksldjump"/>
                        </a:rPr>
                        <a:t>Adverse events</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Is it appropriate to include </a:t>
                      </a:r>
                      <a:r>
                        <a:rPr lang="en-GB" err="1">
                          <a:solidFill>
                            <a:schemeClr val="tx1"/>
                          </a:solidFill>
                          <a:latin typeface="Arial" panose="020B0604020202020204" pitchFamily="34" charset="0"/>
                        </a:rPr>
                        <a:t>disutilities</a:t>
                      </a:r>
                      <a:r>
                        <a:rPr lang="en-GB">
                          <a:solidFill>
                            <a:schemeClr val="tx1"/>
                          </a:solidFill>
                          <a:latin typeface="Arial" panose="020B0604020202020204" pitchFamily="34" charset="0"/>
                        </a:rPr>
                        <a:t> from AEs?</a:t>
                      </a:r>
                    </a:p>
                    <a:p>
                      <a:pPr marL="285750" indent="-285750">
                        <a:buFont typeface="Arial" panose="020B0604020202020204" pitchFamily="34" charset="0"/>
                        <a:buChar char="•"/>
                      </a:pPr>
                      <a:r>
                        <a:rPr lang="en-GB">
                          <a:solidFill>
                            <a:schemeClr val="tx1"/>
                          </a:solidFill>
                          <a:latin typeface="Arial" panose="020B0604020202020204" pitchFamily="34" charset="0"/>
                        </a:rPr>
                        <a:t>What are committee’s preferred assumptions for:</a:t>
                      </a:r>
                    </a:p>
                    <a:p>
                      <a:pPr marL="857250" lvl="1" indent="-400050">
                        <a:buFont typeface="+mj-lt"/>
                        <a:buAutoNum type="romanLcPeriod"/>
                      </a:pPr>
                      <a:r>
                        <a:rPr lang="en-GB">
                          <a:solidFill>
                            <a:schemeClr val="tx1"/>
                          </a:solidFill>
                          <a:latin typeface="Arial" panose="020B0604020202020204" pitchFamily="34" charset="0"/>
                        </a:rPr>
                        <a:t>Duration of grade ≥2 ocular AEs and frequency of ophthalmology visits for managing these?</a:t>
                      </a:r>
                    </a:p>
                    <a:p>
                      <a:pPr marL="857250" lvl="1" indent="-400050">
                        <a:buFont typeface="+mj-lt"/>
                        <a:buAutoNum type="romanLcPeriod"/>
                      </a:pPr>
                      <a:r>
                        <a:rPr lang="en-GB">
                          <a:solidFill>
                            <a:schemeClr val="tx1"/>
                          </a:solidFill>
                          <a:latin typeface="Arial" panose="020B0604020202020204" pitchFamily="34" charset="0"/>
                        </a:rPr>
                        <a:t>Costs for managing anaemia, neutropenia and fatigue? </a:t>
                      </a:r>
                    </a:p>
                  </a:txBody>
                  <a:tcPr anchor="ctr"/>
                </a:tc>
                <a:tc>
                  <a:txBody>
                    <a:bodyPr/>
                    <a:lstStyle/>
                    <a:p>
                      <a:r>
                        <a:rPr lang="en-GB">
                          <a:latin typeface="Arial" panose="020B0604020202020204" pitchFamily="34" charset="0"/>
                          <a:cs typeface="Arial" panose="020B0604020202020204" pitchFamily="34" charset="0"/>
                        </a:rPr>
                        <a:t>Small</a:t>
                      </a:r>
                    </a:p>
                  </a:txBody>
                  <a:tcPr/>
                </a:tc>
                <a:extLst>
                  <a:ext uri="{0D108BD9-81ED-4DB2-BD59-A6C34878D82A}">
                    <a16:rowId xmlns:a16="http://schemas.microsoft.com/office/drawing/2014/main" val="1100894452"/>
                  </a:ext>
                </a:extLst>
              </a:tr>
              <a:tr h="370840">
                <a:tc>
                  <a:txBody>
                    <a:bodyPr/>
                    <a:lstStyle/>
                    <a:p>
                      <a:r>
                        <a:rPr lang="en-GB" sz="1800" kern="1200" baseline="0">
                          <a:solidFill>
                            <a:schemeClr val="tx1"/>
                          </a:solidFill>
                          <a:latin typeface="Arial" panose="020B0604020202020204" pitchFamily="34" charset="0"/>
                          <a:ea typeface="+mn-ea"/>
                          <a:cs typeface="+mn-cs"/>
                          <a:hlinkClick r:id="rId4" action="ppaction://hlinksldjump"/>
                        </a:rPr>
                        <a:t>Wastage</a:t>
                      </a:r>
                      <a:endParaRPr lang="en-GB" sz="1800" kern="1200" baseline="0">
                        <a:solidFill>
                          <a:schemeClr val="tx1"/>
                        </a:solidFill>
                        <a:latin typeface="Arial" panose="020B0604020202020204" pitchFamily="34" charset="0"/>
                        <a:ea typeface="+mn-ea"/>
                        <a:cs typeface="+mn-cs"/>
                      </a:endParaRPr>
                    </a:p>
                    <a:p>
                      <a:pPr marL="285750" indent="-285750">
                        <a:buFont typeface="Arial" panose="020B0604020202020204" pitchFamily="34" charset="0"/>
                        <a:buChar char="•"/>
                      </a:pPr>
                      <a:r>
                        <a:rPr lang="en-GB">
                          <a:solidFill>
                            <a:schemeClr val="tx1"/>
                          </a:solidFill>
                          <a:latin typeface="Arial" panose="020B0604020202020204" pitchFamily="34" charset="0"/>
                        </a:rPr>
                        <a:t>What is committee’s preferred approach for RDI?</a:t>
                      </a:r>
                    </a:p>
                    <a:p>
                      <a:pPr marL="285750" indent="-285750">
                        <a:buFont typeface="Arial" panose="020B0604020202020204" pitchFamily="34" charset="0"/>
                        <a:buChar char="•"/>
                      </a:pPr>
                      <a:r>
                        <a:rPr lang="en-GB">
                          <a:solidFill>
                            <a:schemeClr val="tx1"/>
                          </a:solidFill>
                          <a:latin typeface="Arial" panose="020B0604020202020204" pitchFamily="34" charset="0"/>
                        </a:rPr>
                        <a:t>Is vial sharing anticipated in NHS practice?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Small</a:t>
                      </a:r>
                    </a:p>
                  </a:txBody>
                  <a:tcPr/>
                </a:tc>
                <a:extLst>
                  <a:ext uri="{0D108BD9-81ED-4DB2-BD59-A6C34878D82A}">
                    <a16:rowId xmlns:a16="http://schemas.microsoft.com/office/drawing/2014/main" val="4073779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baseline="0">
                          <a:solidFill>
                            <a:schemeClr val="tx1"/>
                          </a:solidFill>
                          <a:latin typeface="Arial" panose="020B0604020202020204" pitchFamily="34" charset="0"/>
                          <a:ea typeface="+mn-ea"/>
                          <a:cs typeface="+mn-cs"/>
                          <a:hlinkClick r:id="rId5" action="ppaction://hlinksldjump"/>
                        </a:rPr>
                        <a:t>Disease management costs</a:t>
                      </a:r>
                      <a:endParaRPr lang="en-GB" sz="1800" kern="1200" baseline="0">
                        <a:solidFill>
                          <a:schemeClr val="tx1"/>
                        </a:solidFill>
                        <a:latin typeface="Arial" panose="020B0604020202020204" pitchFamily="34" charset="0"/>
                        <a:ea typeface="+mn-ea"/>
                        <a:cs typeface="+mn-cs"/>
                      </a:endParaRPr>
                    </a:p>
                    <a:p>
                      <a:pPr marL="285750" indent="-285750">
                        <a:buFont typeface="Arial" panose="020B0604020202020204" pitchFamily="34" charset="0"/>
                        <a:buChar char="•"/>
                      </a:pPr>
                      <a:r>
                        <a:rPr lang="en-GB">
                          <a:solidFill>
                            <a:schemeClr val="tx1"/>
                          </a:solidFill>
                          <a:latin typeface="Arial" panose="020B0604020202020204" pitchFamily="34" charset="0"/>
                        </a:rPr>
                        <a:t>How often would people be expected to have gynaecological oncology consultations?</a:t>
                      </a:r>
                    </a:p>
                    <a:p>
                      <a:pPr marL="285750" indent="-285750">
                        <a:buFont typeface="Arial" panose="020B0604020202020204" pitchFamily="34" charset="0"/>
                        <a:buChar char="•"/>
                      </a:pPr>
                      <a:r>
                        <a:rPr lang="en-GB">
                          <a:solidFill>
                            <a:schemeClr val="tx1"/>
                          </a:solidFill>
                          <a:latin typeface="Arial" panose="020B0604020202020204" pitchFamily="34" charset="0"/>
                        </a:rPr>
                        <a:t>How should disease management costs in the post-progression state be modelled?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Small</a:t>
                      </a:r>
                    </a:p>
                  </a:txBody>
                  <a:tcPr/>
                </a:tc>
                <a:extLst>
                  <a:ext uri="{0D108BD9-81ED-4DB2-BD59-A6C34878D82A}">
                    <a16:rowId xmlns:a16="http://schemas.microsoft.com/office/drawing/2014/main" val="2645557335"/>
                  </a:ext>
                </a:extLst>
              </a:tr>
            </a:tbl>
          </a:graphicData>
        </a:graphic>
      </p:graphicFrame>
      <p:pic>
        <p:nvPicPr>
          <p:cNvPr id="4" name="Picture 3">
            <a:extLst>
              <a:ext uri="{FF2B5EF4-FFF2-40B4-BE49-F238E27FC236}">
                <a16:creationId xmlns:a16="http://schemas.microsoft.com/office/drawing/2014/main" id="{C7E7549F-B08B-7BCB-B59A-353F8A45B632}"/>
              </a:ext>
              <a:ext uri="{C183D7F6-B498-43B3-948B-1728B52AA6E4}">
                <adec:decorative xmlns:adec="http://schemas.microsoft.com/office/drawing/2017/decorative" val="1"/>
              </a:ext>
            </a:extLst>
          </p:cNvPr>
          <p:cNvPicPr>
            <a:picLocks/>
          </p:cNvPicPr>
          <p:nvPr/>
        </p:nvPicPr>
        <p:blipFill rotWithShape="1">
          <a:blip r:embed="rId6"/>
          <a:srcRect l="15651" t="4371" r="14330" b="4307"/>
          <a:stretch/>
        </p:blipFill>
        <p:spPr>
          <a:xfrm>
            <a:off x="11008164" y="1226834"/>
            <a:ext cx="468000" cy="468000"/>
          </a:xfrm>
          <a:prstGeom prst="rect">
            <a:avLst/>
          </a:prstGeom>
        </p:spPr>
      </p:pic>
      <p:pic>
        <p:nvPicPr>
          <p:cNvPr id="5" name="Picture 4">
            <a:extLst>
              <a:ext uri="{FF2B5EF4-FFF2-40B4-BE49-F238E27FC236}">
                <a16:creationId xmlns:a16="http://schemas.microsoft.com/office/drawing/2014/main" id="{3CFBAFF7-A03D-3601-DC20-D273CF8220B0}"/>
              </a:ext>
              <a:ext uri="{C183D7F6-B498-43B3-948B-1728B52AA6E4}">
                <adec:decorative xmlns:adec="http://schemas.microsoft.com/office/drawing/2017/decorative" val="1"/>
              </a:ext>
            </a:extLst>
          </p:cNvPr>
          <p:cNvPicPr>
            <a:picLocks/>
          </p:cNvPicPr>
          <p:nvPr/>
        </p:nvPicPr>
        <p:blipFill rotWithShape="1">
          <a:blip r:embed="rId6"/>
          <a:srcRect l="15651" t="4371" r="14330" b="4307"/>
          <a:stretch/>
        </p:blipFill>
        <p:spPr>
          <a:xfrm>
            <a:off x="11008164" y="2961000"/>
            <a:ext cx="468000" cy="468000"/>
          </a:xfrm>
          <a:prstGeom prst="rect">
            <a:avLst/>
          </a:prstGeom>
        </p:spPr>
      </p:pic>
      <p:pic>
        <p:nvPicPr>
          <p:cNvPr id="7" name="Picture 6">
            <a:extLst>
              <a:ext uri="{FF2B5EF4-FFF2-40B4-BE49-F238E27FC236}">
                <a16:creationId xmlns:a16="http://schemas.microsoft.com/office/drawing/2014/main" id="{AC404E02-60AE-C52C-8906-8784002978BA}"/>
              </a:ext>
              <a:ext uri="{C183D7F6-B498-43B3-948B-1728B52AA6E4}">
                <adec:decorative xmlns:adec="http://schemas.microsoft.com/office/drawing/2017/decorative" val="1"/>
              </a:ext>
            </a:extLst>
          </p:cNvPr>
          <p:cNvPicPr>
            <a:picLocks/>
          </p:cNvPicPr>
          <p:nvPr/>
        </p:nvPicPr>
        <p:blipFill rotWithShape="1">
          <a:blip r:embed="rId6"/>
          <a:srcRect l="15651" t="4371" r="14330" b="4307"/>
          <a:stretch/>
        </p:blipFill>
        <p:spPr>
          <a:xfrm>
            <a:off x="11008164" y="3941475"/>
            <a:ext cx="468000" cy="468000"/>
          </a:xfrm>
          <a:prstGeom prst="rect">
            <a:avLst/>
          </a:prstGeom>
        </p:spPr>
      </p:pic>
      <p:sp>
        <p:nvSpPr>
          <p:cNvPr id="12" name="Title 8">
            <a:extLst>
              <a:ext uri="{FF2B5EF4-FFF2-40B4-BE49-F238E27FC236}">
                <a16:creationId xmlns:a16="http://schemas.microsoft.com/office/drawing/2014/main" id="{DA49430A-25C7-24E0-969B-5E3026BFF429}"/>
              </a:ext>
            </a:extLst>
          </p:cNvPr>
          <p:cNvSpPr txBox="1">
            <a:spLocks noGrp="1"/>
          </p:cNvSpPr>
          <p:nvPr>
            <p:ph type="title" idx="4294967295"/>
          </p:nvPr>
        </p:nvSpPr>
        <p:spPr>
          <a:xfrm>
            <a:off x="391380" y="132072"/>
            <a:ext cx="11250785" cy="7458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rPr>
              <a:t>Key issues and questions for committee (2/2)</a:t>
            </a:r>
          </a:p>
        </p:txBody>
      </p:sp>
    </p:spTree>
    <p:extLst>
      <p:ext uri="{BB962C8B-B14F-4D97-AF65-F5344CB8AC3E}">
        <p14:creationId xmlns:p14="http://schemas.microsoft.com/office/powerpoint/2010/main" val="365949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294322" y="72661"/>
            <a:ext cx="11603356" cy="592817"/>
          </a:xfrm>
        </p:spPr>
        <p:txBody>
          <a:bodyPr>
            <a:noAutofit/>
          </a:bodyPr>
          <a:lstStyle/>
          <a:p>
            <a:r>
              <a:rPr lang="en-GB" sz="2600">
                <a:ea typeface="Arial" panose="02000503000000020004" pitchFamily="2" charset="0"/>
              </a:rPr>
              <a:t>Background on folate receptor alpha-positive platinum-resistant advanced epithelial ovarian, fallopian tube or primary peritoneal cancer </a:t>
            </a:r>
            <a:endParaRPr lang="en-GB" sz="260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216310" y="777841"/>
            <a:ext cx="11798709" cy="4167728"/>
          </a:xfrm>
        </p:spPr>
        <p:txBody>
          <a:bodyPr/>
          <a:lstStyle/>
          <a:p>
            <a:pPr>
              <a:lnSpc>
                <a:spcPct val="114000"/>
              </a:lnSpc>
              <a:spcBef>
                <a:spcPts val="600"/>
              </a:spcBef>
            </a:pPr>
            <a:r>
              <a:rPr lang="en-GB" b="1"/>
              <a:t>Causes</a:t>
            </a:r>
          </a:p>
          <a:p>
            <a:pPr marL="285750" indent="-285750">
              <a:lnSpc>
                <a:spcPct val="114000"/>
              </a:lnSpc>
              <a:spcBef>
                <a:spcPts val="600"/>
              </a:spcBef>
              <a:buFont typeface="Arial" panose="020B0604020202020204" pitchFamily="34" charset="0"/>
              <a:buChar char="•"/>
            </a:pPr>
            <a:r>
              <a:rPr lang="en-GB"/>
              <a:t>No specific causes but risk increases with age, family history of ovarian cancer, and inherited gene mutations </a:t>
            </a:r>
          </a:p>
          <a:p>
            <a:pPr>
              <a:lnSpc>
                <a:spcPct val="114000"/>
              </a:lnSpc>
              <a:spcBef>
                <a:spcPts val="600"/>
              </a:spcBef>
            </a:pPr>
            <a:r>
              <a:rPr lang="en-GB" b="1"/>
              <a:t>Epidemiology</a:t>
            </a:r>
          </a:p>
          <a:p>
            <a:pPr marL="285750" indent="-285750">
              <a:spcBef>
                <a:spcPts val="600"/>
              </a:spcBef>
              <a:buFont typeface="Arial" panose="020B0604020202020204" pitchFamily="34" charset="0"/>
              <a:buChar char="•"/>
            </a:pPr>
            <a:r>
              <a:rPr lang="en-GB"/>
              <a:t>Around 2,000 women in England develop high-grade serous platinum-resistant epithelial ovarian cancer yearly</a:t>
            </a:r>
          </a:p>
          <a:p>
            <a:pPr marL="285750" indent="-285750">
              <a:spcBef>
                <a:spcPts val="600"/>
              </a:spcBef>
              <a:buFont typeface="Arial" panose="020B0604020202020204" pitchFamily="34" charset="0"/>
              <a:buChar char="•"/>
            </a:pPr>
            <a:r>
              <a:rPr lang="en-GB"/>
              <a:t>Of those tested, 32% are estimated to have high FR</a:t>
            </a:r>
            <a:r>
              <a:rPr lang="el-GR"/>
              <a:t>α</a:t>
            </a:r>
            <a:r>
              <a:rPr lang="en-GB"/>
              <a:t> expression</a:t>
            </a:r>
            <a:endParaRPr lang="en-GB" strike="sngStrike">
              <a:solidFill>
                <a:srgbClr val="FF0000"/>
              </a:solidFill>
            </a:endParaRPr>
          </a:p>
          <a:p>
            <a:pPr>
              <a:spcBef>
                <a:spcPts val="600"/>
              </a:spcBef>
            </a:pPr>
            <a:r>
              <a:rPr lang="en-GB" b="1"/>
              <a:t>Diagnosis and classification</a:t>
            </a:r>
          </a:p>
          <a:p>
            <a:pPr marL="285750" indent="-285750">
              <a:spcBef>
                <a:spcPts val="600"/>
              </a:spcBef>
              <a:buFont typeface="Arial" panose="020B0604020202020204" pitchFamily="34" charset="0"/>
              <a:buChar char="•"/>
            </a:pPr>
            <a:r>
              <a:rPr lang="en-GB"/>
              <a:t>Early-stage ovarian cancer is underdiagnosed because of lack of specific symptoms </a:t>
            </a:r>
          </a:p>
          <a:p>
            <a:pPr marL="971550" lvl="1" indent="-285750">
              <a:spcBef>
                <a:spcPts val="600"/>
              </a:spcBef>
            </a:pPr>
            <a:r>
              <a:rPr lang="en-GB"/>
              <a:t>Most patients have advanced disease at diagnosis</a:t>
            </a:r>
          </a:p>
          <a:p>
            <a:pPr marL="285750" indent="-285750">
              <a:spcBef>
                <a:spcPts val="600"/>
              </a:spcBef>
              <a:buFont typeface="Arial" panose="020B0604020202020204" pitchFamily="34" charset="0"/>
              <a:buChar char="•"/>
            </a:pPr>
            <a:r>
              <a:rPr lang="en-GB"/>
              <a:t>While many patients initially respond to treatment, most become resistant to platinum-based therapy</a:t>
            </a:r>
          </a:p>
          <a:p>
            <a:pPr>
              <a:lnSpc>
                <a:spcPct val="114000"/>
              </a:lnSpc>
              <a:spcBef>
                <a:spcPts val="1200"/>
              </a:spcBef>
            </a:pPr>
            <a:r>
              <a:rPr lang="en-GB" b="1"/>
              <a:t>Symptoms and prognosis</a:t>
            </a:r>
          </a:p>
          <a:p>
            <a:pPr marL="342900" indent="-342900">
              <a:lnSpc>
                <a:spcPct val="114000"/>
              </a:lnSpc>
              <a:spcBef>
                <a:spcPts val="600"/>
              </a:spcBef>
              <a:buFont typeface="Arial" panose="020B0604020202020204" pitchFamily="34" charset="0"/>
              <a:buChar char="•"/>
            </a:pPr>
            <a:r>
              <a:rPr lang="en-GB"/>
              <a:t>At diagnosis, symptoms can be non-specific and may include gastrointestinal issues, ascites, pleural effusion and venous thromboembolism </a:t>
            </a:r>
          </a:p>
          <a:p>
            <a:pPr marL="1028700" lvl="1" indent="-342900">
              <a:spcBef>
                <a:spcPts val="600"/>
              </a:spcBef>
            </a:pPr>
            <a:r>
              <a:rPr lang="en-GB"/>
              <a:t>Symptoms worsen as disease progresses</a:t>
            </a:r>
          </a:p>
          <a:p>
            <a:pPr marL="342900" indent="-342900">
              <a:lnSpc>
                <a:spcPct val="114000"/>
              </a:lnSpc>
              <a:spcBef>
                <a:spcPts val="600"/>
              </a:spcBef>
              <a:buFont typeface="Arial" panose="020B0604020202020204" pitchFamily="34" charset="0"/>
              <a:buChar char="•"/>
            </a:pPr>
            <a:r>
              <a:rPr lang="en-GB"/>
              <a:t>5-year survival rate for those diagnosed with advanced disease (stage III/IV): 14% to 26%</a:t>
            </a:r>
          </a:p>
          <a:p>
            <a:pPr marL="342900" indent="-342900">
              <a:lnSpc>
                <a:spcPct val="114000"/>
              </a:lnSpc>
              <a:spcBef>
                <a:spcPts val="600"/>
              </a:spcBef>
              <a:buFont typeface="Arial" panose="020B0604020202020204" pitchFamily="34" charset="0"/>
              <a:buChar char="•"/>
            </a:pPr>
            <a:endParaRPr lang="en-GB"/>
          </a:p>
          <a:p>
            <a:endParaRPr lang="en-GB"/>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1871663" y="6489954"/>
            <a:ext cx="9086850" cy="365125"/>
          </a:xfrm>
        </p:spPr>
        <p:txBody>
          <a:bodyPr/>
          <a:lstStyle/>
          <a:p>
            <a:r>
              <a:rPr lang="en-GB"/>
              <a:t>Abbreviations: FR</a:t>
            </a:r>
            <a:r>
              <a:rPr lang="el-GR"/>
              <a:t>α</a:t>
            </a:r>
            <a:r>
              <a:rPr lang="en-GB"/>
              <a:t>, folate receptor alpha</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80E6-4079-0CDE-693D-17377A9E730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C77C96F-BA5E-6F03-B559-4D045B5BDC65}"/>
              </a:ext>
            </a:extLst>
          </p:cNvPr>
          <p:cNvSpPr>
            <a:spLocks noGrp="1"/>
          </p:cNvSpPr>
          <p:nvPr>
            <p:ph type="title"/>
          </p:nvPr>
        </p:nvSpPr>
        <p:spPr>
          <a:xfrm>
            <a:off x="232257" y="124661"/>
            <a:ext cx="11250785" cy="745879"/>
          </a:xfrm>
        </p:spPr>
        <p:txBody>
          <a:bodyPr/>
          <a:lstStyle/>
          <a:p>
            <a:r>
              <a:rPr lang="en-GB">
                <a:latin typeface="Arial" panose="020B0604020202020204" pitchFamily="34" charset="0"/>
                <a:cs typeface="Arial" panose="020B0604020202020204" pitchFamily="34" charset="0"/>
              </a:rPr>
              <a:t>Other issues and questions for committee</a:t>
            </a:r>
          </a:p>
        </p:txBody>
      </p:sp>
      <p:sp>
        <p:nvSpPr>
          <p:cNvPr id="18" name="Text Placeholder 17">
            <a:extLst>
              <a:ext uri="{FF2B5EF4-FFF2-40B4-BE49-F238E27FC236}">
                <a16:creationId xmlns:a16="http://schemas.microsoft.com/office/drawing/2014/main" id="{7CBC8745-1C63-07E5-4A00-C61493BF94BB}"/>
              </a:ext>
            </a:extLst>
          </p:cNvPr>
          <p:cNvSpPr>
            <a:spLocks noGrp="1"/>
          </p:cNvSpPr>
          <p:nvPr>
            <p:ph type="body" sz="quarter" idx="13"/>
          </p:nvPr>
        </p:nvSpPr>
        <p:spPr>
          <a:xfrm>
            <a:off x="1054249" y="6260424"/>
            <a:ext cx="10587916" cy="565319"/>
          </a:xfrm>
        </p:spPr>
        <p:txBody>
          <a:bodyPr>
            <a:normAutofit/>
          </a:bodyPr>
          <a:lstStyle/>
          <a:p>
            <a:r>
              <a:rPr lang="en-GB"/>
              <a:t>Abbreviations: AE, adverse event; ICER, incremental cost-effectiveness ratio</a:t>
            </a:r>
          </a:p>
        </p:txBody>
      </p:sp>
      <p:graphicFrame>
        <p:nvGraphicFramePr>
          <p:cNvPr id="2" name="Table 1" descr="Other issues for discussion and questions for committee">
            <a:extLst>
              <a:ext uri="{FF2B5EF4-FFF2-40B4-BE49-F238E27FC236}">
                <a16:creationId xmlns:a16="http://schemas.microsoft.com/office/drawing/2014/main" id="{D950B2F9-A491-39BE-2203-6C8F36D77834}"/>
              </a:ext>
            </a:extLst>
          </p:cNvPr>
          <p:cNvGraphicFramePr>
            <a:graphicFrameLocks noGrp="1"/>
          </p:cNvGraphicFramePr>
          <p:nvPr>
            <p:extLst>
              <p:ext uri="{D42A27DB-BD31-4B8C-83A1-F6EECF244321}">
                <p14:modId xmlns:p14="http://schemas.microsoft.com/office/powerpoint/2010/main" val="2749427261"/>
              </p:ext>
            </p:extLst>
          </p:nvPr>
        </p:nvGraphicFramePr>
        <p:xfrm>
          <a:off x="549835" y="1056030"/>
          <a:ext cx="11092330" cy="1970442"/>
        </p:xfrm>
        <a:graphic>
          <a:graphicData uri="http://schemas.openxmlformats.org/drawingml/2006/table">
            <a:tbl>
              <a:tblPr firstRow="1" bandRow="1">
                <a:tableStyleId>{21E4AEA4-8DFA-4A89-87EB-49C32662AFE0}</a:tableStyleId>
              </a:tblPr>
              <a:tblGrid>
                <a:gridCol w="9123680">
                  <a:extLst>
                    <a:ext uri="{9D8B030D-6E8A-4147-A177-3AD203B41FA5}">
                      <a16:colId xmlns:a16="http://schemas.microsoft.com/office/drawing/2014/main" val="2928253976"/>
                    </a:ext>
                  </a:extLst>
                </a:gridCol>
                <a:gridCol w="1968650">
                  <a:extLst>
                    <a:ext uri="{9D8B030D-6E8A-4147-A177-3AD203B41FA5}">
                      <a16:colId xmlns:a16="http://schemas.microsoft.com/office/drawing/2014/main" val="3640462771"/>
                    </a:ext>
                  </a:extLst>
                </a:gridCol>
              </a:tblGrid>
              <a:tr h="415962">
                <a:tc>
                  <a:txBody>
                    <a:bodyPr/>
                    <a:lstStyle/>
                    <a:p>
                      <a:endParaRPr lang="en-GB"/>
                    </a:p>
                  </a:txBody>
                  <a:tcPr/>
                </a:tc>
                <a:tc>
                  <a:txBody>
                    <a:bodyPr/>
                    <a:lstStyle/>
                    <a:p>
                      <a:r>
                        <a:rPr lang="en-GB"/>
                        <a:t>ICER impact</a:t>
                      </a:r>
                    </a:p>
                  </a:txBody>
                  <a:tcPr/>
                </a:tc>
                <a:extLst>
                  <a:ext uri="{0D108BD9-81ED-4DB2-BD59-A6C34878D82A}">
                    <a16:rowId xmlns:a16="http://schemas.microsoft.com/office/drawing/2014/main" val="88090109"/>
                  </a:ext>
                </a:extLst>
              </a:tr>
              <a:tr h="370840">
                <a:tc>
                  <a:txBody>
                    <a:bodyPr/>
                    <a:lstStyle/>
                    <a:p>
                      <a:r>
                        <a:rPr lang="en-GB" sz="1800" kern="1200" baseline="0" err="1">
                          <a:solidFill>
                            <a:schemeClr val="tx1"/>
                          </a:solidFill>
                          <a:latin typeface="Arial" panose="020B0604020202020204" pitchFamily="34" charset="0"/>
                          <a:ea typeface="+mn-ea"/>
                          <a:cs typeface="+mn-cs"/>
                          <a:hlinkClick r:id="rId3" action="ppaction://hlinksldjump"/>
                        </a:rPr>
                        <a:t>Mirvetuximab</a:t>
                      </a:r>
                      <a:r>
                        <a:rPr lang="en-GB" sz="1800" kern="1200" baseline="0">
                          <a:solidFill>
                            <a:schemeClr val="tx1"/>
                          </a:solidFill>
                          <a:latin typeface="Arial" panose="020B0604020202020204" pitchFamily="34" charset="0"/>
                          <a:ea typeface="+mn-ea"/>
                          <a:cs typeface="+mn-cs"/>
                          <a:hlinkClick r:id="rId3" action="ppaction://hlinksldjump"/>
                        </a:rPr>
                        <a:t> DoT</a:t>
                      </a:r>
                      <a:endParaRPr lang="en-GB" sz="1800" kern="1200" baseline="0">
                        <a:solidFill>
                          <a:schemeClr val="tx1"/>
                        </a:solidFill>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latin typeface="Arial" panose="020B0604020202020204" pitchFamily="34" charset="0"/>
                        </a:rPr>
                        <a:t>What is committee’s preferred approach to modelling DoT for </a:t>
                      </a:r>
                      <a:r>
                        <a:rPr lang="en-GB" err="1">
                          <a:solidFill>
                            <a:schemeClr val="tx1"/>
                          </a:solidFill>
                          <a:latin typeface="Arial" panose="020B0604020202020204" pitchFamily="34" charset="0"/>
                        </a:rPr>
                        <a:t>mirvetuximab</a:t>
                      </a:r>
                      <a:r>
                        <a:rPr lang="en-GB">
                          <a:solidFill>
                            <a:schemeClr val="tx1"/>
                          </a:solidFill>
                          <a:latin typeface="Arial" panose="020B0604020202020204" pitchFamily="34" charset="0"/>
                        </a:rPr>
                        <a:t>?</a:t>
                      </a:r>
                    </a:p>
                  </a:txBody>
                  <a:tcPr anchor="ctr"/>
                </a:tc>
                <a:tc>
                  <a:txBody>
                    <a:bodyPr/>
                    <a:lstStyle/>
                    <a:p>
                      <a:r>
                        <a:rPr lang="en-GB">
                          <a:latin typeface="Arial" panose="020B0604020202020204" pitchFamily="34" charset="0"/>
                          <a:cs typeface="Arial" panose="020B0604020202020204" pitchFamily="34" charset="0"/>
                        </a:rPr>
                        <a:t>Small</a:t>
                      </a:r>
                    </a:p>
                  </a:txBody>
                  <a:tcPr/>
                </a:tc>
                <a:extLst>
                  <a:ext uri="{0D108BD9-81ED-4DB2-BD59-A6C34878D82A}">
                    <a16:rowId xmlns:a16="http://schemas.microsoft.com/office/drawing/2014/main" val="32261244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hlinkClick r:id="rId4" action="ppaction://hlinksldjump"/>
                        </a:rPr>
                        <a:t>Subsequent therapy</a:t>
                      </a:r>
                      <a:endParaRPr lang="en-GB" sz="1800">
                        <a:solidFill>
                          <a:schemeClr val="tx1"/>
                        </a:solidFill>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latin typeface="Arial" panose="020B0604020202020204" pitchFamily="34" charset="0"/>
                        </a:rPr>
                        <a:t>Is it appropriate to include mirvetuximab as a subsequent treatment in the chemotherapy arm?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Small</a:t>
                      </a:r>
                    </a:p>
                  </a:txBody>
                  <a:tcPr/>
                </a:tc>
                <a:extLst>
                  <a:ext uri="{0D108BD9-81ED-4DB2-BD59-A6C34878D82A}">
                    <a16:rowId xmlns:a16="http://schemas.microsoft.com/office/drawing/2014/main" val="3020682399"/>
                  </a:ext>
                </a:extLst>
              </a:tr>
            </a:tbl>
          </a:graphicData>
        </a:graphic>
      </p:graphicFrame>
      <p:pic>
        <p:nvPicPr>
          <p:cNvPr id="4" name="Picture 3">
            <a:extLst>
              <a:ext uri="{FF2B5EF4-FFF2-40B4-BE49-F238E27FC236}">
                <a16:creationId xmlns:a16="http://schemas.microsoft.com/office/drawing/2014/main" id="{59F5C9EA-FECA-82B0-C4E9-F36059108BC8}"/>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0943509" y="1807251"/>
            <a:ext cx="468000" cy="468000"/>
          </a:xfrm>
          <a:prstGeom prst="rect">
            <a:avLst/>
          </a:prstGeom>
        </p:spPr>
      </p:pic>
      <p:pic>
        <p:nvPicPr>
          <p:cNvPr id="5" name="Picture 4">
            <a:extLst>
              <a:ext uri="{FF2B5EF4-FFF2-40B4-BE49-F238E27FC236}">
                <a16:creationId xmlns:a16="http://schemas.microsoft.com/office/drawing/2014/main" id="{F494944C-FBA3-5D22-666C-B02A2CD87A5A}"/>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0943509" y="2536532"/>
            <a:ext cx="468000" cy="468000"/>
          </a:xfrm>
          <a:prstGeom prst="rect">
            <a:avLst/>
          </a:prstGeom>
        </p:spPr>
      </p:pic>
    </p:spTree>
    <p:extLst>
      <p:ext uri="{BB962C8B-B14F-4D97-AF65-F5344CB8AC3E}">
        <p14:creationId xmlns:p14="http://schemas.microsoft.com/office/powerpoint/2010/main" val="1803917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6465C7-090D-BF6A-FA95-A3E8809A77EF}"/>
              </a:ext>
            </a:extLst>
          </p:cNvPr>
          <p:cNvSpPr>
            <a:spLocks noGrp="1"/>
          </p:cNvSpPr>
          <p:nvPr>
            <p:ph type="title" idx="4294967295"/>
          </p:nvPr>
        </p:nvSpPr>
        <p:spPr>
          <a:xfrm>
            <a:off x="539750" y="1905000"/>
            <a:ext cx="11177588" cy="3641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bg1"/>
                </a:solidFill>
                <a:effectLst/>
                <a:uLnTx/>
                <a:uFillTx/>
                <a:latin typeface="Arial" panose="020B0604020202020204" pitchFamily="34" charset="0"/>
                <a:ea typeface="Inter" panose="02000503000000020004" pitchFamily="2" charset="0"/>
                <a:cs typeface="Arial" panose="020B0604020202020204" pitchFamily="34" charset="0"/>
              </a:rPr>
              <a:t>Cost-effectiveness results are presented in Part 2 of the committee meeting because of the confidential discount for </a:t>
            </a:r>
            <a:r>
              <a:rPr kumimoji="0" lang="en-GB" sz="3200" b="1" i="0" u="none" strike="noStrike" kern="1200" cap="none" spc="0" normalizeH="0" baseline="0" noProof="0" err="1">
                <a:ln>
                  <a:noFill/>
                </a:ln>
                <a:solidFill>
                  <a:schemeClr val="bg1"/>
                </a:solidFill>
                <a:effectLst/>
                <a:uLnTx/>
                <a:uFillTx/>
                <a:latin typeface="Arial" panose="020B0604020202020204" pitchFamily="34" charset="0"/>
                <a:ea typeface="Inter" panose="02000503000000020004" pitchFamily="2" charset="0"/>
                <a:cs typeface="Arial" panose="020B0604020202020204" pitchFamily="34" charset="0"/>
              </a:rPr>
              <a:t>mirvetuximab</a:t>
            </a:r>
            <a:endParaRPr kumimoji="0" lang="en-GB" sz="3200" b="0" i="0" u="none" strike="noStrike" kern="1200" cap="none" spc="0" normalizeH="0" baseline="0" noProof="0">
              <a:ln>
                <a:noFill/>
              </a:ln>
              <a:solidFill>
                <a:schemeClr val="bg1"/>
              </a:solidFill>
              <a:effectLst/>
              <a:uLnTx/>
              <a:uFillTx/>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1206708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fontScale="90000"/>
          </a:bodyPr>
          <a:lstStyle/>
          <a:p>
            <a:r>
              <a:rPr lang="en-GB"/>
              <a:t>Mirvetuximab </a:t>
            </a:r>
            <a:r>
              <a:rPr lang="en-GB" err="1"/>
              <a:t>soravtansine</a:t>
            </a:r>
            <a:r>
              <a:rPr lang="en-GB"/>
              <a:t> for treating folate receptor alpha-positive platinum-resistant advanced epithelial ovarian, fallopian tube or primary peritoneal cancer</a:t>
            </a:r>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39A89-7B18-176A-371E-FD77DC9A895D}"/>
              </a:ext>
            </a:extLst>
          </p:cNvPr>
          <p:cNvSpPr>
            <a:spLocks noGrp="1"/>
          </p:cNvSpPr>
          <p:nvPr>
            <p:ph type="title"/>
          </p:nvPr>
        </p:nvSpPr>
        <p:spPr/>
        <p:txBody>
          <a:bodyPr/>
          <a:lstStyle/>
          <a:p>
            <a:r>
              <a:rPr lang="en-GB">
                <a:hlinkClick r:id="rId2" action="ppaction://hlinksldjump"/>
              </a:rPr>
              <a:t>Issue</a:t>
            </a:r>
            <a:r>
              <a:rPr lang="en-GB"/>
              <a:t>: Modelling mirvetuximab DoT</a:t>
            </a:r>
          </a:p>
        </p:txBody>
      </p:sp>
      <p:sp>
        <p:nvSpPr>
          <p:cNvPr id="17" name="TextBox 16">
            <a:extLst>
              <a:ext uri="{FF2B5EF4-FFF2-40B4-BE49-F238E27FC236}">
                <a16:creationId xmlns:a16="http://schemas.microsoft.com/office/drawing/2014/main" id="{66609522-30CB-4EB5-A967-853837174987}"/>
              </a:ext>
            </a:extLst>
          </p:cNvPr>
          <p:cNvSpPr txBox="1"/>
          <p:nvPr/>
        </p:nvSpPr>
        <p:spPr>
          <a:xfrm>
            <a:off x="466724" y="917509"/>
            <a:ext cx="6225479"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Company and EAG mirvetuximab DoT curves</a:t>
            </a:r>
          </a:p>
        </p:txBody>
      </p:sp>
      <p:sp>
        <p:nvSpPr>
          <p:cNvPr id="7" name="Rectangle 6">
            <a:extLst>
              <a:ext uri="{FF2B5EF4-FFF2-40B4-BE49-F238E27FC236}">
                <a16:creationId xmlns:a16="http://schemas.microsoft.com/office/drawing/2014/main" id="{5F11962C-FDF6-1901-811F-28D4431DCB17}"/>
              </a:ext>
            </a:extLst>
          </p:cNvPr>
          <p:cNvSpPr/>
          <p:nvPr/>
        </p:nvSpPr>
        <p:spPr>
          <a:xfrm>
            <a:off x="7558100" y="1286841"/>
            <a:ext cx="4159409" cy="125001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Modelled mirvetuximab DoT using exponential curve based on statistical fit</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586A19CA-24FE-DADB-96C9-ABAE44A12F17}"/>
              </a:ext>
            </a:extLst>
          </p:cNvPr>
          <p:cNvSpPr/>
          <p:nvPr/>
        </p:nvSpPr>
        <p:spPr>
          <a:xfrm>
            <a:off x="7565867" y="2810922"/>
            <a:ext cx="4159409" cy="20670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Company’s approach underestimates DoT, especially in the early part of KM curve</a:t>
            </a:r>
          </a:p>
          <a:p>
            <a:pPr marL="285750" indent="-285750">
              <a:buFont typeface="Arial" panose="020B0604020202020204" pitchFamily="34" charset="0"/>
              <a:buChar char="•"/>
            </a:pPr>
            <a:r>
              <a:rPr lang="en-GB">
                <a:solidFill>
                  <a:schemeClr val="tx1"/>
                </a:solidFill>
                <a:latin typeface="Arial" panose="020B0604020202020204" pitchFamily="34" charset="0"/>
              </a:rPr>
              <a:t>Preferred to use the observed KM data up to 120 weeks, followed by exponential extrapolation</a:t>
            </a:r>
          </a:p>
        </p:txBody>
      </p:sp>
      <p:grpSp>
        <p:nvGrpSpPr>
          <p:cNvPr id="9" name="Group 8" descr="What is committee’s preferred approach to modelling DoT for mirvetuximab?">
            <a:extLst>
              <a:ext uri="{FF2B5EF4-FFF2-40B4-BE49-F238E27FC236}">
                <a16:creationId xmlns:a16="http://schemas.microsoft.com/office/drawing/2014/main" id="{E0944B0E-7001-194A-54BD-30EA3C180CA9}"/>
              </a:ext>
            </a:extLst>
          </p:cNvPr>
          <p:cNvGrpSpPr/>
          <p:nvPr/>
        </p:nvGrpSpPr>
        <p:grpSpPr>
          <a:xfrm>
            <a:off x="1073743" y="5740980"/>
            <a:ext cx="10682690" cy="394824"/>
            <a:chOff x="1065361" y="6165960"/>
            <a:chExt cx="10682690" cy="394824"/>
          </a:xfrm>
        </p:grpSpPr>
        <p:sp>
          <p:nvSpPr>
            <p:cNvPr id="10" name="Rectangle 9" descr="Question for committee: What is committee’s preferred approach to modelling DoT for mirvetuximab?">
              <a:extLst>
                <a:ext uri="{FF2B5EF4-FFF2-40B4-BE49-F238E27FC236}">
                  <a16:creationId xmlns:a16="http://schemas.microsoft.com/office/drawing/2014/main" id="{DA6D15B8-D2DD-7D48-6ABB-DB52F9FE0B9F}"/>
                </a:ext>
              </a:extLst>
            </p:cNvPr>
            <p:cNvSpPr/>
            <p:nvPr/>
          </p:nvSpPr>
          <p:spPr>
            <a:xfrm>
              <a:off x="1282286" y="6165960"/>
              <a:ext cx="10465765" cy="39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What is committee’s preferred approach to modelling DoT for mirvetuximab?</a:t>
              </a:r>
            </a:p>
          </p:txBody>
        </p:sp>
        <p:grpSp>
          <p:nvGrpSpPr>
            <p:cNvPr id="11" name="Group 10">
              <a:extLst>
                <a:ext uri="{FF2B5EF4-FFF2-40B4-BE49-F238E27FC236}">
                  <a16:creationId xmlns:a16="http://schemas.microsoft.com/office/drawing/2014/main" id="{293516BA-FCD8-C459-184C-0D7404F68DF7}"/>
                </a:ext>
                <a:ext uri="{C183D7F6-B498-43B3-948B-1728B52AA6E4}">
                  <adec:decorative xmlns:adec="http://schemas.microsoft.com/office/drawing/2017/decorative" val="1"/>
                </a:ext>
              </a:extLst>
            </p:cNvPr>
            <p:cNvGrpSpPr/>
            <p:nvPr/>
          </p:nvGrpSpPr>
          <p:grpSpPr>
            <a:xfrm>
              <a:off x="1065361" y="6165960"/>
              <a:ext cx="433849" cy="394824"/>
              <a:chOff x="-1440493" y="4133589"/>
              <a:chExt cx="576000" cy="576000"/>
            </a:xfrm>
          </p:grpSpPr>
          <p:sp>
            <p:nvSpPr>
              <p:cNvPr id="12" name="Oval 11">
                <a:extLst>
                  <a:ext uri="{FF2B5EF4-FFF2-40B4-BE49-F238E27FC236}">
                    <a16:creationId xmlns:a16="http://schemas.microsoft.com/office/drawing/2014/main" id="{BF56D1E4-0DFE-A7D7-803F-837A7A029DD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5D6EC2FE-68E9-2D2B-701E-AE3F7510345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9470" y="4189857"/>
                <a:ext cx="463463" cy="463463"/>
              </a:xfrm>
              <a:prstGeom prst="rect">
                <a:avLst/>
              </a:prstGeom>
            </p:spPr>
          </p:pic>
        </p:grpSp>
      </p:grpSp>
      <p:sp>
        <p:nvSpPr>
          <p:cNvPr id="2" name="Text Placeholder 1">
            <a:extLst>
              <a:ext uri="{FF2B5EF4-FFF2-40B4-BE49-F238E27FC236}">
                <a16:creationId xmlns:a16="http://schemas.microsoft.com/office/drawing/2014/main" id="{99E95BDF-6320-C925-E69B-E6E034D7B875}"/>
              </a:ext>
            </a:extLst>
          </p:cNvPr>
          <p:cNvSpPr>
            <a:spLocks noGrp="1"/>
          </p:cNvSpPr>
          <p:nvPr>
            <p:ph type="body" sz="quarter" idx="13"/>
          </p:nvPr>
        </p:nvSpPr>
        <p:spPr/>
        <p:txBody>
          <a:bodyPr/>
          <a:lstStyle/>
          <a:p>
            <a:r>
              <a:rPr lang="en-GB"/>
              <a:t>Abbreviations: DoT, duration of treatment; KM, Kaplan-Meier</a:t>
            </a:r>
          </a:p>
        </p:txBody>
      </p:sp>
      <p:sp>
        <p:nvSpPr>
          <p:cNvPr id="14" name="Rectangle 13">
            <a:extLst>
              <a:ext uri="{FF2B5EF4-FFF2-40B4-BE49-F238E27FC236}">
                <a16:creationId xmlns:a16="http://schemas.microsoft.com/office/drawing/2014/main" id="{786C7E1B-310D-F6E9-3956-10AA8EC2D0FB}"/>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Small ICER impact</a:t>
            </a:r>
          </a:p>
        </p:txBody>
      </p:sp>
      <p:sp>
        <p:nvSpPr>
          <p:cNvPr id="18" name="Rectangle 17">
            <a:extLst>
              <a:ext uri="{FF2B5EF4-FFF2-40B4-BE49-F238E27FC236}">
                <a16:creationId xmlns:a16="http://schemas.microsoft.com/office/drawing/2014/main" id="{4B134C01-BF37-DDFC-2892-4FA256FAAB3D}"/>
              </a:ext>
            </a:extLst>
          </p:cNvPr>
          <p:cNvSpPr/>
          <p:nvPr/>
        </p:nvSpPr>
        <p:spPr>
          <a:xfrm>
            <a:off x="474491" y="1286841"/>
            <a:ext cx="6894196" cy="418127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568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627B5-3FCD-F106-A3B9-557D23643B4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A63AF04-181F-9CA8-4C2C-BB9C33D95681}"/>
              </a:ext>
              <a:ext uri="{C183D7F6-B498-43B3-948B-1728B52AA6E4}">
                <adec:decorative xmlns:adec="http://schemas.microsoft.com/office/drawing/2017/decorative" val="1"/>
              </a:ext>
            </a:extLst>
          </p:cNvPr>
          <p:cNvSpPr/>
          <p:nvPr/>
        </p:nvSpPr>
        <p:spPr>
          <a:xfrm>
            <a:off x="9925879" y="-8880"/>
            <a:ext cx="2266121" cy="3058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t>Small ICER impact</a:t>
            </a:r>
          </a:p>
        </p:txBody>
      </p:sp>
      <p:sp>
        <p:nvSpPr>
          <p:cNvPr id="3" name="Title 2">
            <a:extLst>
              <a:ext uri="{FF2B5EF4-FFF2-40B4-BE49-F238E27FC236}">
                <a16:creationId xmlns:a16="http://schemas.microsoft.com/office/drawing/2014/main" id="{B4844692-C906-94D4-2F7E-887CE3895A87}"/>
              </a:ext>
            </a:extLst>
          </p:cNvPr>
          <p:cNvSpPr>
            <a:spLocks noGrp="1"/>
          </p:cNvSpPr>
          <p:nvPr>
            <p:ph type="title"/>
          </p:nvPr>
        </p:nvSpPr>
        <p:spPr/>
        <p:txBody>
          <a:bodyPr/>
          <a:lstStyle/>
          <a:p>
            <a:r>
              <a:rPr lang="en-GB">
                <a:hlinkClick r:id="rId2" action="ppaction://hlinksldjump"/>
              </a:rPr>
              <a:t>Issue</a:t>
            </a:r>
            <a:r>
              <a:rPr lang="en-GB"/>
              <a:t>: Subsequent therapy</a:t>
            </a:r>
          </a:p>
        </p:txBody>
      </p:sp>
      <p:sp>
        <p:nvSpPr>
          <p:cNvPr id="5" name="Rectangle 4">
            <a:extLst>
              <a:ext uri="{FF2B5EF4-FFF2-40B4-BE49-F238E27FC236}">
                <a16:creationId xmlns:a16="http://schemas.microsoft.com/office/drawing/2014/main" id="{DB82067D-407E-CB1F-459D-77D705B0B472}"/>
              </a:ext>
            </a:extLst>
          </p:cNvPr>
          <p:cNvSpPr/>
          <p:nvPr/>
        </p:nvSpPr>
        <p:spPr>
          <a:xfrm>
            <a:off x="771531" y="1367062"/>
            <a:ext cx="10688286" cy="156248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Base case: included mirvetuximab as a subsequent treatment for 9% of patients in the chemotherapy arm who received a subsequent therapy, based on crossover in MIRASOL</a:t>
            </a:r>
          </a:p>
          <a:p>
            <a:pPr marL="285750" indent="-285750">
              <a:buFont typeface="Arial" panose="020B0604020202020204" pitchFamily="34" charset="0"/>
              <a:buChar char="•"/>
            </a:pPr>
            <a:r>
              <a:rPr lang="en-GB">
                <a:solidFill>
                  <a:schemeClr val="tx1"/>
                </a:solidFill>
                <a:latin typeface="Arial" panose="020B0604020202020204" pitchFamily="34" charset="0"/>
              </a:rPr>
              <a:t>Provided scenario analysis using RPSFTM to adjust for crossover and removal of mirvetuximab costs post-progression in chemotherapy arm</a:t>
            </a:r>
          </a:p>
        </p:txBody>
      </p:sp>
      <p:sp>
        <p:nvSpPr>
          <p:cNvPr id="8" name="Rectangle 7">
            <a:extLst>
              <a:ext uri="{FF2B5EF4-FFF2-40B4-BE49-F238E27FC236}">
                <a16:creationId xmlns:a16="http://schemas.microsoft.com/office/drawing/2014/main" id="{F6C2C76D-BE83-5340-78F9-FE912E23260B}"/>
              </a:ext>
            </a:extLst>
          </p:cNvPr>
          <p:cNvSpPr/>
          <p:nvPr/>
        </p:nvSpPr>
        <p:spPr>
          <a:xfrm>
            <a:off x="771531" y="3126459"/>
            <a:ext cx="10688286" cy="13004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Considered inclusion of mirvetuximab as subsequent treatment in chemotherapy arm inappropriate</a:t>
            </a:r>
          </a:p>
          <a:p>
            <a:pPr marL="285750" indent="-285750">
              <a:buFont typeface="Arial" panose="020B0604020202020204" pitchFamily="34" charset="0"/>
              <a:buChar char="•"/>
            </a:pPr>
            <a:r>
              <a:rPr lang="en-GB">
                <a:solidFill>
                  <a:schemeClr val="tx1"/>
                </a:solidFill>
                <a:latin typeface="Arial" panose="020B0604020202020204" pitchFamily="34" charset="0"/>
              </a:rPr>
              <a:t>Incorporated RPSFTM-adjusted survival in its base case and excluded the cost of mirvetuximab post-progression in both arms</a:t>
            </a:r>
          </a:p>
        </p:txBody>
      </p:sp>
      <p:grpSp>
        <p:nvGrpSpPr>
          <p:cNvPr id="9" name="Group 8" descr="Is it appropriate to include mirvetuximab as a subsequent treatment in the chemotherapy arm?">
            <a:extLst>
              <a:ext uri="{FF2B5EF4-FFF2-40B4-BE49-F238E27FC236}">
                <a16:creationId xmlns:a16="http://schemas.microsoft.com/office/drawing/2014/main" id="{1DA0DB7C-0F8A-2591-B564-828ECE3F6BA8}"/>
              </a:ext>
            </a:extLst>
          </p:cNvPr>
          <p:cNvGrpSpPr/>
          <p:nvPr/>
        </p:nvGrpSpPr>
        <p:grpSpPr>
          <a:xfrm>
            <a:off x="870611" y="5199668"/>
            <a:ext cx="10682690" cy="602670"/>
            <a:chOff x="1065361" y="6165960"/>
            <a:chExt cx="10682690" cy="394824"/>
          </a:xfrm>
        </p:grpSpPr>
        <p:sp>
          <p:nvSpPr>
            <p:cNvPr id="10" name="Rectangle 9" descr="Question to committee">
              <a:extLst>
                <a:ext uri="{FF2B5EF4-FFF2-40B4-BE49-F238E27FC236}">
                  <a16:creationId xmlns:a16="http://schemas.microsoft.com/office/drawing/2014/main" id="{0B567AE9-09B5-E91F-82DC-E52C0790D82F}"/>
                </a:ext>
              </a:extLst>
            </p:cNvPr>
            <p:cNvSpPr/>
            <p:nvPr/>
          </p:nvSpPr>
          <p:spPr>
            <a:xfrm>
              <a:off x="1282286" y="6165960"/>
              <a:ext cx="10465765" cy="39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Is it appropriate to include mirvetuximab as a subsequent treatment in the chemotherapy arm?</a:t>
              </a:r>
            </a:p>
          </p:txBody>
        </p:sp>
        <p:grpSp>
          <p:nvGrpSpPr>
            <p:cNvPr id="11" name="Group 10">
              <a:extLst>
                <a:ext uri="{FF2B5EF4-FFF2-40B4-BE49-F238E27FC236}">
                  <a16:creationId xmlns:a16="http://schemas.microsoft.com/office/drawing/2014/main" id="{EEDD0795-38A0-F3C3-58EE-5496ABF3A033}"/>
                </a:ext>
                <a:ext uri="{C183D7F6-B498-43B3-948B-1728B52AA6E4}">
                  <adec:decorative xmlns:adec="http://schemas.microsoft.com/office/drawing/2017/decorative" val="1"/>
                </a:ext>
              </a:extLst>
            </p:cNvPr>
            <p:cNvGrpSpPr/>
            <p:nvPr/>
          </p:nvGrpSpPr>
          <p:grpSpPr>
            <a:xfrm>
              <a:off x="1065361" y="6165960"/>
              <a:ext cx="433849" cy="394824"/>
              <a:chOff x="-1440493" y="4133589"/>
              <a:chExt cx="576000" cy="576000"/>
            </a:xfrm>
          </p:grpSpPr>
          <p:sp>
            <p:nvSpPr>
              <p:cNvPr id="12" name="Oval 11">
                <a:extLst>
                  <a:ext uri="{FF2B5EF4-FFF2-40B4-BE49-F238E27FC236}">
                    <a16:creationId xmlns:a16="http://schemas.microsoft.com/office/drawing/2014/main" id="{8502D8A8-090C-5F25-1AEB-BE4DAE0E3238}"/>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5B7EB4E6-D32B-DF04-D3B4-D0789E5B942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9470" y="4189857"/>
                <a:ext cx="463463" cy="463463"/>
              </a:xfrm>
              <a:prstGeom prst="rect">
                <a:avLst/>
              </a:prstGeom>
            </p:spPr>
          </p:pic>
        </p:grpSp>
      </p:grpSp>
      <p:sp>
        <p:nvSpPr>
          <p:cNvPr id="2" name="Text Placeholder 1">
            <a:extLst>
              <a:ext uri="{FF2B5EF4-FFF2-40B4-BE49-F238E27FC236}">
                <a16:creationId xmlns:a16="http://schemas.microsoft.com/office/drawing/2014/main" id="{2EFBE118-7F9C-731E-06C9-9860638A2236}"/>
              </a:ext>
            </a:extLst>
          </p:cNvPr>
          <p:cNvSpPr>
            <a:spLocks noGrp="1"/>
          </p:cNvSpPr>
          <p:nvPr>
            <p:ph type="body" sz="quarter" idx="13"/>
          </p:nvPr>
        </p:nvSpPr>
        <p:spPr>
          <a:xfrm>
            <a:off x="1057580" y="6343650"/>
            <a:ext cx="10495721" cy="365125"/>
          </a:xfrm>
        </p:spPr>
        <p:txBody>
          <a:bodyPr>
            <a:normAutofit/>
          </a:bodyPr>
          <a:lstStyle/>
          <a:p>
            <a:r>
              <a:rPr lang="en-GB"/>
              <a:t>Abbreviations: RPSFTM, rank preserving structural failure time model</a:t>
            </a:r>
          </a:p>
        </p:txBody>
      </p:sp>
    </p:spTree>
    <p:extLst>
      <p:ext uri="{BB962C8B-B14F-4D97-AF65-F5344CB8AC3E}">
        <p14:creationId xmlns:p14="http://schemas.microsoft.com/office/powerpoint/2010/main" val="3870163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70607" y="105525"/>
            <a:ext cx="11250785" cy="592817"/>
          </a:xfrm>
        </p:spPr>
        <p:txBody>
          <a:bodyPr/>
          <a:lstStyle/>
          <a:p>
            <a:r>
              <a:rPr lang="en-GB"/>
              <a:t>Other considerations</a:t>
            </a:r>
          </a:p>
        </p:txBody>
      </p:sp>
      <p:sp>
        <p:nvSpPr>
          <p:cNvPr id="6" name="Rectangle 5">
            <a:extLst>
              <a:ext uri="{FF2B5EF4-FFF2-40B4-BE49-F238E27FC236}">
                <a16:creationId xmlns:a16="http://schemas.microsoft.com/office/drawing/2014/main" id="{BA646E81-A8EB-7135-2B6C-AF4CB4C321C0}"/>
              </a:ext>
            </a:extLst>
          </p:cNvPr>
          <p:cNvSpPr/>
          <p:nvPr/>
        </p:nvSpPr>
        <p:spPr>
          <a:xfrm>
            <a:off x="628032" y="678245"/>
            <a:ext cx="11156194" cy="2277391"/>
          </a:xfrm>
          <a:prstGeom prst="rect">
            <a:avLst/>
          </a:prstGeom>
          <a:no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Uncaptured benefits</a:t>
            </a:r>
            <a:endParaRPr lang="en-GB">
              <a:solidFill>
                <a:schemeClr val="tx1"/>
              </a:solidFill>
              <a:latin typeface="Arial" panose="020B0604020202020204" pitchFamily="34" charset="0"/>
              <a:cs typeface="Arial" panose="020B0604020202020204" pitchFamily="34" charset="0"/>
            </a:endParaRPr>
          </a:p>
          <a:p>
            <a:pPr>
              <a:spcAft>
                <a:spcPts val="600"/>
              </a:spcAft>
            </a:pPr>
            <a:r>
              <a:rPr lang="en-GB">
                <a:solidFill>
                  <a:schemeClr val="tx1"/>
                </a:solidFill>
                <a:latin typeface="Arial" panose="020B0604020202020204" pitchFamily="34" charset="0"/>
                <a:cs typeface="Arial" panose="020B0604020202020204" pitchFamily="34" charset="0"/>
              </a:rPr>
              <a:t>Company notes:</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Contributes to addressing some of UK’s ongoing health priorities in cancer, including women’s health</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Value of hope as expressed by patients in a disease area that has seen no new treatments for decades</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incidence of alopecia was lower with mirvetuximab compared with chemotherapy in MIRASOL</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Potential productivity benefits associated with reduced carer burden</a:t>
            </a:r>
          </a:p>
        </p:txBody>
      </p:sp>
    </p:spTree>
    <p:extLst>
      <p:ext uri="{BB962C8B-B14F-4D97-AF65-F5344CB8AC3E}">
        <p14:creationId xmlns:p14="http://schemas.microsoft.com/office/powerpoint/2010/main" val="2999048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B54EF-E0C3-7A3C-69FD-C1B735422490}"/>
              </a:ext>
            </a:extLst>
          </p:cNvPr>
          <p:cNvSpPr>
            <a:spLocks noGrp="1"/>
          </p:cNvSpPr>
          <p:nvPr>
            <p:ph type="title"/>
          </p:nvPr>
        </p:nvSpPr>
        <p:spPr/>
        <p:txBody>
          <a:bodyPr/>
          <a:lstStyle/>
          <a:p>
            <a:r>
              <a:rPr lang="en-GB"/>
              <a:t>Definitions of high and positive FR</a:t>
            </a:r>
            <a:r>
              <a:rPr lang="el-GR"/>
              <a:t>α</a:t>
            </a:r>
            <a:r>
              <a:rPr lang="en-GB"/>
              <a:t> expression</a:t>
            </a:r>
          </a:p>
        </p:txBody>
      </p:sp>
      <p:sp>
        <p:nvSpPr>
          <p:cNvPr id="5" name="Text Placeholder 4">
            <a:extLst>
              <a:ext uri="{FF2B5EF4-FFF2-40B4-BE49-F238E27FC236}">
                <a16:creationId xmlns:a16="http://schemas.microsoft.com/office/drawing/2014/main" id="{B9A88CFA-2C0B-2331-C7BA-4F7345E119E3}"/>
              </a:ext>
            </a:extLst>
          </p:cNvPr>
          <p:cNvSpPr txBox="1">
            <a:spLocks noGrp="1"/>
          </p:cNvSpPr>
          <p:nvPr>
            <p:ph type="body" sz="quarter" idx="12"/>
          </p:nvPr>
        </p:nvSpPr>
        <p:spPr>
          <a:xfrm>
            <a:off x="466724" y="1257012"/>
            <a:ext cx="11250613" cy="3072957"/>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GB" sz="2200">
                <a:latin typeface="Arial" panose="020B0604020202020204" pitchFamily="34" charset="0"/>
                <a:cs typeface="Arial" panose="020B0604020202020204" pitchFamily="34" charset="0"/>
              </a:rPr>
              <a:t>In MIRASOL, high FR</a:t>
            </a:r>
            <a:r>
              <a:rPr lang="el-GR" sz="2200">
                <a:latin typeface="Arial" panose="020B0604020202020204" pitchFamily="34" charset="0"/>
                <a:cs typeface="Arial" panose="020B0604020202020204" pitchFamily="34" charset="0"/>
              </a:rPr>
              <a:t>α</a:t>
            </a:r>
            <a:r>
              <a:rPr lang="en-GB" sz="2200">
                <a:latin typeface="Arial" panose="020B0604020202020204" pitchFamily="34" charset="0"/>
                <a:cs typeface="Arial" panose="020B0604020202020204" pitchFamily="34" charset="0"/>
              </a:rPr>
              <a:t> expression was defined as membrane staining intensity level PS2+ in ≥ 75% viable tumour cells. </a:t>
            </a:r>
          </a:p>
          <a:p>
            <a:pPr marL="285750" indent="-285750">
              <a:buFont typeface="Arial" panose="020B0604020202020204" pitchFamily="34" charset="0"/>
              <a:buChar char="•"/>
            </a:pPr>
            <a:endParaRPr lang="en-GB"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a:latin typeface="Arial" panose="020B0604020202020204" pitchFamily="34" charset="0"/>
                <a:cs typeface="Arial" panose="020B0604020202020204" pitchFamily="34" charset="0"/>
              </a:rPr>
              <a:t>In FORWARD-1, positive FR</a:t>
            </a:r>
            <a:r>
              <a:rPr lang="el-GR" sz="2200">
                <a:latin typeface="Arial" panose="020B0604020202020204" pitchFamily="34" charset="0"/>
                <a:cs typeface="Arial" panose="020B0604020202020204" pitchFamily="34" charset="0"/>
              </a:rPr>
              <a:t>α </a:t>
            </a:r>
            <a:r>
              <a:rPr lang="en-GB" sz="2200">
                <a:latin typeface="Arial" panose="020B0604020202020204" pitchFamily="34" charset="0"/>
                <a:cs typeface="Arial" panose="020B0604020202020204" pitchFamily="34" charset="0"/>
              </a:rPr>
              <a:t>expression was defined as ≥50% of tumour cells with any FRα membrane staining visible at ≤×10 microscope objective.</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83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C48D-51E9-49E9-A03C-CE8C1E8041B1}"/>
              </a:ext>
            </a:extLst>
          </p:cNvPr>
          <p:cNvSpPr txBox="1">
            <a:spLocks noGrp="1"/>
          </p:cNvSpPr>
          <p:nvPr>
            <p:ph type="title"/>
          </p:nvPr>
        </p:nvSpPr>
        <p:spPr>
          <a:xfrm>
            <a:off x="420515" y="24228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rPr>
              <a:t>QALY weightings for severity</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6" name="TextBox 5">
            <a:extLst>
              <a:ext uri="{FF2B5EF4-FFF2-40B4-BE49-F238E27FC236}">
                <a16:creationId xmlns:a16="http://schemas.microsoft.com/office/drawing/2014/main" id="{9A2873EC-66C6-1EF5-9073-E8FDAF4CAEAF}"/>
              </a:ext>
            </a:extLst>
          </p:cNvPr>
          <p:cNvSpPr txBox="1"/>
          <p:nvPr/>
        </p:nvSpPr>
        <p:spPr>
          <a:xfrm>
            <a:off x="407989" y="1131060"/>
            <a:ext cx="6554972" cy="369332"/>
          </a:xfrm>
          <a:prstGeom prst="rect">
            <a:avLst/>
          </a:prstGeom>
          <a:noFill/>
        </p:spPr>
        <p:txBody>
          <a:bodyPr wrap="square">
            <a:spAutoFit/>
          </a:bodyPr>
          <a:lstStyle/>
          <a:p>
            <a:r>
              <a:rPr lang="en-GB" b="1">
                <a:latin typeface="Arial" panose="020B0604020202020204" pitchFamily="34" charset="0"/>
              </a:rPr>
              <a:t>Severity modifier calculations and components:</a:t>
            </a:r>
          </a:p>
        </p:txBody>
      </p:sp>
      <p:grpSp>
        <p:nvGrpSpPr>
          <p:cNvPr id="5" name="Group 4">
            <a:extLst>
              <a:ext uri="{FF2B5EF4-FFF2-40B4-BE49-F238E27FC236}">
                <a16:creationId xmlns:a16="http://schemas.microsoft.com/office/drawing/2014/main" id="{45236E75-9397-7DCB-929B-EA15707B3B4B}"/>
              </a:ext>
              <a:ext uri="{C183D7F6-B498-43B3-948B-1728B52AA6E4}">
                <adec:decorative xmlns:adec="http://schemas.microsoft.com/office/drawing/2017/decorative" val="1"/>
              </a:ext>
            </a:extLst>
          </p:cNvPr>
          <p:cNvGrpSpPr/>
          <p:nvPr/>
        </p:nvGrpSpPr>
        <p:grpSpPr>
          <a:xfrm>
            <a:off x="535744" y="1528019"/>
            <a:ext cx="5042710" cy="1369451"/>
            <a:chOff x="535744" y="1528019"/>
            <a:chExt cx="5042710" cy="1369451"/>
          </a:xfrm>
        </p:grpSpPr>
        <p:pic>
          <p:nvPicPr>
            <p:cNvPr id="15" name="Picture 14">
              <a:extLst>
                <a:ext uri="{FF2B5EF4-FFF2-40B4-BE49-F238E27FC236}">
                  <a16:creationId xmlns:a16="http://schemas.microsoft.com/office/drawing/2014/main" id="{F10F0160-8FCB-6978-21BF-0D7AADB6C3BA}"/>
                </a:ext>
                <a:ext uri="{C183D7F6-B498-43B3-948B-1728B52AA6E4}">
                  <adec:decorative xmlns:adec="http://schemas.microsoft.com/office/drawing/2017/decorative" val="1"/>
                </a:ext>
              </a:extLst>
            </p:cNvPr>
            <p:cNvPicPr>
              <a:picLocks/>
            </p:cNvPicPr>
            <p:nvPr/>
          </p:nvPicPr>
          <p:blipFill rotWithShape="1">
            <a:blip r:embed="rId3"/>
            <a:srcRect l="15940" t="4198" r="14395" b="4115"/>
            <a:stretch/>
          </p:blipFill>
          <p:spPr>
            <a:xfrm>
              <a:off x="535744" y="1528019"/>
              <a:ext cx="607448" cy="607448"/>
            </a:xfrm>
            <a:prstGeom prst="rect">
              <a:avLst/>
            </a:prstGeom>
          </p:spPr>
        </p:pic>
        <p:sp>
          <p:nvSpPr>
            <p:cNvPr id="13" name="Rectangle 12">
              <a:extLst>
                <a:ext uri="{FF2B5EF4-FFF2-40B4-BE49-F238E27FC236}">
                  <a16:creationId xmlns:a16="http://schemas.microsoft.com/office/drawing/2014/main" id="{162301FB-552C-BEA2-74DF-8CF6B2A166E2}"/>
                </a:ext>
              </a:extLst>
            </p:cNvPr>
            <p:cNvSpPr/>
            <p:nvPr/>
          </p:nvSpPr>
          <p:spPr>
            <a:xfrm>
              <a:off x="1266472" y="1553053"/>
              <a:ext cx="4311982" cy="5581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QALYs people without the condition (A)</a:t>
              </a:r>
            </a:p>
          </p:txBody>
        </p:sp>
        <p:pic>
          <p:nvPicPr>
            <p:cNvPr id="16" name="Picture 15">
              <a:extLst>
                <a:ext uri="{FF2B5EF4-FFF2-40B4-BE49-F238E27FC236}">
                  <a16:creationId xmlns:a16="http://schemas.microsoft.com/office/drawing/2014/main" id="{C2717DDE-DA34-3374-63A4-C46E7BB802A2}"/>
                </a:ext>
                <a:ext uri="{C183D7F6-B498-43B3-948B-1728B52AA6E4}">
                  <adec:decorative xmlns:adec="http://schemas.microsoft.com/office/drawing/2017/decorative" val="1"/>
                </a:ext>
              </a:extLst>
            </p:cNvPr>
            <p:cNvPicPr>
              <a:picLocks noChangeAspect="1"/>
            </p:cNvPicPr>
            <p:nvPr/>
          </p:nvPicPr>
          <p:blipFill rotWithShape="1">
            <a:blip r:embed="rId4"/>
            <a:srcRect l="15802" t="4883" r="14957" b="4040"/>
            <a:stretch/>
          </p:blipFill>
          <p:spPr>
            <a:xfrm>
              <a:off x="535744" y="2290022"/>
              <a:ext cx="607448" cy="607448"/>
            </a:xfrm>
            <a:prstGeom prst="rect">
              <a:avLst/>
            </a:prstGeom>
          </p:spPr>
        </p:pic>
        <p:sp>
          <p:nvSpPr>
            <p:cNvPr id="14" name="Rectangle 13">
              <a:extLst>
                <a:ext uri="{FF2B5EF4-FFF2-40B4-BE49-F238E27FC236}">
                  <a16:creationId xmlns:a16="http://schemas.microsoft.com/office/drawing/2014/main" id="{6649E093-C44E-DB1A-D739-D575EDA6C0FE}"/>
                </a:ext>
              </a:extLst>
            </p:cNvPr>
            <p:cNvSpPr/>
            <p:nvPr/>
          </p:nvSpPr>
          <p:spPr>
            <a:xfrm>
              <a:off x="1266471" y="2315056"/>
              <a:ext cx="2476189" cy="55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panose="020B0604020202020204" pitchFamily="34" charset="0"/>
                </a:rPr>
                <a:t>QALYs people with the condition (B)</a:t>
              </a:r>
            </a:p>
          </p:txBody>
        </p:sp>
      </p:grpSp>
      <p:sp>
        <p:nvSpPr>
          <p:cNvPr id="17" name="TextBox 16">
            <a:extLst>
              <a:ext uri="{FF2B5EF4-FFF2-40B4-BE49-F238E27FC236}">
                <a16:creationId xmlns:a16="http://schemas.microsoft.com/office/drawing/2014/main" id="{69F28545-2B4F-7307-C242-8C4EBD364C76}"/>
              </a:ext>
            </a:extLst>
          </p:cNvPr>
          <p:cNvSpPr txBox="1"/>
          <p:nvPr/>
        </p:nvSpPr>
        <p:spPr>
          <a:xfrm>
            <a:off x="934902" y="3273873"/>
            <a:ext cx="5351716" cy="3139321"/>
          </a:xfrm>
          <a:prstGeom prst="rect">
            <a:avLst/>
          </a:prstGeom>
          <a:solidFill>
            <a:schemeClr val="bg1"/>
          </a:solidFill>
        </p:spPr>
        <p:txBody>
          <a:bodyPr wrap="square" rtlCol="0">
            <a:spAutoFit/>
          </a:bodyPr>
          <a:lstStyle/>
          <a:p>
            <a:r>
              <a:rPr lang="en-GB">
                <a:latin typeface="Arial" panose="020B0604020202020204" pitchFamily="34" charset="0"/>
                <a:ea typeface="Inter SemiBold" panose="02000503000000020004" pitchFamily="2" charset="0"/>
              </a:rPr>
              <a:t>Health lost by people with the condition: </a:t>
            </a:r>
          </a:p>
          <a:p>
            <a:pPr marL="285750" indent="-285750">
              <a:buFont typeface="Arial" panose="020B0604020202020204" pitchFamily="34" charset="0"/>
              <a:buChar char="•"/>
            </a:pPr>
            <a:r>
              <a:rPr lang="en-GB">
                <a:latin typeface="Arial" panose="020B0604020202020204" pitchFamily="34" charset="0"/>
              </a:rPr>
              <a:t>Absolute shortfall: total = A – B </a:t>
            </a:r>
          </a:p>
          <a:p>
            <a:pPr marL="285750" indent="-285750">
              <a:buFont typeface="Arial" panose="020B0604020202020204" pitchFamily="34" charset="0"/>
              <a:buChar char="•"/>
            </a:pPr>
            <a:r>
              <a:rPr lang="en-GB">
                <a:latin typeface="Arial" panose="020B0604020202020204" pitchFamily="34" charset="0"/>
              </a:rPr>
              <a:t>Proportional shortfall: fraction = ( A – B ) / A</a:t>
            </a:r>
          </a:p>
          <a:p>
            <a:pPr marL="285750" indent="-285750">
              <a:buFont typeface="Arial" panose="020B0604020202020204" pitchFamily="34" charset="0"/>
              <a:buChar char="•"/>
            </a:pPr>
            <a:r>
              <a:rPr lang="en-GB">
                <a:latin typeface="Arial" panose="020B0604020202020204" pitchFamily="34" charset="0"/>
              </a:rPr>
              <a:t>*Note: The QALY weightings for severity are applied based on </a:t>
            </a:r>
            <a:r>
              <a:rPr lang="en-GB" b="1">
                <a:latin typeface="Arial" panose="020B0604020202020204" pitchFamily="34" charset="0"/>
              </a:rPr>
              <a:t>whichever of absolute or proportional shortfall implies the greater severity</a:t>
            </a:r>
            <a:r>
              <a:rPr lang="en-GB">
                <a:latin typeface="Arial" panose="020B0604020202020204" pitchFamily="34" charset="0"/>
              </a:rPr>
              <a:t>. If either the proportional or absolute QALY shortfall calculated falls on the cut-off between severity levels, the higher severity level will apply</a:t>
            </a:r>
          </a:p>
          <a:p>
            <a:pPr marL="285750" indent="-285750">
              <a:buFont typeface="Arial" panose="020B0604020202020204" pitchFamily="34" charset="0"/>
              <a:buChar char="•"/>
            </a:pPr>
            <a:endParaRPr lang="en-GB">
              <a:latin typeface="Arial" panose="020B0604020202020204" pitchFamily="34" charset="0"/>
            </a:endParaRPr>
          </a:p>
        </p:txBody>
      </p:sp>
      <p:grpSp>
        <p:nvGrpSpPr>
          <p:cNvPr id="7" name="Group 6">
            <a:extLst>
              <a:ext uri="{FF2B5EF4-FFF2-40B4-BE49-F238E27FC236}">
                <a16:creationId xmlns:a16="http://schemas.microsoft.com/office/drawing/2014/main" id="{E9ABDE47-F96F-CAF1-CED6-B2379E2462E7}"/>
              </a:ext>
              <a:ext uri="{C183D7F6-B498-43B3-948B-1728B52AA6E4}">
                <adec:decorative xmlns:adec="http://schemas.microsoft.com/office/drawing/2017/decorative" val="1"/>
              </a:ext>
            </a:extLst>
          </p:cNvPr>
          <p:cNvGrpSpPr/>
          <p:nvPr/>
        </p:nvGrpSpPr>
        <p:grpSpPr>
          <a:xfrm>
            <a:off x="3582185" y="2680688"/>
            <a:ext cx="2002680" cy="593185"/>
            <a:chOff x="3582185" y="2680688"/>
            <a:chExt cx="2002680" cy="593185"/>
          </a:xfrm>
        </p:grpSpPr>
        <p:sp>
          <p:nvSpPr>
            <p:cNvPr id="19" name="Left Brace 18">
              <a:extLst>
                <a:ext uri="{FF2B5EF4-FFF2-40B4-BE49-F238E27FC236}">
                  <a16:creationId xmlns:a16="http://schemas.microsoft.com/office/drawing/2014/main" id="{F7C233C9-B438-0EBA-6CEF-01A3035E126D}"/>
                </a:ext>
                <a:ext uri="{C183D7F6-B498-43B3-948B-1728B52AA6E4}">
                  <adec:decorative xmlns:adec="http://schemas.microsoft.com/office/drawing/2017/decorative" val="1"/>
                </a:ext>
              </a:extLst>
            </p:cNvPr>
            <p:cNvSpPr/>
            <p:nvPr/>
          </p:nvSpPr>
          <p:spPr>
            <a:xfrm rot="16200000">
              <a:off x="4578771" y="1942932"/>
              <a:ext cx="192499" cy="1806866"/>
            </a:xfrm>
            <a:prstGeom prst="leftBrace">
              <a:avLst>
                <a:gd name="adj1" fmla="val 0"/>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endParaRPr>
            </a:p>
          </p:txBody>
        </p:sp>
        <p:sp>
          <p:nvSpPr>
            <p:cNvPr id="21" name="Rectangle 20">
              <a:extLst>
                <a:ext uri="{FF2B5EF4-FFF2-40B4-BE49-F238E27FC236}">
                  <a16:creationId xmlns:a16="http://schemas.microsoft.com/office/drawing/2014/main" id="{DF4DEFBC-5AA0-D16A-1B58-EC21A1A7E8F7}"/>
                </a:ext>
                <a:ext uri="{C183D7F6-B498-43B3-948B-1728B52AA6E4}">
                  <adec:decorative xmlns:adec="http://schemas.microsoft.com/office/drawing/2017/decorative" val="1"/>
                </a:ext>
              </a:extLst>
            </p:cNvPr>
            <p:cNvSpPr/>
            <p:nvPr/>
          </p:nvSpPr>
          <p:spPr>
            <a:xfrm flipV="1">
              <a:off x="3782179" y="2680688"/>
              <a:ext cx="1802686" cy="69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22" name="Connector: Elbow 21">
              <a:extLst>
                <a:ext uri="{FF2B5EF4-FFF2-40B4-BE49-F238E27FC236}">
                  <a16:creationId xmlns:a16="http://schemas.microsoft.com/office/drawing/2014/main" id="{35D89119-A2BD-ECA3-3D6A-6981BF3399A8}"/>
                </a:ext>
                <a:ext uri="{C183D7F6-B498-43B3-948B-1728B52AA6E4}">
                  <adec:decorative xmlns:adec="http://schemas.microsoft.com/office/drawing/2017/decorative" val="1"/>
                </a:ext>
              </a:extLst>
            </p:cNvPr>
            <p:cNvCxnSpPr>
              <a:cxnSpLocks/>
              <a:stCxn id="19" idx="1"/>
            </p:cNvCxnSpPr>
            <p:nvPr/>
          </p:nvCxnSpPr>
          <p:spPr>
            <a:xfrm rot="5400000">
              <a:off x="3962974" y="2561826"/>
              <a:ext cx="331258" cy="1092836"/>
            </a:xfrm>
            <a:prstGeom prst="bentConnector5">
              <a:avLst>
                <a:gd name="adj1" fmla="val 30493"/>
                <a:gd name="adj2" fmla="val 5788"/>
                <a:gd name="adj3" fmla="val 3099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 name="Table 4">
            <a:extLst>
              <a:ext uri="{FF2B5EF4-FFF2-40B4-BE49-F238E27FC236}">
                <a16:creationId xmlns:a16="http://schemas.microsoft.com/office/drawing/2014/main" id="{DA9F9013-AB55-4B92-85E9-DADD13BA0A3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1806600"/>
              </p:ext>
            </p:extLst>
          </p:nvPr>
        </p:nvGraphicFramePr>
        <p:xfrm>
          <a:off x="6418518" y="1246410"/>
          <a:ext cx="5612622" cy="2937984"/>
        </p:xfrm>
        <a:graphic>
          <a:graphicData uri="http://schemas.openxmlformats.org/drawingml/2006/table">
            <a:tbl>
              <a:tblPr firstRow="1" bandRow="1">
                <a:tableStyleId>{21E4AEA4-8DFA-4A89-87EB-49C32662AFE0}</a:tableStyleId>
              </a:tblPr>
              <a:tblGrid>
                <a:gridCol w="1408700">
                  <a:extLst>
                    <a:ext uri="{9D8B030D-6E8A-4147-A177-3AD203B41FA5}">
                      <a16:colId xmlns:a16="http://schemas.microsoft.com/office/drawing/2014/main" val="604690041"/>
                    </a:ext>
                  </a:extLst>
                </a:gridCol>
                <a:gridCol w="2032411">
                  <a:extLst>
                    <a:ext uri="{9D8B030D-6E8A-4147-A177-3AD203B41FA5}">
                      <a16:colId xmlns:a16="http://schemas.microsoft.com/office/drawing/2014/main" val="1558910358"/>
                    </a:ext>
                  </a:extLst>
                </a:gridCol>
                <a:gridCol w="2171511">
                  <a:extLst>
                    <a:ext uri="{9D8B030D-6E8A-4147-A177-3AD203B41FA5}">
                      <a16:colId xmlns:a16="http://schemas.microsoft.com/office/drawing/2014/main" val="2539275014"/>
                    </a:ext>
                  </a:extLst>
                </a:gridCol>
              </a:tblGrid>
              <a:tr h="793700">
                <a:tc>
                  <a:txBody>
                    <a:bodyPr/>
                    <a:lstStyle/>
                    <a:p>
                      <a:r>
                        <a:rPr lang="en-GB">
                          <a:latin typeface="Arial" panose="020B0604020202020204" pitchFamily="34" charset="0"/>
                          <a:cs typeface="Arial" panose="020B0604020202020204" pitchFamily="34" charset="0"/>
                        </a:rPr>
                        <a:t>QALY weight</a:t>
                      </a:r>
                    </a:p>
                  </a:txBody>
                  <a:tcPr/>
                </a:tc>
                <a:tc>
                  <a:txBody>
                    <a:bodyPr/>
                    <a:lstStyle/>
                    <a:p>
                      <a:r>
                        <a:rPr lang="en-GB">
                          <a:latin typeface="Arial" panose="020B0604020202020204" pitchFamily="34" charset="0"/>
                          <a:cs typeface="Arial" panose="020B0604020202020204" pitchFamily="34" charset="0"/>
                        </a:rPr>
                        <a:t>Absolute shortfall</a:t>
                      </a:r>
                    </a:p>
                  </a:txBody>
                  <a:tcPr/>
                </a:tc>
                <a:tc>
                  <a:txBody>
                    <a:bodyPr/>
                    <a:lstStyle/>
                    <a:p>
                      <a:r>
                        <a:rPr lang="en-GB">
                          <a:latin typeface="Arial" panose="020B0604020202020204" pitchFamily="34" charset="0"/>
                          <a:cs typeface="Arial" panose="020B0604020202020204" pitchFamily="34" charset="0"/>
                        </a:rPr>
                        <a:t>Proportional shortfall</a:t>
                      </a:r>
                    </a:p>
                  </a:txBody>
                  <a:tcPr/>
                </a:tc>
                <a:extLst>
                  <a:ext uri="{0D108BD9-81ED-4DB2-BD59-A6C34878D82A}">
                    <a16:rowId xmlns:a16="http://schemas.microsoft.com/office/drawing/2014/main" val="3135952743"/>
                  </a:ext>
                </a:extLst>
              </a:tr>
              <a:tr h="718040">
                <a:tc>
                  <a:txBody>
                    <a:bodyPr/>
                    <a:lstStyle/>
                    <a:p>
                      <a:r>
                        <a:rPr lang="en-GB">
                          <a:latin typeface="Arial" panose="020B0604020202020204" pitchFamily="34" charset="0"/>
                          <a:cs typeface="Arial" panose="020B0604020202020204" pitchFamily="34" charset="0"/>
                        </a:rPr>
                        <a:t>1</a:t>
                      </a:r>
                    </a:p>
                  </a:txBody>
                  <a:tcPr/>
                </a:tc>
                <a:tc>
                  <a:txBody>
                    <a:bodyPr/>
                    <a:lstStyle/>
                    <a:p>
                      <a:r>
                        <a:rPr lang="en-GB">
                          <a:latin typeface="Arial" panose="020B0604020202020204" pitchFamily="34" charset="0"/>
                          <a:cs typeface="Arial" panose="020B0604020202020204" pitchFamily="34" charset="0"/>
                        </a:rPr>
                        <a:t>Less than 12</a:t>
                      </a:r>
                    </a:p>
                  </a:txBody>
                  <a:tcPr/>
                </a:tc>
                <a:tc>
                  <a:txBody>
                    <a:bodyPr/>
                    <a:lstStyle/>
                    <a:p>
                      <a:r>
                        <a:rPr lang="en-GB">
                          <a:latin typeface="Arial" panose="020B0604020202020204" pitchFamily="34" charset="0"/>
                          <a:cs typeface="Arial" panose="020B0604020202020204" pitchFamily="34" charset="0"/>
                        </a:rPr>
                        <a:t>Less than 0.85</a:t>
                      </a:r>
                    </a:p>
                  </a:txBody>
                  <a:tcPr/>
                </a:tc>
                <a:extLst>
                  <a:ext uri="{0D108BD9-81ED-4DB2-BD59-A6C34878D82A}">
                    <a16:rowId xmlns:a16="http://schemas.microsoft.com/office/drawing/2014/main" val="123753817"/>
                  </a:ext>
                </a:extLst>
              </a:tr>
              <a:tr h="718040">
                <a:tc>
                  <a:txBody>
                    <a:bodyPr/>
                    <a:lstStyle/>
                    <a:p>
                      <a:r>
                        <a:rPr lang="en-GB">
                          <a:latin typeface="Arial" panose="020B0604020202020204" pitchFamily="34" charset="0"/>
                          <a:cs typeface="Arial" panose="020B0604020202020204" pitchFamily="34" charset="0"/>
                        </a:rPr>
                        <a:t>X 1.2</a:t>
                      </a:r>
                    </a:p>
                  </a:txBody>
                  <a:tcPr/>
                </a:tc>
                <a:tc>
                  <a:txBody>
                    <a:bodyPr/>
                    <a:lstStyle/>
                    <a:p>
                      <a:r>
                        <a:rPr lang="en-GB">
                          <a:latin typeface="Arial" panose="020B0604020202020204" pitchFamily="34" charset="0"/>
                          <a:cs typeface="Arial" panose="020B0604020202020204" pitchFamily="34" charset="0"/>
                        </a:rPr>
                        <a:t>12 to 18</a:t>
                      </a:r>
                    </a:p>
                  </a:txBody>
                  <a:tcPr/>
                </a:tc>
                <a:tc>
                  <a:txBody>
                    <a:bodyPr/>
                    <a:lstStyle/>
                    <a:p>
                      <a:r>
                        <a:rPr lang="en-GB">
                          <a:latin typeface="Arial" panose="020B0604020202020204" pitchFamily="34" charset="0"/>
                          <a:cs typeface="Arial" panose="020B0604020202020204" pitchFamily="34" charset="0"/>
                        </a:rPr>
                        <a:t>0.85 to 0.95</a:t>
                      </a:r>
                    </a:p>
                  </a:txBody>
                  <a:tcPr/>
                </a:tc>
                <a:extLst>
                  <a:ext uri="{0D108BD9-81ED-4DB2-BD59-A6C34878D82A}">
                    <a16:rowId xmlns:a16="http://schemas.microsoft.com/office/drawing/2014/main" val="200722641"/>
                  </a:ext>
                </a:extLst>
              </a:tr>
              <a:tr h="708204">
                <a:tc>
                  <a:txBody>
                    <a:bodyPr/>
                    <a:lstStyle/>
                    <a:p>
                      <a:r>
                        <a:rPr lang="en-GB">
                          <a:latin typeface="Arial" panose="020B0604020202020204" pitchFamily="34" charset="0"/>
                          <a:cs typeface="Arial" panose="020B0604020202020204" pitchFamily="34" charset="0"/>
                        </a:rPr>
                        <a:t>X 1.7</a:t>
                      </a:r>
                    </a:p>
                  </a:txBody>
                  <a:tcPr/>
                </a:tc>
                <a:tc>
                  <a:txBody>
                    <a:bodyPr/>
                    <a:lstStyle/>
                    <a:p>
                      <a:r>
                        <a:rPr lang="en-GB">
                          <a:latin typeface="Arial" panose="020B0604020202020204" pitchFamily="34" charset="0"/>
                          <a:cs typeface="Arial" panose="020B0604020202020204" pitchFamily="34" charset="0"/>
                        </a:rPr>
                        <a:t>At least 18</a:t>
                      </a:r>
                    </a:p>
                  </a:txBody>
                  <a:tcPr/>
                </a:tc>
                <a:tc>
                  <a:txBody>
                    <a:bodyPr/>
                    <a:lstStyle/>
                    <a:p>
                      <a:r>
                        <a:rPr lang="en-GB">
                          <a:latin typeface="Arial" panose="020B0604020202020204" pitchFamily="34" charset="0"/>
                          <a:cs typeface="Arial" panose="020B0604020202020204" pitchFamily="34" charset="0"/>
                        </a:rPr>
                        <a:t>At least 0.95</a:t>
                      </a:r>
                    </a:p>
                  </a:txBody>
                  <a:tcPr/>
                </a:tc>
                <a:extLst>
                  <a:ext uri="{0D108BD9-81ED-4DB2-BD59-A6C34878D82A}">
                    <a16:rowId xmlns:a16="http://schemas.microsoft.com/office/drawing/2014/main" val="2109313565"/>
                  </a:ext>
                </a:extLst>
              </a:tr>
            </a:tbl>
          </a:graphicData>
        </a:graphic>
      </p:graphicFrame>
      <p:sp>
        <p:nvSpPr>
          <p:cNvPr id="3" name="TextBox 2">
            <a:extLst>
              <a:ext uri="{FF2B5EF4-FFF2-40B4-BE49-F238E27FC236}">
                <a16:creationId xmlns:a16="http://schemas.microsoft.com/office/drawing/2014/main" id="{356DC272-5332-C137-F717-9E7E7C703A96}"/>
              </a:ext>
            </a:extLst>
          </p:cNvPr>
          <p:cNvSpPr txBox="1"/>
          <p:nvPr/>
        </p:nvSpPr>
        <p:spPr>
          <a:xfrm>
            <a:off x="4117652" y="6519446"/>
            <a:ext cx="4601731" cy="307777"/>
          </a:xfrm>
          <a:prstGeom prst="rect">
            <a:avLst/>
          </a:prstGeom>
          <a:noFill/>
        </p:spPr>
        <p:txBody>
          <a:bodyPr wrap="square" rtlCol="0">
            <a:spAutoFit/>
          </a:bodyPr>
          <a:lstStyle/>
          <a:p>
            <a:r>
              <a:rPr lang="en-GB" sz="1400">
                <a:latin typeface="Arial" panose="020B0604020202020204" pitchFamily="34" charset="0"/>
              </a:rPr>
              <a:t>Abbreviations: QALY, quality-adjusted life year  </a:t>
            </a:r>
          </a:p>
        </p:txBody>
      </p:sp>
    </p:spTree>
    <p:extLst>
      <p:ext uri="{BB962C8B-B14F-4D97-AF65-F5344CB8AC3E}">
        <p14:creationId xmlns:p14="http://schemas.microsoft.com/office/powerpoint/2010/main" val="1703483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FF5FD4-7333-C2CD-7462-361AA4F1CB33}"/>
              </a:ext>
            </a:extLst>
          </p:cNvPr>
          <p:cNvSpPr>
            <a:spLocks noGrp="1"/>
          </p:cNvSpPr>
          <p:nvPr>
            <p:ph type="title"/>
          </p:nvPr>
        </p:nvSpPr>
        <p:spPr/>
        <p:txBody>
          <a:bodyPr/>
          <a:lstStyle/>
          <a:p>
            <a:r>
              <a:rPr lang="en-GB"/>
              <a:t>OS treatment effect over time</a:t>
            </a:r>
          </a:p>
        </p:txBody>
      </p:sp>
      <p:sp>
        <p:nvSpPr>
          <p:cNvPr id="7" name="TextBox 6">
            <a:extLst>
              <a:ext uri="{FF2B5EF4-FFF2-40B4-BE49-F238E27FC236}">
                <a16:creationId xmlns:a16="http://schemas.microsoft.com/office/drawing/2014/main" id="{0861D521-CC3F-7E59-37C2-AA1EDD275BC3}"/>
              </a:ext>
            </a:extLst>
          </p:cNvPr>
          <p:cNvSpPr txBox="1"/>
          <p:nvPr/>
        </p:nvSpPr>
        <p:spPr>
          <a:xfrm>
            <a:off x="386338" y="1057244"/>
            <a:ext cx="4818708"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Company base case</a:t>
            </a:r>
          </a:p>
        </p:txBody>
      </p:sp>
      <p:sp>
        <p:nvSpPr>
          <p:cNvPr id="8" name="TextBox 7">
            <a:extLst>
              <a:ext uri="{FF2B5EF4-FFF2-40B4-BE49-F238E27FC236}">
                <a16:creationId xmlns:a16="http://schemas.microsoft.com/office/drawing/2014/main" id="{5DDFA3B3-9E2B-3B73-E951-2B6B223FF394}"/>
              </a:ext>
            </a:extLst>
          </p:cNvPr>
          <p:cNvSpPr txBox="1"/>
          <p:nvPr/>
        </p:nvSpPr>
        <p:spPr>
          <a:xfrm>
            <a:off x="6245657" y="1057244"/>
            <a:ext cx="5471851"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EAG base case (uses RPSFTM-adjusted data)</a:t>
            </a:r>
          </a:p>
        </p:txBody>
      </p:sp>
      <p:sp>
        <p:nvSpPr>
          <p:cNvPr id="2" name="Text Placeholder 1">
            <a:extLst>
              <a:ext uri="{FF2B5EF4-FFF2-40B4-BE49-F238E27FC236}">
                <a16:creationId xmlns:a16="http://schemas.microsoft.com/office/drawing/2014/main" id="{C404489A-7274-66ED-D149-9C6BCC16DAD4}"/>
              </a:ext>
            </a:extLst>
          </p:cNvPr>
          <p:cNvSpPr>
            <a:spLocks noGrp="1"/>
          </p:cNvSpPr>
          <p:nvPr>
            <p:ph type="body" sz="quarter" idx="13"/>
          </p:nvPr>
        </p:nvSpPr>
        <p:spPr/>
        <p:txBody>
          <a:bodyPr>
            <a:normAutofit fontScale="85000" lnSpcReduction="20000"/>
          </a:bodyPr>
          <a:lstStyle/>
          <a:p>
            <a:r>
              <a:rPr lang="en-GB"/>
              <a:t>Abbreviations: EAG, external assessment group; HR, hazard ratio; OS, overall survival; RPSFTM, rank-preserving structural failure time model</a:t>
            </a:r>
          </a:p>
        </p:txBody>
      </p:sp>
      <p:sp>
        <p:nvSpPr>
          <p:cNvPr id="9" name="TextBox 8">
            <a:extLst>
              <a:ext uri="{FF2B5EF4-FFF2-40B4-BE49-F238E27FC236}">
                <a16:creationId xmlns:a16="http://schemas.microsoft.com/office/drawing/2014/main" id="{DCA314EC-7FAB-47DA-AB5A-9FB105F2FE4F}"/>
              </a:ext>
            </a:extLst>
          </p:cNvPr>
          <p:cNvSpPr txBox="1"/>
          <p:nvPr/>
        </p:nvSpPr>
        <p:spPr>
          <a:xfrm>
            <a:off x="8862646" y="20867"/>
            <a:ext cx="436098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2" action="ppaction://hlinksldjump"/>
              </a:rPr>
              <a:t>main slides</a:t>
            </a:r>
            <a:endParaRPr lang="en-GB">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2B3AA6-4DE2-FCAE-E2E2-0D3DAFBC9C96}"/>
              </a:ext>
            </a:extLst>
          </p:cNvPr>
          <p:cNvSpPr/>
          <p:nvPr/>
        </p:nvSpPr>
        <p:spPr>
          <a:xfrm>
            <a:off x="386338" y="1426576"/>
            <a:ext cx="5471851" cy="36578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CE19FE2-4F44-53A5-BD4D-138FB6A3CE08}"/>
              </a:ext>
            </a:extLst>
          </p:cNvPr>
          <p:cNvSpPr/>
          <p:nvPr/>
        </p:nvSpPr>
        <p:spPr>
          <a:xfrm>
            <a:off x="6333811" y="1426576"/>
            <a:ext cx="5471851" cy="36578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29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A0639-12E7-0B8A-3478-111791981782}"/>
              </a:ext>
            </a:extLst>
          </p:cNvPr>
          <p:cNvSpPr>
            <a:spLocks noGrp="1"/>
          </p:cNvSpPr>
          <p:nvPr>
            <p:ph type="title"/>
          </p:nvPr>
        </p:nvSpPr>
        <p:spPr/>
        <p:txBody>
          <a:bodyPr/>
          <a:lstStyle/>
          <a:p>
            <a:r>
              <a:rPr lang="en-GB"/>
              <a:t>Chemotherapy OS extrapolation</a:t>
            </a:r>
          </a:p>
        </p:txBody>
      </p:sp>
      <p:sp>
        <p:nvSpPr>
          <p:cNvPr id="4" name="TextBox 3">
            <a:extLst>
              <a:ext uri="{FF2B5EF4-FFF2-40B4-BE49-F238E27FC236}">
                <a16:creationId xmlns:a16="http://schemas.microsoft.com/office/drawing/2014/main" id="{1D5922B0-9BC5-F5C7-1929-C3BE90D30BC6}"/>
              </a:ext>
            </a:extLst>
          </p:cNvPr>
          <p:cNvSpPr txBox="1"/>
          <p:nvPr/>
        </p:nvSpPr>
        <p:spPr>
          <a:xfrm>
            <a:off x="507829" y="755971"/>
            <a:ext cx="6347517"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Chemotherapy KM plot and OS extrapolations</a:t>
            </a:r>
          </a:p>
        </p:txBody>
      </p:sp>
      <p:pic>
        <p:nvPicPr>
          <p:cNvPr id="7" name="Picture 6" descr="A graph showing the chemotherapy OS KM plot and fitted parametric extrapolations">
            <a:extLst>
              <a:ext uri="{FF2B5EF4-FFF2-40B4-BE49-F238E27FC236}">
                <a16:creationId xmlns:a16="http://schemas.microsoft.com/office/drawing/2014/main" id="{3E5F0553-F291-06CA-2770-E0D04C081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977" y="1125303"/>
            <a:ext cx="10427741" cy="5218347"/>
          </a:xfrm>
          <a:prstGeom prst="rect">
            <a:avLst/>
          </a:prstGeom>
          <a:noFill/>
          <a:ln w="38100">
            <a:noFill/>
          </a:ln>
        </p:spPr>
      </p:pic>
      <p:cxnSp>
        <p:nvCxnSpPr>
          <p:cNvPr id="9" name="Straight Arrow Connector 8">
            <a:extLst>
              <a:ext uri="{FF2B5EF4-FFF2-40B4-BE49-F238E27FC236}">
                <a16:creationId xmlns:a16="http://schemas.microsoft.com/office/drawing/2014/main" id="{D70A3629-62C8-F125-B417-D3197FE9160D}"/>
              </a:ext>
              <a:ext uri="{C183D7F6-B498-43B3-948B-1728B52AA6E4}">
                <adec:decorative xmlns:adec="http://schemas.microsoft.com/office/drawing/2017/decorative" val="1"/>
              </a:ext>
            </a:extLst>
          </p:cNvPr>
          <p:cNvCxnSpPr>
            <a:cxnSpLocks/>
          </p:cNvCxnSpPr>
          <p:nvPr/>
        </p:nvCxnSpPr>
        <p:spPr>
          <a:xfrm flipH="1">
            <a:off x="4682532" y="4623013"/>
            <a:ext cx="190919" cy="8842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645F07D6-126A-F693-A2EC-C871EB0A94CB}"/>
              </a:ext>
              <a:ext uri="{C183D7F6-B498-43B3-948B-1728B52AA6E4}">
                <adec:decorative xmlns:adec="http://schemas.microsoft.com/office/drawing/2017/decorative" val="1"/>
              </a:ext>
            </a:extLst>
          </p:cNvPr>
          <p:cNvCxnSpPr>
            <a:cxnSpLocks/>
          </p:cNvCxnSpPr>
          <p:nvPr/>
        </p:nvCxnSpPr>
        <p:spPr>
          <a:xfrm flipH="1">
            <a:off x="5417737" y="4735220"/>
            <a:ext cx="190919" cy="88425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3A8B3652-563B-06B5-74A9-B39F6F143464}"/>
              </a:ext>
              <a:ext uri="{C183D7F6-B498-43B3-948B-1728B52AA6E4}">
                <adec:decorative xmlns:adec="http://schemas.microsoft.com/office/drawing/2017/decorative" val="1"/>
              </a:ext>
            </a:extLst>
          </p:cNvPr>
          <p:cNvSpPr txBox="1"/>
          <p:nvPr/>
        </p:nvSpPr>
        <p:spPr>
          <a:xfrm>
            <a:off x="5608656" y="4222352"/>
            <a:ext cx="1283784" cy="1077218"/>
          </a:xfrm>
          <a:prstGeom prst="rect">
            <a:avLst/>
          </a:prstGeom>
          <a:noFill/>
        </p:spPr>
        <p:txBody>
          <a:bodyPr wrap="square" rtlCol="0">
            <a:spAutoFit/>
          </a:bodyPr>
          <a:lstStyle/>
          <a:p>
            <a:r>
              <a:rPr lang="en-GB" sz="1600" b="1">
                <a:solidFill>
                  <a:srgbClr val="FF0000"/>
                </a:solidFill>
                <a:latin typeface="Arial" panose="020B0604020202020204" pitchFamily="34" charset="0"/>
                <a:cs typeface="Arial" panose="020B0604020202020204" pitchFamily="34" charset="0"/>
              </a:rPr>
              <a:t>EAG preferred curve (gamma)</a:t>
            </a:r>
          </a:p>
        </p:txBody>
      </p:sp>
      <p:sp>
        <p:nvSpPr>
          <p:cNvPr id="13" name="TextBox 12">
            <a:extLst>
              <a:ext uri="{FF2B5EF4-FFF2-40B4-BE49-F238E27FC236}">
                <a16:creationId xmlns:a16="http://schemas.microsoft.com/office/drawing/2014/main" id="{9B63EDF1-7155-BFC8-FAA5-E5BA36971C63}"/>
              </a:ext>
              <a:ext uri="{C183D7F6-B498-43B3-948B-1728B52AA6E4}">
                <adec:decorative xmlns:adec="http://schemas.microsoft.com/office/drawing/2017/decorative" val="1"/>
              </a:ext>
            </a:extLst>
          </p:cNvPr>
          <p:cNvSpPr txBox="1"/>
          <p:nvPr/>
        </p:nvSpPr>
        <p:spPr>
          <a:xfrm>
            <a:off x="4226170" y="3053353"/>
            <a:ext cx="2029767" cy="1569660"/>
          </a:xfrm>
          <a:prstGeom prst="rect">
            <a:avLst/>
          </a:prstGeom>
          <a:noFill/>
        </p:spPr>
        <p:txBody>
          <a:bodyPr wrap="square" rtlCol="0">
            <a:spAutoFit/>
          </a:bodyPr>
          <a:lstStyle/>
          <a:p>
            <a:r>
              <a:rPr lang="en-GB" sz="1600" b="1">
                <a:solidFill>
                  <a:schemeClr val="tx2"/>
                </a:solidFill>
                <a:latin typeface="Arial" panose="020B0604020202020204" pitchFamily="34" charset="0"/>
                <a:cs typeface="Arial" panose="020B0604020202020204" pitchFamily="34" charset="0"/>
              </a:rPr>
              <a:t>Company preferred curve (Weibull – almost identical to generalised gamma)</a:t>
            </a:r>
          </a:p>
        </p:txBody>
      </p:sp>
      <p:sp>
        <p:nvSpPr>
          <p:cNvPr id="2" name="Text Placeholder 1">
            <a:extLst>
              <a:ext uri="{FF2B5EF4-FFF2-40B4-BE49-F238E27FC236}">
                <a16:creationId xmlns:a16="http://schemas.microsoft.com/office/drawing/2014/main" id="{5462412B-8178-DDFD-073A-6B7D3AA58DF0}"/>
              </a:ext>
            </a:extLst>
          </p:cNvPr>
          <p:cNvSpPr>
            <a:spLocks noGrp="1"/>
          </p:cNvSpPr>
          <p:nvPr>
            <p:ph type="body" sz="quarter" idx="13"/>
          </p:nvPr>
        </p:nvSpPr>
        <p:spPr/>
        <p:txBody>
          <a:bodyPr/>
          <a:lstStyle/>
          <a:p>
            <a:r>
              <a:rPr lang="en-GB"/>
              <a:t>Abbreviations: OS, overall survival</a:t>
            </a:r>
          </a:p>
        </p:txBody>
      </p:sp>
      <p:sp>
        <p:nvSpPr>
          <p:cNvPr id="14" name="TextBox 13">
            <a:extLst>
              <a:ext uri="{FF2B5EF4-FFF2-40B4-BE49-F238E27FC236}">
                <a16:creationId xmlns:a16="http://schemas.microsoft.com/office/drawing/2014/main" id="{DF4B21E6-7145-8002-D436-9C3EF2792617}"/>
              </a:ext>
            </a:extLst>
          </p:cNvPr>
          <p:cNvSpPr txBox="1"/>
          <p:nvPr/>
        </p:nvSpPr>
        <p:spPr>
          <a:xfrm>
            <a:off x="9465547" y="136010"/>
            <a:ext cx="3597309"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3" action="ppaction://hlinksldjump"/>
              </a:rPr>
              <a:t>main deck</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21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a:t>There is an unmet need for new treatments for platinum-resistant ovarian cancer</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1185216"/>
            <a:ext cx="8834294" cy="4167728"/>
          </a:xfrm>
        </p:spPr>
        <p:txBody>
          <a:bodyPr/>
          <a:lstStyle/>
          <a:p>
            <a:r>
              <a:rPr lang="en-GB" b="1"/>
              <a:t>Submissions from </a:t>
            </a:r>
            <a:r>
              <a:rPr lang="en-GB" b="1" err="1"/>
              <a:t>Ovacome</a:t>
            </a:r>
            <a:r>
              <a:rPr lang="en-GB" b="1"/>
              <a:t>, Ovarian Cancer Action and Target Ovarian Cancer</a:t>
            </a:r>
          </a:p>
          <a:p>
            <a:pPr marL="342900" indent="-342900">
              <a:buFont typeface="Arial" panose="020B0604020202020204" pitchFamily="34" charset="0"/>
              <a:buChar char="•"/>
            </a:pPr>
            <a:r>
              <a:rPr lang="en-GB"/>
              <a:t>Ovarian cancer has a significant impact on the quality of life of people with the condition and their families and most people are diagnosed with advanced stage disease</a:t>
            </a:r>
          </a:p>
          <a:p>
            <a:pPr marL="342900" indent="-342900">
              <a:buFont typeface="Arial" panose="020B0604020202020204" pitchFamily="34" charset="0"/>
              <a:buChar char="•"/>
            </a:pPr>
            <a:r>
              <a:rPr lang="en-GB"/>
              <a:t>People experience physical symptoms, such as ascites and gastrointestinal issues, and chemotherapy can have long-lasting side effects</a:t>
            </a:r>
          </a:p>
          <a:p>
            <a:pPr marL="342900" indent="-342900">
              <a:buFont typeface="Arial" panose="020B0604020202020204" pitchFamily="34" charset="0"/>
              <a:buChar char="•"/>
            </a:pPr>
            <a:r>
              <a:rPr lang="en-GB"/>
              <a:t>There is a lack of effective treatment options available for platinum-resistant ovarian cancer, which has a severe psychological and emotional impact</a:t>
            </a:r>
          </a:p>
          <a:p>
            <a:pPr marL="342900" indent="-342900">
              <a:buFont typeface="Arial" panose="020B0604020202020204" pitchFamily="34" charset="0"/>
              <a:buChar char="•"/>
            </a:pPr>
            <a:r>
              <a:rPr lang="en-GB"/>
              <a:t>A new treatment option that could improve survival in a population with limited options would offer hope</a:t>
            </a:r>
          </a:p>
          <a:p>
            <a:pPr marL="342900" indent="-342900">
              <a:buFont typeface="Arial" panose="020B0604020202020204" pitchFamily="34" charset="0"/>
              <a:buChar char="•"/>
            </a:pPr>
            <a:r>
              <a:rPr lang="en-GB"/>
              <a:t>People with ovarian cancer reported that mirvetuximab has a broadly manageable safety profile and that good quality of life is possible while on treatment, although some people experienced ocular side effects</a:t>
            </a:r>
          </a:p>
          <a:p>
            <a:pPr marL="1028700" lvl="1" indent="-342900"/>
            <a:r>
              <a:rPr lang="en-GB"/>
              <a:t>More research needed to understand these side effects because idea of reducing dose to avoid these is concerning to those with the condition</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9301018" y="1185216"/>
            <a:ext cx="2720684" cy="1678057"/>
          </a:xfrm>
          <a:prstGeom prst="wedgeRoundRectCallout">
            <a:avLst>
              <a:gd name="adj1" fmla="val -28641"/>
              <a:gd name="adj2" fmla="val 61949"/>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“It’s a brutal disease, and so many women are left with few or no options once standard chemotherapy stops working”</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9301018" y="3140320"/>
            <a:ext cx="2720685" cy="1607172"/>
          </a:xfrm>
          <a:prstGeom prst="wedgeRoundRectCallout">
            <a:avLst>
              <a:gd name="adj1" fmla="val 11282"/>
              <a:gd name="adj2" fmla="val 58851"/>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1">
                <a:solidFill>
                  <a:srgbClr val="000000"/>
                </a:solidFill>
                <a:latin typeface="Arial" panose="020B0604020202020204" pitchFamily="34" charset="0"/>
              </a:rPr>
              <a:t>“Many women diagnosed are in their 50s/60s, leading active lives with work and dependent family”</a:t>
            </a:r>
            <a:endParaRPr kumimoji="0" lang="en-GB"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peech Bubble: Rectangle with Corners Rounded 3" descr="Patient quotation">
            <a:extLst>
              <a:ext uri="{FF2B5EF4-FFF2-40B4-BE49-F238E27FC236}">
                <a16:creationId xmlns:a16="http://schemas.microsoft.com/office/drawing/2014/main" id="{AA878D5C-1A38-E794-D1D5-D4F2E855CDE2}"/>
              </a:ext>
              <a:ext uri="{C183D7F6-B498-43B3-948B-1728B52AA6E4}">
                <adec:decorative xmlns:adec="http://schemas.microsoft.com/office/drawing/2017/decorative" val="0"/>
              </a:ext>
            </a:extLst>
          </p:cNvPr>
          <p:cNvSpPr/>
          <p:nvPr/>
        </p:nvSpPr>
        <p:spPr>
          <a:xfrm>
            <a:off x="9301017" y="4995197"/>
            <a:ext cx="2720685" cy="1607172"/>
          </a:xfrm>
          <a:prstGeom prst="wedgeRoundRectCallout">
            <a:avLst>
              <a:gd name="adj1" fmla="val 34367"/>
              <a:gd name="adj2" fmla="val 60575"/>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chemeClr val="tx1"/>
                </a:solidFill>
                <a:effectLst/>
                <a:uLnTx/>
                <a:uFillTx/>
                <a:latin typeface="Arial" panose="020B0604020202020204" pitchFamily="34" charset="0"/>
                <a:ea typeface="+mn-ea"/>
                <a:cs typeface="+mn-cs"/>
              </a:rPr>
              <a:t>“It was devastating… particularly knowing the survival rate and the fact there is no absolute cure”</a:t>
            </a:r>
          </a:p>
        </p:txBody>
      </p:sp>
    </p:spTree>
    <p:extLst>
      <p:ext uri="{BB962C8B-B14F-4D97-AF65-F5344CB8AC3E}">
        <p14:creationId xmlns:p14="http://schemas.microsoft.com/office/powerpoint/2010/main" val="16747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7B252-DCB9-08FD-D457-D5860EEC869E}"/>
              </a:ext>
            </a:extLst>
          </p:cNvPr>
          <p:cNvSpPr>
            <a:spLocks noGrp="1"/>
          </p:cNvSpPr>
          <p:nvPr>
            <p:ph type="title"/>
          </p:nvPr>
        </p:nvSpPr>
        <p:spPr/>
        <p:txBody>
          <a:bodyPr/>
          <a:lstStyle/>
          <a:p>
            <a:r>
              <a:rPr lang="en-GB"/>
              <a:t>Adverse event data</a:t>
            </a:r>
          </a:p>
        </p:txBody>
      </p:sp>
      <p:sp>
        <p:nvSpPr>
          <p:cNvPr id="7" name="Text Placeholder 6">
            <a:extLst>
              <a:ext uri="{FF2B5EF4-FFF2-40B4-BE49-F238E27FC236}">
                <a16:creationId xmlns:a16="http://schemas.microsoft.com/office/drawing/2014/main" id="{39D11153-CDD3-AA19-303C-D6ED24B08F82}"/>
              </a:ext>
            </a:extLst>
          </p:cNvPr>
          <p:cNvSpPr>
            <a:spLocks noGrp="1"/>
          </p:cNvSpPr>
          <p:nvPr>
            <p:ph type="body" sz="quarter" idx="13"/>
          </p:nvPr>
        </p:nvSpPr>
        <p:spPr/>
        <p:txBody>
          <a:bodyPr/>
          <a:lstStyle/>
          <a:p>
            <a:r>
              <a:rPr lang="en-GB" dirty="0"/>
              <a:t>AE, adverse event</a:t>
            </a:r>
          </a:p>
        </p:txBody>
      </p:sp>
      <p:sp>
        <p:nvSpPr>
          <p:cNvPr id="6" name="TextBox 5">
            <a:extLst>
              <a:ext uri="{FF2B5EF4-FFF2-40B4-BE49-F238E27FC236}">
                <a16:creationId xmlns:a16="http://schemas.microsoft.com/office/drawing/2014/main" id="{BA012CF9-FBE9-9B0C-6864-0AD6A79D5B24}"/>
              </a:ext>
            </a:extLst>
          </p:cNvPr>
          <p:cNvSpPr txBox="1"/>
          <p:nvPr/>
        </p:nvSpPr>
        <p:spPr>
          <a:xfrm>
            <a:off x="370003" y="842431"/>
            <a:ext cx="7279494"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Treatment-related Grade 3+ AEs with incidence ≥5% – MIRASOL</a:t>
            </a:r>
            <a:endParaRPr lang="en-GB" sz="2000" b="1">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07105DB-D4FD-BE3F-0932-77E0F707F449}"/>
              </a:ext>
            </a:extLst>
          </p:cNvPr>
          <p:cNvGraphicFramePr>
            <a:graphicFrameLocks noGrp="1"/>
          </p:cNvGraphicFramePr>
          <p:nvPr>
            <p:extLst>
              <p:ext uri="{D42A27DB-BD31-4B8C-83A1-F6EECF244321}">
                <p14:modId xmlns:p14="http://schemas.microsoft.com/office/powerpoint/2010/main" val="1293409015"/>
              </p:ext>
            </p:extLst>
          </p:nvPr>
        </p:nvGraphicFramePr>
        <p:xfrm>
          <a:off x="466724" y="1197853"/>
          <a:ext cx="11250783" cy="3019268"/>
        </p:xfrm>
        <a:graphic>
          <a:graphicData uri="http://schemas.openxmlformats.org/drawingml/2006/table">
            <a:tbl>
              <a:tblPr firstRow="1" firstCol="1" bandRow="1">
                <a:tableStyleId>{5C22544A-7EE6-4342-B048-85BDC9FD1C3A}</a:tableStyleId>
              </a:tblPr>
              <a:tblGrid>
                <a:gridCol w="2360859">
                  <a:extLst>
                    <a:ext uri="{9D8B030D-6E8A-4147-A177-3AD203B41FA5}">
                      <a16:colId xmlns:a16="http://schemas.microsoft.com/office/drawing/2014/main" val="3104376329"/>
                    </a:ext>
                  </a:extLst>
                </a:gridCol>
                <a:gridCol w="1897980">
                  <a:extLst>
                    <a:ext uri="{9D8B030D-6E8A-4147-A177-3AD203B41FA5}">
                      <a16:colId xmlns:a16="http://schemas.microsoft.com/office/drawing/2014/main" val="3145532127"/>
                    </a:ext>
                  </a:extLst>
                </a:gridCol>
                <a:gridCol w="1747986">
                  <a:extLst>
                    <a:ext uri="{9D8B030D-6E8A-4147-A177-3AD203B41FA5}">
                      <a16:colId xmlns:a16="http://schemas.microsoft.com/office/drawing/2014/main" val="2305017013"/>
                    </a:ext>
                  </a:extLst>
                </a:gridCol>
                <a:gridCol w="163225">
                  <a:extLst>
                    <a:ext uri="{9D8B030D-6E8A-4147-A177-3AD203B41FA5}">
                      <a16:colId xmlns:a16="http://schemas.microsoft.com/office/drawing/2014/main" val="4263760170"/>
                    </a:ext>
                  </a:extLst>
                </a:gridCol>
                <a:gridCol w="2389239">
                  <a:extLst>
                    <a:ext uri="{9D8B030D-6E8A-4147-A177-3AD203B41FA5}">
                      <a16:colId xmlns:a16="http://schemas.microsoft.com/office/drawing/2014/main" val="948859417"/>
                    </a:ext>
                  </a:extLst>
                </a:gridCol>
                <a:gridCol w="2691494">
                  <a:extLst>
                    <a:ext uri="{9D8B030D-6E8A-4147-A177-3AD203B41FA5}">
                      <a16:colId xmlns:a16="http://schemas.microsoft.com/office/drawing/2014/main" val="1255449388"/>
                    </a:ext>
                  </a:extLst>
                </a:gridCol>
              </a:tblGrid>
              <a:tr h="360504">
                <a:tc rowSpan="2">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Adverse event</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gridSpan="2">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Average number of AEs per patient - MIRASOL</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hMerge="1">
                  <a:txBody>
                    <a:bodyPr/>
                    <a:lstStyle/>
                    <a:p>
                      <a:endParaRPr lang="en-GB"/>
                    </a:p>
                  </a:txBody>
                  <a:tcPr/>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gridSpan="2">
                  <a:txBody>
                    <a:bodyPr/>
                    <a:lstStyle/>
                    <a:p>
                      <a:pPr algn="ctr">
                        <a:spcBef>
                          <a:spcPts val="100"/>
                        </a:spcBef>
                        <a:spcAft>
                          <a:spcPts val="200"/>
                        </a:spcAft>
                        <a:buNone/>
                      </a:pPr>
                      <a:r>
                        <a:rPr lang="en-GB" sz="1800">
                          <a:solidFill>
                            <a:schemeClr val="bg1"/>
                          </a:solidFill>
                          <a:effectLst/>
                          <a:latin typeface="Arial" panose="020B0604020202020204" pitchFamily="34" charset="0"/>
                          <a:ea typeface="Calibri" panose="020F0502020204030204" pitchFamily="34" charset="0"/>
                          <a:cs typeface="Arial" panose="020B0604020202020204" pitchFamily="34" charset="0"/>
                        </a:rPr>
                        <a:t>Disutility</a:t>
                      </a:r>
                    </a:p>
                  </a:txBody>
                  <a:tcPr marL="46496" marR="46496" marT="0" marB="0"/>
                </a:tc>
                <a:tc hMerge="1">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extLst>
                  <a:ext uri="{0D108BD9-81ED-4DB2-BD59-A6C34878D82A}">
                    <a16:rowId xmlns:a16="http://schemas.microsoft.com/office/drawing/2014/main" val="3720395476"/>
                  </a:ext>
                </a:extLst>
              </a:tr>
              <a:tr h="457892">
                <a:tc vMerge="1">
                  <a:txBody>
                    <a:bodyPr/>
                    <a:lstStyle/>
                    <a:p>
                      <a:endParaRPr lang="en-GB"/>
                    </a:p>
                  </a:txBody>
                  <a:tcPr/>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Mirvetuximab</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Pooled chemotherapy</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Value</a:t>
                      </a: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Reference</a:t>
                      </a:r>
                    </a:p>
                  </a:txBody>
                  <a:tcPr marL="46496" marR="46496" marT="0" marB="0"/>
                </a:tc>
                <a:extLst>
                  <a:ext uri="{0D108BD9-81ED-4DB2-BD59-A6C34878D82A}">
                    <a16:rowId xmlns:a16="http://schemas.microsoft.com/office/drawing/2014/main" val="2869286543"/>
                  </a:ext>
                </a:extLst>
              </a:tr>
              <a:tr h="25062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Anaemia</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0.01</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0.21</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b="0">
                          <a:solidFill>
                            <a:srgbClr val="000000"/>
                          </a:solidFill>
                          <a:effectLst/>
                          <a:latin typeface="Arial" panose="020B0604020202020204" pitchFamily="34" charset="0"/>
                          <a:ea typeface="Calibri" panose="020F0502020204030204" pitchFamily="34" charset="0"/>
                          <a:cs typeface="Arial" panose="020B0604020202020204" pitchFamily="34" charset="0"/>
                        </a:rPr>
                        <a:t>0.120</a:t>
                      </a:r>
                      <a:endParaRPr lang="en-GB" sz="18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Shah et al, 2022</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43527334"/>
                  </a:ext>
                </a:extLst>
              </a:tr>
              <a:tr h="27606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Cataract</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0.07</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0.00</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–0.140</a:t>
                      </a:r>
                      <a:endParaRPr lang="en-GB"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Brown et al, 2007</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98257555"/>
                  </a:ext>
                </a:extLst>
              </a:tr>
              <a:tr h="25062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Fatigue</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0.02</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0.05</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–0.115</a:t>
                      </a:r>
                      <a:endParaRPr lang="en-GB"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Lloyd et al, 2006</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2997296"/>
                  </a:ext>
                </a:extLst>
              </a:tr>
              <a:tr h="25062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Keratopathy</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0.12</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0.00</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–0.008</a:t>
                      </a:r>
                      <a:endParaRPr lang="en-GB"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Sullivan et al, 2006</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91629399"/>
                  </a:ext>
                </a:extLst>
              </a:tr>
              <a:tr h="25062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Neutropenia</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0.01</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0.37</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–0.090</a:t>
                      </a:r>
                      <a:endParaRPr lang="en-GB"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Shah et al, 2022</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27289548"/>
                  </a:ext>
                </a:extLst>
              </a:tr>
              <a:tr h="25062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Thrombocytopenia</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0.03</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0.11</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–0.110</a:t>
                      </a:r>
                      <a:endParaRPr lang="en-GB"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Shah et al, 2022</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86537239"/>
                  </a:ext>
                </a:extLst>
              </a:tr>
              <a:tr h="250628">
                <a:tc>
                  <a:txBody>
                    <a:bodyPr/>
                    <a:lstStyle/>
                    <a:p>
                      <a:pPr>
                        <a:spcBef>
                          <a:spcPts val="100"/>
                        </a:spcBef>
                        <a:spcAft>
                          <a:spcPts val="200"/>
                        </a:spcAft>
                        <a:buNone/>
                      </a:pPr>
                      <a:r>
                        <a:rPr lang="en-GB" sz="1800">
                          <a:effectLst/>
                          <a:latin typeface="Arial" panose="020B0604020202020204" pitchFamily="34" charset="0"/>
                          <a:cs typeface="Arial" panose="020B0604020202020204" pitchFamily="34" charset="0"/>
                        </a:rPr>
                        <a:t>Vision blurred</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0.13</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effectLst/>
                          <a:latin typeface="Arial" panose="020B0604020202020204" pitchFamily="34" charset="0"/>
                          <a:cs typeface="Arial" panose="020B0604020202020204" pitchFamily="34" charset="0"/>
                        </a:rPr>
                        <a:t>0.00</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6496" marR="46496" marT="0" marB="0"/>
                </a:tc>
                <a:tc>
                  <a:txBody>
                    <a:bodyPr/>
                    <a:lstStyle/>
                    <a:p>
                      <a:pPr algn="ctr">
                        <a:spcBef>
                          <a:spcPts val="100"/>
                        </a:spcBef>
                        <a:spcAft>
                          <a:spcPts val="200"/>
                        </a:spcAft>
                        <a:buNone/>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–0.005</a:t>
                      </a:r>
                      <a:endParaRPr lang="en-GB" sz="180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spcBef>
                          <a:spcPts val="100"/>
                        </a:spcBef>
                        <a:spcAft>
                          <a:spcPts val="200"/>
                        </a:spcAft>
                        <a:buNone/>
                      </a:pPr>
                      <a:r>
                        <a:rPr lang="en-GB" sz="1700" b="0">
                          <a:solidFill>
                            <a:srgbClr val="000000"/>
                          </a:solidFill>
                          <a:effectLst/>
                          <a:latin typeface="Arial" panose="020B0604020202020204" pitchFamily="34" charset="0"/>
                          <a:ea typeface="Calibri" panose="020F0502020204030204" pitchFamily="34" charset="0"/>
                          <a:cs typeface="Arial" panose="020B0604020202020204" pitchFamily="34" charset="0"/>
                        </a:rPr>
                        <a:t>Sullivan et al, 2006</a:t>
                      </a:r>
                      <a:endParaRPr lang="en-GB" sz="1700" b="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90828198"/>
                  </a:ext>
                </a:extLst>
              </a:tr>
            </a:tbl>
          </a:graphicData>
        </a:graphic>
      </p:graphicFrame>
      <p:sp>
        <p:nvSpPr>
          <p:cNvPr id="8" name="TextBox 7">
            <a:extLst>
              <a:ext uri="{FF2B5EF4-FFF2-40B4-BE49-F238E27FC236}">
                <a16:creationId xmlns:a16="http://schemas.microsoft.com/office/drawing/2014/main" id="{492C79EF-6458-38FB-B8B6-C4B615C199A9}"/>
              </a:ext>
            </a:extLst>
          </p:cNvPr>
          <p:cNvSpPr txBox="1"/>
          <p:nvPr/>
        </p:nvSpPr>
        <p:spPr>
          <a:xfrm>
            <a:off x="466724" y="4403222"/>
            <a:ext cx="11381147" cy="1754326"/>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EAG scenario analysis considered disutility of 0.16 for all ocular AEs (cataract, keratopathy, vision blurred), after clinical expert advice suggested that company </a:t>
            </a:r>
            <a:r>
              <a:rPr lang="en-GB" err="1">
                <a:latin typeface="Arial" panose="020B0604020202020204" pitchFamily="34" charset="0"/>
                <a:cs typeface="Arial" panose="020B0604020202020204" pitchFamily="34" charset="0"/>
              </a:rPr>
              <a:t>disutilities</a:t>
            </a:r>
            <a:r>
              <a:rPr lang="en-GB">
                <a:latin typeface="Arial" panose="020B0604020202020204" pitchFamily="34" charset="0"/>
                <a:cs typeface="Arial" panose="020B0604020202020204" pitchFamily="34" charset="0"/>
              </a:rPr>
              <a:t> were not large enough</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Considers that this value likely overestimates impact, as source of 0.16 is old (2003)</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Value of disutility likely lies between company estimates and 0.16</a:t>
            </a:r>
          </a:p>
          <a:p>
            <a:pPr marL="742950" lvl="1"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median time to onset of ocular adverse events was 5.4 weeks (range, 0.1 to 68.6). </a:t>
            </a:r>
          </a:p>
        </p:txBody>
      </p:sp>
      <p:sp>
        <p:nvSpPr>
          <p:cNvPr id="9" name="TextBox 8">
            <a:extLst>
              <a:ext uri="{FF2B5EF4-FFF2-40B4-BE49-F238E27FC236}">
                <a16:creationId xmlns:a16="http://schemas.microsoft.com/office/drawing/2014/main" id="{E177AEB7-46A5-A295-F1CB-9141E90BD5D3}"/>
              </a:ext>
            </a:extLst>
          </p:cNvPr>
          <p:cNvSpPr txBox="1"/>
          <p:nvPr/>
        </p:nvSpPr>
        <p:spPr>
          <a:xfrm>
            <a:off x="9465547" y="136010"/>
            <a:ext cx="3597309"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2" action="ppaction://hlinksldjump"/>
              </a:rPr>
              <a:t>main deck</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621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060A3-6711-156D-A558-6C8FD06CD377}"/>
              </a:ext>
            </a:extLst>
          </p:cNvPr>
          <p:cNvSpPr>
            <a:spLocks noGrp="1"/>
          </p:cNvSpPr>
          <p:nvPr>
            <p:ph type="title"/>
          </p:nvPr>
        </p:nvSpPr>
        <p:spPr/>
        <p:txBody>
          <a:bodyPr/>
          <a:lstStyle/>
          <a:p>
            <a:r>
              <a:rPr lang="en-GB"/>
              <a:t>Starting age of population</a:t>
            </a:r>
          </a:p>
        </p:txBody>
      </p:sp>
      <p:sp>
        <p:nvSpPr>
          <p:cNvPr id="2" name="TextBox 1">
            <a:extLst>
              <a:ext uri="{FF2B5EF4-FFF2-40B4-BE49-F238E27FC236}">
                <a16:creationId xmlns:a16="http://schemas.microsoft.com/office/drawing/2014/main" id="{68D67433-31F7-1375-9747-8FC7363519F6}"/>
              </a:ext>
            </a:extLst>
          </p:cNvPr>
          <p:cNvSpPr txBox="1"/>
          <p:nvPr/>
        </p:nvSpPr>
        <p:spPr>
          <a:xfrm>
            <a:off x="411385" y="665105"/>
            <a:ext cx="7470645"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Comparison of sources for starting age of population</a:t>
            </a:r>
          </a:p>
        </p:txBody>
      </p:sp>
      <p:graphicFrame>
        <p:nvGraphicFramePr>
          <p:cNvPr id="5" name="Table 4">
            <a:extLst>
              <a:ext uri="{FF2B5EF4-FFF2-40B4-BE49-F238E27FC236}">
                <a16:creationId xmlns:a16="http://schemas.microsoft.com/office/drawing/2014/main" id="{5D200EB0-4CAA-066B-ADD7-92C9F0B51EFB}"/>
              </a:ext>
            </a:extLst>
          </p:cNvPr>
          <p:cNvGraphicFramePr>
            <a:graphicFrameLocks noGrp="1"/>
          </p:cNvGraphicFramePr>
          <p:nvPr>
            <p:extLst>
              <p:ext uri="{D42A27DB-BD31-4B8C-83A1-F6EECF244321}">
                <p14:modId xmlns:p14="http://schemas.microsoft.com/office/powerpoint/2010/main" val="3090280379"/>
              </p:ext>
            </p:extLst>
          </p:nvPr>
        </p:nvGraphicFramePr>
        <p:xfrm>
          <a:off x="419153" y="957500"/>
          <a:ext cx="11361462" cy="4114800"/>
        </p:xfrm>
        <a:graphic>
          <a:graphicData uri="http://schemas.openxmlformats.org/drawingml/2006/table">
            <a:tbl>
              <a:tblPr firstRow="1" firstCol="1" bandRow="1">
                <a:tableStyleId>{5C22544A-7EE6-4342-B048-85BDC9FD1C3A}</a:tableStyleId>
              </a:tblPr>
              <a:tblGrid>
                <a:gridCol w="2276456">
                  <a:extLst>
                    <a:ext uri="{9D8B030D-6E8A-4147-A177-3AD203B41FA5}">
                      <a16:colId xmlns:a16="http://schemas.microsoft.com/office/drawing/2014/main" val="3731390274"/>
                    </a:ext>
                  </a:extLst>
                </a:gridCol>
                <a:gridCol w="3883742">
                  <a:extLst>
                    <a:ext uri="{9D8B030D-6E8A-4147-A177-3AD203B41FA5}">
                      <a16:colId xmlns:a16="http://schemas.microsoft.com/office/drawing/2014/main" val="291103586"/>
                    </a:ext>
                  </a:extLst>
                </a:gridCol>
                <a:gridCol w="5201264">
                  <a:extLst>
                    <a:ext uri="{9D8B030D-6E8A-4147-A177-3AD203B41FA5}">
                      <a16:colId xmlns:a16="http://schemas.microsoft.com/office/drawing/2014/main" val="4053990889"/>
                    </a:ext>
                  </a:extLst>
                </a:gridCol>
              </a:tblGrid>
              <a:tr h="80337">
                <a:tc>
                  <a:txBody>
                    <a:bodyPr/>
                    <a:lstStyle/>
                    <a:p>
                      <a:pPr>
                        <a:buNone/>
                      </a:pPr>
                      <a:endParaRPr lang="en-GB" sz="1800">
                        <a:effectLst/>
                        <a:latin typeface="Arial" panose="020B06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Pickwell-Smith et al  2025</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Parikh et al 2018</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4036294362"/>
                  </a:ext>
                </a:extLst>
              </a:tr>
              <a:tr h="482023">
                <a:tc>
                  <a:txBody>
                    <a:bodyPr/>
                    <a:lstStyle/>
                    <a:p>
                      <a:pPr>
                        <a:buNone/>
                      </a:pPr>
                      <a:r>
                        <a:rPr lang="en-GB" sz="1800">
                          <a:effectLst/>
                          <a:latin typeface="Arial" panose="020B0604020202020204" pitchFamily="34" charset="0"/>
                          <a:cs typeface="Arial" panose="020B0604020202020204" pitchFamily="34" charset="0"/>
                        </a:rPr>
                        <a:t>Data source</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National Cancer Registration and Analysis Service (NCRAS, England), linked to Hospital Episode Statistics (HES), Systemic Anti-Cancer Therapy Dataset (SACT), Cancer Pathway, and Diagnostic Imaging Dataset.</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Physician-abstracted medical records from a convenience sample of oncologists in the United States, United Kingdom, and Canada. Data collected directly from patient charts at cancer centres, academic/non-teaching hospitals, and private clinics.</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1476885240"/>
                  </a:ext>
                </a:extLst>
              </a:tr>
              <a:tr h="80337">
                <a:tc>
                  <a:txBody>
                    <a:bodyPr/>
                    <a:lstStyle/>
                    <a:p>
                      <a:pPr>
                        <a:buNone/>
                      </a:pPr>
                      <a:r>
                        <a:rPr lang="en-GB" sz="1800">
                          <a:effectLst/>
                          <a:latin typeface="Arial" panose="020B0604020202020204" pitchFamily="34" charset="0"/>
                          <a:cs typeface="Arial" panose="020B0604020202020204" pitchFamily="34" charset="0"/>
                        </a:rPr>
                        <a:t>Study period</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2016-2017</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January 2010 - June 2014</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448467978"/>
                  </a:ext>
                </a:extLst>
              </a:tr>
              <a:tr h="120506">
                <a:tc>
                  <a:txBody>
                    <a:bodyPr/>
                    <a:lstStyle/>
                    <a:p>
                      <a:pPr>
                        <a:buNone/>
                      </a:pPr>
                      <a:r>
                        <a:rPr lang="en-GB" sz="1800">
                          <a:effectLst/>
                          <a:latin typeface="Arial" panose="020B0604020202020204" pitchFamily="34" charset="0"/>
                          <a:cs typeface="Arial" panose="020B0604020202020204" pitchFamily="34" charset="0"/>
                        </a:rPr>
                        <a:t>Country / setting</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England (NHS), population-based</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Multinational: US (392), UK (296), Canada (82)</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2655616779"/>
                  </a:ext>
                </a:extLst>
              </a:tr>
              <a:tr h="40169">
                <a:tc>
                  <a:txBody>
                    <a:bodyPr/>
                    <a:lstStyle/>
                    <a:p>
                      <a:pPr>
                        <a:buNone/>
                      </a:pPr>
                      <a:r>
                        <a:rPr lang="en-GB" sz="1800">
                          <a:effectLst/>
                          <a:latin typeface="Arial" panose="020B0604020202020204" pitchFamily="34" charset="0"/>
                          <a:cs typeface="Arial" panose="020B0604020202020204" pitchFamily="34" charset="0"/>
                        </a:rPr>
                        <a:t>Number of patients</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9,572 </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296 (UK)</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3652849856"/>
                  </a:ext>
                </a:extLst>
              </a:tr>
              <a:tr h="441854">
                <a:tc>
                  <a:txBody>
                    <a:bodyPr/>
                    <a:lstStyle/>
                    <a:p>
                      <a:pPr>
                        <a:buNone/>
                      </a:pPr>
                      <a:r>
                        <a:rPr lang="en-GB" sz="1800">
                          <a:effectLst/>
                          <a:latin typeface="Arial" panose="020B0604020202020204" pitchFamily="34" charset="0"/>
                          <a:cs typeface="Arial" panose="020B0604020202020204" pitchFamily="34" charset="0"/>
                        </a:rPr>
                        <a:t>Study population</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All women newly diagnosed with ovarian cancer (ICD-10 C56, C57, C48, D39.1)</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Women aged ≥18 years with platinum-refractory or platinum-resistant epithelial ovarian, fallopian-tube, or primary-peritoneal cancer (PRROC). Excluded trial participants or those with other malignancies.</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2662119210"/>
                  </a:ext>
                </a:extLst>
              </a:tr>
              <a:tr h="80337">
                <a:tc>
                  <a:txBody>
                    <a:bodyPr/>
                    <a:lstStyle/>
                    <a:p>
                      <a:pPr>
                        <a:buNone/>
                      </a:pPr>
                      <a:r>
                        <a:rPr lang="en-GB" sz="1800">
                          <a:effectLst/>
                          <a:latin typeface="Arial" panose="020B0604020202020204" pitchFamily="34" charset="0"/>
                          <a:cs typeface="Arial" panose="020B0604020202020204" pitchFamily="34" charset="0"/>
                        </a:rPr>
                        <a:t>Age reporting</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Median 68 years</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tc>
                  <a:txBody>
                    <a:bodyPr/>
                    <a:lstStyle/>
                    <a:p>
                      <a:pPr>
                        <a:buNone/>
                      </a:pPr>
                      <a:r>
                        <a:rPr lang="en-GB" sz="1800">
                          <a:effectLst/>
                          <a:latin typeface="Arial" panose="020B0604020202020204" pitchFamily="34" charset="0"/>
                          <a:cs typeface="Arial" panose="020B0604020202020204" pitchFamily="34" charset="0"/>
                        </a:rPr>
                        <a:t>Mean 59.2 years for UK cohort</a:t>
                      </a:r>
                      <a:endParaRPr lang="en-GB" sz="1800">
                        <a:effectLst/>
                        <a:latin typeface="Arial" panose="020B0604020202020204" pitchFamily="34" charset="0"/>
                        <a:ea typeface="Aptos" panose="020B0004020202020204" pitchFamily="34" charset="0"/>
                        <a:cs typeface="Arial" panose="020B0604020202020204" pitchFamily="34" charset="0"/>
                      </a:endParaRPr>
                    </a:p>
                  </a:txBody>
                  <a:tcPr marL="18076" marR="18076" marT="0" marB="0"/>
                </a:tc>
                <a:extLst>
                  <a:ext uri="{0D108BD9-81ED-4DB2-BD59-A6C34878D82A}">
                    <a16:rowId xmlns:a16="http://schemas.microsoft.com/office/drawing/2014/main" val="1009158571"/>
                  </a:ext>
                </a:extLst>
              </a:tr>
            </a:tbl>
          </a:graphicData>
        </a:graphic>
      </p:graphicFrame>
      <p:sp>
        <p:nvSpPr>
          <p:cNvPr id="8" name="TextBox 7">
            <a:extLst>
              <a:ext uri="{FF2B5EF4-FFF2-40B4-BE49-F238E27FC236}">
                <a16:creationId xmlns:a16="http://schemas.microsoft.com/office/drawing/2014/main" id="{20AB5180-ABC3-9D2C-9387-1C0BC3D0EBE7}"/>
              </a:ext>
            </a:extLst>
          </p:cNvPr>
          <p:cNvSpPr txBox="1"/>
          <p:nvPr/>
        </p:nvSpPr>
        <p:spPr>
          <a:xfrm>
            <a:off x="411385" y="4994338"/>
            <a:ext cx="11632676"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Clinical advice to EAG</a:t>
            </a:r>
            <a:r>
              <a:rPr lang="en-GB" dirty="0">
                <a:latin typeface="Arial" panose="020B0604020202020204" pitchFamily="34" charset="0"/>
                <a:cs typeface="Arial" panose="020B0604020202020204" pitchFamily="34" charset="0"/>
              </a:rPr>
              <a:t>: starting age from Parikh likely underestimates age of people eligible for </a:t>
            </a:r>
            <a:r>
              <a:rPr lang="en-GB" dirty="0" err="1">
                <a:latin typeface="Arial" panose="020B0604020202020204" pitchFamily="34" charset="0"/>
                <a:cs typeface="Arial" panose="020B0604020202020204" pitchFamily="34" charset="0"/>
              </a:rPr>
              <a:t>mirvetuximab</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Those receiving </a:t>
            </a:r>
            <a:r>
              <a:rPr lang="en-GB" dirty="0" err="1">
                <a:latin typeface="Arial" panose="020B0604020202020204" pitchFamily="34" charset="0"/>
                <a:cs typeface="Arial" panose="020B0604020202020204" pitchFamily="34" charset="0"/>
              </a:rPr>
              <a:t>mirvetuximab</a:t>
            </a:r>
            <a:r>
              <a:rPr lang="en-GB" dirty="0">
                <a:latin typeface="Arial" panose="020B0604020202020204" pitchFamily="34" charset="0"/>
                <a:cs typeface="Arial" panose="020B0604020202020204" pitchFamily="34" charset="0"/>
              </a:rPr>
              <a:t> expected to have lived several years since initial diagnosis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enrolled in MIRASOL (Median age = 64) several years younger than those in NHS clinical practice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EAG: study by </a:t>
            </a:r>
            <a:r>
              <a:rPr lang="en-GB" dirty="0" err="1">
                <a:latin typeface="Arial" panose="020B0604020202020204" pitchFamily="34" charset="0"/>
                <a:cs typeface="Arial" panose="020B0604020202020204" pitchFamily="34" charset="0"/>
              </a:rPr>
              <a:t>Pickwell</a:t>
            </a:r>
            <a:r>
              <a:rPr lang="en-GB" dirty="0">
                <a:latin typeface="Arial" panose="020B0604020202020204" pitchFamily="34" charset="0"/>
                <a:cs typeface="Arial" panose="020B0604020202020204" pitchFamily="34" charset="0"/>
              </a:rPr>
              <a:t>-Smith more recent with large cohort than Parikh, but chose MIRASOL to remain consistent with source of effectiveness data</a:t>
            </a:r>
          </a:p>
        </p:txBody>
      </p:sp>
      <p:sp>
        <p:nvSpPr>
          <p:cNvPr id="7" name="TextBox 6">
            <a:extLst>
              <a:ext uri="{FF2B5EF4-FFF2-40B4-BE49-F238E27FC236}">
                <a16:creationId xmlns:a16="http://schemas.microsoft.com/office/drawing/2014/main" id="{F7093B4C-BB71-7EC2-F4D7-26C0BEA1503D}"/>
              </a:ext>
              <a:ext uri="{C183D7F6-B498-43B3-948B-1728B52AA6E4}">
                <adec:decorative xmlns:adec="http://schemas.microsoft.com/office/drawing/2017/decorative" val="1"/>
              </a:ext>
            </a:extLst>
          </p:cNvPr>
          <p:cNvSpPr txBox="1"/>
          <p:nvPr/>
        </p:nvSpPr>
        <p:spPr>
          <a:xfrm>
            <a:off x="9465547" y="136010"/>
            <a:ext cx="3597309"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Link to </a:t>
            </a:r>
            <a:r>
              <a:rPr lang="en-GB">
                <a:latin typeface="Arial" panose="020B0604020202020204" pitchFamily="34" charset="0"/>
                <a:cs typeface="Arial" panose="020B0604020202020204" pitchFamily="34" charset="0"/>
                <a:hlinkClick r:id="rId2" action="ppaction://hlinksldjump"/>
              </a:rPr>
              <a:t>main deck</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38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a:t>Clinical perspectives</a:t>
            </a:r>
            <a:br>
              <a:rPr lang="en-GB"/>
            </a:br>
            <a:endParaRPr lang="en-GB"/>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p:txBody>
          <a:bodyPr/>
          <a:lstStyle/>
          <a:p>
            <a:r>
              <a:rPr lang="en-GB"/>
              <a:t>New treatments are urgently needed for platinum-resistant ovarian cancer</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5" y="1514571"/>
            <a:ext cx="8588785" cy="4167728"/>
          </a:xfrm>
        </p:spPr>
        <p:txBody>
          <a:bodyPr/>
          <a:lstStyle/>
          <a:p>
            <a:r>
              <a:rPr lang="en-GB" b="1"/>
              <a:t>Submission from British Gynaecological Cancer Society</a:t>
            </a:r>
          </a:p>
          <a:p>
            <a:pPr marL="342900" indent="-342900">
              <a:buFont typeface="Arial" panose="020B0604020202020204" pitchFamily="34" charset="0"/>
              <a:buChar char="•"/>
            </a:pPr>
            <a:r>
              <a:rPr lang="en-GB"/>
              <a:t>Some patients develop platinum resistance after first-line treatment and others will receive several courses of chemotherapy before platinum resistance develops</a:t>
            </a:r>
          </a:p>
          <a:p>
            <a:pPr marL="342900" indent="-342900">
              <a:buFont typeface="Arial" panose="020B0604020202020204" pitchFamily="34" charset="0"/>
              <a:buChar char="•"/>
            </a:pPr>
            <a:r>
              <a:rPr lang="en-GB"/>
              <a:t>For treating platinum-resistant ovarian cancer most clinicians will opt for either liposomal doxorubicin or weekly paclitaxel with or without bevacizumab (bevacizumab not available in NHS setting)</a:t>
            </a:r>
          </a:p>
          <a:p>
            <a:pPr marL="342900" indent="-342900">
              <a:buFont typeface="Arial" panose="020B0604020202020204" pitchFamily="34" charset="0"/>
              <a:buChar char="•"/>
            </a:pPr>
            <a:r>
              <a:rPr lang="en-GB"/>
              <a:t>There is an unmet need in platinum-resistant ovarian cancer; new treatments are urgently needed</a:t>
            </a:r>
          </a:p>
          <a:p>
            <a:pPr marL="342900" indent="-342900">
              <a:buFont typeface="Arial" panose="020B0604020202020204" pitchFamily="34" charset="0"/>
              <a:buChar char="•"/>
            </a:pPr>
            <a:r>
              <a:rPr lang="en-GB" err="1"/>
              <a:t>Mirvetuximab</a:t>
            </a:r>
            <a:r>
              <a:rPr lang="en-GB"/>
              <a:t> would be the first drug to offer a survival advantage in the platinum-resistance setting and would give hope to hundreds of people who suffer from platinum-resistant ovarian cancer</a:t>
            </a:r>
          </a:p>
        </p:txBody>
      </p:sp>
      <p:sp>
        <p:nvSpPr>
          <p:cNvPr id="4" name="Speech Bubble: Rectangle with Corners Rounded 3" descr="Patient quotation">
            <a:extLst>
              <a:ext uri="{FF2B5EF4-FFF2-40B4-BE49-F238E27FC236}">
                <a16:creationId xmlns:a16="http://schemas.microsoft.com/office/drawing/2014/main" id="{DA3E9ABD-DF15-286C-8A98-A6B85C207C61}"/>
              </a:ext>
              <a:ext uri="{C183D7F6-B498-43B3-948B-1728B52AA6E4}">
                <adec:decorative xmlns:adec="http://schemas.microsoft.com/office/drawing/2017/decorative" val="0"/>
              </a:ext>
            </a:extLst>
          </p:cNvPr>
          <p:cNvSpPr/>
          <p:nvPr/>
        </p:nvSpPr>
        <p:spPr>
          <a:xfrm>
            <a:off x="9254919" y="1456119"/>
            <a:ext cx="2767975" cy="1935579"/>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FFFFFF"/>
                </a:solidFill>
                <a:effectLst/>
                <a:uLnTx/>
                <a:uFillTx/>
                <a:latin typeface="Arial" panose="020B0604020202020204" pitchFamily="34" charset="0"/>
                <a:ea typeface="+mn-ea"/>
                <a:cs typeface="+mn-cs"/>
              </a:rPr>
              <a:t>“Very few drugs are effective in platinum-resistant ovarian cancer”</a:t>
            </a:r>
          </a:p>
        </p:txBody>
      </p:sp>
      <p:sp>
        <p:nvSpPr>
          <p:cNvPr id="9" name="Speech Bubble: Rectangle with Corners Rounded 8" descr="Patient quotation">
            <a:extLst>
              <a:ext uri="{FF2B5EF4-FFF2-40B4-BE49-F238E27FC236}">
                <a16:creationId xmlns:a16="http://schemas.microsoft.com/office/drawing/2014/main" id="{0EE85628-6A53-1354-8795-059549F69674}"/>
              </a:ext>
              <a:ext uri="{C183D7F6-B498-43B3-948B-1728B52AA6E4}">
                <adec:decorative xmlns:adec="http://schemas.microsoft.com/office/drawing/2017/decorative" val="0"/>
              </a:ext>
            </a:extLst>
          </p:cNvPr>
          <p:cNvSpPr/>
          <p:nvPr/>
        </p:nvSpPr>
        <p:spPr>
          <a:xfrm>
            <a:off x="9254919" y="3795572"/>
            <a:ext cx="2767975" cy="1935579"/>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FFFFFF"/>
                </a:solidFill>
                <a:effectLst/>
                <a:uLnTx/>
                <a:uFillTx/>
                <a:latin typeface="Arial" panose="020B0604020202020204" pitchFamily="34" charset="0"/>
                <a:ea typeface="+mn-ea"/>
                <a:cs typeface="+mn-cs"/>
              </a:rPr>
              <a:t>“Once platinum-resistance develops, life expectancy is in the range of </a:t>
            </a:r>
            <a:r>
              <a:rPr kumimoji="0" lang="en-GB" sz="1800" b="0" i="1" u="none" strike="noStrike" kern="1200" cap="none" spc="0" normalizeH="0" baseline="0" noProof="0" err="1">
                <a:ln>
                  <a:noFill/>
                </a:ln>
                <a:solidFill>
                  <a:srgbClr val="FFFFFF"/>
                </a:solidFill>
                <a:effectLst/>
                <a:uLnTx/>
                <a:uFillTx/>
                <a:latin typeface="Arial" panose="020B0604020202020204" pitchFamily="34" charset="0"/>
                <a:ea typeface="+mn-ea"/>
                <a:cs typeface="+mn-cs"/>
              </a:rPr>
              <a:t>mo</a:t>
            </a:r>
            <a:r>
              <a:rPr lang="en-GB" i="1" err="1">
                <a:solidFill>
                  <a:srgbClr val="FFFFFF"/>
                </a:solidFill>
                <a:latin typeface="Arial" panose="020B0604020202020204" pitchFamily="34" charset="0"/>
              </a:rPr>
              <a:t>nths</a:t>
            </a:r>
            <a:r>
              <a:rPr lang="en-GB" i="1">
                <a:solidFill>
                  <a:srgbClr val="FFFFFF"/>
                </a:solidFill>
                <a:latin typeface="Arial" panose="020B0604020202020204" pitchFamily="34" charset="0"/>
              </a:rPr>
              <a:t>”</a:t>
            </a:r>
            <a:endParaRPr kumimoji="0" lang="en-GB" sz="1800" b="0" i="1"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19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0E028-794E-5A28-579C-6EC8D281AB79}"/>
            </a:ext>
          </a:extLst>
        </p:cNvPr>
        <p:cNvGrpSpPr/>
        <p:nvPr/>
      </p:nvGrpSpPr>
      <p:grpSpPr>
        <a:xfrm>
          <a:off x="0" y="0"/>
          <a:ext cx="0" cy="0"/>
          <a:chOff x="0" y="0"/>
          <a:chExt cx="0" cy="0"/>
        </a:xfrm>
      </p:grpSpPr>
      <p:sp>
        <p:nvSpPr>
          <p:cNvPr id="4" name="Title 5" descr="Title">
            <a:extLst>
              <a:ext uri="{FF2B5EF4-FFF2-40B4-BE49-F238E27FC236}">
                <a16:creationId xmlns:a16="http://schemas.microsoft.com/office/drawing/2014/main" id="{996C0246-5E5E-70CB-46DE-AA40D66BB2FD}"/>
              </a:ext>
              <a:ext uri="{C183D7F6-B498-43B3-948B-1728B52AA6E4}">
                <adec:decorative xmlns:adec="http://schemas.microsoft.com/office/drawing/2017/decorative" val="0"/>
              </a:ext>
            </a:extLst>
          </p:cNvPr>
          <p:cNvSpPr txBox="1">
            <a:spLocks/>
          </p:cNvSpPr>
          <p:nvPr/>
        </p:nvSpPr>
        <p:spPr>
          <a:xfrm>
            <a:off x="466724" y="238124"/>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GB"/>
          </a:p>
        </p:txBody>
      </p:sp>
      <p:sp>
        <p:nvSpPr>
          <p:cNvPr id="3" name="Text Placeholder 7">
            <a:extLst>
              <a:ext uri="{FF2B5EF4-FFF2-40B4-BE49-F238E27FC236}">
                <a16:creationId xmlns:a16="http://schemas.microsoft.com/office/drawing/2014/main" id="{807F6336-769B-CE85-969F-E9A81BAA0081}"/>
              </a:ext>
            </a:extLst>
          </p:cNvPr>
          <p:cNvSpPr>
            <a:spLocks noGrp="1"/>
          </p:cNvSpPr>
          <p:nvPr>
            <p:ph type="body" sz="quarter" idx="12"/>
          </p:nvPr>
        </p:nvSpPr>
        <p:spPr>
          <a:xfrm>
            <a:off x="376881" y="1046670"/>
            <a:ext cx="11585543" cy="4167728"/>
          </a:xfrm>
        </p:spPr>
        <p:txBody>
          <a:bodyPr/>
          <a:lstStyle/>
          <a:p>
            <a:pPr>
              <a:spcAft>
                <a:spcPts val="600"/>
              </a:spcAft>
            </a:pPr>
            <a:r>
              <a:rPr lang="en-GB"/>
              <a:t>Company raised equality issues relating to gender health gap, rarity and equity of access: </a:t>
            </a:r>
          </a:p>
          <a:p>
            <a:pPr marL="742950" lvl="1" indent="-285750">
              <a:lnSpc>
                <a:spcPct val="100000"/>
              </a:lnSpc>
            </a:pPr>
            <a:r>
              <a:rPr lang="en-GB" b="1">
                <a:cs typeface="Arial" panose="020B0604020202020204" pitchFamily="34" charset="0"/>
              </a:rPr>
              <a:t>Women experience an additional 3 years of ill health and disability compared with men</a:t>
            </a:r>
          </a:p>
          <a:p>
            <a:pPr marL="1200150" lvl="2" indent="-285750">
              <a:lnSpc>
                <a:spcPct val="100000"/>
              </a:lnSpc>
            </a:pPr>
            <a:r>
              <a:rPr lang="en-GB">
                <a:cs typeface="Arial" panose="020B0604020202020204" pitchFamily="34" charset="0"/>
              </a:rPr>
              <a:t>In July 2024, 46% of gynaecology patients were on waiting lists longer than the NHS target of 18 weeks, and nearly 30,000 women were waiting for over a year</a:t>
            </a:r>
          </a:p>
          <a:p>
            <a:pPr marL="1200150" lvl="2" indent="-285750">
              <a:lnSpc>
                <a:spcPct val="100000"/>
              </a:lnSpc>
            </a:pPr>
            <a:r>
              <a:rPr lang="en-GB">
                <a:cs typeface="Arial" panose="020B0604020202020204" pitchFamily="34" charset="0"/>
              </a:rPr>
              <a:t>Longer wait times lead to delayed diagnosis and worse outcomes</a:t>
            </a:r>
          </a:p>
          <a:p>
            <a:pPr marL="742950" lvl="1" indent="-285750">
              <a:lnSpc>
                <a:spcPct val="100000"/>
              </a:lnSpc>
            </a:pPr>
            <a:r>
              <a:rPr lang="en-US" b="1">
                <a:cs typeface="Arial" panose="020B0604020202020204" pitchFamily="34" charset="0"/>
              </a:rPr>
              <a:t>Mirvetuximab granted orphan designation by FDA and EMA </a:t>
            </a:r>
          </a:p>
          <a:p>
            <a:pPr marL="1200150" lvl="2" indent="-285750">
              <a:lnSpc>
                <a:spcPct val="100000"/>
              </a:lnSpc>
            </a:pPr>
            <a:r>
              <a:rPr lang="en-US">
                <a:cs typeface="Arial" panose="020B0604020202020204" pitchFamily="34" charset="0"/>
              </a:rPr>
              <a:t>Indicative of rarity of condition</a:t>
            </a:r>
          </a:p>
          <a:p>
            <a:pPr marL="742950" lvl="1" indent="-285750">
              <a:lnSpc>
                <a:spcPct val="100000"/>
              </a:lnSpc>
            </a:pPr>
            <a:r>
              <a:rPr lang="en-GB" b="1">
                <a:cs typeface="Arial" panose="020B0604020202020204" pitchFamily="34" charset="0"/>
              </a:rPr>
              <a:t>People from more deprived areas less likely to receive surgery or chemotherapy</a:t>
            </a:r>
          </a:p>
          <a:p>
            <a:pPr marL="1200150" lvl="2" indent="-285750">
              <a:lnSpc>
                <a:spcPct val="100000"/>
              </a:lnSpc>
              <a:spcAft>
                <a:spcPts val="600"/>
              </a:spcAft>
            </a:pPr>
            <a:r>
              <a:rPr lang="en-US"/>
              <a:t>50% more likely to die within 2 months of diagnosis in most deprived areas vs least deprived </a:t>
            </a:r>
            <a:endParaRPr lang="en-GB"/>
          </a:p>
          <a:p>
            <a:pPr>
              <a:spcAft>
                <a:spcPts val="600"/>
              </a:spcAft>
            </a:pPr>
            <a:r>
              <a:rPr lang="en-GB"/>
              <a:t>EAG</a:t>
            </a:r>
            <a:r>
              <a:rPr lang="en-GB" b="1"/>
              <a:t> </a:t>
            </a:r>
            <a:r>
              <a:rPr lang="en-GB"/>
              <a:t>commented that it was</a:t>
            </a:r>
            <a:r>
              <a:rPr lang="en-GB" b="1"/>
              <a:t> </a:t>
            </a:r>
            <a:r>
              <a:rPr lang="en-GB"/>
              <a:t>unclear how introducing mirvetuximab alone would reduce health inequalities:</a:t>
            </a:r>
          </a:p>
          <a:p>
            <a:pPr marL="742950" lvl="1" indent="-285750">
              <a:lnSpc>
                <a:spcPct val="100000"/>
              </a:lnSpc>
            </a:pPr>
            <a:r>
              <a:rPr lang="en-GB">
                <a:cs typeface="Arial" panose="020B0604020202020204" pitchFamily="34" charset="0"/>
              </a:rPr>
              <a:t>Company did not present evidence or rationale to demonstrate that mirvetuximab would lead to earlier detection of those eligible for treatment</a:t>
            </a:r>
          </a:p>
          <a:p>
            <a:pPr marL="742950" lvl="1" indent="-285750">
              <a:lnSpc>
                <a:spcPct val="100000"/>
              </a:lnSpc>
            </a:pPr>
            <a:r>
              <a:rPr lang="en-GB"/>
              <a:t>However, EAG agrees that availability of alternative to chemotherapy would be valuable to people with platinum-resistant ovarian cancer</a:t>
            </a:r>
          </a:p>
        </p:txBody>
      </p:sp>
      <p:sp>
        <p:nvSpPr>
          <p:cNvPr id="2" name="Text Placeholder 3">
            <a:extLst>
              <a:ext uri="{FF2B5EF4-FFF2-40B4-BE49-F238E27FC236}">
                <a16:creationId xmlns:a16="http://schemas.microsoft.com/office/drawing/2014/main" id="{57C94161-5149-F279-EB2F-2E37466999A1}"/>
              </a:ext>
            </a:extLst>
          </p:cNvPr>
          <p:cNvSpPr>
            <a:spLocks noGrp="1"/>
          </p:cNvSpPr>
          <p:nvPr>
            <p:ph type="body" sz="quarter" idx="13"/>
          </p:nvPr>
        </p:nvSpPr>
        <p:spPr>
          <a:xfrm>
            <a:off x="1871663" y="6489954"/>
            <a:ext cx="9086850" cy="365125"/>
          </a:xfrm>
        </p:spPr>
        <p:txBody>
          <a:bodyPr>
            <a:normAutofit fontScale="92500"/>
          </a:bodyPr>
          <a:lstStyle/>
          <a:p>
            <a:r>
              <a:rPr lang="en-GB"/>
              <a:t>Abbreviations: EAG, external assessment group; EMA, European Medicines Agency; FDA, Food and Drug Administration</a:t>
            </a:r>
          </a:p>
        </p:txBody>
      </p:sp>
      <p:sp>
        <p:nvSpPr>
          <p:cNvPr id="7" name="Title 6">
            <a:extLst>
              <a:ext uri="{FF2B5EF4-FFF2-40B4-BE49-F238E27FC236}">
                <a16:creationId xmlns:a16="http://schemas.microsoft.com/office/drawing/2014/main" id="{CF4C1ECD-1538-F222-863A-DD9DA4E25413}"/>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GB"/>
              <a:t>Equality considerations</a:t>
            </a:r>
          </a:p>
        </p:txBody>
      </p:sp>
    </p:spTree>
    <p:extLst>
      <p:ext uri="{BB962C8B-B14F-4D97-AF65-F5344CB8AC3E}">
        <p14:creationId xmlns:p14="http://schemas.microsoft.com/office/powerpoint/2010/main" val="17934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a:t>Mirvetuximab </a:t>
            </a:r>
            <a:r>
              <a:rPr lang="en-GB" err="1"/>
              <a:t>soravtansine</a:t>
            </a:r>
            <a:r>
              <a:rPr lang="en-GB"/>
              <a:t> (</a:t>
            </a:r>
            <a:r>
              <a:rPr lang="en-GB" err="1"/>
              <a:t>Elahere</a:t>
            </a:r>
            <a:r>
              <a:rPr lang="en-GB"/>
              <a:t>, AbbVie)</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60715307"/>
              </p:ext>
            </p:extLst>
          </p:nvPr>
        </p:nvGraphicFramePr>
        <p:xfrm>
          <a:off x="433472" y="1316128"/>
          <a:ext cx="11317288" cy="4141214"/>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224278">
                <a:tc>
                  <a:txBody>
                    <a:bodyPr/>
                    <a:lstStyle/>
                    <a:p>
                      <a:r>
                        <a:rPr lang="en-GB">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a:latin typeface="Arial" panose="020B0604020202020204" pitchFamily="34" charset="0"/>
                        </a:rPr>
                        <a:t>Indicated for the treatment of adult patients with folate receptor-alpha (FRα) positive, platinum-resistant high grade serous epithelial ovarian, fallopian tube, or primary peritoneal cancer who have received 1 to 3 prior systemic treatment regimens.</a:t>
                      </a:r>
                    </a:p>
                    <a:p>
                      <a:pPr marL="285750" indent="-285750">
                        <a:buFont typeface="Arial" panose="020B0604020202020204" pitchFamily="34" charset="0"/>
                        <a:buChar char="•"/>
                      </a:pPr>
                      <a:r>
                        <a:rPr lang="en-GB">
                          <a:latin typeface="Arial" panose="020B0604020202020204" pitchFamily="34" charset="0"/>
                        </a:rPr>
                        <a:t>MHRA marketing authorisation granted in July 2025</a:t>
                      </a:r>
                    </a:p>
                  </a:txBody>
                  <a:tcPr/>
                </a:tc>
                <a:extLst>
                  <a:ext uri="{0D108BD9-81ED-4DB2-BD59-A6C34878D82A}">
                    <a16:rowId xmlns:a16="http://schemas.microsoft.com/office/drawing/2014/main" val="3751016788"/>
                  </a:ext>
                </a:extLst>
              </a:tr>
              <a:tr h="938534">
                <a:tc>
                  <a:txBody>
                    <a:bodyPr/>
                    <a:lstStyle/>
                    <a:p>
                      <a:r>
                        <a:rPr lang="en-GB">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a:latin typeface="Arial" panose="020B0604020202020204" pitchFamily="34" charset="0"/>
                        </a:rPr>
                        <a:t>First-in-class FRα-targeted antibody-drug conjugate comprising a monoclonal antibody that binds to the FRα protein and an anticancer medicine called DM4 </a:t>
                      </a:r>
                    </a:p>
                    <a:p>
                      <a:pPr marL="285750" indent="-285750">
                        <a:buFont typeface="Arial" panose="020B0604020202020204" pitchFamily="34" charset="0"/>
                        <a:buChar char="•"/>
                      </a:pPr>
                      <a:r>
                        <a:rPr lang="en-GB">
                          <a:latin typeface="Arial" panose="020B0604020202020204" pitchFamily="34" charset="0"/>
                        </a:rPr>
                        <a:t>After mirvetuximab soravtansine attaches to the FRα protein, it enters the cancer cell and releases DM4 to kill the cell</a:t>
                      </a:r>
                    </a:p>
                  </a:txBody>
                  <a:tcPr/>
                </a:tc>
                <a:extLst>
                  <a:ext uri="{0D108BD9-81ED-4DB2-BD59-A6C34878D82A}">
                    <a16:rowId xmlns:a16="http://schemas.microsoft.com/office/drawing/2014/main" val="984656975"/>
                  </a:ext>
                </a:extLst>
              </a:tr>
              <a:tr h="713232">
                <a:tc>
                  <a:txBody>
                    <a:bodyPr/>
                    <a:lstStyle/>
                    <a:p>
                      <a:r>
                        <a:rPr lang="en-GB">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a:latin typeface="Arial" panose="020B0604020202020204" pitchFamily="34" charset="0"/>
                        </a:rPr>
                        <a:t>Intravenous infusion administered every 21 days until disease progression or unacceptable toxicity</a:t>
                      </a:r>
                    </a:p>
                  </a:txBody>
                  <a:tcPr/>
                </a:tc>
                <a:extLst>
                  <a:ext uri="{0D108BD9-81ED-4DB2-BD59-A6C34878D82A}">
                    <a16:rowId xmlns:a16="http://schemas.microsoft.com/office/drawing/2014/main" val="2152176351"/>
                  </a:ext>
                </a:extLst>
              </a:tr>
              <a:tr h="1014984">
                <a:tc>
                  <a:txBody>
                    <a:bodyPr/>
                    <a:lstStyle/>
                    <a:p>
                      <a:r>
                        <a:rPr lang="en-GB">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a:latin typeface="Arial" panose="020B0604020202020204" pitchFamily="34" charset="0"/>
                        </a:rPr>
                        <a:t>List price per 100mg vial: </a:t>
                      </a:r>
                      <a:r>
                        <a:rPr lang="en-GB" u="none">
                          <a:latin typeface="Arial" panose="020B0604020202020204" pitchFamily="34" charset="0"/>
                        </a:rPr>
                        <a:t>£4,950</a:t>
                      </a:r>
                    </a:p>
                    <a:p>
                      <a:pPr marL="285750" indent="-285750">
                        <a:buFont typeface="Arial" panose="020B0604020202020204" pitchFamily="34" charset="0"/>
                        <a:buChar char="•"/>
                      </a:pPr>
                      <a:r>
                        <a:rPr lang="en-GB">
                          <a:latin typeface="Arial" panose="020B0604020202020204" pitchFamily="34" charset="0"/>
                        </a:rPr>
                        <a:t>Average cost of a course of treatment (at list price):</a:t>
                      </a:r>
                      <a:r>
                        <a:rPr lang="en-GB">
                          <a:highlight>
                            <a:srgbClr val="000000"/>
                          </a:highlight>
                          <a:latin typeface="Arial" panose="020B0604020202020204" pitchFamily="34" charset="0"/>
                        </a:rPr>
                        <a:t>*********</a:t>
                      </a:r>
                      <a:endParaRPr lang="en-GB" u="none">
                        <a:highlight>
                          <a:srgbClr val="000000"/>
                        </a:highlight>
                        <a:latin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rPr>
                        <a:t>A patient access scheme has been agreed</a:t>
                      </a:r>
                      <a:endParaRPr lang="en-GB" b="1">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1">
            <a:extLst>
              <a:ext uri="{FF2B5EF4-FFF2-40B4-BE49-F238E27FC236}">
                <a16:creationId xmlns:a16="http://schemas.microsoft.com/office/drawing/2014/main" id="{779188A7-FACC-CB23-B451-4338FC9E576B}"/>
              </a:ext>
            </a:extLst>
          </p:cNvPr>
          <p:cNvSpPr>
            <a:spLocks noGrp="1"/>
          </p:cNvSpPr>
          <p:nvPr>
            <p:ph type="body" sz="quarter" idx="13"/>
          </p:nvPr>
        </p:nvSpPr>
        <p:spPr/>
        <p:txBody>
          <a:bodyPr/>
          <a:lstStyle/>
          <a:p>
            <a:r>
              <a:rPr lang="en-GB"/>
              <a:t>Abbreviations: FRα, folate receptor alpha; MHRA, Medicines and Healthcare products Regulatory Agency</a:t>
            </a:r>
          </a:p>
          <a:p>
            <a:endParaRPr lang="en-GB"/>
          </a:p>
        </p:txBody>
      </p:sp>
    </p:spTree>
    <p:extLst>
      <p:ext uri="{BB962C8B-B14F-4D97-AF65-F5344CB8AC3E}">
        <p14:creationId xmlns:p14="http://schemas.microsoft.com/office/powerpoint/2010/main" val="3692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346411" y="233250"/>
            <a:ext cx="11250785" cy="592817"/>
          </a:xfrm>
        </p:spPr>
        <p:txBody>
          <a:bodyPr>
            <a:normAutofit fontScale="90000"/>
          </a:bodyPr>
          <a:lstStyle/>
          <a:p>
            <a:r>
              <a:rPr lang="en-GB"/>
              <a:t>Treatment pathway and proposed positioning of mirvetuximab</a:t>
            </a:r>
          </a:p>
        </p:txBody>
      </p:sp>
      <p:grpSp>
        <p:nvGrpSpPr>
          <p:cNvPr id="3" name="Group 2" descr="A diagram showing the treatment pathway and proposed positioning of mirvetuximab. In first line, people receive platinum-based chemotherapy (with or without bevacizumab) and maintenance therapy. Currently, in subsequent lines, if the disease is platinum sensitive, people receive platinum-based chemotherapy. If the disease is platinum resistant (defined as progression within 6 months), people receive pegulated lipsomal doxorubin or paclitaxel. Mirvetuximab is positioned as an alternative to PLD or paclitaxel for those with platinum resistant disease and whose tumours are folate receptor alpha positive.">
            <a:extLst>
              <a:ext uri="{FF2B5EF4-FFF2-40B4-BE49-F238E27FC236}">
                <a16:creationId xmlns:a16="http://schemas.microsoft.com/office/drawing/2014/main" id="{41F86E12-0021-0270-9EB4-8CAD4871B842}"/>
              </a:ext>
            </a:extLst>
          </p:cNvPr>
          <p:cNvGrpSpPr/>
          <p:nvPr/>
        </p:nvGrpSpPr>
        <p:grpSpPr>
          <a:xfrm>
            <a:off x="506766" y="799086"/>
            <a:ext cx="10790024" cy="3797231"/>
            <a:chOff x="506766" y="799086"/>
            <a:chExt cx="10790024" cy="3797231"/>
          </a:xfrm>
        </p:grpSpPr>
        <p:sp>
          <p:nvSpPr>
            <p:cNvPr id="4" name="Rectangle 3">
              <a:extLst>
                <a:ext uri="{FF2B5EF4-FFF2-40B4-BE49-F238E27FC236}">
                  <a16:creationId xmlns:a16="http://schemas.microsoft.com/office/drawing/2014/main" id="{BCC6AEEF-0F34-2C10-4949-95185665023D}"/>
                </a:ext>
              </a:extLst>
            </p:cNvPr>
            <p:cNvSpPr/>
            <p:nvPr/>
          </p:nvSpPr>
          <p:spPr>
            <a:xfrm>
              <a:off x="506766" y="799086"/>
              <a:ext cx="886968" cy="15543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1L</a:t>
              </a:r>
            </a:p>
          </p:txBody>
        </p:sp>
        <p:sp>
          <p:nvSpPr>
            <p:cNvPr id="15" name="Rectangle 14">
              <a:extLst>
                <a:ext uri="{FF2B5EF4-FFF2-40B4-BE49-F238E27FC236}">
                  <a16:creationId xmlns:a16="http://schemas.microsoft.com/office/drawing/2014/main" id="{EBCDC23F-0DCB-6CB3-E1D0-153A0E7E48C6}"/>
                </a:ext>
              </a:extLst>
            </p:cNvPr>
            <p:cNvSpPr/>
            <p:nvPr/>
          </p:nvSpPr>
          <p:spPr>
            <a:xfrm>
              <a:off x="1469034" y="1349165"/>
              <a:ext cx="4928616" cy="1004221"/>
            </a:xfrm>
            <a:prstGeom prst="rect">
              <a:avLst/>
            </a:prstGeom>
            <a:solidFill>
              <a:schemeClr val="accent3">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Maintenance therapy: </a:t>
              </a:r>
              <a:r>
                <a:rPr lang="en-GB">
                  <a:solidFill>
                    <a:schemeClr val="tx1"/>
                  </a:solidFill>
                  <a:latin typeface="Arial" panose="020B0604020202020204" pitchFamily="34" charset="0"/>
                  <a:cs typeface="Arial" panose="020B0604020202020204" pitchFamily="34" charset="0"/>
                </a:rPr>
                <a:t>Olaparib (TA962, BRCA+), Niraparib (TA673, HRD+/-, CDF), Rucaparib (TA1055, BRCA-, HRD +/-)</a:t>
              </a:r>
            </a:p>
          </p:txBody>
        </p:sp>
        <p:sp>
          <p:nvSpPr>
            <p:cNvPr id="16" name="Rectangle 15">
              <a:extLst>
                <a:ext uri="{FF2B5EF4-FFF2-40B4-BE49-F238E27FC236}">
                  <a16:creationId xmlns:a16="http://schemas.microsoft.com/office/drawing/2014/main" id="{3B6E5757-73E2-0601-DD1B-5B1AEC49A7C4}"/>
                </a:ext>
              </a:extLst>
            </p:cNvPr>
            <p:cNvSpPr/>
            <p:nvPr/>
          </p:nvSpPr>
          <p:spPr>
            <a:xfrm>
              <a:off x="1469034" y="817500"/>
              <a:ext cx="4928616" cy="53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Platinum-based chemotherapy (TA55)</a:t>
              </a:r>
            </a:p>
          </p:txBody>
        </p:sp>
        <p:sp>
          <p:nvSpPr>
            <p:cNvPr id="17" name="Rectangle 16">
              <a:extLst>
                <a:ext uri="{FF2B5EF4-FFF2-40B4-BE49-F238E27FC236}">
                  <a16:creationId xmlns:a16="http://schemas.microsoft.com/office/drawing/2014/main" id="{9647FC14-417B-6940-5154-DB76642820CA}"/>
                </a:ext>
              </a:extLst>
            </p:cNvPr>
            <p:cNvSpPr/>
            <p:nvPr/>
          </p:nvSpPr>
          <p:spPr>
            <a:xfrm>
              <a:off x="6472950" y="809849"/>
              <a:ext cx="3466476" cy="53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Platinum-based chemotherapy plus bevacizumab</a:t>
              </a:r>
            </a:p>
          </p:txBody>
        </p:sp>
        <p:sp>
          <p:nvSpPr>
            <p:cNvPr id="18" name="Rectangle 17">
              <a:extLst>
                <a:ext uri="{FF2B5EF4-FFF2-40B4-BE49-F238E27FC236}">
                  <a16:creationId xmlns:a16="http://schemas.microsoft.com/office/drawing/2014/main" id="{815149CE-B932-6AA8-3A05-D43815978764}"/>
                </a:ext>
              </a:extLst>
            </p:cNvPr>
            <p:cNvSpPr/>
            <p:nvPr/>
          </p:nvSpPr>
          <p:spPr>
            <a:xfrm>
              <a:off x="6472950" y="1358308"/>
              <a:ext cx="3466476" cy="1004221"/>
            </a:xfrm>
            <a:prstGeom prst="rect">
              <a:avLst/>
            </a:prstGeom>
            <a:solidFill>
              <a:schemeClr val="accent3">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Maintenance therapy: </a:t>
              </a:r>
              <a:r>
                <a:rPr lang="en-GB">
                  <a:solidFill>
                    <a:schemeClr val="tx1"/>
                  </a:solidFill>
                  <a:latin typeface="Arial" panose="020B0604020202020204" pitchFamily="34" charset="0"/>
                  <a:cs typeface="Arial" panose="020B0604020202020204" pitchFamily="34" charset="0"/>
                </a:rPr>
                <a:t>Olaparib + bevacizumab (TA946, HRD+), bevacizumab (HRD+/-)</a:t>
              </a:r>
            </a:p>
          </p:txBody>
        </p:sp>
        <p:sp>
          <p:nvSpPr>
            <p:cNvPr id="19" name="Rectangle 18">
              <a:extLst>
                <a:ext uri="{FF2B5EF4-FFF2-40B4-BE49-F238E27FC236}">
                  <a16:creationId xmlns:a16="http://schemas.microsoft.com/office/drawing/2014/main" id="{D6C3A680-0C52-4DE4-D41E-0640488201C2}"/>
                </a:ext>
              </a:extLst>
            </p:cNvPr>
            <p:cNvSpPr/>
            <p:nvPr/>
          </p:nvSpPr>
          <p:spPr>
            <a:xfrm>
              <a:off x="509564" y="3099368"/>
              <a:ext cx="886968" cy="1496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2L to 4L</a:t>
              </a:r>
            </a:p>
          </p:txBody>
        </p:sp>
        <p:sp>
          <p:nvSpPr>
            <p:cNvPr id="20" name="Rectangle 19">
              <a:extLst>
                <a:ext uri="{FF2B5EF4-FFF2-40B4-BE49-F238E27FC236}">
                  <a16:creationId xmlns:a16="http://schemas.microsoft.com/office/drawing/2014/main" id="{CD258040-C726-205F-9402-EFA9E4588213}"/>
                </a:ext>
              </a:extLst>
            </p:cNvPr>
            <p:cNvSpPr/>
            <p:nvPr/>
          </p:nvSpPr>
          <p:spPr>
            <a:xfrm>
              <a:off x="1469034" y="3649447"/>
              <a:ext cx="4928616" cy="946869"/>
            </a:xfrm>
            <a:prstGeom prst="rect">
              <a:avLst/>
            </a:prstGeom>
            <a:solidFill>
              <a:schemeClr val="accent3">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Maintenance therapy: </a:t>
              </a:r>
              <a:r>
                <a:rPr lang="en-GB">
                  <a:solidFill>
                    <a:schemeClr val="tx1"/>
                  </a:solidFill>
                  <a:latin typeface="Arial" panose="020B0604020202020204" pitchFamily="34" charset="0"/>
                  <a:cs typeface="Arial" panose="020B0604020202020204" pitchFamily="34" charset="0"/>
                </a:rPr>
                <a:t>Olaparib (TA908, BRCA+), Niraparib (TA784, BRCA +/-), Rucaparib (TA1007, BRCA+/-)</a:t>
              </a:r>
            </a:p>
          </p:txBody>
        </p:sp>
        <p:sp>
          <p:nvSpPr>
            <p:cNvPr id="21" name="Rectangle 20">
              <a:extLst>
                <a:ext uri="{FF2B5EF4-FFF2-40B4-BE49-F238E27FC236}">
                  <a16:creationId xmlns:a16="http://schemas.microsoft.com/office/drawing/2014/main" id="{D3D3A8C0-8E4F-4C08-53C2-072B2849271D}"/>
                </a:ext>
              </a:extLst>
            </p:cNvPr>
            <p:cNvSpPr/>
            <p:nvPr/>
          </p:nvSpPr>
          <p:spPr>
            <a:xfrm>
              <a:off x="1469034" y="3117782"/>
              <a:ext cx="4928616" cy="53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Platinum-based chemotherapy* (TA389)</a:t>
              </a:r>
            </a:p>
          </p:txBody>
        </p:sp>
        <p:sp>
          <p:nvSpPr>
            <p:cNvPr id="23" name="Rectangle 22">
              <a:extLst>
                <a:ext uri="{FF2B5EF4-FFF2-40B4-BE49-F238E27FC236}">
                  <a16:creationId xmlns:a16="http://schemas.microsoft.com/office/drawing/2014/main" id="{E718D3BA-C8B0-6A51-2A66-47D836734A88}"/>
                </a:ext>
              </a:extLst>
            </p:cNvPr>
            <p:cNvSpPr/>
            <p:nvPr/>
          </p:nvSpPr>
          <p:spPr>
            <a:xfrm>
              <a:off x="9358158" y="3592096"/>
              <a:ext cx="1930336" cy="1004221"/>
            </a:xfrm>
            <a:prstGeom prst="rect">
              <a:avLst/>
            </a:prstGeom>
            <a:solidFill>
              <a:schemeClr val="accent3">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PLD or paclitaxel (TA389)*</a:t>
              </a:r>
            </a:p>
          </p:txBody>
        </p:sp>
        <p:sp>
          <p:nvSpPr>
            <p:cNvPr id="24" name="Rectangle 23">
              <a:extLst>
                <a:ext uri="{FF2B5EF4-FFF2-40B4-BE49-F238E27FC236}">
                  <a16:creationId xmlns:a16="http://schemas.microsoft.com/office/drawing/2014/main" id="{A4792D93-18AF-2AF7-532B-303306D66AEF}"/>
                </a:ext>
              </a:extLst>
            </p:cNvPr>
            <p:cNvSpPr/>
            <p:nvPr/>
          </p:nvSpPr>
          <p:spPr>
            <a:xfrm>
              <a:off x="1464738" y="2707055"/>
              <a:ext cx="4932912" cy="3733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Platinum sensitive (progression &gt;6 months)</a:t>
              </a:r>
            </a:p>
          </p:txBody>
        </p:sp>
        <p:sp>
          <p:nvSpPr>
            <p:cNvPr id="25" name="Rectangle 24">
              <a:extLst>
                <a:ext uri="{FF2B5EF4-FFF2-40B4-BE49-F238E27FC236}">
                  <a16:creationId xmlns:a16="http://schemas.microsoft.com/office/drawing/2014/main" id="{D2DEBF3E-A9BA-F5C0-72AC-730B41BF8E13}"/>
                </a:ext>
              </a:extLst>
            </p:cNvPr>
            <p:cNvSpPr/>
            <p:nvPr/>
          </p:nvSpPr>
          <p:spPr>
            <a:xfrm>
              <a:off x="6472950" y="2707055"/>
              <a:ext cx="4823840" cy="3857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Platinum resistant (progression ≤ 6 months)</a:t>
              </a:r>
            </a:p>
          </p:txBody>
        </p:sp>
        <p:sp>
          <p:nvSpPr>
            <p:cNvPr id="26" name="Rectangle 25">
              <a:extLst>
                <a:ext uri="{FF2B5EF4-FFF2-40B4-BE49-F238E27FC236}">
                  <a16:creationId xmlns:a16="http://schemas.microsoft.com/office/drawing/2014/main" id="{27154EC5-1CC0-F20D-B616-5D39EDE3F5CE}"/>
                </a:ext>
              </a:extLst>
            </p:cNvPr>
            <p:cNvSpPr/>
            <p:nvPr/>
          </p:nvSpPr>
          <p:spPr>
            <a:xfrm>
              <a:off x="6480318" y="3120579"/>
              <a:ext cx="2795172" cy="449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FRα positive</a:t>
              </a:r>
              <a:endParaRPr lang="en-GB">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8876E362-0690-C72C-481B-F1427BC28F42}"/>
                </a:ext>
              </a:extLst>
            </p:cNvPr>
            <p:cNvSpPr/>
            <p:nvPr/>
          </p:nvSpPr>
          <p:spPr>
            <a:xfrm>
              <a:off x="9358158" y="3120579"/>
              <a:ext cx="1930336" cy="449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FRα negative</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CED5D657-314D-2B37-4AFA-36B3ED6BAEF7}"/>
                </a:ext>
              </a:extLst>
            </p:cNvPr>
            <p:cNvSpPr/>
            <p:nvPr/>
          </p:nvSpPr>
          <p:spPr>
            <a:xfrm>
              <a:off x="8098434" y="3592096"/>
              <a:ext cx="1161392" cy="1004221"/>
            </a:xfrm>
            <a:prstGeom prst="rect">
              <a:avLst/>
            </a:prstGeom>
            <a:solidFill>
              <a:schemeClr val="accent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PLD or paclitaxel (TA389)*</a:t>
              </a:r>
            </a:p>
          </p:txBody>
        </p:sp>
        <p:sp>
          <p:nvSpPr>
            <p:cNvPr id="31" name="Rectangle 30">
              <a:extLst>
                <a:ext uri="{FF2B5EF4-FFF2-40B4-BE49-F238E27FC236}">
                  <a16:creationId xmlns:a16="http://schemas.microsoft.com/office/drawing/2014/main" id="{4885E78C-0520-EF3B-03C5-08B5D7DE8105}"/>
                </a:ext>
              </a:extLst>
            </p:cNvPr>
            <p:cNvSpPr/>
            <p:nvPr/>
          </p:nvSpPr>
          <p:spPr>
            <a:xfrm>
              <a:off x="6472950" y="3592095"/>
              <a:ext cx="1550184" cy="1004221"/>
            </a:xfrm>
            <a:prstGeom prst="rect">
              <a:avLst/>
            </a:prstGeom>
            <a:solidFill>
              <a:schemeClr val="accent6"/>
            </a:solidFill>
            <a:ln w="28575">
              <a:solidFill>
                <a:srgbClr val="000000"/>
              </a:solidFill>
              <a:prstDash val="dash"/>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Mirvetuximab (proposed)</a:t>
              </a:r>
            </a:p>
          </p:txBody>
        </p:sp>
        <p:sp>
          <p:nvSpPr>
            <p:cNvPr id="32" name="Isosceles Triangle 31">
              <a:extLst>
                <a:ext uri="{FF2B5EF4-FFF2-40B4-BE49-F238E27FC236}">
                  <a16:creationId xmlns:a16="http://schemas.microsoft.com/office/drawing/2014/main" id="{982FA266-403C-63E5-E741-B9E47ABB9E59}"/>
                </a:ext>
              </a:extLst>
            </p:cNvPr>
            <p:cNvSpPr/>
            <p:nvPr/>
          </p:nvSpPr>
          <p:spPr>
            <a:xfrm rot="10800000">
              <a:off x="3956254" y="2429889"/>
              <a:ext cx="4928616" cy="239819"/>
            </a:xfrm>
            <a:prstGeom prst="triangle">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A411EE9C-FA36-0D06-0FAE-E8A29658A71D}"/>
              </a:ext>
              <a:ext uri="{C183D7F6-B498-43B3-948B-1728B52AA6E4}">
                <adec:decorative xmlns:adec="http://schemas.microsoft.com/office/drawing/2017/decorative" val="1"/>
              </a:ext>
            </a:extLst>
          </p:cNvPr>
          <p:cNvSpPr/>
          <p:nvPr/>
        </p:nvSpPr>
        <p:spPr>
          <a:xfrm>
            <a:off x="6397650" y="3047164"/>
            <a:ext cx="2960508" cy="16368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4EAE78A-573A-F5C1-90AB-B1290A24BAE2}"/>
              </a:ext>
            </a:extLst>
          </p:cNvPr>
          <p:cNvSpPr txBox="1"/>
          <p:nvPr/>
        </p:nvSpPr>
        <p:spPr>
          <a:xfrm>
            <a:off x="6299344" y="4630197"/>
            <a:ext cx="9978300"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*Topotecan not recommended by NICE in TA389</a:t>
            </a:r>
          </a:p>
        </p:txBody>
      </p:sp>
      <p:grpSp>
        <p:nvGrpSpPr>
          <p:cNvPr id="13" name="Group 12" descr="A list of questions for committee:&#10;Is the proposed positioning of mirvetuximab appropriate?&#10;The comparator in the company analysis is pooled chemotherapy (including PLD, paclitaxel and topotecan). To what extent is topotecan used in clinical practice as a treatment option for platinum-resistant FRα-positive disease?">
            <a:extLst>
              <a:ext uri="{FF2B5EF4-FFF2-40B4-BE49-F238E27FC236}">
                <a16:creationId xmlns:a16="http://schemas.microsoft.com/office/drawing/2014/main" id="{C962E482-07F4-F694-2A94-8A5A6CC421E3}"/>
              </a:ext>
              <a:ext uri="{C183D7F6-B498-43B3-948B-1728B52AA6E4}">
                <adec:decorative xmlns:adec="http://schemas.microsoft.com/office/drawing/2017/decorative" val="0"/>
              </a:ext>
            </a:extLst>
          </p:cNvPr>
          <p:cNvGrpSpPr/>
          <p:nvPr/>
        </p:nvGrpSpPr>
        <p:grpSpPr>
          <a:xfrm>
            <a:off x="346411" y="5039287"/>
            <a:ext cx="11109959" cy="1237546"/>
            <a:chOff x="1303850" y="4534761"/>
            <a:chExt cx="11109959" cy="1721961"/>
          </a:xfrm>
        </p:grpSpPr>
        <p:sp>
          <p:nvSpPr>
            <p:cNvPr id="7" name="Rectangle 6" descr="Question to committee">
              <a:extLst>
                <a:ext uri="{FF2B5EF4-FFF2-40B4-BE49-F238E27FC236}">
                  <a16:creationId xmlns:a16="http://schemas.microsoft.com/office/drawing/2014/main" id="{80AB0BCC-0084-0FCC-1B49-ADC7793615DF}"/>
                </a:ext>
                <a:ext uri="{C183D7F6-B498-43B3-948B-1728B52AA6E4}">
                  <adec:decorative xmlns:adec="http://schemas.microsoft.com/office/drawing/2017/decorative" val="0"/>
                </a:ext>
              </a:extLst>
            </p:cNvPr>
            <p:cNvSpPr/>
            <p:nvPr/>
          </p:nvSpPr>
          <p:spPr>
            <a:xfrm>
              <a:off x="1784780" y="4534761"/>
              <a:ext cx="10629029" cy="172196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Is the proposed positioning of mirvetuximab appropriate?</a:t>
              </a:r>
            </a:p>
            <a:p>
              <a:pPr marL="285750" indent="-285750">
                <a:buFont typeface="Arial" panose="020B0604020202020204" pitchFamily="34" charset="0"/>
                <a:buChar char="•"/>
              </a:pPr>
              <a:r>
                <a:rPr lang="en-GB">
                  <a:solidFill>
                    <a:schemeClr val="tx1"/>
                  </a:solidFill>
                  <a:latin typeface="Arial" panose="020B0604020202020204" pitchFamily="34" charset="0"/>
                </a:rPr>
                <a:t>The comparator in the company analysis is pooled chemotherapy (including PLD, paclitaxel and topotecan). Is topotecan used in clinical practice as a treatment option for platinum-resistant FRα-positive disease? </a:t>
              </a:r>
            </a:p>
          </p:txBody>
        </p:sp>
        <p:grpSp>
          <p:nvGrpSpPr>
            <p:cNvPr id="8" name="Group 7">
              <a:extLst>
                <a:ext uri="{FF2B5EF4-FFF2-40B4-BE49-F238E27FC236}">
                  <a16:creationId xmlns:a16="http://schemas.microsoft.com/office/drawing/2014/main" id="{731FA294-ABC1-5A98-00CC-1FC820485A62}"/>
                </a:ext>
                <a:ext uri="{C183D7F6-B498-43B3-948B-1728B52AA6E4}">
                  <adec:decorative xmlns:adec="http://schemas.microsoft.com/office/drawing/2017/decorative" val="1"/>
                </a:ext>
              </a:extLst>
            </p:cNvPr>
            <p:cNvGrpSpPr/>
            <p:nvPr/>
          </p:nvGrpSpPr>
          <p:grpSpPr>
            <a:xfrm>
              <a:off x="1303850" y="4656095"/>
              <a:ext cx="693582" cy="1348792"/>
              <a:chOff x="-1592643" y="3393942"/>
              <a:chExt cx="693582" cy="1348792"/>
            </a:xfrm>
          </p:grpSpPr>
          <p:sp>
            <p:nvSpPr>
              <p:cNvPr id="9" name="Oval 8">
                <a:extLst>
                  <a:ext uri="{FF2B5EF4-FFF2-40B4-BE49-F238E27FC236}">
                    <a16:creationId xmlns:a16="http://schemas.microsoft.com/office/drawing/2014/main" id="{66E28E5A-417A-3FA9-04E3-F09C14465ECD}"/>
                  </a:ext>
                  <a:ext uri="{C183D7F6-B498-43B3-948B-1728B52AA6E4}">
                    <adec:decorative xmlns:adec="http://schemas.microsoft.com/office/drawing/2017/decorative" val="1"/>
                  </a:ext>
                </a:extLst>
              </p:cNvPr>
              <p:cNvSpPr/>
              <p:nvPr/>
            </p:nvSpPr>
            <p:spPr>
              <a:xfrm>
                <a:off x="-1592643" y="3393942"/>
                <a:ext cx="693582" cy="1348792"/>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889FFACD-3C85-D722-8614-EB0A9D454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106" y="3512720"/>
                <a:ext cx="558072" cy="1085269"/>
              </a:xfrm>
              <a:prstGeom prst="rect">
                <a:avLst/>
              </a:prstGeom>
            </p:spPr>
          </p:pic>
        </p:grpSp>
      </p:gr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3"/>
          </p:nvPr>
        </p:nvSpPr>
        <p:spPr>
          <a:xfrm>
            <a:off x="1064838" y="6356350"/>
            <a:ext cx="10694346" cy="365125"/>
          </a:xfrm>
        </p:spPr>
        <p:txBody>
          <a:bodyPr>
            <a:noAutofit/>
          </a:bodyPr>
          <a:lstStyle/>
          <a:p>
            <a:r>
              <a:rPr lang="en-GB"/>
              <a:t>Abbreviations: 1L, first line; 2L, second line; 4L, fourth line; BRCA, Breast Cancer gene; CDF, Cancer Drugs Fund; HRD, homologous recombination deficient; PLD, pegylated liposomal doxorubicin; TA, technology appraisal </a:t>
            </a:r>
          </a:p>
        </p:txBody>
      </p:sp>
    </p:spTree>
    <p:extLst>
      <p:ext uri="{BB962C8B-B14F-4D97-AF65-F5344CB8AC3E}">
        <p14:creationId xmlns:p14="http://schemas.microsoft.com/office/powerpoint/2010/main" val="324152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1347788492"/>
              </p:ext>
            </p:extLst>
          </p:nvPr>
        </p:nvGraphicFramePr>
        <p:xfrm>
          <a:off x="589691" y="1165563"/>
          <a:ext cx="10455638" cy="3337560"/>
        </p:xfrm>
        <a:graphic>
          <a:graphicData uri="http://schemas.openxmlformats.org/drawingml/2006/table">
            <a:tbl>
              <a:tblPr firstRow="1" bandRow="1">
                <a:tableStyleId>{5C22544A-7EE6-4342-B048-85BDC9FD1C3A}</a:tableStyleId>
              </a:tblPr>
              <a:tblGrid>
                <a:gridCol w="6413958">
                  <a:extLst>
                    <a:ext uri="{9D8B030D-6E8A-4147-A177-3AD203B41FA5}">
                      <a16:colId xmlns:a16="http://schemas.microsoft.com/office/drawing/2014/main" val="3322847139"/>
                    </a:ext>
                  </a:extLst>
                </a:gridCol>
                <a:gridCol w="2352865">
                  <a:extLst>
                    <a:ext uri="{9D8B030D-6E8A-4147-A177-3AD203B41FA5}">
                      <a16:colId xmlns:a16="http://schemas.microsoft.com/office/drawing/2014/main" val="2381203084"/>
                    </a:ext>
                  </a:extLst>
                </a:gridCol>
                <a:gridCol w="1688815">
                  <a:extLst>
                    <a:ext uri="{9D8B030D-6E8A-4147-A177-3AD203B41FA5}">
                      <a16:colId xmlns:a16="http://schemas.microsoft.com/office/drawing/2014/main" val="354127724"/>
                    </a:ext>
                  </a:extLst>
                </a:gridCol>
              </a:tblGrid>
              <a:tr h="370840">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Resolved?</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6474524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hlinkClick r:id="rId3" action="ppaction://hlinksldjump"/>
                        </a:rPr>
                        <a:t>Generalisability of MIRASOL</a:t>
                      </a:r>
                      <a:endParaRPr lang="en-GB">
                        <a:solidFill>
                          <a:schemeClr val="tx1"/>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r>
                        <a:rPr lang="en-GB">
                          <a:latin typeface="Arial" panose="020B0604020202020204" pitchFamily="34" charset="0"/>
                        </a:rPr>
                        <a:t>Unknown</a:t>
                      </a:r>
                    </a:p>
                  </a:txBody>
                  <a:tcPr anchor="ctr"/>
                </a:tc>
                <a:extLst>
                  <a:ext uri="{0D108BD9-81ED-4DB2-BD59-A6C34878D82A}">
                    <a16:rowId xmlns:a16="http://schemas.microsoft.com/office/drawing/2014/main" val="3255268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hlinkClick r:id="rId4" action="ppaction://hlinksldjump"/>
                        </a:rPr>
                        <a:t>Subgroup analyses</a:t>
                      </a:r>
                      <a:endParaRPr lang="en-GB">
                        <a:solidFill>
                          <a:schemeClr val="tx1"/>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r>
                        <a:rPr lang="en-GB">
                          <a:latin typeface="Arial" panose="020B0604020202020204" pitchFamily="34" charset="0"/>
                        </a:rPr>
                        <a:t>Moderate</a:t>
                      </a:r>
                    </a:p>
                  </a:txBody>
                  <a:tcPr anchor="ctr"/>
                </a:tc>
                <a:extLst>
                  <a:ext uri="{0D108BD9-81ED-4DB2-BD59-A6C34878D82A}">
                    <a16:rowId xmlns:a16="http://schemas.microsoft.com/office/drawing/2014/main" val="23203896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hlinkClick r:id="rId5" action="ppaction://hlinksldjump"/>
                        </a:rPr>
                        <a:t>OS extrapolations</a:t>
                      </a:r>
                      <a:endParaRPr lang="en-GB">
                        <a:solidFill>
                          <a:srgbClr val="FF000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r>
                        <a:rPr lang="en-GB">
                          <a:latin typeface="Arial" panose="020B0604020202020204" pitchFamily="34" charset="0"/>
                        </a:rPr>
                        <a:t>Large</a:t>
                      </a:r>
                    </a:p>
                  </a:txBody>
                  <a:tcPr anchor="ctr"/>
                </a:tc>
                <a:extLst>
                  <a:ext uri="{0D108BD9-81ED-4DB2-BD59-A6C34878D82A}">
                    <a16:rowId xmlns:a16="http://schemas.microsoft.com/office/drawing/2014/main" val="3172031067"/>
                  </a:ext>
                </a:extLst>
              </a:tr>
              <a:tr h="370840">
                <a:tc>
                  <a:txBody>
                    <a:bodyPr/>
                    <a:lstStyle/>
                    <a:p>
                      <a:r>
                        <a:rPr lang="en-GB">
                          <a:latin typeface="Arial" panose="020B0604020202020204" pitchFamily="34" charset="0"/>
                          <a:hlinkClick r:id="rId6" action="ppaction://hlinksldjump"/>
                        </a:rPr>
                        <a:t>Health state utilities for chemotherapy</a:t>
                      </a:r>
                      <a:endParaRPr lang="en-GB">
                        <a:latin typeface="Arial" panose="020B0604020202020204" pitchFamily="34" charset="0"/>
                      </a:endParaRPr>
                    </a:p>
                  </a:txBody>
                  <a:tcPr anchor="ctr"/>
                </a:tc>
                <a:tc>
                  <a:txBody>
                    <a:bodyPr/>
                    <a:lstStyle/>
                    <a:p>
                      <a:r>
                        <a:rPr lang="en-GB">
                          <a:solidFill>
                            <a:schemeClr val="bg1"/>
                          </a:solidFill>
                          <a:latin typeface="Arial" panose="020B0604020202020204" pitchFamily="34" charset="0"/>
                        </a:rPr>
                        <a:t>No – for discussion</a:t>
                      </a:r>
                    </a:p>
                  </a:txBody>
                  <a:tcPr anchor="ctr">
                    <a:solidFill>
                      <a:srgbClr val="C00000"/>
                    </a:solidFill>
                  </a:tcPr>
                </a:tc>
                <a:tc>
                  <a:txBody>
                    <a:bodyPr/>
                    <a:lstStyle/>
                    <a:p>
                      <a:r>
                        <a:rPr lang="en-GB">
                          <a:latin typeface="Arial" panose="020B0604020202020204" pitchFamily="34" charset="0"/>
                        </a:rPr>
                        <a:t>Large</a:t>
                      </a:r>
                    </a:p>
                  </a:txBody>
                  <a:tcPr anchor="ctr"/>
                </a:tc>
                <a:extLst>
                  <a:ext uri="{0D108BD9-81ED-4DB2-BD59-A6C34878D82A}">
                    <a16:rowId xmlns:a16="http://schemas.microsoft.com/office/drawing/2014/main" val="4286048228"/>
                  </a:ext>
                </a:extLst>
              </a:tr>
              <a:tr h="370840">
                <a:tc>
                  <a:txBody>
                    <a:bodyPr/>
                    <a:lstStyle/>
                    <a:p>
                      <a:r>
                        <a:rPr lang="en-GB">
                          <a:latin typeface="Arial" panose="020B0604020202020204" pitchFamily="34" charset="0"/>
                          <a:hlinkClick r:id="rId7" action="ppaction://hlinksldjump"/>
                        </a:rPr>
                        <a:t>Severity modifier</a:t>
                      </a:r>
                      <a:endParaRPr lang="en-GB">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Large</a:t>
                      </a:r>
                    </a:p>
                  </a:txBody>
                  <a:tcPr anchor="ctr"/>
                </a:tc>
                <a:extLst>
                  <a:ext uri="{0D108BD9-81ED-4DB2-BD59-A6C34878D82A}">
                    <a16:rowId xmlns:a16="http://schemas.microsoft.com/office/drawing/2014/main" val="563207513"/>
                  </a:ext>
                </a:extLst>
              </a:tr>
              <a:tr h="370840">
                <a:tc>
                  <a:txBody>
                    <a:bodyPr/>
                    <a:lstStyle/>
                    <a:p>
                      <a:r>
                        <a:rPr lang="en-GB">
                          <a:latin typeface="Arial" panose="020B0604020202020204" pitchFamily="34" charset="0"/>
                          <a:hlinkClick r:id="rId8" action="ppaction://hlinksldjump"/>
                        </a:rPr>
                        <a:t>Adverse events</a:t>
                      </a:r>
                      <a:endParaRPr lang="en-GB">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Small</a:t>
                      </a:r>
                    </a:p>
                  </a:txBody>
                  <a:tcPr anchor="ctr"/>
                </a:tc>
                <a:extLst>
                  <a:ext uri="{0D108BD9-81ED-4DB2-BD59-A6C34878D82A}">
                    <a16:rowId xmlns:a16="http://schemas.microsoft.com/office/drawing/2014/main" val="2431977699"/>
                  </a:ext>
                </a:extLst>
              </a:tr>
              <a:tr h="370840">
                <a:tc>
                  <a:txBody>
                    <a:bodyPr/>
                    <a:lstStyle/>
                    <a:p>
                      <a:r>
                        <a:rPr lang="en-GB">
                          <a:latin typeface="Arial" panose="020B0604020202020204" pitchFamily="34" charset="0"/>
                          <a:hlinkClick r:id="rId9" action="ppaction://hlinksldjump"/>
                        </a:rPr>
                        <a:t>Wastage</a:t>
                      </a:r>
                      <a:endParaRPr lang="en-GB">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Small</a:t>
                      </a:r>
                    </a:p>
                  </a:txBody>
                  <a:tcPr anchor="ctr"/>
                </a:tc>
                <a:extLst>
                  <a:ext uri="{0D108BD9-81ED-4DB2-BD59-A6C34878D82A}">
                    <a16:rowId xmlns:a16="http://schemas.microsoft.com/office/drawing/2014/main" val="2520258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hlinkClick r:id="rId10" action="ppaction://hlinksldjump"/>
                        </a:rPr>
                        <a:t>Disease management costs</a:t>
                      </a:r>
                      <a:endParaRPr lang="en-GB">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No – for discussion</a:t>
                      </a:r>
                    </a:p>
                  </a:txBody>
                  <a:tcPr anchor="ct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Small</a:t>
                      </a:r>
                    </a:p>
                  </a:txBody>
                  <a:tcPr anchor="ctr"/>
                </a:tc>
                <a:extLst>
                  <a:ext uri="{0D108BD9-81ED-4DB2-BD59-A6C34878D82A}">
                    <a16:rowId xmlns:a16="http://schemas.microsoft.com/office/drawing/2014/main" val="2706473914"/>
                  </a:ext>
                </a:extLst>
              </a:tr>
            </a:tbl>
          </a:graphicData>
        </a:graphic>
      </p:graphicFrame>
      <p:pic>
        <p:nvPicPr>
          <p:cNvPr id="2" name="Picture 1">
            <a:extLst>
              <a:ext uri="{FF2B5EF4-FFF2-40B4-BE49-F238E27FC236}">
                <a16:creationId xmlns:a16="http://schemas.microsoft.com/office/drawing/2014/main" id="{CF34E25B-922D-C19E-9020-38AFD72536EF}"/>
              </a:ext>
              <a:ext uri="{C183D7F6-B498-43B3-948B-1728B52AA6E4}">
                <adec:decorative xmlns:adec="http://schemas.microsoft.com/office/drawing/2017/decorative" val="1"/>
              </a:ext>
            </a:extLst>
          </p:cNvPr>
          <p:cNvPicPr>
            <a:picLocks noChangeAspect="1"/>
          </p:cNvPicPr>
          <p:nvPr/>
        </p:nvPicPr>
        <p:blipFill rotWithShape="1">
          <a:blip r:embed="rId11"/>
          <a:srcRect l="16406" t="4575" r="14821" b="4613"/>
          <a:stretch/>
        </p:blipFill>
        <p:spPr>
          <a:xfrm>
            <a:off x="10688312" y="2290214"/>
            <a:ext cx="358709" cy="358709"/>
          </a:xfrm>
          <a:prstGeom prst="rect">
            <a:avLst/>
          </a:prstGeom>
        </p:spPr>
      </p:pic>
      <p:pic>
        <p:nvPicPr>
          <p:cNvPr id="3" name="Picture 2">
            <a:extLst>
              <a:ext uri="{FF2B5EF4-FFF2-40B4-BE49-F238E27FC236}">
                <a16:creationId xmlns:a16="http://schemas.microsoft.com/office/drawing/2014/main" id="{84945318-4730-24D5-F913-A79644BA0E2E}"/>
              </a:ext>
              <a:ext uri="{C183D7F6-B498-43B3-948B-1728B52AA6E4}">
                <adec:decorative xmlns:adec="http://schemas.microsoft.com/office/drawing/2017/decorative" val="1"/>
              </a:ext>
            </a:extLst>
          </p:cNvPr>
          <p:cNvPicPr>
            <a:picLocks noChangeAspect="1"/>
          </p:cNvPicPr>
          <p:nvPr/>
        </p:nvPicPr>
        <p:blipFill rotWithShape="1">
          <a:blip r:embed="rId11"/>
          <a:srcRect l="16406" t="4575" r="14821" b="4613"/>
          <a:stretch/>
        </p:blipFill>
        <p:spPr>
          <a:xfrm>
            <a:off x="10682756" y="2660276"/>
            <a:ext cx="358709" cy="358709"/>
          </a:xfrm>
          <a:prstGeom prst="rect">
            <a:avLst/>
          </a:prstGeom>
        </p:spPr>
      </p:pic>
      <p:pic>
        <p:nvPicPr>
          <p:cNvPr id="5" name="Picture 4">
            <a:extLst>
              <a:ext uri="{FF2B5EF4-FFF2-40B4-BE49-F238E27FC236}">
                <a16:creationId xmlns:a16="http://schemas.microsoft.com/office/drawing/2014/main" id="{04CF3296-30D2-D6B0-06DA-9BDC44697113}"/>
              </a:ext>
              <a:ext uri="{C183D7F6-B498-43B3-948B-1728B52AA6E4}">
                <adec:decorative xmlns:adec="http://schemas.microsoft.com/office/drawing/2017/decorative" val="1"/>
              </a:ext>
            </a:extLst>
          </p:cNvPr>
          <p:cNvPicPr>
            <a:picLocks noChangeAspect="1"/>
          </p:cNvPicPr>
          <p:nvPr/>
        </p:nvPicPr>
        <p:blipFill rotWithShape="1">
          <a:blip r:embed="rId11"/>
          <a:srcRect l="16406" t="4575" r="14821" b="4613"/>
          <a:stretch/>
        </p:blipFill>
        <p:spPr>
          <a:xfrm>
            <a:off x="10682756" y="1905688"/>
            <a:ext cx="358709" cy="358709"/>
          </a:xfrm>
          <a:prstGeom prst="rect">
            <a:avLst/>
          </a:prstGeom>
        </p:spPr>
      </p:pic>
      <p:sp>
        <p:nvSpPr>
          <p:cNvPr id="7" name="TextBox 6">
            <a:extLst>
              <a:ext uri="{FF2B5EF4-FFF2-40B4-BE49-F238E27FC236}">
                <a16:creationId xmlns:a16="http://schemas.microsoft.com/office/drawing/2014/main" id="{8B7F5F0E-7AA4-4A81-FBAA-72FEF4CD7CCF}"/>
              </a:ext>
            </a:extLst>
          </p:cNvPr>
          <p:cNvSpPr txBox="1"/>
          <p:nvPr/>
        </p:nvSpPr>
        <p:spPr>
          <a:xfrm>
            <a:off x="572406" y="4593604"/>
            <a:ext cx="11250786" cy="1077218"/>
          </a:xfrm>
          <a:prstGeom prst="rect">
            <a:avLst/>
          </a:prstGeom>
          <a:noFill/>
        </p:spPr>
        <p:txBody>
          <a:bodyPr wrap="square" rtlCol="0">
            <a:spAutoFit/>
          </a:bodyPr>
          <a:lstStyle/>
          <a:p>
            <a:pPr>
              <a:spcAft>
                <a:spcPts val="600"/>
              </a:spcAft>
            </a:pPr>
            <a:r>
              <a:rPr lang="en-GB" b="1">
                <a:latin typeface="Arial" panose="020B0604020202020204" pitchFamily="34" charset="0"/>
                <a:cs typeface="Arial" panose="020B0604020202020204" pitchFamily="34" charset="0"/>
              </a:rPr>
              <a:t>Other issues with small impact on ICER (in </a:t>
            </a:r>
            <a:r>
              <a:rPr lang="en-GB" b="1">
                <a:latin typeface="Arial" panose="020B0604020202020204" pitchFamily="34" charset="0"/>
                <a:cs typeface="Arial" panose="020B0604020202020204" pitchFamily="34" charset="0"/>
                <a:hlinkClick r:id="rId12" action="ppaction://hlinksldjump"/>
              </a:rPr>
              <a:t>appendix</a:t>
            </a:r>
            <a:r>
              <a:rPr lang="en-GB" b="1">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Modelling </a:t>
            </a:r>
            <a:r>
              <a:rPr lang="en-GB" err="1">
                <a:latin typeface="Arial" panose="020B0604020202020204" pitchFamily="34" charset="0"/>
                <a:cs typeface="Arial" panose="020B0604020202020204" pitchFamily="34" charset="0"/>
              </a:rPr>
              <a:t>mirvetuximab</a:t>
            </a:r>
            <a:r>
              <a:rPr lang="en-GB">
                <a:latin typeface="Arial" panose="020B0604020202020204" pitchFamily="34" charset="0"/>
                <a:cs typeface="Arial" panose="020B0604020202020204" pitchFamily="34" charset="0"/>
              </a:rPr>
              <a:t> DoT</a:t>
            </a:r>
          </a:p>
          <a:p>
            <a:pPr marL="285750" indent="-285750">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Subsequent therapy</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a:xfrm>
            <a:off x="1152144" y="6343650"/>
            <a:ext cx="10671048" cy="365125"/>
          </a:xfrm>
        </p:spPr>
        <p:txBody>
          <a:bodyPr>
            <a:noAutofit/>
          </a:bodyPr>
          <a:lstStyle/>
          <a:p>
            <a:r>
              <a:rPr lang="en-GB"/>
              <a:t>Abbreviations: AE, adverse event; DoT, duration of treatment; FRα, folate receptor alpha; ICER, incremental cost-effectiveness ratio; OS, overall survival</a:t>
            </a:r>
          </a:p>
        </p:txBody>
      </p:sp>
      <p:pic>
        <p:nvPicPr>
          <p:cNvPr id="4" name="Picture 3">
            <a:extLst>
              <a:ext uri="{FF2B5EF4-FFF2-40B4-BE49-F238E27FC236}">
                <a16:creationId xmlns:a16="http://schemas.microsoft.com/office/drawing/2014/main" id="{D8D13DD1-CFB3-15AA-E577-88D8AD5EBDF7}"/>
              </a:ext>
              <a:ext uri="{C183D7F6-B498-43B3-948B-1728B52AA6E4}">
                <adec:decorative xmlns:adec="http://schemas.microsoft.com/office/drawing/2017/decorative" val="1"/>
              </a:ext>
            </a:extLst>
          </p:cNvPr>
          <p:cNvPicPr>
            <a:picLocks/>
          </p:cNvPicPr>
          <p:nvPr/>
        </p:nvPicPr>
        <p:blipFill rotWithShape="1">
          <a:blip r:embed="rId13"/>
          <a:srcRect l="15651" t="4371" r="14330" b="4307"/>
          <a:stretch/>
        </p:blipFill>
        <p:spPr>
          <a:xfrm>
            <a:off x="10682756" y="3036706"/>
            <a:ext cx="358709" cy="323922"/>
          </a:xfrm>
          <a:prstGeom prst="rect">
            <a:avLst/>
          </a:prstGeom>
        </p:spPr>
      </p:pic>
      <p:pic>
        <p:nvPicPr>
          <p:cNvPr id="8" name="Picture 7">
            <a:extLst>
              <a:ext uri="{FF2B5EF4-FFF2-40B4-BE49-F238E27FC236}">
                <a16:creationId xmlns:a16="http://schemas.microsoft.com/office/drawing/2014/main" id="{9912F3B2-D965-E719-9B52-F994C5945D8C}"/>
              </a:ext>
              <a:ext uri="{C183D7F6-B498-43B3-948B-1728B52AA6E4}">
                <adec:decorative xmlns:adec="http://schemas.microsoft.com/office/drawing/2017/decorative" val="1"/>
              </a:ext>
            </a:extLst>
          </p:cNvPr>
          <p:cNvPicPr>
            <a:picLocks/>
          </p:cNvPicPr>
          <p:nvPr/>
        </p:nvPicPr>
        <p:blipFill rotWithShape="1">
          <a:blip r:embed="rId14"/>
          <a:srcRect l="16268" t="3813" r="14723" b="4056"/>
          <a:stretch/>
        </p:blipFill>
        <p:spPr>
          <a:xfrm>
            <a:off x="10682756" y="1553019"/>
            <a:ext cx="358709" cy="323922"/>
          </a:xfrm>
          <a:prstGeom prst="rect">
            <a:avLst/>
          </a:prstGeom>
        </p:spPr>
      </p:pic>
      <p:pic>
        <p:nvPicPr>
          <p:cNvPr id="10" name="Picture 9">
            <a:extLst>
              <a:ext uri="{FF2B5EF4-FFF2-40B4-BE49-F238E27FC236}">
                <a16:creationId xmlns:a16="http://schemas.microsoft.com/office/drawing/2014/main" id="{4A984348-F117-8E45-7EF2-B907CE9AF2AB}"/>
              </a:ext>
              <a:ext uri="{C183D7F6-B498-43B3-948B-1728B52AA6E4}">
                <adec:decorative xmlns:adec="http://schemas.microsoft.com/office/drawing/2017/decorative" val="1"/>
              </a:ext>
            </a:extLst>
          </p:cNvPr>
          <p:cNvPicPr>
            <a:picLocks/>
          </p:cNvPicPr>
          <p:nvPr/>
        </p:nvPicPr>
        <p:blipFill rotWithShape="1">
          <a:blip r:embed="rId13"/>
          <a:srcRect l="15651" t="4371" r="14330" b="4307"/>
          <a:stretch/>
        </p:blipFill>
        <p:spPr>
          <a:xfrm>
            <a:off x="10696003" y="3414864"/>
            <a:ext cx="358709" cy="323922"/>
          </a:xfrm>
          <a:prstGeom prst="rect">
            <a:avLst/>
          </a:prstGeom>
        </p:spPr>
      </p:pic>
      <p:pic>
        <p:nvPicPr>
          <p:cNvPr id="11" name="Picture 10">
            <a:extLst>
              <a:ext uri="{FF2B5EF4-FFF2-40B4-BE49-F238E27FC236}">
                <a16:creationId xmlns:a16="http://schemas.microsoft.com/office/drawing/2014/main" id="{2890E432-B6F9-1580-BBAB-6EF1090558AC}"/>
              </a:ext>
              <a:ext uri="{C183D7F6-B498-43B3-948B-1728B52AA6E4}">
                <adec:decorative xmlns:adec="http://schemas.microsoft.com/office/drawing/2017/decorative" val="1"/>
              </a:ext>
            </a:extLst>
          </p:cNvPr>
          <p:cNvPicPr>
            <a:picLocks/>
          </p:cNvPicPr>
          <p:nvPr/>
        </p:nvPicPr>
        <p:blipFill rotWithShape="1">
          <a:blip r:embed="rId13"/>
          <a:srcRect l="15651" t="4371" r="14330" b="4307"/>
          <a:stretch/>
        </p:blipFill>
        <p:spPr>
          <a:xfrm>
            <a:off x="10696003" y="3781562"/>
            <a:ext cx="358709" cy="323922"/>
          </a:xfrm>
          <a:prstGeom prst="rect">
            <a:avLst/>
          </a:prstGeom>
        </p:spPr>
      </p:pic>
      <p:pic>
        <p:nvPicPr>
          <p:cNvPr id="12" name="Picture 11">
            <a:extLst>
              <a:ext uri="{FF2B5EF4-FFF2-40B4-BE49-F238E27FC236}">
                <a16:creationId xmlns:a16="http://schemas.microsoft.com/office/drawing/2014/main" id="{71C1B881-C341-6139-660C-F6FE757B8868}"/>
              </a:ext>
              <a:ext uri="{C183D7F6-B498-43B3-948B-1728B52AA6E4}">
                <adec:decorative xmlns:adec="http://schemas.microsoft.com/office/drawing/2017/decorative" val="1"/>
              </a:ext>
            </a:extLst>
          </p:cNvPr>
          <p:cNvPicPr>
            <a:picLocks/>
          </p:cNvPicPr>
          <p:nvPr/>
        </p:nvPicPr>
        <p:blipFill rotWithShape="1">
          <a:blip r:embed="rId13"/>
          <a:srcRect l="15651" t="4371" r="14330" b="4307"/>
          <a:stretch/>
        </p:blipFill>
        <p:spPr>
          <a:xfrm>
            <a:off x="10703905" y="4157587"/>
            <a:ext cx="358709" cy="323922"/>
          </a:xfrm>
          <a:prstGeom prst="rect">
            <a:avLst/>
          </a:prstGeom>
        </p:spPr>
      </p:pic>
    </p:spTree>
    <p:extLst>
      <p:ext uri="{BB962C8B-B14F-4D97-AF65-F5344CB8AC3E}">
        <p14:creationId xmlns:p14="http://schemas.microsoft.com/office/powerpoint/2010/main" val="420778163"/>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ICE PowerPoint" ma:contentTypeID="0x010100F680B129F59A5A4D81BCA8B27066CAF000BE312FAE3D5F4C4CA0C030547CD17D1D" ma:contentTypeVersion="15" ma:contentTypeDescription="" ma:contentTypeScope="" ma:versionID="677deffa9b9c57128a16153c5fbd5a18">
  <xsd:schema xmlns:xsd="http://www.w3.org/2001/XMLSchema" xmlns:xs="http://www.w3.org/2001/XMLSchema" xmlns:p="http://schemas.microsoft.com/office/2006/metadata/properties" targetNamespace="http://schemas.microsoft.com/office/2006/metadata/properties" ma:root="true" ma:fieldsID="6bc2f382e08b3cfae9557b5bec588d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abb4586-6e39-4769-a9e9-e64cee0e77fc" ContentTypeId="0x010100F680B129F59A5A4D81BCA8B27066CAF0" PreviousValue="false"/>
</file>

<file path=customXml/itemProps1.xml><?xml version="1.0" encoding="utf-8"?>
<ds:datastoreItem xmlns:ds="http://schemas.openxmlformats.org/officeDocument/2006/customXml" ds:itemID="{53EE80DE-B49C-4A96-9C89-405E9845A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6D4A81-9AA7-4839-9F7C-49A81BAA6B43}">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4.xml><?xml version="1.0" encoding="utf-8"?>
<ds:datastoreItem xmlns:ds="http://schemas.openxmlformats.org/officeDocument/2006/customXml" ds:itemID="{A4501968-DD32-48DE-A07C-80ABEFE8176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committee template </Template>
  <TotalTime>0</TotalTime>
  <Words>5880</Words>
  <Application>Microsoft Office PowerPoint</Application>
  <PresentationFormat>Widescreen</PresentationFormat>
  <Paragraphs>735</Paragraphs>
  <Slides>41</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Wingdings</vt:lpstr>
      <vt:lpstr>Arial</vt:lpstr>
      <vt:lpstr>Times New Roman</vt:lpstr>
      <vt:lpstr>Inter</vt:lpstr>
      <vt:lpstr>Lora SemiBold</vt:lpstr>
      <vt:lpstr>Lato</vt:lpstr>
      <vt:lpstr>NICEbrandtheme</vt:lpstr>
      <vt:lpstr>Mirvetuximab soravtansine for treating folate receptor alpha-positive platinum-resistant advanced epithelial ovarian, fallopian tube or primary peritoneal cancer</vt:lpstr>
      <vt:lpstr>Mirvetuximab soravtansine for treating folate receptor alpha-positive platinum-resistant advanced epithelial ovarian, fallopian tube or primary peritoneal cancer</vt:lpstr>
      <vt:lpstr>Background on folate receptor alpha-positive platinum-resistant advanced epithelial ovarian, fallopian tube or primary peritoneal cancer </vt:lpstr>
      <vt:lpstr>Patient perspectives</vt:lpstr>
      <vt:lpstr>Clinical perspectives </vt:lpstr>
      <vt:lpstr>Equality considerations</vt:lpstr>
      <vt:lpstr>Mirvetuximab soravtansine (Elahere, AbbVie)</vt:lpstr>
      <vt:lpstr>Treatment pathway and proposed positioning of mirvetuximab</vt:lpstr>
      <vt:lpstr>Key issues</vt:lpstr>
      <vt:lpstr>Mirvetuximab soravtansine for treating folate receptor alpha-positive platinum-resistant advanced epithelial ovarian, fallopian tube or primary peritoneal cancer</vt:lpstr>
      <vt:lpstr>Key clinical trials: MIRASOL and FORWARD-1 </vt:lpstr>
      <vt:lpstr>Key clinical trial results</vt:lpstr>
      <vt:lpstr>Key issue: Generalisability of MIRASOL</vt:lpstr>
      <vt:lpstr>Key issue: Subgroup analyses</vt:lpstr>
      <vt:lpstr>Mirvetuximab soravtansine for treating folate receptor alpha-positive platinum-resistant advanced epithelial ovarian, fallopian tube or primary peritoneal cancer</vt:lpstr>
      <vt:lpstr>Overview of company’s model</vt:lpstr>
      <vt:lpstr>Key issue: OS extrapolations (1/2)</vt:lpstr>
      <vt:lpstr>Key issue: OS extrapolations (2/2)</vt:lpstr>
      <vt:lpstr>Key issue: Health state utilities for chemotherapy (1/2)</vt:lpstr>
      <vt:lpstr>Key issue: Health state utilities for chemotherapy (2/2)</vt:lpstr>
      <vt:lpstr>Issue: Adverse events</vt:lpstr>
      <vt:lpstr>Key issue: Severity modifier</vt:lpstr>
      <vt:lpstr>Issue: Wastage</vt:lpstr>
      <vt:lpstr>Issue: Disease management costs</vt:lpstr>
      <vt:lpstr>Summary of company and EAG base case assumptions (1/2)</vt:lpstr>
      <vt:lpstr>Summary of company and EAG base case assumptions (2/2)</vt:lpstr>
      <vt:lpstr>Mirvetuximab soravtansine for treating folate receptor alpha-positive platinum-resistant advanced epithelial ovarian, fallopian tube or primary peritoneal cancer</vt:lpstr>
      <vt:lpstr>Key issues and questions for committee (1/2)</vt:lpstr>
      <vt:lpstr>Key issues and questions for committee (2/2)</vt:lpstr>
      <vt:lpstr>Other issues and questions for committee</vt:lpstr>
      <vt:lpstr>Cost-effectiveness results are presented in Part 2 of the committee meeting because of the confidential discount for mirvetuximab</vt:lpstr>
      <vt:lpstr>Mirvetuximab soravtansine for treating folate receptor alpha-positive platinum-resistant advanced epithelial ovarian, fallopian tube or primary peritoneal cancer</vt:lpstr>
      <vt:lpstr>Issue: Modelling mirvetuximab DoT</vt:lpstr>
      <vt:lpstr>Issue: Subsequent therapy</vt:lpstr>
      <vt:lpstr>Other considerations</vt:lpstr>
      <vt:lpstr>Definitions of high and positive FRα expression</vt:lpstr>
      <vt:lpstr>QALY weightings for severity</vt:lpstr>
      <vt:lpstr>OS treatment effect over time</vt:lpstr>
      <vt:lpstr>Chemotherapy OS extrapolation</vt:lpstr>
      <vt:lpstr>Adverse event data</vt:lpstr>
      <vt:lpstr>Starting age of population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Shah</dc:creator>
  <cp:lastModifiedBy>Christopher Shah</cp:lastModifiedBy>
  <cp:revision>1</cp:revision>
  <dcterms:created xsi:type="dcterms:W3CDTF">2025-09-23T08:07:32Z</dcterms:created>
  <dcterms:modified xsi:type="dcterms:W3CDTF">2025-11-18T22:04:21Z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0x010100F680B129F59A5A4D81BCA8B27066CAF000BE312FAE3D5F4C4CA0C030547CD17D1D</vt:lpwstr>
  </property>
  <property fmtid="{D5CDD505-2E9C-101B-9397-08002B2CF9AE}" pid="10" name="MediaServiceImageTags">
    <vt:lpwstr/>
  </property>
  <property fmtid="{D5CDD505-2E9C-101B-9397-08002B2CF9AE}" pid="11" name="lcf76f155ced4ddcb4097134ff3c332f">
    <vt:lpwstr/>
  </property>
  <property fmtid="{D5CDD505-2E9C-101B-9397-08002B2CF9AE}" pid="12" name="TaxCatchAll">
    <vt:lpwstr/>
  </property>
  <property fmtid="{D5CDD505-2E9C-101B-9397-08002B2CF9AE}" pid="13" name="Order">
    <vt:r8>68437700</vt:r8>
  </property>
  <property fmtid="{D5CDD505-2E9C-101B-9397-08002B2CF9AE}" pid="14" name="xd_Signature">
    <vt:bool>false</vt:bool>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