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56" r:id="rId2"/>
    <p:sldId id="314" r:id="rId3"/>
    <p:sldId id="258" r:id="rId4"/>
    <p:sldId id="259" r:id="rId5"/>
    <p:sldId id="260" r:id="rId6"/>
    <p:sldId id="261" r:id="rId7"/>
    <p:sldId id="299" r:id="rId8"/>
    <p:sldId id="300" r:id="rId9"/>
    <p:sldId id="301" r:id="rId10"/>
    <p:sldId id="263" r:id="rId11"/>
    <p:sldId id="264" r:id="rId12"/>
    <p:sldId id="304" r:id="rId13"/>
    <p:sldId id="266" r:id="rId14"/>
    <p:sldId id="267" r:id="rId15"/>
    <p:sldId id="305" r:id="rId16"/>
    <p:sldId id="269" r:id="rId17"/>
    <p:sldId id="270" r:id="rId18"/>
    <p:sldId id="306" r:id="rId19"/>
    <p:sldId id="307" r:id="rId20"/>
    <p:sldId id="273" r:id="rId21"/>
    <p:sldId id="274" r:id="rId22"/>
    <p:sldId id="313" r:id="rId23"/>
    <p:sldId id="315" r:id="rId24"/>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9pPr>
  </p:defaultTextStyle>
  <p:extLst>
    <p:ext uri="{EFAFB233-063F-42B5-8137-9DF3F51BA10A}">
      <p15:sldGuideLst xmlns:p15="http://schemas.microsoft.com/office/powerpoint/2012/main">
        <p15:guide id="1" pos="4354" userDrawn="1">
          <p15:clr>
            <a:srgbClr val="A4A3A4"/>
          </p15:clr>
        </p15:guide>
        <p15:guide id="2"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stin Daniels" initials="JD" lastIdx="7" clrIdx="0"/>
  <p:cmAuthor id="1" name="Christian Griffiths" initials="CG" lastIdx="34" clrIdx="0"/>
  <p:cmAuthor id="2" name="Janet Robertson" initials="JR" lastIdx="12" clrIdx="1">
    <p:extLst>
      <p:ext uri="{19B8F6BF-5375-455C-9EA6-DF929625EA0E}">
        <p15:presenceInfo xmlns:p15="http://schemas.microsoft.com/office/powerpoint/2012/main" userId="S-1-5-21-2135317788-1047624253-925700815-12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TxStyle/>
      <a:tcStyle>
        <a:tcBdr/>
        <a:fill>
          <a:solidFill>
            <a:srgbClr val="FFFFFF"/>
          </a:solidFill>
        </a:fill>
      </a:tcStyle>
    </a:band2H>
    <a:firstCo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noFill/>
              <a:miter lim="400000"/>
            </a:ln>
          </a:insideV>
        </a:tcBdr>
        <a:fill>
          <a:solidFill>
            <a:srgbClr val="E8ECF4"/>
          </a:solidFill>
        </a:fill>
      </a:tcStyle>
    </a:wholeTbl>
    <a:band2H>
      <a:tcTxStyle/>
      <a:tcStyle>
        <a:tcBdr/>
        <a:fill>
          <a:solidFill>
            <a:srgbClr val="FFFFFF"/>
          </a:solidFill>
        </a:fill>
      </a:tcStyle>
    </a:band2H>
    <a:firstCol>
      <a:tcTxStyle b="on" i="off">
        <a:font>
          <a:latin typeface="Arial"/>
          <a:ea typeface="Arial"/>
          <a:cs typeface="Arial"/>
        </a:font>
        <a:srgbClr val="000000"/>
      </a:tcTxStyle>
      <a:tcStyle>
        <a:tcBdr>
          <a:left>
            <a:ln w="12700" cap="flat">
              <a:solidFill>
                <a:schemeClr val="accent1"/>
              </a:solidFill>
              <a:prstDash val="solid"/>
              <a:round/>
            </a:ln>
          </a:left>
          <a:right>
            <a:ln w="12700" cap="flat">
              <a:noFill/>
              <a:miter lim="400000"/>
            </a:ln>
          </a:right>
          <a:top>
            <a:ln w="127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solidFill>
            <a:srgbClr val="E8ECF4"/>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chemeClr val="accent1"/>
              </a:solidFill>
              <a:prstDash val="solid"/>
              <a:round/>
            </a:ln>
          </a:top>
          <a:bottom>
            <a:ln w="12700" cap="flat">
              <a:solidFill>
                <a:schemeClr val="accent1"/>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solidFill>
                <a:schemeClr val="accent1"/>
              </a:solidFill>
              <a:prstDash val="solid"/>
              <a:round/>
            </a:ln>
          </a:top>
          <a:bottom>
            <a:ln w="12700" cap="flat">
              <a:solidFill>
                <a:schemeClr val="accent1"/>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8349" autoAdjust="0"/>
  </p:normalViewPr>
  <p:slideViewPr>
    <p:cSldViewPr snapToGrid="0">
      <p:cViewPr varScale="1">
        <p:scale>
          <a:sx n="91" d="100"/>
          <a:sy n="91" d="100"/>
        </p:scale>
        <p:origin x="2106" y="96"/>
      </p:cViewPr>
      <p:guideLst>
        <p:guide pos="4354"/>
        <p:guide orient="horz" pos="2160"/>
      </p:guideLst>
    </p:cSldViewPr>
  </p:slideViewPr>
  <p:outlineViewPr>
    <p:cViewPr>
      <p:scale>
        <a:sx n="33" d="100"/>
        <a:sy n="33" d="100"/>
      </p:scale>
      <p:origin x="0" y="-15420"/>
    </p:cViewPr>
  </p:outlineViewPr>
  <p:notesTextViewPr>
    <p:cViewPr>
      <p:scale>
        <a:sx n="1" d="1"/>
        <a:sy n="1" d="1"/>
      </p:scale>
      <p:origin x="0" y="0"/>
    </p:cViewPr>
  </p:notesTextViewPr>
  <p:sorterViewPr>
    <p:cViewPr>
      <p:scale>
        <a:sx n="100" d="100"/>
        <a:sy n="100" d="100"/>
      </p:scale>
      <p:origin x="0" y="-3492"/>
    </p:cViewPr>
  </p:sorterViewPr>
  <p:notesViewPr>
    <p:cSldViewPr snapToGrid="0">
      <p:cViewPr>
        <p:scale>
          <a:sx n="33" d="100"/>
          <a:sy n="33" d="100"/>
        </p:scale>
        <p:origin x="3300" y="82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1143000" y="685800"/>
            <a:ext cx="4572000" cy="3429000"/>
          </a:xfrm>
          <a:prstGeom prst="rect">
            <a:avLst/>
          </a:prstGeom>
        </p:spPr>
        <p:txBody>
          <a:bodyPr/>
          <a:lstStyle/>
          <a:p>
            <a:endParaRPr/>
          </a:p>
        </p:txBody>
      </p:sp>
      <p:sp>
        <p:nvSpPr>
          <p:cNvPr id="47" name="Shape 4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802814714"/>
      </p:ext>
    </p:extLst>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Calibri"/>
      </a:defRPr>
    </a:lvl1pPr>
    <a:lvl2pPr indent="228600" latinLnBrk="0">
      <a:spcBef>
        <a:spcPts val="400"/>
      </a:spcBef>
      <a:defRPr sz="1200">
        <a:latin typeface="+mj-lt"/>
        <a:ea typeface="+mj-ea"/>
        <a:cs typeface="+mj-cs"/>
        <a:sym typeface="Calibri"/>
      </a:defRPr>
    </a:lvl2pPr>
    <a:lvl3pPr indent="457200" latinLnBrk="0">
      <a:spcBef>
        <a:spcPts val="400"/>
      </a:spcBef>
      <a:defRPr sz="1200">
        <a:latin typeface="+mj-lt"/>
        <a:ea typeface="+mj-ea"/>
        <a:cs typeface="+mj-cs"/>
        <a:sym typeface="Calibri"/>
      </a:defRPr>
    </a:lvl3pPr>
    <a:lvl4pPr indent="685800" latinLnBrk="0">
      <a:spcBef>
        <a:spcPts val="400"/>
      </a:spcBef>
      <a:defRPr sz="1200">
        <a:latin typeface="+mj-lt"/>
        <a:ea typeface="+mj-ea"/>
        <a:cs typeface="+mj-cs"/>
        <a:sym typeface="Calibri"/>
      </a:defRPr>
    </a:lvl4pPr>
    <a:lvl5pPr indent="914400" latinLnBrk="0">
      <a:spcBef>
        <a:spcPts val="400"/>
      </a:spcBef>
      <a:defRPr sz="1200">
        <a:latin typeface="+mj-lt"/>
        <a:ea typeface="+mj-ea"/>
        <a:cs typeface="+mj-cs"/>
        <a:sym typeface="Calibri"/>
      </a:defRPr>
    </a:lvl5pPr>
    <a:lvl6pPr indent="1143000" latinLnBrk="0">
      <a:spcBef>
        <a:spcPts val="400"/>
      </a:spcBef>
      <a:defRPr sz="1200">
        <a:latin typeface="+mj-lt"/>
        <a:ea typeface="+mj-ea"/>
        <a:cs typeface="+mj-cs"/>
        <a:sym typeface="Calibri"/>
      </a:defRPr>
    </a:lvl6pPr>
    <a:lvl7pPr indent="1371600" latinLnBrk="0">
      <a:spcBef>
        <a:spcPts val="400"/>
      </a:spcBef>
      <a:defRPr sz="1200">
        <a:latin typeface="+mj-lt"/>
        <a:ea typeface="+mj-ea"/>
        <a:cs typeface="+mj-cs"/>
        <a:sym typeface="Calibri"/>
      </a:defRPr>
    </a:lvl7pPr>
    <a:lvl8pPr indent="1600200" latinLnBrk="0">
      <a:spcBef>
        <a:spcPts val="400"/>
      </a:spcBef>
      <a:defRPr sz="1200">
        <a:latin typeface="+mj-lt"/>
        <a:ea typeface="+mj-ea"/>
        <a:cs typeface="+mj-cs"/>
        <a:sym typeface="Calibri"/>
      </a:defRPr>
    </a:lvl8pPr>
    <a:lvl9pPr indent="1828800" latinLnBrk="0">
      <a:spcBef>
        <a:spcPts val="400"/>
      </a:spcBef>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6198362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a:xfrm>
            <a:off x="3777607" y="9377316"/>
            <a:ext cx="2889938" cy="493633"/>
          </a:xfrm>
          <a:prstGeom prst="rect">
            <a:avLst/>
          </a:prstGeom>
        </p:spPr>
        <p:txBody>
          <a:bodyPr/>
          <a:lstStyle/>
          <a:p>
            <a:pPr>
              <a:defRPr/>
            </a:pPr>
            <a:fld id="{E72CA31B-2110-488F-939F-36C7AF0EBEB0}" type="slidenum">
              <a:rPr lang="en-GB" smtClean="0"/>
              <a:pPr>
                <a:defRPr/>
              </a:pPr>
              <a:t>15</a:t>
            </a:fld>
            <a:endParaRPr lang="en-GB"/>
          </a:p>
        </p:txBody>
      </p:sp>
      <p:sp>
        <p:nvSpPr>
          <p:cNvPr id="6" name="Notes Placeholder 5"/>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608934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prstGeom prst="rect">
            <a:avLst/>
          </a:prstGeom>
        </p:spPr>
        <p:txBody>
          <a:bodyPr/>
          <a:lstStyle/>
          <a:p>
            <a:endParaRPr/>
          </a:p>
        </p:txBody>
      </p:sp>
      <p:sp>
        <p:nvSpPr>
          <p:cNvPr id="169" name="Shape 169"/>
          <p:cNvSpPr>
            <a:spLocks noGrp="1"/>
          </p:cNvSpPr>
          <p:nvPr>
            <p:ph type="body" sz="quarter" idx="1"/>
          </p:nvPr>
        </p:nvSpPr>
        <p:spPr>
          <a:prstGeom prst="rect">
            <a:avLst/>
          </a:prstGeom>
        </p:spPr>
        <p:txBody>
          <a:bodyPr/>
          <a:lstStyle/>
          <a:p>
            <a:pPr>
              <a:defRPr>
                <a:latin typeface="Arial"/>
                <a:ea typeface="Arial"/>
                <a:cs typeface="Arial"/>
                <a:sym typeface="Arial"/>
              </a:defRPr>
            </a:pPr>
            <a:endParaRPr dirty="0"/>
          </a:p>
        </p:txBody>
      </p:sp>
    </p:spTree>
    <p:extLst>
      <p:ext uri="{BB962C8B-B14F-4D97-AF65-F5344CB8AC3E}">
        <p14:creationId xmlns:p14="http://schemas.microsoft.com/office/powerpoint/2010/main" val="21658367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Shape 176"/>
          <p:cNvSpPr>
            <a:spLocks noGrp="1" noRot="1" noChangeAspect="1"/>
          </p:cNvSpPr>
          <p:nvPr>
            <p:ph type="sldImg"/>
          </p:nvPr>
        </p:nvSpPr>
        <p:spPr>
          <a:prstGeom prst="rect">
            <a:avLst/>
          </a:prstGeom>
        </p:spPr>
        <p:txBody>
          <a:bodyPr/>
          <a:lstStyle/>
          <a:p>
            <a:endParaRPr/>
          </a:p>
        </p:txBody>
      </p:sp>
      <p:sp>
        <p:nvSpPr>
          <p:cNvPr id="2" name="Notes Placeholder 1"/>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2699160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a:xfrm>
            <a:off x="3777607" y="9377316"/>
            <a:ext cx="2889938" cy="493633"/>
          </a:xfrm>
          <a:prstGeom prst="rect">
            <a:avLst/>
          </a:prstGeom>
        </p:spPr>
        <p:txBody>
          <a:bodyPr/>
          <a:lstStyle/>
          <a:p>
            <a:pPr>
              <a:defRPr/>
            </a:pPr>
            <a:fld id="{E72CA31B-2110-488F-939F-36C7AF0EBEB0}" type="slidenum">
              <a:rPr lang="en-GB" smtClean="0"/>
              <a:pPr>
                <a:defRPr/>
              </a:pPr>
              <a:t>18</a:t>
            </a:fld>
            <a:endParaRPr lang="en-GB"/>
          </a:p>
        </p:txBody>
      </p:sp>
      <p:sp>
        <p:nvSpPr>
          <p:cNvPr id="5" name="Footer Placeholder 4"/>
          <p:cNvSpPr>
            <a:spLocks noGrp="1"/>
          </p:cNvSpPr>
          <p:nvPr>
            <p:ph type="ftr" sz="quarter" idx="11"/>
          </p:nvPr>
        </p:nvSpPr>
        <p:spPr>
          <a:xfrm>
            <a:off x="0" y="9377316"/>
            <a:ext cx="6286872" cy="493633"/>
          </a:xfrm>
          <a:prstGeom prst="rect">
            <a:avLst/>
          </a:prstGeom>
        </p:spPr>
        <p:txBody>
          <a:bodyPr/>
          <a:lstStyle/>
          <a:p>
            <a:pPr>
              <a:defRPr/>
            </a:pPr>
            <a:r>
              <a:rPr lang="en-GB" dirty="0" smtClean="0"/>
              <a:t>ID908 Etelcalcetide for treating secondary hyperparathyroidism – </a:t>
            </a:r>
            <a:r>
              <a:rPr lang="en-GB" dirty="0" err="1" smtClean="0"/>
              <a:t>premeeting</a:t>
            </a:r>
            <a:r>
              <a:rPr lang="en-GB" dirty="0" smtClean="0"/>
              <a:t> briefing</a:t>
            </a:r>
            <a:endParaRPr lang="en-GB" dirty="0"/>
          </a:p>
        </p:txBody>
      </p:sp>
      <p:sp>
        <p:nvSpPr>
          <p:cNvPr id="6" name="Notes Placeholder 5"/>
          <p:cNvSpPr>
            <a:spLocks noGrp="1"/>
          </p:cNvSpPr>
          <p:nvPr>
            <p:ph type="body" sz="quarter" idx="12"/>
          </p:nvPr>
        </p:nvSpPr>
        <p:spPr/>
        <p:txBody>
          <a:bodyPr/>
          <a:lstStyle/>
          <a:p>
            <a:endParaRPr lang="en-GB" dirty="0"/>
          </a:p>
        </p:txBody>
      </p:sp>
    </p:spTree>
    <p:extLst>
      <p:ext uri="{BB962C8B-B14F-4D97-AF65-F5344CB8AC3E}">
        <p14:creationId xmlns:p14="http://schemas.microsoft.com/office/powerpoint/2010/main" val="34947892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a:xfrm>
            <a:off x="3777607" y="9377316"/>
            <a:ext cx="2889938" cy="493633"/>
          </a:xfrm>
          <a:prstGeom prst="rect">
            <a:avLst/>
          </a:prstGeom>
        </p:spPr>
        <p:txBody>
          <a:bodyPr/>
          <a:lstStyle/>
          <a:p>
            <a:pPr>
              <a:defRPr/>
            </a:pPr>
            <a:fld id="{E72CA31B-2110-488F-939F-36C7AF0EBEB0}" type="slidenum">
              <a:rPr lang="en-GB" smtClean="0"/>
              <a:pPr>
                <a:defRPr/>
              </a:pPr>
              <a:t>19</a:t>
            </a:fld>
            <a:endParaRPr lang="en-GB"/>
          </a:p>
        </p:txBody>
      </p:sp>
      <p:sp>
        <p:nvSpPr>
          <p:cNvPr id="5" name="Footer Placeholder 4"/>
          <p:cNvSpPr>
            <a:spLocks noGrp="1"/>
          </p:cNvSpPr>
          <p:nvPr>
            <p:ph type="ftr" sz="quarter" idx="11"/>
          </p:nvPr>
        </p:nvSpPr>
        <p:spPr>
          <a:xfrm>
            <a:off x="0" y="9377316"/>
            <a:ext cx="6286872" cy="493633"/>
          </a:xfrm>
          <a:prstGeom prst="rect">
            <a:avLst/>
          </a:prstGeom>
        </p:spPr>
        <p:txBody>
          <a:bodyPr/>
          <a:lstStyle/>
          <a:p>
            <a:pPr>
              <a:defRPr/>
            </a:pPr>
            <a:r>
              <a:rPr lang="en-GB" dirty="0" smtClean="0"/>
              <a:t>ID908 Etelcalcetide for treating secondary hyperparathyroidism – </a:t>
            </a:r>
            <a:r>
              <a:rPr lang="en-GB" dirty="0" err="1" smtClean="0"/>
              <a:t>premeeting</a:t>
            </a:r>
            <a:r>
              <a:rPr lang="en-GB" dirty="0" smtClean="0"/>
              <a:t> briefing</a:t>
            </a:r>
            <a:endParaRPr lang="en-GB" dirty="0"/>
          </a:p>
        </p:txBody>
      </p:sp>
      <p:sp>
        <p:nvSpPr>
          <p:cNvPr id="6" name="Notes Placeholder 5"/>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3295990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Shape 195"/>
          <p:cNvSpPr>
            <a:spLocks noGrp="1" noRot="1" noChangeAspect="1"/>
          </p:cNvSpPr>
          <p:nvPr>
            <p:ph type="sldImg"/>
          </p:nvPr>
        </p:nvSpPr>
        <p:spPr>
          <a:prstGeom prst="rect">
            <a:avLst/>
          </a:prstGeom>
        </p:spPr>
        <p:txBody>
          <a:bodyPr/>
          <a:lstStyle/>
          <a:p>
            <a:endParaRPr/>
          </a:p>
        </p:txBody>
      </p:sp>
      <p:sp>
        <p:nvSpPr>
          <p:cNvPr id="2" name="Notes Placeholder 1"/>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9106817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Shape 201"/>
          <p:cNvSpPr>
            <a:spLocks noGrp="1" noRot="1" noChangeAspect="1"/>
          </p:cNvSpPr>
          <p:nvPr>
            <p:ph type="sldImg"/>
          </p:nvPr>
        </p:nvSpPr>
        <p:spPr>
          <a:prstGeom prst="rect">
            <a:avLst/>
          </a:prstGeom>
        </p:spPr>
        <p:txBody>
          <a:bodyPr/>
          <a:lstStyle/>
          <a:p>
            <a:endParaRPr/>
          </a:p>
        </p:txBody>
      </p:sp>
      <p:sp>
        <p:nvSpPr>
          <p:cNvPr id="2" name="Notes Placeholder 1"/>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4028578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a:spLocks noGrp="1" noRot="1" noChangeAspect="1"/>
          </p:cNvSpPr>
          <p:nvPr>
            <p:ph type="sldImg"/>
          </p:nvPr>
        </p:nvSpPr>
        <p:spPr>
          <a:prstGeom prst="rect">
            <a:avLst/>
          </a:prstGeom>
        </p:spPr>
        <p:txBody>
          <a:bodyPr/>
          <a:lstStyle/>
          <a:p>
            <a:endParaRPr/>
          </a:p>
        </p:txBody>
      </p:sp>
      <p:sp>
        <p:nvSpPr>
          <p:cNvPr id="93" name="Shape 93"/>
          <p:cNvSpPr>
            <a:spLocks noGrp="1"/>
          </p:cNvSpPr>
          <p:nvPr>
            <p:ph type="body" sz="quarter" idx="1"/>
          </p:nvPr>
        </p:nvSpPr>
        <p:spPr>
          <a:prstGeom prst="rect">
            <a:avLst/>
          </a:prstGeom>
        </p:spPr>
        <p:txBody>
          <a:bodyPr/>
          <a:lstStyle/>
          <a:p>
            <a:pPr>
              <a:defRPr>
                <a:latin typeface="Arial"/>
                <a:ea typeface="Arial"/>
                <a:cs typeface="Arial"/>
                <a:sym typeface="Arial"/>
              </a:defRPr>
            </a:pPr>
            <a:endParaRPr dirty="0"/>
          </a:p>
        </p:txBody>
      </p:sp>
    </p:spTree>
    <p:extLst>
      <p:ext uri="{BB962C8B-B14F-4D97-AF65-F5344CB8AC3E}">
        <p14:creationId xmlns:p14="http://schemas.microsoft.com/office/powerpoint/2010/main" val="1060954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Shape 101"/>
          <p:cNvSpPr>
            <a:spLocks noGrp="1" noRot="1" noChangeAspect="1"/>
          </p:cNvSpPr>
          <p:nvPr>
            <p:ph type="sldImg"/>
          </p:nvPr>
        </p:nvSpPr>
        <p:spPr>
          <a:prstGeom prst="rect">
            <a:avLst/>
          </a:prstGeom>
        </p:spPr>
        <p:txBody>
          <a:bodyPr/>
          <a:lstStyle/>
          <a:p>
            <a:endParaRPr/>
          </a:p>
        </p:txBody>
      </p:sp>
      <p:sp>
        <p:nvSpPr>
          <p:cNvPr id="102" name="Shape 102"/>
          <p:cNvSpPr>
            <a:spLocks noGrp="1"/>
          </p:cNvSpPr>
          <p:nvPr>
            <p:ph type="body" sz="quarter" idx="1"/>
          </p:nvPr>
        </p:nvSpPr>
        <p:spPr>
          <a:prstGeom prst="rect">
            <a:avLst/>
          </a:prstGeom>
        </p:spPr>
        <p:txBody>
          <a:bodyPr/>
          <a:lstStyle/>
          <a:p>
            <a:pPr>
              <a:defRPr>
                <a:latin typeface="Arial"/>
                <a:ea typeface="Arial"/>
                <a:cs typeface="Arial"/>
                <a:sym typeface="Arial"/>
              </a:defRPr>
            </a:pPr>
            <a:endParaRPr dirty="0"/>
          </a:p>
        </p:txBody>
      </p:sp>
    </p:spTree>
    <p:extLst>
      <p:ext uri="{BB962C8B-B14F-4D97-AF65-F5344CB8AC3E}">
        <p14:creationId xmlns:p14="http://schemas.microsoft.com/office/powerpoint/2010/main" val="2626639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endParaRPr lang="en-GB" sz="2000" dirty="0" smtClean="0">
              <a:solidFill>
                <a:prstClr val="black"/>
              </a:solidFill>
            </a:endParaRPr>
          </a:p>
          <a:p>
            <a:pPr marL="0" lvl="1"/>
            <a:endParaRPr lang="en-GB" sz="2000" dirty="0" smtClean="0">
              <a:solidFill>
                <a:prstClr val="black"/>
              </a:solidFill>
            </a:endParaRPr>
          </a:p>
          <a:p>
            <a:pPr marL="0" lvl="1"/>
            <a:endParaRPr lang="en-GB" sz="2000" dirty="0" smtClean="0">
              <a:solidFill>
                <a:prstClr val="black"/>
              </a:solidFill>
            </a:endParaRPr>
          </a:p>
          <a:p>
            <a:pPr marL="0" lvl="1"/>
            <a:endParaRPr lang="en-GB" sz="2000" dirty="0">
              <a:solidFill>
                <a:prstClr val="black"/>
              </a:solidFill>
            </a:endParaRPr>
          </a:p>
          <a:p>
            <a:endParaRPr lang="en-GB" dirty="0"/>
          </a:p>
        </p:txBody>
      </p:sp>
      <p:sp>
        <p:nvSpPr>
          <p:cNvPr id="4" name="Slide Number Placeholder 3"/>
          <p:cNvSpPr>
            <a:spLocks noGrp="1"/>
          </p:cNvSpPr>
          <p:nvPr>
            <p:ph type="sldNum" sz="quarter" idx="10"/>
          </p:nvPr>
        </p:nvSpPr>
        <p:spPr>
          <a:xfrm>
            <a:off x="3777607" y="9377316"/>
            <a:ext cx="2889938" cy="493633"/>
          </a:xfrm>
          <a:prstGeom prst="rect">
            <a:avLst/>
          </a:prstGeom>
        </p:spPr>
        <p:txBody>
          <a:bodyPr/>
          <a:lstStyle/>
          <a:p>
            <a:pPr>
              <a:defRPr/>
            </a:pPr>
            <a:fld id="{E72CA31B-2110-488F-939F-36C7AF0EBEB0}" type="slidenum">
              <a:rPr lang="en-GB" smtClean="0"/>
              <a:pPr>
                <a:defRPr/>
              </a:pPr>
              <a:t>7</a:t>
            </a:fld>
            <a:endParaRPr lang="en-GB"/>
          </a:p>
        </p:txBody>
      </p:sp>
    </p:spTree>
    <p:extLst>
      <p:ext uri="{BB962C8B-B14F-4D97-AF65-F5344CB8AC3E}">
        <p14:creationId xmlns:p14="http://schemas.microsoft.com/office/powerpoint/2010/main" val="3474596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Shape 129"/>
          <p:cNvSpPr>
            <a:spLocks noGrp="1" noRot="1" noChangeAspect="1"/>
          </p:cNvSpPr>
          <p:nvPr>
            <p:ph type="sldImg"/>
          </p:nvPr>
        </p:nvSpPr>
        <p:spPr>
          <a:prstGeom prst="rect">
            <a:avLst/>
          </a:prstGeom>
        </p:spPr>
        <p:txBody>
          <a:bodyPr/>
          <a:lstStyle/>
          <a:p>
            <a:endParaRPr/>
          </a:p>
        </p:txBody>
      </p:sp>
      <p:sp>
        <p:nvSpPr>
          <p:cNvPr id="130" name="Shape 130"/>
          <p:cNvSpPr>
            <a:spLocks noGrp="1"/>
          </p:cNvSpPr>
          <p:nvPr>
            <p:ph type="body" sz="quarter" idx="1"/>
          </p:nvPr>
        </p:nvSpPr>
        <p:spPr>
          <a:prstGeom prst="rect">
            <a:avLst/>
          </a:prstGeom>
        </p:spPr>
        <p:txBody>
          <a:bodyPr/>
          <a:lstStyle/>
          <a:p>
            <a:pPr>
              <a:lnSpc>
                <a:spcPct val="90000"/>
              </a:lnSpc>
              <a:defRPr b="1">
                <a:latin typeface="Arial"/>
                <a:ea typeface="Arial"/>
                <a:cs typeface="Arial"/>
                <a:sym typeface="Arial"/>
              </a:defRPr>
            </a:pPr>
            <a:endParaRPr dirty="0"/>
          </a:p>
        </p:txBody>
      </p:sp>
    </p:spTree>
    <p:extLst>
      <p:ext uri="{BB962C8B-B14F-4D97-AF65-F5344CB8AC3E}">
        <p14:creationId xmlns:p14="http://schemas.microsoft.com/office/powerpoint/2010/main" val="39751220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Shape 135"/>
          <p:cNvSpPr>
            <a:spLocks noGrp="1" noRot="1" noChangeAspect="1"/>
          </p:cNvSpPr>
          <p:nvPr>
            <p:ph type="sldImg"/>
          </p:nvPr>
        </p:nvSpPr>
        <p:spPr>
          <a:prstGeom prst="rect">
            <a:avLst/>
          </a:prstGeom>
        </p:spPr>
        <p:txBody>
          <a:bodyPr/>
          <a:lstStyle/>
          <a:p>
            <a:endParaRPr/>
          </a:p>
        </p:txBody>
      </p:sp>
      <p:sp>
        <p:nvSpPr>
          <p:cNvPr id="136" name="Shape 136"/>
          <p:cNvSpPr>
            <a:spLocks noGrp="1"/>
          </p:cNvSpPr>
          <p:nvPr>
            <p:ph type="body" sz="quarter" idx="1"/>
          </p:nvPr>
        </p:nvSpPr>
        <p:spPr>
          <a:prstGeom prst="rect">
            <a:avLst/>
          </a:prstGeom>
        </p:spPr>
        <p:txBody>
          <a:bodyPr/>
          <a:lstStyle/>
          <a:p>
            <a:pPr marL="0" indent="0">
              <a:spcBef>
                <a:spcPts val="300"/>
              </a:spcBef>
              <a:buSzPct val="100000"/>
              <a:buFont typeface="Arial"/>
              <a:buNone/>
              <a:defRPr sz="1100">
                <a:latin typeface="Arial"/>
                <a:ea typeface="Arial"/>
                <a:cs typeface="Arial"/>
                <a:sym typeface="Arial"/>
              </a:defRPr>
            </a:pPr>
            <a:endParaRPr dirty="0"/>
          </a:p>
        </p:txBody>
      </p:sp>
    </p:spTree>
    <p:extLst>
      <p:ext uri="{BB962C8B-B14F-4D97-AF65-F5344CB8AC3E}">
        <p14:creationId xmlns:p14="http://schemas.microsoft.com/office/powerpoint/2010/main" val="515412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3777607" y="9377316"/>
            <a:ext cx="2889938" cy="493633"/>
          </a:xfrm>
          <a:prstGeom prst="rect">
            <a:avLst/>
          </a:prstGeom>
        </p:spPr>
        <p:txBody>
          <a:bodyPr/>
          <a:lstStyle/>
          <a:p>
            <a:pPr>
              <a:defRPr/>
            </a:pPr>
            <a:fld id="{E72CA31B-2110-488F-939F-36C7AF0EBEB0}" type="slidenum">
              <a:rPr lang="en-GB" smtClean="0"/>
              <a:pPr>
                <a:defRPr/>
              </a:pPr>
              <a:t>12</a:t>
            </a:fld>
            <a:endParaRPr lang="en-GB"/>
          </a:p>
        </p:txBody>
      </p:sp>
      <p:sp>
        <p:nvSpPr>
          <p:cNvPr id="5" name="Footer Placeholder 4"/>
          <p:cNvSpPr>
            <a:spLocks noGrp="1"/>
          </p:cNvSpPr>
          <p:nvPr>
            <p:ph type="ftr" sz="quarter" idx="11"/>
          </p:nvPr>
        </p:nvSpPr>
        <p:spPr>
          <a:xfrm>
            <a:off x="0" y="9377316"/>
            <a:ext cx="6286872" cy="493633"/>
          </a:xfrm>
          <a:prstGeom prst="rect">
            <a:avLst/>
          </a:prstGeom>
        </p:spPr>
        <p:txBody>
          <a:bodyPr/>
          <a:lstStyle/>
          <a:p>
            <a:pPr>
              <a:defRPr/>
            </a:pPr>
            <a:r>
              <a:rPr lang="en-GB" dirty="0" smtClean="0"/>
              <a:t>ID908 Etelcalcetide for treating secondary hyperparathyroidism – </a:t>
            </a:r>
            <a:r>
              <a:rPr lang="en-GB" dirty="0" err="1" smtClean="0"/>
              <a:t>premeeting</a:t>
            </a:r>
            <a:r>
              <a:rPr lang="en-GB" dirty="0" smtClean="0"/>
              <a:t> briefing</a:t>
            </a:r>
            <a:endParaRPr lang="en-GB" dirty="0"/>
          </a:p>
        </p:txBody>
      </p:sp>
    </p:spTree>
    <p:extLst>
      <p:ext uri="{BB962C8B-B14F-4D97-AF65-F5344CB8AC3E}">
        <p14:creationId xmlns:p14="http://schemas.microsoft.com/office/powerpoint/2010/main" val="2349316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Shape 149"/>
          <p:cNvSpPr>
            <a:spLocks noGrp="1" noRot="1" noChangeAspect="1"/>
          </p:cNvSpPr>
          <p:nvPr>
            <p:ph type="sldImg"/>
          </p:nvPr>
        </p:nvSpPr>
        <p:spPr>
          <a:prstGeom prst="rect">
            <a:avLst/>
          </a:prstGeom>
        </p:spPr>
        <p:txBody>
          <a:bodyPr/>
          <a:lstStyle/>
          <a:p>
            <a:endParaRPr/>
          </a:p>
        </p:txBody>
      </p:sp>
      <p:sp>
        <p:nvSpPr>
          <p:cNvPr id="2" name="Notes Placeholder 1"/>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878093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Shape 155"/>
          <p:cNvSpPr>
            <a:spLocks noGrp="1" noRot="1" noChangeAspect="1"/>
          </p:cNvSpPr>
          <p:nvPr>
            <p:ph type="sldImg"/>
          </p:nvPr>
        </p:nvSpPr>
        <p:spPr>
          <a:prstGeom prst="rect">
            <a:avLst/>
          </a:prstGeom>
        </p:spPr>
        <p:txBody>
          <a:bodyPr/>
          <a:lstStyle/>
          <a:p>
            <a:endParaRPr/>
          </a:p>
        </p:txBody>
      </p:sp>
      <p:sp>
        <p:nvSpPr>
          <p:cNvPr id="2" name="Notes Placeholder 1"/>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2712364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Shape 11"/>
          <p:cNvSpPr>
            <a:spLocks noGrp="1"/>
          </p:cNvSpPr>
          <p:nvPr>
            <p:ph type="title"/>
          </p:nvPr>
        </p:nvSpPr>
        <p:spPr>
          <a:xfrm>
            <a:off x="683568" y="835199"/>
            <a:ext cx="7774632" cy="1470026"/>
          </a:xfrm>
          <a:prstGeom prst="rect">
            <a:avLst/>
          </a:prstGeom>
        </p:spPr>
        <p:txBody>
          <a:bodyPr/>
          <a:lstStyle>
            <a:lvl1pPr algn="l"/>
          </a:lstStyle>
          <a:p>
            <a:r>
              <a:t>Title Text</a:t>
            </a:r>
          </a:p>
        </p:txBody>
      </p:sp>
      <p:sp>
        <p:nvSpPr>
          <p:cNvPr id="12" name="Shape 12"/>
          <p:cNvSpPr>
            <a:spLocks noGrp="1"/>
          </p:cNvSpPr>
          <p:nvPr>
            <p:ph type="body" sz="half" idx="1"/>
          </p:nvPr>
        </p:nvSpPr>
        <p:spPr>
          <a:xfrm>
            <a:off x="683568" y="2591999"/>
            <a:ext cx="7776000" cy="1752601"/>
          </a:xfrm>
          <a:prstGeom prst="rect">
            <a:avLst/>
          </a:prstGeom>
        </p:spPr>
        <p:txBody>
          <a:bodyPr/>
          <a:lstStyle>
            <a:lvl1pPr marL="0" indent="0">
              <a:buSzTx/>
              <a:buFontTx/>
              <a:buNone/>
            </a:lvl1pPr>
            <a:lvl2pPr marL="0" indent="457200">
              <a:buSzTx/>
              <a:buFontTx/>
              <a:buNone/>
            </a:lvl2pPr>
            <a:lvl3pPr marL="0" indent="914400">
              <a:buSzTx/>
              <a:buFontTx/>
              <a:buNone/>
            </a:lvl3pPr>
            <a:lvl4pPr marL="0" indent="1371600">
              <a:buSzTx/>
              <a:buFontTx/>
              <a:buNone/>
            </a:lvl4pPr>
            <a:lvl5pPr marL="0" indent="1828800">
              <a:buSzTx/>
              <a:buFontTx/>
              <a:buNone/>
            </a:lvl5pPr>
          </a:lstStyle>
          <a:p>
            <a:r>
              <a:t>Body Level One</a:t>
            </a:r>
          </a:p>
          <a:p>
            <a:pPr lvl="1"/>
            <a:r>
              <a:t>Body Level Two</a:t>
            </a:r>
          </a:p>
          <a:p>
            <a:pPr lvl="2"/>
            <a:r>
              <a:t>Body Level Three</a:t>
            </a:r>
          </a:p>
          <a:p>
            <a:pPr lvl="3"/>
            <a:r>
              <a:t>Body Level Four</a:t>
            </a:r>
          </a:p>
          <a:p>
            <a:pPr lvl="4"/>
            <a:r>
              <a:t>Body Level Five</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noAutofit/>
          </a:bodyPr>
          <a:lstStyle>
            <a:lvl1pPr>
              <a:lnSpc>
                <a:spcPct val="90000"/>
              </a:lnSpc>
              <a:defRPr baseline="0"/>
            </a:lvl1pPr>
          </a:lstStyle>
          <a:p>
            <a:r>
              <a:rPr dirty="0"/>
              <a:t>Title Text</a:t>
            </a:r>
          </a:p>
        </p:txBody>
      </p:sp>
      <p:sp>
        <p:nvSpPr>
          <p:cNvPr id="21" name="Shape 21"/>
          <p:cNvSpPr>
            <a:spLocks noGrp="1"/>
          </p:cNvSpPr>
          <p:nvPr>
            <p:ph type="body" idx="1"/>
          </p:nvPr>
        </p:nvSpPr>
        <p:spPr>
          <a:prstGeom prst="rect">
            <a:avLst/>
          </a:prstGeom>
        </p:spPr>
        <p:txBody>
          <a:bodyPr/>
          <a:lstStyle>
            <a:lvl1pPr>
              <a:lnSpc>
                <a:spcPct val="95000"/>
              </a:lnSpc>
              <a:defRPr/>
            </a:lvl1pPr>
            <a:lvl2pPr>
              <a:defRPr sz="2200"/>
            </a:lvl2pPr>
            <a:lvl3pPr>
              <a:defRPr sz="2200"/>
            </a:lvl3pPr>
            <a:lvl4pPr>
              <a:defRPr sz="2000"/>
            </a:lvl4pPr>
            <a:lvl5pPr>
              <a:defRPr sz="2000"/>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22" name="Shape 2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Slide Number Placeholder 2"/>
          <p:cNvSpPr>
            <a:spLocks noGrp="1"/>
          </p:cNvSpPr>
          <p:nvPr>
            <p:ph type="sldNum" sz="quarter" idx="10"/>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3455896596"/>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29" name="Shape 29"/>
          <p:cNvSpPr>
            <a:spLocks noGrp="1"/>
          </p:cNvSpPr>
          <p:nvPr>
            <p:ph type="title"/>
          </p:nvPr>
        </p:nvSpPr>
        <p:spPr>
          <a:prstGeom prst="rect">
            <a:avLst/>
          </a:prstGeom>
        </p:spPr>
        <p:txBody>
          <a:bodyPr/>
          <a:lstStyle/>
          <a:p>
            <a:r>
              <a:t>Title Text</a:t>
            </a:r>
          </a:p>
        </p:txBody>
      </p:sp>
      <p:sp>
        <p:nvSpPr>
          <p:cNvPr id="30" name="Shape 30"/>
          <p:cNvSpPr>
            <a:spLocks noGrp="1"/>
          </p:cNvSpPr>
          <p:nvPr>
            <p:ph type="body" sz="half" idx="1"/>
          </p:nvPr>
        </p:nvSpPr>
        <p:spPr>
          <a:xfrm>
            <a:off x="457200" y="1600200"/>
            <a:ext cx="4038600" cy="4525963"/>
          </a:xfrm>
          <a:prstGeom prst="rect">
            <a:avLst/>
          </a:prstGeom>
        </p:spPr>
        <p:txBody>
          <a:bodyPr/>
          <a:lstStyle>
            <a:lvl1pPr>
              <a:defRPr sz="2800"/>
            </a:lvl1pPr>
            <a:lvl2pPr marL="790575" indent="-333375">
              <a:defRPr sz="2800"/>
            </a:lvl2pPr>
            <a:lvl3pPr marL="1234439" indent="-320039">
              <a:defRPr sz="2800"/>
            </a:lvl3pPr>
            <a:lvl4pPr marL="1727200" indent="-355600">
              <a:defRPr sz="2800"/>
            </a:lvl4pPr>
            <a:lvl5pPr marL="2184400" indent="-355600">
              <a:defRPr sz="2800"/>
            </a:lvl5pPr>
          </a:lstStyle>
          <a:p>
            <a:r>
              <a:t>Body Level One</a:t>
            </a:r>
          </a:p>
          <a:p>
            <a:pPr lvl="1"/>
            <a:r>
              <a:t>Body Level Two</a:t>
            </a:r>
          </a:p>
          <a:p>
            <a:pPr lvl="2"/>
            <a:r>
              <a:t>Body Level Three</a:t>
            </a:r>
          </a:p>
          <a:p>
            <a:pPr lvl="3"/>
            <a:r>
              <a:t>Body Level Four</a:t>
            </a:r>
          </a:p>
          <a:p>
            <a:pPr lvl="4"/>
            <a:r>
              <a:t>Body Level Five</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Small title - for large figs + tables">
    <p:spTree>
      <p:nvGrpSpPr>
        <p:cNvPr id="1" name=""/>
        <p:cNvGrpSpPr/>
        <p:nvPr/>
      </p:nvGrpSpPr>
      <p:grpSpPr>
        <a:xfrm>
          <a:off x="0" y="0"/>
          <a:ext cx="0" cy="0"/>
          <a:chOff x="0" y="0"/>
          <a:chExt cx="0" cy="0"/>
        </a:xfrm>
      </p:grpSpPr>
      <p:sp>
        <p:nvSpPr>
          <p:cNvPr id="38" name="Shape 38"/>
          <p:cNvSpPr>
            <a:spLocks noGrp="1"/>
          </p:cNvSpPr>
          <p:nvPr>
            <p:ph type="title"/>
          </p:nvPr>
        </p:nvSpPr>
        <p:spPr>
          <a:xfrm>
            <a:off x="457200" y="-243409"/>
            <a:ext cx="8229600" cy="1143001"/>
          </a:xfrm>
          <a:prstGeom prst="rect">
            <a:avLst/>
          </a:prstGeom>
        </p:spPr>
        <p:txBody>
          <a:bodyPr/>
          <a:lstStyle>
            <a:lvl1pPr>
              <a:defRPr sz="2800"/>
            </a:lvl1pPr>
          </a:lstStyle>
          <a:p>
            <a:r>
              <a:t>Title Text</a:t>
            </a:r>
          </a:p>
        </p:txBody>
      </p:sp>
      <p:sp>
        <p:nvSpPr>
          <p:cNvPr id="39" name="Shape 39"/>
          <p:cNvSpPr>
            <a:spLocks noGrp="1"/>
          </p:cNvSpPr>
          <p:nvPr>
            <p:ph type="sldNum" sz="quarter" idx="2"/>
          </p:nvPr>
        </p:nvSpPr>
        <p:spPr>
          <a:xfrm>
            <a:off x="8778343" y="6479202"/>
            <a:ext cx="330161" cy="313393"/>
          </a:xfrm>
          <a:prstGeom prst="rect">
            <a:avLst/>
          </a:prstGeom>
        </p:spPr>
        <p:txBody>
          <a:bodyPr/>
          <a:lstStyle/>
          <a:p>
            <a:fld id="{86CB4B4D-7CA3-9044-876B-883B54F8677D}" type="slidenum">
              <a:t>‹#›</a:t>
            </a:fld>
            <a:endParaRPr/>
          </a:p>
        </p:txBody>
      </p:sp>
      <p:sp>
        <p:nvSpPr>
          <p:cNvPr id="40" name="Shape 40"/>
          <p:cNvSpPr>
            <a:spLocks noGrp="1"/>
          </p:cNvSpPr>
          <p:nvPr>
            <p:ph type="body" idx="1"/>
          </p:nvPr>
        </p:nvSpPr>
        <p:spPr>
          <a:xfrm>
            <a:off x="457200" y="1052736"/>
            <a:ext cx="8229600" cy="532859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42074" y="203246"/>
            <a:ext cx="8270126" cy="1173117"/>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Autofit/>
          </a:bodyPr>
          <a:lstStyle/>
          <a:p>
            <a:r>
              <a:t>Title Text</a:t>
            </a:r>
          </a:p>
        </p:txBody>
      </p:sp>
      <p:sp>
        <p:nvSpPr>
          <p:cNvPr id="3" name="Shape 3"/>
          <p:cNvSpPr>
            <a:spLocks noGrp="1"/>
          </p:cNvSpPr>
          <p:nvPr>
            <p:ph type="body" idx="1"/>
          </p:nvPr>
        </p:nvSpPr>
        <p:spPr>
          <a:xfrm>
            <a:off x="431800" y="1382043"/>
            <a:ext cx="8280400" cy="4641381"/>
          </a:xfrm>
          <a:prstGeom prst="rect">
            <a:avLst/>
          </a:prstGeom>
          <a:ln w="12700">
            <a:miter lim="400000"/>
          </a:ln>
          <a:extLst>
            <a:ext uri="{C572A759-6A51-4108-AA02-DFA0A04FC94B}">
              <ma14:wrappingTextBoxFlag xmlns="" xmlns:ma14="http://schemas.microsoft.com/office/mac/drawingml/2011/main" val="1"/>
            </a:ext>
          </a:extLst>
        </p:spPr>
        <p:txBody>
          <a:bodyPr lIns="45719" rIns="45719">
            <a:no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4" name="Shape 4"/>
          <p:cNvSpPr>
            <a:spLocks noGrp="1"/>
          </p:cNvSpPr>
          <p:nvPr>
            <p:ph type="sldNum" sz="quarter" idx="2"/>
          </p:nvPr>
        </p:nvSpPr>
        <p:spPr>
          <a:xfrm>
            <a:off x="8513380" y="6369636"/>
            <a:ext cx="530772" cy="338554"/>
          </a:xfrm>
          <a:prstGeom prst="rect">
            <a:avLst/>
          </a:prstGeom>
          <a:ln w="12700">
            <a:miter lim="400000"/>
          </a:ln>
        </p:spPr>
        <p:txBody>
          <a:bodyPr wrap="square" lIns="45719" rIns="45719" anchor="ctr">
            <a:spAutoFit/>
          </a:bodyPr>
          <a:lstStyle>
            <a:lvl1pPr algn="r">
              <a:defRPr sz="16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1" r:id="rId4"/>
    <p:sldLayoutId id="2147483652" r:id="rId5"/>
  </p:sldLayoutIdLst>
  <p:transition spd="med"/>
  <p:hf hdr="0" ftr="0" dt="0"/>
  <p:txStyles>
    <p:titleStyle>
      <a:lvl1pPr marL="0" marR="0" indent="0" algn="ctr" defTabSz="914400" rtl="0" latinLnBrk="0">
        <a:lnSpc>
          <a:spcPct val="90000"/>
        </a:lnSpc>
        <a:spcBef>
          <a:spcPts val="0"/>
        </a:spcBef>
        <a:spcAft>
          <a:spcPts val="0"/>
        </a:spcAft>
        <a:buClrTx/>
        <a:buSzTx/>
        <a:buFontTx/>
        <a:buNone/>
        <a:tabLst/>
        <a:defRPr sz="3600" b="0" i="0" u="none" strike="noStrike" cap="none" spc="0" baseline="0">
          <a:ln>
            <a:noFill/>
          </a:ln>
          <a:solidFill>
            <a:srgbClr val="1F497D"/>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3600" b="0" i="0" u="none" strike="noStrike" cap="none" spc="0" baseline="0">
          <a:ln>
            <a:noFill/>
          </a:ln>
          <a:solidFill>
            <a:srgbClr val="1F497D"/>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sz="3600" b="0" i="0" u="none" strike="noStrike" cap="none" spc="0" baseline="0">
          <a:ln>
            <a:noFill/>
          </a:ln>
          <a:solidFill>
            <a:srgbClr val="1F497D"/>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sz="3600" b="0" i="0" u="none" strike="noStrike" cap="none" spc="0" baseline="0">
          <a:ln>
            <a:noFill/>
          </a:ln>
          <a:solidFill>
            <a:srgbClr val="1F497D"/>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sz="3600" b="0" i="0" u="none" strike="noStrike" cap="none" spc="0" baseline="0">
          <a:ln>
            <a:noFill/>
          </a:ln>
          <a:solidFill>
            <a:srgbClr val="1F497D"/>
          </a:solidFill>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sz="3600" b="0" i="0" u="none" strike="noStrike" cap="none" spc="0" baseline="0">
          <a:ln>
            <a:noFill/>
          </a:ln>
          <a:solidFill>
            <a:srgbClr val="1F497D"/>
          </a:solidFill>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sz="3600" b="0" i="0" u="none" strike="noStrike" cap="none" spc="0" baseline="0">
          <a:ln>
            <a:noFill/>
          </a:ln>
          <a:solidFill>
            <a:srgbClr val="1F497D"/>
          </a:solidFill>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sz="3600" b="0" i="0" u="none" strike="noStrike" cap="none" spc="0" baseline="0">
          <a:ln>
            <a:noFill/>
          </a:ln>
          <a:solidFill>
            <a:srgbClr val="1F497D"/>
          </a:solidFill>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sz="3600" b="0" i="0" u="none" strike="noStrike" cap="none" spc="0" baseline="0">
          <a:ln>
            <a:noFill/>
          </a:ln>
          <a:solidFill>
            <a:srgbClr val="1F497D"/>
          </a:solidFill>
          <a:uFillTx/>
          <a:latin typeface="Arial"/>
          <a:ea typeface="Arial"/>
          <a:cs typeface="Arial"/>
          <a:sym typeface="Arial"/>
        </a:defRPr>
      </a:lvl9pPr>
    </p:titleStyle>
    <p:bodyStyle>
      <a:lvl1pPr marL="342900" marR="0" indent="-342900" algn="l" defTabSz="914400" rtl="0" latinLnBrk="0">
        <a:lnSpc>
          <a:spcPct val="95000"/>
        </a:lnSpc>
        <a:spcBef>
          <a:spcPts val="0"/>
        </a:spcBef>
        <a:spcAft>
          <a:spcPts val="80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1pPr>
      <a:lvl2pPr marL="766762" marR="0" indent="-309562" algn="l" defTabSz="914400" rtl="0" latinLnBrk="0">
        <a:lnSpc>
          <a:spcPct val="90000"/>
        </a:lnSpc>
        <a:spcBef>
          <a:spcPts val="0"/>
        </a:spcBef>
        <a:spcAft>
          <a:spcPts val="800"/>
        </a:spcAft>
        <a:buClrTx/>
        <a:buSzPct val="100000"/>
        <a:buFont typeface="Arial"/>
        <a:buChar char="–"/>
        <a:tabLst/>
        <a:defRPr sz="2200" b="0" i="0" u="none" strike="noStrike" cap="none" spc="0" baseline="0">
          <a:ln>
            <a:noFill/>
          </a:ln>
          <a:solidFill>
            <a:srgbClr val="000000"/>
          </a:solidFill>
          <a:uFillTx/>
          <a:latin typeface="Arial"/>
          <a:ea typeface="Arial"/>
          <a:cs typeface="Arial"/>
          <a:sym typeface="Arial"/>
        </a:defRPr>
      </a:lvl2pPr>
      <a:lvl3pPr marL="1184563" marR="0" indent="-270163" algn="l" defTabSz="914400" rtl="0" latinLnBrk="0">
        <a:lnSpc>
          <a:spcPct val="90000"/>
        </a:lnSpc>
        <a:spcBef>
          <a:spcPts val="0"/>
        </a:spcBef>
        <a:spcAft>
          <a:spcPts val="800"/>
        </a:spcAft>
        <a:buClrTx/>
        <a:buSzPct val="100000"/>
        <a:buFont typeface="Arial"/>
        <a:buChar char="•"/>
        <a:tabLst/>
        <a:defRPr sz="2200" b="0" i="0" u="none" strike="noStrike" cap="none" spc="0" baseline="0">
          <a:ln>
            <a:noFill/>
          </a:ln>
          <a:solidFill>
            <a:srgbClr val="000000"/>
          </a:solidFill>
          <a:uFillTx/>
          <a:latin typeface="Arial"/>
          <a:ea typeface="Arial"/>
          <a:cs typeface="Arial"/>
          <a:sym typeface="Arial"/>
        </a:defRPr>
      </a:lvl3pPr>
      <a:lvl4pPr marL="1668779" marR="0" indent="-297179" algn="l" defTabSz="914400" rtl="0" latinLnBrk="0">
        <a:lnSpc>
          <a:spcPct val="90000"/>
        </a:lnSpc>
        <a:spcBef>
          <a:spcPts val="0"/>
        </a:spcBef>
        <a:spcAft>
          <a:spcPts val="800"/>
        </a:spcAft>
        <a:buClrTx/>
        <a:buSzPct val="100000"/>
        <a:buFont typeface="Arial"/>
        <a:buChar char="–"/>
        <a:tabLst/>
        <a:defRPr sz="2000" b="0" i="0" u="none" strike="noStrike" cap="none" spc="0" baseline="0">
          <a:ln>
            <a:noFill/>
          </a:ln>
          <a:solidFill>
            <a:srgbClr val="000000"/>
          </a:solidFill>
          <a:uFillTx/>
          <a:latin typeface="Arial"/>
          <a:ea typeface="Arial"/>
          <a:cs typeface="Arial"/>
          <a:sym typeface="Arial"/>
        </a:defRPr>
      </a:lvl4pPr>
      <a:lvl5pPr marL="2125979" marR="0" indent="-297179" algn="l" defTabSz="914400" rtl="0" latinLnBrk="0">
        <a:lnSpc>
          <a:spcPct val="90000"/>
        </a:lnSpc>
        <a:spcBef>
          <a:spcPts val="0"/>
        </a:spcBef>
        <a:spcAft>
          <a:spcPts val="800"/>
        </a:spcAft>
        <a:buClrTx/>
        <a:buSzPct val="100000"/>
        <a:buFont typeface="Arial"/>
        <a:buChar char="»"/>
        <a:tabLst/>
        <a:defRPr sz="2000" b="0" i="0" u="none" strike="noStrike" cap="none" spc="0" baseline="0">
          <a:ln>
            <a:noFill/>
          </a:ln>
          <a:solidFill>
            <a:srgbClr val="000000"/>
          </a:solidFill>
          <a:uFillTx/>
          <a:latin typeface="Arial"/>
          <a:ea typeface="Arial"/>
          <a:cs typeface="Arial"/>
          <a:sym typeface="Arial"/>
        </a:defRPr>
      </a:lvl5pPr>
      <a:lvl6pPr marL="2583179" marR="0" indent="-297179" algn="l" defTabSz="914400" rtl="0" latinLnBrk="0">
        <a:lnSpc>
          <a:spcPct val="100000"/>
        </a:lnSpc>
        <a:spcBef>
          <a:spcPts val="300"/>
        </a:spcBef>
        <a:spcAft>
          <a:spcPts val="0"/>
        </a:spcAft>
        <a:buClrTx/>
        <a:buSzPct val="100000"/>
        <a:buFont typeface="Arial"/>
        <a:buChar char="•"/>
        <a:tabLst/>
        <a:defRPr sz="2600" b="0" i="0" u="none" strike="noStrike" cap="none" spc="0" baseline="0">
          <a:ln>
            <a:noFill/>
          </a:ln>
          <a:solidFill>
            <a:srgbClr val="000000"/>
          </a:solidFill>
          <a:uFillTx/>
          <a:latin typeface="Arial"/>
          <a:ea typeface="Arial"/>
          <a:cs typeface="Arial"/>
          <a:sym typeface="Arial"/>
        </a:defRPr>
      </a:lvl6pPr>
      <a:lvl7pPr marL="3040379" marR="0" indent="-297179" algn="l" defTabSz="914400" rtl="0" latinLnBrk="0">
        <a:lnSpc>
          <a:spcPct val="100000"/>
        </a:lnSpc>
        <a:spcBef>
          <a:spcPts val="300"/>
        </a:spcBef>
        <a:spcAft>
          <a:spcPts val="0"/>
        </a:spcAft>
        <a:buClrTx/>
        <a:buSzPct val="100000"/>
        <a:buFont typeface="Arial"/>
        <a:buChar char="•"/>
        <a:tabLst/>
        <a:defRPr sz="2600" b="0" i="0" u="none" strike="noStrike" cap="none" spc="0" baseline="0">
          <a:ln>
            <a:noFill/>
          </a:ln>
          <a:solidFill>
            <a:srgbClr val="000000"/>
          </a:solidFill>
          <a:uFillTx/>
          <a:latin typeface="Arial"/>
          <a:ea typeface="Arial"/>
          <a:cs typeface="Arial"/>
          <a:sym typeface="Arial"/>
        </a:defRPr>
      </a:lvl7pPr>
      <a:lvl8pPr marL="3497579" marR="0" indent="-297179" algn="l" defTabSz="914400" rtl="0" latinLnBrk="0">
        <a:lnSpc>
          <a:spcPct val="100000"/>
        </a:lnSpc>
        <a:spcBef>
          <a:spcPts val="300"/>
        </a:spcBef>
        <a:spcAft>
          <a:spcPts val="0"/>
        </a:spcAft>
        <a:buClrTx/>
        <a:buSzPct val="100000"/>
        <a:buFont typeface="Arial"/>
        <a:buChar char="•"/>
        <a:tabLst/>
        <a:defRPr sz="2600" b="0" i="0" u="none" strike="noStrike" cap="none" spc="0" baseline="0">
          <a:ln>
            <a:noFill/>
          </a:ln>
          <a:solidFill>
            <a:srgbClr val="000000"/>
          </a:solidFill>
          <a:uFillTx/>
          <a:latin typeface="Arial"/>
          <a:ea typeface="Arial"/>
          <a:cs typeface="Arial"/>
          <a:sym typeface="Arial"/>
        </a:defRPr>
      </a:lvl8pPr>
      <a:lvl9pPr marL="3954779" marR="0" indent="-297179" algn="l" defTabSz="914400" rtl="0" latinLnBrk="0">
        <a:lnSpc>
          <a:spcPct val="100000"/>
        </a:lnSpc>
        <a:spcBef>
          <a:spcPts val="300"/>
        </a:spcBef>
        <a:spcAft>
          <a:spcPts val="0"/>
        </a:spcAft>
        <a:buClrTx/>
        <a:buSzPct val="100000"/>
        <a:buFont typeface="Arial"/>
        <a:buChar char="•"/>
        <a:tabLst/>
        <a:defRPr sz="2600" b="0" i="0" u="none" strike="noStrike" cap="none" spc="0" baseline="0">
          <a:ln>
            <a:noFill/>
          </a:ln>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272" userDrawn="1">
          <p15:clr>
            <a:srgbClr val="F26B43"/>
          </p15:clr>
        </p15:guide>
        <p15:guide id="4" pos="5488" userDrawn="1">
          <p15:clr>
            <a:srgbClr val="F26B43"/>
          </p15:clr>
        </p15:guide>
        <p15:guide id="5" orient="horz" pos="119" userDrawn="1">
          <p15:clr>
            <a:srgbClr val="F26B43"/>
          </p15:clr>
        </p15:guide>
        <p15:guide id="6" orient="horz" pos="867" userDrawn="1">
          <p15:clr>
            <a:srgbClr val="F26B43"/>
          </p15:clr>
        </p15:guide>
        <p15:guide id="7" orient="horz" pos="93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a:spLocks noGrp="1"/>
          </p:cNvSpPr>
          <p:nvPr>
            <p:ph type="ctrTitle"/>
          </p:nvPr>
        </p:nvSpPr>
        <p:spPr>
          <a:xfrm>
            <a:off x="567193" y="835199"/>
            <a:ext cx="7774632" cy="1470026"/>
          </a:xfrm>
        </p:spPr>
        <p:txBody>
          <a:bodyPr>
            <a:normAutofit fontScale="90000"/>
          </a:bodyPr>
          <a:lstStyle/>
          <a:p>
            <a:r>
              <a:rPr lang="en-GB" dirty="0" smtClean="0"/>
              <a:t/>
            </a:r>
            <a:br>
              <a:rPr lang="en-GB" dirty="0" smtClean="0"/>
            </a:br>
            <a:r>
              <a:rPr lang="en-GB" dirty="0" smtClean="0"/>
              <a:t>Etelcalcetide for treating of secondary hyperparathyroidism [ID908]</a:t>
            </a:r>
            <a:br>
              <a:rPr lang="en-GB" dirty="0" smtClean="0"/>
            </a:br>
            <a:endParaRPr lang="en-GB" dirty="0"/>
          </a:p>
        </p:txBody>
      </p:sp>
      <p:sp>
        <p:nvSpPr>
          <p:cNvPr id="50" name="Shape 50"/>
          <p:cNvSpPr>
            <a:spLocks noGrp="1"/>
          </p:cNvSpPr>
          <p:nvPr>
            <p:ph type="subTitle" sz="half" idx="1"/>
          </p:nvPr>
        </p:nvSpPr>
        <p:spPr>
          <a:xfrm>
            <a:off x="540262" y="2619093"/>
            <a:ext cx="7776000" cy="3881460"/>
          </a:xfrm>
        </p:spPr>
        <p:txBody>
          <a:bodyPr>
            <a:normAutofit lnSpcReduction="10000"/>
          </a:bodyPr>
          <a:lstStyle/>
          <a:p>
            <a:r>
              <a:rPr lang="en-GB" sz="2200" dirty="0" smtClean="0"/>
              <a:t>1</a:t>
            </a:r>
            <a:r>
              <a:rPr lang="en-GB" sz="2200" baseline="30000" dirty="0" smtClean="0"/>
              <a:t>st</a:t>
            </a:r>
            <a:r>
              <a:rPr lang="en-GB" sz="2200" dirty="0" smtClean="0"/>
              <a:t> Committee meeting</a:t>
            </a:r>
          </a:p>
          <a:p>
            <a:r>
              <a:rPr lang="en-GB" sz="2200" dirty="0"/>
              <a:t>8th February 2017</a:t>
            </a:r>
          </a:p>
          <a:p>
            <a:endParaRPr lang="en-GB" sz="2200" dirty="0"/>
          </a:p>
          <a:p>
            <a:r>
              <a:rPr lang="en-GB" sz="2200" dirty="0" smtClean="0"/>
              <a:t>Committee A</a:t>
            </a:r>
          </a:p>
          <a:p>
            <a:pPr eaLnBrk="1" hangingPunct="1"/>
            <a:endParaRPr lang="en-GB" altLang="en-US" sz="2000" dirty="0">
              <a:latin typeface="Arial" charset="0"/>
              <a:ea typeface="ＭＳ Ｐゴシック" pitchFamily="34" charset="-128"/>
              <a:cs typeface="Arial" charset="0"/>
            </a:endParaRPr>
          </a:p>
          <a:p>
            <a:pPr eaLnBrk="1" hangingPunct="1"/>
            <a:r>
              <a:rPr lang="en-GB" altLang="en-US" sz="2400" u="sng" dirty="0" smtClean="0">
                <a:latin typeface="Arial" charset="0"/>
                <a:ea typeface="ＭＳ Ｐゴシック" pitchFamily="34" charset="-128"/>
                <a:cs typeface="Arial" charset="0"/>
              </a:rPr>
              <a:t>Lead team:</a:t>
            </a:r>
            <a:r>
              <a:rPr lang="en-GB" altLang="en-US" sz="2400" dirty="0" smtClean="0">
                <a:latin typeface="Arial" charset="0"/>
                <a:ea typeface="ＭＳ Ｐゴシック" pitchFamily="34" charset="-128"/>
                <a:cs typeface="Arial" charset="0"/>
              </a:rPr>
              <a:t> Justin Daniels, </a:t>
            </a:r>
            <a:r>
              <a:rPr lang="en-GB" sz="2400" dirty="0" smtClean="0"/>
              <a:t>Pam Rees,</a:t>
            </a:r>
            <a:r>
              <a:rPr lang="en-GB" altLang="en-US" sz="2400" dirty="0" smtClean="0">
                <a:latin typeface="Arial" charset="0"/>
                <a:ea typeface="ＭＳ Ｐゴシック" pitchFamily="34" charset="-128"/>
                <a:cs typeface="Arial" charset="0"/>
              </a:rPr>
              <a:t> Ellen Rule</a:t>
            </a:r>
            <a:endParaRPr lang="en-GB" altLang="en-US" sz="2400" dirty="0">
              <a:latin typeface="Arial" charset="0"/>
              <a:ea typeface="ＭＳ Ｐゴシック" pitchFamily="34" charset="-128"/>
              <a:cs typeface="Arial" charset="0"/>
            </a:endParaRPr>
          </a:p>
          <a:p>
            <a:pPr eaLnBrk="1" hangingPunct="1"/>
            <a:r>
              <a:rPr lang="en-GB" altLang="en-US" sz="2400" u="sng" dirty="0" smtClean="0">
                <a:latin typeface="Arial" charset="0"/>
                <a:ea typeface="ＭＳ Ｐゴシック" pitchFamily="34" charset="-128"/>
                <a:cs typeface="Arial" charset="0"/>
              </a:rPr>
              <a:t>ERG</a:t>
            </a:r>
            <a:r>
              <a:rPr lang="en-GB" altLang="en-US" sz="2400" dirty="0">
                <a:latin typeface="Arial" charset="0"/>
                <a:ea typeface="ＭＳ Ｐゴシック" pitchFamily="34" charset="-128"/>
                <a:cs typeface="Arial" charset="0"/>
              </a:rPr>
              <a:t>: </a:t>
            </a:r>
            <a:r>
              <a:rPr lang="en-GB" altLang="en-US" sz="2400" dirty="0" smtClean="0">
                <a:latin typeface="Arial" charset="0"/>
                <a:ea typeface="ＭＳ Ｐゴシック" pitchFamily="34" charset="-128"/>
                <a:cs typeface="Arial" charset="0"/>
              </a:rPr>
              <a:t>Southampton Health Technology Assessments Centre (SHTAC) </a:t>
            </a:r>
            <a:endParaRPr lang="en-GB" altLang="en-US" sz="2400" dirty="0">
              <a:latin typeface="Arial" charset="0"/>
              <a:ea typeface="ＭＳ Ｐゴシック" pitchFamily="34" charset="-128"/>
              <a:cs typeface="Arial" charset="0"/>
            </a:endParaRPr>
          </a:p>
          <a:p>
            <a:pPr eaLnBrk="1" hangingPunct="1"/>
            <a:r>
              <a:rPr lang="en-GB" altLang="en-US" sz="2400" u="sng" dirty="0">
                <a:latin typeface="Arial" charset="0"/>
                <a:ea typeface="ＭＳ Ｐゴシック" pitchFamily="34" charset="-128"/>
                <a:cs typeface="Arial" charset="0"/>
              </a:rPr>
              <a:t>NICE technical team</a:t>
            </a:r>
            <a:r>
              <a:rPr lang="en-GB" altLang="en-US" sz="2400" dirty="0">
                <a:latin typeface="Arial" charset="0"/>
                <a:ea typeface="ＭＳ Ｐゴシック" pitchFamily="34" charset="-128"/>
                <a:cs typeface="Arial" charset="0"/>
              </a:rPr>
              <a:t>: </a:t>
            </a:r>
            <a:r>
              <a:rPr lang="en-GB" altLang="en-US" sz="2400" dirty="0" smtClean="0">
                <a:latin typeface="Arial" charset="0"/>
                <a:ea typeface="ＭＳ Ｐゴシック" pitchFamily="34" charset="-128"/>
                <a:cs typeface="Arial" charset="0"/>
              </a:rPr>
              <a:t>Christian Griffiths, </a:t>
            </a:r>
            <a:r>
              <a:rPr lang="en-GB" altLang="en-US" sz="2400" dirty="0">
                <a:latin typeface="Arial" charset="0"/>
                <a:ea typeface="ＭＳ Ｐゴシック" pitchFamily="34" charset="-128"/>
                <a:cs typeface="Arial" charset="0"/>
              </a:rPr>
              <a:t>Joanna Richardson, Janet </a:t>
            </a:r>
            <a:r>
              <a:rPr lang="en-GB" altLang="en-US" sz="2400" dirty="0" smtClean="0">
                <a:latin typeface="Arial" charset="0"/>
                <a:ea typeface="ＭＳ Ｐゴシック" pitchFamily="34" charset="-128"/>
                <a:cs typeface="Arial" charset="0"/>
              </a:rPr>
              <a:t>Robertson</a:t>
            </a:r>
            <a:endParaRPr lang="en-GB" altLang="en-US" sz="2400" dirty="0">
              <a:latin typeface="Arial" charset="0"/>
              <a:ea typeface="ＭＳ Ｐゴシック" pitchFamily="34" charset="-128"/>
              <a:cs typeface="Arial" charset="0"/>
            </a:endParaRPr>
          </a:p>
        </p:txBody>
      </p:sp>
      <p:sp>
        <p:nvSpPr>
          <p:cNvPr id="2" name="Slide Number Placeholder 1"/>
          <p:cNvSpPr>
            <a:spLocks noGrp="1"/>
          </p:cNvSpPr>
          <p:nvPr>
            <p:ph type="sldNum" sz="quarter" idx="2"/>
          </p:nvPr>
        </p:nvSpPr>
        <p:spPr/>
        <p:txBody>
          <a:bodyPr/>
          <a:lstStyle/>
          <a:p>
            <a:fld id="{86CB4B4D-7CA3-9044-876B-883B54F8677D}" type="slidenum">
              <a:rPr lang="en-GB" smtClean="0"/>
              <a:pPr/>
              <a:t>1</a:t>
            </a:fld>
            <a:endParaRPr lang="en-GB"/>
          </a:p>
        </p:txBody>
      </p:sp>
      <p:sp>
        <p:nvSpPr>
          <p:cNvPr id="6" name="Rectangle 5"/>
          <p:cNvSpPr/>
          <p:nvPr/>
        </p:nvSpPr>
        <p:spPr>
          <a:xfrm>
            <a:off x="127085" y="151999"/>
            <a:ext cx="2980303" cy="369332"/>
          </a:xfrm>
          <a:prstGeom prst="rect">
            <a:avLst/>
          </a:prstGeom>
        </p:spPr>
        <p:txBody>
          <a:bodyPr wrap="none">
            <a:spAutoFit/>
          </a:bodyPr>
          <a:lstStyle/>
          <a:p>
            <a:r>
              <a:rPr lang="en-GB" dirty="0" smtClean="0"/>
              <a:t>Slides for public [</a:t>
            </a:r>
            <a:r>
              <a:rPr lang="en-GB" u="sng" dirty="0" smtClean="0">
                <a:solidFill>
                  <a:schemeClr val="dk1"/>
                </a:solidFill>
                <a:highlight>
                  <a:srgbClr val="FFFF00"/>
                </a:highlight>
              </a:rPr>
              <a:t>AIC</a:t>
            </a:r>
            <a:r>
              <a:rPr lang="en-GB" dirty="0" smtClean="0"/>
              <a:t>] [</a:t>
            </a:r>
            <a:r>
              <a:rPr lang="en-GB" u="sng" dirty="0" smtClean="0">
                <a:highlight>
                  <a:srgbClr val="00FFFF"/>
                </a:highlight>
              </a:rPr>
              <a:t>CIC]</a:t>
            </a:r>
            <a:endParaRPr lang="en-GB"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Shape 108"/>
          <p:cNvSpPr>
            <a:spLocks noGrp="1"/>
          </p:cNvSpPr>
          <p:nvPr>
            <p:ph type="title"/>
          </p:nvPr>
        </p:nvSpPr>
        <p:spPr/>
        <p:txBody>
          <a:bodyPr/>
          <a:lstStyle/>
          <a:p>
            <a:r>
              <a:rPr lang="en-GB" dirty="0" smtClean="0"/>
              <a:t>Clinical trial evidence – etelcalcetide versus placebo</a:t>
            </a:r>
            <a:endParaRPr lang="en-GB" dirty="0"/>
          </a:p>
        </p:txBody>
      </p:sp>
      <p:sp>
        <p:nvSpPr>
          <p:cNvPr id="109" name="Shape 109"/>
          <p:cNvSpPr>
            <a:spLocks noGrp="1"/>
          </p:cNvSpPr>
          <p:nvPr>
            <p:ph type="sldNum" sz="quarter" idx="10"/>
          </p:nvPr>
        </p:nvSpPr>
        <p:spPr/>
        <p:txBody>
          <a:bodyPr/>
          <a:lstStyle/>
          <a:p>
            <a:fld id="{86CB4B4D-7CA3-9044-876B-883B54F8677D}" type="slidenum">
              <a:rPr lang="en-GB" smtClean="0"/>
              <a:pPr/>
              <a:t>10</a:t>
            </a:fld>
            <a:endParaRPr lang="en-GB"/>
          </a:p>
        </p:txBody>
      </p:sp>
      <p:grpSp>
        <p:nvGrpSpPr>
          <p:cNvPr id="112" name="Group 112"/>
          <p:cNvGrpSpPr/>
          <p:nvPr/>
        </p:nvGrpSpPr>
        <p:grpSpPr>
          <a:xfrm>
            <a:off x="1151620" y="1429916"/>
            <a:ext cx="2664297" cy="455013"/>
            <a:chOff x="0" y="0"/>
            <a:chExt cx="2664296" cy="455012"/>
          </a:xfrm>
        </p:grpSpPr>
        <p:sp>
          <p:nvSpPr>
            <p:cNvPr id="110" name="Shape 110"/>
            <p:cNvSpPr/>
            <p:nvPr/>
          </p:nvSpPr>
          <p:spPr>
            <a:xfrm>
              <a:off x="0" y="0"/>
              <a:ext cx="2664297" cy="455013"/>
            </a:xfrm>
            <a:prstGeom prst="roundRect">
              <a:avLst>
                <a:gd name="adj" fmla="val 16667"/>
              </a:avLst>
            </a:prstGeom>
            <a:solidFill>
              <a:schemeClr val="accent1"/>
            </a:solidFill>
            <a:ln w="25400" cap="flat">
              <a:solidFill>
                <a:srgbClr val="3A5E8A"/>
              </a:solidFill>
              <a:prstDash val="solid"/>
              <a:round/>
            </a:ln>
            <a:effectLst/>
          </p:spPr>
          <p:txBody>
            <a:bodyPr wrap="square" lIns="45719" tIns="45719" rIns="45719" bIns="45719" numCol="1" anchor="ctr">
              <a:noAutofit/>
            </a:bodyPr>
            <a:lstStyle/>
            <a:p>
              <a:pPr algn="ctr">
                <a:defRPr>
                  <a:solidFill>
                    <a:srgbClr val="FFFFFF"/>
                  </a:solidFill>
                </a:defRPr>
              </a:pPr>
              <a:endParaRPr/>
            </a:p>
          </p:txBody>
        </p:sp>
        <p:sp>
          <p:nvSpPr>
            <p:cNvPr id="111" name="Shape 111"/>
            <p:cNvSpPr/>
            <p:nvPr/>
          </p:nvSpPr>
          <p:spPr>
            <a:xfrm>
              <a:off x="22211" y="52175"/>
              <a:ext cx="2619874" cy="35066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b="1">
                  <a:solidFill>
                    <a:srgbClr val="FFFFFF"/>
                  </a:solidFill>
                </a:defRPr>
              </a:lvl1pPr>
            </a:lstStyle>
            <a:p>
              <a:r>
                <a:rPr dirty="0"/>
                <a:t>NCT20120229 (n=508)</a:t>
              </a:r>
            </a:p>
          </p:txBody>
        </p:sp>
      </p:grpSp>
      <p:grpSp>
        <p:nvGrpSpPr>
          <p:cNvPr id="115" name="Group 115"/>
          <p:cNvGrpSpPr/>
          <p:nvPr/>
        </p:nvGrpSpPr>
        <p:grpSpPr>
          <a:xfrm>
            <a:off x="5328084" y="1429915"/>
            <a:ext cx="2664298" cy="455014"/>
            <a:chOff x="0" y="214524"/>
            <a:chExt cx="2664297" cy="455013"/>
          </a:xfrm>
        </p:grpSpPr>
        <p:sp>
          <p:nvSpPr>
            <p:cNvPr id="113" name="Shape 113"/>
            <p:cNvSpPr/>
            <p:nvPr/>
          </p:nvSpPr>
          <p:spPr>
            <a:xfrm>
              <a:off x="0" y="214524"/>
              <a:ext cx="2664297" cy="455013"/>
            </a:xfrm>
            <a:prstGeom prst="roundRect">
              <a:avLst>
                <a:gd name="adj" fmla="val 16667"/>
              </a:avLst>
            </a:prstGeom>
            <a:solidFill>
              <a:schemeClr val="accent1"/>
            </a:solidFill>
            <a:ln w="25400" cap="flat">
              <a:solidFill>
                <a:srgbClr val="3A5E8A"/>
              </a:solidFill>
              <a:prstDash val="solid"/>
              <a:round/>
            </a:ln>
            <a:effectLst/>
          </p:spPr>
          <p:txBody>
            <a:bodyPr wrap="square" lIns="45719" tIns="45719" rIns="45719" bIns="45719" numCol="1" anchor="ctr">
              <a:noAutofit/>
            </a:bodyPr>
            <a:lstStyle/>
            <a:p>
              <a:pPr algn="ctr">
                <a:defRPr>
                  <a:solidFill>
                    <a:srgbClr val="FFFFFF"/>
                  </a:solidFill>
                </a:defRPr>
              </a:pPr>
              <a:endParaRPr/>
            </a:p>
          </p:txBody>
        </p:sp>
        <p:sp>
          <p:nvSpPr>
            <p:cNvPr id="114" name="Shape 114"/>
            <p:cNvSpPr/>
            <p:nvPr/>
          </p:nvSpPr>
          <p:spPr>
            <a:xfrm>
              <a:off x="22211" y="257366"/>
              <a:ext cx="2619874" cy="36933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p>
              <a:pPr algn="ctr">
                <a:defRPr b="1">
                  <a:solidFill>
                    <a:srgbClr val="FFFFFF"/>
                  </a:solidFill>
                </a:defRPr>
              </a:pPr>
              <a:r>
                <a:rPr dirty="0" smtClean="0"/>
                <a:t>NCT20120230 </a:t>
              </a:r>
              <a:r>
                <a:rPr dirty="0"/>
                <a:t>(n=515)</a:t>
              </a:r>
            </a:p>
          </p:txBody>
        </p:sp>
      </p:grpSp>
      <p:grpSp>
        <p:nvGrpSpPr>
          <p:cNvPr id="6" name="Group 5"/>
          <p:cNvGrpSpPr/>
          <p:nvPr/>
        </p:nvGrpSpPr>
        <p:grpSpPr>
          <a:xfrm>
            <a:off x="301616" y="2049588"/>
            <a:ext cx="8640000" cy="874995"/>
            <a:chOff x="301616" y="1892420"/>
            <a:chExt cx="8687843" cy="874995"/>
          </a:xfrm>
        </p:grpSpPr>
        <p:sp>
          <p:nvSpPr>
            <p:cNvPr id="116" name="Shape 116"/>
            <p:cNvSpPr/>
            <p:nvPr/>
          </p:nvSpPr>
          <p:spPr>
            <a:xfrm>
              <a:off x="301616" y="1892420"/>
              <a:ext cx="8687843" cy="874995"/>
            </a:xfrm>
            <a:prstGeom prst="rect">
              <a:avLst/>
            </a:prstGeom>
            <a:noFill/>
            <a:ln w="57150" cap="flat">
              <a:solidFill>
                <a:schemeClr val="accent6"/>
              </a:solidFill>
              <a:prstDash val="solid"/>
              <a:round/>
            </a:ln>
            <a:effectLst/>
          </p:spPr>
          <p:txBody>
            <a:bodyPr wrap="square" lIns="45719" tIns="45719" rIns="45719" bIns="45719" numCol="1" anchor="ctr">
              <a:noAutofit/>
            </a:bodyPr>
            <a:lstStyle/>
            <a:p>
              <a:endParaRPr/>
            </a:p>
          </p:txBody>
        </p:sp>
        <p:sp>
          <p:nvSpPr>
            <p:cNvPr id="117" name="Shape 117"/>
            <p:cNvSpPr/>
            <p:nvPr/>
          </p:nvSpPr>
          <p:spPr>
            <a:xfrm>
              <a:off x="404645" y="1990340"/>
              <a:ext cx="8494658" cy="646329"/>
            </a:xfrm>
            <a:prstGeom prst="rect">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p>
              <a:r>
                <a:rPr dirty="0" smtClean="0"/>
                <a:t> Adults </a:t>
              </a:r>
              <a:r>
                <a:rPr dirty="0"/>
                <a:t>with CKD receiving </a:t>
              </a:r>
              <a:r>
                <a:rPr dirty="0" err="1"/>
                <a:t>haemodialysis</a:t>
              </a:r>
              <a:r>
                <a:rPr dirty="0"/>
                <a:t> 3 times per week for ≥ 3 months</a:t>
              </a:r>
              <a:endParaRPr dirty="0">
                <a:solidFill>
                  <a:srgbClr val="FFFFFF"/>
                </a:solidFill>
              </a:endParaRPr>
            </a:p>
            <a:p>
              <a:r>
                <a:rPr dirty="0"/>
                <a:t>Stable calcium (≥ 8.3 </a:t>
              </a:r>
              <a:r>
                <a:rPr dirty="0" smtClean="0"/>
                <a:t>mg/</a:t>
              </a:r>
              <a:r>
                <a:rPr dirty="0" err="1" smtClean="0"/>
                <a:t>dL</a:t>
              </a:r>
              <a:r>
                <a:rPr lang="en-GB" dirty="0" smtClean="0"/>
                <a:t> or 2.075 </a:t>
              </a:r>
              <a:r>
                <a:rPr lang="en-GB" dirty="0" err="1" smtClean="0"/>
                <a:t>mmol</a:t>
              </a:r>
              <a:r>
                <a:rPr lang="en-GB" dirty="0" smtClean="0"/>
                <a:t>/L</a:t>
              </a:r>
              <a:r>
                <a:rPr dirty="0" smtClean="0"/>
                <a:t>) </a:t>
              </a:r>
              <a:r>
                <a:rPr dirty="0"/>
                <a:t>and PTH </a:t>
              </a:r>
              <a:r>
                <a:rPr dirty="0" smtClean="0"/>
                <a:t>&gt; </a:t>
              </a:r>
              <a:r>
                <a:rPr dirty="0"/>
                <a:t>400 </a:t>
              </a:r>
              <a:r>
                <a:rPr dirty="0" err="1" smtClean="0"/>
                <a:t>pg</a:t>
              </a:r>
              <a:r>
                <a:rPr dirty="0" smtClean="0"/>
                <a:t>/mL</a:t>
              </a:r>
              <a:r>
                <a:rPr lang="en-GB" dirty="0" smtClean="0"/>
                <a:t> (42.4 </a:t>
              </a:r>
              <a:r>
                <a:rPr lang="en-GB" dirty="0" err="1" smtClean="0"/>
                <a:t>pmol</a:t>
              </a:r>
              <a:r>
                <a:rPr lang="en-GB" dirty="0" smtClean="0"/>
                <a:t>/L)</a:t>
              </a:r>
              <a:endParaRPr dirty="0"/>
            </a:p>
          </p:txBody>
        </p:sp>
      </p:grpSp>
      <p:grpSp>
        <p:nvGrpSpPr>
          <p:cNvPr id="121" name="Group 121"/>
          <p:cNvGrpSpPr/>
          <p:nvPr/>
        </p:nvGrpSpPr>
        <p:grpSpPr>
          <a:xfrm>
            <a:off x="2850581" y="3039247"/>
            <a:ext cx="3672409" cy="408519"/>
            <a:chOff x="0" y="0"/>
            <a:chExt cx="3672408" cy="408517"/>
          </a:xfrm>
        </p:grpSpPr>
        <p:sp>
          <p:nvSpPr>
            <p:cNvPr id="119" name="Shape 119"/>
            <p:cNvSpPr/>
            <p:nvPr/>
          </p:nvSpPr>
          <p:spPr>
            <a:xfrm>
              <a:off x="-1" y="0"/>
              <a:ext cx="3672410" cy="408518"/>
            </a:xfrm>
            <a:prstGeom prst="rect">
              <a:avLst/>
            </a:prstGeom>
            <a:noFill/>
            <a:ln w="25400" cap="flat">
              <a:solidFill>
                <a:srgbClr val="3A5E8A"/>
              </a:solidFill>
              <a:prstDash val="solid"/>
              <a:round/>
            </a:ln>
            <a:effectLst/>
          </p:spPr>
          <p:txBody>
            <a:bodyPr wrap="square" lIns="45719" tIns="45719" rIns="45719" bIns="45719" numCol="1" anchor="ctr">
              <a:noAutofit/>
            </a:bodyPr>
            <a:lstStyle/>
            <a:p>
              <a:pPr algn="ctr"/>
              <a:endParaRPr/>
            </a:p>
          </p:txBody>
        </p:sp>
        <p:sp>
          <p:nvSpPr>
            <p:cNvPr id="120" name="Shape 120"/>
            <p:cNvSpPr/>
            <p:nvPr/>
          </p:nvSpPr>
          <p:spPr>
            <a:xfrm>
              <a:off x="-1" y="28928"/>
              <a:ext cx="3672410" cy="35066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lstStyle>
            <a:p>
              <a:r>
                <a:rPr dirty="0"/>
                <a:t>R  A  N  D  O  M  I  S  E  D     1 : 1</a:t>
              </a:r>
            </a:p>
          </p:txBody>
        </p:sp>
      </p:grpSp>
      <p:sp>
        <p:nvSpPr>
          <p:cNvPr id="122" name="Shape 122"/>
          <p:cNvSpPr/>
          <p:nvPr/>
        </p:nvSpPr>
        <p:spPr>
          <a:xfrm>
            <a:off x="2225945" y="3606865"/>
            <a:ext cx="2101780" cy="35066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r>
              <a:t>IV Etelcalcetide*</a:t>
            </a:r>
          </a:p>
        </p:txBody>
      </p:sp>
      <p:sp>
        <p:nvSpPr>
          <p:cNvPr id="123" name="Shape 123"/>
          <p:cNvSpPr/>
          <p:nvPr/>
        </p:nvSpPr>
        <p:spPr>
          <a:xfrm>
            <a:off x="436688" y="6323607"/>
            <a:ext cx="8275511" cy="338554"/>
          </a:xfrm>
          <a:prstGeom prst="rect">
            <a:avLst/>
          </a:prstGeom>
          <a:ln>
            <a:solidFill>
              <a:srgbClr val="000000"/>
            </a:solidFill>
          </a:ln>
          <a:extLst>
            <a:ext uri="{C572A759-6A51-4108-AA02-DFA0A04FC94B}">
              <ma14:wrappingTextBoxFlag xmlns="" xmlns:ma14="http://schemas.microsoft.com/office/mac/drawingml/2011/main" val="1"/>
            </a:ext>
          </a:extLst>
        </p:spPr>
        <p:txBody>
          <a:bodyPr wrap="square" lIns="45719" rIns="45719">
            <a:spAutoFit/>
          </a:bodyPr>
          <a:lstStyle>
            <a:lvl1pPr>
              <a:defRPr sz="1400"/>
            </a:lvl1pPr>
          </a:lstStyle>
          <a:p>
            <a:r>
              <a:rPr sz="1600" dirty="0"/>
              <a:t>*Both groups could receive active vitamin D, phosphate binders, and calcium supplements</a:t>
            </a:r>
          </a:p>
        </p:txBody>
      </p:sp>
      <p:sp>
        <p:nvSpPr>
          <p:cNvPr id="124" name="Shape 124"/>
          <p:cNvSpPr/>
          <p:nvPr/>
        </p:nvSpPr>
        <p:spPr>
          <a:xfrm>
            <a:off x="1438659" y="4041752"/>
            <a:ext cx="6589726" cy="379237"/>
          </a:xfrm>
          <a:prstGeom prst="rect">
            <a:avLst/>
          </a:prstGeom>
          <a:ln w="28575">
            <a:solidFill>
              <a:srgbClr val="000000"/>
            </a:solidFill>
          </a:ln>
          <a:extLst>
            <a:ext uri="{C572A759-6A51-4108-AA02-DFA0A04FC94B}">
              <ma14:wrappingTextBoxFlag xmlns="" xmlns:ma14="http://schemas.microsoft.com/office/mac/drawingml/2011/main" val="1"/>
            </a:ext>
          </a:extLst>
        </p:spPr>
        <p:txBody>
          <a:bodyPr lIns="45719" rIns="45719">
            <a:spAutoFit/>
          </a:bodyPr>
          <a:lstStyle>
            <a:lvl1pPr algn="ctr"/>
          </a:lstStyle>
          <a:p>
            <a:r>
              <a:t>Treatment for 26 weeks + 30 day follow up period</a:t>
            </a:r>
          </a:p>
        </p:txBody>
      </p:sp>
      <p:sp>
        <p:nvSpPr>
          <p:cNvPr id="125" name="Shape 125"/>
          <p:cNvSpPr/>
          <p:nvPr/>
        </p:nvSpPr>
        <p:spPr>
          <a:xfrm>
            <a:off x="442075" y="4462350"/>
            <a:ext cx="8270126" cy="2031325"/>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a:defRPr b="1"/>
            </a:pPr>
            <a:r>
              <a:rPr dirty="0"/>
              <a:t>Primary outcome: </a:t>
            </a:r>
          </a:p>
          <a:p>
            <a:pPr marL="171450" indent="-171450">
              <a:buSzPct val="100000"/>
              <a:buFont typeface="Arial"/>
              <a:buChar char="•"/>
            </a:pPr>
            <a:r>
              <a:rPr dirty="0"/>
              <a:t>proportion of people with &gt;30% reduction from baseline in PTH levels  (assessed during Efficacy Assessment Phase </a:t>
            </a:r>
            <a:r>
              <a:rPr dirty="0" err="1"/>
              <a:t>wks</a:t>
            </a:r>
            <a:r>
              <a:rPr dirty="0"/>
              <a:t> 20-27)</a:t>
            </a:r>
          </a:p>
          <a:p>
            <a:pPr>
              <a:defRPr b="1"/>
            </a:pPr>
            <a:r>
              <a:rPr dirty="0"/>
              <a:t>Secondary outcomes:</a:t>
            </a:r>
          </a:p>
          <a:p>
            <a:pPr marL="285750" indent="-285750">
              <a:buSzPct val="100000"/>
              <a:buFont typeface="Arial"/>
              <a:buChar char="•"/>
            </a:pPr>
            <a:r>
              <a:rPr dirty="0"/>
              <a:t>Proportion of people with </a:t>
            </a:r>
            <a:r>
              <a:rPr dirty="0" err="1"/>
              <a:t>predialysis</a:t>
            </a:r>
            <a:r>
              <a:rPr dirty="0"/>
              <a:t> PTH ≤ 300 </a:t>
            </a:r>
            <a:r>
              <a:rPr dirty="0" err="1"/>
              <a:t>pg</a:t>
            </a:r>
            <a:r>
              <a:rPr dirty="0"/>
              <a:t>/mL in </a:t>
            </a:r>
            <a:r>
              <a:rPr dirty="0" err="1"/>
              <a:t>wks</a:t>
            </a:r>
            <a:r>
              <a:rPr dirty="0"/>
              <a:t> 20-27</a:t>
            </a:r>
          </a:p>
          <a:p>
            <a:pPr marL="285750" indent="-285750">
              <a:buSzPct val="100000"/>
              <a:buFont typeface="Arial"/>
              <a:buChar char="•"/>
            </a:pPr>
            <a:r>
              <a:rPr dirty="0"/>
              <a:t>% change from baseline in </a:t>
            </a:r>
            <a:r>
              <a:rPr dirty="0" err="1"/>
              <a:t>predialysis</a:t>
            </a:r>
            <a:r>
              <a:rPr dirty="0"/>
              <a:t> PTH, </a:t>
            </a:r>
            <a:r>
              <a:rPr dirty="0" err="1"/>
              <a:t>cCa</a:t>
            </a:r>
            <a:r>
              <a:rPr dirty="0"/>
              <a:t>, </a:t>
            </a:r>
            <a:r>
              <a:rPr dirty="0" err="1"/>
              <a:t>cCa</a:t>
            </a:r>
            <a:r>
              <a:rPr dirty="0"/>
              <a:t> x P and P in </a:t>
            </a:r>
            <a:r>
              <a:rPr dirty="0" err="1"/>
              <a:t>wks</a:t>
            </a:r>
            <a:r>
              <a:rPr dirty="0"/>
              <a:t> 20-27.</a:t>
            </a:r>
          </a:p>
          <a:p>
            <a:endParaRPr dirty="0"/>
          </a:p>
        </p:txBody>
      </p:sp>
      <p:sp>
        <p:nvSpPr>
          <p:cNvPr id="126" name="Shape 126"/>
          <p:cNvSpPr/>
          <p:nvPr/>
        </p:nvSpPr>
        <p:spPr>
          <a:xfrm flipH="1">
            <a:off x="3276834" y="3453552"/>
            <a:ext cx="585735" cy="163122"/>
          </a:xfrm>
          <a:prstGeom prst="line">
            <a:avLst/>
          </a:prstGeom>
          <a:ln>
            <a:solidFill>
              <a:srgbClr val="4A7EBB"/>
            </a:solidFill>
            <a:tailEnd type="triangle"/>
          </a:ln>
        </p:spPr>
        <p:txBody>
          <a:bodyPr lIns="45719" rIns="45719"/>
          <a:lstStyle/>
          <a:p>
            <a:endParaRPr/>
          </a:p>
        </p:txBody>
      </p:sp>
      <p:sp>
        <p:nvSpPr>
          <p:cNvPr id="127" name="Shape 127"/>
          <p:cNvSpPr/>
          <p:nvPr/>
        </p:nvSpPr>
        <p:spPr>
          <a:xfrm>
            <a:off x="5328084" y="3444682"/>
            <a:ext cx="512208" cy="203477"/>
          </a:xfrm>
          <a:prstGeom prst="line">
            <a:avLst/>
          </a:prstGeom>
          <a:ln>
            <a:solidFill>
              <a:srgbClr val="4A7EBB"/>
            </a:solidFill>
            <a:tailEnd type="triangle"/>
          </a:ln>
        </p:spPr>
        <p:txBody>
          <a:bodyPr lIns="45719" rIns="45719"/>
          <a:lstStyle/>
          <a:p>
            <a:endParaRPr/>
          </a:p>
        </p:txBody>
      </p:sp>
      <p:sp>
        <p:nvSpPr>
          <p:cNvPr id="128" name="Shape 128"/>
          <p:cNvSpPr/>
          <p:nvPr/>
        </p:nvSpPr>
        <p:spPr>
          <a:xfrm>
            <a:off x="5329075" y="3615880"/>
            <a:ext cx="1440161" cy="35066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r>
              <a:t>IV Placebo*</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Pooled results for studies 20120229 and 20120230</a:t>
            </a:r>
          </a:p>
        </p:txBody>
      </p:sp>
      <p:sp>
        <p:nvSpPr>
          <p:cNvPr id="133" name="Shape 133"/>
          <p:cNvSpPr>
            <a:spLocks noGrp="1"/>
          </p:cNvSpPr>
          <p:nvPr>
            <p:ph type="sldNum" sz="quarter" idx="10"/>
          </p:nvPr>
        </p:nvSpPr>
        <p:spPr/>
        <p:txBody>
          <a:bodyPr/>
          <a:lstStyle/>
          <a:p>
            <a:fld id="{86CB4B4D-7CA3-9044-876B-883B54F8677D}" type="slidenum">
              <a:rPr lang="en-GB" smtClean="0"/>
              <a:pPr/>
              <a:t>11</a:t>
            </a:fld>
            <a:endParaRPr lang="en-GB"/>
          </a:p>
        </p:txBody>
      </p:sp>
      <p:graphicFrame>
        <p:nvGraphicFramePr>
          <p:cNvPr id="134" name="Table 134"/>
          <p:cNvGraphicFramePr/>
          <p:nvPr>
            <p:extLst>
              <p:ext uri="{D42A27DB-BD31-4B8C-83A1-F6EECF244321}">
                <p14:modId xmlns:p14="http://schemas.microsoft.com/office/powerpoint/2010/main" val="2967680713"/>
              </p:ext>
            </p:extLst>
          </p:nvPr>
        </p:nvGraphicFramePr>
        <p:xfrm>
          <a:off x="457200" y="1496063"/>
          <a:ext cx="8255001" cy="5202936"/>
        </p:xfrm>
        <a:graphic>
          <a:graphicData uri="http://schemas.openxmlformats.org/drawingml/2006/table">
            <a:tbl>
              <a:tblPr>
                <a:tableStyleId>{4C3C2611-4C71-4FC5-86AE-919BDF0F9419}</a:tableStyleId>
              </a:tblPr>
              <a:tblGrid>
                <a:gridCol w="3695204"/>
                <a:gridCol w="2076946"/>
                <a:gridCol w="2482851"/>
              </a:tblGrid>
              <a:tr h="317540">
                <a:tc rowSpan="2">
                  <a:txBody>
                    <a:bodyPr/>
                    <a:lstStyle/>
                    <a:p>
                      <a:pPr algn="l">
                        <a:lnSpc>
                          <a:spcPct val="90000"/>
                        </a:lnSpc>
                        <a:spcBef>
                          <a:spcPts val="0"/>
                        </a:spcBef>
                        <a:defRPr sz="1800"/>
                      </a:pPr>
                      <a:endParaRPr dirty="0"/>
                    </a:p>
                  </a:txBody>
                  <a:tcPr marL="45720" marR="45720" horzOverflow="overflow"/>
                </a:tc>
                <a:tc gridSpan="2">
                  <a:txBody>
                    <a:bodyPr/>
                    <a:lstStyle/>
                    <a:p>
                      <a:pPr algn="ctr">
                        <a:lnSpc>
                          <a:spcPct val="90000"/>
                        </a:lnSpc>
                        <a:spcBef>
                          <a:spcPts val="0"/>
                        </a:spcBef>
                        <a:defRPr sz="1800"/>
                      </a:pPr>
                      <a:r>
                        <a:rPr b="1" dirty="0"/>
                        <a:t>Pooled</a:t>
                      </a:r>
                    </a:p>
                  </a:txBody>
                  <a:tcPr marL="45720" marR="45720" horzOverflow="overflow"/>
                </a:tc>
                <a:tc hMerge="1">
                  <a:txBody>
                    <a:bodyPr/>
                    <a:lstStyle/>
                    <a:p>
                      <a:endParaRPr lang="en-GB"/>
                    </a:p>
                  </a:txBody>
                  <a:tcPr/>
                </a:tc>
              </a:tr>
              <a:tr h="317540">
                <a:tc vMerge="1">
                  <a:txBody>
                    <a:bodyPr/>
                    <a:lstStyle/>
                    <a:p>
                      <a:endParaRPr lang="en-US"/>
                    </a:p>
                  </a:txBody>
                  <a:tcPr/>
                </a:tc>
                <a:tc>
                  <a:txBody>
                    <a:bodyPr/>
                    <a:lstStyle/>
                    <a:p>
                      <a:pPr algn="ctr">
                        <a:lnSpc>
                          <a:spcPct val="90000"/>
                        </a:lnSpc>
                        <a:spcBef>
                          <a:spcPts val="0"/>
                        </a:spcBef>
                        <a:defRPr sz="1800"/>
                      </a:pPr>
                      <a:r>
                        <a:rPr dirty="0"/>
                        <a:t>Placebo (N = 514)</a:t>
                      </a:r>
                    </a:p>
                  </a:txBody>
                  <a:tcPr marL="45720" marR="45720" horzOverflow="overflow"/>
                </a:tc>
                <a:tc>
                  <a:txBody>
                    <a:bodyPr/>
                    <a:lstStyle/>
                    <a:p>
                      <a:pPr algn="ctr">
                        <a:lnSpc>
                          <a:spcPct val="90000"/>
                        </a:lnSpc>
                        <a:spcBef>
                          <a:spcPts val="0"/>
                        </a:spcBef>
                        <a:defRPr sz="1800"/>
                      </a:pPr>
                      <a:r>
                        <a:rPr dirty="0" err="1"/>
                        <a:t>Etelcalcetide</a:t>
                      </a:r>
                      <a:r>
                        <a:rPr dirty="0"/>
                        <a:t> (N = 509)</a:t>
                      </a:r>
                    </a:p>
                  </a:txBody>
                  <a:tcPr marL="45720" marR="45720" horzOverflow="overflow"/>
                </a:tc>
              </a:tr>
              <a:tr h="317540">
                <a:tc gridSpan="3">
                  <a:txBody>
                    <a:bodyPr/>
                    <a:lstStyle/>
                    <a:p>
                      <a:pPr algn="l">
                        <a:lnSpc>
                          <a:spcPct val="90000"/>
                        </a:lnSpc>
                        <a:spcBef>
                          <a:spcPts val="0"/>
                        </a:spcBef>
                        <a:defRPr sz="1800"/>
                      </a:pPr>
                      <a:r>
                        <a:rPr b="1" dirty="0"/>
                        <a:t>Primary outcome</a:t>
                      </a:r>
                    </a:p>
                  </a:txBody>
                  <a:tcPr marL="45720" marR="45720" anchor="ctr" horzOverflow="overflow">
                    <a:solidFill>
                      <a:srgbClr val="DCE6F2"/>
                    </a:solidFill>
                  </a:tcPr>
                </a:tc>
                <a:tc hMerge="1">
                  <a:txBody>
                    <a:bodyPr/>
                    <a:lstStyle/>
                    <a:p>
                      <a:endParaRPr lang="en-GB"/>
                    </a:p>
                  </a:txBody>
                  <a:tcPr/>
                </a:tc>
                <a:tc hMerge="1">
                  <a:txBody>
                    <a:bodyPr/>
                    <a:lstStyle/>
                    <a:p>
                      <a:endParaRPr lang="en-GB"/>
                    </a:p>
                  </a:txBody>
                  <a:tcPr/>
                </a:tc>
              </a:tr>
              <a:tr h="809228">
                <a:tc>
                  <a:txBody>
                    <a:bodyPr/>
                    <a:lstStyle/>
                    <a:p>
                      <a:pPr algn="l">
                        <a:lnSpc>
                          <a:spcPct val="90000"/>
                        </a:lnSpc>
                        <a:spcBef>
                          <a:spcPts val="0"/>
                        </a:spcBef>
                        <a:defRPr sz="1800"/>
                      </a:pPr>
                      <a:r>
                        <a:rPr dirty="0"/>
                        <a:t>Achievement of a &gt; 30% reduction in mean PTH from baseline during EAP, n (</a:t>
                      </a:r>
                      <a:r>
                        <a:rPr b="1" dirty="0"/>
                        <a:t>%</a:t>
                      </a:r>
                      <a:r>
                        <a:rPr dirty="0"/>
                        <a:t>)</a:t>
                      </a:r>
                    </a:p>
                  </a:txBody>
                  <a:tcPr marL="45720" marR="45720" anchor="ctr" horzOverflow="overflow"/>
                </a:tc>
                <a:tc>
                  <a:txBody>
                    <a:bodyPr/>
                    <a:lstStyle/>
                    <a:p>
                      <a:pPr algn="ctr">
                        <a:lnSpc>
                          <a:spcPct val="90000"/>
                        </a:lnSpc>
                        <a:spcBef>
                          <a:spcPts val="0"/>
                        </a:spcBef>
                        <a:defRPr sz="2000"/>
                      </a:pPr>
                      <a:r>
                        <a:rPr dirty="0"/>
                        <a:t>46 (</a:t>
                      </a:r>
                      <a:r>
                        <a:rPr b="1" dirty="0"/>
                        <a:t>8.9%</a:t>
                      </a:r>
                      <a:r>
                        <a:rPr dirty="0"/>
                        <a:t>)</a:t>
                      </a:r>
                    </a:p>
                  </a:txBody>
                  <a:tcPr marL="45720" marR="45720" anchor="ctr" horzOverflow="overflow"/>
                </a:tc>
                <a:tc>
                  <a:txBody>
                    <a:bodyPr/>
                    <a:lstStyle/>
                    <a:p>
                      <a:pPr algn="ctr">
                        <a:lnSpc>
                          <a:spcPct val="90000"/>
                        </a:lnSpc>
                        <a:spcBef>
                          <a:spcPts val="0"/>
                        </a:spcBef>
                        <a:defRPr sz="2000"/>
                      </a:pPr>
                      <a:r>
                        <a:rPr dirty="0"/>
                        <a:t>380 (</a:t>
                      </a:r>
                      <a:r>
                        <a:rPr b="1" dirty="0"/>
                        <a:t>74.7%</a:t>
                      </a:r>
                      <a:r>
                        <a:rPr b="0" dirty="0"/>
                        <a:t>)</a:t>
                      </a:r>
                    </a:p>
                  </a:txBody>
                  <a:tcPr marL="45720" marR="45720" anchor="ctr" horzOverflow="overflow"/>
                </a:tc>
              </a:tr>
              <a:tr h="344856">
                <a:tc>
                  <a:txBody>
                    <a:bodyPr/>
                    <a:lstStyle/>
                    <a:p>
                      <a:pPr algn="l">
                        <a:lnSpc>
                          <a:spcPct val="90000"/>
                        </a:lnSpc>
                        <a:spcBef>
                          <a:spcPts val="0"/>
                        </a:spcBef>
                        <a:defRPr sz="1800"/>
                      </a:pPr>
                      <a:r>
                        <a:rPr dirty="0"/>
                        <a:t>Odds </a:t>
                      </a:r>
                      <a:r>
                        <a:rPr dirty="0" err="1"/>
                        <a:t>ratio</a:t>
                      </a:r>
                      <a:r>
                        <a:rPr baseline="30000" dirty="0" err="1"/>
                        <a:t>a</a:t>
                      </a:r>
                      <a:r>
                        <a:rPr dirty="0"/>
                        <a:t> (95% CI)</a:t>
                      </a:r>
                    </a:p>
                  </a:txBody>
                  <a:tcPr marL="45720" marR="45720" anchor="ctr" horzOverflow="overflow"/>
                </a:tc>
                <a:tc gridSpan="2">
                  <a:txBody>
                    <a:bodyPr/>
                    <a:lstStyle/>
                    <a:p>
                      <a:pPr algn="ctr">
                        <a:lnSpc>
                          <a:spcPct val="90000"/>
                        </a:lnSpc>
                        <a:spcBef>
                          <a:spcPts val="0"/>
                        </a:spcBef>
                        <a:defRPr sz="1800"/>
                      </a:pPr>
                      <a:r>
                        <a:rPr sz="2000" dirty="0"/>
                        <a:t>31.60 (21.59, 46.25)</a:t>
                      </a:r>
                    </a:p>
                  </a:txBody>
                  <a:tcPr marL="45720" marR="45720" anchor="ctr" horzOverflow="overflow"/>
                </a:tc>
                <a:tc hMerge="1">
                  <a:txBody>
                    <a:bodyPr/>
                    <a:lstStyle/>
                    <a:p>
                      <a:endParaRPr lang="en-GB"/>
                    </a:p>
                  </a:txBody>
                  <a:tcPr/>
                </a:tc>
              </a:tr>
              <a:tr h="344856">
                <a:tc>
                  <a:txBody>
                    <a:bodyPr/>
                    <a:lstStyle/>
                    <a:p>
                      <a:pPr algn="l">
                        <a:lnSpc>
                          <a:spcPct val="90000"/>
                        </a:lnSpc>
                        <a:spcBef>
                          <a:spcPts val="0"/>
                        </a:spcBef>
                        <a:defRPr sz="1800"/>
                      </a:pPr>
                      <a:r>
                        <a:t>P value</a:t>
                      </a:r>
                    </a:p>
                  </a:txBody>
                  <a:tcPr marL="45720" marR="45720" anchor="ctr" horzOverflow="overflow"/>
                </a:tc>
                <a:tc gridSpan="2">
                  <a:txBody>
                    <a:bodyPr/>
                    <a:lstStyle/>
                    <a:p>
                      <a:pPr algn="ctr">
                        <a:lnSpc>
                          <a:spcPct val="90000"/>
                        </a:lnSpc>
                        <a:spcBef>
                          <a:spcPts val="0"/>
                        </a:spcBef>
                        <a:defRPr sz="1800"/>
                      </a:pPr>
                      <a:r>
                        <a:rPr sz="2000" dirty="0"/>
                        <a:t>&lt;0.001</a:t>
                      </a:r>
                    </a:p>
                  </a:txBody>
                  <a:tcPr marL="45720" marR="45720" anchor="ctr" horzOverflow="overflow"/>
                </a:tc>
                <a:tc hMerge="1">
                  <a:txBody>
                    <a:bodyPr/>
                    <a:lstStyle/>
                    <a:p>
                      <a:endParaRPr lang="en-GB"/>
                    </a:p>
                  </a:txBody>
                  <a:tcPr/>
                </a:tc>
              </a:tr>
              <a:tr h="317540">
                <a:tc gridSpan="3">
                  <a:txBody>
                    <a:bodyPr/>
                    <a:lstStyle/>
                    <a:p>
                      <a:pPr algn="l">
                        <a:lnSpc>
                          <a:spcPct val="90000"/>
                        </a:lnSpc>
                        <a:spcBef>
                          <a:spcPts val="0"/>
                        </a:spcBef>
                        <a:defRPr sz="1800"/>
                      </a:pPr>
                      <a:r>
                        <a:rPr b="1" dirty="0"/>
                        <a:t>Secondary outcome</a:t>
                      </a:r>
                    </a:p>
                  </a:txBody>
                  <a:tcPr marL="45720" marR="45720" anchor="ctr" horzOverflow="overflow">
                    <a:solidFill>
                      <a:srgbClr val="DCE6F2"/>
                    </a:solidFill>
                  </a:tcPr>
                </a:tc>
                <a:tc hMerge="1">
                  <a:txBody>
                    <a:bodyPr/>
                    <a:lstStyle/>
                    <a:p>
                      <a:endParaRPr lang="en-GB"/>
                    </a:p>
                  </a:txBody>
                  <a:tcPr/>
                </a:tc>
                <a:tc hMerge="1">
                  <a:txBody>
                    <a:bodyPr/>
                    <a:lstStyle/>
                    <a:p>
                      <a:endParaRPr lang="en-GB"/>
                    </a:p>
                  </a:txBody>
                  <a:tcPr/>
                </a:tc>
              </a:tr>
              <a:tr h="563384">
                <a:tc>
                  <a:txBody>
                    <a:bodyPr/>
                    <a:lstStyle/>
                    <a:p>
                      <a:pPr algn="l">
                        <a:lnSpc>
                          <a:spcPct val="90000"/>
                        </a:lnSpc>
                        <a:spcBef>
                          <a:spcPts val="0"/>
                        </a:spcBef>
                        <a:defRPr sz="1800"/>
                      </a:pPr>
                      <a:r>
                        <a:rPr dirty="0"/>
                        <a:t>Achievement of mean PTH ≤ </a:t>
                      </a:r>
                      <a:r>
                        <a:rPr dirty="0" smtClean="0"/>
                        <a:t>300</a:t>
                      </a:r>
                      <a:r>
                        <a:rPr lang="en-GB" dirty="0" smtClean="0"/>
                        <a:t> </a:t>
                      </a:r>
                      <a:r>
                        <a:rPr dirty="0" err="1" smtClean="0"/>
                        <a:t>pg</a:t>
                      </a:r>
                      <a:r>
                        <a:rPr dirty="0" smtClean="0"/>
                        <a:t>/mL </a:t>
                      </a:r>
                      <a:r>
                        <a:rPr dirty="0"/>
                        <a:t>during EAP, n (%)</a:t>
                      </a:r>
                    </a:p>
                  </a:txBody>
                  <a:tcPr marL="45720" marR="45720" anchor="ctr" horzOverflow="overflow"/>
                </a:tc>
                <a:tc>
                  <a:txBody>
                    <a:bodyPr/>
                    <a:lstStyle/>
                    <a:p>
                      <a:pPr algn="ctr">
                        <a:lnSpc>
                          <a:spcPct val="90000"/>
                        </a:lnSpc>
                        <a:spcBef>
                          <a:spcPts val="0"/>
                        </a:spcBef>
                        <a:defRPr sz="2000"/>
                      </a:pPr>
                      <a:r>
                        <a:rPr dirty="0"/>
                        <a:t>25 (</a:t>
                      </a:r>
                      <a:r>
                        <a:rPr b="1" dirty="0"/>
                        <a:t>4.9</a:t>
                      </a:r>
                      <a:r>
                        <a:rPr b="1" dirty="0" smtClean="0"/>
                        <a:t>%</a:t>
                      </a:r>
                      <a:r>
                        <a:rPr b="0" dirty="0" smtClean="0"/>
                        <a:t>)</a:t>
                      </a:r>
                      <a:endParaRPr b="0" dirty="0"/>
                    </a:p>
                  </a:txBody>
                  <a:tcPr marL="45720" marR="45720" anchor="ctr" horzOverflow="overflow"/>
                </a:tc>
                <a:tc>
                  <a:txBody>
                    <a:bodyPr/>
                    <a:lstStyle/>
                    <a:p>
                      <a:pPr algn="ctr">
                        <a:lnSpc>
                          <a:spcPct val="90000"/>
                        </a:lnSpc>
                        <a:spcBef>
                          <a:spcPts val="0"/>
                        </a:spcBef>
                        <a:defRPr sz="2000"/>
                      </a:pPr>
                      <a:r>
                        <a:rPr dirty="0"/>
                        <a:t>262 (</a:t>
                      </a:r>
                      <a:r>
                        <a:rPr b="1" dirty="0"/>
                        <a:t>51.5</a:t>
                      </a:r>
                      <a:r>
                        <a:rPr b="1" dirty="0" smtClean="0"/>
                        <a:t>%</a:t>
                      </a:r>
                      <a:r>
                        <a:rPr b="0" dirty="0" smtClean="0"/>
                        <a:t>)</a:t>
                      </a:r>
                      <a:endParaRPr b="0" dirty="0"/>
                    </a:p>
                  </a:txBody>
                  <a:tcPr marL="45720" marR="45720" anchor="ctr" horzOverflow="overflow"/>
                </a:tc>
              </a:tr>
              <a:tr h="344856">
                <a:tc>
                  <a:txBody>
                    <a:bodyPr/>
                    <a:lstStyle/>
                    <a:p>
                      <a:pPr algn="l">
                        <a:lnSpc>
                          <a:spcPct val="90000"/>
                        </a:lnSpc>
                        <a:spcBef>
                          <a:spcPts val="0"/>
                        </a:spcBef>
                        <a:defRPr sz="1800"/>
                      </a:pPr>
                      <a:r>
                        <a:rPr dirty="0"/>
                        <a:t>Odds </a:t>
                      </a:r>
                      <a:r>
                        <a:rPr dirty="0" err="1"/>
                        <a:t>ratio</a:t>
                      </a:r>
                      <a:r>
                        <a:rPr baseline="30000" dirty="0" err="1"/>
                        <a:t>a</a:t>
                      </a:r>
                      <a:r>
                        <a:rPr dirty="0"/>
                        <a:t> (95% CI)</a:t>
                      </a:r>
                    </a:p>
                  </a:txBody>
                  <a:tcPr marL="45720" marR="45720" anchor="ctr" horzOverflow="overflow"/>
                </a:tc>
                <a:tc gridSpan="2">
                  <a:txBody>
                    <a:bodyPr/>
                    <a:lstStyle/>
                    <a:p>
                      <a:pPr algn="ctr">
                        <a:lnSpc>
                          <a:spcPct val="90000"/>
                        </a:lnSpc>
                        <a:spcBef>
                          <a:spcPts val="0"/>
                        </a:spcBef>
                        <a:defRPr sz="1800"/>
                      </a:pPr>
                      <a:r>
                        <a:rPr sz="2000" dirty="0"/>
                        <a:t>27.02 (16.62, 43.93)</a:t>
                      </a:r>
                    </a:p>
                  </a:txBody>
                  <a:tcPr marL="45720" marR="45720" anchor="ctr" horzOverflow="overflow"/>
                </a:tc>
                <a:tc hMerge="1">
                  <a:txBody>
                    <a:bodyPr/>
                    <a:lstStyle/>
                    <a:p>
                      <a:endParaRPr lang="en-GB"/>
                    </a:p>
                  </a:txBody>
                  <a:tcPr/>
                </a:tc>
              </a:tr>
              <a:tr h="344856">
                <a:tc>
                  <a:txBody>
                    <a:bodyPr/>
                    <a:lstStyle/>
                    <a:p>
                      <a:pPr algn="l">
                        <a:lnSpc>
                          <a:spcPct val="90000"/>
                        </a:lnSpc>
                        <a:spcBef>
                          <a:spcPts val="0"/>
                        </a:spcBef>
                        <a:defRPr sz="1800"/>
                      </a:pPr>
                      <a:r>
                        <a:rPr dirty="0" smtClean="0"/>
                        <a:t>P </a:t>
                      </a:r>
                      <a:r>
                        <a:rPr dirty="0"/>
                        <a:t>value</a:t>
                      </a:r>
                    </a:p>
                  </a:txBody>
                  <a:tcPr marL="45720" marR="45720" anchor="ctr" horzOverflow="overflow"/>
                </a:tc>
                <a:tc gridSpan="2">
                  <a:txBody>
                    <a:bodyPr/>
                    <a:lstStyle/>
                    <a:p>
                      <a:pPr algn="ctr">
                        <a:lnSpc>
                          <a:spcPct val="90000"/>
                        </a:lnSpc>
                        <a:spcBef>
                          <a:spcPts val="0"/>
                        </a:spcBef>
                        <a:defRPr sz="1800"/>
                      </a:pPr>
                      <a:r>
                        <a:rPr sz="2000" dirty="0"/>
                        <a:t>&lt;0.001 </a:t>
                      </a:r>
                    </a:p>
                  </a:txBody>
                  <a:tcPr marL="45720" marR="45720" anchor="ctr" horzOverflow="overflow"/>
                </a:tc>
                <a:tc hMerge="1">
                  <a:txBody>
                    <a:bodyPr/>
                    <a:lstStyle/>
                    <a:p>
                      <a:endParaRPr lang="en-GB"/>
                    </a:p>
                  </a:txBody>
                  <a:tcPr/>
                </a:tc>
              </a:tr>
              <a:tr h="945808">
                <a:tc gridSpan="3">
                  <a:txBody>
                    <a:bodyPr/>
                    <a:lstStyle/>
                    <a:p>
                      <a:pPr algn="l">
                        <a:lnSpc>
                          <a:spcPct val="90000"/>
                        </a:lnSpc>
                        <a:spcBef>
                          <a:spcPts val="0"/>
                        </a:spcBef>
                      </a:pPr>
                      <a:r>
                        <a:rPr dirty="0"/>
                        <a:t>CI, confidence interval; EAP, Efficacy Assessment Phase (weeks 20-27); n, number of patients with observed data; P, phosphate; PTH, parathyroid hormone; SE, standard error</a:t>
                      </a:r>
                    </a:p>
                    <a:p>
                      <a:pPr algn="l">
                        <a:lnSpc>
                          <a:spcPct val="90000"/>
                        </a:lnSpc>
                        <a:spcBef>
                          <a:spcPts val="0"/>
                        </a:spcBef>
                        <a:defRPr baseline="30000"/>
                      </a:pPr>
                      <a:r>
                        <a:rPr dirty="0"/>
                        <a:t>a</a:t>
                      </a:r>
                      <a:r>
                        <a:rPr baseline="0" dirty="0"/>
                        <a:t> Cochran-Mantel-</a:t>
                      </a:r>
                      <a:r>
                        <a:rPr baseline="0" dirty="0" err="1"/>
                        <a:t>Haenszel</a:t>
                      </a:r>
                      <a:r>
                        <a:rPr baseline="0" dirty="0"/>
                        <a:t> (CMH) stratified odds ratio (</a:t>
                      </a:r>
                      <a:r>
                        <a:rPr baseline="0" dirty="0" err="1"/>
                        <a:t>etelcalcetide:placebo</a:t>
                      </a:r>
                      <a:r>
                        <a:rPr baseline="0" dirty="0"/>
                        <a:t>). P value from CMH test. </a:t>
                      </a:r>
                    </a:p>
                  </a:txBody>
                  <a:tcPr marL="45720" marR="45720" horzOverflow="overflow"/>
                </a:tc>
                <a:tc hMerge="1">
                  <a:txBody>
                    <a:bodyPr/>
                    <a:lstStyle/>
                    <a:p>
                      <a:endParaRPr lang="en-GB"/>
                    </a:p>
                  </a:txBody>
                  <a:tcPr/>
                </a:tc>
                <a:tc hMerge="1">
                  <a:txBody>
                    <a:bodyPr/>
                    <a:lstStyle/>
                    <a:p>
                      <a:endParaRPr lang="en-GB"/>
                    </a:p>
                  </a:txBody>
                  <a:tcPr/>
                </a:tc>
              </a:tr>
            </a:tbl>
          </a:graphicData>
        </a:graphic>
      </p:graphicFrame>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Kaplan-Meier – time to 1st occurrence of PTH &gt;30% reduction vs baseline</a:t>
            </a:r>
            <a:endParaRPr lang="en-GB" dirty="0"/>
          </a:p>
        </p:txBody>
      </p:sp>
      <p:sp>
        <p:nvSpPr>
          <p:cNvPr id="9" name="Text Placeholder 8"/>
          <p:cNvSpPr>
            <a:spLocks noGrp="1"/>
          </p:cNvSpPr>
          <p:nvPr>
            <p:ph type="body" idx="1"/>
          </p:nvPr>
        </p:nvSpPr>
        <p:spPr>
          <a:xfrm>
            <a:off x="431800" y="1496347"/>
            <a:ext cx="8280400" cy="4641381"/>
          </a:xfrm>
        </p:spPr>
        <p:txBody>
          <a:bodyPr/>
          <a:lstStyle/>
          <a:p>
            <a:pPr marL="0" indent="0">
              <a:buNone/>
            </a:pPr>
            <a:r>
              <a:rPr lang="en-GB" dirty="0"/>
              <a:t>(6-month placebo-controlled pooled dataset – </a:t>
            </a:r>
            <a:r>
              <a:rPr lang="en-GB" dirty="0" smtClean="0"/>
              <a:t>full analysis set)</a:t>
            </a:r>
            <a:endParaRPr lang="en-GB" dirty="0"/>
          </a:p>
        </p:txBody>
      </p:sp>
      <p:sp>
        <p:nvSpPr>
          <p:cNvPr id="4" name="Slide Number Placeholder 3"/>
          <p:cNvSpPr>
            <a:spLocks noGrp="1"/>
          </p:cNvSpPr>
          <p:nvPr>
            <p:ph type="sldNum" sz="quarter" idx="2"/>
          </p:nvPr>
        </p:nvSpPr>
        <p:spPr/>
        <p:txBody>
          <a:bodyPr/>
          <a:lstStyle/>
          <a:p>
            <a:fld id="{3E0ABD2C-BA18-4AED-8ACB-952F2FBC0D47}" type="slidenum">
              <a:rPr lang="en-GB" smtClean="0"/>
              <a:pPr/>
              <a:t>12</a:t>
            </a:fld>
            <a:endParaRPr lang="en-GB"/>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25760" y="2327739"/>
            <a:ext cx="8892480" cy="4104456"/>
          </a:xfrm>
          <a:prstGeom prst="rect">
            <a:avLst/>
          </a:prstGeom>
          <a:noFill/>
          <a:ln w="69850">
            <a:noFill/>
          </a:ln>
        </p:spPr>
      </p:pic>
    </p:spTree>
    <p:extLst>
      <p:ext uri="{BB962C8B-B14F-4D97-AF65-F5344CB8AC3E}">
        <p14:creationId xmlns:p14="http://schemas.microsoft.com/office/powerpoint/2010/main" val="410455279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p:cNvSpPr>
          <p:nvPr>
            <p:ph type="title"/>
          </p:nvPr>
        </p:nvSpPr>
        <p:spPr/>
        <p:txBody>
          <a:bodyPr/>
          <a:lstStyle/>
          <a:p>
            <a:r>
              <a:rPr lang="en-GB" dirty="0" smtClean="0"/>
              <a:t>Etelcalcetide vs cinacalcet NCT20120360</a:t>
            </a:r>
            <a:endParaRPr lang="en-GB" dirty="0"/>
          </a:p>
        </p:txBody>
      </p:sp>
      <p:sp>
        <p:nvSpPr>
          <p:cNvPr id="145" name="Shape 145"/>
          <p:cNvSpPr>
            <a:spLocks noGrp="1"/>
          </p:cNvSpPr>
          <p:nvPr>
            <p:ph type="sldNum" sz="quarter" idx="10"/>
          </p:nvPr>
        </p:nvSpPr>
        <p:spPr/>
        <p:txBody>
          <a:bodyPr/>
          <a:lstStyle/>
          <a:p>
            <a:fld id="{86CB4B4D-7CA3-9044-876B-883B54F8677D}" type="slidenum">
              <a:rPr lang="en-GB" smtClean="0"/>
              <a:pPr/>
              <a:t>13</a:t>
            </a:fld>
            <a:endParaRPr lang="en-GB"/>
          </a:p>
        </p:txBody>
      </p:sp>
      <p:pic>
        <p:nvPicPr>
          <p:cNvPr id="146" name="image2.png"/>
          <p:cNvPicPr>
            <a:picLocks noChangeAspect="1"/>
          </p:cNvPicPr>
          <p:nvPr/>
        </p:nvPicPr>
        <p:blipFill>
          <a:blip r:embed="rId3">
            <a:extLst/>
          </a:blip>
          <a:srcRect l="56878" t="40263" r="10219" b="24639"/>
          <a:stretch>
            <a:fillRect/>
          </a:stretch>
        </p:blipFill>
        <p:spPr>
          <a:xfrm>
            <a:off x="35495" y="2328863"/>
            <a:ext cx="9108505" cy="2782625"/>
          </a:xfrm>
          <a:prstGeom prst="rect">
            <a:avLst/>
          </a:prstGeom>
          <a:ln w="12700">
            <a:miter lim="400000"/>
          </a:ln>
        </p:spPr>
      </p:pic>
      <p:sp>
        <p:nvSpPr>
          <p:cNvPr id="147" name="Shape 147"/>
          <p:cNvSpPr/>
          <p:nvPr/>
        </p:nvSpPr>
        <p:spPr>
          <a:xfrm>
            <a:off x="431800" y="1391094"/>
            <a:ext cx="8388287" cy="1243417"/>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nchor="ctr">
            <a:spAutoFit/>
          </a:bodyPr>
          <a:lstStyle/>
          <a:p>
            <a:pPr>
              <a:lnSpc>
                <a:spcPct val="90000"/>
              </a:lnSpc>
              <a:spcAft>
                <a:spcPts val="600"/>
              </a:spcAft>
              <a:defRPr b="1"/>
            </a:pPr>
            <a:r>
              <a:rPr dirty="0"/>
              <a:t>Population </a:t>
            </a:r>
            <a:endParaRPr dirty="0">
              <a:solidFill>
                <a:srgbClr val="FFFFFF"/>
              </a:solidFill>
            </a:endParaRPr>
          </a:p>
          <a:p>
            <a:pPr marL="342900" indent="-342900">
              <a:lnSpc>
                <a:spcPct val="90000"/>
              </a:lnSpc>
              <a:spcAft>
                <a:spcPts val="600"/>
              </a:spcAft>
              <a:buSzPct val="100000"/>
              <a:buFont typeface="Arial"/>
              <a:buChar char="•"/>
            </a:pPr>
            <a:r>
              <a:rPr dirty="0"/>
              <a:t>Adults with CKD receiving </a:t>
            </a:r>
            <a:r>
              <a:rPr dirty="0" err="1"/>
              <a:t>haemodialysis</a:t>
            </a:r>
            <a:r>
              <a:rPr dirty="0"/>
              <a:t> 3 times per week for ≥ 3 months</a:t>
            </a:r>
            <a:endParaRPr dirty="0">
              <a:solidFill>
                <a:srgbClr val="FFFFFF"/>
              </a:solidFill>
            </a:endParaRPr>
          </a:p>
          <a:p>
            <a:pPr marL="342900" indent="-342900">
              <a:lnSpc>
                <a:spcPct val="90000"/>
              </a:lnSpc>
              <a:spcAft>
                <a:spcPts val="600"/>
              </a:spcAft>
              <a:buSzPct val="100000"/>
              <a:buFont typeface="Arial"/>
              <a:buChar char="•"/>
            </a:pPr>
            <a:r>
              <a:rPr dirty="0"/>
              <a:t>Stable calcium </a:t>
            </a:r>
            <a:r>
              <a:rPr dirty="0" smtClean="0"/>
              <a:t>≥ </a:t>
            </a:r>
            <a:r>
              <a:rPr dirty="0"/>
              <a:t>8.3 </a:t>
            </a:r>
            <a:r>
              <a:rPr dirty="0" smtClean="0"/>
              <a:t>mg/</a:t>
            </a:r>
            <a:r>
              <a:rPr dirty="0" err="1" smtClean="0"/>
              <a:t>dL</a:t>
            </a:r>
            <a:r>
              <a:rPr lang="en-GB" dirty="0" smtClean="0"/>
              <a:t> (2.1 </a:t>
            </a:r>
            <a:r>
              <a:rPr lang="en-GB" dirty="0" err="1" smtClean="0"/>
              <a:t>mmol</a:t>
            </a:r>
            <a:r>
              <a:rPr lang="en-GB" dirty="0" smtClean="0"/>
              <a:t>/L</a:t>
            </a:r>
            <a:r>
              <a:rPr dirty="0" smtClean="0"/>
              <a:t>) </a:t>
            </a:r>
            <a:r>
              <a:rPr dirty="0"/>
              <a:t>and </a:t>
            </a:r>
            <a:r>
              <a:rPr b="1" dirty="0"/>
              <a:t>PTH levels of &gt; 500 </a:t>
            </a:r>
            <a:r>
              <a:rPr b="1" dirty="0" err="1"/>
              <a:t>pg</a:t>
            </a:r>
            <a:r>
              <a:rPr b="1" dirty="0"/>
              <a:t>/mL (</a:t>
            </a:r>
            <a:r>
              <a:rPr b="1" dirty="0" smtClean="0"/>
              <a:t>53</a:t>
            </a:r>
            <a:r>
              <a:rPr lang="en-GB" b="1" dirty="0" smtClean="0"/>
              <a:t> </a:t>
            </a:r>
            <a:r>
              <a:rPr b="1" dirty="0" err="1" smtClean="0"/>
              <a:t>pmol</a:t>
            </a:r>
            <a:r>
              <a:rPr b="1" dirty="0" smtClean="0"/>
              <a:t>/L</a:t>
            </a:r>
            <a:r>
              <a:rPr b="1" dirty="0"/>
              <a:t>)</a:t>
            </a:r>
          </a:p>
        </p:txBody>
      </p:sp>
      <p:sp>
        <p:nvSpPr>
          <p:cNvPr id="148" name="Shape 148"/>
          <p:cNvSpPr/>
          <p:nvPr/>
        </p:nvSpPr>
        <p:spPr>
          <a:xfrm>
            <a:off x="442074" y="4953864"/>
            <a:ext cx="8270126" cy="1895904"/>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a:lnSpc>
                <a:spcPct val="90000"/>
              </a:lnSpc>
              <a:spcAft>
                <a:spcPts val="600"/>
              </a:spcAft>
              <a:defRPr b="1"/>
            </a:pPr>
            <a:r>
              <a:rPr dirty="0"/>
              <a:t>Primary outcome: </a:t>
            </a:r>
          </a:p>
          <a:p>
            <a:pPr marL="285750" indent="-285750">
              <a:lnSpc>
                <a:spcPct val="90000"/>
              </a:lnSpc>
              <a:spcAft>
                <a:spcPts val="600"/>
              </a:spcAft>
              <a:buFont typeface="Arial" panose="020B0604020202020204" pitchFamily="34" charset="0"/>
              <a:buChar char="•"/>
            </a:pPr>
            <a:r>
              <a:rPr dirty="0"/>
              <a:t>Non-inferiority vs </a:t>
            </a:r>
            <a:r>
              <a:rPr dirty="0" err="1"/>
              <a:t>cincalcet</a:t>
            </a:r>
            <a:r>
              <a:rPr dirty="0"/>
              <a:t> for lowering PTH levels by &gt;30% from baseline (assessed during EAP at </a:t>
            </a:r>
            <a:r>
              <a:rPr dirty="0" err="1"/>
              <a:t>wks</a:t>
            </a:r>
            <a:r>
              <a:rPr dirty="0"/>
              <a:t> 20-27)</a:t>
            </a:r>
          </a:p>
          <a:p>
            <a:pPr>
              <a:lnSpc>
                <a:spcPct val="90000"/>
              </a:lnSpc>
              <a:spcAft>
                <a:spcPts val="600"/>
              </a:spcAft>
              <a:defRPr b="1"/>
            </a:pPr>
            <a:r>
              <a:rPr dirty="0"/>
              <a:t>Secondary outcome (sequential test for superiority): </a:t>
            </a:r>
          </a:p>
          <a:p>
            <a:pPr marL="285750" indent="-285750">
              <a:lnSpc>
                <a:spcPct val="90000"/>
              </a:lnSpc>
              <a:spcAft>
                <a:spcPts val="600"/>
              </a:spcAft>
              <a:buSzPct val="100000"/>
              <a:buFont typeface="Arial"/>
              <a:buChar char="•"/>
            </a:pPr>
            <a:r>
              <a:rPr dirty="0"/>
              <a:t>Proportion of people with &gt;50% reduction in PTH, </a:t>
            </a:r>
          </a:p>
          <a:p>
            <a:pPr marL="285750" indent="-285750">
              <a:lnSpc>
                <a:spcPct val="90000"/>
              </a:lnSpc>
              <a:spcAft>
                <a:spcPts val="600"/>
              </a:spcAft>
              <a:buSzPct val="100000"/>
              <a:buFont typeface="Arial"/>
              <a:buChar char="•"/>
            </a:pPr>
            <a:r>
              <a:rPr dirty="0"/>
              <a:t>Proportion of people with  &gt;30% reduction in </a:t>
            </a:r>
            <a:r>
              <a:rPr dirty="0" smtClean="0"/>
              <a:t>PTH</a:t>
            </a:r>
            <a:endParaRPr dirty="0">
              <a:solidFill>
                <a:srgbClr val="FF0000"/>
              </a:solidFill>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Summary of results </a:t>
            </a:r>
            <a:r>
              <a:rPr lang="en-GB" dirty="0" smtClean="0"/>
              <a:t>NCT20120360</a:t>
            </a:r>
            <a:endParaRPr lang="en-GB" dirty="0"/>
          </a:p>
        </p:txBody>
      </p:sp>
      <p:sp>
        <p:nvSpPr>
          <p:cNvPr id="153" name="Shape 153"/>
          <p:cNvSpPr>
            <a:spLocks noGrp="1"/>
          </p:cNvSpPr>
          <p:nvPr>
            <p:ph type="sldNum" sz="quarter" idx="10"/>
          </p:nvPr>
        </p:nvSpPr>
        <p:spPr/>
        <p:txBody>
          <a:bodyPr/>
          <a:lstStyle/>
          <a:p>
            <a:fld id="{86CB4B4D-7CA3-9044-876B-883B54F8677D}" type="slidenum">
              <a:rPr lang="en-GB" smtClean="0"/>
              <a:pPr/>
              <a:t>14</a:t>
            </a:fld>
            <a:endParaRPr lang="en-GB"/>
          </a:p>
        </p:txBody>
      </p:sp>
      <p:graphicFrame>
        <p:nvGraphicFramePr>
          <p:cNvPr id="154" name="Table 154"/>
          <p:cNvGraphicFramePr/>
          <p:nvPr>
            <p:extLst>
              <p:ext uri="{D42A27DB-BD31-4B8C-83A1-F6EECF244321}">
                <p14:modId xmlns:p14="http://schemas.microsoft.com/office/powerpoint/2010/main" val="2890239780"/>
              </p:ext>
            </p:extLst>
          </p:nvPr>
        </p:nvGraphicFramePr>
        <p:xfrm>
          <a:off x="428996" y="1484783"/>
          <a:ext cx="8280000" cy="4907280"/>
        </p:xfrm>
        <a:graphic>
          <a:graphicData uri="http://schemas.openxmlformats.org/drawingml/2006/table">
            <a:tbl>
              <a:tblPr>
                <a:tableStyleId>{4C3C2611-4C71-4FC5-86AE-919BDF0F9419}</a:tableStyleId>
              </a:tblPr>
              <a:tblGrid>
                <a:gridCol w="3754152"/>
                <a:gridCol w="2061719"/>
                <a:gridCol w="2464129"/>
              </a:tblGrid>
              <a:tr h="638609">
                <a:tc>
                  <a:txBody>
                    <a:bodyPr/>
                    <a:lstStyle/>
                    <a:p>
                      <a:pPr algn="ctr">
                        <a:defRPr sz="1800"/>
                      </a:pPr>
                      <a:r>
                        <a:rPr dirty="0" smtClean="0"/>
                        <a:t> </a:t>
                      </a:r>
                      <a:endParaRPr dirty="0"/>
                    </a:p>
                  </a:txBody>
                  <a:tcPr marL="45720" marR="45720" anchor="b" horzOverflow="overflow"/>
                </a:tc>
                <a:tc>
                  <a:txBody>
                    <a:bodyPr/>
                    <a:lstStyle/>
                    <a:p>
                      <a:pPr algn="ctr">
                        <a:defRPr sz="1800"/>
                      </a:pPr>
                      <a:r>
                        <a:t>Cinacalcet</a:t>
                      </a:r>
                    </a:p>
                    <a:p>
                      <a:pPr algn="ctr">
                        <a:defRPr sz="1800"/>
                      </a:pPr>
                      <a:r>
                        <a:t>(N=343)</a:t>
                      </a:r>
                    </a:p>
                  </a:txBody>
                  <a:tcPr marL="45720" marR="45720" anchor="b" horzOverflow="overflow"/>
                </a:tc>
                <a:tc>
                  <a:txBody>
                    <a:bodyPr/>
                    <a:lstStyle/>
                    <a:p>
                      <a:pPr algn="ctr">
                        <a:defRPr sz="1800"/>
                      </a:pPr>
                      <a:r>
                        <a:t>Etelcalcetide
(N=340)</a:t>
                      </a:r>
                    </a:p>
                  </a:txBody>
                  <a:tcPr marL="45720" marR="45720" horzOverflow="overflow"/>
                </a:tc>
              </a:tr>
              <a:tr h="364919">
                <a:tc gridSpan="3">
                  <a:txBody>
                    <a:bodyPr/>
                    <a:lstStyle/>
                    <a:p>
                      <a:pPr algn="l">
                        <a:defRPr sz="1800"/>
                      </a:pPr>
                      <a:r>
                        <a:rPr b="1" dirty="0"/>
                        <a:t>Primary Endpoint (Non-inferiority)  </a:t>
                      </a:r>
                    </a:p>
                  </a:txBody>
                  <a:tcPr marL="45720" marR="45720" anchor="ctr" horzOverflow="overflow">
                    <a:solidFill>
                      <a:srgbClr val="DCE6F2"/>
                    </a:solidFill>
                  </a:tcPr>
                </a:tc>
                <a:tc hMerge="1">
                  <a:txBody>
                    <a:bodyPr/>
                    <a:lstStyle/>
                    <a:p>
                      <a:endParaRPr lang="en-US"/>
                    </a:p>
                  </a:txBody>
                  <a:tcPr/>
                </a:tc>
                <a:tc hMerge="1">
                  <a:txBody>
                    <a:bodyPr/>
                    <a:lstStyle/>
                    <a:p>
                      <a:endParaRPr lang="en-US"/>
                    </a:p>
                  </a:txBody>
                  <a:tcPr/>
                </a:tc>
              </a:tr>
              <a:tr h="364919">
                <a:tc rowSpan="2">
                  <a:txBody>
                    <a:bodyPr/>
                    <a:lstStyle/>
                    <a:p>
                      <a:pPr algn="l">
                        <a:defRPr sz="1800"/>
                      </a:pPr>
                      <a:r>
                        <a:rPr dirty="0"/>
                        <a:t>&gt; 30% reduction in mean PTH from baseline (%)</a:t>
                      </a:r>
                    </a:p>
                    <a:p>
                      <a:pPr algn="l">
                        <a:defRPr sz="1800"/>
                      </a:pPr>
                      <a:r>
                        <a:rPr dirty="0"/>
                        <a:t> </a:t>
                      </a:r>
                    </a:p>
                  </a:txBody>
                  <a:tcPr marL="45720" marR="45720" anchor="ctr" horzOverflow="overflow"/>
                </a:tc>
                <a:tc>
                  <a:txBody>
                    <a:bodyPr/>
                    <a:lstStyle/>
                    <a:p>
                      <a:pPr algn="ctr">
                        <a:defRPr sz="1800"/>
                      </a:pPr>
                      <a:r>
                        <a:rPr b="1"/>
                        <a:t>63.9%</a:t>
                      </a:r>
                    </a:p>
                  </a:txBody>
                  <a:tcPr marL="45720" marR="45720" anchor="ctr" horzOverflow="overflow"/>
                </a:tc>
                <a:tc>
                  <a:txBody>
                    <a:bodyPr/>
                    <a:lstStyle/>
                    <a:p>
                      <a:pPr algn="ctr">
                        <a:defRPr sz="1800"/>
                      </a:pPr>
                      <a:r>
                        <a:rPr b="1"/>
                        <a:t>77.9%</a:t>
                      </a:r>
                    </a:p>
                  </a:txBody>
                  <a:tcPr marL="45720" marR="45720" anchor="ctr" horzOverflow="overflow"/>
                </a:tc>
              </a:tr>
              <a:tr h="638609">
                <a:tc vMerge="1">
                  <a:txBody>
                    <a:bodyPr/>
                    <a:lstStyle/>
                    <a:p>
                      <a:endParaRPr lang="en-US"/>
                    </a:p>
                  </a:txBody>
                  <a:tcPr/>
                </a:tc>
                <a:tc gridSpan="2">
                  <a:txBody>
                    <a:bodyPr/>
                    <a:lstStyle/>
                    <a:p>
                      <a:pPr algn="ctr">
                        <a:defRPr sz="1800"/>
                      </a:pPr>
                      <a:r>
                        <a:rPr dirty="0"/>
                        <a:t>Stratified treatment difference
-10.48% (95% CI, -17.45, -3.51)</a:t>
                      </a:r>
                    </a:p>
                  </a:txBody>
                  <a:tcPr marL="45720" marR="45720" anchor="ctr" horzOverflow="overflow"/>
                </a:tc>
                <a:tc hMerge="1">
                  <a:txBody>
                    <a:bodyPr/>
                    <a:lstStyle/>
                    <a:p>
                      <a:endParaRPr lang="en-US"/>
                    </a:p>
                  </a:txBody>
                  <a:tcPr/>
                </a:tc>
              </a:tr>
              <a:tr h="364919">
                <a:tc gridSpan="3">
                  <a:txBody>
                    <a:bodyPr/>
                    <a:lstStyle/>
                    <a:p>
                      <a:pPr algn="l">
                        <a:defRPr sz="1800"/>
                      </a:pPr>
                      <a:r>
                        <a:rPr b="1" dirty="0"/>
                        <a:t>Key Secondary Endpoints (Superiority) </a:t>
                      </a:r>
                    </a:p>
                  </a:txBody>
                  <a:tcPr marL="45720" marR="45720" anchor="ctr" horzOverflow="overflow">
                    <a:solidFill>
                      <a:srgbClr val="DCE6F2"/>
                    </a:solidFill>
                  </a:tcPr>
                </a:tc>
                <a:tc hMerge="1">
                  <a:txBody>
                    <a:bodyPr/>
                    <a:lstStyle/>
                    <a:p>
                      <a:endParaRPr lang="en-US"/>
                    </a:p>
                  </a:txBody>
                  <a:tcPr/>
                </a:tc>
                <a:tc hMerge="1">
                  <a:txBody>
                    <a:bodyPr/>
                    <a:lstStyle/>
                    <a:p>
                      <a:endParaRPr lang="en-US"/>
                    </a:p>
                  </a:txBody>
                  <a:tcPr/>
                </a:tc>
              </a:tr>
              <a:tr h="364919">
                <a:tc rowSpan="2">
                  <a:txBody>
                    <a:bodyPr/>
                    <a:lstStyle/>
                    <a:p>
                      <a:pPr algn="l">
                        <a:defRPr sz="1800"/>
                      </a:pPr>
                      <a:r>
                        <a:t>&gt; 50% reduction in mean PTH from baseline during EAP, n (%)</a:t>
                      </a:r>
                    </a:p>
                    <a:p>
                      <a:pPr algn="l">
                        <a:defRPr sz="1800"/>
                      </a:pPr>
                      <a:r>
                        <a:t> </a:t>
                      </a:r>
                    </a:p>
                  </a:txBody>
                  <a:tcPr marL="45720" marR="45720" anchor="ctr" horzOverflow="overflow"/>
                </a:tc>
                <a:tc>
                  <a:txBody>
                    <a:bodyPr/>
                    <a:lstStyle/>
                    <a:p>
                      <a:pPr algn="ctr">
                        <a:defRPr sz="1800"/>
                      </a:pPr>
                      <a:r>
                        <a:rPr b="1" dirty="0"/>
                        <a:t>40.2%</a:t>
                      </a:r>
                    </a:p>
                  </a:txBody>
                  <a:tcPr marL="45720" marR="45720" anchor="ctr" horzOverflow="overflow"/>
                </a:tc>
                <a:tc>
                  <a:txBody>
                    <a:bodyPr/>
                    <a:lstStyle/>
                    <a:p>
                      <a:pPr algn="ctr">
                        <a:defRPr sz="1800"/>
                      </a:pPr>
                      <a:r>
                        <a:rPr b="1" dirty="0"/>
                        <a:t>52.4%</a:t>
                      </a:r>
                    </a:p>
                  </a:txBody>
                  <a:tcPr marL="45720" marR="45720" anchor="ctr" horzOverflow="overflow"/>
                </a:tc>
              </a:tr>
              <a:tr h="638609">
                <a:tc vMerge="1">
                  <a:txBody>
                    <a:bodyPr/>
                    <a:lstStyle/>
                    <a:p>
                      <a:endParaRPr lang="en-US"/>
                    </a:p>
                  </a:txBody>
                  <a:tcPr/>
                </a:tc>
                <a:tc gridSpan="2">
                  <a:txBody>
                    <a:bodyPr/>
                    <a:lstStyle/>
                    <a:p>
                      <a:pPr algn="ctr">
                        <a:defRPr sz="1800"/>
                      </a:pPr>
                      <a:r>
                        <a:rPr dirty="0"/>
                        <a:t>Odds ratio 1.65 (95% CI, 1.21, 2.23), </a:t>
                      </a:r>
                    </a:p>
                    <a:p>
                      <a:pPr algn="ctr">
                        <a:defRPr sz="1800"/>
                      </a:pPr>
                      <a:r>
                        <a:rPr dirty="0"/>
                        <a:t>p-value = 0.001</a:t>
                      </a:r>
                    </a:p>
                  </a:txBody>
                  <a:tcPr marL="45720" marR="45720" anchor="ctr" horzOverflow="overflow"/>
                </a:tc>
                <a:tc hMerge="1">
                  <a:txBody>
                    <a:bodyPr/>
                    <a:lstStyle/>
                    <a:p>
                      <a:endParaRPr lang="en-US"/>
                    </a:p>
                  </a:txBody>
                  <a:tcPr/>
                </a:tc>
              </a:tr>
              <a:tr h="364919">
                <a:tc rowSpan="2">
                  <a:txBody>
                    <a:bodyPr/>
                    <a:lstStyle/>
                    <a:p>
                      <a:pPr algn="l">
                        <a:defRPr sz="1800"/>
                      </a:pPr>
                      <a:r>
                        <a:rPr dirty="0"/>
                        <a:t>&gt; 30% reduction in mean PTH from baseline during EAP, n (%)</a:t>
                      </a:r>
                    </a:p>
                    <a:p>
                      <a:pPr algn="l">
                        <a:defRPr sz="1800"/>
                      </a:pPr>
                      <a:r>
                        <a:rPr dirty="0"/>
                        <a:t> </a:t>
                      </a:r>
                    </a:p>
                  </a:txBody>
                  <a:tcPr marL="45720" marR="45720" anchor="ctr" horzOverflow="overflow"/>
                </a:tc>
                <a:tc>
                  <a:txBody>
                    <a:bodyPr/>
                    <a:lstStyle/>
                    <a:p>
                      <a:pPr algn="ctr">
                        <a:defRPr sz="1800"/>
                      </a:pPr>
                      <a:r>
                        <a:rPr b="1"/>
                        <a:t>57.7%</a:t>
                      </a:r>
                    </a:p>
                  </a:txBody>
                  <a:tcPr marL="45720" marR="45720" anchor="ctr" horzOverflow="overflow"/>
                </a:tc>
                <a:tc>
                  <a:txBody>
                    <a:bodyPr/>
                    <a:lstStyle/>
                    <a:p>
                      <a:pPr algn="ctr">
                        <a:defRPr sz="1800"/>
                      </a:pPr>
                      <a:r>
                        <a:rPr b="1" dirty="0"/>
                        <a:t>68.2%</a:t>
                      </a:r>
                    </a:p>
                  </a:txBody>
                  <a:tcPr marL="45720" marR="45720" anchor="ctr" horzOverflow="overflow"/>
                </a:tc>
              </a:tr>
              <a:tr h="638609">
                <a:tc vMerge="1">
                  <a:txBody>
                    <a:bodyPr/>
                    <a:lstStyle/>
                    <a:p>
                      <a:endParaRPr lang="en-US"/>
                    </a:p>
                  </a:txBody>
                  <a:tcPr/>
                </a:tc>
                <a:tc gridSpan="2">
                  <a:txBody>
                    <a:bodyPr/>
                    <a:lstStyle/>
                    <a:p>
                      <a:pPr algn="ctr">
                        <a:defRPr sz="1800"/>
                      </a:pPr>
                      <a:r>
                        <a:rPr dirty="0"/>
                        <a:t>Odds ratio 1.59 (95% CI, 1.16, 2.17)</a:t>
                      </a:r>
                    </a:p>
                    <a:p>
                      <a:pPr algn="ctr">
                        <a:defRPr sz="1800"/>
                      </a:pPr>
                      <a:r>
                        <a:rPr dirty="0"/>
                        <a:t> p-value = 0.004</a:t>
                      </a:r>
                    </a:p>
                  </a:txBody>
                  <a:tcPr marL="45720" marR="45720" anchor="ctr" horzOverflow="overflow"/>
                </a:tc>
                <a:tc hMerge="1">
                  <a:txBody>
                    <a:bodyPr/>
                    <a:lstStyle/>
                    <a:p>
                      <a:endParaRPr lang="en-US"/>
                    </a:p>
                  </a:txBody>
                  <a:tcPr/>
                </a:tc>
              </a:tr>
              <a:tr h="516969">
                <a:tc gridSpan="3">
                  <a:txBody>
                    <a:bodyPr/>
                    <a:lstStyle/>
                    <a:p>
                      <a:pPr algn="l">
                        <a:defRPr sz="1800"/>
                      </a:pPr>
                      <a:r>
                        <a:rPr sz="1400" dirty="0"/>
                        <a:t>CI, confidence interval; EAP, Efficacy Assessment Phase (weeks 20-27); n, number of patients with observed data; P, phosphate; PTH, parathyroid hormone; SE, standard error</a:t>
                      </a:r>
                    </a:p>
                  </a:txBody>
                  <a:tcPr marL="45720" marR="45720" horzOverflow="overflow"/>
                </a:tc>
                <a:tc hMerge="1">
                  <a:txBody>
                    <a:bodyPr/>
                    <a:lstStyle/>
                    <a:p>
                      <a:endParaRPr lang="en-US"/>
                    </a:p>
                  </a:txBody>
                  <a:tcPr/>
                </a:tc>
                <a:tc hMerge="1">
                  <a:txBody>
                    <a:bodyPr/>
                    <a:lstStyle/>
                    <a:p>
                      <a:endParaRPr lang="en-US"/>
                    </a:p>
                  </a:txBody>
                  <a:tcPr/>
                </a:tc>
              </a:tr>
            </a:tbl>
          </a:graphicData>
        </a:graphic>
      </p:graphicFrame>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a:t>Kaplan-Meier – time to 1st occurrence of PTH &gt;30% reduction vs </a:t>
            </a:r>
            <a:r>
              <a:rPr lang="en-GB" dirty="0" smtClean="0"/>
              <a:t>baseline</a:t>
            </a:r>
            <a:endParaRPr lang="en-GB" dirty="0"/>
          </a:p>
        </p:txBody>
      </p:sp>
      <p:sp>
        <p:nvSpPr>
          <p:cNvPr id="9" name="Text Placeholder 8"/>
          <p:cNvSpPr>
            <a:spLocks noGrp="1"/>
          </p:cNvSpPr>
          <p:nvPr>
            <p:ph type="body" idx="1"/>
          </p:nvPr>
        </p:nvSpPr>
        <p:spPr>
          <a:xfrm>
            <a:off x="431800" y="1496347"/>
            <a:ext cx="8280400" cy="4641381"/>
          </a:xfrm>
        </p:spPr>
        <p:txBody>
          <a:bodyPr/>
          <a:lstStyle/>
          <a:p>
            <a:pPr marL="0" indent="0">
              <a:buNone/>
            </a:pPr>
            <a:r>
              <a:rPr lang="en-GB" dirty="0"/>
              <a:t>NCT20120360</a:t>
            </a:r>
          </a:p>
        </p:txBody>
      </p:sp>
      <p:sp>
        <p:nvSpPr>
          <p:cNvPr id="4" name="Slide Number Placeholder 3"/>
          <p:cNvSpPr>
            <a:spLocks noGrp="1"/>
          </p:cNvSpPr>
          <p:nvPr>
            <p:ph type="sldNum" sz="quarter" idx="2"/>
          </p:nvPr>
        </p:nvSpPr>
        <p:spPr/>
        <p:txBody>
          <a:bodyPr/>
          <a:lstStyle/>
          <a:p>
            <a:fld id="{3E0ABD2C-BA18-4AED-8ACB-952F2FBC0D47}" type="slidenum">
              <a:rPr lang="en-GB" smtClean="0"/>
              <a:pPr/>
              <a:t>15</a:t>
            </a:fld>
            <a:endParaRPr lang="en-GB"/>
          </a:p>
        </p:txBody>
      </p:sp>
      <p:pic>
        <p:nvPicPr>
          <p:cNvPr id="5" name="Picture 4"/>
          <p:cNvPicPr>
            <a:picLocks noChangeAspect="1"/>
          </p:cNvPicPr>
          <p:nvPr/>
        </p:nvPicPr>
        <p:blipFill rotWithShape="1">
          <a:blip r:embed="rId3"/>
          <a:srcRect l="54725" t="29840" r="7701" b="13280"/>
          <a:stretch/>
        </p:blipFill>
        <p:spPr>
          <a:xfrm>
            <a:off x="146071" y="2145181"/>
            <a:ext cx="8818417" cy="4171587"/>
          </a:xfrm>
          <a:prstGeom prst="rect">
            <a:avLst/>
          </a:prstGeom>
          <a:ln w="57150">
            <a:noFill/>
          </a:ln>
        </p:spPr>
      </p:pic>
      <p:sp>
        <p:nvSpPr>
          <p:cNvPr id="3" name="TextBox 2"/>
          <p:cNvSpPr txBox="1"/>
          <p:nvPr/>
        </p:nvSpPr>
        <p:spPr>
          <a:xfrm>
            <a:off x="146071" y="6075144"/>
            <a:ext cx="8363272" cy="646331"/>
          </a:xfrm>
          <a:prstGeom prst="rect">
            <a:avLst/>
          </a:prstGeom>
          <a:noFill/>
        </p:spPr>
        <p:txBody>
          <a:bodyPr wrap="square" rtlCol="0">
            <a:spAutoFit/>
          </a:bodyPr>
          <a:lstStyle/>
          <a:p>
            <a:r>
              <a:rPr lang="en-GB" dirty="0" smtClean="0"/>
              <a:t>Key:</a:t>
            </a:r>
          </a:p>
          <a:p>
            <a:r>
              <a:rPr lang="en-GB" dirty="0" smtClean="0"/>
              <a:t>AMG 416, etelcalcetide; PTH, parathyroid hormone</a:t>
            </a:r>
            <a:endParaRPr lang="en-GB" dirty="0"/>
          </a:p>
        </p:txBody>
      </p:sp>
    </p:spTree>
    <p:extLst>
      <p:ext uri="{BB962C8B-B14F-4D97-AF65-F5344CB8AC3E}">
        <p14:creationId xmlns:p14="http://schemas.microsoft.com/office/powerpoint/2010/main" val="319284848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a:spLocks noGrp="1"/>
          </p:cNvSpPr>
          <p:nvPr>
            <p:ph type="title"/>
          </p:nvPr>
        </p:nvSpPr>
        <p:spPr/>
        <p:txBody>
          <a:bodyPr/>
          <a:lstStyle/>
          <a:p>
            <a:r>
              <a:rPr lang="en-GB" dirty="0" smtClean="0"/>
              <a:t>Subgroups</a:t>
            </a:r>
            <a:endParaRPr lang="en-GB" dirty="0"/>
          </a:p>
        </p:txBody>
      </p:sp>
      <p:sp>
        <p:nvSpPr>
          <p:cNvPr id="166" name="Shape 166"/>
          <p:cNvSpPr>
            <a:spLocks noGrp="1"/>
          </p:cNvSpPr>
          <p:nvPr>
            <p:ph type="body" idx="1"/>
          </p:nvPr>
        </p:nvSpPr>
        <p:spPr/>
        <p:txBody>
          <a:bodyPr/>
          <a:lstStyle/>
          <a:p>
            <a:r>
              <a:rPr lang="en-GB" dirty="0" smtClean="0"/>
              <a:t>Pre-specified subgroup analyses </a:t>
            </a:r>
          </a:p>
          <a:p>
            <a:r>
              <a:rPr lang="en-GB" dirty="0" smtClean="0"/>
              <a:t>Studies 20120229, 20120230 and 20120360</a:t>
            </a:r>
          </a:p>
          <a:p>
            <a:pPr lvl="1"/>
            <a:r>
              <a:rPr lang="en-GB" dirty="0" smtClean="0"/>
              <a:t>Based on demographics, severity of SHPT and prior use of cinacalcet</a:t>
            </a:r>
          </a:p>
          <a:p>
            <a:pPr lvl="1"/>
            <a:r>
              <a:rPr lang="en-GB" dirty="0" smtClean="0"/>
              <a:t>Company state that superior efficacy of etelcalcetide over the comparators was consistent across all pre-defined patient subgroups </a:t>
            </a:r>
          </a:p>
          <a:p>
            <a:r>
              <a:rPr lang="en-GB" dirty="0" smtClean="0"/>
              <a:t>ERG comments</a:t>
            </a:r>
          </a:p>
          <a:p>
            <a:pPr lvl="1"/>
            <a:r>
              <a:rPr lang="en-GB" dirty="0" smtClean="0"/>
              <a:t>Agree that there were no significant differences in efficacy between the whole trial populations and the pre-specified subgroups</a:t>
            </a:r>
          </a:p>
          <a:p>
            <a:pPr lvl="1"/>
            <a:r>
              <a:rPr lang="en-GB" dirty="0" smtClean="0"/>
              <a:t>Caution required as the subgroup analyses were not statistically powered to detect treatment differences</a:t>
            </a:r>
            <a:endParaRPr lang="en-GB" dirty="0"/>
          </a:p>
        </p:txBody>
      </p:sp>
      <p:sp>
        <p:nvSpPr>
          <p:cNvPr id="167" name="Shape 167"/>
          <p:cNvSpPr>
            <a:spLocks noGrp="1"/>
          </p:cNvSpPr>
          <p:nvPr>
            <p:ph type="sldNum" sz="quarter" idx="2"/>
          </p:nvPr>
        </p:nvSpPr>
        <p:spPr/>
        <p:txBody>
          <a:bodyPr/>
          <a:lstStyle/>
          <a:p>
            <a:fld id="{86CB4B4D-7CA3-9044-876B-883B54F8677D}" type="slidenum">
              <a:rPr lang="en-GB" smtClean="0"/>
              <a:pPr/>
              <a:t>16</a:t>
            </a:fld>
            <a:endParaRPr lang="en-GB"/>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Shape 171"/>
          <p:cNvSpPr>
            <a:spLocks noGrp="1"/>
          </p:cNvSpPr>
          <p:nvPr>
            <p:ph type="title"/>
          </p:nvPr>
        </p:nvSpPr>
        <p:spPr/>
        <p:txBody>
          <a:bodyPr>
            <a:normAutofit/>
          </a:bodyPr>
          <a:lstStyle/>
          <a:p>
            <a:r>
              <a:rPr lang="en-GB" dirty="0" smtClean="0"/>
              <a:t>Long term efficacy Open-label extension study 20120231 (OLE1)</a:t>
            </a:r>
            <a:endParaRPr lang="en-GB" dirty="0"/>
          </a:p>
        </p:txBody>
      </p:sp>
      <p:sp>
        <p:nvSpPr>
          <p:cNvPr id="172" name="Shape 172"/>
          <p:cNvSpPr>
            <a:spLocks noGrp="1"/>
          </p:cNvSpPr>
          <p:nvPr>
            <p:ph type="sldNum" sz="quarter" idx="2"/>
          </p:nvPr>
        </p:nvSpPr>
        <p:spPr/>
        <p:txBody>
          <a:bodyPr/>
          <a:lstStyle/>
          <a:p>
            <a:fld id="{86CB4B4D-7CA3-9044-876B-883B54F8677D}" type="slidenum">
              <a:rPr lang="en-GB" smtClean="0"/>
              <a:pPr/>
              <a:t>17</a:t>
            </a:fld>
            <a:endParaRPr lang="en-GB"/>
          </a:p>
        </p:txBody>
      </p:sp>
      <p:graphicFrame>
        <p:nvGraphicFramePr>
          <p:cNvPr id="173" name="Table 173"/>
          <p:cNvGraphicFramePr/>
          <p:nvPr>
            <p:extLst>
              <p:ext uri="{D42A27DB-BD31-4B8C-83A1-F6EECF244321}">
                <p14:modId xmlns:p14="http://schemas.microsoft.com/office/powerpoint/2010/main" val="3154717265"/>
              </p:ext>
            </p:extLst>
          </p:nvPr>
        </p:nvGraphicFramePr>
        <p:xfrm>
          <a:off x="395536" y="1534124"/>
          <a:ext cx="8291264" cy="3446248"/>
        </p:xfrm>
        <a:graphic>
          <a:graphicData uri="http://schemas.openxmlformats.org/drawingml/2006/table">
            <a:tbl>
              <a:tblPr>
                <a:tableStyleId>{4C3C2611-4C71-4FC5-86AE-919BDF0F9419}</a:tableStyleId>
              </a:tblPr>
              <a:tblGrid>
                <a:gridCol w="1368152"/>
                <a:gridCol w="3168352"/>
                <a:gridCol w="3754760"/>
              </a:tblGrid>
              <a:tr h="670739">
                <a:tc gridSpan="3">
                  <a:txBody>
                    <a:bodyPr/>
                    <a:lstStyle/>
                    <a:p>
                      <a:pPr algn="l">
                        <a:defRPr sz="1800" b="1"/>
                      </a:pPr>
                      <a:r>
                        <a:rPr dirty="0"/>
                        <a:t>OLE1 20120231 </a:t>
                      </a:r>
                      <a:r>
                        <a:rPr b="0" dirty="0"/>
                        <a:t>(n=891) </a:t>
                      </a:r>
                      <a:r>
                        <a:rPr b="0" dirty="0" err="1"/>
                        <a:t>Multicentre</a:t>
                      </a:r>
                      <a:r>
                        <a:rPr b="0" dirty="0"/>
                        <a:t> single-arm, 52-week extension study to parent studies 20120229, 20120230, and 20120359</a:t>
                      </a:r>
                    </a:p>
                  </a:txBody>
                  <a:tcPr marL="45720" marR="45720" horzOverflow="overflow"/>
                </a:tc>
                <a:tc hMerge="1">
                  <a:txBody>
                    <a:bodyPr/>
                    <a:lstStyle/>
                    <a:p>
                      <a:endParaRPr lang="en-US"/>
                    </a:p>
                  </a:txBody>
                  <a:tcPr/>
                </a:tc>
                <a:tc hMerge="1">
                  <a:txBody>
                    <a:bodyPr/>
                    <a:lstStyle/>
                    <a:p>
                      <a:endParaRPr lang="en-US"/>
                    </a:p>
                  </a:txBody>
                  <a:tcPr/>
                </a:tc>
              </a:tr>
              <a:tr h="419381">
                <a:tc gridSpan="3">
                  <a:txBody>
                    <a:bodyPr/>
                    <a:lstStyle/>
                    <a:p>
                      <a:pPr algn="l">
                        <a:defRPr sz="1800"/>
                      </a:pPr>
                      <a:r>
                        <a:rPr b="1"/>
                        <a:t>Results</a:t>
                      </a:r>
                    </a:p>
                  </a:txBody>
                  <a:tcPr marL="45720" marR="45720" horzOverflow="overflow"/>
                </a:tc>
                <a:tc hMerge="1">
                  <a:txBody>
                    <a:bodyPr/>
                    <a:lstStyle/>
                    <a:p>
                      <a:endParaRPr lang="en-US"/>
                    </a:p>
                  </a:txBody>
                  <a:tcPr/>
                </a:tc>
                <a:tc hMerge="1">
                  <a:txBody>
                    <a:bodyPr/>
                    <a:lstStyle/>
                    <a:p>
                      <a:endParaRPr lang="en-US"/>
                    </a:p>
                  </a:txBody>
                  <a:tcPr/>
                </a:tc>
              </a:tr>
              <a:tr h="690944">
                <a:tc>
                  <a:txBody>
                    <a:bodyPr/>
                    <a:lstStyle/>
                    <a:p>
                      <a:pPr algn="l">
                        <a:defRPr sz="1800"/>
                      </a:pPr>
                      <a:r>
                        <a:rPr sz="2000" b="1"/>
                        <a:t> </a:t>
                      </a:r>
                    </a:p>
                  </a:txBody>
                  <a:tcPr marL="45720" marR="45720" anchor="ctr" horzOverflow="overflow"/>
                </a:tc>
                <a:tc>
                  <a:txBody>
                    <a:bodyPr/>
                    <a:lstStyle/>
                    <a:p>
                      <a:pPr algn="ctr">
                        <a:defRPr sz="1800"/>
                      </a:pPr>
                      <a:r>
                        <a:rPr sz="2000" b="1"/>
                        <a:t>&gt;30% reduction from baseline PTH (%, 95%CI)</a:t>
                      </a:r>
                    </a:p>
                  </a:txBody>
                  <a:tcPr marL="45720" marR="45720" anchor="ctr" horzOverflow="overflow"/>
                </a:tc>
                <a:tc>
                  <a:txBody>
                    <a:bodyPr/>
                    <a:lstStyle/>
                    <a:p>
                      <a:pPr algn="ctr">
                        <a:defRPr sz="2000" b="1"/>
                      </a:pPr>
                      <a:r>
                        <a:t>PTH </a:t>
                      </a:r>
                      <a:r>
                        <a:rPr u="sng"/>
                        <a:t>&lt;</a:t>
                      </a:r>
                      <a:r>
                        <a:t>300pg/mL </a:t>
                      </a:r>
                      <a:endParaRPr sz="3600"/>
                    </a:p>
                    <a:p>
                      <a:pPr algn="ctr">
                        <a:defRPr sz="2000" b="1"/>
                      </a:pPr>
                      <a:r>
                        <a:t>(%, 95%CI)</a:t>
                      </a:r>
                    </a:p>
                  </a:txBody>
                  <a:tcPr marL="45720" marR="45720" anchor="ctr" horzOverflow="overflow"/>
                </a:tc>
              </a:tr>
              <a:tr h="483687">
                <a:tc>
                  <a:txBody>
                    <a:bodyPr/>
                    <a:lstStyle/>
                    <a:p>
                      <a:pPr algn="l">
                        <a:defRPr sz="1800"/>
                      </a:pPr>
                      <a:r>
                        <a:rPr sz="2000"/>
                        <a:t>EAP6</a:t>
                      </a:r>
                    </a:p>
                  </a:txBody>
                  <a:tcPr marL="45720" marR="45720" anchor="ctr" horzOverflow="overflow"/>
                </a:tc>
                <a:tc>
                  <a:txBody>
                    <a:bodyPr/>
                    <a:lstStyle/>
                    <a:p>
                      <a:pPr algn="ctr">
                        <a:defRPr sz="1800"/>
                      </a:pPr>
                      <a:r>
                        <a:rPr sz="2000"/>
                        <a:t>68.1% (64.6% to 71.4%)</a:t>
                      </a:r>
                    </a:p>
                  </a:txBody>
                  <a:tcPr marL="45720" marR="45720" anchor="ctr" horzOverflow="overflow"/>
                </a:tc>
                <a:tc>
                  <a:txBody>
                    <a:bodyPr/>
                    <a:lstStyle/>
                    <a:p>
                      <a:pPr algn="ctr">
                        <a:defRPr sz="1800"/>
                      </a:pPr>
                      <a:r>
                        <a:rPr sz="2000"/>
                        <a:t>55.5% (52.0% to 59.1%)</a:t>
                      </a:r>
                    </a:p>
                  </a:txBody>
                  <a:tcPr marL="45720" marR="45720" anchor="ctr" horzOverflow="overflow"/>
                </a:tc>
              </a:tr>
              <a:tr h="439881">
                <a:tc>
                  <a:txBody>
                    <a:bodyPr/>
                    <a:lstStyle/>
                    <a:p>
                      <a:pPr algn="l">
                        <a:defRPr sz="1800"/>
                      </a:pPr>
                      <a:r>
                        <a:rPr sz="2000"/>
                        <a:t>EAP12</a:t>
                      </a:r>
                    </a:p>
                  </a:txBody>
                  <a:tcPr marL="45720" marR="45720" anchor="ctr" horzOverflow="overflow"/>
                </a:tc>
                <a:tc>
                  <a:txBody>
                    <a:bodyPr/>
                    <a:lstStyle/>
                    <a:p>
                      <a:pPr algn="ctr">
                        <a:defRPr sz="1800"/>
                      </a:pPr>
                      <a:r>
                        <a:rPr sz="2000"/>
                        <a:t>67.5% (63.8%, to71.0%)</a:t>
                      </a:r>
                    </a:p>
                  </a:txBody>
                  <a:tcPr marL="45720" marR="45720" anchor="ctr" horzOverflow="overflow"/>
                </a:tc>
                <a:tc>
                  <a:txBody>
                    <a:bodyPr/>
                    <a:lstStyle/>
                    <a:p>
                      <a:pPr algn="ctr">
                        <a:defRPr sz="1800"/>
                      </a:pPr>
                      <a:r>
                        <a:rPr sz="2000"/>
                        <a:t>56.4% (52.6% to 60.0%)</a:t>
                      </a:r>
                    </a:p>
                  </a:txBody>
                  <a:tcPr marL="45720" marR="45720" anchor="ctr" horzOverflow="overflow"/>
                </a:tc>
              </a:tr>
              <a:tr h="0">
                <a:tc>
                  <a:txBody>
                    <a:bodyPr/>
                    <a:lstStyle/>
                    <a:p>
                      <a:pPr algn="l">
                        <a:defRPr sz="1800"/>
                      </a:pPr>
                      <a:r>
                        <a:rPr sz="2000"/>
                        <a:t>EAP</a:t>
                      </a:r>
                    </a:p>
                  </a:txBody>
                  <a:tcPr marL="45720" marR="45720" anchor="ctr" horzOverflow="overflow"/>
                </a:tc>
                <a:tc>
                  <a:txBody>
                    <a:bodyPr/>
                    <a:lstStyle/>
                    <a:p>
                      <a:pPr algn="ctr">
                        <a:defRPr sz="1800"/>
                      </a:pPr>
                      <a:r>
                        <a:rPr sz="2000"/>
                        <a:t>67.7% (64.2% to 70.9%)</a:t>
                      </a:r>
                    </a:p>
                  </a:txBody>
                  <a:tcPr marL="45720" marR="45720" anchor="ctr" horzOverflow="overflow"/>
                </a:tc>
                <a:tc>
                  <a:txBody>
                    <a:bodyPr/>
                    <a:lstStyle/>
                    <a:p>
                      <a:pPr algn="ctr">
                        <a:defRPr sz="1800"/>
                      </a:pPr>
                      <a:r>
                        <a:rPr sz="2000"/>
                        <a:t>57.3% (53.8% to 60.7%)</a:t>
                      </a:r>
                    </a:p>
                  </a:txBody>
                  <a:tcPr marL="45720" marR="45720" anchor="ctr" horzOverflow="overflow"/>
                </a:tc>
              </a:tr>
              <a:tr h="231496">
                <a:tc gridSpan="3">
                  <a:txBody>
                    <a:bodyPr/>
                    <a:lstStyle/>
                    <a:p>
                      <a:pPr algn="l">
                        <a:defRPr sz="1800"/>
                      </a:pPr>
                      <a:r>
                        <a:rPr sz="1600" dirty="0"/>
                        <a:t>EAP= efficacy assessment phase; IV = intravenous; </a:t>
                      </a:r>
                    </a:p>
                  </a:txBody>
                  <a:tcPr marL="45720" marR="45720" horzOverflow="overflow"/>
                </a:tc>
                <a:tc hMerge="1">
                  <a:txBody>
                    <a:bodyPr/>
                    <a:lstStyle/>
                    <a:p>
                      <a:endParaRPr lang="en-US"/>
                    </a:p>
                  </a:txBody>
                  <a:tcPr/>
                </a:tc>
                <a:tc hMerge="1">
                  <a:txBody>
                    <a:bodyPr/>
                    <a:lstStyle/>
                    <a:p>
                      <a:endParaRPr lang="en-US"/>
                    </a:p>
                  </a:txBody>
                  <a:tcPr/>
                </a:tc>
              </a:tr>
            </a:tbl>
          </a:graphicData>
        </a:graphic>
      </p:graphicFrame>
      <p:sp>
        <p:nvSpPr>
          <p:cNvPr id="174" name="Shape 174"/>
          <p:cNvSpPr/>
          <p:nvPr/>
        </p:nvSpPr>
        <p:spPr>
          <a:xfrm>
            <a:off x="683567" y="5156020"/>
            <a:ext cx="7488834" cy="617363"/>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marL="285750" indent="-285750">
              <a:buSzPct val="100000"/>
              <a:buFont typeface="Arial"/>
              <a:buChar char="•"/>
            </a:lvl1pPr>
          </a:lstStyle>
          <a:p>
            <a:r>
              <a:t>Company stated that OLE1 showed continued reductions in PTH, calcium and phosphorus are observed, with long-term treatment </a:t>
            </a:r>
          </a:p>
        </p:txBody>
      </p:sp>
      <p:sp>
        <p:nvSpPr>
          <p:cNvPr id="175" name="Shape 175"/>
          <p:cNvSpPr/>
          <p:nvPr/>
        </p:nvSpPr>
        <p:spPr>
          <a:xfrm>
            <a:off x="455216" y="6228019"/>
            <a:ext cx="7933209" cy="350663"/>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b="1"/>
            </a:pPr>
            <a:r>
              <a:t>Note</a:t>
            </a:r>
            <a:r>
              <a:rPr b="0"/>
              <a:t>: 300 pg/mL is equivalent to 31.8 pmol/L</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Health-related quality of life </a:t>
            </a:r>
            <a:endParaRPr lang="en-GB" dirty="0"/>
          </a:p>
        </p:txBody>
      </p:sp>
      <p:sp>
        <p:nvSpPr>
          <p:cNvPr id="3" name="Content Placeholder 2"/>
          <p:cNvSpPr>
            <a:spLocks noGrp="1"/>
          </p:cNvSpPr>
          <p:nvPr>
            <p:ph idx="1"/>
          </p:nvPr>
        </p:nvSpPr>
        <p:spPr/>
        <p:txBody>
          <a:bodyPr/>
          <a:lstStyle/>
          <a:p>
            <a:r>
              <a:rPr lang="en-GB" sz="2000" dirty="0" smtClean="0"/>
              <a:t>Collected as part of study 20120360 (etelcalcetide vs cinacalcet)</a:t>
            </a:r>
          </a:p>
          <a:p>
            <a:r>
              <a:rPr lang="en-GB" sz="2000" dirty="0" smtClean="0"/>
              <a:t>Measured using KDQOL-36 (has 5 sub-scales ….</a:t>
            </a:r>
          </a:p>
          <a:p>
            <a:pPr lvl="0"/>
            <a:r>
              <a:rPr lang="en-GB" sz="2000" u="sng" kern="1400" dirty="0" smtClean="0">
                <a:solidFill>
                  <a:prstClr val="black"/>
                </a:solidFill>
                <a:highlight>
                  <a:srgbClr val="FFFF00"/>
                </a:highlight>
                <a:latin typeface="Arial" panose="020B0604020202020204" pitchFamily="34" charset="0"/>
                <a:ea typeface="Times New Roman" panose="02020603050405020304" pitchFamily="18" charset="0"/>
                <a:cs typeface="Times New Roman" panose="02020603050405020304" pitchFamily="18" charset="0"/>
              </a:rPr>
              <a:t>XXXXXXXXXXXXXXXXXXXXXXXXXXXXXXXXXXXXXXXXXXXXX XXXXXXXXXXXXXXXXXXXXXXX</a:t>
            </a:r>
            <a:endParaRPr lang="en-GB" sz="2000" u="sng" kern="1400" dirty="0">
              <a:solidFill>
                <a:prstClr val="black"/>
              </a:solidFill>
              <a:highlight>
                <a:srgbClr val="FFFF00"/>
              </a:highlight>
              <a:latin typeface="Arial" panose="020B0604020202020204" pitchFamily="34" charset="0"/>
              <a:ea typeface="Times New Roman" panose="02020603050405020304" pitchFamily="18" charset="0"/>
              <a:cs typeface="Times New Roman" panose="02020603050405020304" pitchFamily="18" charset="0"/>
            </a:endParaRPr>
          </a:p>
          <a:p>
            <a:pPr lvl="1"/>
            <a:r>
              <a:rPr lang="en-GB" sz="2000" u="sng" kern="1400" dirty="0" smtClean="0">
                <a:solidFill>
                  <a:prstClr val="black"/>
                </a:solidFill>
                <a:highlight>
                  <a:srgbClr val="FFFF00"/>
                </a:highlight>
                <a:latin typeface="Arial" panose="020B0604020202020204" pitchFamily="34" charset="0"/>
                <a:ea typeface="Times New Roman" panose="02020603050405020304" pitchFamily="18" charset="0"/>
                <a:cs typeface="Times New Roman" panose="02020603050405020304" pitchFamily="18" charset="0"/>
              </a:rPr>
              <a:t>XXXXXXXXXXXXXXXXXXXXXXXXXXXXXXXXXXXXXX performed</a:t>
            </a:r>
            <a:r>
              <a:rPr lang="en-GB" sz="2000" u="sng" kern="1400" dirty="0">
                <a:solidFill>
                  <a:prstClr val="black"/>
                </a:solidFill>
                <a:highlight>
                  <a:srgbClr val="FFFF00"/>
                </a:highlight>
                <a:latin typeface="Arial" panose="020B0604020202020204" pitchFamily="34" charset="0"/>
                <a:ea typeface="Times New Roman" panose="02020603050405020304" pitchFamily="18" charset="0"/>
                <a:cs typeface="Times New Roman" panose="02020603050405020304" pitchFamily="18" charset="0"/>
              </a:rPr>
              <a:t>)</a:t>
            </a:r>
          </a:p>
          <a:p>
            <a:pPr lvl="1"/>
            <a:r>
              <a:rPr lang="en-GB" sz="2000" u="sng" kern="1400" dirty="0" smtClean="0">
                <a:solidFill>
                  <a:prstClr val="black"/>
                </a:solidFill>
                <a:highlight>
                  <a:srgbClr val="FFFF00"/>
                </a:highlight>
                <a:latin typeface="Arial" panose="020B0604020202020204" pitchFamily="34" charset="0"/>
                <a:ea typeface="Times New Roman" panose="02020603050405020304" pitchFamily="18" charset="0"/>
                <a:cs typeface="Times New Roman" panose="02020603050405020304" pitchFamily="18" charset="0"/>
              </a:rPr>
              <a:t>XXXXXXXXXXXXXXXXXXXXXXXXXXXXXXXXXXXXXXXX XXXXXXXXXXXXXXXXXXXXXXXXXXXXXXXXXX</a:t>
            </a:r>
            <a:endParaRPr lang="en-GB" sz="2000" u="sng" kern="1400" dirty="0">
              <a:solidFill>
                <a:prstClr val="black"/>
              </a:solidFill>
              <a:highlight>
                <a:srgbClr val="FFFF00"/>
              </a:highlight>
              <a:latin typeface="Arial" panose="020B0604020202020204" pitchFamily="34" charset="0"/>
              <a:ea typeface="Times New Roman" panose="02020603050405020304" pitchFamily="18" charset="0"/>
              <a:cs typeface="Times New Roman" panose="02020603050405020304" pitchFamily="18" charset="0"/>
            </a:endParaRPr>
          </a:p>
          <a:p>
            <a:r>
              <a:rPr lang="en-GB" sz="2000" dirty="0" smtClean="0"/>
              <a:t>The company did not use these results in the economic base case analysis and no </a:t>
            </a:r>
            <a:r>
              <a:rPr lang="en-GB" sz="2000" dirty="0" err="1" smtClean="0"/>
              <a:t>HRQoL</a:t>
            </a:r>
            <a:r>
              <a:rPr lang="en-GB" sz="2000" dirty="0" smtClean="0"/>
              <a:t> benefit is assumed for </a:t>
            </a:r>
            <a:r>
              <a:rPr lang="en-GB" sz="2000" dirty="0" err="1" smtClean="0"/>
              <a:t>calcimimetic</a:t>
            </a:r>
            <a:r>
              <a:rPr lang="en-GB" sz="2000" dirty="0" smtClean="0"/>
              <a:t> treatment in the base case (although a scenario analyses explored this)</a:t>
            </a:r>
          </a:p>
          <a:p>
            <a:r>
              <a:rPr lang="en-GB" sz="2000" dirty="0" smtClean="0"/>
              <a:t>ERG agrees that </a:t>
            </a:r>
            <a:r>
              <a:rPr lang="en-GB" sz="2000" u="sng" kern="1400" dirty="0" smtClean="0">
                <a:solidFill>
                  <a:prstClr val="black"/>
                </a:solidFill>
                <a:highlight>
                  <a:srgbClr val="FFFF00"/>
                </a:highlight>
                <a:latin typeface="Arial" panose="020B0604020202020204" pitchFamily="34" charset="0"/>
                <a:ea typeface="Times New Roman" panose="02020603050405020304" pitchFamily="18" charset="0"/>
                <a:cs typeface="Times New Roman" panose="02020603050405020304" pitchFamily="18" charset="0"/>
              </a:rPr>
              <a:t>XXXXXXXXXXXXXXX</a:t>
            </a:r>
            <a:r>
              <a:rPr lang="en-GB" sz="2000" dirty="0" smtClean="0"/>
              <a:t> </a:t>
            </a:r>
            <a:r>
              <a:rPr lang="en-GB" sz="2000" dirty="0" err="1" smtClean="0"/>
              <a:t>HRQoL</a:t>
            </a:r>
            <a:r>
              <a:rPr lang="en-GB" sz="2000" dirty="0" smtClean="0"/>
              <a:t> scores from the KDQOL-36 results, the company’s approach was reasonable</a:t>
            </a:r>
            <a:endParaRPr lang="en-GB" sz="2000" dirty="0"/>
          </a:p>
        </p:txBody>
      </p:sp>
      <p:sp>
        <p:nvSpPr>
          <p:cNvPr id="4" name="Slide Number Placeholder 3"/>
          <p:cNvSpPr>
            <a:spLocks noGrp="1"/>
          </p:cNvSpPr>
          <p:nvPr>
            <p:ph type="sldNum" sz="quarter" idx="2"/>
          </p:nvPr>
        </p:nvSpPr>
        <p:spPr/>
        <p:txBody>
          <a:bodyPr/>
          <a:lstStyle/>
          <a:p>
            <a:fld id="{3E0ABD2C-BA18-4AED-8ACB-952F2FBC0D47}" type="slidenum">
              <a:rPr lang="en-GB" smtClean="0"/>
              <a:pPr/>
              <a:t>18</a:t>
            </a:fld>
            <a:endParaRPr lang="en-GB"/>
          </a:p>
        </p:txBody>
      </p:sp>
    </p:spTree>
    <p:extLst>
      <p:ext uri="{BB962C8B-B14F-4D97-AF65-F5344CB8AC3E}">
        <p14:creationId xmlns:p14="http://schemas.microsoft.com/office/powerpoint/2010/main" val="1577450263"/>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Adverse events in etelcalcetide RCTs</a:t>
            </a:r>
            <a:endParaRPr lang="en-GB" dirty="0"/>
          </a:p>
        </p:txBody>
      </p:sp>
      <p:sp>
        <p:nvSpPr>
          <p:cNvPr id="3" name="Content Placeholder 2"/>
          <p:cNvSpPr>
            <a:spLocks noGrp="1"/>
          </p:cNvSpPr>
          <p:nvPr>
            <p:ph idx="1"/>
          </p:nvPr>
        </p:nvSpPr>
        <p:spPr/>
        <p:txBody>
          <a:bodyPr/>
          <a:lstStyle/>
          <a:p>
            <a:r>
              <a:rPr lang="en-GB" smtClean="0"/>
              <a:t>fdfd</a:t>
            </a:r>
            <a:endParaRPr lang="en-GB" dirty="0"/>
          </a:p>
        </p:txBody>
      </p:sp>
      <p:sp>
        <p:nvSpPr>
          <p:cNvPr id="4" name="Slide Number Placeholder 3"/>
          <p:cNvSpPr>
            <a:spLocks noGrp="1"/>
          </p:cNvSpPr>
          <p:nvPr>
            <p:ph type="sldNum" sz="quarter" idx="2"/>
          </p:nvPr>
        </p:nvSpPr>
        <p:spPr/>
        <p:txBody>
          <a:bodyPr/>
          <a:lstStyle/>
          <a:p>
            <a:fld id="{3E0ABD2C-BA18-4AED-8ACB-952F2FBC0D47}" type="slidenum">
              <a:rPr lang="en-GB" smtClean="0"/>
              <a:pPr/>
              <a:t>19</a:t>
            </a:fld>
            <a:endParaRPr lang="en-GB"/>
          </a:p>
        </p:txBody>
      </p:sp>
      <p:graphicFrame>
        <p:nvGraphicFramePr>
          <p:cNvPr id="6" name="Table 5"/>
          <p:cNvGraphicFramePr>
            <a:graphicFrameLocks noGrp="1"/>
          </p:cNvGraphicFramePr>
          <p:nvPr>
            <p:extLst>
              <p:ext uri="{D42A27DB-BD31-4B8C-83A1-F6EECF244321}">
                <p14:modId xmlns:p14="http://schemas.microsoft.com/office/powerpoint/2010/main" val="1527973404"/>
              </p:ext>
            </p:extLst>
          </p:nvPr>
        </p:nvGraphicFramePr>
        <p:xfrm>
          <a:off x="457200" y="1498699"/>
          <a:ext cx="8229600" cy="506784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585661">
                <a:tc>
                  <a:txBody>
                    <a:bodyPr/>
                    <a:lstStyle/>
                    <a:p>
                      <a:pPr>
                        <a:spcAft>
                          <a:spcPts val="0"/>
                        </a:spcAft>
                      </a:pPr>
                      <a:r>
                        <a:rPr lang="en-GB" sz="2000" dirty="0">
                          <a:effectLst/>
                        </a:rPr>
                        <a:t> </a:t>
                      </a:r>
                      <a:endParaRPr lang="en-GB" sz="2000" dirty="0">
                        <a:effectLst/>
                        <a:latin typeface="Times New Roman" panose="02020603050405020304" pitchFamily="18" charset="0"/>
                        <a:ea typeface="Times New Roman" panose="02020603050405020304" pitchFamily="18" charset="0"/>
                      </a:endParaRPr>
                    </a:p>
                  </a:txBody>
                  <a:tcPr marL="36000" marR="36000" marT="18000" marB="18000" anchor="b"/>
                </a:tc>
                <a:tc gridSpan="2">
                  <a:txBody>
                    <a:bodyPr/>
                    <a:lstStyle/>
                    <a:p>
                      <a:pPr algn="ctr">
                        <a:spcAft>
                          <a:spcPts val="0"/>
                        </a:spcAft>
                      </a:pPr>
                      <a:r>
                        <a:rPr lang="en-GB" sz="2000" dirty="0">
                          <a:effectLst/>
                        </a:rPr>
                        <a:t>Total placebo-controlled studies</a:t>
                      </a:r>
                      <a:endParaRPr lang="en-GB" sz="2000" dirty="0">
                        <a:effectLst/>
                        <a:latin typeface="Times New Roman" panose="02020603050405020304" pitchFamily="18" charset="0"/>
                        <a:ea typeface="Times New Roman" panose="02020603050405020304" pitchFamily="18" charset="0"/>
                      </a:endParaRPr>
                    </a:p>
                  </a:txBody>
                  <a:tcPr marL="36000" marR="36000" marT="18000" marB="18000" anchor="b"/>
                </a:tc>
                <a:tc hMerge="1">
                  <a:txBody>
                    <a:bodyPr/>
                    <a:lstStyle/>
                    <a:p>
                      <a:endParaRPr lang="en-GB"/>
                    </a:p>
                  </a:txBody>
                  <a:tcPr/>
                </a:tc>
                <a:tc gridSpan="2">
                  <a:txBody>
                    <a:bodyPr/>
                    <a:lstStyle/>
                    <a:p>
                      <a:pPr algn="ctr">
                        <a:spcAft>
                          <a:spcPts val="0"/>
                        </a:spcAft>
                      </a:pPr>
                      <a:r>
                        <a:rPr lang="en-GB" sz="2000" dirty="0">
                          <a:effectLst/>
                        </a:rPr>
                        <a:t>Study 20120360</a:t>
                      </a:r>
                      <a:endParaRPr lang="en-GB" sz="2000" dirty="0">
                        <a:effectLst/>
                        <a:latin typeface="Times New Roman" panose="02020603050405020304" pitchFamily="18" charset="0"/>
                        <a:ea typeface="Times New Roman" panose="02020603050405020304" pitchFamily="18" charset="0"/>
                      </a:endParaRPr>
                    </a:p>
                  </a:txBody>
                  <a:tcPr marL="36000" marR="36000" marT="18000" marB="18000" anchor="b"/>
                </a:tc>
                <a:tc hMerge="1">
                  <a:txBody>
                    <a:bodyPr/>
                    <a:lstStyle/>
                    <a:p>
                      <a:endParaRPr lang="en-GB"/>
                    </a:p>
                  </a:txBody>
                  <a:tcPr/>
                </a:tc>
              </a:tr>
              <a:tr h="585661">
                <a:tc>
                  <a:txBody>
                    <a:bodyPr/>
                    <a:lstStyle/>
                    <a:p>
                      <a:pPr>
                        <a:spcAft>
                          <a:spcPts val="0"/>
                        </a:spcAft>
                      </a:pPr>
                      <a:r>
                        <a:rPr lang="en-GB" sz="2000">
                          <a:effectLst/>
                        </a:rPr>
                        <a:t> </a:t>
                      </a:r>
                      <a:endParaRPr lang="en-GB" sz="2000">
                        <a:effectLst/>
                        <a:latin typeface="Times New Roman" panose="02020603050405020304" pitchFamily="18" charset="0"/>
                        <a:ea typeface="Times New Roman" panose="02020603050405020304" pitchFamily="18" charset="0"/>
                      </a:endParaRPr>
                    </a:p>
                  </a:txBody>
                  <a:tcPr marL="36000" marR="36000" marT="18000" marB="18000"/>
                </a:tc>
                <a:tc>
                  <a:txBody>
                    <a:bodyPr/>
                    <a:lstStyle/>
                    <a:p>
                      <a:pPr algn="ctr">
                        <a:spcAft>
                          <a:spcPts val="0"/>
                        </a:spcAft>
                      </a:pPr>
                      <a:r>
                        <a:rPr lang="en-GB" sz="2000" dirty="0">
                          <a:effectLst/>
                        </a:rPr>
                        <a:t>Placebo</a:t>
                      </a:r>
                    </a:p>
                    <a:p>
                      <a:pPr algn="ctr">
                        <a:spcAft>
                          <a:spcPts val="0"/>
                        </a:spcAft>
                      </a:pPr>
                      <a:r>
                        <a:rPr lang="en-GB" sz="2000" dirty="0">
                          <a:effectLst/>
                        </a:rPr>
                        <a:t>(n=513)</a:t>
                      </a:r>
                      <a:endParaRPr lang="en-GB" sz="2000" dirty="0">
                        <a:effectLst/>
                        <a:latin typeface="Times New Roman" panose="02020603050405020304" pitchFamily="18" charset="0"/>
                        <a:ea typeface="Times New Roman" panose="02020603050405020304" pitchFamily="18" charset="0"/>
                      </a:endParaRPr>
                    </a:p>
                  </a:txBody>
                  <a:tcPr marL="36000" marR="36000" marT="18000" marB="18000"/>
                </a:tc>
                <a:tc>
                  <a:txBody>
                    <a:bodyPr/>
                    <a:lstStyle/>
                    <a:p>
                      <a:pPr algn="ctr">
                        <a:spcAft>
                          <a:spcPts val="0"/>
                        </a:spcAft>
                      </a:pPr>
                      <a:r>
                        <a:rPr lang="en-GB" sz="2000" dirty="0">
                          <a:effectLst/>
                        </a:rPr>
                        <a:t>Etelcalcetide</a:t>
                      </a:r>
                    </a:p>
                    <a:p>
                      <a:pPr algn="ctr">
                        <a:spcAft>
                          <a:spcPts val="0"/>
                        </a:spcAft>
                      </a:pPr>
                      <a:r>
                        <a:rPr lang="en-GB" sz="2000" dirty="0">
                          <a:effectLst/>
                        </a:rPr>
                        <a:t>(n=503)</a:t>
                      </a:r>
                      <a:endParaRPr lang="en-GB" sz="2000" dirty="0">
                        <a:effectLst/>
                        <a:latin typeface="Times New Roman" panose="02020603050405020304" pitchFamily="18" charset="0"/>
                        <a:ea typeface="Times New Roman" panose="02020603050405020304" pitchFamily="18" charset="0"/>
                      </a:endParaRPr>
                    </a:p>
                  </a:txBody>
                  <a:tcPr marL="36000" marR="36000" marT="18000" marB="18000"/>
                </a:tc>
                <a:tc>
                  <a:txBody>
                    <a:bodyPr/>
                    <a:lstStyle/>
                    <a:p>
                      <a:pPr algn="ctr">
                        <a:spcAft>
                          <a:spcPts val="0"/>
                        </a:spcAft>
                      </a:pPr>
                      <a:r>
                        <a:rPr lang="en-GB" sz="2000" dirty="0">
                          <a:effectLst/>
                        </a:rPr>
                        <a:t>Cinacalcet</a:t>
                      </a:r>
                    </a:p>
                    <a:p>
                      <a:pPr algn="ctr">
                        <a:spcAft>
                          <a:spcPts val="0"/>
                        </a:spcAft>
                      </a:pPr>
                      <a:r>
                        <a:rPr lang="en-GB" sz="2000" dirty="0">
                          <a:effectLst/>
                        </a:rPr>
                        <a:t>(n=341)</a:t>
                      </a:r>
                      <a:endParaRPr lang="en-GB" sz="2000" dirty="0">
                        <a:effectLst/>
                        <a:latin typeface="Times New Roman" panose="02020603050405020304" pitchFamily="18" charset="0"/>
                        <a:ea typeface="Times New Roman" panose="02020603050405020304" pitchFamily="18" charset="0"/>
                      </a:endParaRPr>
                    </a:p>
                  </a:txBody>
                  <a:tcPr marL="36000" marR="36000" marT="18000" marB="18000"/>
                </a:tc>
                <a:tc>
                  <a:txBody>
                    <a:bodyPr/>
                    <a:lstStyle/>
                    <a:p>
                      <a:pPr algn="ctr">
                        <a:spcAft>
                          <a:spcPts val="0"/>
                        </a:spcAft>
                      </a:pPr>
                      <a:r>
                        <a:rPr lang="en-GB" sz="2000" dirty="0">
                          <a:effectLst/>
                        </a:rPr>
                        <a:t>Etelcalcetide</a:t>
                      </a:r>
                    </a:p>
                    <a:p>
                      <a:pPr algn="ctr">
                        <a:spcAft>
                          <a:spcPts val="0"/>
                        </a:spcAft>
                      </a:pPr>
                      <a:r>
                        <a:rPr lang="en-GB" sz="2000" dirty="0">
                          <a:effectLst/>
                        </a:rPr>
                        <a:t> (n=338)</a:t>
                      </a:r>
                      <a:endParaRPr lang="en-GB" sz="2000" dirty="0">
                        <a:effectLst/>
                        <a:latin typeface="Times New Roman" panose="02020603050405020304" pitchFamily="18" charset="0"/>
                        <a:ea typeface="Times New Roman" panose="02020603050405020304" pitchFamily="18" charset="0"/>
                      </a:endParaRPr>
                    </a:p>
                  </a:txBody>
                  <a:tcPr marL="36000" marR="36000" marT="18000" marB="18000"/>
                </a:tc>
              </a:tr>
              <a:tr h="878492">
                <a:tc>
                  <a:txBody>
                    <a:bodyPr/>
                    <a:lstStyle/>
                    <a:p>
                      <a:pPr>
                        <a:spcAft>
                          <a:spcPts val="0"/>
                        </a:spcAft>
                      </a:pPr>
                      <a:r>
                        <a:rPr lang="en-GB" sz="2000">
                          <a:effectLst/>
                        </a:rPr>
                        <a:t>All treatment emergent AEs –n (%)</a:t>
                      </a:r>
                      <a:endParaRPr lang="en-GB" sz="200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algn="ctr">
                        <a:spcAft>
                          <a:spcPts val="0"/>
                        </a:spcAft>
                      </a:pPr>
                      <a:r>
                        <a:rPr lang="en-GB" sz="2400" dirty="0">
                          <a:effectLst/>
                        </a:rPr>
                        <a:t>410 (79.9)</a:t>
                      </a:r>
                      <a:endParaRPr lang="en-GB" sz="2400" dirty="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algn="ctr">
                        <a:spcAft>
                          <a:spcPts val="0"/>
                        </a:spcAft>
                      </a:pPr>
                      <a:r>
                        <a:rPr lang="en-GB" sz="2400">
                          <a:effectLst/>
                        </a:rPr>
                        <a:t>461 (91.7)</a:t>
                      </a:r>
                      <a:endParaRPr lang="en-GB" sz="240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algn="ctr">
                        <a:spcAft>
                          <a:spcPts val="0"/>
                        </a:spcAft>
                      </a:pPr>
                      <a:r>
                        <a:rPr lang="en-GB" sz="2400">
                          <a:effectLst/>
                        </a:rPr>
                        <a:t>307 (90.0)</a:t>
                      </a:r>
                      <a:endParaRPr lang="en-GB" sz="240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algn="ctr">
                        <a:spcAft>
                          <a:spcPts val="0"/>
                        </a:spcAft>
                      </a:pPr>
                      <a:r>
                        <a:rPr lang="en-GB" sz="2400" dirty="0">
                          <a:effectLst/>
                        </a:rPr>
                        <a:t>314 (92.9)</a:t>
                      </a:r>
                      <a:endParaRPr lang="en-GB" sz="2400" dirty="0">
                        <a:effectLst/>
                        <a:latin typeface="Times New Roman" panose="02020603050405020304" pitchFamily="18" charset="0"/>
                        <a:ea typeface="Times New Roman" panose="02020603050405020304" pitchFamily="18" charset="0"/>
                      </a:endParaRPr>
                    </a:p>
                  </a:txBody>
                  <a:tcPr marL="36000" marR="36000" marT="18000" marB="18000" anchor="ctr"/>
                </a:tc>
              </a:tr>
              <a:tr h="356277">
                <a:tc>
                  <a:txBody>
                    <a:bodyPr/>
                    <a:lstStyle/>
                    <a:p>
                      <a:pPr>
                        <a:spcAft>
                          <a:spcPts val="0"/>
                        </a:spcAft>
                      </a:pPr>
                      <a:r>
                        <a:rPr lang="en-GB" sz="2000">
                          <a:effectLst/>
                        </a:rPr>
                        <a:t>SAEs –n (%)</a:t>
                      </a:r>
                      <a:endParaRPr lang="en-GB" sz="200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marL="0" marR="0" lvl="0" indent="0" algn="ctr" defTabSz="914400" rtl="0" eaLnBrk="1" fontAlgn="ctr" latinLnBrk="0" hangingPunct="1">
                        <a:lnSpc>
                          <a:spcPct val="100000"/>
                        </a:lnSpc>
                        <a:spcBef>
                          <a:spcPct val="30000"/>
                        </a:spcBef>
                        <a:spcAft>
                          <a:spcPct val="0"/>
                        </a:spcAft>
                        <a:buClrTx/>
                        <a:buSzTx/>
                        <a:buFontTx/>
                        <a:buNone/>
                        <a:tabLst/>
                        <a:defRPr/>
                      </a:pPr>
                      <a:r>
                        <a:rPr kumimoji="0" lang="en-GB" sz="2400" b="0" i="0" u="none" strike="noStrike" kern="1200" cap="none" spc="0" normalizeH="0" baseline="0" noProof="0" dirty="0" smtClean="0">
                          <a:ln>
                            <a:noFill/>
                          </a:ln>
                          <a:solidFill>
                            <a:prstClr val="black"/>
                          </a:solidFill>
                          <a:effectLst/>
                          <a:uLnTx/>
                          <a:uFillTx/>
                          <a:latin typeface="+mn-lt"/>
                          <a:ea typeface="+mn-ea"/>
                          <a:cs typeface="+mn-cs"/>
                        </a:rPr>
                        <a:t>149 (29.0)</a:t>
                      </a:r>
                    </a:p>
                  </a:txBody>
                  <a:tcPr marL="36000" marR="36000" marT="18000" marB="18000" anchor="ctr"/>
                </a:tc>
                <a:tc>
                  <a:txBody>
                    <a:bodyPr/>
                    <a:lstStyle/>
                    <a:p>
                      <a:pPr marL="0" marR="0" lvl="0" indent="0" algn="ctr" defTabSz="914400" rtl="0" eaLnBrk="1" fontAlgn="ctr" latinLnBrk="0" hangingPunct="1">
                        <a:lnSpc>
                          <a:spcPct val="100000"/>
                        </a:lnSpc>
                        <a:spcBef>
                          <a:spcPct val="30000"/>
                        </a:spcBef>
                        <a:spcAft>
                          <a:spcPct val="0"/>
                        </a:spcAft>
                        <a:buClrTx/>
                        <a:buSzTx/>
                        <a:buFontTx/>
                        <a:buNone/>
                        <a:tabLst/>
                        <a:defRPr/>
                      </a:pPr>
                      <a:r>
                        <a:rPr kumimoji="0" lang="en-GB" sz="2400" b="0" i="0" u="none" strike="noStrike" kern="1200" cap="none" spc="0" normalizeH="0" baseline="0" noProof="0" dirty="0" smtClean="0">
                          <a:ln>
                            <a:noFill/>
                          </a:ln>
                          <a:solidFill>
                            <a:prstClr val="black"/>
                          </a:solidFill>
                          <a:effectLst/>
                          <a:uLnTx/>
                          <a:uFillTx/>
                          <a:latin typeface="+mn-lt"/>
                          <a:ea typeface="+mn-ea"/>
                          <a:cs typeface="+mn-cs"/>
                        </a:rPr>
                        <a:t>130 (25.8)</a:t>
                      </a:r>
                    </a:p>
                  </a:txBody>
                  <a:tcPr marL="36000" marR="36000" marT="18000" marB="18000" anchor="ctr"/>
                </a:tc>
                <a:tc>
                  <a:txBody>
                    <a:bodyPr/>
                    <a:lstStyle/>
                    <a:p>
                      <a:pPr algn="ctr">
                        <a:spcAft>
                          <a:spcPts val="0"/>
                        </a:spcAft>
                      </a:pPr>
                      <a:r>
                        <a:rPr lang="en-GB" sz="2400">
                          <a:effectLst/>
                        </a:rPr>
                        <a:t>93 (27.3)</a:t>
                      </a:r>
                      <a:endParaRPr lang="en-GB" sz="240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algn="ctr">
                        <a:spcAft>
                          <a:spcPts val="0"/>
                        </a:spcAft>
                      </a:pPr>
                      <a:r>
                        <a:rPr lang="en-GB" sz="2400">
                          <a:effectLst/>
                        </a:rPr>
                        <a:t>85 (25.1)</a:t>
                      </a:r>
                      <a:endParaRPr lang="en-GB" sz="2400">
                        <a:effectLst/>
                        <a:latin typeface="Times New Roman" panose="02020603050405020304" pitchFamily="18" charset="0"/>
                        <a:ea typeface="Times New Roman" panose="02020603050405020304" pitchFamily="18" charset="0"/>
                      </a:endParaRPr>
                    </a:p>
                  </a:txBody>
                  <a:tcPr marL="36000" marR="36000" marT="18000" marB="18000" anchor="ctr"/>
                </a:tc>
              </a:tr>
              <a:tr h="1171323">
                <a:tc>
                  <a:txBody>
                    <a:bodyPr/>
                    <a:lstStyle/>
                    <a:p>
                      <a:pPr>
                        <a:spcAft>
                          <a:spcPts val="0"/>
                        </a:spcAft>
                      </a:pPr>
                      <a:r>
                        <a:rPr lang="en-GB" sz="2000">
                          <a:effectLst/>
                        </a:rPr>
                        <a:t>AEs leading to drug withdrawal –n (%)</a:t>
                      </a:r>
                      <a:endParaRPr lang="en-GB" sz="200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marL="0" marR="0" lvl="0" indent="0" algn="ctr" defTabSz="914400" rtl="0" eaLnBrk="1" fontAlgn="ctr" latinLnBrk="0" hangingPunct="1">
                        <a:lnSpc>
                          <a:spcPct val="100000"/>
                        </a:lnSpc>
                        <a:spcBef>
                          <a:spcPct val="30000"/>
                        </a:spcBef>
                        <a:spcAft>
                          <a:spcPct val="0"/>
                        </a:spcAft>
                        <a:buClrTx/>
                        <a:buSzTx/>
                        <a:buFontTx/>
                        <a:buNone/>
                        <a:tabLst/>
                        <a:defRPr/>
                      </a:pPr>
                      <a:r>
                        <a:rPr kumimoji="0" lang="en-GB" sz="2400" b="0" i="0" u="none" strike="noStrike" kern="1200" cap="none" spc="0" normalizeH="0" baseline="0" noProof="0" dirty="0" smtClean="0">
                          <a:ln>
                            <a:noFill/>
                          </a:ln>
                          <a:solidFill>
                            <a:prstClr val="black"/>
                          </a:solidFill>
                          <a:effectLst/>
                          <a:uLnTx/>
                          <a:uFillTx/>
                          <a:latin typeface="+mn-lt"/>
                          <a:ea typeface="+mn-ea"/>
                          <a:cs typeface="+mn-cs"/>
                        </a:rPr>
                        <a:t>13 (2.5)</a:t>
                      </a:r>
                    </a:p>
                  </a:txBody>
                  <a:tcPr marL="36000" marR="36000" marT="18000" marB="18000" anchor="ctr"/>
                </a:tc>
                <a:tc>
                  <a:txBody>
                    <a:bodyPr/>
                    <a:lstStyle/>
                    <a:p>
                      <a:pPr marL="0" marR="0" lvl="0" indent="0" algn="ctr" defTabSz="914400" rtl="0" eaLnBrk="1" fontAlgn="ctr" latinLnBrk="0" hangingPunct="1">
                        <a:lnSpc>
                          <a:spcPct val="100000"/>
                        </a:lnSpc>
                        <a:spcBef>
                          <a:spcPct val="30000"/>
                        </a:spcBef>
                        <a:spcAft>
                          <a:spcPct val="0"/>
                        </a:spcAft>
                        <a:buClrTx/>
                        <a:buSzTx/>
                        <a:buFontTx/>
                        <a:buNone/>
                        <a:tabLst/>
                        <a:defRPr/>
                      </a:pPr>
                      <a:r>
                        <a:rPr kumimoji="0" lang="en-GB" sz="2400" b="0" i="0" u="none" strike="noStrike" kern="1200" cap="none" spc="0" normalizeH="0" baseline="0" noProof="0" dirty="0" smtClean="0">
                          <a:ln>
                            <a:noFill/>
                          </a:ln>
                          <a:solidFill>
                            <a:prstClr val="black"/>
                          </a:solidFill>
                          <a:effectLst/>
                          <a:uLnTx/>
                          <a:uFillTx/>
                          <a:latin typeface="+mn-lt"/>
                          <a:ea typeface="+mn-ea"/>
                          <a:cs typeface="+mn-cs"/>
                        </a:rPr>
                        <a:t>9 (1.8)</a:t>
                      </a:r>
                    </a:p>
                  </a:txBody>
                  <a:tcPr marL="36000" marR="36000" marT="18000" marB="18000" anchor="ctr"/>
                </a:tc>
                <a:tc>
                  <a:txBody>
                    <a:bodyPr/>
                    <a:lstStyle/>
                    <a:p>
                      <a:pPr algn="ctr">
                        <a:spcAft>
                          <a:spcPts val="0"/>
                        </a:spcAft>
                      </a:pPr>
                      <a:r>
                        <a:rPr lang="en-GB" sz="2400" dirty="0">
                          <a:effectLst/>
                        </a:rPr>
                        <a:t>16 (4.7)</a:t>
                      </a:r>
                      <a:endParaRPr lang="en-GB" sz="2400" dirty="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algn="ctr">
                        <a:spcAft>
                          <a:spcPts val="0"/>
                        </a:spcAft>
                      </a:pPr>
                      <a:r>
                        <a:rPr lang="en-GB" sz="2400">
                          <a:effectLst/>
                        </a:rPr>
                        <a:t>19 (5.6)</a:t>
                      </a:r>
                      <a:endParaRPr lang="en-GB" sz="2400">
                        <a:effectLst/>
                        <a:latin typeface="Times New Roman" panose="02020603050405020304" pitchFamily="18" charset="0"/>
                        <a:ea typeface="Times New Roman" panose="02020603050405020304" pitchFamily="18" charset="0"/>
                      </a:endParaRPr>
                    </a:p>
                  </a:txBody>
                  <a:tcPr marL="36000" marR="36000" marT="18000" marB="18000" anchor="ctr"/>
                </a:tc>
              </a:tr>
              <a:tr h="585661">
                <a:tc>
                  <a:txBody>
                    <a:bodyPr/>
                    <a:lstStyle/>
                    <a:p>
                      <a:pPr>
                        <a:spcAft>
                          <a:spcPts val="0"/>
                        </a:spcAft>
                      </a:pPr>
                      <a:r>
                        <a:rPr lang="en-GB" sz="2000">
                          <a:effectLst/>
                        </a:rPr>
                        <a:t>Fatal AEs –n (%)</a:t>
                      </a:r>
                      <a:endParaRPr lang="en-GB" sz="200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algn="ctr"/>
                      <a:r>
                        <a:rPr lang="en-GB" sz="2400" dirty="0" smtClean="0">
                          <a:latin typeface="Arial" panose="020B0604020202020204" pitchFamily="34" charset="0"/>
                          <a:cs typeface="Arial" panose="020B0604020202020204" pitchFamily="34" charset="0"/>
                        </a:rPr>
                        <a:t>15 (2.9)</a:t>
                      </a:r>
                    </a:p>
                  </a:txBody>
                  <a:tcPr marL="36000" marR="36000" marT="18000" marB="18000" anchor="ctr"/>
                </a:tc>
                <a:tc>
                  <a:txBody>
                    <a:bodyPr/>
                    <a:lstStyle/>
                    <a:p>
                      <a:pPr marL="0" marR="0" lvl="0" indent="0" algn="ctr" defTabSz="914400" rtl="0" eaLnBrk="0" fontAlgn="base" latinLnBrk="0" hangingPunct="0">
                        <a:lnSpc>
                          <a:spcPct val="100000"/>
                        </a:lnSpc>
                        <a:spcBef>
                          <a:spcPct val="30000"/>
                        </a:spcBef>
                        <a:spcAft>
                          <a:spcPct val="0"/>
                        </a:spcAft>
                        <a:buClrTx/>
                        <a:buSzTx/>
                        <a:buFontTx/>
                        <a:buNone/>
                        <a:tabLst/>
                        <a:defRPr/>
                      </a:pPr>
                      <a:r>
                        <a:rPr kumimoji="0" lang="en-GB"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11 (2.2)</a:t>
                      </a:r>
                    </a:p>
                  </a:txBody>
                  <a:tcPr marL="36000" marR="36000" marT="18000" marB="18000" anchor="ctr"/>
                </a:tc>
                <a:tc>
                  <a:txBody>
                    <a:bodyPr/>
                    <a:lstStyle/>
                    <a:p>
                      <a:pPr algn="ctr">
                        <a:spcAft>
                          <a:spcPts val="0"/>
                        </a:spcAft>
                      </a:pPr>
                      <a:r>
                        <a:rPr lang="en-GB" sz="2400" dirty="0">
                          <a:effectLst/>
                        </a:rPr>
                        <a:t>6 (1.8)</a:t>
                      </a:r>
                      <a:endParaRPr lang="en-GB" sz="2400" dirty="0">
                        <a:effectLst/>
                        <a:latin typeface="Times New Roman" panose="02020603050405020304" pitchFamily="18" charset="0"/>
                        <a:ea typeface="Times New Roman" panose="02020603050405020304" pitchFamily="18" charset="0"/>
                      </a:endParaRPr>
                    </a:p>
                  </a:txBody>
                  <a:tcPr marL="36000" marR="36000" marT="18000" marB="18000" anchor="ctr"/>
                </a:tc>
                <a:tc>
                  <a:txBody>
                    <a:bodyPr/>
                    <a:lstStyle/>
                    <a:p>
                      <a:pPr algn="ctr">
                        <a:spcAft>
                          <a:spcPts val="0"/>
                        </a:spcAft>
                      </a:pPr>
                      <a:r>
                        <a:rPr lang="en-GB" sz="2400" dirty="0">
                          <a:effectLst/>
                        </a:rPr>
                        <a:t>9 (2.7)</a:t>
                      </a:r>
                      <a:endParaRPr lang="en-GB" sz="2400" dirty="0">
                        <a:effectLst/>
                        <a:latin typeface="Times New Roman" panose="02020603050405020304" pitchFamily="18" charset="0"/>
                        <a:ea typeface="Times New Roman" panose="02020603050405020304" pitchFamily="18" charset="0"/>
                      </a:endParaRPr>
                    </a:p>
                  </a:txBody>
                  <a:tcPr marL="36000" marR="36000" marT="18000" marB="18000" anchor="ctr"/>
                </a:tc>
              </a:tr>
              <a:tr h="481405">
                <a:tc gridSpan="5">
                  <a:txBody>
                    <a:bodyPr/>
                    <a:lstStyle/>
                    <a:p>
                      <a:pPr>
                        <a:spcAft>
                          <a:spcPts val="0"/>
                        </a:spcAft>
                      </a:pPr>
                      <a:r>
                        <a:rPr lang="en-GB" sz="1600" dirty="0" smtClean="0">
                          <a:effectLst/>
                        </a:rPr>
                        <a:t>AEs=adverse events; SAE=serious adverse events</a:t>
                      </a:r>
                    </a:p>
                    <a:p>
                      <a:r>
                        <a:rPr lang="en-GB" sz="1600" u="sng" dirty="0" smtClean="0">
                          <a:effectLst/>
                          <a:highlight>
                            <a:srgbClr val="FFFF00"/>
                          </a:highlight>
                        </a:rPr>
                        <a:t>XXXXXXXXXXXXXXXXXXXXXXXXXXXX</a:t>
                      </a:r>
                      <a:endParaRPr lang="en-GB" sz="1600" dirty="0">
                        <a:effectLst/>
                        <a:latin typeface="Times New Roman" panose="02020603050405020304" pitchFamily="18" charset="0"/>
                        <a:ea typeface="Times New Roman" panose="02020603050405020304" pitchFamily="18" charset="0"/>
                      </a:endParaRPr>
                    </a:p>
                  </a:txBody>
                  <a:tcPr marL="36000" marR="36000" marT="18000" marB="18000"/>
                </a:tc>
                <a:tc hMerge="1">
                  <a:txBody>
                    <a:bodyPr/>
                    <a:lstStyle/>
                    <a:p>
                      <a:pPr algn="ctr">
                        <a:spcAft>
                          <a:spcPts val="0"/>
                        </a:spcAft>
                      </a:pPr>
                      <a:endParaRPr lang="en-GB" sz="1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GB"/>
                    </a:p>
                  </a:txBody>
                  <a:tcPr/>
                </a:tc>
                <a:tc hMerge="1">
                  <a:txBody>
                    <a:bodyPr/>
                    <a:lstStyle/>
                    <a:p>
                      <a:pPr algn="ctr">
                        <a:spcAft>
                          <a:spcPts val="0"/>
                        </a:spcAft>
                      </a:pPr>
                      <a:endParaRPr lang="en-GB" sz="1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GB" dirty="0"/>
                    </a:p>
                  </a:txBody>
                  <a:tcPr/>
                </a:tc>
              </a:tr>
            </a:tbl>
          </a:graphicData>
        </a:graphic>
      </p:graphicFrame>
    </p:spTree>
    <p:extLst>
      <p:ext uri="{BB962C8B-B14F-4D97-AF65-F5344CB8AC3E}">
        <p14:creationId xmlns:p14="http://schemas.microsoft.com/office/powerpoint/2010/main" val="405264919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a:spLocks noGrp="1"/>
          </p:cNvSpPr>
          <p:nvPr>
            <p:ph type="title"/>
          </p:nvPr>
        </p:nvSpPr>
        <p:spPr/>
        <p:txBody>
          <a:bodyPr/>
          <a:lstStyle/>
          <a:p>
            <a:r>
              <a:rPr lang="en-GB" dirty="0" smtClean="0"/>
              <a:t>Key issues for consideration</a:t>
            </a:r>
            <a:endParaRPr lang="en-GB" dirty="0"/>
          </a:p>
        </p:txBody>
      </p:sp>
      <p:sp>
        <p:nvSpPr>
          <p:cNvPr id="53" name="Shape 53"/>
          <p:cNvSpPr>
            <a:spLocks noGrp="1"/>
          </p:cNvSpPr>
          <p:nvPr>
            <p:ph type="body" idx="1"/>
          </p:nvPr>
        </p:nvSpPr>
        <p:spPr/>
        <p:txBody>
          <a:bodyPr/>
          <a:lstStyle/>
          <a:p>
            <a:pPr>
              <a:spcAft>
                <a:spcPts val="600"/>
              </a:spcAft>
            </a:pPr>
            <a:r>
              <a:rPr lang="en-GB" dirty="0" smtClean="0"/>
              <a:t>How are patients treated in clinical practice, is NICE guidance on cinacalcet applied?</a:t>
            </a:r>
          </a:p>
          <a:p>
            <a:pPr>
              <a:spcAft>
                <a:spcPts val="600"/>
              </a:spcAft>
            </a:pPr>
            <a:r>
              <a:rPr lang="en-GB" dirty="0" smtClean="0"/>
              <a:t>Which patients would receive this treatment in clinical practice?</a:t>
            </a:r>
          </a:p>
          <a:p>
            <a:pPr>
              <a:spcAft>
                <a:spcPts val="600"/>
              </a:spcAft>
            </a:pPr>
            <a:r>
              <a:rPr lang="en-GB" dirty="0" smtClean="0"/>
              <a:t>Surrogate biochemical outcomes used in the clinical trials of </a:t>
            </a:r>
            <a:r>
              <a:rPr lang="en-GB" dirty="0" err="1" smtClean="0"/>
              <a:t>etelcalcetide</a:t>
            </a:r>
            <a:r>
              <a:rPr lang="en-GB" dirty="0" smtClean="0"/>
              <a:t>.</a:t>
            </a:r>
          </a:p>
          <a:p>
            <a:pPr>
              <a:spcAft>
                <a:spcPts val="600"/>
              </a:spcAft>
            </a:pPr>
            <a:r>
              <a:rPr lang="en-GB" dirty="0" smtClean="0"/>
              <a:t>Is the primary outcome of  30% reduction in PTH level and/or a target of 300 </a:t>
            </a:r>
            <a:r>
              <a:rPr lang="en-GB" dirty="0" err="1" smtClean="0"/>
              <a:t>pg</a:t>
            </a:r>
            <a:r>
              <a:rPr lang="en-GB" dirty="0" smtClean="0"/>
              <a:t>/ml (or less) appropriate/</a:t>
            </a:r>
            <a:r>
              <a:rPr lang="en-GB" dirty="0" err="1" smtClean="0"/>
              <a:t>generalisable</a:t>
            </a:r>
            <a:r>
              <a:rPr lang="en-GB" dirty="0" smtClean="0"/>
              <a:t> to UK clinical practice? </a:t>
            </a:r>
          </a:p>
          <a:p>
            <a:pPr>
              <a:spcAft>
                <a:spcPts val="600"/>
              </a:spcAft>
            </a:pPr>
            <a:r>
              <a:rPr lang="en-GB" dirty="0"/>
              <a:t>ERG highlighted that the relative efficacy of </a:t>
            </a:r>
            <a:r>
              <a:rPr lang="en-GB" dirty="0" err="1"/>
              <a:t>etelcalcetide</a:t>
            </a:r>
            <a:r>
              <a:rPr lang="en-GB" dirty="0"/>
              <a:t> and </a:t>
            </a:r>
            <a:r>
              <a:rPr lang="en-GB" dirty="0" err="1"/>
              <a:t>cinacalcet</a:t>
            </a:r>
            <a:r>
              <a:rPr lang="en-GB" dirty="0"/>
              <a:t> in patients with refractory SHPT </a:t>
            </a:r>
            <a:r>
              <a:rPr lang="en-GB" dirty="0" smtClean="0"/>
              <a:t>unclear.</a:t>
            </a:r>
            <a:endParaRPr lang="en-GB" dirty="0"/>
          </a:p>
          <a:p>
            <a:pPr marL="0" indent="0">
              <a:spcAft>
                <a:spcPts val="600"/>
              </a:spcAft>
              <a:buNone/>
            </a:pPr>
            <a:endParaRPr lang="en-GB" dirty="0" smtClean="0"/>
          </a:p>
        </p:txBody>
      </p:sp>
      <p:sp>
        <p:nvSpPr>
          <p:cNvPr id="54" name="Shape 54"/>
          <p:cNvSpPr>
            <a:spLocks noGrp="1"/>
          </p:cNvSpPr>
          <p:nvPr>
            <p:ph type="sldNum" sz="quarter" idx="2"/>
          </p:nvPr>
        </p:nvSpPr>
        <p:spPr/>
        <p:txBody>
          <a:bodyPr/>
          <a:lstStyle/>
          <a:p>
            <a:fld id="{86CB4B4D-7CA3-9044-876B-883B54F8677D}" type="slidenum">
              <a:rPr lang="en-GB" smtClean="0"/>
              <a:pPr/>
              <a:t>2</a:t>
            </a:fld>
            <a:endParaRPr lang="en-GB"/>
          </a:p>
        </p:txBody>
      </p:sp>
    </p:spTree>
    <p:extLst>
      <p:ext uri="{BB962C8B-B14F-4D97-AF65-F5344CB8AC3E}">
        <p14:creationId xmlns:p14="http://schemas.microsoft.com/office/powerpoint/2010/main" val="3766943922"/>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Shape 192"/>
          <p:cNvSpPr>
            <a:spLocks noGrp="1"/>
          </p:cNvSpPr>
          <p:nvPr>
            <p:ph type="title"/>
          </p:nvPr>
        </p:nvSpPr>
        <p:spPr/>
        <p:txBody>
          <a:bodyPr/>
          <a:lstStyle>
            <a:lvl1pPr defTabSz="877823">
              <a:defRPr sz="1919"/>
            </a:lvl1pPr>
          </a:lstStyle>
          <a:p>
            <a:r>
              <a:rPr lang="en-GB" sz="3600" dirty="0" smtClean="0"/>
              <a:t>Adverse events</a:t>
            </a:r>
            <a:br>
              <a:rPr lang="en-GB" sz="3600" dirty="0" smtClean="0"/>
            </a:br>
            <a:r>
              <a:rPr lang="en-GB" sz="2400" dirty="0" smtClean="0"/>
              <a:t>(≥ 5% of etelcalcetide group and ≥ 1% difference from placebo/cinacalcet)</a:t>
            </a:r>
            <a:endParaRPr lang="en-GB" sz="2400" dirty="0"/>
          </a:p>
        </p:txBody>
      </p:sp>
      <p:sp>
        <p:nvSpPr>
          <p:cNvPr id="193" name="Shape 193"/>
          <p:cNvSpPr>
            <a:spLocks noGrp="1"/>
          </p:cNvSpPr>
          <p:nvPr>
            <p:ph type="sldNum" sz="quarter" idx="10"/>
          </p:nvPr>
        </p:nvSpPr>
        <p:spPr/>
        <p:txBody>
          <a:bodyPr/>
          <a:lstStyle/>
          <a:p>
            <a:fld id="{86CB4B4D-7CA3-9044-876B-883B54F8677D}" type="slidenum">
              <a:rPr lang="en-GB" smtClean="0"/>
              <a:pPr/>
              <a:t>20</a:t>
            </a:fld>
            <a:endParaRPr lang="en-GB" dirty="0"/>
          </a:p>
        </p:txBody>
      </p:sp>
      <p:graphicFrame>
        <p:nvGraphicFramePr>
          <p:cNvPr id="194" name="Table 194"/>
          <p:cNvGraphicFramePr/>
          <p:nvPr>
            <p:extLst>
              <p:ext uri="{D42A27DB-BD31-4B8C-83A1-F6EECF244321}">
                <p14:modId xmlns:p14="http://schemas.microsoft.com/office/powerpoint/2010/main" val="744971302"/>
              </p:ext>
            </p:extLst>
          </p:nvPr>
        </p:nvGraphicFramePr>
        <p:xfrm>
          <a:off x="431800" y="1419227"/>
          <a:ext cx="8280001" cy="5329696"/>
        </p:xfrm>
        <a:graphic>
          <a:graphicData uri="http://schemas.openxmlformats.org/drawingml/2006/table">
            <a:tbl>
              <a:tblPr>
                <a:tableStyleId>{4C3C2611-4C71-4FC5-86AE-919BDF0F9419}</a:tableStyleId>
              </a:tblPr>
              <a:tblGrid>
                <a:gridCol w="1837744"/>
                <a:gridCol w="1474256"/>
                <a:gridCol w="1750861"/>
                <a:gridCol w="1561140"/>
                <a:gridCol w="1656000"/>
              </a:tblGrid>
              <a:tr h="253649">
                <a:tc>
                  <a:txBody>
                    <a:bodyPr/>
                    <a:lstStyle/>
                    <a:p>
                      <a:pPr algn="l">
                        <a:lnSpc>
                          <a:spcPct val="90000"/>
                        </a:lnSpc>
                        <a:defRPr sz="1800"/>
                      </a:pPr>
                      <a:r>
                        <a:rPr sz="1600" dirty="0"/>
                        <a:t> </a:t>
                      </a:r>
                    </a:p>
                  </a:txBody>
                  <a:tcPr marL="36000" marR="0" marT="18000" marB="18000" anchor="b" horzOverflow="overflow"/>
                </a:tc>
                <a:tc gridSpan="2">
                  <a:txBody>
                    <a:bodyPr/>
                    <a:lstStyle/>
                    <a:p>
                      <a:pPr algn="ctr">
                        <a:lnSpc>
                          <a:spcPct val="90000"/>
                        </a:lnSpc>
                        <a:defRPr sz="1800"/>
                      </a:pPr>
                      <a:r>
                        <a:rPr sz="1600" b="1" dirty="0"/>
                        <a:t>Total placebo-controlled studies</a:t>
                      </a:r>
                    </a:p>
                  </a:txBody>
                  <a:tcPr marL="36000" marR="0" marT="18000" marB="18000" anchor="b" horzOverflow="overflow"/>
                </a:tc>
                <a:tc hMerge="1">
                  <a:txBody>
                    <a:bodyPr/>
                    <a:lstStyle/>
                    <a:p>
                      <a:endParaRPr lang="en-US"/>
                    </a:p>
                  </a:txBody>
                  <a:tcPr/>
                </a:tc>
                <a:tc gridSpan="2">
                  <a:txBody>
                    <a:bodyPr/>
                    <a:lstStyle/>
                    <a:p>
                      <a:pPr algn="ctr">
                        <a:lnSpc>
                          <a:spcPct val="90000"/>
                        </a:lnSpc>
                        <a:defRPr sz="1800"/>
                      </a:pPr>
                      <a:r>
                        <a:rPr sz="1600" b="1" dirty="0"/>
                        <a:t>Study 20120360</a:t>
                      </a:r>
                    </a:p>
                  </a:txBody>
                  <a:tcPr marL="36000" marR="0" marT="18000" marB="18000" anchor="b" horzOverflow="overflow"/>
                </a:tc>
                <a:tc hMerge="1">
                  <a:txBody>
                    <a:bodyPr/>
                    <a:lstStyle/>
                    <a:p>
                      <a:endParaRPr lang="en-US"/>
                    </a:p>
                  </a:txBody>
                  <a:tcPr/>
                </a:tc>
              </a:tr>
              <a:tr h="526029">
                <a:tc>
                  <a:txBody>
                    <a:bodyPr/>
                    <a:lstStyle/>
                    <a:p>
                      <a:pPr algn="l">
                        <a:lnSpc>
                          <a:spcPct val="90000"/>
                        </a:lnSpc>
                        <a:defRPr sz="1800"/>
                      </a:pPr>
                      <a:r>
                        <a:rPr dirty="0"/>
                        <a:t>Preferred term</a:t>
                      </a:r>
                    </a:p>
                  </a:txBody>
                  <a:tcPr marL="36000" marR="0" marT="18000" marB="18000" anchor="b" horzOverflow="overflow"/>
                </a:tc>
                <a:tc>
                  <a:txBody>
                    <a:bodyPr/>
                    <a:lstStyle/>
                    <a:p>
                      <a:pPr algn="ctr">
                        <a:lnSpc>
                          <a:spcPct val="90000"/>
                        </a:lnSpc>
                        <a:defRPr sz="1800" b="1"/>
                      </a:pPr>
                      <a:r>
                        <a:t>Placebo, %</a:t>
                      </a:r>
                    </a:p>
                    <a:p>
                      <a:pPr algn="ctr">
                        <a:lnSpc>
                          <a:spcPct val="90000"/>
                        </a:lnSpc>
                        <a:defRPr sz="1800" b="1"/>
                      </a:pPr>
                      <a:r>
                        <a:t> (N = 513)</a:t>
                      </a:r>
                    </a:p>
                  </a:txBody>
                  <a:tcPr marL="36000" marR="0" marT="18000" marB="18000" horzOverflow="overflow"/>
                </a:tc>
                <a:tc>
                  <a:txBody>
                    <a:bodyPr/>
                    <a:lstStyle/>
                    <a:p>
                      <a:pPr algn="ctr">
                        <a:lnSpc>
                          <a:spcPct val="90000"/>
                        </a:lnSpc>
                        <a:defRPr sz="1800"/>
                      </a:pPr>
                      <a:r>
                        <a:rPr b="1"/>
                        <a:t>Etelcalcetide % (N = 503)</a:t>
                      </a:r>
                    </a:p>
                  </a:txBody>
                  <a:tcPr marL="36000" marR="0" marT="18000" marB="18000" horzOverflow="overflow"/>
                </a:tc>
                <a:tc>
                  <a:txBody>
                    <a:bodyPr/>
                    <a:lstStyle/>
                    <a:p>
                      <a:pPr algn="ctr">
                        <a:lnSpc>
                          <a:spcPct val="90000"/>
                        </a:lnSpc>
                        <a:defRPr sz="1800" b="1"/>
                      </a:pPr>
                      <a:r>
                        <a:t>Cinacalcet, % </a:t>
                      </a:r>
                    </a:p>
                    <a:p>
                      <a:pPr algn="ctr">
                        <a:lnSpc>
                          <a:spcPct val="90000"/>
                        </a:lnSpc>
                        <a:defRPr sz="1800" b="1"/>
                      </a:pPr>
                      <a:r>
                        <a:t>(N = 341)</a:t>
                      </a:r>
                    </a:p>
                  </a:txBody>
                  <a:tcPr marL="36000" marR="0" marT="18000" marB="18000" horzOverflow="overflow"/>
                </a:tc>
                <a:tc>
                  <a:txBody>
                    <a:bodyPr/>
                    <a:lstStyle/>
                    <a:p>
                      <a:pPr algn="ctr">
                        <a:lnSpc>
                          <a:spcPct val="90000"/>
                        </a:lnSpc>
                        <a:defRPr sz="1800"/>
                      </a:pPr>
                      <a:r>
                        <a:rPr b="1"/>
                        <a:t>Etelcalcetide % (N = 338)</a:t>
                      </a:r>
                    </a:p>
                  </a:txBody>
                  <a:tcPr marL="36000" marR="0" marT="18000" marB="18000" horzOverflow="overflow"/>
                </a:tc>
              </a:tr>
              <a:tr h="771171">
                <a:tc>
                  <a:txBody>
                    <a:bodyPr/>
                    <a:lstStyle/>
                    <a:p>
                      <a:pPr algn="l">
                        <a:lnSpc>
                          <a:spcPct val="90000"/>
                        </a:lnSpc>
                        <a:defRPr sz="1800"/>
                      </a:pPr>
                      <a:r>
                        <a:rPr dirty="0"/>
                        <a:t>Blood calcium decreased (asymptomatic)</a:t>
                      </a:r>
                      <a:r>
                        <a:rPr baseline="30000" dirty="0"/>
                        <a:t>a</a:t>
                      </a:r>
                    </a:p>
                  </a:txBody>
                  <a:tcPr marL="36000" marR="0" marT="18000" marB="18000" anchor="ctr" horzOverflow="overflow"/>
                </a:tc>
                <a:tc>
                  <a:txBody>
                    <a:bodyPr/>
                    <a:lstStyle/>
                    <a:p>
                      <a:pPr algn="ctr">
                        <a:lnSpc>
                          <a:spcPct val="90000"/>
                        </a:lnSpc>
                        <a:defRPr sz="1800"/>
                      </a:pPr>
                      <a:r>
                        <a:rPr sz="2400" dirty="0"/>
                        <a:t>10.1</a:t>
                      </a:r>
                    </a:p>
                  </a:txBody>
                  <a:tcPr marL="36000" marR="0" marT="18000" marB="18000" anchor="ctr" horzOverflow="overflow"/>
                </a:tc>
                <a:tc>
                  <a:txBody>
                    <a:bodyPr/>
                    <a:lstStyle/>
                    <a:p>
                      <a:pPr algn="ctr">
                        <a:lnSpc>
                          <a:spcPct val="90000"/>
                        </a:lnSpc>
                        <a:defRPr sz="1800"/>
                      </a:pPr>
                      <a:r>
                        <a:rPr sz="2400" dirty="0"/>
                        <a:t>63.8</a:t>
                      </a:r>
                    </a:p>
                  </a:txBody>
                  <a:tcPr marL="36000" marR="0" marT="18000" marB="18000" anchor="ctr" horzOverflow="overflow"/>
                </a:tc>
                <a:tc>
                  <a:txBody>
                    <a:bodyPr/>
                    <a:lstStyle/>
                    <a:p>
                      <a:pPr algn="ctr">
                        <a:lnSpc>
                          <a:spcPct val="90000"/>
                        </a:lnSpc>
                        <a:defRPr sz="1800"/>
                      </a:pPr>
                      <a:r>
                        <a:rPr sz="2400" b="0" dirty="0"/>
                        <a:t>59.8</a:t>
                      </a:r>
                    </a:p>
                  </a:txBody>
                  <a:tcPr marL="36000" marR="0" marT="18000" marB="18000" anchor="ctr" horzOverflow="overflow"/>
                </a:tc>
                <a:tc>
                  <a:txBody>
                    <a:bodyPr/>
                    <a:lstStyle/>
                    <a:p>
                      <a:pPr algn="ctr">
                        <a:lnSpc>
                          <a:spcPct val="90000"/>
                        </a:lnSpc>
                        <a:defRPr sz="1800"/>
                      </a:pPr>
                      <a:r>
                        <a:rPr sz="2400" b="0" dirty="0"/>
                        <a:t>68.9</a:t>
                      </a:r>
                    </a:p>
                  </a:txBody>
                  <a:tcPr marL="36000" marR="0" marT="18000" marB="18000" anchor="ctr" horzOverflow="overflow"/>
                </a:tc>
              </a:tr>
              <a:tr h="362601">
                <a:tc>
                  <a:txBody>
                    <a:bodyPr/>
                    <a:lstStyle/>
                    <a:p>
                      <a:pPr algn="just">
                        <a:lnSpc>
                          <a:spcPct val="90000"/>
                        </a:lnSpc>
                        <a:defRPr sz="1800"/>
                      </a:pPr>
                      <a:r>
                        <a:t>Muscle spasms</a:t>
                      </a:r>
                    </a:p>
                  </a:txBody>
                  <a:tcPr marL="36000" marR="0" marT="18000" marB="18000" anchor="ctr" horzOverflow="overflow"/>
                </a:tc>
                <a:tc>
                  <a:txBody>
                    <a:bodyPr/>
                    <a:lstStyle/>
                    <a:p>
                      <a:pPr algn="ctr">
                        <a:lnSpc>
                          <a:spcPct val="90000"/>
                        </a:lnSpc>
                        <a:defRPr sz="1800"/>
                      </a:pPr>
                      <a:r>
                        <a:rPr sz="2400" dirty="0"/>
                        <a:t>6.6</a:t>
                      </a:r>
                    </a:p>
                  </a:txBody>
                  <a:tcPr marL="36000" marR="0" marT="18000" marB="18000" anchor="ctr" horzOverflow="overflow"/>
                </a:tc>
                <a:tc>
                  <a:txBody>
                    <a:bodyPr/>
                    <a:lstStyle/>
                    <a:p>
                      <a:pPr algn="ctr">
                        <a:lnSpc>
                          <a:spcPct val="90000"/>
                        </a:lnSpc>
                        <a:defRPr sz="1800"/>
                      </a:pPr>
                      <a:r>
                        <a:rPr sz="2400"/>
                        <a:t>11.5</a:t>
                      </a:r>
                    </a:p>
                  </a:txBody>
                  <a:tcPr marL="36000" marR="0" marT="18000" marB="18000" anchor="ctr" horzOverflow="overflow"/>
                </a:tc>
                <a:tc>
                  <a:txBody>
                    <a:bodyPr/>
                    <a:lstStyle/>
                    <a:p>
                      <a:pPr algn="ctr">
                        <a:lnSpc>
                          <a:spcPct val="90000"/>
                        </a:lnSpc>
                        <a:defRPr sz="1800"/>
                      </a:pPr>
                      <a:r>
                        <a:rPr sz="2400" b="0"/>
                        <a:t>5.9</a:t>
                      </a:r>
                    </a:p>
                  </a:txBody>
                  <a:tcPr marL="36000" marR="0" marT="18000" marB="18000" anchor="ctr" horzOverflow="overflow"/>
                </a:tc>
                <a:tc>
                  <a:txBody>
                    <a:bodyPr/>
                    <a:lstStyle/>
                    <a:p>
                      <a:pPr algn="ctr">
                        <a:lnSpc>
                          <a:spcPct val="90000"/>
                        </a:lnSpc>
                        <a:defRPr sz="1800"/>
                      </a:pPr>
                      <a:r>
                        <a:rPr sz="2400" b="0" dirty="0"/>
                        <a:t>6.5</a:t>
                      </a:r>
                    </a:p>
                  </a:txBody>
                  <a:tcPr marL="36000" marR="0" marT="18000" marB="18000" anchor="ctr" horzOverflow="overflow"/>
                </a:tc>
              </a:tr>
              <a:tr h="362601">
                <a:tc>
                  <a:txBody>
                    <a:bodyPr/>
                    <a:lstStyle/>
                    <a:p>
                      <a:pPr algn="just">
                        <a:lnSpc>
                          <a:spcPct val="90000"/>
                        </a:lnSpc>
                        <a:defRPr sz="1800"/>
                      </a:pPr>
                      <a:r>
                        <a:t>Diarrhoea</a:t>
                      </a:r>
                    </a:p>
                  </a:txBody>
                  <a:tcPr marL="36000" marR="0" marT="18000" marB="18000" anchor="ctr" horzOverflow="overflow"/>
                </a:tc>
                <a:tc>
                  <a:txBody>
                    <a:bodyPr/>
                    <a:lstStyle/>
                    <a:p>
                      <a:pPr algn="ctr">
                        <a:lnSpc>
                          <a:spcPct val="90000"/>
                        </a:lnSpc>
                        <a:defRPr sz="1800"/>
                      </a:pPr>
                      <a:r>
                        <a:rPr sz="2400" dirty="0"/>
                        <a:t>8.6</a:t>
                      </a:r>
                    </a:p>
                  </a:txBody>
                  <a:tcPr marL="36000" marR="0" marT="18000" marB="18000" anchor="ctr" horzOverflow="overflow"/>
                </a:tc>
                <a:tc>
                  <a:txBody>
                    <a:bodyPr/>
                    <a:lstStyle/>
                    <a:p>
                      <a:pPr algn="ctr">
                        <a:lnSpc>
                          <a:spcPct val="90000"/>
                        </a:lnSpc>
                        <a:defRPr sz="1800"/>
                      </a:pPr>
                      <a:r>
                        <a:rPr sz="2400" dirty="0"/>
                        <a:t>10.7</a:t>
                      </a:r>
                    </a:p>
                  </a:txBody>
                  <a:tcPr marL="36000" marR="0" marT="18000" marB="18000" anchor="ctr" horzOverflow="overflow"/>
                </a:tc>
                <a:tc>
                  <a:txBody>
                    <a:bodyPr/>
                    <a:lstStyle/>
                    <a:p>
                      <a:pPr algn="ctr">
                        <a:lnSpc>
                          <a:spcPct val="90000"/>
                        </a:lnSpc>
                        <a:defRPr sz="1800"/>
                      </a:pPr>
                      <a:r>
                        <a:rPr sz="2400"/>
                        <a:t>10.3</a:t>
                      </a:r>
                    </a:p>
                  </a:txBody>
                  <a:tcPr marL="36000" marR="0" marT="18000" marB="18000" anchor="ctr" horzOverflow="overflow"/>
                </a:tc>
                <a:tc>
                  <a:txBody>
                    <a:bodyPr/>
                    <a:lstStyle/>
                    <a:p>
                      <a:pPr algn="ctr">
                        <a:lnSpc>
                          <a:spcPct val="90000"/>
                        </a:lnSpc>
                        <a:defRPr sz="1800"/>
                      </a:pPr>
                      <a:r>
                        <a:rPr sz="2400"/>
                        <a:t>6.2</a:t>
                      </a:r>
                    </a:p>
                  </a:txBody>
                  <a:tcPr marL="36000" marR="0" marT="18000" marB="18000" anchor="ctr" horzOverflow="overflow"/>
                </a:tc>
              </a:tr>
              <a:tr h="362601">
                <a:tc>
                  <a:txBody>
                    <a:bodyPr/>
                    <a:lstStyle/>
                    <a:p>
                      <a:pPr algn="just">
                        <a:lnSpc>
                          <a:spcPct val="90000"/>
                        </a:lnSpc>
                        <a:defRPr sz="1800"/>
                      </a:pPr>
                      <a:r>
                        <a:t>Nausea</a:t>
                      </a:r>
                    </a:p>
                  </a:txBody>
                  <a:tcPr marL="36000" marR="0" marT="18000" marB="18000" anchor="ctr" horzOverflow="overflow"/>
                </a:tc>
                <a:tc>
                  <a:txBody>
                    <a:bodyPr/>
                    <a:lstStyle/>
                    <a:p>
                      <a:pPr algn="ctr">
                        <a:lnSpc>
                          <a:spcPct val="90000"/>
                        </a:lnSpc>
                        <a:defRPr sz="1800"/>
                      </a:pPr>
                      <a:r>
                        <a:rPr sz="2400"/>
                        <a:t>6.2</a:t>
                      </a:r>
                    </a:p>
                  </a:txBody>
                  <a:tcPr marL="36000" marR="0" marT="18000" marB="18000" anchor="ctr" horzOverflow="overflow"/>
                </a:tc>
                <a:tc>
                  <a:txBody>
                    <a:bodyPr/>
                    <a:lstStyle/>
                    <a:p>
                      <a:pPr algn="ctr">
                        <a:lnSpc>
                          <a:spcPct val="90000"/>
                        </a:lnSpc>
                        <a:defRPr sz="1800"/>
                      </a:pPr>
                      <a:r>
                        <a:rPr sz="2400" dirty="0"/>
                        <a:t>10.7</a:t>
                      </a:r>
                    </a:p>
                  </a:txBody>
                  <a:tcPr marL="36000" marR="0" marT="18000" marB="18000" anchor="ctr" horzOverflow="overflow"/>
                </a:tc>
                <a:tc>
                  <a:txBody>
                    <a:bodyPr/>
                    <a:lstStyle/>
                    <a:p>
                      <a:pPr algn="ctr">
                        <a:lnSpc>
                          <a:spcPct val="90000"/>
                        </a:lnSpc>
                        <a:defRPr sz="1800"/>
                      </a:pPr>
                      <a:r>
                        <a:rPr sz="2400" dirty="0"/>
                        <a:t>22.6</a:t>
                      </a:r>
                    </a:p>
                  </a:txBody>
                  <a:tcPr marL="36000" marR="0" marT="18000" marB="18000" anchor="ctr" horzOverflow="overflow"/>
                </a:tc>
                <a:tc>
                  <a:txBody>
                    <a:bodyPr/>
                    <a:lstStyle/>
                    <a:p>
                      <a:pPr algn="ctr">
                        <a:lnSpc>
                          <a:spcPct val="90000"/>
                        </a:lnSpc>
                        <a:defRPr sz="1800"/>
                      </a:pPr>
                      <a:r>
                        <a:rPr sz="2400"/>
                        <a:t>18.3</a:t>
                      </a:r>
                    </a:p>
                  </a:txBody>
                  <a:tcPr marL="36000" marR="0" marT="18000" marB="18000" anchor="ctr" horzOverflow="overflow"/>
                </a:tc>
              </a:tr>
              <a:tr h="362601">
                <a:tc>
                  <a:txBody>
                    <a:bodyPr/>
                    <a:lstStyle/>
                    <a:p>
                      <a:pPr algn="just">
                        <a:lnSpc>
                          <a:spcPct val="90000"/>
                        </a:lnSpc>
                        <a:defRPr sz="1800"/>
                      </a:pPr>
                      <a:r>
                        <a:t>Vomiting</a:t>
                      </a:r>
                    </a:p>
                  </a:txBody>
                  <a:tcPr marL="36000" marR="0" marT="18000" marB="18000" anchor="ctr" horzOverflow="overflow"/>
                </a:tc>
                <a:tc>
                  <a:txBody>
                    <a:bodyPr/>
                    <a:lstStyle/>
                    <a:p>
                      <a:pPr algn="ctr">
                        <a:lnSpc>
                          <a:spcPct val="90000"/>
                        </a:lnSpc>
                        <a:defRPr sz="1800"/>
                      </a:pPr>
                      <a:r>
                        <a:rPr sz="2400"/>
                        <a:t>5.1</a:t>
                      </a:r>
                    </a:p>
                  </a:txBody>
                  <a:tcPr marL="36000" marR="0" marT="18000" marB="18000" anchor="ctr" horzOverflow="overflow"/>
                </a:tc>
                <a:tc>
                  <a:txBody>
                    <a:bodyPr/>
                    <a:lstStyle/>
                    <a:p>
                      <a:pPr algn="ctr">
                        <a:lnSpc>
                          <a:spcPct val="90000"/>
                        </a:lnSpc>
                        <a:defRPr sz="1800"/>
                      </a:pPr>
                      <a:r>
                        <a:rPr sz="2400" dirty="0"/>
                        <a:t>8.9</a:t>
                      </a:r>
                    </a:p>
                  </a:txBody>
                  <a:tcPr marL="36000" marR="0" marT="18000" marB="18000" anchor="ctr" horzOverflow="overflow"/>
                </a:tc>
                <a:tc>
                  <a:txBody>
                    <a:bodyPr/>
                    <a:lstStyle/>
                    <a:p>
                      <a:pPr algn="ctr">
                        <a:lnSpc>
                          <a:spcPct val="90000"/>
                        </a:lnSpc>
                        <a:defRPr sz="1800"/>
                      </a:pPr>
                      <a:r>
                        <a:rPr sz="2400" dirty="0"/>
                        <a:t>13.8</a:t>
                      </a:r>
                    </a:p>
                  </a:txBody>
                  <a:tcPr marL="36000" marR="0" marT="18000" marB="18000" anchor="ctr" horzOverflow="overflow"/>
                </a:tc>
                <a:tc>
                  <a:txBody>
                    <a:bodyPr/>
                    <a:lstStyle/>
                    <a:p>
                      <a:pPr algn="ctr">
                        <a:lnSpc>
                          <a:spcPct val="90000"/>
                        </a:lnSpc>
                        <a:defRPr sz="1800"/>
                      </a:pPr>
                      <a:r>
                        <a:rPr sz="2400"/>
                        <a:t>13.3</a:t>
                      </a:r>
                    </a:p>
                  </a:txBody>
                  <a:tcPr marL="36000" marR="0" marT="18000" marB="18000" anchor="ctr" horzOverflow="overflow"/>
                </a:tc>
              </a:tr>
              <a:tr h="362601">
                <a:tc>
                  <a:txBody>
                    <a:bodyPr/>
                    <a:lstStyle/>
                    <a:p>
                      <a:pPr algn="just">
                        <a:lnSpc>
                          <a:spcPct val="90000"/>
                        </a:lnSpc>
                        <a:defRPr sz="1800"/>
                      </a:pPr>
                      <a:r>
                        <a:t>Headache</a:t>
                      </a:r>
                    </a:p>
                  </a:txBody>
                  <a:tcPr marL="36000" marR="0" marT="18000" marB="18000" anchor="ctr" horzOverflow="overflow"/>
                </a:tc>
                <a:tc>
                  <a:txBody>
                    <a:bodyPr/>
                    <a:lstStyle/>
                    <a:p>
                      <a:pPr algn="ctr">
                        <a:lnSpc>
                          <a:spcPct val="90000"/>
                        </a:lnSpc>
                        <a:defRPr sz="1800"/>
                      </a:pPr>
                      <a:r>
                        <a:rPr sz="2400"/>
                        <a:t>6.0</a:t>
                      </a:r>
                    </a:p>
                  </a:txBody>
                  <a:tcPr marL="36000" marR="0" marT="18000" marB="18000" anchor="ctr" horzOverflow="overflow"/>
                </a:tc>
                <a:tc>
                  <a:txBody>
                    <a:bodyPr/>
                    <a:lstStyle/>
                    <a:p>
                      <a:pPr algn="ctr">
                        <a:lnSpc>
                          <a:spcPct val="90000"/>
                        </a:lnSpc>
                        <a:defRPr sz="1800"/>
                      </a:pPr>
                      <a:r>
                        <a:rPr sz="2400" dirty="0"/>
                        <a:t>7.6</a:t>
                      </a:r>
                    </a:p>
                  </a:txBody>
                  <a:tcPr marL="36000" marR="0" marT="18000" marB="18000" anchor="ctr" horzOverflow="overflow"/>
                </a:tc>
                <a:tc>
                  <a:txBody>
                    <a:bodyPr/>
                    <a:lstStyle/>
                    <a:p>
                      <a:pPr algn="ctr">
                        <a:lnSpc>
                          <a:spcPct val="90000"/>
                        </a:lnSpc>
                        <a:defRPr sz="1800"/>
                      </a:pPr>
                      <a:r>
                        <a:rPr sz="2400" dirty="0"/>
                        <a:t>7.0</a:t>
                      </a:r>
                    </a:p>
                  </a:txBody>
                  <a:tcPr marL="36000" marR="0" marT="18000" marB="18000" anchor="ctr" horzOverflow="overflow"/>
                </a:tc>
                <a:tc>
                  <a:txBody>
                    <a:bodyPr/>
                    <a:lstStyle/>
                    <a:p>
                      <a:pPr algn="ctr">
                        <a:lnSpc>
                          <a:spcPct val="90000"/>
                        </a:lnSpc>
                        <a:defRPr sz="1800"/>
                      </a:pPr>
                      <a:r>
                        <a:rPr sz="2400"/>
                        <a:t>6.5</a:t>
                      </a:r>
                    </a:p>
                  </a:txBody>
                  <a:tcPr marL="36000" marR="0" marT="18000" marB="18000" anchor="ctr" horzOverflow="overflow"/>
                </a:tc>
              </a:tr>
              <a:tr h="526029">
                <a:tc>
                  <a:txBody>
                    <a:bodyPr/>
                    <a:lstStyle/>
                    <a:p>
                      <a:pPr algn="just">
                        <a:lnSpc>
                          <a:spcPct val="90000"/>
                        </a:lnSpc>
                        <a:defRPr sz="1800"/>
                      </a:pPr>
                      <a:r>
                        <a:t>Hypocalcaemia (symptomatic)</a:t>
                      </a:r>
                      <a:r>
                        <a:rPr baseline="30000"/>
                        <a:t>b</a:t>
                      </a:r>
                    </a:p>
                  </a:txBody>
                  <a:tcPr marL="36000" marR="0" marT="18000" marB="18000" anchor="ctr" horzOverflow="overflow"/>
                </a:tc>
                <a:tc>
                  <a:txBody>
                    <a:bodyPr/>
                    <a:lstStyle/>
                    <a:p>
                      <a:pPr algn="ctr">
                        <a:lnSpc>
                          <a:spcPct val="90000"/>
                        </a:lnSpc>
                        <a:defRPr sz="1800"/>
                      </a:pPr>
                      <a:r>
                        <a:rPr sz="2400"/>
                        <a:t>0.2</a:t>
                      </a:r>
                    </a:p>
                  </a:txBody>
                  <a:tcPr marL="36000" marR="0" marT="18000" marB="18000" anchor="ctr" horzOverflow="overflow"/>
                </a:tc>
                <a:tc>
                  <a:txBody>
                    <a:bodyPr/>
                    <a:lstStyle/>
                    <a:p>
                      <a:pPr algn="ctr">
                        <a:lnSpc>
                          <a:spcPct val="90000"/>
                        </a:lnSpc>
                        <a:defRPr sz="1800"/>
                      </a:pPr>
                      <a:r>
                        <a:rPr sz="2400" dirty="0"/>
                        <a:t>7.0</a:t>
                      </a:r>
                    </a:p>
                  </a:txBody>
                  <a:tcPr marL="36000" marR="0" marT="18000" marB="18000" anchor="ctr" horzOverflow="overflow"/>
                </a:tc>
                <a:tc>
                  <a:txBody>
                    <a:bodyPr/>
                    <a:lstStyle/>
                    <a:p>
                      <a:pPr algn="ctr">
                        <a:lnSpc>
                          <a:spcPct val="90000"/>
                        </a:lnSpc>
                        <a:defRPr sz="1800"/>
                      </a:pPr>
                      <a:r>
                        <a:rPr sz="2400" dirty="0"/>
                        <a:t>2.3</a:t>
                      </a:r>
                    </a:p>
                  </a:txBody>
                  <a:tcPr marL="36000" marR="0" marT="18000" marB="18000" anchor="ctr" horzOverflow="overflow"/>
                </a:tc>
                <a:tc>
                  <a:txBody>
                    <a:bodyPr/>
                    <a:lstStyle/>
                    <a:p>
                      <a:pPr algn="ctr">
                        <a:lnSpc>
                          <a:spcPct val="90000"/>
                        </a:lnSpc>
                        <a:defRPr sz="1800"/>
                      </a:pPr>
                      <a:r>
                        <a:rPr sz="2400" dirty="0"/>
                        <a:t>5.0</a:t>
                      </a:r>
                    </a:p>
                  </a:txBody>
                  <a:tcPr marL="36000" marR="0" marT="18000" marB="18000" anchor="ctr" horzOverflow="overflow"/>
                </a:tc>
              </a:tr>
              <a:tr h="362601">
                <a:tc>
                  <a:txBody>
                    <a:bodyPr/>
                    <a:lstStyle/>
                    <a:p>
                      <a:pPr algn="just">
                        <a:lnSpc>
                          <a:spcPct val="90000"/>
                        </a:lnSpc>
                        <a:defRPr sz="1800"/>
                      </a:pPr>
                      <a:r>
                        <a:t>Hypotension</a:t>
                      </a:r>
                    </a:p>
                  </a:txBody>
                  <a:tcPr marL="36000" marR="0" marT="18000" marB="18000" anchor="ctr" horzOverflow="overflow"/>
                </a:tc>
                <a:tc>
                  <a:txBody>
                    <a:bodyPr/>
                    <a:lstStyle/>
                    <a:p>
                      <a:pPr algn="ctr">
                        <a:lnSpc>
                          <a:spcPct val="90000"/>
                        </a:lnSpc>
                        <a:defRPr sz="1800"/>
                      </a:pPr>
                      <a:r>
                        <a:rPr sz="2400"/>
                        <a:t>5.1</a:t>
                      </a:r>
                    </a:p>
                  </a:txBody>
                  <a:tcPr marL="36000" marR="0" marT="18000" marB="18000" anchor="ctr" horzOverflow="overflow"/>
                </a:tc>
                <a:tc>
                  <a:txBody>
                    <a:bodyPr/>
                    <a:lstStyle/>
                    <a:p>
                      <a:pPr algn="ctr">
                        <a:lnSpc>
                          <a:spcPct val="90000"/>
                        </a:lnSpc>
                        <a:defRPr sz="1800"/>
                      </a:pPr>
                      <a:r>
                        <a:rPr sz="2400"/>
                        <a:t>6.0 </a:t>
                      </a:r>
                    </a:p>
                  </a:txBody>
                  <a:tcPr marL="36000" marR="0" marT="18000" marB="18000" anchor="ctr" horzOverflow="overflow"/>
                </a:tc>
                <a:tc>
                  <a:txBody>
                    <a:bodyPr/>
                    <a:lstStyle/>
                    <a:p>
                      <a:pPr algn="ctr">
                        <a:lnSpc>
                          <a:spcPct val="90000"/>
                        </a:lnSpc>
                        <a:defRPr sz="1800"/>
                      </a:pPr>
                      <a:r>
                        <a:rPr sz="2400" b="0" dirty="0"/>
                        <a:t>2.9</a:t>
                      </a:r>
                    </a:p>
                  </a:txBody>
                  <a:tcPr marL="36000" marR="0" marT="18000" marB="18000" anchor="ctr" horzOverflow="overflow"/>
                </a:tc>
                <a:tc>
                  <a:txBody>
                    <a:bodyPr/>
                    <a:lstStyle/>
                    <a:p>
                      <a:pPr algn="ctr">
                        <a:lnSpc>
                          <a:spcPct val="90000"/>
                        </a:lnSpc>
                        <a:defRPr sz="1800"/>
                      </a:pPr>
                      <a:r>
                        <a:rPr sz="2400" b="0" dirty="0"/>
                        <a:t>6.8</a:t>
                      </a:r>
                    </a:p>
                  </a:txBody>
                  <a:tcPr marL="36000" marR="0" marT="18000" marB="18000" anchor="ctr" horzOverflow="overflow"/>
                </a:tc>
              </a:tr>
              <a:tr h="1039515">
                <a:tc gridSpan="5">
                  <a:txBody>
                    <a:bodyPr/>
                    <a:lstStyle/>
                    <a:p>
                      <a:pPr algn="l">
                        <a:lnSpc>
                          <a:spcPct val="90000"/>
                        </a:lnSpc>
                        <a:defRPr sz="1400"/>
                      </a:pPr>
                      <a:r>
                        <a:rPr dirty="0" smtClean="0"/>
                        <a:t>AE, adverse event</a:t>
                      </a:r>
                    </a:p>
                    <a:p>
                      <a:pPr algn="l">
                        <a:lnSpc>
                          <a:spcPct val="90000"/>
                        </a:lnSpc>
                        <a:spcAft>
                          <a:spcPts val="400"/>
                        </a:spcAft>
                        <a:defRPr sz="1400" baseline="30000"/>
                      </a:pPr>
                      <a:r>
                        <a:rPr lang="en-GB" baseline="30000" dirty="0" smtClean="0"/>
                        <a:t>a</a:t>
                      </a:r>
                      <a:r>
                        <a:rPr lang="en-GB" baseline="0" dirty="0" smtClean="0"/>
                        <a:t> asymptomatic reduction in serum corrected calcium below 7.5 mg/</a:t>
                      </a:r>
                      <a:r>
                        <a:rPr lang="en-GB" baseline="0" dirty="0" err="1" smtClean="0"/>
                        <a:t>dL</a:t>
                      </a:r>
                      <a:r>
                        <a:rPr lang="en-GB" baseline="0" dirty="0" smtClean="0"/>
                        <a:t> (1.875 </a:t>
                      </a:r>
                      <a:r>
                        <a:rPr lang="en-GB" baseline="0" dirty="0" err="1" smtClean="0"/>
                        <a:t>mmol</a:t>
                      </a:r>
                      <a:r>
                        <a:rPr lang="en-GB" baseline="0" dirty="0" smtClean="0"/>
                        <a:t>/L) or asymptomatic reduction in serum corrected calcium between 7.5 and &lt; 8.3 mg/</a:t>
                      </a:r>
                      <a:r>
                        <a:rPr lang="en-GB" baseline="0" dirty="0" err="1" smtClean="0"/>
                        <a:t>dL</a:t>
                      </a:r>
                      <a:r>
                        <a:rPr lang="en-GB" baseline="0" dirty="0" smtClean="0"/>
                        <a:t> (1.875 to &lt;2.075 </a:t>
                      </a:r>
                      <a:r>
                        <a:rPr lang="en-GB" baseline="0" dirty="0" err="1" smtClean="0"/>
                        <a:t>mmol</a:t>
                      </a:r>
                      <a:r>
                        <a:rPr lang="en-GB" baseline="0" dirty="0" smtClean="0"/>
                        <a:t>/L) requiring medical management or deemed clinically significant by the investigator</a:t>
                      </a:r>
                    </a:p>
                    <a:p>
                      <a:pPr algn="l">
                        <a:lnSpc>
                          <a:spcPct val="90000"/>
                        </a:lnSpc>
                        <a:defRPr sz="1400" baseline="30000"/>
                      </a:pPr>
                      <a:r>
                        <a:rPr lang="en-GB" baseline="30000" dirty="0" smtClean="0"/>
                        <a:t>b</a:t>
                      </a:r>
                      <a:r>
                        <a:rPr lang="en-GB" baseline="0" dirty="0" smtClean="0"/>
                        <a:t> symptomatic reduction in serum corrected calcium &lt; 8.3 mg/</a:t>
                      </a:r>
                      <a:r>
                        <a:rPr lang="en-GB" baseline="0" dirty="0" err="1" smtClean="0"/>
                        <a:t>dL</a:t>
                      </a:r>
                      <a:r>
                        <a:rPr lang="en-GB" baseline="0" dirty="0" smtClean="0"/>
                        <a:t> (2.075 </a:t>
                      </a:r>
                      <a:r>
                        <a:rPr lang="en-GB" baseline="0" dirty="0" err="1" smtClean="0"/>
                        <a:t>mmol</a:t>
                      </a:r>
                      <a:r>
                        <a:rPr lang="en-GB" baseline="0" dirty="0" smtClean="0"/>
                        <a:t>/L)</a:t>
                      </a:r>
                      <a:endParaRPr baseline="0" dirty="0"/>
                    </a:p>
                  </a:txBody>
                  <a:tcPr marL="36000" marR="45720" marT="18000" marB="18000" horzOverflow="overflow"/>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Shape 198"/>
          <p:cNvSpPr>
            <a:spLocks noGrp="1"/>
          </p:cNvSpPr>
          <p:nvPr>
            <p:ph type="title"/>
          </p:nvPr>
        </p:nvSpPr>
        <p:spPr>
          <a:xfrm>
            <a:off x="344100" y="203246"/>
            <a:ext cx="8602078" cy="1173117"/>
          </a:xfrm>
        </p:spPr>
        <p:txBody>
          <a:bodyPr/>
          <a:lstStyle/>
          <a:p>
            <a:r>
              <a:rPr lang="en-GB" dirty="0" smtClean="0"/>
              <a:t>ERG comments clinical effectiveness (1)</a:t>
            </a:r>
            <a:endParaRPr lang="en-GB" dirty="0"/>
          </a:p>
        </p:txBody>
      </p:sp>
      <p:sp>
        <p:nvSpPr>
          <p:cNvPr id="199" name="Shape 199"/>
          <p:cNvSpPr>
            <a:spLocks noGrp="1"/>
          </p:cNvSpPr>
          <p:nvPr>
            <p:ph type="body" idx="1"/>
          </p:nvPr>
        </p:nvSpPr>
        <p:spPr/>
        <p:txBody>
          <a:bodyPr/>
          <a:lstStyle/>
          <a:p>
            <a:pPr>
              <a:spcAft>
                <a:spcPts val="600"/>
              </a:spcAft>
            </a:pPr>
            <a:r>
              <a:rPr lang="en-GB" dirty="0" smtClean="0"/>
              <a:t>Good quality trials although unclear if double-blinding was preserved, some results not ITT (risk of attrition bias)</a:t>
            </a:r>
          </a:p>
          <a:p>
            <a:pPr>
              <a:spcAft>
                <a:spcPts val="600"/>
              </a:spcAft>
            </a:pPr>
            <a:r>
              <a:rPr lang="en-GB" dirty="0" smtClean="0"/>
              <a:t>People included in trials were generally representative of those seen in practice in the UK</a:t>
            </a:r>
          </a:p>
          <a:p>
            <a:pPr>
              <a:spcAft>
                <a:spcPts val="600"/>
              </a:spcAft>
            </a:pPr>
            <a:r>
              <a:rPr lang="en-GB" dirty="0" smtClean="0"/>
              <a:t>Submission may not provide evidence about the efficacy of etelcalcetide vs cinacalcet in refractory SHPT population</a:t>
            </a:r>
          </a:p>
          <a:p>
            <a:pPr lvl="1">
              <a:spcAft>
                <a:spcPts val="600"/>
              </a:spcAft>
            </a:pPr>
            <a:r>
              <a:rPr lang="en-GB" sz="2400" dirty="0" smtClean="0"/>
              <a:t>Trial included broad population of patients with SHPT, rather than those with refractory SHPT </a:t>
            </a:r>
          </a:p>
          <a:p>
            <a:pPr>
              <a:spcAft>
                <a:spcPts val="600"/>
              </a:spcAft>
            </a:pPr>
            <a:r>
              <a:rPr lang="en-GB" dirty="0" smtClean="0"/>
              <a:t>Trials did not measure the longer-term clinically relevant outcomes specified in the scope</a:t>
            </a:r>
          </a:p>
          <a:p>
            <a:pPr>
              <a:spcAft>
                <a:spcPts val="600"/>
              </a:spcAft>
            </a:pPr>
            <a:endParaRPr lang="en-GB" sz="2600" dirty="0" smtClean="0"/>
          </a:p>
        </p:txBody>
      </p:sp>
      <p:sp>
        <p:nvSpPr>
          <p:cNvPr id="200" name="Shape 200"/>
          <p:cNvSpPr>
            <a:spLocks noGrp="1"/>
          </p:cNvSpPr>
          <p:nvPr>
            <p:ph type="sldNum" sz="quarter" idx="2"/>
          </p:nvPr>
        </p:nvSpPr>
        <p:spPr/>
        <p:txBody>
          <a:bodyPr/>
          <a:lstStyle/>
          <a:p>
            <a:fld id="{86CB4B4D-7CA3-9044-876B-883B54F8677D}" type="slidenum">
              <a:rPr lang="en-GB" smtClean="0"/>
              <a:pPr/>
              <a:t>21</a:t>
            </a:fld>
            <a:endParaRPr lang="en-GB"/>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126" y="203246"/>
            <a:ext cx="8701926" cy="1173117"/>
          </a:xfrm>
        </p:spPr>
        <p:txBody>
          <a:bodyPr/>
          <a:lstStyle/>
          <a:p>
            <a:r>
              <a:rPr lang="en-GB" dirty="0"/>
              <a:t>ERG comments clinical </a:t>
            </a:r>
            <a:r>
              <a:rPr lang="en-GB" dirty="0" smtClean="0"/>
              <a:t>effectiveness (2)</a:t>
            </a:r>
            <a:endParaRPr lang="en-GB" dirty="0"/>
          </a:p>
        </p:txBody>
      </p:sp>
      <p:sp>
        <p:nvSpPr>
          <p:cNvPr id="3" name="Text Placeholder 2"/>
          <p:cNvSpPr>
            <a:spLocks noGrp="1"/>
          </p:cNvSpPr>
          <p:nvPr>
            <p:ph type="body" idx="1"/>
          </p:nvPr>
        </p:nvSpPr>
        <p:spPr/>
        <p:txBody>
          <a:bodyPr/>
          <a:lstStyle/>
          <a:p>
            <a:pPr>
              <a:spcAft>
                <a:spcPts val="600"/>
              </a:spcAft>
            </a:pPr>
            <a:r>
              <a:rPr lang="en-GB" dirty="0" smtClean="0"/>
              <a:t>Drug </a:t>
            </a:r>
            <a:r>
              <a:rPr lang="en-GB" dirty="0"/>
              <a:t>doses in the </a:t>
            </a:r>
            <a:r>
              <a:rPr lang="en-GB" dirty="0" smtClean="0"/>
              <a:t>trials titrated </a:t>
            </a:r>
            <a:r>
              <a:rPr lang="en-GB" dirty="0"/>
              <a:t>to a PTH target of &lt;300 </a:t>
            </a:r>
            <a:r>
              <a:rPr lang="en-GB" dirty="0" err="1"/>
              <a:t>pg</a:t>
            </a:r>
            <a:r>
              <a:rPr lang="en-GB" dirty="0"/>
              <a:t>/mL (31.8 </a:t>
            </a:r>
            <a:r>
              <a:rPr lang="en-GB" dirty="0" err="1"/>
              <a:t>pmol</a:t>
            </a:r>
            <a:r>
              <a:rPr lang="en-GB" dirty="0"/>
              <a:t>/L)</a:t>
            </a:r>
          </a:p>
          <a:p>
            <a:pPr lvl="1">
              <a:spcAft>
                <a:spcPts val="600"/>
              </a:spcAft>
            </a:pPr>
            <a:r>
              <a:rPr lang="en-GB" sz="2400" dirty="0"/>
              <a:t>ERG suggest that in practice 130 – 600 </a:t>
            </a:r>
            <a:r>
              <a:rPr lang="en-GB" sz="2400" dirty="0" err="1"/>
              <a:t>pg</a:t>
            </a:r>
            <a:r>
              <a:rPr lang="en-GB" sz="2400" dirty="0"/>
              <a:t>/mL (13.8 – 63.6 </a:t>
            </a:r>
            <a:r>
              <a:rPr lang="en-GB" sz="2400" dirty="0" err="1"/>
              <a:t>pmol</a:t>
            </a:r>
            <a:r>
              <a:rPr lang="en-GB" sz="2400" dirty="0"/>
              <a:t>/L) would be acceptable depending on Ca and P parameters</a:t>
            </a:r>
          </a:p>
          <a:p>
            <a:pPr>
              <a:spcAft>
                <a:spcPts val="600"/>
              </a:spcAft>
            </a:pPr>
            <a:r>
              <a:rPr lang="en-GB" dirty="0"/>
              <a:t>Target used in trials did not include a lower range cut-off, therefore some at risk of PTH over-suppression (could impact longer term outcomes and cost effectiveness)</a:t>
            </a:r>
          </a:p>
          <a:p>
            <a:endParaRPr lang="en-GB" sz="3200" dirty="0"/>
          </a:p>
        </p:txBody>
      </p:sp>
      <p:sp>
        <p:nvSpPr>
          <p:cNvPr id="4" name="Slide Number Placeholder 3"/>
          <p:cNvSpPr>
            <a:spLocks noGrp="1"/>
          </p:cNvSpPr>
          <p:nvPr>
            <p:ph type="sldNum" sz="quarter" idx="2"/>
          </p:nvPr>
        </p:nvSpPr>
        <p:spPr/>
        <p:txBody>
          <a:bodyPr/>
          <a:lstStyle/>
          <a:p>
            <a:fld id="{86CB4B4D-7CA3-9044-876B-883B54F8677D}" type="slidenum">
              <a:rPr lang="en-GB" smtClean="0"/>
              <a:t>22</a:t>
            </a:fld>
            <a:endParaRPr lang="en-GB"/>
          </a:p>
        </p:txBody>
      </p:sp>
    </p:spTree>
    <p:extLst>
      <p:ext uri="{BB962C8B-B14F-4D97-AF65-F5344CB8AC3E}">
        <p14:creationId xmlns:p14="http://schemas.microsoft.com/office/powerpoint/2010/main" val="184498607"/>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a:spLocks noGrp="1"/>
          </p:cNvSpPr>
          <p:nvPr>
            <p:ph type="title"/>
          </p:nvPr>
        </p:nvSpPr>
        <p:spPr/>
        <p:txBody>
          <a:bodyPr/>
          <a:lstStyle/>
          <a:p>
            <a:r>
              <a:rPr lang="en-GB" dirty="0" smtClean="0"/>
              <a:t>Key issues for consideration</a:t>
            </a:r>
            <a:endParaRPr lang="en-GB" dirty="0"/>
          </a:p>
        </p:txBody>
      </p:sp>
      <p:sp>
        <p:nvSpPr>
          <p:cNvPr id="53" name="Shape 53"/>
          <p:cNvSpPr>
            <a:spLocks noGrp="1"/>
          </p:cNvSpPr>
          <p:nvPr>
            <p:ph type="body" idx="1"/>
          </p:nvPr>
        </p:nvSpPr>
        <p:spPr/>
        <p:txBody>
          <a:bodyPr/>
          <a:lstStyle/>
          <a:p>
            <a:pPr>
              <a:spcAft>
                <a:spcPts val="600"/>
              </a:spcAft>
            </a:pPr>
            <a:r>
              <a:rPr lang="en-GB" dirty="0" smtClean="0"/>
              <a:t>How are patients treated in clinical practice, is NICE guidance on cinacalcet applied?</a:t>
            </a:r>
          </a:p>
          <a:p>
            <a:pPr>
              <a:spcAft>
                <a:spcPts val="600"/>
              </a:spcAft>
            </a:pPr>
            <a:r>
              <a:rPr lang="en-GB" dirty="0" smtClean="0"/>
              <a:t>Which patients would receive this treatment in clinical practice?</a:t>
            </a:r>
          </a:p>
          <a:p>
            <a:pPr>
              <a:spcAft>
                <a:spcPts val="600"/>
              </a:spcAft>
            </a:pPr>
            <a:r>
              <a:rPr lang="en-GB" dirty="0" smtClean="0"/>
              <a:t>Surrogate biochemical outcomes used in the clinical trials of </a:t>
            </a:r>
            <a:r>
              <a:rPr lang="en-GB" dirty="0" err="1" smtClean="0"/>
              <a:t>etelcalcetide</a:t>
            </a:r>
            <a:r>
              <a:rPr lang="en-GB" dirty="0" smtClean="0"/>
              <a:t>.</a:t>
            </a:r>
          </a:p>
          <a:p>
            <a:pPr>
              <a:spcAft>
                <a:spcPts val="600"/>
              </a:spcAft>
            </a:pPr>
            <a:r>
              <a:rPr lang="en-GB" dirty="0" smtClean="0"/>
              <a:t>Is the primary outcome of  30% reduction in PTH level and/or a target of 300 </a:t>
            </a:r>
            <a:r>
              <a:rPr lang="en-GB" dirty="0" err="1" smtClean="0"/>
              <a:t>pg</a:t>
            </a:r>
            <a:r>
              <a:rPr lang="en-GB" dirty="0" smtClean="0"/>
              <a:t>/ml (or less) appropriate/</a:t>
            </a:r>
            <a:r>
              <a:rPr lang="en-GB" dirty="0" err="1" smtClean="0"/>
              <a:t>generalisable</a:t>
            </a:r>
            <a:r>
              <a:rPr lang="en-GB" dirty="0" smtClean="0"/>
              <a:t> to UK clinical practice? </a:t>
            </a:r>
          </a:p>
          <a:p>
            <a:pPr>
              <a:spcAft>
                <a:spcPts val="600"/>
              </a:spcAft>
            </a:pPr>
            <a:r>
              <a:rPr lang="en-GB" dirty="0"/>
              <a:t>ERG highlighted that the relative efficacy of </a:t>
            </a:r>
            <a:r>
              <a:rPr lang="en-GB" dirty="0" err="1"/>
              <a:t>etelcalcetide</a:t>
            </a:r>
            <a:r>
              <a:rPr lang="en-GB" dirty="0"/>
              <a:t> and </a:t>
            </a:r>
            <a:r>
              <a:rPr lang="en-GB" dirty="0" err="1"/>
              <a:t>cinacalcet</a:t>
            </a:r>
            <a:r>
              <a:rPr lang="en-GB" dirty="0"/>
              <a:t> in patients with refractory SHPT </a:t>
            </a:r>
            <a:r>
              <a:rPr lang="en-GB" dirty="0" smtClean="0"/>
              <a:t>unclear.</a:t>
            </a:r>
            <a:endParaRPr lang="en-GB" dirty="0"/>
          </a:p>
          <a:p>
            <a:pPr marL="0" indent="0">
              <a:spcAft>
                <a:spcPts val="600"/>
              </a:spcAft>
              <a:buNone/>
            </a:pPr>
            <a:endParaRPr lang="en-GB" dirty="0" smtClean="0"/>
          </a:p>
        </p:txBody>
      </p:sp>
      <p:sp>
        <p:nvSpPr>
          <p:cNvPr id="54" name="Shape 54"/>
          <p:cNvSpPr>
            <a:spLocks noGrp="1"/>
          </p:cNvSpPr>
          <p:nvPr>
            <p:ph type="sldNum" sz="quarter" idx="2"/>
          </p:nvPr>
        </p:nvSpPr>
        <p:spPr/>
        <p:txBody>
          <a:bodyPr/>
          <a:lstStyle/>
          <a:p>
            <a:fld id="{86CB4B4D-7CA3-9044-876B-883B54F8677D}" type="slidenum">
              <a:rPr lang="en-GB" smtClean="0"/>
              <a:pPr/>
              <a:t>23</a:t>
            </a:fld>
            <a:endParaRPr lang="en-GB"/>
          </a:p>
        </p:txBody>
      </p:sp>
    </p:spTree>
    <p:extLst>
      <p:ext uri="{BB962C8B-B14F-4D97-AF65-F5344CB8AC3E}">
        <p14:creationId xmlns:p14="http://schemas.microsoft.com/office/powerpoint/2010/main" val="235552561"/>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hape 56"/>
          <p:cNvSpPr>
            <a:spLocks noGrp="1"/>
          </p:cNvSpPr>
          <p:nvPr>
            <p:ph type="title"/>
          </p:nvPr>
        </p:nvSpPr>
        <p:spPr/>
        <p:txBody>
          <a:bodyPr/>
          <a:lstStyle/>
          <a:p>
            <a:r>
              <a:rPr lang="en-GB" dirty="0" smtClean="0"/>
              <a:t>Secondary hyperparathyroidism (SHPT)</a:t>
            </a:r>
            <a:endParaRPr lang="en-GB" dirty="0"/>
          </a:p>
        </p:txBody>
      </p:sp>
      <p:sp>
        <p:nvSpPr>
          <p:cNvPr id="57" name="Shape 57"/>
          <p:cNvSpPr>
            <a:spLocks noGrp="1"/>
          </p:cNvSpPr>
          <p:nvPr>
            <p:ph type="body" idx="1"/>
          </p:nvPr>
        </p:nvSpPr>
        <p:spPr/>
        <p:txBody>
          <a:bodyPr/>
          <a:lstStyle/>
          <a:p>
            <a:r>
              <a:rPr lang="en-GB" dirty="0" smtClean="0"/>
              <a:t>SHPT is a serious and common complication in patients with chronic kidney disease (CKD) on haemodialysis</a:t>
            </a:r>
          </a:p>
          <a:p>
            <a:r>
              <a:rPr lang="en-GB" dirty="0" smtClean="0"/>
              <a:t>persistent elevations in levels of biochemical markers of mineral metabolism, including parathyroid hormone (PTH), calcium, and phosphate</a:t>
            </a:r>
          </a:p>
          <a:p>
            <a:r>
              <a:rPr lang="en-GB" dirty="0" smtClean="0"/>
              <a:t>if inadequately controlled it is associated with vascular calcification and bone disease (increases risk of cardiovascular events, fractures and death) and reduced quality of life</a:t>
            </a:r>
          </a:p>
          <a:p>
            <a:r>
              <a:rPr lang="en-GB" dirty="0" smtClean="0"/>
              <a:t>around 9,000 of the 21,000 patients on haemodialysis are estimated to be affected in England</a:t>
            </a:r>
          </a:p>
          <a:p>
            <a:r>
              <a:rPr lang="en-GB" dirty="0" smtClean="0"/>
              <a:t>aim of treatment is to maintain parathyroid hormone, calcium and phosphorus levels within acceptable target ranges</a:t>
            </a:r>
            <a:endParaRPr lang="en-GB" dirty="0"/>
          </a:p>
        </p:txBody>
      </p:sp>
      <p:sp>
        <p:nvSpPr>
          <p:cNvPr id="58" name="Shape 58"/>
          <p:cNvSpPr>
            <a:spLocks noGrp="1"/>
          </p:cNvSpPr>
          <p:nvPr>
            <p:ph type="sldNum" sz="quarter" idx="2"/>
          </p:nvPr>
        </p:nvSpPr>
        <p:spPr/>
        <p:txBody>
          <a:bodyPr/>
          <a:lstStyle/>
          <a:p>
            <a:fld id="{86CB4B4D-7CA3-9044-876B-883B54F8677D}" type="slidenum">
              <a:rPr lang="en-GB" smtClean="0"/>
              <a:pPr/>
              <a:t>3</a:t>
            </a:fld>
            <a:endParaRPr lang="en-GB"/>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hape 85"/>
          <p:cNvSpPr>
            <a:spLocks noGrp="1"/>
          </p:cNvSpPr>
          <p:nvPr>
            <p:ph type="title"/>
          </p:nvPr>
        </p:nvSpPr>
        <p:spPr/>
        <p:txBody>
          <a:bodyPr>
            <a:normAutofit/>
          </a:bodyPr>
          <a:lstStyle/>
          <a:p>
            <a:r>
              <a:rPr lang="en-GB" dirty="0" smtClean="0"/>
              <a:t>Treatment pathway – company submission</a:t>
            </a:r>
            <a:endParaRPr lang="en-GB" dirty="0"/>
          </a:p>
        </p:txBody>
      </p:sp>
      <p:sp>
        <p:nvSpPr>
          <p:cNvPr id="60" name="Shape 60"/>
          <p:cNvSpPr>
            <a:spLocks noGrp="1"/>
          </p:cNvSpPr>
          <p:nvPr>
            <p:ph type="sldNum" sz="quarter" idx="10"/>
          </p:nvPr>
        </p:nvSpPr>
        <p:spPr/>
        <p:txBody>
          <a:bodyPr/>
          <a:lstStyle/>
          <a:p>
            <a:fld id="{86CB4B4D-7CA3-9044-876B-883B54F8677D}" type="slidenum">
              <a:rPr lang="en-GB" smtClean="0"/>
              <a:pPr/>
              <a:t>4</a:t>
            </a:fld>
            <a:endParaRPr lang="en-GB"/>
          </a:p>
        </p:txBody>
      </p:sp>
      <p:grpSp>
        <p:nvGrpSpPr>
          <p:cNvPr id="63" name="Group 63"/>
          <p:cNvGrpSpPr/>
          <p:nvPr/>
        </p:nvGrpSpPr>
        <p:grpSpPr>
          <a:xfrm>
            <a:off x="3203848" y="5480791"/>
            <a:ext cx="1584177" cy="756000"/>
            <a:chOff x="0" y="0"/>
            <a:chExt cx="1584175" cy="936104"/>
          </a:xfrm>
        </p:grpSpPr>
        <p:sp>
          <p:nvSpPr>
            <p:cNvPr id="61" name="Shape 61"/>
            <p:cNvSpPr/>
            <p:nvPr/>
          </p:nvSpPr>
          <p:spPr>
            <a:xfrm>
              <a:off x="0" y="-1"/>
              <a:ext cx="1584176" cy="936106"/>
            </a:xfrm>
            <a:prstGeom prst="rect">
              <a:avLst/>
            </a:prstGeom>
            <a:solidFill>
              <a:srgbClr val="FFFFFF"/>
            </a:solidFill>
            <a:ln w="25400" cap="flat">
              <a:solidFill>
                <a:srgbClr val="000000"/>
              </a:solidFill>
              <a:prstDash val="solid"/>
              <a:round/>
            </a:ln>
            <a:effectLst/>
          </p:spPr>
          <p:txBody>
            <a:bodyPr wrap="square" lIns="45719" tIns="45719" rIns="45719" bIns="45719" numCol="1" anchor="ctr">
              <a:noAutofit/>
            </a:bodyPr>
            <a:lstStyle/>
            <a:p>
              <a:pPr algn="ctr"/>
              <a:endParaRPr/>
            </a:p>
          </p:txBody>
        </p:sp>
        <p:sp>
          <p:nvSpPr>
            <p:cNvPr id="62" name="Shape 62"/>
            <p:cNvSpPr/>
            <p:nvPr/>
          </p:nvSpPr>
          <p:spPr>
            <a:xfrm>
              <a:off x="0" y="292721"/>
              <a:ext cx="1584176" cy="35066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lstStyle>
            <a:p>
              <a:r>
                <a:t>Surgery</a:t>
              </a:r>
            </a:p>
          </p:txBody>
        </p:sp>
      </p:grpSp>
      <p:grpSp>
        <p:nvGrpSpPr>
          <p:cNvPr id="66" name="Group 66"/>
          <p:cNvGrpSpPr/>
          <p:nvPr/>
        </p:nvGrpSpPr>
        <p:grpSpPr>
          <a:xfrm>
            <a:off x="3203848" y="2302022"/>
            <a:ext cx="1584177" cy="792000"/>
            <a:chOff x="0" y="0"/>
            <a:chExt cx="1584175" cy="936104"/>
          </a:xfrm>
        </p:grpSpPr>
        <p:sp>
          <p:nvSpPr>
            <p:cNvPr id="64" name="Shape 64"/>
            <p:cNvSpPr/>
            <p:nvPr/>
          </p:nvSpPr>
          <p:spPr>
            <a:xfrm>
              <a:off x="0" y="-1"/>
              <a:ext cx="1584176" cy="936106"/>
            </a:xfrm>
            <a:prstGeom prst="rect">
              <a:avLst/>
            </a:prstGeom>
            <a:solidFill>
              <a:srgbClr val="FFFFFF"/>
            </a:solidFill>
            <a:ln w="25400" cap="flat">
              <a:solidFill>
                <a:srgbClr val="000000"/>
              </a:solidFill>
              <a:prstDash val="solid"/>
              <a:round/>
            </a:ln>
            <a:effectLst/>
          </p:spPr>
          <p:txBody>
            <a:bodyPr wrap="square" lIns="45719" tIns="45719" rIns="45719" bIns="45719" numCol="1" anchor="ctr">
              <a:noAutofit/>
            </a:bodyPr>
            <a:lstStyle/>
            <a:p>
              <a:pPr algn="ctr"/>
              <a:endParaRPr/>
            </a:p>
          </p:txBody>
        </p:sp>
        <p:sp>
          <p:nvSpPr>
            <p:cNvPr id="65" name="Shape 65"/>
            <p:cNvSpPr/>
            <p:nvPr/>
          </p:nvSpPr>
          <p:spPr>
            <a:xfrm>
              <a:off x="0" y="292721"/>
              <a:ext cx="1584176" cy="35066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lstStyle>
            <a:p>
              <a:r>
                <a:rPr dirty="0"/>
                <a:t>PBVD</a:t>
              </a:r>
            </a:p>
          </p:txBody>
        </p:sp>
      </p:grpSp>
      <p:grpSp>
        <p:nvGrpSpPr>
          <p:cNvPr id="69" name="Group 69"/>
          <p:cNvGrpSpPr/>
          <p:nvPr/>
        </p:nvGrpSpPr>
        <p:grpSpPr>
          <a:xfrm>
            <a:off x="6130153" y="3364793"/>
            <a:ext cx="1584177" cy="792000"/>
            <a:chOff x="0" y="0"/>
            <a:chExt cx="1584175" cy="936104"/>
          </a:xfrm>
        </p:grpSpPr>
        <p:sp>
          <p:nvSpPr>
            <p:cNvPr id="67" name="Shape 67"/>
            <p:cNvSpPr/>
            <p:nvPr/>
          </p:nvSpPr>
          <p:spPr>
            <a:xfrm>
              <a:off x="0" y="-1"/>
              <a:ext cx="1584176" cy="936106"/>
            </a:xfrm>
            <a:prstGeom prst="rect">
              <a:avLst/>
            </a:prstGeom>
            <a:solidFill>
              <a:srgbClr val="D9D9D9"/>
            </a:solidFill>
            <a:ln w="25400" cap="flat">
              <a:solidFill>
                <a:srgbClr val="000000"/>
              </a:solidFill>
              <a:prstDash val="dash"/>
              <a:round/>
            </a:ln>
            <a:effectLst/>
          </p:spPr>
          <p:txBody>
            <a:bodyPr wrap="square" lIns="45719" tIns="45719" rIns="45719" bIns="45719" numCol="1" anchor="ctr">
              <a:noAutofit/>
            </a:bodyPr>
            <a:lstStyle/>
            <a:p>
              <a:pPr algn="ctr"/>
              <a:endParaRPr/>
            </a:p>
          </p:txBody>
        </p:sp>
        <p:sp>
          <p:nvSpPr>
            <p:cNvPr id="68" name="Shape 68"/>
            <p:cNvSpPr/>
            <p:nvPr/>
          </p:nvSpPr>
          <p:spPr>
            <a:xfrm>
              <a:off x="0" y="159371"/>
              <a:ext cx="1584176" cy="61736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lstStyle>
            <a:p>
              <a:r>
                <a:rPr dirty="0" err="1"/>
                <a:t>Etelcalcetide</a:t>
              </a:r>
              <a:r>
                <a:rPr dirty="0"/>
                <a:t> +PBVD</a:t>
              </a:r>
            </a:p>
          </p:txBody>
        </p:sp>
      </p:grpSp>
      <p:grpSp>
        <p:nvGrpSpPr>
          <p:cNvPr id="72" name="Group 72"/>
          <p:cNvGrpSpPr/>
          <p:nvPr/>
        </p:nvGrpSpPr>
        <p:grpSpPr>
          <a:xfrm>
            <a:off x="6116706" y="2288575"/>
            <a:ext cx="1584177" cy="792000"/>
            <a:chOff x="0" y="0"/>
            <a:chExt cx="1584175" cy="936104"/>
          </a:xfrm>
        </p:grpSpPr>
        <p:sp>
          <p:nvSpPr>
            <p:cNvPr id="70" name="Shape 70"/>
            <p:cNvSpPr/>
            <p:nvPr/>
          </p:nvSpPr>
          <p:spPr>
            <a:xfrm>
              <a:off x="0" y="-1"/>
              <a:ext cx="1584176" cy="936106"/>
            </a:xfrm>
            <a:prstGeom prst="rect">
              <a:avLst/>
            </a:prstGeom>
            <a:solidFill>
              <a:srgbClr val="D9D9D9"/>
            </a:solidFill>
            <a:ln w="25400" cap="flat">
              <a:solidFill>
                <a:srgbClr val="000000"/>
              </a:solidFill>
              <a:prstDash val="dash"/>
              <a:round/>
            </a:ln>
            <a:effectLst/>
          </p:spPr>
          <p:txBody>
            <a:bodyPr wrap="square" lIns="45719" tIns="45719" rIns="45719" bIns="45719" numCol="1" anchor="ctr">
              <a:noAutofit/>
            </a:bodyPr>
            <a:lstStyle/>
            <a:p>
              <a:pPr algn="ctr"/>
              <a:endParaRPr/>
            </a:p>
          </p:txBody>
        </p:sp>
        <p:sp>
          <p:nvSpPr>
            <p:cNvPr id="71" name="Shape 71"/>
            <p:cNvSpPr/>
            <p:nvPr/>
          </p:nvSpPr>
          <p:spPr>
            <a:xfrm>
              <a:off x="0" y="159371"/>
              <a:ext cx="1584176" cy="61736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lstStyle>
            <a:p>
              <a:r>
                <a:rPr dirty="0" err="1"/>
                <a:t>Etelcalcetide</a:t>
              </a:r>
              <a:r>
                <a:rPr dirty="0"/>
                <a:t> +PBVD</a:t>
              </a:r>
            </a:p>
          </p:txBody>
        </p:sp>
      </p:grpSp>
      <p:grpSp>
        <p:nvGrpSpPr>
          <p:cNvPr id="75" name="Group 75"/>
          <p:cNvGrpSpPr/>
          <p:nvPr/>
        </p:nvGrpSpPr>
        <p:grpSpPr>
          <a:xfrm>
            <a:off x="3203848" y="4431467"/>
            <a:ext cx="1584177" cy="756000"/>
            <a:chOff x="0" y="0"/>
            <a:chExt cx="1584175" cy="936104"/>
          </a:xfrm>
        </p:grpSpPr>
        <p:sp>
          <p:nvSpPr>
            <p:cNvPr id="73" name="Shape 73"/>
            <p:cNvSpPr/>
            <p:nvPr/>
          </p:nvSpPr>
          <p:spPr>
            <a:xfrm>
              <a:off x="0" y="-1"/>
              <a:ext cx="1584176" cy="936106"/>
            </a:xfrm>
            <a:prstGeom prst="rect">
              <a:avLst/>
            </a:prstGeom>
            <a:solidFill>
              <a:srgbClr val="FFFFFF"/>
            </a:solidFill>
            <a:ln w="25400" cap="flat">
              <a:solidFill>
                <a:srgbClr val="000000"/>
              </a:solidFill>
              <a:prstDash val="solid"/>
              <a:round/>
            </a:ln>
            <a:effectLst/>
          </p:spPr>
          <p:txBody>
            <a:bodyPr wrap="square" lIns="45719" tIns="45719" rIns="45719" bIns="45719" numCol="1" anchor="ctr">
              <a:noAutofit/>
            </a:bodyPr>
            <a:lstStyle/>
            <a:p>
              <a:pPr algn="ctr"/>
              <a:endParaRPr/>
            </a:p>
          </p:txBody>
        </p:sp>
        <p:sp>
          <p:nvSpPr>
            <p:cNvPr id="74" name="Shape 74"/>
            <p:cNvSpPr/>
            <p:nvPr/>
          </p:nvSpPr>
          <p:spPr>
            <a:xfrm>
              <a:off x="0" y="292721"/>
              <a:ext cx="1584176" cy="35066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lstStyle>
            <a:p>
              <a:r>
                <a:t>PBVD</a:t>
              </a:r>
            </a:p>
          </p:txBody>
        </p:sp>
      </p:grpSp>
      <p:grpSp>
        <p:nvGrpSpPr>
          <p:cNvPr id="78" name="Group 78"/>
          <p:cNvGrpSpPr/>
          <p:nvPr/>
        </p:nvGrpSpPr>
        <p:grpSpPr>
          <a:xfrm>
            <a:off x="3203848" y="3364793"/>
            <a:ext cx="1584177" cy="792000"/>
            <a:chOff x="0" y="0"/>
            <a:chExt cx="1584175" cy="864095"/>
          </a:xfrm>
        </p:grpSpPr>
        <p:sp>
          <p:nvSpPr>
            <p:cNvPr id="76" name="Shape 76"/>
            <p:cNvSpPr/>
            <p:nvPr/>
          </p:nvSpPr>
          <p:spPr>
            <a:xfrm>
              <a:off x="0" y="0"/>
              <a:ext cx="1584176" cy="864096"/>
            </a:xfrm>
            <a:prstGeom prst="rect">
              <a:avLst/>
            </a:prstGeom>
            <a:solidFill>
              <a:srgbClr val="FFFFFF"/>
            </a:solidFill>
            <a:ln w="25400" cap="flat">
              <a:solidFill>
                <a:srgbClr val="000000"/>
              </a:solidFill>
              <a:prstDash val="solid"/>
              <a:round/>
            </a:ln>
            <a:effectLst/>
          </p:spPr>
          <p:txBody>
            <a:bodyPr wrap="square" lIns="45719" tIns="45719" rIns="45719" bIns="45719" numCol="1" anchor="ctr">
              <a:noAutofit/>
            </a:bodyPr>
            <a:lstStyle/>
            <a:p>
              <a:pPr algn="ctr"/>
              <a:endParaRPr/>
            </a:p>
          </p:txBody>
        </p:sp>
        <p:sp>
          <p:nvSpPr>
            <p:cNvPr id="77" name="Shape 77"/>
            <p:cNvSpPr/>
            <p:nvPr/>
          </p:nvSpPr>
          <p:spPr>
            <a:xfrm>
              <a:off x="0" y="123367"/>
              <a:ext cx="1584176" cy="61736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lstStyle>
            <a:p>
              <a:r>
                <a:rPr dirty="0" err="1"/>
                <a:t>Cinacalcet</a:t>
              </a:r>
              <a:r>
                <a:rPr dirty="0"/>
                <a:t> + PBVD</a:t>
              </a:r>
            </a:p>
          </p:txBody>
        </p:sp>
      </p:grpSp>
      <p:sp>
        <p:nvSpPr>
          <p:cNvPr id="79" name="Shape 79"/>
          <p:cNvSpPr/>
          <p:nvPr/>
        </p:nvSpPr>
        <p:spPr>
          <a:xfrm>
            <a:off x="683567" y="3180436"/>
            <a:ext cx="7704858" cy="1"/>
          </a:xfrm>
          <a:prstGeom prst="line">
            <a:avLst/>
          </a:prstGeom>
          <a:ln>
            <a:solidFill>
              <a:srgbClr val="A6A6A6"/>
            </a:solidFill>
            <a:prstDash val="lgDash"/>
          </a:ln>
        </p:spPr>
        <p:txBody>
          <a:bodyPr lIns="45719" rIns="45719"/>
          <a:lstStyle/>
          <a:p>
            <a:endParaRPr/>
          </a:p>
        </p:txBody>
      </p:sp>
      <p:sp>
        <p:nvSpPr>
          <p:cNvPr id="80" name="Shape 80"/>
          <p:cNvSpPr/>
          <p:nvPr/>
        </p:nvSpPr>
        <p:spPr>
          <a:xfrm>
            <a:off x="827583" y="5157192"/>
            <a:ext cx="7704858" cy="1"/>
          </a:xfrm>
          <a:prstGeom prst="line">
            <a:avLst/>
          </a:prstGeom>
          <a:ln>
            <a:solidFill>
              <a:srgbClr val="A6A6A6"/>
            </a:solidFill>
            <a:prstDash val="lgDash"/>
          </a:ln>
        </p:spPr>
        <p:txBody>
          <a:bodyPr lIns="45719" rIns="45719"/>
          <a:lstStyle/>
          <a:p>
            <a:endParaRPr/>
          </a:p>
        </p:txBody>
      </p:sp>
      <p:sp>
        <p:nvSpPr>
          <p:cNvPr id="81" name="Shape 81"/>
          <p:cNvSpPr/>
          <p:nvPr/>
        </p:nvSpPr>
        <p:spPr>
          <a:xfrm>
            <a:off x="457997" y="5445223"/>
            <a:ext cx="2088234" cy="617363"/>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r>
              <a:rPr dirty="0"/>
              <a:t>Post medical therapy</a:t>
            </a:r>
          </a:p>
        </p:txBody>
      </p:sp>
      <p:sp>
        <p:nvSpPr>
          <p:cNvPr id="82" name="Shape 82"/>
          <p:cNvSpPr/>
          <p:nvPr/>
        </p:nvSpPr>
        <p:spPr>
          <a:xfrm>
            <a:off x="439777" y="4057980"/>
            <a:ext cx="2088234" cy="35066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r>
              <a:rPr dirty="0"/>
              <a:t>Refractory SHPT</a:t>
            </a:r>
          </a:p>
        </p:txBody>
      </p:sp>
      <p:sp>
        <p:nvSpPr>
          <p:cNvPr id="83" name="Shape 83"/>
          <p:cNvSpPr/>
          <p:nvPr/>
        </p:nvSpPr>
        <p:spPr>
          <a:xfrm>
            <a:off x="439777" y="2491152"/>
            <a:ext cx="2088234" cy="35066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r>
              <a:rPr dirty="0"/>
              <a:t>Initial treatment</a:t>
            </a:r>
          </a:p>
        </p:txBody>
      </p:sp>
      <p:sp>
        <p:nvSpPr>
          <p:cNvPr id="84" name="Shape 84"/>
          <p:cNvSpPr/>
          <p:nvPr/>
        </p:nvSpPr>
        <p:spPr>
          <a:xfrm>
            <a:off x="448452" y="6381327"/>
            <a:ext cx="6264696" cy="350663"/>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r>
              <a:rPr dirty="0"/>
              <a:t>Key: PBVD, phosphate binders + vitamin D</a:t>
            </a:r>
          </a:p>
        </p:txBody>
      </p:sp>
      <p:sp>
        <p:nvSpPr>
          <p:cNvPr id="86" name="Shape 86"/>
          <p:cNvSpPr/>
          <p:nvPr/>
        </p:nvSpPr>
        <p:spPr>
          <a:xfrm>
            <a:off x="5436096" y="1855779"/>
            <a:ext cx="3240361" cy="37523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ctr">
              <a:defRPr sz="2000" b="1"/>
            </a:lvl1pPr>
          </a:lstStyle>
          <a:p>
            <a:r>
              <a:rPr dirty="0"/>
              <a:t>Anticipated position</a:t>
            </a:r>
          </a:p>
        </p:txBody>
      </p:sp>
      <p:sp>
        <p:nvSpPr>
          <p:cNvPr id="87" name="Shape 87"/>
          <p:cNvSpPr/>
          <p:nvPr/>
        </p:nvSpPr>
        <p:spPr>
          <a:xfrm>
            <a:off x="3032938" y="1855779"/>
            <a:ext cx="1944217" cy="37523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ctr">
              <a:defRPr sz="2000" b="1"/>
            </a:lvl1pPr>
          </a:lstStyle>
          <a:p>
            <a:r>
              <a:rPr dirty="0"/>
              <a:t>Current</a:t>
            </a:r>
          </a:p>
        </p:txBody>
      </p:sp>
      <p:sp>
        <p:nvSpPr>
          <p:cNvPr id="91" name="Shape 91"/>
          <p:cNvSpPr/>
          <p:nvPr/>
        </p:nvSpPr>
        <p:spPr>
          <a:xfrm>
            <a:off x="3995936" y="4160807"/>
            <a:ext cx="1" cy="252000"/>
          </a:xfrm>
          <a:custGeom>
            <a:avLst/>
            <a:gdLst/>
            <a:ahLst/>
            <a:cxnLst>
              <a:cxn ang="0">
                <a:pos x="wd2" y="hd2"/>
              </a:cxn>
              <a:cxn ang="5400000">
                <a:pos x="wd2" y="hd2"/>
              </a:cxn>
              <a:cxn ang="10800000">
                <a:pos x="wd2" y="hd2"/>
              </a:cxn>
              <a:cxn ang="16200000">
                <a:pos x="wd2" y="hd2"/>
              </a:cxn>
            </a:cxnLst>
            <a:rect l="0" t="0" r="r" b="b"/>
            <a:pathLst>
              <a:path h="21600" extrusionOk="0">
                <a:moveTo>
                  <a:pt x="0" y="0"/>
                </a:moveTo>
                <a:cubicBezTo>
                  <a:pt x="0" y="7200"/>
                  <a:pt x="0" y="14400"/>
                  <a:pt x="0" y="21600"/>
                </a:cubicBezTo>
              </a:path>
            </a:pathLst>
          </a:custGeom>
          <a:ln w="38100">
            <a:solidFill>
              <a:srgbClr val="000000"/>
            </a:solidFill>
            <a:tailEnd type="triangle"/>
          </a:ln>
        </p:spPr>
        <p:txBody>
          <a:bodyPr/>
          <a:lstStyle/>
          <a:p>
            <a:endParaRPr/>
          </a:p>
        </p:txBody>
      </p:sp>
      <p:sp>
        <p:nvSpPr>
          <p:cNvPr id="89" name="Shape 89"/>
          <p:cNvSpPr/>
          <p:nvPr/>
        </p:nvSpPr>
        <p:spPr>
          <a:xfrm>
            <a:off x="3995935" y="3090208"/>
            <a:ext cx="1" cy="252000"/>
          </a:xfrm>
          <a:prstGeom prst="line">
            <a:avLst/>
          </a:prstGeom>
          <a:ln w="38100">
            <a:solidFill>
              <a:srgbClr val="000000"/>
            </a:solidFill>
            <a:tailEnd type="triangle"/>
          </a:ln>
        </p:spPr>
        <p:txBody>
          <a:bodyPr lIns="45719" rIns="45719"/>
          <a:lstStyle/>
          <a:p>
            <a:endParaRPr/>
          </a:p>
        </p:txBody>
      </p:sp>
      <p:sp>
        <p:nvSpPr>
          <p:cNvPr id="90" name="Shape 90"/>
          <p:cNvSpPr/>
          <p:nvPr/>
        </p:nvSpPr>
        <p:spPr>
          <a:xfrm>
            <a:off x="3995935" y="5206207"/>
            <a:ext cx="1" cy="252000"/>
          </a:xfrm>
          <a:prstGeom prst="line">
            <a:avLst/>
          </a:prstGeom>
          <a:ln w="38100">
            <a:solidFill>
              <a:srgbClr val="000000"/>
            </a:solidFill>
            <a:tailEnd type="triangle"/>
          </a:ln>
        </p:spPr>
        <p:txBody>
          <a:bodyPr lIns="45719" rIns="45719"/>
          <a:lstStyle/>
          <a:p>
            <a:endParaRPr/>
          </a:p>
        </p:txBody>
      </p:sp>
      <p:sp>
        <p:nvSpPr>
          <p:cNvPr id="6" name="Rectangle 5"/>
          <p:cNvSpPr/>
          <p:nvPr/>
        </p:nvSpPr>
        <p:spPr>
          <a:xfrm>
            <a:off x="446292" y="1372438"/>
            <a:ext cx="8265907" cy="400110"/>
          </a:xfrm>
          <a:prstGeom prst="rect">
            <a:avLst/>
          </a:prstGeom>
        </p:spPr>
        <p:txBody>
          <a:bodyPr wrap="square">
            <a:spAutoFit/>
          </a:bodyPr>
          <a:lstStyle/>
          <a:p>
            <a:r>
              <a:rPr lang="en-GB" sz="2000" dirty="0"/>
              <a:t>T</a:t>
            </a:r>
            <a:r>
              <a:rPr lang="en-GB" sz="2000" dirty="0" smtClean="0"/>
              <a:t>reatment </a:t>
            </a:r>
            <a:r>
              <a:rPr lang="en-GB" sz="2000" dirty="0"/>
              <a:t>initiated in people with uncontrolled PTH (&gt;300 </a:t>
            </a:r>
            <a:r>
              <a:rPr lang="en-GB" sz="2000" dirty="0" err="1"/>
              <a:t>pg</a:t>
            </a:r>
            <a:r>
              <a:rPr lang="en-GB" sz="2000" dirty="0"/>
              <a:t>/ml))</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a:spLocks noGrp="1"/>
          </p:cNvSpPr>
          <p:nvPr>
            <p:ph type="title"/>
          </p:nvPr>
        </p:nvSpPr>
        <p:spPr/>
        <p:txBody>
          <a:bodyPr/>
          <a:lstStyle/>
          <a:p>
            <a:r>
              <a:rPr lang="en-GB" smtClean="0"/>
              <a:t>Decision problem </a:t>
            </a:r>
            <a:endParaRPr lang="en-GB"/>
          </a:p>
        </p:txBody>
      </p:sp>
      <p:sp>
        <p:nvSpPr>
          <p:cNvPr id="96" name="Shape 96"/>
          <p:cNvSpPr>
            <a:spLocks noGrp="1"/>
          </p:cNvSpPr>
          <p:nvPr>
            <p:ph type="sldNum" sz="quarter" idx="10"/>
          </p:nvPr>
        </p:nvSpPr>
        <p:spPr/>
        <p:txBody>
          <a:bodyPr/>
          <a:lstStyle/>
          <a:p>
            <a:fld id="{86CB4B4D-7CA3-9044-876B-883B54F8677D}" type="slidenum">
              <a:rPr lang="en-GB" smtClean="0"/>
              <a:pPr/>
              <a:t>5</a:t>
            </a:fld>
            <a:endParaRPr lang="en-GB"/>
          </a:p>
        </p:txBody>
      </p:sp>
      <p:graphicFrame>
        <p:nvGraphicFramePr>
          <p:cNvPr id="97" name="Table 97"/>
          <p:cNvGraphicFramePr/>
          <p:nvPr>
            <p:extLst>
              <p:ext uri="{D42A27DB-BD31-4B8C-83A1-F6EECF244321}">
                <p14:modId xmlns:p14="http://schemas.microsoft.com/office/powerpoint/2010/main" val="2326457850"/>
              </p:ext>
            </p:extLst>
          </p:nvPr>
        </p:nvGraphicFramePr>
        <p:xfrm>
          <a:off x="442073" y="1457255"/>
          <a:ext cx="8270127" cy="2526792"/>
        </p:xfrm>
        <a:graphic>
          <a:graphicData uri="http://schemas.openxmlformats.org/drawingml/2006/table">
            <a:tbl>
              <a:tblPr>
                <a:tableStyleId>{4C3C2611-4C71-4FC5-86AE-919BDF0F9419}</a:tableStyleId>
              </a:tblPr>
              <a:tblGrid>
                <a:gridCol w="1610113"/>
                <a:gridCol w="6660014"/>
              </a:tblGrid>
              <a:tr h="346082">
                <a:tc>
                  <a:txBody>
                    <a:bodyPr/>
                    <a:lstStyle/>
                    <a:p>
                      <a:pPr algn="l">
                        <a:lnSpc>
                          <a:spcPct val="95000"/>
                        </a:lnSpc>
                        <a:spcAft>
                          <a:spcPts val="600"/>
                        </a:spcAft>
                        <a:defRPr sz="1800"/>
                      </a:pPr>
                      <a:r>
                        <a:rPr b="1" dirty="0"/>
                        <a:t> </a:t>
                      </a:r>
                    </a:p>
                  </a:txBody>
                  <a:tcPr horzOverflow="overflow">
                    <a:solidFill>
                      <a:srgbClr val="A6A6A6"/>
                    </a:solidFill>
                  </a:tcPr>
                </a:tc>
                <a:tc>
                  <a:txBody>
                    <a:bodyPr/>
                    <a:lstStyle/>
                    <a:p>
                      <a:pPr algn="l">
                        <a:lnSpc>
                          <a:spcPct val="95000"/>
                        </a:lnSpc>
                        <a:spcAft>
                          <a:spcPts val="600"/>
                        </a:spcAft>
                        <a:defRPr sz="1800"/>
                      </a:pPr>
                      <a:r>
                        <a:rPr b="1" dirty="0">
                          <a:solidFill>
                            <a:srgbClr val="FFFFFF"/>
                          </a:solidFill>
                        </a:rPr>
                        <a:t>Final scope issued by NICE</a:t>
                      </a:r>
                    </a:p>
                  </a:txBody>
                  <a:tcPr horzOverflow="overflow">
                    <a:solidFill>
                      <a:srgbClr val="A6A6A6"/>
                    </a:solidFill>
                  </a:tcPr>
                </a:tc>
              </a:tr>
              <a:tr h="602273">
                <a:tc>
                  <a:txBody>
                    <a:bodyPr/>
                    <a:lstStyle/>
                    <a:p>
                      <a:pPr algn="l">
                        <a:lnSpc>
                          <a:spcPct val="95000"/>
                        </a:lnSpc>
                        <a:spcAft>
                          <a:spcPts val="0"/>
                        </a:spcAft>
                        <a:defRPr sz="1800"/>
                      </a:pPr>
                      <a:r>
                        <a:rPr b="1" dirty="0"/>
                        <a:t>Population</a:t>
                      </a:r>
                    </a:p>
                  </a:txBody>
                  <a:tcPr horzOverflow="overflow"/>
                </a:tc>
                <a:tc>
                  <a:txBody>
                    <a:bodyPr/>
                    <a:lstStyle/>
                    <a:p>
                      <a:pPr algn="l">
                        <a:lnSpc>
                          <a:spcPct val="95000"/>
                        </a:lnSpc>
                        <a:spcAft>
                          <a:spcPts val="0"/>
                        </a:spcAft>
                        <a:defRPr sz="1800"/>
                      </a:pPr>
                      <a:r>
                        <a:t>People with SHPT with chronic kidney disease, receiving haemodialysis </a:t>
                      </a:r>
                    </a:p>
                  </a:txBody>
                  <a:tcPr horzOverflow="overflow"/>
                </a:tc>
              </a:tr>
              <a:tr h="346082">
                <a:tc>
                  <a:txBody>
                    <a:bodyPr/>
                    <a:lstStyle/>
                    <a:p>
                      <a:pPr algn="l">
                        <a:lnSpc>
                          <a:spcPct val="95000"/>
                        </a:lnSpc>
                        <a:spcAft>
                          <a:spcPts val="0"/>
                        </a:spcAft>
                        <a:defRPr sz="1800"/>
                      </a:pPr>
                      <a:r>
                        <a:rPr b="1"/>
                        <a:t>Intervention</a:t>
                      </a:r>
                    </a:p>
                  </a:txBody>
                  <a:tcPr horzOverflow="overflow"/>
                </a:tc>
                <a:tc>
                  <a:txBody>
                    <a:bodyPr/>
                    <a:lstStyle/>
                    <a:p>
                      <a:pPr algn="l">
                        <a:lnSpc>
                          <a:spcPct val="95000"/>
                        </a:lnSpc>
                        <a:spcAft>
                          <a:spcPts val="0"/>
                        </a:spcAft>
                        <a:defRPr sz="1800"/>
                      </a:pPr>
                      <a:r>
                        <a:rPr dirty="0" err="1"/>
                        <a:t>Etelcalcetide</a:t>
                      </a:r>
                      <a:endParaRPr dirty="0"/>
                    </a:p>
                  </a:txBody>
                  <a:tcPr horzOverflow="overflow"/>
                </a:tc>
              </a:tr>
              <a:tr h="1189563">
                <a:tc>
                  <a:txBody>
                    <a:bodyPr/>
                    <a:lstStyle/>
                    <a:p>
                      <a:pPr algn="l">
                        <a:lnSpc>
                          <a:spcPct val="95000"/>
                        </a:lnSpc>
                        <a:spcAft>
                          <a:spcPts val="600"/>
                        </a:spcAft>
                        <a:defRPr sz="1800"/>
                      </a:pPr>
                      <a:r>
                        <a:rPr b="1" dirty="0"/>
                        <a:t>Comparators </a:t>
                      </a:r>
                    </a:p>
                  </a:txBody>
                  <a:tcPr horzOverflow="overflow"/>
                </a:tc>
                <a:tc>
                  <a:txBody>
                    <a:bodyPr/>
                    <a:lstStyle/>
                    <a:p>
                      <a:pPr algn="l">
                        <a:lnSpc>
                          <a:spcPct val="95000"/>
                        </a:lnSpc>
                        <a:spcAft>
                          <a:spcPts val="600"/>
                        </a:spcAft>
                        <a:defRPr sz="1800"/>
                      </a:pPr>
                      <a:r>
                        <a:rPr dirty="0"/>
                        <a:t>Established clinical practice without </a:t>
                      </a:r>
                      <a:r>
                        <a:rPr dirty="0" err="1"/>
                        <a:t>calcimimetic</a:t>
                      </a:r>
                      <a:r>
                        <a:rPr dirty="0"/>
                        <a:t> (dietary modification to restrict phosphate, phosphate binders, analogues of vitamin D)  
For people with refractory SHPT: </a:t>
                      </a:r>
                      <a:r>
                        <a:rPr dirty="0" err="1"/>
                        <a:t>Cinacalcet</a:t>
                      </a:r>
                      <a:r>
                        <a:rPr dirty="0"/>
                        <a:t> </a:t>
                      </a:r>
                    </a:p>
                  </a:txBody>
                  <a:tcPr horzOverflow="overflow"/>
                </a:tc>
              </a:tr>
            </a:tbl>
          </a:graphicData>
        </a:graphic>
      </p:graphicFrame>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9" name="Table 99"/>
          <p:cNvGraphicFramePr/>
          <p:nvPr>
            <p:extLst>
              <p:ext uri="{D42A27DB-BD31-4B8C-83A1-F6EECF244321}">
                <p14:modId xmlns:p14="http://schemas.microsoft.com/office/powerpoint/2010/main" val="2397198508"/>
              </p:ext>
            </p:extLst>
          </p:nvPr>
        </p:nvGraphicFramePr>
        <p:xfrm>
          <a:off x="451332" y="1474529"/>
          <a:ext cx="8280000" cy="4922520"/>
        </p:xfrm>
        <a:graphic>
          <a:graphicData uri="http://schemas.openxmlformats.org/drawingml/2006/table">
            <a:tbl>
              <a:tblPr>
                <a:tableStyleId>{4C3C2611-4C71-4FC5-86AE-919BDF0F9419}</a:tableStyleId>
              </a:tblPr>
              <a:tblGrid>
                <a:gridCol w="2193341"/>
                <a:gridCol w="6086659"/>
              </a:tblGrid>
              <a:tr h="910211">
                <a:tc>
                  <a:txBody>
                    <a:bodyPr/>
                    <a:lstStyle/>
                    <a:p>
                      <a:pPr algn="l">
                        <a:lnSpc>
                          <a:spcPct val="90000"/>
                        </a:lnSpc>
                        <a:spcBef>
                          <a:spcPts val="0"/>
                        </a:spcBef>
                        <a:spcAft>
                          <a:spcPts val="600"/>
                        </a:spcAft>
                        <a:defRPr sz="1800"/>
                      </a:pPr>
                      <a:r>
                        <a:rPr sz="2000" dirty="0"/>
                        <a:t>Marketing </a:t>
                      </a:r>
                      <a:r>
                        <a:rPr sz="2000" dirty="0" err="1"/>
                        <a:t>authorisation</a:t>
                      </a:r>
                      <a:endParaRPr sz="2000" dirty="0"/>
                    </a:p>
                  </a:txBody>
                  <a:tcPr marL="45720" marR="45720" horzOverflow="overflow"/>
                </a:tc>
                <a:tc>
                  <a:txBody>
                    <a:bodyPr/>
                    <a:lstStyle/>
                    <a:p>
                      <a:pPr algn="l">
                        <a:lnSpc>
                          <a:spcPct val="90000"/>
                        </a:lnSpc>
                        <a:spcBef>
                          <a:spcPts val="0"/>
                        </a:spcBef>
                        <a:spcAft>
                          <a:spcPts val="600"/>
                        </a:spcAft>
                        <a:defRPr sz="1800"/>
                      </a:pPr>
                      <a:r>
                        <a:rPr sz="2000" dirty="0"/>
                        <a:t>Treatment of secondary hyperparathyroidism (SHPT) in adult patients with chronic kidney disease (CKD) on </a:t>
                      </a:r>
                      <a:r>
                        <a:rPr sz="2000" dirty="0" err="1"/>
                        <a:t>haemodialysis</a:t>
                      </a:r>
                      <a:r>
                        <a:rPr sz="2000" dirty="0"/>
                        <a:t> therapy</a:t>
                      </a:r>
                    </a:p>
                  </a:txBody>
                  <a:tcPr marL="45720" marR="45720" horzOverflow="overflow"/>
                </a:tc>
              </a:tr>
              <a:tr h="675073">
                <a:tc>
                  <a:txBody>
                    <a:bodyPr/>
                    <a:lstStyle/>
                    <a:p>
                      <a:pPr algn="l">
                        <a:lnSpc>
                          <a:spcPct val="90000"/>
                        </a:lnSpc>
                        <a:spcBef>
                          <a:spcPts val="0"/>
                        </a:spcBef>
                        <a:spcAft>
                          <a:spcPts val="600"/>
                        </a:spcAft>
                        <a:defRPr sz="1800"/>
                      </a:pPr>
                      <a:r>
                        <a:rPr sz="2000"/>
                        <a:t>Pharmaceutical formulation </a:t>
                      </a:r>
                    </a:p>
                  </a:txBody>
                  <a:tcPr marL="45720" marR="45720" horzOverflow="overflow"/>
                </a:tc>
                <a:tc>
                  <a:txBody>
                    <a:bodyPr/>
                    <a:lstStyle/>
                    <a:p>
                      <a:pPr algn="l">
                        <a:lnSpc>
                          <a:spcPct val="90000"/>
                        </a:lnSpc>
                        <a:spcBef>
                          <a:spcPts val="0"/>
                        </a:spcBef>
                        <a:spcAft>
                          <a:spcPts val="600"/>
                        </a:spcAft>
                        <a:defRPr sz="1800"/>
                      </a:pPr>
                      <a:r>
                        <a:rPr sz="2000"/>
                        <a:t>2.5 mg, 5 mg, 10 mg solution for injection</a:t>
                      </a:r>
                    </a:p>
                    <a:p>
                      <a:pPr algn="l">
                        <a:lnSpc>
                          <a:spcPct val="90000"/>
                        </a:lnSpc>
                        <a:spcBef>
                          <a:spcPts val="0"/>
                        </a:spcBef>
                        <a:spcAft>
                          <a:spcPts val="600"/>
                        </a:spcAft>
                        <a:defRPr sz="1800"/>
                      </a:pPr>
                      <a:r>
                        <a:rPr sz="2000"/>
                        <a:t>(single-use glass vials).</a:t>
                      </a:r>
                    </a:p>
                  </a:txBody>
                  <a:tcPr marL="45720" marR="45720" horzOverflow="overflow"/>
                </a:tc>
              </a:tr>
              <a:tr h="546126">
                <a:tc>
                  <a:txBody>
                    <a:bodyPr/>
                    <a:lstStyle/>
                    <a:p>
                      <a:pPr algn="l">
                        <a:lnSpc>
                          <a:spcPct val="90000"/>
                        </a:lnSpc>
                        <a:spcBef>
                          <a:spcPts val="0"/>
                        </a:spcBef>
                        <a:spcAft>
                          <a:spcPts val="600"/>
                        </a:spcAft>
                        <a:defRPr sz="1800"/>
                      </a:pPr>
                      <a:r>
                        <a:rPr sz="2000"/>
                        <a:t>Acquisition cost (excl. VAT) *</a:t>
                      </a:r>
                    </a:p>
                  </a:txBody>
                  <a:tcPr marL="45720" marR="45720" horzOverflow="overflow"/>
                </a:tc>
                <a:tc>
                  <a:txBody>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en-GB" sz="2000" b="0" i="0" u="sng" strike="noStrike" kern="1200" cap="none" spc="0" normalizeH="0" baseline="0" noProof="0" smtClean="0">
                          <a:ln>
                            <a:noFill/>
                          </a:ln>
                          <a:solidFill>
                            <a:prstClr val="black"/>
                          </a:solidFill>
                          <a:effectLst/>
                          <a:highlight>
                            <a:srgbClr val="00FFFF"/>
                          </a:highlight>
                          <a:uLnTx/>
                          <a:uFillTx/>
                          <a:latin typeface="Arial"/>
                          <a:ea typeface="+mn-ea"/>
                          <a:cs typeface="+mn-cs"/>
                        </a:rPr>
                        <a:t>XXXXXXXXXXXXXXXXXX.</a:t>
                      </a:r>
                      <a:endParaRPr kumimoji="0" lang="en-GB" sz="2000" b="0"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txBody>
                  <a:tcPr marL="45720" marR="45720" horzOverflow="overflow"/>
                </a:tc>
              </a:tr>
              <a:tr h="1183274">
                <a:tc>
                  <a:txBody>
                    <a:bodyPr/>
                    <a:lstStyle/>
                    <a:p>
                      <a:pPr algn="l">
                        <a:lnSpc>
                          <a:spcPct val="90000"/>
                        </a:lnSpc>
                        <a:spcBef>
                          <a:spcPts val="0"/>
                        </a:spcBef>
                        <a:spcAft>
                          <a:spcPts val="600"/>
                        </a:spcAft>
                        <a:defRPr sz="1800"/>
                      </a:pPr>
                      <a:r>
                        <a:rPr sz="2000"/>
                        <a:t>Method of administration</a:t>
                      </a:r>
                    </a:p>
                  </a:txBody>
                  <a:tcPr marL="45720" marR="45720" horzOverflow="overflow"/>
                </a:tc>
                <a:tc>
                  <a:txBody>
                    <a:bodyPr/>
                    <a:lstStyle/>
                    <a:p>
                      <a:pPr algn="l">
                        <a:lnSpc>
                          <a:spcPct val="90000"/>
                        </a:lnSpc>
                        <a:spcBef>
                          <a:spcPts val="0"/>
                        </a:spcBef>
                        <a:spcAft>
                          <a:spcPts val="600"/>
                        </a:spcAft>
                        <a:defRPr sz="1800"/>
                      </a:pPr>
                      <a:r>
                        <a:rPr sz="2000" dirty="0"/>
                        <a:t>Administered by bolus injection into the venous line of the dialysis circuit at the end of routine </a:t>
                      </a:r>
                      <a:r>
                        <a:rPr sz="2000" dirty="0" err="1"/>
                        <a:t>haemodialysis</a:t>
                      </a:r>
                      <a:r>
                        <a:rPr sz="2000" dirty="0"/>
                        <a:t> treatment during rinse back or intravenously after rinse back.</a:t>
                      </a:r>
                    </a:p>
                  </a:txBody>
                  <a:tcPr marL="45720" marR="45720" horzOverflow="overflow"/>
                </a:tc>
              </a:tr>
              <a:tr h="1365316">
                <a:tc>
                  <a:txBody>
                    <a:bodyPr/>
                    <a:lstStyle/>
                    <a:p>
                      <a:pPr algn="l">
                        <a:lnSpc>
                          <a:spcPct val="90000"/>
                        </a:lnSpc>
                        <a:spcBef>
                          <a:spcPts val="0"/>
                        </a:spcBef>
                        <a:spcAft>
                          <a:spcPts val="600"/>
                        </a:spcAft>
                        <a:defRPr sz="1800"/>
                      </a:pPr>
                      <a:r>
                        <a:rPr sz="2000"/>
                        <a:t>Doses </a:t>
                      </a:r>
                    </a:p>
                  </a:txBody>
                  <a:tcPr marL="45720" marR="45720" horzOverflow="overflow"/>
                </a:tc>
                <a:tc>
                  <a:txBody>
                    <a:bodyPr/>
                    <a:lstStyle/>
                    <a:p>
                      <a:pPr algn="l">
                        <a:lnSpc>
                          <a:spcPct val="90000"/>
                        </a:lnSpc>
                        <a:spcBef>
                          <a:spcPts val="0"/>
                        </a:spcBef>
                        <a:spcAft>
                          <a:spcPts val="600"/>
                        </a:spcAft>
                        <a:defRPr sz="1800"/>
                      </a:pPr>
                      <a:r>
                        <a:rPr sz="2000" dirty="0"/>
                        <a:t>Starting dose is 5 mg 3 times per week during routine </a:t>
                      </a:r>
                      <a:r>
                        <a:rPr sz="2000" dirty="0" err="1"/>
                        <a:t>haemodialysis</a:t>
                      </a:r>
                      <a:r>
                        <a:rPr sz="2000" dirty="0"/>
                        <a:t> sessions. Doses should be titrated up or down so that doses are </a:t>
                      </a:r>
                      <a:r>
                        <a:rPr sz="2000" dirty="0" err="1"/>
                        <a:t>individualised</a:t>
                      </a:r>
                      <a:r>
                        <a:rPr sz="2000" dirty="0"/>
                        <a:t> between </a:t>
                      </a:r>
                      <a:r>
                        <a:rPr sz="2000" dirty="0" smtClean="0"/>
                        <a:t>2.5</a:t>
                      </a:r>
                      <a:r>
                        <a:rPr lang="en-GB" sz="2000" dirty="0" smtClean="0"/>
                        <a:t> </a:t>
                      </a:r>
                      <a:r>
                        <a:rPr sz="2000" dirty="0" smtClean="0"/>
                        <a:t>mg </a:t>
                      </a:r>
                      <a:r>
                        <a:rPr sz="2000" dirty="0"/>
                        <a:t>and 15 mg 3 times per week. </a:t>
                      </a:r>
                      <a:r>
                        <a:rPr sz="2000" dirty="0" smtClean="0"/>
                        <a:t>Treatment </a:t>
                      </a:r>
                      <a:r>
                        <a:rPr sz="2000" dirty="0"/>
                        <a:t>is anticipated to be ongoing</a:t>
                      </a:r>
                    </a:p>
                  </a:txBody>
                  <a:tcPr marL="45720" marR="45720" horzOverflow="overflow"/>
                </a:tc>
              </a:tr>
            </a:tbl>
          </a:graphicData>
        </a:graphic>
      </p:graphicFrame>
      <p:sp>
        <p:nvSpPr>
          <p:cNvPr id="6" name="Title 5"/>
          <p:cNvSpPr>
            <a:spLocks noGrp="1"/>
          </p:cNvSpPr>
          <p:nvPr>
            <p:ph type="title"/>
          </p:nvPr>
        </p:nvSpPr>
        <p:spPr/>
        <p:txBody>
          <a:bodyPr/>
          <a:lstStyle/>
          <a:p>
            <a:r>
              <a:rPr lang="en-GB" dirty="0" smtClean="0"/>
              <a:t>Etelcalcetide – description of the technology</a:t>
            </a:r>
            <a:endParaRPr lang="en-GB" dirty="0"/>
          </a:p>
        </p:txBody>
      </p:sp>
      <p:sp>
        <p:nvSpPr>
          <p:cNvPr id="100" name="Shape 100"/>
          <p:cNvSpPr>
            <a:spLocks noGrp="1"/>
          </p:cNvSpPr>
          <p:nvPr>
            <p:ph type="sldNum" sz="quarter" idx="10"/>
          </p:nvPr>
        </p:nvSpPr>
        <p:spPr/>
        <p:txBody>
          <a:bodyPr/>
          <a:lstStyle/>
          <a:p>
            <a:fld id="{86CB4B4D-7CA3-9044-876B-883B54F8677D}" type="slidenum">
              <a:rPr lang="en-GB" smtClean="0"/>
              <a:pPr/>
              <a:t>6</a:t>
            </a:fld>
            <a:endParaRPr lang="en-GB"/>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Patient perspective (British Kidney Association; Kidney Research UK) </a:t>
            </a:r>
            <a:endParaRPr lang="en-GB" dirty="0"/>
          </a:p>
        </p:txBody>
      </p:sp>
      <p:sp>
        <p:nvSpPr>
          <p:cNvPr id="3" name="Content Placeholder 2"/>
          <p:cNvSpPr>
            <a:spLocks noGrp="1"/>
          </p:cNvSpPr>
          <p:nvPr>
            <p:ph idx="1"/>
          </p:nvPr>
        </p:nvSpPr>
        <p:spPr>
          <a:xfrm>
            <a:off x="431800" y="1489619"/>
            <a:ext cx="8280400" cy="4641381"/>
          </a:xfrm>
        </p:spPr>
        <p:txBody>
          <a:bodyPr/>
          <a:lstStyle/>
          <a:p>
            <a:r>
              <a:rPr lang="en-GB" dirty="0" smtClean="0"/>
              <a:t>Secondary hyperparathyroidism affects both mental and physical health.</a:t>
            </a:r>
          </a:p>
          <a:p>
            <a:r>
              <a:rPr lang="en-GB" dirty="0" smtClean="0"/>
              <a:t>Symptoms include bone pain, stomach pain, fatigue, confusion, nausea and depression leading to mobility problems, sleeplessness and reduced quality of life.</a:t>
            </a:r>
          </a:p>
          <a:p>
            <a:pPr lvl="0"/>
            <a:r>
              <a:rPr lang="en-GB" dirty="0" smtClean="0"/>
              <a:t>Current NHS treatments do not work for some patients.</a:t>
            </a:r>
          </a:p>
          <a:p>
            <a:r>
              <a:rPr lang="en-GB" dirty="0" smtClean="0"/>
              <a:t>Drug regimens are burdensome. Surgery carries extra risk and isn’t always successful.</a:t>
            </a:r>
          </a:p>
          <a:p>
            <a:pPr lvl="0"/>
            <a:r>
              <a:rPr lang="en-GB" dirty="0" smtClean="0"/>
              <a:t>Patients want relief from symptoms, better control of their condition and for different treatment options to be made available. </a:t>
            </a:r>
          </a:p>
          <a:p>
            <a:endParaRPr lang="en-GB" dirty="0" smtClean="0"/>
          </a:p>
        </p:txBody>
      </p:sp>
      <p:sp>
        <p:nvSpPr>
          <p:cNvPr id="4" name="Slide Number Placeholder 3"/>
          <p:cNvSpPr>
            <a:spLocks noGrp="1"/>
          </p:cNvSpPr>
          <p:nvPr>
            <p:ph type="sldNum" sz="quarter" idx="2"/>
          </p:nvPr>
        </p:nvSpPr>
        <p:spPr/>
        <p:txBody>
          <a:bodyPr/>
          <a:lstStyle/>
          <a:p>
            <a:fld id="{3E0ABD2C-BA18-4AED-8ACB-952F2FBC0D47}" type="slidenum">
              <a:rPr lang="en-GB" smtClean="0"/>
              <a:pPr/>
              <a:t>7</a:t>
            </a:fld>
            <a:endParaRPr lang="en-GB"/>
          </a:p>
        </p:txBody>
      </p:sp>
    </p:spTree>
    <p:extLst>
      <p:ext uri="{BB962C8B-B14F-4D97-AF65-F5344CB8AC3E}">
        <p14:creationId xmlns:p14="http://schemas.microsoft.com/office/powerpoint/2010/main" val="3489898816"/>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Patient perspective</a:t>
            </a:r>
            <a:endParaRPr lang="en-GB" dirty="0"/>
          </a:p>
        </p:txBody>
      </p:sp>
      <p:sp>
        <p:nvSpPr>
          <p:cNvPr id="3" name="Content Placeholder 2"/>
          <p:cNvSpPr>
            <a:spLocks noGrp="1"/>
          </p:cNvSpPr>
          <p:nvPr>
            <p:ph idx="1"/>
          </p:nvPr>
        </p:nvSpPr>
        <p:spPr/>
        <p:txBody>
          <a:bodyPr/>
          <a:lstStyle/>
          <a:p>
            <a:r>
              <a:rPr lang="en-GB" dirty="0" smtClean="0"/>
              <a:t>Patients and carers have indicated that they expect </a:t>
            </a:r>
            <a:r>
              <a:rPr lang="en-GB" altLang="en-US" dirty="0" smtClean="0"/>
              <a:t>Etelcalcetide to have the following advantages:</a:t>
            </a:r>
          </a:p>
          <a:p>
            <a:r>
              <a:rPr lang="en-GB" altLang="en-US" dirty="0" smtClean="0"/>
              <a:t>Reduction of pain; Increased mobility; Less need for surgery.</a:t>
            </a:r>
          </a:p>
          <a:p>
            <a:r>
              <a:rPr lang="en-GB" altLang="en-US" dirty="0" smtClean="0"/>
              <a:t>Patients dialysing in hospital do not have the worry of taking another oral medication, as for the first time a </a:t>
            </a:r>
            <a:r>
              <a:rPr lang="en-GB" altLang="en-US" dirty="0" err="1" smtClean="0"/>
              <a:t>calcimimetic</a:t>
            </a:r>
            <a:r>
              <a:rPr lang="en-GB" altLang="en-US" dirty="0" smtClean="0"/>
              <a:t> will be administered through IV, thus reducing the pill burden.</a:t>
            </a:r>
          </a:p>
          <a:p>
            <a:r>
              <a:rPr lang="en-GB" dirty="0" smtClean="0"/>
              <a:t>However, people who are on home dialysis are less likely to want to attend hospital 3 times a week to receive this treatment.</a:t>
            </a:r>
            <a:endParaRPr lang="en-GB" dirty="0"/>
          </a:p>
        </p:txBody>
      </p:sp>
      <p:sp>
        <p:nvSpPr>
          <p:cNvPr id="4" name="Slide Number Placeholder 3"/>
          <p:cNvSpPr>
            <a:spLocks noGrp="1"/>
          </p:cNvSpPr>
          <p:nvPr>
            <p:ph type="sldNum" sz="quarter" idx="2"/>
          </p:nvPr>
        </p:nvSpPr>
        <p:spPr/>
        <p:txBody>
          <a:bodyPr/>
          <a:lstStyle/>
          <a:p>
            <a:fld id="{3E0ABD2C-BA18-4AED-8ACB-952F2FBC0D47}" type="slidenum">
              <a:rPr lang="en-GB" smtClean="0"/>
              <a:pPr/>
              <a:t>8</a:t>
            </a:fld>
            <a:endParaRPr lang="en-GB"/>
          </a:p>
        </p:txBody>
      </p:sp>
    </p:spTree>
    <p:extLst>
      <p:ext uri="{BB962C8B-B14F-4D97-AF65-F5344CB8AC3E}">
        <p14:creationId xmlns:p14="http://schemas.microsoft.com/office/powerpoint/2010/main" val="352413288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Equality Issues</a:t>
            </a:r>
            <a:endParaRPr lang="en-GB" dirty="0"/>
          </a:p>
        </p:txBody>
      </p:sp>
      <p:sp>
        <p:nvSpPr>
          <p:cNvPr id="3" name="Content Placeholder 2"/>
          <p:cNvSpPr>
            <a:spLocks noGrp="1"/>
          </p:cNvSpPr>
          <p:nvPr>
            <p:ph idx="1"/>
          </p:nvPr>
        </p:nvSpPr>
        <p:spPr/>
        <p:txBody>
          <a:bodyPr/>
          <a:lstStyle/>
          <a:p>
            <a:r>
              <a:rPr lang="en-GB" dirty="0" smtClean="0"/>
              <a:t>Raised by the British Kidney Association:</a:t>
            </a:r>
          </a:p>
          <a:p>
            <a:r>
              <a:rPr lang="en-GB" dirty="0" smtClean="0"/>
              <a:t>“There are kidney patients who are or may be given current treatments off-label, as they are not on dialysis.  They may be post-transplant or pre-dialysis and still have secondary PTH and be symptomatic.  We would not wish new guidance to impact on this flexibility.  There may also be patients with PTH under 800 who benefit from treatment.  New treatments should continue for these patients as well.”</a:t>
            </a:r>
            <a:endParaRPr lang="en-GB" dirty="0"/>
          </a:p>
        </p:txBody>
      </p:sp>
      <p:sp>
        <p:nvSpPr>
          <p:cNvPr id="4" name="Slide Number Placeholder 3"/>
          <p:cNvSpPr>
            <a:spLocks noGrp="1"/>
          </p:cNvSpPr>
          <p:nvPr>
            <p:ph type="sldNum" sz="quarter" idx="2"/>
          </p:nvPr>
        </p:nvSpPr>
        <p:spPr/>
        <p:txBody>
          <a:bodyPr/>
          <a:lstStyle/>
          <a:p>
            <a:fld id="{3E0ABD2C-BA18-4AED-8ACB-952F2FBC0D47}" type="slidenum">
              <a:rPr lang="en-GB" smtClean="0"/>
              <a:pPr/>
              <a:t>9</a:t>
            </a:fld>
            <a:endParaRPr lang="en-GB"/>
          </a:p>
        </p:txBody>
      </p:sp>
    </p:spTree>
    <p:extLst>
      <p:ext uri="{BB962C8B-B14F-4D97-AF65-F5344CB8AC3E}">
        <p14:creationId xmlns:p14="http://schemas.microsoft.com/office/powerpoint/2010/main" val="1028161715"/>
      </p:ext>
    </p:extLst>
  </p:cSld>
  <p:clrMapOvr>
    <a:masterClrMapping/>
  </p:clrMapOvr>
  <p:transition spd="med"/>
</p:sld>
</file>

<file path=ppt/theme/theme1.xml><?xml version="1.0" encoding="utf-8"?>
<a:theme xmlns:a="http://schemas.openxmlformats.org/drawingml/2006/main" name="Custom Design">
  <a:themeElements>
    <a:clrScheme name="Custom Desig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Custom Design">
      <a:majorFont>
        <a:latin typeface="Calibri"/>
        <a:ea typeface="Calibri"/>
        <a:cs typeface="Calibri"/>
      </a:majorFont>
      <a:minorFont>
        <a:latin typeface="Helvetica"/>
        <a:ea typeface="Helvetica"/>
        <a:cs typeface="Helvetica"/>
      </a:minorFont>
    </a:fontScheme>
    <a:fmtScheme name="Custom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Custom Design">
  <a:themeElements>
    <a:clrScheme name="Custom Desig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Custom Design">
      <a:majorFont>
        <a:latin typeface="Calibri"/>
        <a:ea typeface="Calibri"/>
        <a:cs typeface="Calibri"/>
      </a:majorFont>
      <a:minorFont>
        <a:latin typeface="Helvetica"/>
        <a:ea typeface="Helvetica"/>
        <a:cs typeface="Helvetica"/>
      </a:minorFont>
    </a:fontScheme>
    <a:fmtScheme name="Custom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939</TotalTime>
  <Words>2026</Words>
  <Application>Microsoft Office PowerPoint</Application>
  <PresentationFormat>On-screen Show (4:3)</PresentationFormat>
  <Paragraphs>323</Paragraphs>
  <Slides>23</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ＭＳ Ｐゴシック</vt:lpstr>
      <vt:lpstr>Arial</vt:lpstr>
      <vt:lpstr>Calibri</vt:lpstr>
      <vt:lpstr>Helvetica</vt:lpstr>
      <vt:lpstr>Times New Roman</vt:lpstr>
      <vt:lpstr>Custom Design</vt:lpstr>
      <vt:lpstr> Etelcalcetide for treating of secondary hyperparathyroidism [ID908] </vt:lpstr>
      <vt:lpstr>Key issues for consideration</vt:lpstr>
      <vt:lpstr>Secondary hyperparathyroidism (SHPT)</vt:lpstr>
      <vt:lpstr>Treatment pathway – company submission</vt:lpstr>
      <vt:lpstr>Decision problem </vt:lpstr>
      <vt:lpstr>Etelcalcetide – description of the technology</vt:lpstr>
      <vt:lpstr>Patient perspective (British Kidney Association; Kidney Research UK) </vt:lpstr>
      <vt:lpstr>Patient perspective</vt:lpstr>
      <vt:lpstr>Equality Issues</vt:lpstr>
      <vt:lpstr>Clinical trial evidence – etelcalcetide versus placebo</vt:lpstr>
      <vt:lpstr>Pooled results for studies 20120229 and 20120230</vt:lpstr>
      <vt:lpstr>Kaplan-Meier – time to 1st occurrence of PTH &gt;30% reduction vs baseline</vt:lpstr>
      <vt:lpstr>Etelcalcetide vs cinacalcet NCT20120360</vt:lpstr>
      <vt:lpstr>Summary of results NCT20120360</vt:lpstr>
      <vt:lpstr>Kaplan-Meier – time to 1st occurrence of PTH &gt;30% reduction vs baseline</vt:lpstr>
      <vt:lpstr>Subgroups</vt:lpstr>
      <vt:lpstr>Long term efficacy Open-label extension study 20120231 (OLE1)</vt:lpstr>
      <vt:lpstr>Health-related quality of life </vt:lpstr>
      <vt:lpstr>Adverse events in etelcalcetide RCTs</vt:lpstr>
      <vt:lpstr>Adverse events (≥ 5% of etelcalcetide group and ≥ 1% difference from placebo/cinacalcet)</vt:lpstr>
      <vt:lpstr>ERG comments clinical effectiveness (1)</vt:lpstr>
      <vt:lpstr>ERG comments clinical effectiveness (2)</vt:lpstr>
      <vt:lpstr>Key issues for consideration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Etelcalcetide for the treatment of secondary hyperparathyroidism [ID908]</dc:title>
  <dc:creator>Christian Griffiths</dc:creator>
  <cp:lastModifiedBy>Marcia Miller</cp:lastModifiedBy>
  <cp:revision>57</cp:revision>
  <dcterms:modified xsi:type="dcterms:W3CDTF">2017-02-07T15:25:16Z</dcterms:modified>
</cp:coreProperties>
</file>