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32"/>
  </p:notesMasterIdLst>
  <p:handoutMasterIdLst>
    <p:handoutMasterId r:id="rId33"/>
  </p:handoutMasterIdLst>
  <p:sldIdLst>
    <p:sldId id="277" r:id="rId2"/>
    <p:sldId id="279" r:id="rId3"/>
    <p:sldId id="314" r:id="rId4"/>
    <p:sldId id="286" r:id="rId5"/>
    <p:sldId id="310" r:id="rId6"/>
    <p:sldId id="311" r:id="rId7"/>
    <p:sldId id="321" r:id="rId8"/>
    <p:sldId id="309" r:id="rId9"/>
    <p:sldId id="312" r:id="rId10"/>
    <p:sldId id="283" r:id="rId11"/>
    <p:sldId id="264" r:id="rId12"/>
    <p:sldId id="288" r:id="rId13"/>
    <p:sldId id="289" r:id="rId14"/>
    <p:sldId id="290" r:id="rId15"/>
    <p:sldId id="291" r:id="rId16"/>
    <p:sldId id="292" r:id="rId17"/>
    <p:sldId id="293" r:id="rId18"/>
    <p:sldId id="322" r:id="rId19"/>
    <p:sldId id="295" r:id="rId20"/>
    <p:sldId id="315" r:id="rId21"/>
    <p:sldId id="316" r:id="rId22"/>
    <p:sldId id="296" r:id="rId23"/>
    <p:sldId id="317" r:id="rId24"/>
    <p:sldId id="298" r:id="rId25"/>
    <p:sldId id="299" r:id="rId26"/>
    <p:sldId id="301" r:id="rId27"/>
    <p:sldId id="313" r:id="rId28"/>
    <p:sldId id="320" r:id="rId29"/>
    <p:sldId id="318" r:id="rId30"/>
    <p:sldId id="319"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a Khan" initials="SK" lastIdx="12" clrIdx="0">
    <p:extLst>
      <p:ext uri="{19B8F6BF-5375-455C-9EA6-DF929625EA0E}">
        <p15:presenceInfo xmlns:p15="http://schemas.microsoft.com/office/powerpoint/2012/main" userId="S-1-5-21-2135317788-1047624253-925700815-24211" providerId="AD"/>
      </p:ext>
    </p:extLst>
  </p:cmAuthor>
  <p:cmAuthor id="2" name="Joanna Richardson" initials="JR" lastIdx="2" clrIdx="1">
    <p:extLst>
      <p:ext uri="{19B8F6BF-5375-455C-9EA6-DF929625EA0E}">
        <p15:presenceInfo xmlns:p15="http://schemas.microsoft.com/office/powerpoint/2012/main" userId="S-1-5-21-2135317788-1047624253-925700815-2073" providerId="AD"/>
      </p:ext>
    </p:extLst>
  </p:cmAuthor>
  <p:cmAuthor id="3" name="Janet Robertson" initials="JR" lastIdx="3" clrIdx="2">
    <p:extLst>
      <p:ext uri="{19B8F6BF-5375-455C-9EA6-DF929625EA0E}">
        <p15:presenceInfo xmlns:p15="http://schemas.microsoft.com/office/powerpoint/2012/main" userId="S-1-5-21-2135317788-1047624253-925700815-12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37" autoAdjust="0"/>
    <p:restoredTop sz="75362" autoAdjust="0"/>
  </p:normalViewPr>
  <p:slideViewPr>
    <p:cSldViewPr>
      <p:cViewPr varScale="1">
        <p:scale>
          <a:sx n="132" d="100"/>
          <a:sy n="132" d="100"/>
        </p:scale>
        <p:origin x="972" y="12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50" d="100"/>
        <a:sy n="150" d="100"/>
      </p:scale>
      <p:origin x="0" y="0"/>
    </p:cViewPr>
  </p:sorterViewPr>
  <p:notesViewPr>
    <p:cSldViewPr>
      <p:cViewPr varScale="1">
        <p:scale>
          <a:sx n="53" d="100"/>
          <a:sy n="53" d="100"/>
        </p:scale>
        <p:origin x="133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796F4E50-F464-42BB-B03D-459F03292F70}" type="datetimeFigureOut">
              <a:rPr lang="en-GB" smtClean="0">
                <a:latin typeface="Arial" panose="020B0604020202020204" pitchFamily="34" charset="0"/>
                <a:cs typeface="Arial" panose="020B0604020202020204" pitchFamily="34" charset="0"/>
              </a:rPr>
              <a:t>18/07/2017</a:t>
            </a:fld>
            <a:endParaRPr lang="en-GB"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E61F4EF-C34A-4611-B3D5-96D531809530}" type="slidenum">
              <a:rPr lang="en-GB" smtClean="0"/>
              <a:t>‹#›</a:t>
            </a:fld>
            <a:endParaRPr lang="en-GB"/>
          </a:p>
        </p:txBody>
      </p:sp>
    </p:spTree>
    <p:extLst>
      <p:ext uri="{BB962C8B-B14F-4D97-AF65-F5344CB8AC3E}">
        <p14:creationId xmlns:p14="http://schemas.microsoft.com/office/powerpoint/2010/main" val="3029460974"/>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r>
              <a:rPr lang="en-GB" smtClean="0"/>
              <a:t>CONFIDENTIAL</a:t>
            </a:r>
            <a:endParaRPr lang="en-GB" dirty="0"/>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fld id="{509577D4-48CF-4D33-AA8F-102FB5A63387}" type="datetimeFigureOut">
              <a:rPr lang="en-GB" smtClean="0"/>
              <a:pPr/>
              <a:t>18/07/2017</a:t>
            </a:fld>
            <a:endParaRPr lang="en-GB" dirty="0"/>
          </a:p>
        </p:txBody>
      </p:sp>
      <p:sp>
        <p:nvSpPr>
          <p:cNvPr id="4" name="Slide Image Placeholder 3"/>
          <p:cNvSpPr>
            <a:spLocks noGrp="1" noRot="1" noChangeAspect="1"/>
          </p:cNvSpPr>
          <p:nvPr>
            <p:ph type="sldImg" idx="2"/>
          </p:nvPr>
        </p:nvSpPr>
        <p:spPr>
          <a:xfrm>
            <a:off x="774700" y="534988"/>
            <a:ext cx="5297488" cy="3975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256477" y="4696263"/>
            <a:ext cx="6333893" cy="3590693"/>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
        <p:nvSpPr>
          <p:cNvPr id="6" name="Footer Placeholder 5"/>
          <p:cNvSpPr>
            <a:spLocks noGrp="1"/>
          </p:cNvSpPr>
          <p:nvPr>
            <p:ph type="ftr" sz="quarter" idx="4"/>
          </p:nvPr>
        </p:nvSpPr>
        <p:spPr>
          <a:xfrm>
            <a:off x="-1" y="8685213"/>
            <a:ext cx="6099717" cy="458787"/>
          </a:xfrm>
          <a:prstGeom prst="rect">
            <a:avLst/>
          </a:prstGeom>
        </p:spPr>
        <p:txBody>
          <a:bodyPr vert="horz" lIns="91440" tIns="45720" rIns="91440" bIns="45720" rtlCol="0" anchor="b"/>
          <a:lstStyle>
            <a:lvl1pPr algn="l">
              <a:defRPr sz="1000">
                <a:latin typeface="Arial" panose="020B0604020202020204" pitchFamily="34" charset="0"/>
                <a:cs typeface="Arial" panose="020B0604020202020204" pitchFamily="34" charset="0"/>
              </a:defRPr>
            </a:lvl1pPr>
          </a:lstStyle>
          <a:p>
            <a:pPr>
              <a:defRPr/>
            </a:pPr>
            <a:r>
              <a:rPr lang="en-GB" dirty="0" smtClean="0"/>
              <a:t>National Institute for Health and Care Excellence</a:t>
            </a:r>
            <a:br>
              <a:rPr lang="en-GB" dirty="0" smtClean="0"/>
            </a:br>
            <a:r>
              <a:rPr lang="en-GB" dirty="0" smtClean="0"/>
              <a:t>Pre-meeting briefing – insert title in notes master view</a:t>
            </a:r>
          </a:p>
          <a:p>
            <a:pPr>
              <a:defRPr/>
            </a:pPr>
            <a:r>
              <a:rPr lang="en-GB" dirty="0" smtClean="0"/>
              <a:t>Issue date: [Month year]</a:t>
            </a:r>
            <a:endParaRPr lang="en-GB" dirty="0"/>
          </a:p>
        </p:txBody>
      </p:sp>
      <p:sp>
        <p:nvSpPr>
          <p:cNvPr id="7" name="Slide Number Placeholder 6"/>
          <p:cNvSpPr>
            <a:spLocks noGrp="1"/>
          </p:cNvSpPr>
          <p:nvPr>
            <p:ph type="sldNum" sz="quarter" idx="5"/>
          </p:nvPr>
        </p:nvSpPr>
        <p:spPr>
          <a:xfrm>
            <a:off x="6099715" y="8685213"/>
            <a:ext cx="756697" cy="458787"/>
          </a:xfrm>
          <a:prstGeom prst="rect">
            <a:avLst/>
          </a:prstGeom>
        </p:spPr>
        <p:txBody>
          <a:bodyPr vert="horz" lIns="91440" tIns="45720" rIns="91440" bIns="45720" rtlCol="0" anchor="b"/>
          <a:lstStyle>
            <a:lvl1pPr algn="r">
              <a:defRPr sz="1000">
                <a:latin typeface="Arial" panose="020B0604020202020204" pitchFamily="34" charset="0"/>
                <a:cs typeface="Arial" panose="020B0604020202020204" pitchFamily="34" charset="0"/>
              </a:defRPr>
            </a:lvl1pPr>
          </a:lstStyle>
          <a:p>
            <a:fld id="{149BB253-DF53-4740-B7D7-9B82F5DA74BF}" type="slidenum">
              <a:rPr lang="en-GB" smtClean="0"/>
              <a:pPr/>
              <a:t>‹#›</a:t>
            </a:fld>
            <a:endParaRPr lang="en-GB" dirty="0"/>
          </a:p>
        </p:txBody>
      </p:sp>
    </p:spTree>
    <p:extLst>
      <p:ext uri="{BB962C8B-B14F-4D97-AF65-F5344CB8AC3E}">
        <p14:creationId xmlns:p14="http://schemas.microsoft.com/office/powerpoint/2010/main" val="3847825373"/>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dirty="0"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4</a:t>
            </a:fld>
            <a:endParaRPr lang="en-GB" dirty="0"/>
          </a:p>
        </p:txBody>
      </p:sp>
      <p:sp>
        <p:nvSpPr>
          <p:cNvPr id="6" name="Footer Placeholder 5"/>
          <p:cNvSpPr>
            <a:spLocks noGrp="1"/>
          </p:cNvSpPr>
          <p:nvPr>
            <p:ph type="ftr" sz="quarter" idx="12"/>
          </p:nvPr>
        </p:nvSpPr>
        <p:spPr/>
        <p:txBody>
          <a:bodyPr/>
          <a:lstStyle/>
          <a:p>
            <a:pPr>
              <a:defRPr/>
            </a:pPr>
            <a:r>
              <a:rPr lang="en-GB" dirty="0" smtClean="0"/>
              <a:t>National Institute for Health and Care Excellence</a:t>
            </a:r>
            <a:br>
              <a:rPr lang="en-GB" dirty="0" smtClean="0"/>
            </a:br>
            <a:r>
              <a:rPr lang="en-GB" dirty="0" smtClean="0"/>
              <a:t>Pre-meeting briefing – insert title in notes master view</a:t>
            </a:r>
          </a:p>
          <a:p>
            <a:pPr>
              <a:defRPr/>
            </a:pPr>
            <a:r>
              <a:rPr lang="en-GB" dirty="0" smtClean="0"/>
              <a:t>Issue date: [Month year]</a:t>
            </a:r>
            <a:endParaRPr lang="en-GB" dirty="0"/>
          </a:p>
        </p:txBody>
      </p:sp>
    </p:spTree>
    <p:extLst>
      <p:ext uri="{BB962C8B-B14F-4D97-AF65-F5344CB8AC3E}">
        <p14:creationId xmlns:p14="http://schemas.microsoft.com/office/powerpoint/2010/main" val="3817699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15</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26250046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16</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1074678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17</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18390731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a:defRPr/>
            </a:pPr>
            <a:r>
              <a:rPr lang="en-GB" smtClean="0">
                <a:solidFill>
                  <a:prstClr val="black"/>
                </a:solidFill>
              </a:rPr>
              <a:t>Confidential </a:t>
            </a:r>
            <a:endParaRPr lang="en-GB" dirty="0">
              <a:solidFill>
                <a:prstClr val="black"/>
              </a:solidFill>
            </a:endParaRPr>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solidFill>
                  <a:prstClr val="black"/>
                </a:solidFill>
              </a:rPr>
              <a:pPr>
                <a:defRPr/>
              </a:pPr>
              <a:t>18</a:t>
            </a:fld>
            <a:endParaRPr lang="en-GB" dirty="0">
              <a:solidFill>
                <a:prstClr val="black"/>
              </a:solidFill>
            </a:endParaRPr>
          </a:p>
        </p:txBody>
      </p:sp>
      <p:sp>
        <p:nvSpPr>
          <p:cNvPr id="6" name="Footer Placeholder 5"/>
          <p:cNvSpPr>
            <a:spLocks noGrp="1"/>
          </p:cNvSpPr>
          <p:nvPr>
            <p:ph type="ftr" sz="quarter" idx="12"/>
          </p:nvPr>
        </p:nvSpPr>
        <p:spPr/>
        <p:txBody>
          <a:bodyPr/>
          <a:lstStyle/>
          <a:p>
            <a:pPr>
              <a:defRPr/>
            </a:pPr>
            <a:r>
              <a:rPr lang="en-GB" smtClean="0">
                <a:solidFill>
                  <a:prstClr val="black"/>
                </a:solidFill>
              </a:rPr>
              <a:t>National Institute for Health and Care Excellence</a:t>
            </a:r>
            <a:br>
              <a:rPr lang="en-GB" smtClean="0">
                <a:solidFill>
                  <a:prstClr val="black"/>
                </a:solidFill>
              </a:rPr>
            </a:br>
            <a:r>
              <a:rPr lang="en-GB" smtClean="0">
                <a:solidFill>
                  <a:prstClr val="black"/>
                </a:solidFill>
              </a:rPr>
              <a:t>Pre-meeting briefing – insert title in notes master view</a:t>
            </a:r>
          </a:p>
          <a:p>
            <a:pPr>
              <a:defRPr/>
            </a:pPr>
            <a:r>
              <a:rPr lang="en-GB" smtClean="0">
                <a:solidFill>
                  <a:prstClr val="black"/>
                </a:solidFill>
              </a:rPr>
              <a:t>Issue date: [Month year]</a:t>
            </a:r>
            <a:endParaRPr lang="en-GB" dirty="0">
              <a:solidFill>
                <a:prstClr val="black"/>
              </a:solidFill>
            </a:endParaRPr>
          </a:p>
        </p:txBody>
      </p:sp>
    </p:spTree>
    <p:extLst>
      <p:ext uri="{BB962C8B-B14F-4D97-AF65-F5344CB8AC3E}">
        <p14:creationId xmlns:p14="http://schemas.microsoft.com/office/powerpoint/2010/main" val="4376120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19</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25773487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solidFill>
                  <a:prstClr val="black"/>
                </a:solidFill>
              </a:rPr>
              <a:t>Confidential </a:t>
            </a:r>
            <a:endParaRPr lang="en-GB" dirty="0">
              <a:solidFill>
                <a:prstClr val="black"/>
              </a:solidFill>
            </a:endParaRPr>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solidFill>
                  <a:prstClr val="black"/>
                </a:solidFill>
              </a:rPr>
              <a:pPr>
                <a:defRPr/>
              </a:pPr>
              <a:t>20</a:t>
            </a:fld>
            <a:endParaRPr lang="en-GB" dirty="0">
              <a:solidFill>
                <a:prstClr val="black"/>
              </a:solidFill>
            </a:endParaRPr>
          </a:p>
        </p:txBody>
      </p:sp>
      <p:sp>
        <p:nvSpPr>
          <p:cNvPr id="6" name="Footer Placeholder 5"/>
          <p:cNvSpPr>
            <a:spLocks noGrp="1"/>
          </p:cNvSpPr>
          <p:nvPr>
            <p:ph type="ftr" sz="quarter" idx="12"/>
          </p:nvPr>
        </p:nvSpPr>
        <p:spPr/>
        <p:txBody>
          <a:bodyPr/>
          <a:lstStyle/>
          <a:p>
            <a:pPr>
              <a:defRPr/>
            </a:pPr>
            <a:r>
              <a:rPr lang="en-GB" smtClean="0">
                <a:solidFill>
                  <a:prstClr val="black"/>
                </a:solidFill>
              </a:rPr>
              <a:t>National Institute for Health and Care Excellence</a:t>
            </a:r>
            <a:br>
              <a:rPr lang="en-GB" smtClean="0">
                <a:solidFill>
                  <a:prstClr val="black"/>
                </a:solidFill>
              </a:rPr>
            </a:br>
            <a:r>
              <a:rPr lang="en-GB" smtClean="0">
                <a:solidFill>
                  <a:prstClr val="black"/>
                </a:solidFill>
              </a:rPr>
              <a:t>Pre-meeting briefing – insert title in notes master view</a:t>
            </a:r>
          </a:p>
          <a:p>
            <a:pPr>
              <a:defRPr/>
            </a:pPr>
            <a:r>
              <a:rPr lang="en-GB" smtClean="0">
                <a:solidFill>
                  <a:prstClr val="black"/>
                </a:solidFill>
              </a:rPr>
              <a:t>Issue date: [Month year]</a:t>
            </a:r>
            <a:endParaRPr lang="en-GB" dirty="0">
              <a:solidFill>
                <a:prstClr val="black"/>
              </a:solidFill>
            </a:endParaRPr>
          </a:p>
        </p:txBody>
      </p:sp>
    </p:spTree>
    <p:extLst>
      <p:ext uri="{BB962C8B-B14F-4D97-AF65-F5344CB8AC3E}">
        <p14:creationId xmlns:p14="http://schemas.microsoft.com/office/powerpoint/2010/main" val="9175071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solidFill>
                  <a:prstClr val="black"/>
                </a:solidFill>
              </a:rPr>
              <a:t>Confidential </a:t>
            </a:r>
            <a:endParaRPr lang="en-GB" dirty="0">
              <a:solidFill>
                <a:prstClr val="black"/>
              </a:solidFill>
            </a:endParaRPr>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solidFill>
                  <a:prstClr val="black"/>
                </a:solidFill>
              </a:rPr>
              <a:pPr>
                <a:defRPr/>
              </a:pPr>
              <a:t>21</a:t>
            </a:fld>
            <a:endParaRPr lang="en-GB" dirty="0">
              <a:solidFill>
                <a:prstClr val="black"/>
              </a:solidFill>
            </a:endParaRPr>
          </a:p>
        </p:txBody>
      </p:sp>
      <p:sp>
        <p:nvSpPr>
          <p:cNvPr id="6" name="Footer Placeholder 5"/>
          <p:cNvSpPr>
            <a:spLocks noGrp="1"/>
          </p:cNvSpPr>
          <p:nvPr>
            <p:ph type="ftr" sz="quarter" idx="12"/>
          </p:nvPr>
        </p:nvSpPr>
        <p:spPr/>
        <p:txBody>
          <a:bodyPr/>
          <a:lstStyle/>
          <a:p>
            <a:pPr>
              <a:defRPr/>
            </a:pPr>
            <a:r>
              <a:rPr lang="en-GB" smtClean="0">
                <a:solidFill>
                  <a:prstClr val="black"/>
                </a:solidFill>
              </a:rPr>
              <a:t>National Institute for Health and Care Excellence</a:t>
            </a:r>
            <a:br>
              <a:rPr lang="en-GB" smtClean="0">
                <a:solidFill>
                  <a:prstClr val="black"/>
                </a:solidFill>
              </a:rPr>
            </a:br>
            <a:r>
              <a:rPr lang="en-GB" smtClean="0">
                <a:solidFill>
                  <a:prstClr val="black"/>
                </a:solidFill>
              </a:rPr>
              <a:t>Pre-meeting briefing – insert title in notes master view</a:t>
            </a:r>
          </a:p>
          <a:p>
            <a:pPr>
              <a:defRPr/>
            </a:pPr>
            <a:r>
              <a:rPr lang="en-GB" smtClean="0">
                <a:solidFill>
                  <a:prstClr val="black"/>
                </a:solidFill>
              </a:rPr>
              <a:t>Issue date: [Month year]</a:t>
            </a:r>
            <a:endParaRPr lang="en-GB" dirty="0">
              <a:solidFill>
                <a:prstClr val="black"/>
              </a:solidFill>
            </a:endParaRPr>
          </a:p>
        </p:txBody>
      </p:sp>
    </p:spTree>
    <p:extLst>
      <p:ext uri="{BB962C8B-B14F-4D97-AF65-F5344CB8AC3E}">
        <p14:creationId xmlns:p14="http://schemas.microsoft.com/office/powerpoint/2010/main" val="27048407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22</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35234171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23</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31303290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24</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3515604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5</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29811081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solidFill>
                  <a:prstClr val="black"/>
                </a:solidFill>
              </a:rPr>
              <a:t>Confidential </a:t>
            </a:r>
            <a:endParaRPr lang="en-GB" dirty="0">
              <a:solidFill>
                <a:prstClr val="black"/>
              </a:solidFill>
            </a:endParaRPr>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solidFill>
                  <a:prstClr val="black"/>
                </a:solidFill>
              </a:rPr>
              <a:pPr>
                <a:defRPr/>
              </a:pPr>
              <a:t>25</a:t>
            </a:fld>
            <a:endParaRPr lang="en-GB" dirty="0">
              <a:solidFill>
                <a:prstClr val="black"/>
              </a:solidFill>
            </a:endParaRPr>
          </a:p>
        </p:txBody>
      </p:sp>
      <p:sp>
        <p:nvSpPr>
          <p:cNvPr id="6" name="Footer Placeholder 5"/>
          <p:cNvSpPr>
            <a:spLocks noGrp="1"/>
          </p:cNvSpPr>
          <p:nvPr>
            <p:ph type="ftr" sz="quarter" idx="12"/>
          </p:nvPr>
        </p:nvSpPr>
        <p:spPr/>
        <p:txBody>
          <a:bodyPr/>
          <a:lstStyle/>
          <a:p>
            <a:pPr>
              <a:defRPr/>
            </a:pPr>
            <a:r>
              <a:rPr lang="en-GB" smtClean="0">
                <a:solidFill>
                  <a:prstClr val="black"/>
                </a:solidFill>
              </a:rPr>
              <a:t>National Institute for Health and Care Excellence</a:t>
            </a:r>
            <a:br>
              <a:rPr lang="en-GB" smtClean="0">
                <a:solidFill>
                  <a:prstClr val="black"/>
                </a:solidFill>
              </a:rPr>
            </a:br>
            <a:r>
              <a:rPr lang="en-GB" smtClean="0">
                <a:solidFill>
                  <a:prstClr val="black"/>
                </a:solidFill>
              </a:rPr>
              <a:t>Pre-meeting briefing – insert title in notes master view</a:t>
            </a:r>
          </a:p>
          <a:p>
            <a:pPr>
              <a:defRPr/>
            </a:pPr>
            <a:r>
              <a:rPr lang="en-GB" smtClean="0">
                <a:solidFill>
                  <a:prstClr val="black"/>
                </a:solidFill>
              </a:rPr>
              <a:t>Issue date: [Month year]</a:t>
            </a:r>
            <a:endParaRPr lang="en-GB" dirty="0">
              <a:solidFill>
                <a:prstClr val="black"/>
              </a:solidFill>
            </a:endParaRPr>
          </a:p>
        </p:txBody>
      </p:sp>
    </p:spTree>
    <p:extLst>
      <p:ext uri="{BB962C8B-B14F-4D97-AF65-F5344CB8AC3E}">
        <p14:creationId xmlns:p14="http://schemas.microsoft.com/office/powerpoint/2010/main" val="18804101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solidFill>
                  <a:prstClr val="black"/>
                </a:solidFill>
              </a:rPr>
              <a:t>Confidential </a:t>
            </a:r>
            <a:endParaRPr lang="en-GB" dirty="0">
              <a:solidFill>
                <a:prstClr val="black"/>
              </a:solidFill>
            </a:endParaRPr>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solidFill>
                  <a:prstClr val="black"/>
                </a:solidFill>
              </a:rPr>
              <a:pPr>
                <a:defRPr/>
              </a:pPr>
              <a:t>26</a:t>
            </a:fld>
            <a:endParaRPr lang="en-GB" dirty="0">
              <a:solidFill>
                <a:prstClr val="black"/>
              </a:solidFill>
            </a:endParaRPr>
          </a:p>
        </p:txBody>
      </p:sp>
      <p:sp>
        <p:nvSpPr>
          <p:cNvPr id="6" name="Footer Placeholder 5"/>
          <p:cNvSpPr>
            <a:spLocks noGrp="1"/>
          </p:cNvSpPr>
          <p:nvPr>
            <p:ph type="ftr" sz="quarter" idx="12"/>
          </p:nvPr>
        </p:nvSpPr>
        <p:spPr/>
        <p:txBody>
          <a:bodyPr/>
          <a:lstStyle/>
          <a:p>
            <a:pPr>
              <a:defRPr/>
            </a:pPr>
            <a:r>
              <a:rPr lang="en-GB" smtClean="0">
                <a:solidFill>
                  <a:prstClr val="black"/>
                </a:solidFill>
              </a:rPr>
              <a:t>National Institute for Health and Care Excellence</a:t>
            </a:r>
            <a:br>
              <a:rPr lang="en-GB" smtClean="0">
                <a:solidFill>
                  <a:prstClr val="black"/>
                </a:solidFill>
              </a:rPr>
            </a:br>
            <a:r>
              <a:rPr lang="en-GB" smtClean="0">
                <a:solidFill>
                  <a:prstClr val="black"/>
                </a:solidFill>
              </a:rPr>
              <a:t>Pre-meeting briefing – insert title in notes master view</a:t>
            </a:r>
          </a:p>
          <a:p>
            <a:pPr>
              <a:defRPr/>
            </a:pPr>
            <a:r>
              <a:rPr lang="en-GB" smtClean="0">
                <a:solidFill>
                  <a:prstClr val="black"/>
                </a:solidFill>
              </a:rPr>
              <a:t>Issue date: [Month year]</a:t>
            </a:r>
            <a:endParaRPr lang="en-GB" dirty="0">
              <a:solidFill>
                <a:prstClr val="black"/>
              </a:solidFill>
            </a:endParaRPr>
          </a:p>
        </p:txBody>
      </p:sp>
    </p:spTree>
    <p:extLst>
      <p:ext uri="{BB962C8B-B14F-4D97-AF65-F5344CB8AC3E}">
        <p14:creationId xmlns:p14="http://schemas.microsoft.com/office/powerpoint/2010/main" val="33818351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solidFill>
                  <a:prstClr val="black"/>
                </a:solidFill>
              </a:rPr>
              <a:t>Confidential </a:t>
            </a:r>
            <a:endParaRPr lang="en-GB" dirty="0">
              <a:solidFill>
                <a:prstClr val="black"/>
              </a:solidFill>
            </a:endParaRPr>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solidFill>
                  <a:prstClr val="black"/>
                </a:solidFill>
              </a:rPr>
              <a:pPr>
                <a:defRPr/>
              </a:pPr>
              <a:t>30</a:t>
            </a:fld>
            <a:endParaRPr lang="en-GB" dirty="0">
              <a:solidFill>
                <a:prstClr val="black"/>
              </a:solidFill>
            </a:endParaRPr>
          </a:p>
        </p:txBody>
      </p:sp>
      <p:sp>
        <p:nvSpPr>
          <p:cNvPr id="6" name="Footer Placeholder 5"/>
          <p:cNvSpPr>
            <a:spLocks noGrp="1"/>
          </p:cNvSpPr>
          <p:nvPr>
            <p:ph type="ftr" sz="quarter" idx="12"/>
          </p:nvPr>
        </p:nvSpPr>
        <p:spPr/>
        <p:txBody>
          <a:bodyPr/>
          <a:lstStyle/>
          <a:p>
            <a:pPr>
              <a:defRPr/>
            </a:pPr>
            <a:r>
              <a:rPr lang="en-GB" smtClean="0">
                <a:solidFill>
                  <a:prstClr val="black"/>
                </a:solidFill>
              </a:rPr>
              <a:t>National Institute for Health and Care Excellence</a:t>
            </a:r>
            <a:br>
              <a:rPr lang="en-GB" smtClean="0">
                <a:solidFill>
                  <a:prstClr val="black"/>
                </a:solidFill>
              </a:rPr>
            </a:br>
            <a:r>
              <a:rPr lang="en-GB" smtClean="0">
                <a:solidFill>
                  <a:prstClr val="black"/>
                </a:solidFill>
              </a:rPr>
              <a:t>Pre-meeting briefing – insert title in notes master view</a:t>
            </a:r>
          </a:p>
          <a:p>
            <a:pPr>
              <a:defRPr/>
            </a:pPr>
            <a:r>
              <a:rPr lang="en-GB" smtClean="0">
                <a:solidFill>
                  <a:prstClr val="black"/>
                </a:solidFill>
              </a:rPr>
              <a:t>Issue date: [Month year]</a:t>
            </a:r>
            <a:endParaRPr lang="en-GB" dirty="0">
              <a:solidFill>
                <a:prstClr val="black"/>
              </a:solidFill>
            </a:endParaRPr>
          </a:p>
        </p:txBody>
      </p:sp>
    </p:spTree>
    <p:extLst>
      <p:ext uri="{BB962C8B-B14F-4D97-AF65-F5344CB8AC3E}">
        <p14:creationId xmlns:p14="http://schemas.microsoft.com/office/powerpoint/2010/main" val="1982686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solidFill>
                  <a:prstClr val="black"/>
                </a:solidFill>
              </a:rPr>
              <a:t>Confidential </a:t>
            </a:r>
            <a:endParaRPr lang="en-GB" dirty="0">
              <a:solidFill>
                <a:prstClr val="black"/>
              </a:solidFill>
            </a:endParaRPr>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solidFill>
                  <a:prstClr val="black"/>
                </a:solidFill>
              </a:rPr>
              <a:pPr>
                <a:defRPr/>
              </a:pPr>
              <a:t>7</a:t>
            </a:fld>
            <a:endParaRPr lang="en-GB" dirty="0">
              <a:solidFill>
                <a:prstClr val="black"/>
              </a:solidFill>
            </a:endParaRPr>
          </a:p>
        </p:txBody>
      </p:sp>
      <p:sp>
        <p:nvSpPr>
          <p:cNvPr id="6" name="Footer Placeholder 5"/>
          <p:cNvSpPr>
            <a:spLocks noGrp="1"/>
          </p:cNvSpPr>
          <p:nvPr>
            <p:ph type="ftr" sz="quarter" idx="12"/>
          </p:nvPr>
        </p:nvSpPr>
        <p:spPr/>
        <p:txBody>
          <a:bodyPr/>
          <a:lstStyle/>
          <a:p>
            <a:pPr>
              <a:defRPr/>
            </a:pPr>
            <a:r>
              <a:rPr lang="en-GB" smtClean="0">
                <a:solidFill>
                  <a:prstClr val="black"/>
                </a:solidFill>
              </a:rPr>
              <a:t>National Institute for Health and Care Excellence</a:t>
            </a:r>
            <a:br>
              <a:rPr lang="en-GB" smtClean="0">
                <a:solidFill>
                  <a:prstClr val="black"/>
                </a:solidFill>
              </a:rPr>
            </a:br>
            <a:r>
              <a:rPr lang="en-GB" smtClean="0">
                <a:solidFill>
                  <a:prstClr val="black"/>
                </a:solidFill>
              </a:rPr>
              <a:t>Pre-meeting briefing – insert title in notes master view</a:t>
            </a:r>
          </a:p>
          <a:p>
            <a:pPr>
              <a:defRPr/>
            </a:pPr>
            <a:r>
              <a:rPr lang="en-GB" smtClean="0">
                <a:solidFill>
                  <a:prstClr val="black"/>
                </a:solidFill>
              </a:rPr>
              <a:t>Issue date: [Month year]</a:t>
            </a:r>
            <a:endParaRPr lang="en-GB" dirty="0">
              <a:solidFill>
                <a:prstClr val="black"/>
              </a:solidFill>
            </a:endParaRPr>
          </a:p>
        </p:txBody>
      </p:sp>
    </p:spTree>
    <p:extLst>
      <p:ext uri="{BB962C8B-B14F-4D97-AF65-F5344CB8AC3E}">
        <p14:creationId xmlns:p14="http://schemas.microsoft.com/office/powerpoint/2010/main" val="1712870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8</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1732105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smtClean="0"/>
              <a:t>CONFIDENTIAL</a:t>
            </a:r>
            <a:endParaRPr lang="en-GB" dirty="0"/>
          </a:p>
        </p:txBody>
      </p:sp>
      <p:sp>
        <p:nvSpPr>
          <p:cNvPr id="5" name="Footer Placeholder 4"/>
          <p:cNvSpPr>
            <a:spLocks noGrp="1"/>
          </p:cNvSpPr>
          <p:nvPr>
            <p:ph type="ftr" sz="quarter" idx="11"/>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
        <p:nvSpPr>
          <p:cNvPr id="6" name="Slide Number Placeholder 5"/>
          <p:cNvSpPr>
            <a:spLocks noGrp="1"/>
          </p:cNvSpPr>
          <p:nvPr>
            <p:ph type="sldNum" sz="quarter" idx="12"/>
          </p:nvPr>
        </p:nvSpPr>
        <p:spPr/>
        <p:txBody>
          <a:bodyPr/>
          <a:lstStyle/>
          <a:p>
            <a:fld id="{149BB253-DF53-4740-B7D7-9B82F5DA74BF}" type="slidenum">
              <a:rPr lang="en-GB" smtClean="0"/>
              <a:pPr/>
              <a:t>10</a:t>
            </a:fld>
            <a:endParaRPr lang="en-GB" dirty="0"/>
          </a:p>
        </p:txBody>
      </p:sp>
    </p:spTree>
    <p:extLst>
      <p:ext uri="{BB962C8B-B14F-4D97-AF65-F5344CB8AC3E}">
        <p14:creationId xmlns:p14="http://schemas.microsoft.com/office/powerpoint/2010/main" val="1998313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49BB253-DF53-4740-B7D7-9B82F5DA74BF}" type="slidenum">
              <a:rPr lang="en-GB" smtClean="0"/>
              <a:pPr/>
              <a:t>11</a:t>
            </a:fld>
            <a:endParaRPr lang="en-GB" dirty="0"/>
          </a:p>
        </p:txBody>
      </p:sp>
      <p:sp>
        <p:nvSpPr>
          <p:cNvPr id="5" name="Footer Placeholder 4"/>
          <p:cNvSpPr>
            <a:spLocks noGrp="1"/>
          </p:cNvSpPr>
          <p:nvPr>
            <p:ph type="ftr" sz="quarter" idx="11"/>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
        <p:nvSpPr>
          <p:cNvPr id="6" name="Header Placeholder 5"/>
          <p:cNvSpPr>
            <a:spLocks noGrp="1"/>
          </p:cNvSpPr>
          <p:nvPr>
            <p:ph type="hdr" sz="quarter" idx="12"/>
          </p:nvPr>
        </p:nvSpPr>
        <p:spPr/>
        <p:txBody>
          <a:bodyPr/>
          <a:lstStyle/>
          <a:p>
            <a:r>
              <a:rPr lang="en-GB" smtClean="0"/>
              <a:t>CONFIDENTIAL</a:t>
            </a:r>
            <a:endParaRPr lang="en-GB" dirty="0"/>
          </a:p>
        </p:txBody>
      </p:sp>
    </p:spTree>
    <p:extLst>
      <p:ext uri="{BB962C8B-B14F-4D97-AF65-F5344CB8AC3E}">
        <p14:creationId xmlns:p14="http://schemas.microsoft.com/office/powerpoint/2010/main" val="1628204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12</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994929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95288"/>
            <a:ext cx="5375275" cy="403225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13</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12305367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a:defRPr/>
            </a:pPr>
            <a:r>
              <a:rPr lang="en-GB" smtClean="0"/>
              <a:t>Confidential </a:t>
            </a:r>
            <a:endParaRPr lang="en-GB" dirty="0"/>
          </a:p>
        </p:txBody>
      </p:sp>
      <p:sp>
        <p:nvSpPr>
          <p:cNvPr id="5" name="Slide Number Placeholder 4"/>
          <p:cNvSpPr>
            <a:spLocks noGrp="1"/>
          </p:cNvSpPr>
          <p:nvPr>
            <p:ph type="sldNum" sz="quarter" idx="11"/>
          </p:nvPr>
        </p:nvSpPr>
        <p:spPr/>
        <p:txBody>
          <a:bodyPr/>
          <a:lstStyle/>
          <a:p>
            <a:pPr>
              <a:defRPr/>
            </a:pPr>
            <a:fld id="{E72CA31B-2110-488F-939F-36C7AF0EBEB0}" type="slidenum">
              <a:rPr lang="en-GB" smtClean="0"/>
              <a:pPr>
                <a:defRPr/>
              </a:pPr>
              <a:t>14</a:t>
            </a:fld>
            <a:endParaRPr lang="en-GB" dirty="0"/>
          </a:p>
        </p:txBody>
      </p:sp>
      <p:sp>
        <p:nvSpPr>
          <p:cNvPr id="6" name="Footer Placeholder 5"/>
          <p:cNvSpPr>
            <a:spLocks noGrp="1"/>
          </p:cNvSpPr>
          <p:nvPr>
            <p:ph type="ftr" sz="quarter" idx="12"/>
          </p:nvPr>
        </p:nvSpPr>
        <p:spPr/>
        <p:txBody>
          <a:bodyPr/>
          <a:lstStyle/>
          <a:p>
            <a:pPr>
              <a:defRPr/>
            </a:pPr>
            <a:r>
              <a:rPr lang="en-GB" smtClean="0"/>
              <a:t>National Institute for Health and Care Excellence</a:t>
            </a:r>
            <a:br>
              <a:rPr lang="en-GB" smtClean="0"/>
            </a:br>
            <a:r>
              <a:rPr lang="en-GB" smtClean="0"/>
              <a:t>Pre-meeting briefing – insert title in notes master view</a:t>
            </a:r>
          </a:p>
          <a:p>
            <a:pPr>
              <a:defRPr/>
            </a:pPr>
            <a:r>
              <a:rPr lang="en-GB" smtClean="0"/>
              <a:t>Issue date: [Month year]</a:t>
            </a:r>
            <a:endParaRPr lang="en-GB" dirty="0"/>
          </a:p>
        </p:txBody>
      </p:sp>
    </p:spTree>
    <p:extLst>
      <p:ext uri="{BB962C8B-B14F-4D97-AF65-F5344CB8AC3E}">
        <p14:creationId xmlns:p14="http://schemas.microsoft.com/office/powerpoint/2010/main" val="522389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with confidential information">
    <p:spTree>
      <p:nvGrpSpPr>
        <p:cNvPr id="1" name=""/>
        <p:cNvGrpSpPr/>
        <p:nvPr/>
      </p:nvGrpSpPr>
      <p:grpSpPr>
        <a:xfrm>
          <a:off x="0" y="0"/>
          <a:ext cx="0" cy="0"/>
          <a:chOff x="0" y="0"/>
          <a:chExt cx="0" cy="0"/>
        </a:xfrm>
      </p:grpSpPr>
      <p:sp>
        <p:nvSpPr>
          <p:cNvPr id="6" name="Content Placeholder 5"/>
          <p:cNvSpPr>
            <a:spLocks noGrp="1"/>
          </p:cNvSpPr>
          <p:nvPr>
            <p:ph sz="quarter" idx="10"/>
          </p:nvPr>
        </p:nvSpPr>
        <p:spPr>
          <a:xfrm>
            <a:off x="255685" y="1268412"/>
            <a:ext cx="8637490" cy="5040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7" name="Slide Number Placeholder 5"/>
          <p:cNvSpPr>
            <a:spLocks noGrp="1"/>
          </p:cNvSpPr>
          <p:nvPr>
            <p:ph type="sldNum" sz="quarter" idx="4"/>
          </p:nvPr>
        </p:nvSpPr>
        <p:spPr>
          <a:xfrm>
            <a:off x="6826309"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824D6-1CC4-45B0-B658-13A760FABFFA}" type="slidenum">
              <a:rPr lang="en-GB" smtClean="0"/>
              <a:t>‹#›</a:t>
            </a:fld>
            <a:endParaRPr lang="en-GB"/>
          </a:p>
        </p:txBody>
      </p:sp>
      <p:sp>
        <p:nvSpPr>
          <p:cNvPr id="3" name="TextBox 2"/>
          <p:cNvSpPr txBox="1"/>
          <p:nvPr userDrawn="1"/>
        </p:nvSpPr>
        <p:spPr>
          <a:xfrm>
            <a:off x="3814446" y="0"/>
            <a:ext cx="1519968" cy="307777"/>
          </a:xfrm>
          <a:prstGeom prst="rect">
            <a:avLst/>
          </a:prstGeom>
          <a:solidFill>
            <a:schemeClr val="accent4">
              <a:lumMod val="50000"/>
            </a:schemeClr>
          </a:solidFill>
        </p:spPr>
        <p:txBody>
          <a:bodyPr wrap="none" rtlCol="0">
            <a:spAutoFit/>
          </a:bodyPr>
          <a:lstStyle/>
          <a:p>
            <a:r>
              <a:rPr lang="en-GB" sz="1400" b="1" dirty="0" smtClean="0">
                <a:solidFill>
                  <a:schemeClr val="bg1"/>
                </a:solidFill>
              </a:rPr>
              <a:t>CONFIDENTIAL</a:t>
            </a:r>
            <a:endParaRPr lang="en-GB" sz="1400" b="1" dirty="0">
              <a:solidFill>
                <a:schemeClr val="bg1"/>
              </a:solidFill>
            </a:endParaRPr>
          </a:p>
        </p:txBody>
      </p:sp>
      <p:sp>
        <p:nvSpPr>
          <p:cNvPr id="9" name="Title 1"/>
          <p:cNvSpPr>
            <a:spLocks noGrp="1"/>
          </p:cNvSpPr>
          <p:nvPr>
            <p:ph type="title"/>
          </p:nvPr>
        </p:nvSpPr>
        <p:spPr>
          <a:xfrm>
            <a:off x="255685" y="264146"/>
            <a:ext cx="8637490" cy="940609"/>
          </a:xfrm>
        </p:spPr>
        <p:txBody>
          <a:bodyPr>
            <a:normAutofit/>
          </a:bodyPr>
          <a:lstStyle>
            <a:lvl1pPr>
              <a:defRPr sz="3600"/>
            </a:lvl1pPr>
          </a:lstStyle>
          <a:p>
            <a:r>
              <a:rPr lang="en-US" smtClean="0"/>
              <a:t>Click to edit Master title style</a:t>
            </a:r>
            <a:endParaRPr lang="en-GB" dirty="0"/>
          </a:p>
        </p:txBody>
      </p:sp>
    </p:spTree>
    <p:extLst>
      <p:ext uri="{BB962C8B-B14F-4D97-AF65-F5344CB8AC3E}">
        <p14:creationId xmlns:p14="http://schemas.microsoft.com/office/powerpoint/2010/main" val="893144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Title 1"/>
          <p:cNvSpPr>
            <a:spLocks noGrp="1"/>
          </p:cNvSpPr>
          <p:nvPr>
            <p:ph type="title"/>
          </p:nvPr>
        </p:nvSpPr>
        <p:spPr>
          <a:xfrm>
            <a:off x="255685" y="264146"/>
            <a:ext cx="8637490" cy="940609"/>
          </a:xfrm>
        </p:spPr>
        <p:txBody>
          <a:bodyPr>
            <a:noAutofit/>
          </a:bodyPr>
          <a:lstStyle>
            <a:lvl1pPr>
              <a:defRPr sz="3600"/>
            </a:lvl1pPr>
          </a:lstStyle>
          <a:p>
            <a:r>
              <a:rPr lang="en-US" smtClean="0"/>
              <a:t>Click to edit Master title style</a:t>
            </a:r>
            <a:endParaRPr lang="en-GB" dirty="0"/>
          </a:p>
        </p:txBody>
      </p:sp>
      <p:sp>
        <p:nvSpPr>
          <p:cNvPr id="6" name="Content Placeholder 5"/>
          <p:cNvSpPr>
            <a:spLocks noGrp="1"/>
          </p:cNvSpPr>
          <p:nvPr>
            <p:ph sz="quarter" idx="10"/>
          </p:nvPr>
        </p:nvSpPr>
        <p:spPr>
          <a:xfrm>
            <a:off x="255685" y="1268413"/>
            <a:ext cx="8637490" cy="50403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7" name="Slide Number Placeholder 5"/>
          <p:cNvSpPr>
            <a:spLocks noGrp="1"/>
          </p:cNvSpPr>
          <p:nvPr>
            <p:ph type="sldNum" sz="quarter" idx="4"/>
          </p:nvPr>
        </p:nvSpPr>
        <p:spPr>
          <a:xfrm>
            <a:off x="6826309" y="6356350"/>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532824D6-1CC4-45B0-B658-13A760FABFFA}" type="slidenum">
              <a:rPr lang="en-GB" smtClean="0"/>
              <a:pPr/>
              <a:t>‹#›</a:t>
            </a:fld>
            <a:endParaRPr lang="en-GB"/>
          </a:p>
        </p:txBody>
      </p:sp>
    </p:spTree>
    <p:extLst>
      <p:ext uri="{BB962C8B-B14F-4D97-AF65-F5344CB8AC3E}">
        <p14:creationId xmlns:p14="http://schemas.microsoft.com/office/powerpoint/2010/main" val="2631487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6826309"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824D6-1CC4-45B0-B658-13A760FABFFA}" type="slidenum">
              <a:rPr lang="en-GB" smtClean="0"/>
              <a:t>‹#›</a:t>
            </a:fld>
            <a:endParaRPr lang="en-GB" dirty="0"/>
          </a:p>
        </p:txBody>
      </p:sp>
      <p:sp>
        <p:nvSpPr>
          <p:cNvPr id="6" name="Title 1"/>
          <p:cNvSpPr>
            <a:spLocks noGrp="1"/>
          </p:cNvSpPr>
          <p:nvPr>
            <p:ph type="title"/>
          </p:nvPr>
        </p:nvSpPr>
        <p:spPr>
          <a:xfrm>
            <a:off x="255685" y="264146"/>
            <a:ext cx="8637490" cy="940609"/>
          </a:xfrm>
        </p:spPr>
        <p:txBody>
          <a:bodyPr>
            <a:noAutofit/>
          </a:bodyPr>
          <a:lstStyle>
            <a:lvl1pPr>
              <a:defRPr sz="3600"/>
            </a:lvl1pPr>
          </a:lstStyle>
          <a:p>
            <a:r>
              <a:rPr lang="en-US" smtClean="0"/>
              <a:t>Click to edit Master title style</a:t>
            </a:r>
            <a:endParaRPr lang="en-GB" dirty="0"/>
          </a:p>
        </p:txBody>
      </p:sp>
    </p:spTree>
    <p:extLst>
      <p:ext uri="{BB962C8B-B14F-4D97-AF65-F5344CB8AC3E}">
        <p14:creationId xmlns:p14="http://schemas.microsoft.com/office/powerpoint/2010/main" val="3585690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mp; text">
    <p:spTree>
      <p:nvGrpSpPr>
        <p:cNvPr id="1" name=""/>
        <p:cNvGrpSpPr/>
        <p:nvPr/>
      </p:nvGrpSpPr>
      <p:grpSpPr>
        <a:xfrm>
          <a:off x="0" y="0"/>
          <a:ext cx="0" cy="0"/>
          <a:chOff x="0" y="0"/>
          <a:chExt cx="0" cy="0"/>
        </a:xfrm>
      </p:grpSpPr>
      <p:sp>
        <p:nvSpPr>
          <p:cNvPr id="2" name="Title 1"/>
          <p:cNvSpPr>
            <a:spLocks noGrp="1"/>
          </p:cNvSpPr>
          <p:nvPr>
            <p:ph type="title"/>
          </p:nvPr>
        </p:nvSpPr>
        <p:spPr>
          <a:xfrm>
            <a:off x="255685" y="264146"/>
            <a:ext cx="8637490" cy="940609"/>
          </a:xfrm>
        </p:spPr>
        <p:txBody>
          <a:bodyPr>
            <a:noAutofit/>
          </a:bodyPr>
          <a:lstStyle>
            <a:lvl1pPr>
              <a:defRPr sz="3600"/>
            </a:lvl1pPr>
          </a:lstStyle>
          <a:p>
            <a:r>
              <a:rPr lang="en-US" smtClean="0"/>
              <a:t>Click to edit Master title style</a:t>
            </a:r>
            <a:endParaRPr lang="en-GB" dirty="0"/>
          </a:p>
        </p:txBody>
      </p:sp>
      <p:sp>
        <p:nvSpPr>
          <p:cNvPr id="7" name="Slide Number Placeholder 5"/>
          <p:cNvSpPr>
            <a:spLocks noGrp="1"/>
          </p:cNvSpPr>
          <p:nvPr>
            <p:ph type="sldNum" sz="quarter" idx="4"/>
          </p:nvPr>
        </p:nvSpPr>
        <p:spPr>
          <a:xfrm>
            <a:off x="6826309"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824D6-1CC4-45B0-B658-13A760FABFFA}" type="slidenum">
              <a:rPr lang="en-GB" smtClean="0"/>
              <a:t>‹#›</a:t>
            </a:fld>
            <a:endParaRPr lang="en-GB"/>
          </a:p>
        </p:txBody>
      </p:sp>
      <p:sp>
        <p:nvSpPr>
          <p:cNvPr id="13" name="Content Placeholder 12"/>
          <p:cNvSpPr>
            <a:spLocks noGrp="1"/>
          </p:cNvSpPr>
          <p:nvPr>
            <p:ph sz="quarter" idx="10"/>
          </p:nvPr>
        </p:nvSpPr>
        <p:spPr>
          <a:xfrm>
            <a:off x="255588" y="1268413"/>
            <a:ext cx="4203737" cy="5040311"/>
          </a:xfrm>
        </p:spPr>
        <p:txBody>
          <a:bodyPr>
            <a:noAutofit/>
          </a:bodyPr>
          <a:lstStyle>
            <a:lvl1pPr>
              <a:defRPr sz="20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5" name="Content Placeholder 12"/>
          <p:cNvSpPr>
            <a:spLocks noGrp="1"/>
          </p:cNvSpPr>
          <p:nvPr>
            <p:ph sz="quarter" idx="11"/>
          </p:nvPr>
        </p:nvSpPr>
        <p:spPr>
          <a:xfrm>
            <a:off x="4658576" y="1268415"/>
            <a:ext cx="4234599" cy="5040310"/>
          </a:xfrm>
        </p:spPr>
        <p:txBody>
          <a:bodyPr>
            <a:noAutofit/>
          </a:bodyPr>
          <a:lstStyle>
            <a:lvl1pPr>
              <a:defRPr sz="20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extLst>
      <p:ext uri="{BB962C8B-B14F-4D97-AF65-F5344CB8AC3E}">
        <p14:creationId xmlns:p14="http://schemas.microsoft.com/office/powerpoint/2010/main" val="667672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mp; Graphic">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6826309"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824D6-1CC4-45B0-B658-13A760FABFFA}" type="slidenum">
              <a:rPr lang="en-GB" smtClean="0"/>
              <a:t>‹#›</a:t>
            </a:fld>
            <a:endParaRPr lang="en-GB"/>
          </a:p>
        </p:txBody>
      </p:sp>
      <p:sp>
        <p:nvSpPr>
          <p:cNvPr id="13" name="Content Placeholder 12"/>
          <p:cNvSpPr>
            <a:spLocks noGrp="1"/>
          </p:cNvSpPr>
          <p:nvPr>
            <p:ph sz="quarter" idx="10"/>
          </p:nvPr>
        </p:nvSpPr>
        <p:spPr>
          <a:xfrm>
            <a:off x="255685" y="1268414"/>
            <a:ext cx="4203640" cy="5040312"/>
          </a:xfrm>
        </p:spPr>
        <p:txBody>
          <a:bodyPr/>
          <a:lstStyle>
            <a:lvl1pPr>
              <a:defRPr sz="20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400">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 name="Content Placeholder 10"/>
          <p:cNvSpPr>
            <a:spLocks noGrp="1"/>
          </p:cNvSpPr>
          <p:nvPr>
            <p:ph sz="quarter" idx="11" hasCustomPrompt="1"/>
          </p:nvPr>
        </p:nvSpPr>
        <p:spPr>
          <a:xfrm>
            <a:off x="4658613" y="1268414"/>
            <a:ext cx="4234562" cy="5040311"/>
          </a:xfrm>
        </p:spPr>
        <p:txBody>
          <a:bodyPr/>
          <a:lstStyle>
            <a:lvl1pPr marL="0" indent="0">
              <a:buNone/>
              <a:defRPr sz="18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
        <p:nvSpPr>
          <p:cNvPr id="6" name="Title 1"/>
          <p:cNvSpPr>
            <a:spLocks noGrp="1"/>
          </p:cNvSpPr>
          <p:nvPr>
            <p:ph type="title"/>
          </p:nvPr>
        </p:nvSpPr>
        <p:spPr>
          <a:xfrm>
            <a:off x="255685" y="264146"/>
            <a:ext cx="8637490" cy="940609"/>
          </a:xfrm>
        </p:spPr>
        <p:txBody>
          <a:bodyPr>
            <a:noAutofit/>
          </a:bodyPr>
          <a:lstStyle>
            <a:lvl1pPr>
              <a:defRPr sz="3600"/>
            </a:lvl1pPr>
          </a:lstStyle>
          <a:p>
            <a:r>
              <a:rPr lang="en-US" smtClean="0"/>
              <a:t>Click to edit Master title style</a:t>
            </a:r>
            <a:endParaRPr lang="en-GB" dirty="0"/>
          </a:p>
        </p:txBody>
      </p:sp>
    </p:spTree>
    <p:extLst>
      <p:ext uri="{BB962C8B-B14F-4D97-AF65-F5344CB8AC3E}">
        <p14:creationId xmlns:p14="http://schemas.microsoft.com/office/powerpoint/2010/main" val="385556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rge figure + Caption">
    <p:spTree>
      <p:nvGrpSpPr>
        <p:cNvPr id="1" name=""/>
        <p:cNvGrpSpPr/>
        <p:nvPr/>
      </p:nvGrpSpPr>
      <p:grpSpPr>
        <a:xfrm>
          <a:off x="0" y="0"/>
          <a:ext cx="0" cy="0"/>
          <a:chOff x="0" y="0"/>
          <a:chExt cx="0" cy="0"/>
        </a:xfrm>
      </p:grpSpPr>
      <p:sp>
        <p:nvSpPr>
          <p:cNvPr id="2" name="Title 1"/>
          <p:cNvSpPr>
            <a:spLocks noGrp="1"/>
          </p:cNvSpPr>
          <p:nvPr>
            <p:ph type="title"/>
          </p:nvPr>
        </p:nvSpPr>
        <p:spPr>
          <a:xfrm>
            <a:off x="255685" y="264146"/>
            <a:ext cx="8637490" cy="940609"/>
          </a:xfrm>
        </p:spPr>
        <p:txBody>
          <a:bodyPr>
            <a:noAutofit/>
          </a:bodyPr>
          <a:lstStyle>
            <a:lvl1pPr>
              <a:defRPr sz="3600"/>
            </a:lvl1pPr>
          </a:lstStyle>
          <a:p>
            <a:r>
              <a:rPr lang="en-US" smtClean="0"/>
              <a:t>Click to edit Master title style</a:t>
            </a:r>
            <a:endParaRPr lang="en-GB" dirty="0"/>
          </a:p>
        </p:txBody>
      </p:sp>
      <p:sp>
        <p:nvSpPr>
          <p:cNvPr id="7" name="Slide Number Placeholder 5"/>
          <p:cNvSpPr>
            <a:spLocks noGrp="1"/>
          </p:cNvSpPr>
          <p:nvPr>
            <p:ph type="sldNum" sz="quarter" idx="4"/>
          </p:nvPr>
        </p:nvSpPr>
        <p:spPr>
          <a:xfrm>
            <a:off x="6826309"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824D6-1CC4-45B0-B658-13A760FABFFA}" type="slidenum">
              <a:rPr lang="en-GB" smtClean="0"/>
              <a:t>‹#›</a:t>
            </a:fld>
            <a:endParaRPr lang="en-GB"/>
          </a:p>
        </p:txBody>
      </p:sp>
      <p:sp>
        <p:nvSpPr>
          <p:cNvPr id="11" name="Content Placeholder 10"/>
          <p:cNvSpPr>
            <a:spLocks noGrp="1"/>
          </p:cNvSpPr>
          <p:nvPr>
            <p:ph sz="quarter" idx="11" hasCustomPrompt="1"/>
          </p:nvPr>
        </p:nvSpPr>
        <p:spPr>
          <a:xfrm>
            <a:off x="255685" y="1268414"/>
            <a:ext cx="8637490" cy="4212630"/>
          </a:xfrm>
        </p:spPr>
        <p:txBody>
          <a:bodyPr/>
          <a:lstStyle>
            <a:lvl1pPr marL="0" indent="0">
              <a:buNone/>
              <a:defRPr/>
            </a:lvl1pPr>
          </a:lstStyle>
          <a:p>
            <a:pPr lvl="0"/>
            <a:r>
              <a:rPr lang="en-GB" dirty="0"/>
              <a:t>Placeholder for image/chart (click icons below)</a:t>
            </a:r>
          </a:p>
        </p:txBody>
      </p:sp>
      <p:sp>
        <p:nvSpPr>
          <p:cNvPr id="4" name="Text Placeholder 3"/>
          <p:cNvSpPr>
            <a:spLocks noGrp="1"/>
          </p:cNvSpPr>
          <p:nvPr>
            <p:ph type="body" sz="quarter" idx="12" hasCustomPrompt="1"/>
          </p:nvPr>
        </p:nvSpPr>
        <p:spPr>
          <a:xfrm>
            <a:off x="255684" y="5528669"/>
            <a:ext cx="8637491" cy="780056"/>
          </a:xfrm>
        </p:spPr>
        <p:txBody>
          <a:bodyPr>
            <a:normAutofit/>
          </a:bodyPr>
          <a:lstStyle>
            <a:lvl1pPr marL="0" indent="0">
              <a:buNone/>
              <a:defRPr sz="2000"/>
            </a:lvl1pPr>
          </a:lstStyle>
          <a:p>
            <a:pPr lvl="0"/>
            <a:r>
              <a:rPr lang="en-GB" dirty="0"/>
              <a:t>Caption for image</a:t>
            </a:r>
          </a:p>
        </p:txBody>
      </p:sp>
    </p:spTree>
    <p:extLst>
      <p:ext uri="{BB962C8B-B14F-4D97-AF65-F5344CB8AC3E}">
        <p14:creationId xmlns:p14="http://schemas.microsoft.com/office/powerpoint/2010/main" val="2437857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3568" y="835200"/>
            <a:ext cx="7774632" cy="1470025"/>
          </a:xfrm>
        </p:spPr>
        <p:txBody>
          <a:bodyPr/>
          <a:lstStyle>
            <a:lvl1pPr algn="l">
              <a:defRPr/>
            </a:lvl1pPr>
          </a:lstStyle>
          <a:p>
            <a:r>
              <a:rPr lang="en-US" smtClean="0"/>
              <a:t>Click to edit Master title style</a:t>
            </a:r>
            <a:endParaRPr lang="en-GB" dirty="0"/>
          </a:p>
        </p:txBody>
      </p:sp>
      <p:sp>
        <p:nvSpPr>
          <p:cNvPr id="3" name="Subtitle 2"/>
          <p:cNvSpPr>
            <a:spLocks noGrp="1"/>
          </p:cNvSpPr>
          <p:nvPr>
            <p:ph type="subTitle" idx="1"/>
          </p:nvPr>
        </p:nvSpPr>
        <p:spPr>
          <a:xfrm>
            <a:off x="683568" y="2592000"/>
            <a:ext cx="7776000" cy="1752600"/>
          </a:xfrm>
        </p:spPr>
        <p:txBody>
          <a:bodyPr/>
          <a:lstStyle>
            <a:lvl1pPr marL="0" indent="0" algn="l">
              <a:spcBef>
                <a:spcPts val="30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7" name="Slide Number Placeholder 5"/>
          <p:cNvSpPr>
            <a:spLocks noGrp="1"/>
          </p:cNvSpPr>
          <p:nvPr>
            <p:ph type="sldNum" sz="quarter" idx="4"/>
          </p:nvPr>
        </p:nvSpPr>
        <p:spPr>
          <a:xfrm>
            <a:off x="6974904" y="6376243"/>
            <a:ext cx="2133600" cy="365125"/>
          </a:xfrm>
          <a:prstGeom prst="rect">
            <a:avLst/>
          </a:prstGeom>
        </p:spPr>
        <p:txBody>
          <a:bodyPr vert="horz" lIns="91440" tIns="45720" rIns="91440" bIns="45720" rtlCol="0" anchor="ctr"/>
          <a:lstStyle>
            <a:lvl1pPr algn="r">
              <a:defRPr sz="1600">
                <a:solidFill>
                  <a:schemeClr val="tx1">
                    <a:tint val="75000"/>
                  </a:schemeClr>
                </a:solidFill>
                <a:latin typeface="Arial" charset="0"/>
              </a:defRPr>
            </a:lvl1pPr>
          </a:lstStyle>
          <a:p>
            <a:pPr>
              <a:defRPr/>
            </a:pPr>
            <a:fld id="{549EB973-4E3D-4426-BD5D-4294625AFE09}" type="slidenum">
              <a:rPr lang="en-GB" smtClean="0"/>
              <a:pPr>
                <a:defRPr/>
              </a:pPr>
              <a:t>‹#›</a:t>
            </a:fld>
            <a:endParaRPr lang="en-GB" dirty="0"/>
          </a:p>
        </p:txBody>
      </p:sp>
    </p:spTree>
    <p:extLst>
      <p:ext uri="{BB962C8B-B14F-4D97-AF65-F5344CB8AC3E}">
        <p14:creationId xmlns:p14="http://schemas.microsoft.com/office/powerpoint/2010/main" val="3596299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lvl1pPr>
              <a:spcBef>
                <a:spcPts val="0"/>
              </a:spcBef>
              <a:spcAft>
                <a:spcPts val="800"/>
              </a:spcAft>
              <a:defRPr/>
            </a:lvl1pPr>
            <a:lvl2pPr>
              <a:spcBef>
                <a:spcPts val="0"/>
              </a:spcBef>
              <a:spcAft>
                <a:spcPts val="800"/>
              </a:spcAft>
              <a:defRPr/>
            </a:lvl2pPr>
            <a:lvl3pPr>
              <a:spcBef>
                <a:spcPts val="0"/>
              </a:spcBef>
              <a:spcAft>
                <a:spcPts val="800"/>
              </a:spcAft>
              <a:defRPr/>
            </a:lvl3pPr>
            <a:lvl4pPr>
              <a:spcBef>
                <a:spcPts val="0"/>
              </a:spcBef>
              <a:spcAft>
                <a:spcPts val="800"/>
              </a:spcAft>
              <a:defRPr/>
            </a:lvl4pPr>
            <a:lvl5pPr>
              <a:spcBef>
                <a:spcPts val="0"/>
              </a:spcBef>
              <a:spcAft>
                <a:spcPts val="800"/>
              </a:spcAf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3E0ABD2C-BA18-4AED-8ACB-952F2FBC0D47}" type="slidenum">
              <a:rPr lang="en-GB"/>
              <a:pPr>
                <a:defRPr/>
              </a:pPr>
              <a:t>‹#›</a:t>
            </a:fld>
            <a:endParaRPr lang="en-GB" dirty="0"/>
          </a:p>
        </p:txBody>
      </p:sp>
    </p:spTree>
    <p:extLst>
      <p:ext uri="{BB962C8B-B14F-4D97-AF65-F5344CB8AC3E}">
        <p14:creationId xmlns:p14="http://schemas.microsoft.com/office/powerpoint/2010/main" val="2029168801"/>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5685" y="233815"/>
            <a:ext cx="8633804" cy="986973"/>
          </a:xfrm>
          <a:prstGeom prst="rect">
            <a:avLst/>
          </a:prstGeom>
        </p:spPr>
        <p:txBody>
          <a:bodyPr vert="horz" lIns="91440" tIns="45720" rIns="91440" bIns="45720" rtlCol="0" anchor="ctr">
            <a:noAutofit/>
          </a:bodyPr>
          <a:lstStyle/>
          <a:p>
            <a:endParaRPr lang="en-US" dirty="0"/>
          </a:p>
        </p:txBody>
      </p:sp>
      <p:sp>
        <p:nvSpPr>
          <p:cNvPr id="3" name="Text Placeholder 2"/>
          <p:cNvSpPr>
            <a:spLocks noGrp="1"/>
          </p:cNvSpPr>
          <p:nvPr>
            <p:ph type="body" idx="1"/>
          </p:nvPr>
        </p:nvSpPr>
        <p:spPr>
          <a:xfrm>
            <a:off x="255685" y="1268413"/>
            <a:ext cx="8637490" cy="5040312"/>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6" name="Slide Number Placeholder 5"/>
          <p:cNvSpPr>
            <a:spLocks noGrp="1"/>
          </p:cNvSpPr>
          <p:nvPr>
            <p:ph type="sldNum" sz="quarter" idx="4"/>
          </p:nvPr>
        </p:nvSpPr>
        <p:spPr>
          <a:xfrm>
            <a:off x="6826309" y="6356350"/>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532824D6-1CC4-45B0-B658-13A760FABFFA}" type="slidenum">
              <a:rPr lang="en-GB" smtClean="0"/>
              <a:pPr/>
              <a:t>‹#›</a:t>
            </a:fld>
            <a:endParaRPr lang="en-GB" dirty="0"/>
          </a:p>
        </p:txBody>
      </p:sp>
    </p:spTree>
    <p:extLst>
      <p:ext uri="{BB962C8B-B14F-4D97-AF65-F5344CB8AC3E}">
        <p14:creationId xmlns:p14="http://schemas.microsoft.com/office/powerpoint/2010/main" val="2632874142"/>
      </p:ext>
    </p:extLst>
  </p:cSld>
  <p:clrMap bg1="lt1" tx1="dk1" bg2="lt2" tx2="dk2" accent1="accent1" accent2="accent2" accent3="accent3" accent4="accent4" accent5="accent5" accent6="accent6" hlink="hlink" folHlink="folHlink"/>
  <p:sldLayoutIdLst>
    <p:sldLayoutId id="2147483670" r:id="rId1"/>
    <p:sldLayoutId id="2147483664" r:id="rId2"/>
    <p:sldLayoutId id="2147483666" r:id="rId3"/>
    <p:sldLayoutId id="2147483667" r:id="rId4"/>
    <p:sldLayoutId id="2147483668" r:id="rId5"/>
    <p:sldLayoutId id="2147483669" r:id="rId6"/>
    <p:sldLayoutId id="2147483671" r:id="rId7"/>
    <p:sldLayoutId id="2147483672" r:id="rId8"/>
  </p:sldLayoutIdLst>
  <p:hf hdr="0"/>
  <p:txStyles>
    <p:titleStyle>
      <a:lvl1pPr algn="ctr" defTabSz="914400"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5000"/>
        </a:lnSpc>
        <a:spcBef>
          <a:spcPts val="0"/>
        </a:spcBef>
        <a:spcAft>
          <a:spcPts val="800"/>
        </a:spcAft>
        <a:buClr>
          <a:schemeClr val="accent5"/>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5000"/>
        </a:lnSpc>
        <a:spcBef>
          <a:spcPts val="0"/>
        </a:spcBef>
        <a:spcAft>
          <a:spcPts val="800"/>
        </a:spcAft>
        <a:buClr>
          <a:schemeClr val="accent5"/>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5000"/>
        </a:lnSpc>
        <a:spcBef>
          <a:spcPts val="0"/>
        </a:spcBef>
        <a:spcAft>
          <a:spcPts val="800"/>
        </a:spcAft>
        <a:buClr>
          <a:schemeClr val="accent5"/>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5000"/>
        </a:lnSpc>
        <a:spcBef>
          <a:spcPts val="0"/>
        </a:spcBef>
        <a:spcAft>
          <a:spcPts val="800"/>
        </a:spcAft>
        <a:buClr>
          <a:schemeClr val="accent5"/>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5"/>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58" userDrawn="1">
          <p15:clr>
            <a:srgbClr val="F26B43"/>
          </p15:clr>
        </p15:guide>
        <p15:guide id="2" orient="horz" pos="144" userDrawn="1">
          <p15:clr>
            <a:srgbClr val="F26B43"/>
          </p15:clr>
        </p15:guide>
        <p15:guide id="3" pos="5602" userDrawn="1">
          <p15:clr>
            <a:srgbClr val="F26B43"/>
          </p15:clr>
        </p15:guide>
        <p15:guide id="4" orient="horz" pos="3974" userDrawn="1">
          <p15:clr>
            <a:srgbClr val="F26B43"/>
          </p15:clr>
        </p15:guide>
        <p15:guide id="5" pos="2880" userDrawn="1">
          <p15:clr>
            <a:srgbClr val="F26B43"/>
          </p15:clr>
        </p15:guide>
        <p15:guide id="6" orient="horz" pos="7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b="1" dirty="0" err="1" smtClean="0"/>
              <a:t>Reslizumab</a:t>
            </a:r>
            <a:r>
              <a:rPr lang="en-GB" sz="3200" b="1" dirty="0" smtClean="0"/>
              <a:t> for treating eosinophilic asthma inadequately controlled by inhaled corticosteroids</a:t>
            </a:r>
            <a:endParaRPr lang="en-GB" sz="3200" dirty="0"/>
          </a:p>
        </p:txBody>
      </p:sp>
      <p:sp>
        <p:nvSpPr>
          <p:cNvPr id="3" name="Subtitle 2"/>
          <p:cNvSpPr>
            <a:spLocks noGrp="1"/>
          </p:cNvSpPr>
          <p:nvPr>
            <p:ph type="subTitle" idx="1"/>
          </p:nvPr>
        </p:nvSpPr>
        <p:spPr/>
        <p:txBody>
          <a:bodyPr/>
          <a:lstStyle/>
          <a:p>
            <a:r>
              <a:rPr lang="en-GB" dirty="0" smtClean="0"/>
              <a:t>3rd </a:t>
            </a:r>
            <a:r>
              <a:rPr lang="en-GB" dirty="0"/>
              <a:t>Appraisal Committee meeting</a:t>
            </a:r>
          </a:p>
          <a:p>
            <a:r>
              <a:rPr lang="en-GB" dirty="0"/>
              <a:t>Committee A</a:t>
            </a:r>
          </a:p>
          <a:p>
            <a:r>
              <a:rPr lang="en-GB" dirty="0"/>
              <a:t>Lead team: </a:t>
            </a:r>
            <a:r>
              <a:rPr lang="en-GB" dirty="0" smtClean="0"/>
              <a:t>Jeremy </a:t>
            </a:r>
            <a:r>
              <a:rPr lang="en-GB" dirty="0" err="1" smtClean="0"/>
              <a:t>Braybrooke</a:t>
            </a:r>
            <a:r>
              <a:rPr lang="en-GB" dirty="0" smtClean="0"/>
              <a:t>, David Thomson Stephen Sharp</a:t>
            </a:r>
            <a:endParaRPr lang="en-GB" dirty="0"/>
          </a:p>
          <a:p>
            <a:r>
              <a:rPr lang="en-GB" dirty="0" smtClean="0"/>
              <a:t>ERG: Southampton Health Technology Assessments Centre</a:t>
            </a:r>
            <a:endParaRPr lang="en-GB" dirty="0"/>
          </a:p>
          <a:p>
            <a:r>
              <a:rPr lang="en-GB" dirty="0"/>
              <a:t>NICE technical team: </a:t>
            </a:r>
            <a:r>
              <a:rPr lang="en-GB" dirty="0" smtClean="0"/>
              <a:t>Sana Khan, Joanna Richardson</a:t>
            </a:r>
            <a:endParaRPr lang="en-GB" dirty="0"/>
          </a:p>
          <a:p>
            <a:r>
              <a:rPr lang="en-GB" dirty="0"/>
              <a:t>Company</a:t>
            </a:r>
            <a:r>
              <a:rPr lang="en-GB"/>
              <a:t>: </a:t>
            </a:r>
            <a:r>
              <a:rPr lang="en-GB" smtClean="0"/>
              <a:t>Teva</a:t>
            </a:r>
            <a:endParaRPr lang="en-GB" dirty="0"/>
          </a:p>
          <a:p>
            <a:r>
              <a:rPr lang="en-GB" dirty="0" smtClean="0"/>
              <a:t>8</a:t>
            </a:r>
            <a:r>
              <a:rPr lang="en-GB" baseline="30000" dirty="0" smtClean="0"/>
              <a:t>th</a:t>
            </a:r>
            <a:r>
              <a:rPr lang="en-GB" dirty="0" smtClean="0"/>
              <a:t> June 2017</a:t>
            </a:r>
            <a:endParaRPr lang="en-GB" dirty="0"/>
          </a:p>
        </p:txBody>
      </p:sp>
      <p:sp>
        <p:nvSpPr>
          <p:cNvPr id="4" name="Slide Number Placeholder 3"/>
          <p:cNvSpPr>
            <a:spLocks noGrp="1"/>
          </p:cNvSpPr>
          <p:nvPr>
            <p:ph type="sldNum" sz="quarter" idx="4"/>
          </p:nvPr>
        </p:nvSpPr>
        <p:spPr/>
        <p:txBody>
          <a:bodyPr/>
          <a:lstStyle/>
          <a:p>
            <a:pPr>
              <a:defRPr/>
            </a:pPr>
            <a:fld id="{549EB973-4E3D-4426-BD5D-4294625AFE09}" type="slidenum">
              <a:rPr lang="en-GB" smtClean="0"/>
              <a:pPr>
                <a:defRPr/>
              </a:pPr>
              <a:t>1</a:t>
            </a:fld>
            <a:endParaRPr lang="en-GB" dirty="0"/>
          </a:p>
        </p:txBody>
      </p:sp>
      <p:sp>
        <p:nvSpPr>
          <p:cNvPr id="6" name="TextBox 4"/>
          <p:cNvSpPr txBox="1">
            <a:spLocks noChangeArrowheads="1"/>
          </p:cNvSpPr>
          <p:nvPr/>
        </p:nvSpPr>
        <p:spPr bwMode="auto">
          <a:xfrm>
            <a:off x="1294284" y="5974726"/>
            <a:ext cx="6553200" cy="369888"/>
          </a:xfrm>
          <a:prstGeom prst="rect">
            <a:avLst/>
          </a:prstGeom>
          <a:solidFill>
            <a:srgbClr val="FFFFFF"/>
          </a:solidFill>
          <a:ln w="25400" algn="ctr">
            <a:solidFill>
              <a:srgbClr val="C0504D"/>
            </a:solidFill>
            <a:miter lim="800000"/>
            <a:headEnd/>
            <a:tailEnd/>
          </a:ln>
        </p:spPr>
        <p:txBody>
          <a:bodyPr>
            <a:spAutoFit/>
          </a:bodyPr>
          <a:lstStyle>
            <a:lvl1pPr>
              <a:lnSpc>
                <a:spcPct val="95000"/>
              </a:lnSpc>
              <a:spcAft>
                <a:spcPts val="800"/>
              </a:spcAft>
              <a:buFont typeface="Arial" panose="020B0604020202020204" pitchFamily="34" charset="0"/>
              <a:buChar char="•"/>
              <a:defRPr sz="2800">
                <a:solidFill>
                  <a:srgbClr val="4A4A4A"/>
                </a:solidFill>
                <a:latin typeface="Arial" panose="020B0604020202020204" pitchFamily="34" charset="0"/>
                <a:cs typeface="Arial" panose="020B0604020202020204" pitchFamily="34" charset="0"/>
              </a:defRPr>
            </a:lvl1pPr>
            <a:lvl2pPr marL="742950" indent="-285750">
              <a:lnSpc>
                <a:spcPct val="95000"/>
              </a:lnSpc>
              <a:spcAft>
                <a:spcPts val="800"/>
              </a:spcAft>
              <a:buFont typeface="Arial" panose="020B0604020202020204" pitchFamily="34" charset="0"/>
              <a:buChar char="–"/>
              <a:defRPr sz="2400">
                <a:solidFill>
                  <a:srgbClr val="4A4A4A"/>
                </a:solidFill>
                <a:latin typeface="Arial" panose="020B0604020202020204" pitchFamily="34" charset="0"/>
                <a:cs typeface="Arial" panose="020B0604020202020204" pitchFamily="34" charset="0"/>
              </a:defRPr>
            </a:lvl2pPr>
            <a:lvl3pPr marL="1143000" indent="-228600">
              <a:lnSpc>
                <a:spcPct val="95000"/>
              </a:lnSpc>
              <a:spcAft>
                <a:spcPts val="800"/>
              </a:spcAft>
              <a:buFont typeface="Arial" panose="020B0604020202020204" pitchFamily="34" charset="0"/>
              <a:buChar char="•"/>
              <a:defRPr sz="2200">
                <a:solidFill>
                  <a:srgbClr val="4A4A4A"/>
                </a:solidFill>
                <a:latin typeface="Arial" panose="020B0604020202020204" pitchFamily="34" charset="0"/>
                <a:cs typeface="Arial" panose="020B0604020202020204" pitchFamily="34" charset="0"/>
              </a:defRPr>
            </a:lvl3pPr>
            <a:lvl4pPr marL="1600200" indent="-228600">
              <a:lnSpc>
                <a:spcPct val="95000"/>
              </a:lnSpc>
              <a:spcAft>
                <a:spcPts val="800"/>
              </a:spcAft>
              <a:buFont typeface="Arial" panose="020B0604020202020204" pitchFamily="34" charset="0"/>
              <a:buChar char="–"/>
              <a:defRPr sz="2000">
                <a:solidFill>
                  <a:srgbClr val="4A4A4A"/>
                </a:solidFill>
                <a:latin typeface="Arial" panose="020B0604020202020204" pitchFamily="34" charset="0"/>
                <a:cs typeface="Arial" panose="020B0604020202020204" pitchFamily="34" charset="0"/>
              </a:defRPr>
            </a:lvl4pPr>
            <a:lvl5pPr marL="2057400" indent="-228600">
              <a:lnSpc>
                <a:spcPct val="95000"/>
              </a:lnSpc>
              <a:spcAft>
                <a:spcPts val="800"/>
              </a:spcAft>
              <a:buFont typeface="Arial" panose="020B0604020202020204" pitchFamily="34" charset="0"/>
              <a:buChar char="»"/>
              <a:defRPr sz="2000">
                <a:solidFill>
                  <a:srgbClr val="4A4A4A"/>
                </a:solidFill>
                <a:latin typeface="Arial" panose="020B0604020202020204" pitchFamily="34" charset="0"/>
                <a:cs typeface="Arial" panose="020B0604020202020204" pitchFamily="34" charset="0"/>
              </a:defRPr>
            </a:lvl5pPr>
            <a:lvl6pPr marL="2514600" indent="-228600" eaLnBrk="0" fontAlgn="base" hangingPunct="0">
              <a:lnSpc>
                <a:spcPct val="95000"/>
              </a:lnSpc>
              <a:spcBef>
                <a:spcPct val="0"/>
              </a:spcBef>
              <a:spcAft>
                <a:spcPts val="800"/>
              </a:spcAft>
              <a:buFont typeface="Arial" panose="020B0604020202020204" pitchFamily="34" charset="0"/>
              <a:buChar char="»"/>
              <a:defRPr sz="2000">
                <a:solidFill>
                  <a:srgbClr val="4A4A4A"/>
                </a:solidFill>
                <a:latin typeface="Arial" panose="020B0604020202020204" pitchFamily="34" charset="0"/>
                <a:cs typeface="Arial" panose="020B0604020202020204" pitchFamily="34" charset="0"/>
              </a:defRPr>
            </a:lvl6pPr>
            <a:lvl7pPr marL="2971800" indent="-228600" eaLnBrk="0" fontAlgn="base" hangingPunct="0">
              <a:lnSpc>
                <a:spcPct val="95000"/>
              </a:lnSpc>
              <a:spcBef>
                <a:spcPct val="0"/>
              </a:spcBef>
              <a:spcAft>
                <a:spcPts val="800"/>
              </a:spcAft>
              <a:buFont typeface="Arial" panose="020B0604020202020204" pitchFamily="34" charset="0"/>
              <a:buChar char="»"/>
              <a:defRPr sz="2000">
                <a:solidFill>
                  <a:srgbClr val="4A4A4A"/>
                </a:solidFill>
                <a:latin typeface="Arial" panose="020B0604020202020204" pitchFamily="34" charset="0"/>
                <a:cs typeface="Arial" panose="020B0604020202020204" pitchFamily="34" charset="0"/>
              </a:defRPr>
            </a:lvl7pPr>
            <a:lvl8pPr marL="3429000" indent="-228600" eaLnBrk="0" fontAlgn="base" hangingPunct="0">
              <a:lnSpc>
                <a:spcPct val="95000"/>
              </a:lnSpc>
              <a:spcBef>
                <a:spcPct val="0"/>
              </a:spcBef>
              <a:spcAft>
                <a:spcPts val="800"/>
              </a:spcAft>
              <a:buFont typeface="Arial" panose="020B0604020202020204" pitchFamily="34" charset="0"/>
              <a:buChar char="»"/>
              <a:defRPr sz="2000">
                <a:solidFill>
                  <a:srgbClr val="4A4A4A"/>
                </a:solidFill>
                <a:latin typeface="Arial" panose="020B0604020202020204" pitchFamily="34" charset="0"/>
                <a:cs typeface="Arial" panose="020B0604020202020204" pitchFamily="34" charset="0"/>
              </a:defRPr>
            </a:lvl8pPr>
            <a:lvl9pPr marL="3886200" indent="-228600" eaLnBrk="0" fontAlgn="base" hangingPunct="0">
              <a:lnSpc>
                <a:spcPct val="95000"/>
              </a:lnSpc>
              <a:spcBef>
                <a:spcPct val="0"/>
              </a:spcBef>
              <a:spcAft>
                <a:spcPts val="800"/>
              </a:spcAft>
              <a:buFont typeface="Arial" panose="020B0604020202020204" pitchFamily="34" charset="0"/>
              <a:buChar char="»"/>
              <a:defRPr sz="2000">
                <a:solidFill>
                  <a:srgbClr val="4A4A4A"/>
                </a:solidFill>
                <a:latin typeface="Arial" panose="020B0604020202020204" pitchFamily="34" charset="0"/>
                <a:cs typeface="Arial" panose="020B0604020202020204" pitchFamily="34" charset="0"/>
              </a:defRPr>
            </a:lvl9pPr>
          </a:lstStyle>
          <a:p>
            <a:pPr marL="0" marR="0" lvl="0" indent="0" algn="ctr" defTabSz="914400" eaLnBrk="1" fontAlgn="auto" latinLnBrk="0" hangingPunct="1">
              <a:lnSpc>
                <a:spcPct val="100000"/>
              </a:lnSpc>
              <a:spcBef>
                <a:spcPts val="0"/>
              </a:spcBef>
              <a:spcAft>
                <a:spcPct val="0"/>
              </a:spcAft>
              <a:buClrTx/>
              <a:buSzTx/>
              <a:buFontTx/>
              <a:buNone/>
              <a:tabLst/>
              <a:defRPr/>
            </a:pPr>
            <a:r>
              <a:rPr kumimoji="0" lang="en-GB" altLang="en-US" sz="1800" b="1" i="0" u="none" strike="noStrike" kern="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Slides for public</a:t>
            </a:r>
            <a:r>
              <a:rPr kumimoji="0" lang="en-GB" altLang="en-US" sz="1800" b="1" i="0" u="none" strike="noStrike" kern="0" cap="none" spc="0" normalizeH="0" noProof="0" dirty="0" smtClean="0">
                <a:ln>
                  <a:noFill/>
                </a:ln>
                <a:solidFill>
                  <a:srgbClr val="FF0000"/>
                </a:solidFill>
                <a:effectLst/>
                <a:uLnTx/>
                <a:uFillTx/>
                <a:latin typeface="Arial" panose="020B0604020202020204" pitchFamily="34" charset="0"/>
                <a:cs typeface="Arial" panose="020B0604020202020204" pitchFamily="34" charset="0"/>
              </a:rPr>
              <a:t> only</a:t>
            </a:r>
            <a:endParaRPr kumimoji="0" lang="en-GB" altLang="en-US" sz="1800" b="1" i="0" u="none" strike="noStrike" kern="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9149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ACD consultation responses</a:t>
            </a:r>
            <a:endParaRPr lang="en-GB" dirty="0"/>
          </a:p>
        </p:txBody>
      </p:sp>
      <p:sp>
        <p:nvSpPr>
          <p:cNvPr id="3" name="Content Placeholder 2"/>
          <p:cNvSpPr>
            <a:spLocks noGrp="1"/>
          </p:cNvSpPr>
          <p:nvPr>
            <p:ph sz="quarter" idx="10"/>
          </p:nvPr>
        </p:nvSpPr>
        <p:spPr/>
        <p:txBody>
          <a:bodyPr/>
          <a:lstStyle/>
          <a:p>
            <a:r>
              <a:rPr lang="en-GB" smtClean="0"/>
              <a:t>Consultee comments from:</a:t>
            </a:r>
          </a:p>
          <a:p>
            <a:pPr lvl="1"/>
            <a:r>
              <a:rPr lang="en-GB" smtClean="0"/>
              <a:t>Company</a:t>
            </a:r>
          </a:p>
          <a:p>
            <a:pPr lvl="1"/>
            <a:r>
              <a:rPr lang="en-GB" smtClean="0"/>
              <a:t>Asthma UK</a:t>
            </a:r>
          </a:p>
          <a:p>
            <a:pPr lvl="1"/>
            <a:r>
              <a:rPr lang="en-GB" smtClean="0"/>
              <a:t>British Thoracic Society</a:t>
            </a:r>
          </a:p>
          <a:p>
            <a:pPr lvl="1"/>
            <a:r>
              <a:rPr lang="en-GB" smtClean="0"/>
              <a:t>Royal College of Physicians (endorsing BTS comments)</a:t>
            </a:r>
          </a:p>
          <a:p>
            <a:pPr lvl="1"/>
            <a:endParaRPr lang="en-GB" smtClean="0"/>
          </a:p>
          <a:p>
            <a:r>
              <a:rPr lang="en-GB" smtClean="0"/>
              <a:t>Commentator comments from:</a:t>
            </a:r>
          </a:p>
          <a:p>
            <a:pPr lvl="1"/>
            <a:r>
              <a:rPr lang="en-GB" smtClean="0"/>
              <a:t>Novartis</a:t>
            </a:r>
          </a:p>
          <a:p>
            <a:endParaRPr lang="en-GB" smtClean="0"/>
          </a:p>
          <a:p>
            <a:pPr lvl="1"/>
            <a:endParaRPr lang="en-GB" smtClean="0"/>
          </a:p>
          <a:p>
            <a:pPr lvl="1"/>
            <a:endParaRPr lang="en-GB" dirty="0"/>
          </a:p>
        </p:txBody>
      </p:sp>
      <p:sp>
        <p:nvSpPr>
          <p:cNvPr id="4" name="Slide Number Placeholder 3"/>
          <p:cNvSpPr>
            <a:spLocks noGrp="1"/>
          </p:cNvSpPr>
          <p:nvPr>
            <p:ph type="sldNum" sz="quarter" idx="4"/>
          </p:nvPr>
        </p:nvSpPr>
        <p:spPr/>
        <p:txBody>
          <a:bodyPr/>
          <a:lstStyle/>
          <a:p>
            <a:fld id="{532824D6-1CC4-45B0-B658-13A760FABFFA}" type="slidenum">
              <a:rPr lang="en-GB" smtClean="0"/>
              <a:pPr/>
              <a:t>10</a:t>
            </a:fld>
            <a:endParaRPr lang="en-GB"/>
          </a:p>
        </p:txBody>
      </p:sp>
    </p:spTree>
    <p:extLst>
      <p:ext uri="{BB962C8B-B14F-4D97-AF65-F5344CB8AC3E}">
        <p14:creationId xmlns:p14="http://schemas.microsoft.com/office/powerpoint/2010/main" val="511469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mtClean="0"/>
              <a:t>Key updates in this appraisal </a:t>
            </a:r>
            <a:endParaRPr lang="en-GB" dirty="0"/>
          </a:p>
        </p:txBody>
      </p:sp>
      <p:sp>
        <p:nvSpPr>
          <p:cNvPr id="6" name="Content Placeholder 5"/>
          <p:cNvSpPr>
            <a:spLocks noGrp="1"/>
          </p:cNvSpPr>
          <p:nvPr>
            <p:ph sz="quarter" idx="10"/>
          </p:nvPr>
        </p:nvSpPr>
        <p:spPr/>
        <p:txBody>
          <a:bodyPr/>
          <a:lstStyle/>
          <a:p>
            <a:pPr>
              <a:spcBef>
                <a:spcPct val="0"/>
              </a:spcBef>
            </a:pPr>
            <a:r>
              <a:rPr lang="en-GB" sz="2200" dirty="0" smtClean="0"/>
              <a:t>The company has made 4 changes:</a:t>
            </a:r>
          </a:p>
          <a:p>
            <a:pPr lvl="1">
              <a:spcBef>
                <a:spcPct val="0"/>
              </a:spcBef>
            </a:pPr>
            <a:r>
              <a:rPr lang="en-GB" dirty="0" smtClean="0"/>
              <a:t>Removed the higher rates of exacerbation in the placebo arm</a:t>
            </a:r>
          </a:p>
          <a:p>
            <a:pPr lvl="1">
              <a:spcBef>
                <a:spcPct val="0"/>
              </a:spcBef>
            </a:pPr>
            <a:r>
              <a:rPr lang="en-GB" dirty="0" smtClean="0"/>
              <a:t>Introduced differential utility values in the severe exacerbation state for the placebo and </a:t>
            </a:r>
            <a:r>
              <a:rPr lang="en-GB" dirty="0" err="1" smtClean="0"/>
              <a:t>reslizumab</a:t>
            </a:r>
            <a:r>
              <a:rPr lang="en-GB" dirty="0" smtClean="0"/>
              <a:t> arm based on data from trials on duration of severe exacerbations</a:t>
            </a:r>
          </a:p>
          <a:p>
            <a:pPr lvl="1">
              <a:spcBef>
                <a:spcPct val="0"/>
              </a:spcBef>
            </a:pPr>
            <a:r>
              <a:rPr lang="en-GB" dirty="0" smtClean="0"/>
              <a:t>Enhanced PAS</a:t>
            </a:r>
          </a:p>
          <a:p>
            <a:pPr lvl="1">
              <a:spcBef>
                <a:spcPct val="0"/>
              </a:spcBef>
            </a:pPr>
            <a:r>
              <a:rPr lang="en-GB" dirty="0" smtClean="0"/>
              <a:t>Vial based dosing schedule including use of 25mg vials to reduce wastage- SPC variation request</a:t>
            </a:r>
          </a:p>
          <a:p>
            <a:pPr>
              <a:spcBef>
                <a:spcPct val="0"/>
              </a:spcBef>
            </a:pPr>
            <a:r>
              <a:rPr lang="en-GB" sz="2200" dirty="0" smtClean="0"/>
              <a:t>Company has also provided justification for 16 week evaluation period</a:t>
            </a:r>
          </a:p>
          <a:p>
            <a:pPr>
              <a:spcBef>
                <a:spcPct val="0"/>
              </a:spcBef>
            </a:pPr>
            <a:r>
              <a:rPr lang="en-GB" sz="2200" dirty="0" smtClean="0"/>
              <a:t>No inclusion of oral corticosteroid sparing</a:t>
            </a:r>
          </a:p>
          <a:p>
            <a:pPr>
              <a:spcBef>
                <a:spcPct val="0"/>
              </a:spcBef>
            </a:pPr>
            <a:r>
              <a:rPr lang="en-GB" sz="2200" dirty="0" smtClean="0"/>
              <a:t>Scenario analysis of ERG’s placebo effect ‘wearing off’</a:t>
            </a:r>
          </a:p>
        </p:txBody>
      </p:sp>
      <p:sp>
        <p:nvSpPr>
          <p:cNvPr id="4" name="Slide Number Placeholder 3"/>
          <p:cNvSpPr>
            <a:spLocks noGrp="1"/>
          </p:cNvSpPr>
          <p:nvPr>
            <p:ph type="sldNum" sz="quarter" idx="4"/>
          </p:nvPr>
        </p:nvSpPr>
        <p:spPr/>
        <p:txBody>
          <a:bodyPr/>
          <a:lstStyle/>
          <a:p>
            <a:fld id="{532824D6-1CC4-45B0-B658-13A760FABFFA}" type="slidenum">
              <a:rPr lang="en-GB" smtClean="0"/>
              <a:t>11</a:t>
            </a:fld>
            <a:endParaRPr lang="en-GB"/>
          </a:p>
        </p:txBody>
      </p:sp>
    </p:spTree>
    <p:extLst>
      <p:ext uri="{BB962C8B-B14F-4D97-AF65-F5344CB8AC3E}">
        <p14:creationId xmlns:p14="http://schemas.microsoft.com/office/powerpoint/2010/main" val="2916402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Consultation comment – British </a:t>
            </a:r>
            <a:br>
              <a:rPr lang="en-GB" sz="3200" dirty="0" smtClean="0"/>
            </a:br>
            <a:r>
              <a:rPr lang="en-GB" sz="3200" dirty="0" smtClean="0"/>
              <a:t>Thoracic Society</a:t>
            </a:r>
            <a:endParaRPr lang="en-GB" sz="3200" dirty="0"/>
          </a:p>
        </p:txBody>
      </p:sp>
      <p:sp>
        <p:nvSpPr>
          <p:cNvPr id="3" name="Content Placeholder 2"/>
          <p:cNvSpPr>
            <a:spLocks noGrp="1"/>
          </p:cNvSpPr>
          <p:nvPr>
            <p:ph idx="1"/>
          </p:nvPr>
        </p:nvSpPr>
        <p:spPr/>
        <p:txBody>
          <a:bodyPr/>
          <a:lstStyle/>
          <a:p>
            <a:r>
              <a:rPr lang="en-GB" sz="1800" dirty="0" smtClean="0"/>
              <a:t>Disagree that previous exacerbations are not a predictor of subsequent exacerbations as this is a strong predictor</a:t>
            </a:r>
          </a:p>
          <a:p>
            <a:pPr lvl="1"/>
            <a:r>
              <a:rPr lang="en-GB" sz="1800" dirty="0" smtClean="0"/>
              <a:t>Company should provide specific data on exacerbation reduction by looking at patients with frequent exacerbations NOT just in the previous year</a:t>
            </a:r>
          </a:p>
          <a:p>
            <a:r>
              <a:rPr lang="en-GB" sz="1800" dirty="0" smtClean="0"/>
              <a:t>Disagree that </a:t>
            </a:r>
            <a:r>
              <a:rPr lang="en-GB" sz="1800" dirty="0" err="1" smtClean="0"/>
              <a:t>reslizumab</a:t>
            </a:r>
            <a:r>
              <a:rPr lang="en-GB" sz="1800" dirty="0" smtClean="0"/>
              <a:t> is more appropriate for patients with nasal polyps or rhinitis than </a:t>
            </a:r>
            <a:r>
              <a:rPr lang="en-GB" sz="1800" dirty="0" err="1" smtClean="0"/>
              <a:t>omalizumab</a:t>
            </a:r>
            <a:endParaRPr lang="en-GB" sz="1800" dirty="0" smtClean="0"/>
          </a:p>
          <a:p>
            <a:r>
              <a:rPr lang="en-GB" sz="1800" dirty="0" smtClean="0"/>
              <a:t>Evidence from studies such as MENSA and Heaney et al study support blood eosinophil count as a good biomarker for eosinophilic asthma.   </a:t>
            </a:r>
          </a:p>
          <a:p>
            <a:pPr lvl="1"/>
            <a:r>
              <a:rPr lang="en-GB" sz="1800" dirty="0" smtClean="0"/>
              <a:t>If eosinophils have been suppressed by steroids, the only argument for using an anti-IL-5 treatment is to allow withdrawal of steroids (which are effective at reducing IL-5).</a:t>
            </a:r>
          </a:p>
          <a:p>
            <a:r>
              <a:rPr lang="en-GB" sz="1800" dirty="0" err="1" smtClean="0"/>
              <a:t>Reslizumab</a:t>
            </a:r>
            <a:r>
              <a:rPr lang="en-GB" sz="1800" dirty="0" smtClean="0"/>
              <a:t> introduces extra administration costs compared to other monoclonal antibodies such as </a:t>
            </a:r>
            <a:r>
              <a:rPr lang="en-GB" sz="1800" dirty="0" err="1" smtClean="0"/>
              <a:t>omalizumab</a:t>
            </a:r>
            <a:endParaRPr lang="en-GB" sz="1800" dirty="0" smtClean="0"/>
          </a:p>
          <a:p>
            <a:pPr lvl="1"/>
            <a:r>
              <a:rPr lang="en-GB" sz="1800" dirty="0" smtClean="0"/>
              <a:t>Dosing of </a:t>
            </a:r>
            <a:r>
              <a:rPr lang="en-GB" sz="1800" dirty="0" err="1" smtClean="0"/>
              <a:t>reslizumab</a:t>
            </a:r>
            <a:r>
              <a:rPr lang="en-GB" sz="1800" dirty="0" smtClean="0"/>
              <a:t> also  needs to be simplified. </a:t>
            </a:r>
          </a:p>
          <a:p>
            <a:r>
              <a:rPr lang="en-GB" sz="1800" dirty="0" smtClean="0"/>
              <a:t>Acknowledge limited data on oral steroid withdrawal and urge company to complete its steroid reduction trials</a:t>
            </a:r>
          </a:p>
          <a:p>
            <a:pPr lvl="1"/>
            <a:endParaRPr lang="en-GB" sz="1800" dirty="0" smtClean="0"/>
          </a:p>
          <a:p>
            <a:endParaRPr lang="en-GB" sz="1800" dirty="0" smtClean="0"/>
          </a:p>
          <a:p>
            <a:endParaRPr lang="en-GB" sz="1800" dirty="0" smtClean="0"/>
          </a:p>
          <a:p>
            <a:endParaRPr lang="en-GB" sz="1800" dirty="0" smtClean="0"/>
          </a:p>
        </p:txBody>
      </p:sp>
      <p:sp>
        <p:nvSpPr>
          <p:cNvPr id="4" name="Slide Number Placeholder 3"/>
          <p:cNvSpPr>
            <a:spLocks noGrp="1"/>
          </p:cNvSpPr>
          <p:nvPr>
            <p:ph type="sldNum" sz="quarter" idx="12"/>
          </p:nvPr>
        </p:nvSpPr>
        <p:spPr/>
        <p:txBody>
          <a:bodyPr/>
          <a:lstStyle/>
          <a:p>
            <a:fld id="{3E0ABD2C-BA18-4AED-8ACB-952F2FBC0D47}" type="slidenum">
              <a:rPr lang="en-GB" smtClean="0"/>
              <a:pPr/>
              <a:t>12</a:t>
            </a:fld>
            <a:endParaRPr lang="en-GB" dirty="0"/>
          </a:p>
        </p:txBody>
      </p:sp>
    </p:spTree>
    <p:extLst>
      <p:ext uri="{BB962C8B-B14F-4D97-AF65-F5344CB8AC3E}">
        <p14:creationId xmlns:p14="http://schemas.microsoft.com/office/powerpoint/2010/main" val="18563233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Consultation comments - Asthma UK</a:t>
            </a:r>
            <a:endParaRPr lang="en-GB" dirty="0"/>
          </a:p>
        </p:txBody>
      </p:sp>
      <p:sp>
        <p:nvSpPr>
          <p:cNvPr id="3" name="Content Placeholder 2"/>
          <p:cNvSpPr>
            <a:spLocks noGrp="1"/>
          </p:cNvSpPr>
          <p:nvPr>
            <p:ph idx="1"/>
          </p:nvPr>
        </p:nvSpPr>
        <p:spPr/>
        <p:txBody>
          <a:bodyPr/>
          <a:lstStyle/>
          <a:p>
            <a:r>
              <a:rPr lang="en-GB" sz="2000" dirty="0" smtClean="0"/>
              <a:t>Note that costs considered in appraisal do not consider the impact on quality of life and restrictions people experience due to ill-health resulting from oral corticosteroid use (OCS) </a:t>
            </a:r>
          </a:p>
          <a:p>
            <a:r>
              <a:rPr lang="en-GB" sz="2000" dirty="0" smtClean="0"/>
              <a:t>Highlighted recent study (Sweeney et al. 2016) reporting comorbidities </a:t>
            </a:r>
            <a:r>
              <a:rPr lang="en-GB" sz="2000" dirty="0"/>
              <a:t>resulting from severe asthma requiring </a:t>
            </a:r>
            <a:r>
              <a:rPr lang="en-GB" sz="2000" dirty="0" smtClean="0"/>
              <a:t>OCS </a:t>
            </a:r>
            <a:r>
              <a:rPr lang="en-GB" sz="2000" dirty="0"/>
              <a:t>using data from the Optimum Patient Care Research Database and the British Thoracic Difficult Asthma </a:t>
            </a:r>
            <a:r>
              <a:rPr lang="en-GB" sz="2000" dirty="0" smtClean="0"/>
              <a:t>Registry which could be used to demonstrate a steroid sparing effect. Other </a:t>
            </a:r>
            <a:r>
              <a:rPr lang="en-GB" sz="2000" dirty="0"/>
              <a:t>existing </a:t>
            </a:r>
            <a:r>
              <a:rPr lang="en-GB" sz="2000" dirty="0" smtClean="0"/>
              <a:t>literature (such as </a:t>
            </a:r>
            <a:r>
              <a:rPr lang="en-GB" sz="2000" dirty="0"/>
              <a:t>Bel et al. </a:t>
            </a:r>
            <a:r>
              <a:rPr lang="en-GB" sz="2000" dirty="0" smtClean="0"/>
              <a:t>2014) that reports </a:t>
            </a:r>
            <a:r>
              <a:rPr lang="en-GB" sz="2000" dirty="0"/>
              <a:t>the steroid-sparing effects of monoclonal </a:t>
            </a:r>
            <a:r>
              <a:rPr lang="en-GB" sz="2000" dirty="0" smtClean="0"/>
              <a:t>antibody also cited.</a:t>
            </a:r>
          </a:p>
          <a:p>
            <a:r>
              <a:rPr lang="en-GB" sz="2000" dirty="0" smtClean="0"/>
              <a:t>Final </a:t>
            </a:r>
            <a:r>
              <a:rPr lang="en-GB" sz="2000" dirty="0"/>
              <a:t>guidance issued by </a:t>
            </a:r>
            <a:r>
              <a:rPr lang="en-GB" sz="2000" dirty="0" smtClean="0"/>
              <a:t>committee </a:t>
            </a:r>
            <a:r>
              <a:rPr lang="en-GB" sz="2000" dirty="0"/>
              <a:t>should make a recommendation to the NHS to support an independent programme of research that seeks to fully analyse the potential cost savings to the NHS resulting from </a:t>
            </a:r>
            <a:r>
              <a:rPr lang="en-GB" sz="2000" dirty="0" smtClean="0"/>
              <a:t>reductions.</a:t>
            </a:r>
          </a:p>
          <a:p>
            <a:endParaRPr lang="en-GB" sz="1800" dirty="0" smtClean="0"/>
          </a:p>
          <a:p>
            <a:endParaRPr lang="en-GB" sz="1800" dirty="0" smtClean="0"/>
          </a:p>
          <a:p>
            <a:endParaRPr lang="en-GB" sz="1800" dirty="0" smtClean="0"/>
          </a:p>
          <a:p>
            <a:endParaRPr lang="en-GB" dirty="0"/>
          </a:p>
        </p:txBody>
      </p:sp>
      <p:sp>
        <p:nvSpPr>
          <p:cNvPr id="4" name="Slide Number Placeholder 3"/>
          <p:cNvSpPr>
            <a:spLocks noGrp="1"/>
          </p:cNvSpPr>
          <p:nvPr>
            <p:ph type="sldNum" sz="quarter" idx="12"/>
          </p:nvPr>
        </p:nvSpPr>
        <p:spPr/>
        <p:txBody>
          <a:bodyPr/>
          <a:lstStyle/>
          <a:p>
            <a:fld id="{3E0ABD2C-BA18-4AED-8ACB-952F2FBC0D47}" type="slidenum">
              <a:rPr lang="en-GB" smtClean="0"/>
              <a:pPr/>
              <a:t>13</a:t>
            </a:fld>
            <a:endParaRPr lang="en-GB" dirty="0"/>
          </a:p>
        </p:txBody>
      </p:sp>
    </p:spTree>
    <p:extLst>
      <p:ext uri="{BB962C8B-B14F-4D97-AF65-F5344CB8AC3E}">
        <p14:creationId xmlns:p14="http://schemas.microsoft.com/office/powerpoint/2010/main" val="4885376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Consultation comments - Novartis</a:t>
            </a:r>
            <a:endParaRPr lang="en-GB" dirty="0"/>
          </a:p>
        </p:txBody>
      </p:sp>
      <p:sp>
        <p:nvSpPr>
          <p:cNvPr id="3" name="Content Placeholder 2"/>
          <p:cNvSpPr>
            <a:spLocks noGrp="1"/>
          </p:cNvSpPr>
          <p:nvPr>
            <p:ph idx="1"/>
          </p:nvPr>
        </p:nvSpPr>
        <p:spPr/>
        <p:txBody>
          <a:bodyPr/>
          <a:lstStyle/>
          <a:p>
            <a:pPr>
              <a:lnSpc>
                <a:spcPct val="90000"/>
              </a:lnSpc>
            </a:pPr>
            <a:r>
              <a:rPr lang="en-GB" sz="2200" dirty="0" smtClean="0"/>
              <a:t>Consider 16 week assessment for </a:t>
            </a:r>
            <a:r>
              <a:rPr lang="en-GB" sz="2200" dirty="0" err="1" smtClean="0"/>
              <a:t>reslizumab</a:t>
            </a:r>
            <a:r>
              <a:rPr lang="en-GB" sz="2200" dirty="0" smtClean="0"/>
              <a:t> inappropriate. </a:t>
            </a:r>
            <a:r>
              <a:rPr lang="en-GB" sz="2200" dirty="0" err="1" smtClean="0"/>
              <a:t>Omalizumab</a:t>
            </a:r>
            <a:r>
              <a:rPr lang="en-GB" sz="2200" dirty="0" smtClean="0"/>
              <a:t> has a 16 week reassessment period based on robust evidence for response criteria from RCT </a:t>
            </a:r>
          </a:p>
          <a:p>
            <a:pPr lvl="1">
              <a:lnSpc>
                <a:spcPct val="90000"/>
              </a:lnSpc>
            </a:pPr>
            <a:r>
              <a:rPr lang="en-GB" sz="2000" dirty="0" err="1" smtClean="0"/>
              <a:t>Omalizumab</a:t>
            </a:r>
            <a:r>
              <a:rPr lang="en-GB" sz="2000" dirty="0" smtClean="0"/>
              <a:t> and </a:t>
            </a:r>
            <a:r>
              <a:rPr lang="en-GB" sz="2000" dirty="0" err="1" smtClean="0"/>
              <a:t>reslizumab</a:t>
            </a:r>
            <a:r>
              <a:rPr lang="en-GB" sz="2000" dirty="0" smtClean="0"/>
              <a:t> have different mechanism of actions and populations so inappropriate to consider assessment time-point</a:t>
            </a:r>
          </a:p>
          <a:p>
            <a:pPr lvl="1">
              <a:lnSpc>
                <a:spcPct val="90000"/>
              </a:lnSpc>
            </a:pPr>
            <a:r>
              <a:rPr lang="en-GB" sz="2000" dirty="0" smtClean="0"/>
              <a:t>Clinical expert highlighted 16 week too early to assess response  to </a:t>
            </a:r>
            <a:r>
              <a:rPr lang="en-GB" sz="2000" dirty="0" err="1" smtClean="0"/>
              <a:t>reslizumab</a:t>
            </a:r>
            <a:endParaRPr lang="en-GB" sz="2000" dirty="0" smtClean="0"/>
          </a:p>
          <a:p>
            <a:pPr marL="400050">
              <a:lnSpc>
                <a:spcPct val="90000"/>
              </a:lnSpc>
            </a:pPr>
            <a:r>
              <a:rPr lang="en-GB" sz="2200" dirty="0" err="1" smtClean="0"/>
              <a:t>Mepolizumab</a:t>
            </a:r>
            <a:r>
              <a:rPr lang="en-GB" sz="2200" dirty="0" smtClean="0"/>
              <a:t> and </a:t>
            </a:r>
            <a:r>
              <a:rPr lang="en-GB" sz="2200" dirty="0" err="1" smtClean="0"/>
              <a:t>reslizumab</a:t>
            </a:r>
            <a:r>
              <a:rPr lang="en-GB" sz="2200" dirty="0" smtClean="0"/>
              <a:t> have similar mechanism of action and would be clinically relevant to consider similar assessment response time of 12 months </a:t>
            </a:r>
          </a:p>
          <a:p>
            <a:pPr marL="400050">
              <a:lnSpc>
                <a:spcPct val="90000"/>
              </a:lnSpc>
            </a:pPr>
            <a:r>
              <a:rPr lang="en-GB" sz="2200" dirty="0" smtClean="0"/>
              <a:t>Recommendations should be based on 100 mg vial till regulatory approval for 25 mg received.</a:t>
            </a:r>
          </a:p>
        </p:txBody>
      </p:sp>
      <p:sp>
        <p:nvSpPr>
          <p:cNvPr id="4" name="Slide Number Placeholder 3"/>
          <p:cNvSpPr>
            <a:spLocks noGrp="1"/>
          </p:cNvSpPr>
          <p:nvPr>
            <p:ph type="sldNum" sz="quarter" idx="12"/>
          </p:nvPr>
        </p:nvSpPr>
        <p:spPr/>
        <p:txBody>
          <a:bodyPr/>
          <a:lstStyle/>
          <a:p>
            <a:fld id="{3E0ABD2C-BA18-4AED-8ACB-952F2FBC0D47}" type="slidenum">
              <a:rPr lang="en-GB" smtClean="0"/>
              <a:pPr/>
              <a:t>14</a:t>
            </a:fld>
            <a:endParaRPr lang="en-GB" dirty="0"/>
          </a:p>
        </p:txBody>
      </p:sp>
    </p:spTree>
    <p:extLst>
      <p:ext uri="{BB962C8B-B14F-4D97-AF65-F5344CB8AC3E}">
        <p14:creationId xmlns:p14="http://schemas.microsoft.com/office/powerpoint/2010/main" val="4145553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0"/>
            <p:extLst>
              <p:ext uri="{D42A27DB-BD31-4B8C-83A1-F6EECF244321}">
                <p14:modId xmlns:p14="http://schemas.microsoft.com/office/powerpoint/2010/main" val="3918712742"/>
              </p:ext>
            </p:extLst>
          </p:nvPr>
        </p:nvGraphicFramePr>
        <p:xfrm>
          <a:off x="255588" y="2852936"/>
          <a:ext cx="8637660" cy="3238532"/>
        </p:xfrm>
        <a:graphic>
          <a:graphicData uri="http://schemas.openxmlformats.org/drawingml/2006/table">
            <a:tbl>
              <a:tblPr firstRow="1" firstCol="1" bandRow="1"/>
              <a:tblGrid>
                <a:gridCol w="788020"/>
                <a:gridCol w="504056"/>
                <a:gridCol w="1656184"/>
                <a:gridCol w="1422350"/>
                <a:gridCol w="1422350"/>
                <a:gridCol w="1422350"/>
                <a:gridCol w="1422350"/>
              </a:tblGrid>
              <a:tr h="894368">
                <a:tc>
                  <a:txBody>
                    <a:bodyPr/>
                    <a:lstStyle/>
                    <a:p>
                      <a:pPr algn="l">
                        <a:spcAft>
                          <a:spcPts val="600"/>
                        </a:spcAft>
                      </a:pPr>
                      <a:r>
                        <a:rPr lang="en-GB" sz="1800" b="1" dirty="0">
                          <a:solidFill>
                            <a:srgbClr val="FFFFFF"/>
                          </a:solidFill>
                          <a:effectLst/>
                          <a:latin typeface="+mn-lt"/>
                          <a:ea typeface="SimSun" panose="02010600030101010101" pitchFamily="2" charset="-122"/>
                          <a:cs typeface="Times New Roman" panose="02020603050405020304" pitchFamily="18" charset="0"/>
                        </a:rPr>
                        <a:t> </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600"/>
                        </a:spcAft>
                      </a:pPr>
                      <a:r>
                        <a:rPr lang="en-GB" sz="1800" b="1" dirty="0">
                          <a:solidFill>
                            <a:srgbClr val="FFFFFF"/>
                          </a:solidFill>
                          <a:effectLst/>
                          <a:latin typeface="+mn-lt"/>
                          <a:ea typeface="SimSun" panose="02010600030101010101" pitchFamily="2" charset="-122"/>
                          <a:cs typeface="Times New Roman" panose="02020603050405020304" pitchFamily="18" charset="0"/>
                        </a:rPr>
                        <a:t>n</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600"/>
                        </a:spcAft>
                      </a:pPr>
                      <a:r>
                        <a:rPr lang="en-GB" sz="1800" b="1" dirty="0">
                          <a:solidFill>
                            <a:srgbClr val="FFFFFF"/>
                          </a:solidFill>
                          <a:effectLst/>
                          <a:latin typeface="+mn-lt"/>
                          <a:ea typeface="SimSun" panose="02010600030101010101" pitchFamily="2" charset="-122"/>
                          <a:cs typeface="Times New Roman" panose="02020603050405020304" pitchFamily="18" charset="0"/>
                        </a:rPr>
                        <a:t>Exacerbation rate reduction</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600"/>
                        </a:spcAft>
                      </a:pPr>
                      <a:r>
                        <a:rPr lang="en-GB" sz="1800" b="1" dirty="0">
                          <a:solidFill>
                            <a:srgbClr val="FFFFFF"/>
                          </a:solidFill>
                          <a:effectLst/>
                          <a:latin typeface="+mn-lt"/>
                          <a:ea typeface="SimSun" panose="02010600030101010101" pitchFamily="2" charset="-122"/>
                          <a:cs typeface="Times New Roman" panose="02020603050405020304" pitchFamily="18" charset="0"/>
                        </a:rPr>
                        <a:t>Rate ratio (95%CI)</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600"/>
                        </a:spcAft>
                      </a:pPr>
                      <a:r>
                        <a:rPr lang="en-GB" sz="1800" b="1" dirty="0">
                          <a:solidFill>
                            <a:srgbClr val="FFFFFF"/>
                          </a:solidFill>
                          <a:effectLst/>
                          <a:latin typeface="+mn-lt"/>
                          <a:ea typeface="SimSun" panose="02010600030101010101" pitchFamily="2" charset="-122"/>
                          <a:cs typeface="Times New Roman" panose="02020603050405020304" pitchFamily="18" charset="0"/>
                        </a:rPr>
                        <a:t>FEV1 Gain [L] (95%CI)</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600"/>
                        </a:spcAft>
                      </a:pPr>
                      <a:r>
                        <a:rPr lang="en-GB" sz="1800" b="1" dirty="0">
                          <a:solidFill>
                            <a:srgbClr val="FFFFFF"/>
                          </a:solidFill>
                          <a:effectLst/>
                          <a:latin typeface="+mn-lt"/>
                          <a:ea typeface="SimSun" panose="02010600030101010101" pitchFamily="2" charset="-122"/>
                          <a:cs typeface="Times New Roman" panose="02020603050405020304" pitchFamily="18" charset="0"/>
                        </a:rPr>
                        <a:t>ACQ-7 Gain (95%CI)</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600"/>
                        </a:spcAft>
                      </a:pPr>
                      <a:r>
                        <a:rPr lang="en-GB" sz="1800" b="1" dirty="0">
                          <a:solidFill>
                            <a:srgbClr val="FFFFFF"/>
                          </a:solidFill>
                          <a:effectLst/>
                          <a:latin typeface="+mn-lt"/>
                          <a:ea typeface="SimSun" panose="02010600030101010101" pitchFamily="2" charset="-122"/>
                          <a:cs typeface="Times New Roman" panose="02020603050405020304" pitchFamily="18" charset="0"/>
                        </a:rPr>
                        <a:t>AQLQ Gain (95%CI)</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1296804">
                <a:tc>
                  <a:txBody>
                    <a:bodyPr/>
                    <a:lstStyle/>
                    <a:p>
                      <a:pPr algn="ctr">
                        <a:spcAft>
                          <a:spcPts val="600"/>
                        </a:spcAft>
                      </a:pPr>
                      <a:r>
                        <a:rPr lang="en-GB" sz="1800">
                          <a:solidFill>
                            <a:srgbClr val="404040"/>
                          </a:solidFill>
                          <a:effectLst/>
                          <a:latin typeface="+mn-lt"/>
                          <a:ea typeface="SimSun" panose="02010600030101010101" pitchFamily="2" charset="-122"/>
                          <a:cs typeface="Segoe UI" panose="020B0502040204020203" pitchFamily="34" charset="0"/>
                        </a:rPr>
                        <a:t>16 weeks</a:t>
                      </a:r>
                      <a:endParaRPr lang="en-GB" sz="180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7180">
                <a:tc>
                  <a:txBody>
                    <a:bodyPr/>
                    <a:lstStyle/>
                    <a:p>
                      <a:pPr algn="ctr">
                        <a:spcAft>
                          <a:spcPts val="600"/>
                        </a:spcAft>
                      </a:pPr>
                      <a:r>
                        <a:rPr lang="en-GB" sz="1800">
                          <a:solidFill>
                            <a:srgbClr val="404040"/>
                          </a:solidFill>
                          <a:effectLst/>
                          <a:latin typeface="+mn-lt"/>
                          <a:ea typeface="SimSun" panose="02010600030101010101" pitchFamily="2" charset="-122"/>
                          <a:cs typeface="Segoe UI" panose="020B0502040204020203" pitchFamily="34" charset="0"/>
                        </a:rPr>
                        <a:t>52 weeks</a:t>
                      </a:r>
                      <a:endParaRPr lang="en-GB" sz="180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tc>
                  <a:txBody>
                    <a:bodyPr/>
                    <a:lstStyle/>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p>
                    <a:p>
                      <a:pPr marL="0" algn="ctr" defTabSz="914400" rtl="0" eaLnBrk="1" latinLnBrk="0" hangingPunct="1">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Slide Number Placeholder 3"/>
          <p:cNvSpPr>
            <a:spLocks noGrp="1"/>
          </p:cNvSpPr>
          <p:nvPr>
            <p:ph type="sldNum" sz="quarter" idx="4"/>
          </p:nvPr>
        </p:nvSpPr>
        <p:spPr/>
        <p:txBody>
          <a:bodyPr/>
          <a:lstStyle/>
          <a:p>
            <a:fld id="{3E0ABD2C-BA18-4AED-8ACB-952F2FBC0D47}" type="slidenum">
              <a:rPr lang="en-GB" smtClean="0"/>
              <a:pPr/>
              <a:t>15</a:t>
            </a:fld>
            <a:endParaRPr lang="en-GB" dirty="0"/>
          </a:p>
        </p:txBody>
      </p:sp>
      <p:sp>
        <p:nvSpPr>
          <p:cNvPr id="2" name="Title 1"/>
          <p:cNvSpPr>
            <a:spLocks noGrp="1"/>
          </p:cNvSpPr>
          <p:nvPr>
            <p:ph type="title"/>
          </p:nvPr>
        </p:nvSpPr>
        <p:spPr/>
        <p:txBody>
          <a:bodyPr>
            <a:normAutofit fontScale="90000"/>
          </a:bodyPr>
          <a:lstStyle/>
          <a:p>
            <a:r>
              <a:rPr lang="en-GB" sz="4000" dirty="0" smtClean="0"/>
              <a:t>Company response </a:t>
            </a:r>
            <a:br>
              <a:rPr lang="en-GB" sz="4000" dirty="0" smtClean="0"/>
            </a:br>
            <a:r>
              <a:rPr lang="en-GB" sz="2800" dirty="0" smtClean="0"/>
              <a:t>Population – 3 or more exacerbation in the previous year</a:t>
            </a:r>
            <a:endParaRPr lang="en-GB" sz="2800" dirty="0"/>
          </a:p>
        </p:txBody>
      </p:sp>
      <p:sp>
        <p:nvSpPr>
          <p:cNvPr id="11" name="Rectangle 10"/>
          <p:cNvSpPr/>
          <p:nvPr/>
        </p:nvSpPr>
        <p:spPr>
          <a:xfrm>
            <a:off x="343209" y="1638776"/>
            <a:ext cx="8280400" cy="1200329"/>
          </a:xfrm>
          <a:prstGeom prst="rect">
            <a:avLst/>
          </a:prstGeom>
        </p:spPr>
        <p:txBody>
          <a:bodyPr wrap="square">
            <a:spAutoFit/>
          </a:bodyPr>
          <a:lstStyle/>
          <a:p>
            <a:pPr>
              <a:spcBef>
                <a:spcPts val="300"/>
              </a:spcBef>
              <a:spcAft>
                <a:spcPts val="300"/>
              </a:spcAft>
            </a:pPr>
            <a:r>
              <a:rPr lang="en-GB" sz="2400" dirty="0">
                <a:latin typeface="Arial" panose="020B0604020202020204" pitchFamily="34" charset="0"/>
                <a:cs typeface="Arial" panose="020B0604020202020204" pitchFamily="34" charset="0"/>
              </a:rPr>
              <a:t>Efficacy from pivotal trials (3082 and 3083) for patients who experienced ≥3 exacerbations in the year preceding enrolment in the trial over 16 and 52 weeks</a:t>
            </a:r>
          </a:p>
        </p:txBody>
      </p:sp>
    </p:spTree>
    <p:extLst>
      <p:ext uri="{BB962C8B-B14F-4D97-AF65-F5344CB8AC3E}">
        <p14:creationId xmlns:p14="http://schemas.microsoft.com/office/powerpoint/2010/main" val="945907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12" y="188640"/>
            <a:ext cx="9144000" cy="1143000"/>
          </a:xfrm>
        </p:spPr>
        <p:txBody>
          <a:bodyPr/>
          <a:lstStyle/>
          <a:p>
            <a:r>
              <a:rPr lang="en-GB" dirty="0" smtClean="0"/>
              <a:t>Company response </a:t>
            </a:r>
            <a:r>
              <a:rPr lang="en-GB" sz="2800" dirty="0"/>
              <a:t/>
            </a:r>
            <a:br>
              <a:rPr lang="en-GB" sz="2800" dirty="0"/>
            </a:br>
            <a:r>
              <a:rPr lang="en-GB" sz="2800" dirty="0" smtClean="0"/>
              <a:t>Removal of upward adjustment in placebo arm</a:t>
            </a:r>
            <a:endParaRPr lang="en-GB" sz="2800" dirty="0"/>
          </a:p>
        </p:txBody>
      </p:sp>
      <p:sp>
        <p:nvSpPr>
          <p:cNvPr id="3" name="Content Placeholder 2"/>
          <p:cNvSpPr>
            <a:spLocks noGrp="1"/>
          </p:cNvSpPr>
          <p:nvPr>
            <p:ph idx="1"/>
          </p:nvPr>
        </p:nvSpPr>
        <p:spPr>
          <a:xfrm>
            <a:off x="247212" y="1484784"/>
            <a:ext cx="8425184" cy="5544616"/>
          </a:xfrm>
        </p:spPr>
        <p:txBody>
          <a:bodyPr/>
          <a:lstStyle/>
          <a:p>
            <a:pPr marL="0" lvl="0" indent="0">
              <a:buNone/>
            </a:pPr>
            <a:r>
              <a:rPr lang="en-GB" sz="2000" b="1" dirty="0" smtClean="0"/>
              <a:t>No adjustment of exacerbation rates</a:t>
            </a:r>
          </a:p>
          <a:p>
            <a:pPr lvl="0"/>
            <a:r>
              <a:rPr lang="en-GB" sz="1800" dirty="0" smtClean="0"/>
              <a:t>As per committee preference, revised </a:t>
            </a:r>
            <a:r>
              <a:rPr lang="en-GB" sz="1800" dirty="0"/>
              <a:t>base case does not include adjustment to reflect the rate of exacerbations observed in clinical practice in the UK. B</a:t>
            </a:r>
            <a:r>
              <a:rPr lang="en-GB" sz="1800" dirty="0" smtClean="0"/>
              <a:t>aseline exacerbation rate in placebo arm was matched to trial data.</a:t>
            </a:r>
          </a:p>
          <a:p>
            <a:pPr lvl="0"/>
            <a:r>
              <a:rPr lang="en-GB" sz="1800" dirty="0" smtClean="0"/>
              <a:t>Same transition </a:t>
            </a:r>
            <a:r>
              <a:rPr lang="en-GB" sz="1800" dirty="0"/>
              <a:t>probabilities that were </a:t>
            </a:r>
            <a:r>
              <a:rPr lang="en-GB" sz="1800" dirty="0" smtClean="0"/>
              <a:t>submitted </a:t>
            </a:r>
            <a:r>
              <a:rPr lang="en-GB" sz="1800" dirty="0"/>
              <a:t>in the </a:t>
            </a:r>
            <a:r>
              <a:rPr lang="en-GB" sz="1800" dirty="0" smtClean="0"/>
              <a:t>response to the first meeting consultation </a:t>
            </a:r>
            <a:r>
              <a:rPr lang="en-GB" sz="1800" dirty="0"/>
              <a:t>submitted </a:t>
            </a:r>
            <a:r>
              <a:rPr lang="en-GB" sz="1800" dirty="0" smtClean="0"/>
              <a:t>but without adjustment</a:t>
            </a:r>
            <a:r>
              <a:rPr lang="en-GB" sz="1800" dirty="0"/>
              <a:t> </a:t>
            </a:r>
            <a:r>
              <a:rPr lang="en-GB" sz="1800" dirty="0" smtClean="0"/>
              <a:t>used</a:t>
            </a:r>
            <a:r>
              <a:rPr lang="en-GB" sz="2000" dirty="0" smtClean="0"/>
              <a:t>.</a:t>
            </a:r>
          </a:p>
          <a:p>
            <a:pPr lvl="1"/>
            <a:r>
              <a:rPr lang="en-GB" sz="1800" dirty="0" smtClean="0"/>
              <a:t>Based on these transition probabilities without adjustment, model uses mean annual exacerbation rate of 2.68. Slightly lower compared to the mean rate of exacerbation of 2.73 reported in </a:t>
            </a:r>
            <a:r>
              <a:rPr lang="en-GB" sz="1800" dirty="0"/>
              <a:t>BSC and placebo </a:t>
            </a:r>
            <a:r>
              <a:rPr lang="en-GB" sz="1800" dirty="0" smtClean="0"/>
              <a:t>arms.</a:t>
            </a:r>
          </a:p>
        </p:txBody>
      </p:sp>
      <p:sp>
        <p:nvSpPr>
          <p:cNvPr id="4" name="Slide Number Placeholder 3"/>
          <p:cNvSpPr>
            <a:spLocks noGrp="1"/>
          </p:cNvSpPr>
          <p:nvPr>
            <p:ph type="sldNum" sz="quarter" idx="12"/>
          </p:nvPr>
        </p:nvSpPr>
        <p:spPr/>
        <p:txBody>
          <a:bodyPr/>
          <a:lstStyle/>
          <a:p>
            <a:fld id="{3E0ABD2C-BA18-4AED-8ACB-952F2FBC0D47}" type="slidenum">
              <a:rPr lang="en-GB" smtClean="0"/>
              <a:pPr/>
              <a:t>16</a:t>
            </a:fld>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3610896702"/>
              </p:ext>
            </p:extLst>
          </p:nvPr>
        </p:nvGraphicFramePr>
        <p:xfrm>
          <a:off x="391737" y="4458833"/>
          <a:ext cx="8136135" cy="1371600"/>
        </p:xfrm>
        <a:graphic>
          <a:graphicData uri="http://schemas.openxmlformats.org/drawingml/2006/table">
            <a:tbl>
              <a:tblPr firstRow="1" firstCol="1" bandRow="1"/>
              <a:tblGrid>
                <a:gridCol w="4607744"/>
                <a:gridCol w="3528391"/>
              </a:tblGrid>
              <a:tr h="37128">
                <a:tc>
                  <a:txBody>
                    <a:bodyPr/>
                    <a:lstStyle/>
                    <a:p>
                      <a:pPr algn="just">
                        <a:spcBef>
                          <a:spcPts val="1200"/>
                        </a:spcBef>
                        <a:spcAft>
                          <a:spcPts val="0"/>
                        </a:spcAft>
                      </a:pPr>
                      <a:r>
                        <a:rPr lang="en-GB" sz="1800" b="1" dirty="0">
                          <a:solidFill>
                            <a:srgbClr val="FFFFFF"/>
                          </a:solidFill>
                          <a:effectLst/>
                          <a:latin typeface="+mn-lt"/>
                          <a:ea typeface="SimSun" panose="02010600030101010101" pitchFamily="2" charset="-122"/>
                          <a:cs typeface="Times New Roman" panose="02020603050405020304" pitchFamily="18" charset="0"/>
                        </a:rPr>
                        <a:t> </a:t>
                      </a:r>
                      <a:endParaRPr lang="en-GB" sz="1800" b="1" dirty="0">
                        <a:solidFill>
                          <a:srgbClr val="404040"/>
                        </a:solidFill>
                        <a:effectLst/>
                        <a:latin typeface="+mn-lt"/>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just">
                        <a:spcBef>
                          <a:spcPts val="1200"/>
                        </a:spcBef>
                        <a:spcAft>
                          <a:spcPts val="0"/>
                        </a:spcAft>
                      </a:pPr>
                      <a:r>
                        <a:rPr lang="en-GB" sz="1800" b="1" dirty="0">
                          <a:solidFill>
                            <a:srgbClr val="FFFFFF"/>
                          </a:solidFill>
                          <a:effectLst/>
                          <a:latin typeface="+mn-lt"/>
                          <a:ea typeface="SimSun" panose="02010600030101010101" pitchFamily="2" charset="-122"/>
                          <a:cs typeface="Times New Roman" panose="02020603050405020304" pitchFamily="18" charset="0"/>
                        </a:rPr>
                        <a:t>Mean annual exacerbation rate </a:t>
                      </a:r>
                      <a:endParaRPr lang="en-GB" sz="1800" b="1" dirty="0">
                        <a:solidFill>
                          <a:srgbClr val="404040"/>
                        </a:solidFill>
                        <a:effectLst/>
                        <a:latin typeface="+mn-lt"/>
                        <a:ea typeface="SimSun" panose="02010600030101010101" pitchFamily="2" charset="-122"/>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145415">
                <a:tc>
                  <a:txBody>
                    <a:bodyPr/>
                    <a:lstStyle/>
                    <a:p>
                      <a:pPr algn="just">
                        <a:spcBef>
                          <a:spcPts val="1200"/>
                        </a:spcBef>
                        <a:spcAft>
                          <a:spcPts val="0"/>
                        </a:spcAft>
                      </a:pPr>
                      <a:r>
                        <a:rPr lang="en-GB" sz="1800" b="0" dirty="0">
                          <a:solidFill>
                            <a:srgbClr val="404040"/>
                          </a:solidFill>
                          <a:effectLst/>
                          <a:latin typeface="+mn-lt"/>
                          <a:ea typeface="SimSun" panose="02010600030101010101" pitchFamily="2" charset="-122"/>
                          <a:cs typeface="Times New Roman" panose="02020603050405020304" pitchFamily="18" charset="0"/>
                        </a:rPr>
                        <a:t>Base case submitted in response to ACD1</a:t>
                      </a:r>
                      <a:endParaRPr lang="en-GB" sz="1800" b="1" dirty="0">
                        <a:solidFill>
                          <a:srgbClr val="404040"/>
                        </a:solidFill>
                        <a:effectLst/>
                        <a:latin typeface="+mn-lt"/>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200"/>
                        </a:spcBef>
                        <a:spcAft>
                          <a:spcPts val="0"/>
                        </a:spcAft>
                      </a:pPr>
                      <a:r>
                        <a:rPr lang="en-GB" sz="1800" b="0" dirty="0">
                          <a:solidFill>
                            <a:srgbClr val="404040"/>
                          </a:solidFill>
                          <a:effectLst/>
                          <a:latin typeface="+mn-lt"/>
                          <a:ea typeface="SimSun" panose="02010600030101010101" pitchFamily="2" charset="-122"/>
                          <a:cs typeface="Times New Roman" panose="02020603050405020304" pitchFamily="18" charset="0"/>
                        </a:rPr>
                        <a:t>4.85</a:t>
                      </a:r>
                      <a:endParaRPr lang="en-GB" sz="1800" b="1" dirty="0">
                        <a:solidFill>
                          <a:srgbClr val="404040"/>
                        </a:solidFill>
                        <a:effectLst/>
                        <a:latin typeface="+mn-lt"/>
                        <a:ea typeface="SimSun"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45">
                <a:tc>
                  <a:txBody>
                    <a:bodyPr/>
                    <a:lstStyle/>
                    <a:p>
                      <a:pPr algn="just">
                        <a:spcBef>
                          <a:spcPts val="1200"/>
                        </a:spcBef>
                        <a:spcAft>
                          <a:spcPts val="0"/>
                        </a:spcAft>
                      </a:pPr>
                      <a:r>
                        <a:rPr lang="en-GB" sz="1800" b="0" dirty="0">
                          <a:solidFill>
                            <a:srgbClr val="404040"/>
                          </a:solidFill>
                          <a:effectLst/>
                          <a:latin typeface="+mn-lt"/>
                          <a:ea typeface="SimSun" panose="02010600030101010101" pitchFamily="2" charset="-122"/>
                          <a:cs typeface="Times New Roman" panose="02020603050405020304" pitchFamily="18" charset="0"/>
                        </a:rPr>
                        <a:t>Revised base case predicted by the model – no adjustment</a:t>
                      </a:r>
                      <a:endParaRPr lang="en-GB" sz="1800" b="1" dirty="0">
                        <a:solidFill>
                          <a:srgbClr val="404040"/>
                        </a:solidFill>
                        <a:effectLst/>
                        <a:latin typeface="+mn-lt"/>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200"/>
                        </a:spcBef>
                        <a:spcAft>
                          <a:spcPts val="0"/>
                        </a:spcAft>
                      </a:pPr>
                      <a:r>
                        <a:rPr lang="en-GB" sz="1800" b="1" dirty="0">
                          <a:solidFill>
                            <a:srgbClr val="404040"/>
                          </a:solidFill>
                          <a:effectLst/>
                          <a:latin typeface="+mn-lt"/>
                          <a:ea typeface="SimSun" panose="02010600030101010101" pitchFamily="2" charset="-122"/>
                          <a:cs typeface="Times New Roman" panose="02020603050405020304" pitchFamily="18" charset="0"/>
                        </a:rPr>
                        <a:t>2.68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305">
                <a:tc>
                  <a:txBody>
                    <a:bodyPr/>
                    <a:lstStyle/>
                    <a:p>
                      <a:pPr algn="just">
                        <a:spcBef>
                          <a:spcPts val="1200"/>
                        </a:spcBef>
                        <a:spcAft>
                          <a:spcPts val="0"/>
                        </a:spcAft>
                      </a:pPr>
                      <a:r>
                        <a:rPr lang="en-GB" sz="1800" b="0" dirty="0">
                          <a:solidFill>
                            <a:srgbClr val="404040"/>
                          </a:solidFill>
                          <a:effectLst/>
                          <a:latin typeface="+mn-lt"/>
                          <a:ea typeface="SimSun" panose="02010600030101010101" pitchFamily="2" charset="-122"/>
                          <a:cs typeface="Times New Roman" panose="02020603050405020304" pitchFamily="18" charset="0"/>
                        </a:rPr>
                        <a:t>Observed in the clinical trials at 52 weeks*</a:t>
                      </a:r>
                      <a:endParaRPr lang="en-GB" sz="1800" b="1" dirty="0">
                        <a:solidFill>
                          <a:srgbClr val="404040"/>
                        </a:solidFill>
                        <a:effectLst/>
                        <a:latin typeface="+mn-lt"/>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1200"/>
                        </a:spcBef>
                        <a:spcAft>
                          <a:spcPts val="0"/>
                        </a:spcAft>
                      </a:pPr>
                      <a:r>
                        <a:rPr lang="en-GB" sz="1800" b="0" dirty="0">
                          <a:solidFill>
                            <a:srgbClr val="404040"/>
                          </a:solidFill>
                          <a:effectLst/>
                          <a:latin typeface="+mn-lt"/>
                          <a:ea typeface="SimSun" panose="02010600030101010101" pitchFamily="2" charset="-122"/>
                          <a:cs typeface="Times New Roman" panose="02020603050405020304" pitchFamily="18" charset="0"/>
                        </a:rPr>
                        <a:t>2.73</a:t>
                      </a:r>
                      <a:endParaRPr lang="en-GB" sz="1800" b="1" dirty="0">
                        <a:solidFill>
                          <a:srgbClr val="404040"/>
                        </a:solidFill>
                        <a:effectLst/>
                        <a:latin typeface="+mn-lt"/>
                        <a:ea typeface="SimSun" panose="02010600030101010101" pitchFamily="2" charset="-122"/>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a:xfrm>
            <a:off x="391737" y="5878716"/>
            <a:ext cx="8636692" cy="523220"/>
          </a:xfrm>
          <a:prstGeom prst="rect">
            <a:avLst/>
          </a:prstGeom>
        </p:spPr>
        <p:txBody>
          <a:bodyPr wrap="square">
            <a:spAutoFit/>
          </a:bodyPr>
          <a:lstStyle/>
          <a:p>
            <a:r>
              <a:rPr lang="en-GB" sz="1400" dirty="0" smtClean="0"/>
              <a:t>*Within a subgroup of patients in two pivotal trials (studies 3082 &amp; 3083) who experienced 3 or more exacerbations in the year preceding enrolment in the trial</a:t>
            </a:r>
            <a:endParaRPr lang="en-GB" sz="1400" dirty="0"/>
          </a:p>
        </p:txBody>
      </p:sp>
    </p:spTree>
    <p:extLst>
      <p:ext uri="{BB962C8B-B14F-4D97-AF65-F5344CB8AC3E}">
        <p14:creationId xmlns:p14="http://schemas.microsoft.com/office/powerpoint/2010/main" val="34404477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246219" y="1193800"/>
            <a:ext cx="8637490" cy="5040313"/>
          </a:xfrm>
        </p:spPr>
        <p:txBody>
          <a:bodyPr/>
          <a:lstStyle/>
          <a:p>
            <a:pPr lvl="0"/>
            <a:r>
              <a:rPr lang="en-GB" sz="1800" dirty="0" smtClean="0"/>
              <a:t>Restricted population of adults who experience 3 or more exacerbations in the previous year likely to experience higher </a:t>
            </a:r>
            <a:r>
              <a:rPr lang="en-GB" sz="1800" dirty="0"/>
              <a:t>rate of exacerbation over subsequent years in clinical practice compared to those observed within a controlled setting of 52-week clinical trials. </a:t>
            </a:r>
            <a:endParaRPr lang="en-GB" sz="1800" dirty="0" smtClean="0"/>
          </a:p>
          <a:p>
            <a:pPr algn="just"/>
            <a:r>
              <a:rPr lang="en-GB" sz="1800" dirty="0" smtClean="0"/>
              <a:t>Using </a:t>
            </a:r>
            <a:r>
              <a:rPr lang="en-GB" sz="1800" dirty="0"/>
              <a:t>m</a:t>
            </a:r>
            <a:r>
              <a:rPr lang="en-GB" sz="1800" dirty="0" smtClean="0"/>
              <a:t>ean </a:t>
            </a:r>
            <a:r>
              <a:rPr lang="en-GB" sz="1800" dirty="0"/>
              <a:t>annual exacerbation </a:t>
            </a:r>
            <a:r>
              <a:rPr lang="en-GB" sz="1800" dirty="0" smtClean="0"/>
              <a:t>rate of &lt;3 (2.68) is conservative estimate </a:t>
            </a:r>
          </a:p>
          <a:p>
            <a:pPr lvl="0"/>
            <a:r>
              <a:rPr lang="en-GB" sz="1800" dirty="0" smtClean="0"/>
              <a:t>Number of UK studies demonstrate severe asthma patients attending specialised centres experience high level of exacerbations: </a:t>
            </a:r>
          </a:p>
        </p:txBody>
      </p:sp>
      <p:sp>
        <p:nvSpPr>
          <p:cNvPr id="4" name="Slide Number Placeholder 3"/>
          <p:cNvSpPr>
            <a:spLocks noGrp="1"/>
          </p:cNvSpPr>
          <p:nvPr>
            <p:ph type="sldNum" sz="quarter" idx="4"/>
          </p:nvPr>
        </p:nvSpPr>
        <p:spPr/>
        <p:txBody>
          <a:bodyPr/>
          <a:lstStyle/>
          <a:p>
            <a:fld id="{3E0ABD2C-BA18-4AED-8ACB-952F2FBC0D47}" type="slidenum">
              <a:rPr lang="en-GB" smtClean="0"/>
              <a:pPr/>
              <a:t>17</a:t>
            </a:fld>
            <a:endParaRPr lang="en-GB" dirty="0"/>
          </a:p>
        </p:txBody>
      </p:sp>
      <p:sp>
        <p:nvSpPr>
          <p:cNvPr id="2" name="Title 1"/>
          <p:cNvSpPr>
            <a:spLocks noGrp="1"/>
          </p:cNvSpPr>
          <p:nvPr>
            <p:ph type="title"/>
          </p:nvPr>
        </p:nvSpPr>
        <p:spPr>
          <a:xfrm>
            <a:off x="246219" y="253191"/>
            <a:ext cx="8637490" cy="940609"/>
          </a:xfrm>
        </p:spPr>
        <p:txBody>
          <a:bodyPr>
            <a:normAutofit fontScale="90000"/>
          </a:bodyPr>
          <a:lstStyle/>
          <a:p>
            <a:r>
              <a:rPr lang="en-GB" dirty="0" smtClean="0"/>
              <a:t>Company response </a:t>
            </a:r>
            <a:r>
              <a:rPr lang="en-GB" sz="2800" dirty="0"/>
              <a:t/>
            </a:r>
            <a:br>
              <a:rPr lang="en-GB" sz="2800" dirty="0"/>
            </a:br>
            <a:r>
              <a:rPr lang="en-GB" sz="2800" dirty="0"/>
              <a:t>No adjustment approach </a:t>
            </a:r>
            <a:r>
              <a:rPr lang="en-GB" sz="2800" dirty="0" smtClean="0"/>
              <a:t>conservative</a:t>
            </a:r>
            <a:endParaRPr lang="en-GB" sz="2800" dirty="0"/>
          </a:p>
        </p:txBody>
      </p:sp>
      <p:graphicFrame>
        <p:nvGraphicFramePr>
          <p:cNvPr id="6" name="Table 5"/>
          <p:cNvGraphicFramePr>
            <a:graphicFrameLocks noGrp="1"/>
          </p:cNvGraphicFramePr>
          <p:nvPr>
            <p:extLst>
              <p:ext uri="{D42A27DB-BD31-4B8C-83A1-F6EECF244321}">
                <p14:modId xmlns:p14="http://schemas.microsoft.com/office/powerpoint/2010/main" val="140770423"/>
              </p:ext>
            </p:extLst>
          </p:nvPr>
        </p:nvGraphicFramePr>
        <p:xfrm>
          <a:off x="253972" y="3283331"/>
          <a:ext cx="8637490" cy="3438144"/>
        </p:xfrm>
        <a:graphic>
          <a:graphicData uri="http://schemas.openxmlformats.org/drawingml/2006/table">
            <a:tbl>
              <a:tblPr firstRow="1" firstCol="1" bandRow="1"/>
              <a:tblGrid>
                <a:gridCol w="3101645"/>
                <a:gridCol w="5535845"/>
              </a:tblGrid>
              <a:tr h="0">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dirty="0" smtClean="0"/>
                        <a:t>Study</a:t>
                      </a:r>
                      <a:endParaRPr lang="en-GB" sz="1600" dirty="0"/>
                    </a:p>
                  </a:txBody>
                  <a:tcP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dirty="0" smtClean="0"/>
                        <a:t>Evidence reported</a:t>
                      </a:r>
                      <a:r>
                        <a:rPr lang="en-GB" sz="1600" baseline="0" dirty="0" smtClean="0"/>
                        <a:t> </a:t>
                      </a:r>
                      <a:endParaRPr lang="en-GB" sz="1600" dirty="0"/>
                    </a:p>
                  </a:txBody>
                  <a:tcP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1454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Gibeon et al. </a:t>
                      </a:r>
                      <a:endParaRPr lang="en-GB" sz="1600" dirty="0">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95000"/>
                        </a:lnSpc>
                        <a:spcBef>
                          <a:spcPts val="0"/>
                        </a:spcBef>
                        <a:spcAft>
                          <a:spcPts val="800"/>
                        </a:spcAft>
                        <a:buClr>
                          <a:srgbClr val="18646E"/>
                        </a:buClr>
                        <a:buSzTx/>
                        <a:buFont typeface="Arial" panose="020B0604020202020204" pitchFamily="34" charset="0"/>
                        <a:buNone/>
                        <a:tabLst/>
                        <a:defRPr/>
                      </a:pP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Report higher mean than the 2.68 exacerbations in base case</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kern="1200" noProof="0" dirty="0" err="1"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XXXXXXXXXXXXXXXXXXXXXXXXXX</a:t>
                      </a:r>
                      <a:r>
                        <a:rPr kumimoji="0" lang="en-GB" sz="16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based</a:t>
                      </a: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on an analysis of the Portsmouth cohort</a:t>
                      </a:r>
                      <a:endParaRPr kumimoji="0" lang="en-GB" sz="1600" b="0" i="0" u="none" strike="noStrike" kern="1200" cap="none" spc="0" normalizeH="0" baseline="0" dirty="0">
                        <a:ln>
                          <a:noFill/>
                        </a:ln>
                        <a:solidFill>
                          <a:prstClr val="black"/>
                        </a:solidFill>
                        <a:effectLst/>
                        <a:uLnTx/>
                        <a:uFillTx/>
                        <a:latin typeface="Arial" panose="020B0604020202020204" pitchFamily="34" charset="0"/>
                        <a:ea typeface="+mn-ea"/>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smtClean="0">
                          <a:latin typeface="Arial" panose="020B0604020202020204" pitchFamily="34" charset="0"/>
                          <a:cs typeface="Arial" panose="020B0604020202020204" pitchFamily="34" charset="0"/>
                        </a:rPr>
                        <a:t>Baseline risk of exacerbations in the updated base case analysis submitted in response to ACD1 uses mean exacerbation</a:t>
                      </a:r>
                      <a:r>
                        <a:rPr lang="en-GB" sz="1600" baseline="0" dirty="0" smtClean="0">
                          <a:latin typeface="Arial" panose="020B0604020202020204" pitchFamily="34" charset="0"/>
                          <a:cs typeface="Arial" panose="020B0604020202020204" pitchFamily="34" charset="0"/>
                        </a:rPr>
                        <a:t> rate</a:t>
                      </a:r>
                      <a:r>
                        <a:rPr lang="en-GB" sz="1600" dirty="0" smtClean="0">
                          <a:latin typeface="Arial" panose="020B0604020202020204" pitchFamily="34" charset="0"/>
                          <a:cs typeface="Arial" panose="020B0604020202020204" pitchFamily="34" charset="0"/>
                        </a:rPr>
                        <a:t> of </a:t>
                      </a:r>
                      <a:r>
                        <a:rPr lang="en-GB" sz="16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r>
                        <a:rPr lang="en-GB" sz="1600" dirty="0" smtClean="0">
                          <a:latin typeface="Arial" panose="020B0604020202020204" pitchFamily="34" charset="0"/>
                          <a:cs typeface="Arial" panose="020B0604020202020204" pitchFamily="34" charset="0"/>
                        </a:rPr>
                        <a:t> per year from this analysis</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30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kern="1200" noProof="0" dirty="0" err="1"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XXXXXXXXXXXXXXXXXXXXXXXXXXXXXXXXXXXXXXc</a:t>
                      </a:r>
                      <a:r>
                        <a:rPr kumimoji="0" lang="en-GB" sz="16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cohort</a:t>
                      </a: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study of </a:t>
                      </a:r>
                      <a:r>
                        <a:rPr lang="en-GB" sz="1600" kern="1200" noProof="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r>
                        <a:rPr kumimoji="0" lang="en-GB" sz="1600" b="0" i="0" u="sng" strike="noStrike" kern="1200" cap="none" spc="0" normalizeH="0" baseline="0" noProof="0" dirty="0" smtClean="0">
                          <a:ln>
                            <a:noFill/>
                          </a:ln>
                          <a:solidFill>
                            <a:srgbClr val="404040"/>
                          </a:solidFill>
                          <a:effectLst/>
                          <a:highlight>
                            <a:srgbClr val="FFFF00"/>
                          </a:highlight>
                          <a:uLnTx/>
                          <a:uFillTx/>
                          <a:latin typeface="Arial" panose="020B0604020202020204" pitchFamily="34" charset="0"/>
                          <a:ea typeface="SimSun" panose="02010600030101010101" pitchFamily="2" charset="-122"/>
                          <a:cs typeface="Arial" panose="020B0604020202020204" pitchFamily="34" charset="0"/>
                        </a:rPr>
                        <a:t> </a:t>
                      </a: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severe asthma patients</a:t>
                      </a:r>
                      <a:endParaRPr lang="en-GB" sz="1600" dirty="0">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95000"/>
                        </a:lnSpc>
                        <a:spcBef>
                          <a:spcPts val="0"/>
                        </a:spcBef>
                        <a:spcAft>
                          <a:spcPts val="800"/>
                        </a:spcAft>
                        <a:buClr>
                          <a:srgbClr val="18646E"/>
                        </a:buClr>
                        <a:buSzTx/>
                        <a:buFont typeface="Arial" panose="020B0604020202020204" pitchFamily="34" charset="0"/>
                        <a:buNone/>
                        <a:tabLst/>
                        <a:defRPr/>
                      </a:pP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Patients with eosinophil levels of 400 or more had a mean number of OCS exacerbation, emergency room  visits and hospital admissions numerically higher than in patients with less than 400 eosinophils (</a:t>
                      </a:r>
                      <a:r>
                        <a:rPr lang="en-GB" sz="1600" kern="1200" noProof="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XXXXXXXXXXXXXXXXXXXXXXXXXXXXXXXXXXXXXXXXXX</a:t>
                      </a: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respectively).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322467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p:txBody>
          <a:bodyPr/>
          <a:lstStyle/>
          <a:p>
            <a:pPr lvl="0"/>
            <a:r>
              <a:rPr lang="en-GB" dirty="0" smtClean="0"/>
              <a:t>New evidence available to address committee concern that </a:t>
            </a:r>
            <a:r>
              <a:rPr lang="en-GB" dirty="0"/>
              <a:t>only</a:t>
            </a:r>
            <a:r>
              <a:rPr lang="en-GB" u="sng" dirty="0">
                <a:solidFill>
                  <a:srgbClr val="404040"/>
                </a:solidFill>
                <a:highlight>
                  <a:srgbClr val="FFFF00"/>
                </a:highlight>
                <a:latin typeface="+mn-lt"/>
                <a:ea typeface="SimSun" panose="02010600030101010101" pitchFamily="2" charset="-122"/>
                <a:cs typeface="Times New Roman" panose="02020603050405020304" pitchFamily="18" charset="0"/>
              </a:rPr>
              <a:t> </a:t>
            </a:r>
            <a:r>
              <a:rPr lang="en-GB" sz="1800" dirty="0">
                <a:highlight>
                  <a:srgbClr val="000000"/>
                </a:highlight>
                <a:latin typeface="Times New Roman" panose="02020603050405020304" pitchFamily="18" charset="0"/>
                <a:ea typeface="Times New Roman" panose="02020603050405020304" pitchFamily="18" charset="0"/>
                <a:cs typeface="+mn-cs"/>
              </a:rPr>
              <a:t>XXXX</a:t>
            </a:r>
            <a:r>
              <a:rPr lang="en-GB" u="sng" dirty="0" smtClean="0">
                <a:solidFill>
                  <a:srgbClr val="404040"/>
                </a:solidFill>
                <a:highlight>
                  <a:srgbClr val="FFFF00"/>
                </a:highlight>
                <a:latin typeface="+mn-lt"/>
                <a:ea typeface="SimSun" panose="02010600030101010101" pitchFamily="2" charset="-122"/>
                <a:cs typeface="Times New Roman" panose="02020603050405020304" pitchFamily="18" charset="0"/>
              </a:rPr>
              <a:t> </a:t>
            </a:r>
            <a:r>
              <a:rPr lang="en-GB" dirty="0" smtClean="0"/>
              <a:t>of the </a:t>
            </a:r>
            <a:r>
              <a:rPr lang="en-GB" sz="1800" dirty="0">
                <a:highlight>
                  <a:srgbClr val="000000"/>
                </a:highlight>
                <a:latin typeface="Times New Roman" panose="02020603050405020304" pitchFamily="18" charset="0"/>
                <a:ea typeface="Times New Roman" panose="02020603050405020304" pitchFamily="18" charset="0"/>
                <a:cs typeface="+mn-cs"/>
              </a:rPr>
              <a:t>XXXX </a:t>
            </a:r>
            <a:r>
              <a:rPr lang="en-GB" dirty="0" smtClean="0"/>
              <a:t>cohort presented with severe eosinophilic asthma and if mean rate of exacerbations of </a:t>
            </a:r>
            <a:r>
              <a:rPr lang="en-GB" sz="1800" dirty="0">
                <a:highlight>
                  <a:srgbClr val="000000"/>
                </a:highlight>
                <a:latin typeface="Times New Roman" panose="02020603050405020304" pitchFamily="18" charset="0"/>
                <a:ea typeface="Times New Roman" panose="02020603050405020304" pitchFamily="18" charset="0"/>
                <a:cs typeface="+mn-cs"/>
              </a:rPr>
              <a:t>XXXX</a:t>
            </a:r>
            <a:r>
              <a:rPr lang="en-GB" dirty="0" smtClean="0"/>
              <a:t> was applicable to these patients.</a:t>
            </a:r>
          </a:p>
          <a:p>
            <a:pPr lvl="0"/>
            <a:r>
              <a:rPr lang="en-GB" dirty="0" smtClean="0"/>
              <a:t>Considering all patients with 1 or more exacerbation in the previous year, data show that patients with severe eosinophilic asthma experienced on average </a:t>
            </a:r>
            <a:r>
              <a:rPr lang="en-GB" sz="1800" dirty="0">
                <a:highlight>
                  <a:srgbClr val="000000"/>
                </a:highlight>
                <a:latin typeface="Times New Roman" panose="02020603050405020304" pitchFamily="18" charset="0"/>
                <a:ea typeface="Times New Roman" panose="02020603050405020304" pitchFamily="18" charset="0"/>
                <a:cs typeface="+mn-cs"/>
              </a:rPr>
              <a:t>XXX </a:t>
            </a:r>
            <a:r>
              <a:rPr lang="en-GB" dirty="0" smtClean="0"/>
              <a:t>exacerbations per year compared to </a:t>
            </a:r>
            <a:r>
              <a:rPr lang="en-GB" sz="1800" dirty="0">
                <a:highlight>
                  <a:srgbClr val="000000"/>
                </a:highlight>
                <a:latin typeface="Times New Roman" panose="02020603050405020304" pitchFamily="18" charset="0"/>
                <a:ea typeface="Times New Roman" panose="02020603050405020304" pitchFamily="18" charset="0"/>
                <a:cs typeface="+mn-cs"/>
              </a:rPr>
              <a:t>XXX </a:t>
            </a:r>
            <a:r>
              <a:rPr lang="en-GB" dirty="0" smtClean="0"/>
              <a:t>for non-eosinophilic patients. </a:t>
            </a:r>
          </a:p>
          <a:p>
            <a:pPr lvl="1"/>
            <a:r>
              <a:rPr lang="en-GB" dirty="0" smtClean="0"/>
              <a:t>additional results submitted for presentation at the upcoming ERS presentation (</a:t>
            </a:r>
            <a:r>
              <a:rPr lang="en-GB" sz="1800" dirty="0">
                <a:highlight>
                  <a:srgbClr val="000000"/>
                </a:highlight>
                <a:latin typeface="Times New Roman" panose="02020603050405020304" pitchFamily="18" charset="0"/>
                <a:ea typeface="Times New Roman" panose="02020603050405020304" pitchFamily="18" charset="0"/>
                <a:cs typeface="+mn-cs"/>
              </a:rPr>
              <a:t>XXXXXXXXX</a:t>
            </a:r>
            <a:r>
              <a:rPr lang="en-GB" dirty="0" smtClean="0"/>
              <a:t>).  </a:t>
            </a:r>
          </a:p>
          <a:p>
            <a:r>
              <a:rPr lang="en-GB" dirty="0" smtClean="0"/>
              <a:t>This expected rate in clinical practice explored in scenario analysis in the model based on approach by ERG: rate of exacerbations observed in the BSC + Placebo IV arm of clinical trials assumed to apply to BSC for duration of trial (i.e. one year) and assumed to increase linearly over following nine years until reaching the exacerbation rate of the ‘real world’ data from WSAC (i.e. </a:t>
            </a:r>
            <a:r>
              <a:rPr lang="en-GB" sz="1800" dirty="0">
                <a:highlight>
                  <a:srgbClr val="000000"/>
                </a:highlight>
                <a:latin typeface="Times New Roman" panose="02020603050405020304" pitchFamily="18" charset="0"/>
                <a:ea typeface="Times New Roman" panose="02020603050405020304" pitchFamily="18" charset="0"/>
                <a:cs typeface="+mn-cs"/>
              </a:rPr>
              <a:t>XXX </a:t>
            </a:r>
            <a:r>
              <a:rPr lang="en-GB" dirty="0" smtClean="0"/>
              <a:t>exacerbations per year) at year 10. </a:t>
            </a:r>
          </a:p>
          <a:p>
            <a:r>
              <a:rPr lang="en-GB" dirty="0" smtClean="0"/>
              <a:t>    Note: this approach lowers ICER</a:t>
            </a:r>
            <a:endParaRPr lang="en-GB" dirty="0"/>
          </a:p>
        </p:txBody>
      </p:sp>
      <p:sp>
        <p:nvSpPr>
          <p:cNvPr id="4" name="Slide Number Placeholder 3"/>
          <p:cNvSpPr>
            <a:spLocks noGrp="1"/>
          </p:cNvSpPr>
          <p:nvPr>
            <p:ph type="sldNum" sz="quarter" idx="4"/>
          </p:nvPr>
        </p:nvSpPr>
        <p:spPr/>
        <p:txBody>
          <a:bodyPr/>
          <a:lstStyle/>
          <a:p>
            <a:fld id="{3E0ABD2C-BA18-4AED-8ACB-952F2FBC0D47}" type="slidenum">
              <a:rPr lang="en-GB" smtClean="0">
                <a:solidFill>
                  <a:prstClr val="black">
                    <a:tint val="75000"/>
                  </a:prstClr>
                </a:solidFill>
              </a:rPr>
              <a:pPr/>
              <a:t>18</a:t>
            </a:fld>
            <a:endParaRPr lang="en-GB" dirty="0">
              <a:solidFill>
                <a:prstClr val="black">
                  <a:tint val="75000"/>
                </a:prstClr>
              </a:solidFill>
            </a:endParaRPr>
          </a:p>
        </p:txBody>
      </p:sp>
      <p:sp>
        <p:nvSpPr>
          <p:cNvPr id="2" name="Title 1"/>
          <p:cNvSpPr>
            <a:spLocks noGrp="1"/>
          </p:cNvSpPr>
          <p:nvPr>
            <p:ph type="title"/>
          </p:nvPr>
        </p:nvSpPr>
        <p:spPr/>
        <p:txBody>
          <a:bodyPr>
            <a:normAutofit fontScale="90000"/>
          </a:bodyPr>
          <a:lstStyle/>
          <a:p>
            <a:r>
              <a:rPr lang="en-GB" dirty="0" smtClean="0"/>
              <a:t>Company response </a:t>
            </a:r>
            <a:br>
              <a:rPr lang="en-GB" dirty="0" smtClean="0"/>
            </a:br>
            <a:r>
              <a:rPr lang="en-GB" sz="2700" dirty="0" smtClean="0"/>
              <a:t>Further evidence to support higher rate of exacerbation</a:t>
            </a:r>
            <a:endParaRPr lang="en-GB" dirty="0"/>
          </a:p>
        </p:txBody>
      </p:sp>
    </p:spTree>
    <p:extLst>
      <p:ext uri="{BB962C8B-B14F-4D97-AF65-F5344CB8AC3E}">
        <p14:creationId xmlns:p14="http://schemas.microsoft.com/office/powerpoint/2010/main" val="38405045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p:txBody>
          <a:bodyPr/>
          <a:lstStyle/>
          <a:p>
            <a:pPr marL="0" indent="0">
              <a:buNone/>
            </a:pPr>
            <a:r>
              <a:rPr lang="en-GB" sz="1800" b="1" dirty="0" smtClean="0"/>
              <a:t>Updated utility for severe exacerbation based on shorter duration data</a:t>
            </a:r>
          </a:p>
          <a:p>
            <a:r>
              <a:rPr lang="en-GB" sz="1800" dirty="0" smtClean="0"/>
              <a:t>Post-hoc analyses from pivotal trials show that for patients with severe eosinophilic asthma and 3 or more exacerbations in the previous year, mean length of a severe exacerbation is</a:t>
            </a:r>
            <a:r>
              <a:rPr lang="en-GB" sz="1800" dirty="0" smtClean="0">
                <a:latin typeface="+mn-lt"/>
              </a:rPr>
              <a:t> </a:t>
            </a:r>
            <a:r>
              <a:rPr lang="en-GB" sz="1800" dirty="0">
                <a:highlight>
                  <a:srgbClr val="000000"/>
                </a:highlight>
                <a:latin typeface="+mn-lt"/>
                <a:ea typeface="Times New Roman" panose="02020603050405020304" pitchFamily="18" charset="0"/>
                <a:cs typeface="+mn-cs"/>
              </a:rPr>
              <a:t>XXX</a:t>
            </a:r>
            <a:r>
              <a:rPr lang="en-GB" sz="1800" u="sng" dirty="0" smtClean="0">
                <a:solidFill>
                  <a:srgbClr val="404040"/>
                </a:solidFill>
                <a:highlight>
                  <a:srgbClr val="FFFF00"/>
                </a:highlight>
                <a:latin typeface="+mn-lt"/>
                <a:ea typeface="SimSun" panose="02010600030101010101" pitchFamily="2" charset="-122"/>
                <a:cs typeface="Times New Roman" panose="02020603050405020304" pitchFamily="18" charset="0"/>
              </a:rPr>
              <a:t> </a:t>
            </a:r>
            <a:r>
              <a:rPr lang="en-GB" sz="1800" dirty="0" smtClean="0"/>
              <a:t>days for the </a:t>
            </a:r>
            <a:r>
              <a:rPr lang="en-GB" sz="1800" dirty="0" err="1" smtClean="0"/>
              <a:t>reslizumab</a:t>
            </a:r>
            <a:r>
              <a:rPr lang="en-GB" sz="1800" dirty="0" smtClean="0"/>
              <a:t> arm versus </a:t>
            </a:r>
            <a:r>
              <a:rPr lang="en-GB" sz="1800" dirty="0">
                <a:highlight>
                  <a:srgbClr val="000000"/>
                </a:highlight>
                <a:latin typeface="+mn-lt"/>
                <a:ea typeface="Times New Roman" panose="02020603050405020304" pitchFamily="18" charset="0"/>
                <a:cs typeface="+mn-cs"/>
              </a:rPr>
              <a:t>XXX</a:t>
            </a:r>
            <a:r>
              <a:rPr lang="en-GB" sz="1800" dirty="0" smtClean="0"/>
              <a:t> days for patients on placebo </a:t>
            </a:r>
            <a:r>
              <a:rPr lang="en-GB" sz="1800" dirty="0">
                <a:highlight>
                  <a:srgbClr val="000000"/>
                </a:highlight>
                <a:latin typeface="+mn-lt"/>
                <a:ea typeface="Times New Roman" panose="02020603050405020304" pitchFamily="18" charset="0"/>
                <a:cs typeface="+mn-cs"/>
              </a:rPr>
              <a:t>XXXXXXX</a:t>
            </a:r>
            <a:r>
              <a:rPr lang="en-GB" sz="1800" dirty="0" smtClean="0"/>
              <a:t> (reflecting total of </a:t>
            </a:r>
            <a:r>
              <a:rPr lang="en-GB" sz="1800" dirty="0">
                <a:highlight>
                  <a:srgbClr val="000000"/>
                </a:highlight>
                <a:latin typeface="+mn-lt"/>
                <a:ea typeface="Times New Roman" panose="02020603050405020304" pitchFamily="18" charset="0"/>
                <a:cs typeface="+mn-cs"/>
              </a:rPr>
              <a:t>XX</a:t>
            </a:r>
            <a:r>
              <a:rPr lang="en-GB" sz="1800" u="sng" dirty="0" smtClean="0">
                <a:solidFill>
                  <a:srgbClr val="404040"/>
                </a:solidFill>
                <a:highlight>
                  <a:srgbClr val="FFFF00"/>
                </a:highlight>
                <a:latin typeface="+mn-lt"/>
                <a:ea typeface="SimSun" panose="02010600030101010101" pitchFamily="2" charset="-122"/>
                <a:cs typeface="Times New Roman" panose="02020603050405020304" pitchFamily="18" charset="0"/>
              </a:rPr>
              <a:t> </a:t>
            </a:r>
            <a:r>
              <a:rPr lang="en-GB" sz="1800" dirty="0" smtClean="0"/>
              <a:t>versus </a:t>
            </a:r>
            <a:r>
              <a:rPr lang="en-GB" sz="1800" dirty="0">
                <a:highlight>
                  <a:srgbClr val="000000"/>
                </a:highlight>
                <a:latin typeface="+mn-lt"/>
                <a:ea typeface="Times New Roman" panose="02020603050405020304" pitchFamily="18" charset="0"/>
                <a:cs typeface="+mn-cs"/>
              </a:rPr>
              <a:t>XXX</a:t>
            </a:r>
            <a:r>
              <a:rPr lang="en-GB" sz="1800" dirty="0" smtClean="0"/>
              <a:t> severe exacerbations respectively) </a:t>
            </a:r>
          </a:p>
          <a:p>
            <a:pPr lvl="1"/>
            <a:r>
              <a:rPr lang="en-GB" sz="1600" dirty="0" smtClean="0"/>
              <a:t>may indicate patients </a:t>
            </a:r>
            <a:r>
              <a:rPr lang="en-GB" sz="1600" dirty="0"/>
              <a:t>on </a:t>
            </a:r>
            <a:r>
              <a:rPr lang="en-GB" sz="1600" dirty="0" err="1"/>
              <a:t>reslizumab</a:t>
            </a:r>
            <a:r>
              <a:rPr lang="en-GB" sz="1600" dirty="0"/>
              <a:t> recover quicker from severe exacerbation than patients on BSC + placebo IV with positive impact on their quality of life in these additional </a:t>
            </a:r>
            <a:r>
              <a:rPr lang="en-GB" sz="1600" dirty="0">
                <a:highlight>
                  <a:srgbClr val="000000"/>
                </a:highlight>
                <a:latin typeface="+mn-lt"/>
                <a:ea typeface="Times New Roman" panose="02020603050405020304" pitchFamily="18" charset="0"/>
                <a:cs typeface="+mn-cs"/>
              </a:rPr>
              <a:t>XX</a:t>
            </a:r>
            <a:r>
              <a:rPr lang="en-GB" sz="1800" dirty="0">
                <a:highlight>
                  <a:srgbClr val="000000"/>
                </a:highlight>
                <a:latin typeface="+mn-lt"/>
                <a:ea typeface="Times New Roman" panose="02020603050405020304" pitchFamily="18" charset="0"/>
                <a:cs typeface="+mn-cs"/>
              </a:rPr>
              <a:t> </a:t>
            </a:r>
            <a:r>
              <a:rPr lang="en-GB" sz="1600" dirty="0" smtClean="0"/>
              <a:t>days</a:t>
            </a:r>
            <a:endParaRPr lang="en-GB" sz="1600" b="1" dirty="0"/>
          </a:p>
          <a:p>
            <a:pPr marL="400050"/>
            <a:r>
              <a:rPr lang="en-GB" sz="1800" dirty="0" smtClean="0"/>
              <a:t>In </a:t>
            </a:r>
            <a:r>
              <a:rPr lang="en-GB" sz="1800" dirty="0"/>
              <a:t>revised base case analysis, </a:t>
            </a:r>
            <a:r>
              <a:rPr lang="en-GB" sz="1800" dirty="0" smtClean="0"/>
              <a:t>mean </a:t>
            </a:r>
            <a:r>
              <a:rPr lang="en-GB" sz="1800" dirty="0"/>
              <a:t>utility associated with the severe exacerbation health state was estimated by treatment to reflect the impact of different length of </a:t>
            </a:r>
            <a:r>
              <a:rPr lang="en-GB" sz="1800" dirty="0" smtClean="0"/>
              <a:t>exacerbation</a:t>
            </a:r>
            <a:r>
              <a:rPr lang="en-GB" sz="1800" dirty="0"/>
              <a:t> </a:t>
            </a:r>
            <a:r>
              <a:rPr lang="en-GB" sz="1800" dirty="0" smtClean="0"/>
              <a:t>(compared to assuming to last for same duration regardless of treatment arm)</a:t>
            </a:r>
          </a:p>
        </p:txBody>
      </p:sp>
      <p:sp>
        <p:nvSpPr>
          <p:cNvPr id="4" name="Slide Number Placeholder 3"/>
          <p:cNvSpPr>
            <a:spLocks noGrp="1"/>
          </p:cNvSpPr>
          <p:nvPr>
            <p:ph type="sldNum" sz="quarter" idx="4"/>
          </p:nvPr>
        </p:nvSpPr>
        <p:spPr/>
        <p:txBody>
          <a:bodyPr/>
          <a:lstStyle/>
          <a:p>
            <a:fld id="{3E0ABD2C-BA18-4AED-8ACB-952F2FBC0D47}" type="slidenum">
              <a:rPr lang="en-GB" smtClean="0"/>
              <a:pPr/>
              <a:t>19</a:t>
            </a:fld>
            <a:endParaRPr lang="en-GB" dirty="0"/>
          </a:p>
        </p:txBody>
      </p:sp>
      <p:sp>
        <p:nvSpPr>
          <p:cNvPr id="2" name="Title 1"/>
          <p:cNvSpPr>
            <a:spLocks noGrp="1"/>
          </p:cNvSpPr>
          <p:nvPr>
            <p:ph type="title"/>
          </p:nvPr>
        </p:nvSpPr>
        <p:spPr/>
        <p:txBody>
          <a:bodyPr>
            <a:normAutofit fontScale="90000"/>
          </a:bodyPr>
          <a:lstStyle/>
          <a:p>
            <a:r>
              <a:rPr lang="en-GB" dirty="0" smtClean="0"/>
              <a:t>Company response </a:t>
            </a:r>
            <a:r>
              <a:rPr lang="en-GB" sz="2800" dirty="0"/>
              <a:t/>
            </a:r>
            <a:br>
              <a:rPr lang="en-GB" sz="2800" dirty="0"/>
            </a:br>
            <a:r>
              <a:rPr lang="en-GB" sz="2800" dirty="0" smtClean="0"/>
              <a:t>Utility values for severe exacerbations</a:t>
            </a:r>
            <a:endParaRPr lang="en-GB" sz="2800" dirty="0"/>
          </a:p>
        </p:txBody>
      </p:sp>
      <p:graphicFrame>
        <p:nvGraphicFramePr>
          <p:cNvPr id="5" name="Table 4"/>
          <p:cNvGraphicFramePr>
            <a:graphicFrameLocks noGrp="1"/>
          </p:cNvGraphicFramePr>
          <p:nvPr>
            <p:extLst>
              <p:ext uri="{D42A27DB-BD31-4B8C-83A1-F6EECF244321}">
                <p14:modId xmlns:p14="http://schemas.microsoft.com/office/powerpoint/2010/main" val="1624005810"/>
              </p:ext>
            </p:extLst>
          </p:nvPr>
        </p:nvGraphicFramePr>
        <p:xfrm>
          <a:off x="1259632" y="5000782"/>
          <a:ext cx="6840761" cy="1371600"/>
        </p:xfrm>
        <a:graphic>
          <a:graphicData uri="http://schemas.openxmlformats.org/drawingml/2006/table">
            <a:tbl>
              <a:tblPr firstRow="1" firstCol="1" bandRow="1"/>
              <a:tblGrid>
                <a:gridCol w="2552719"/>
                <a:gridCol w="2144021"/>
                <a:gridCol w="2144021"/>
              </a:tblGrid>
              <a:tr h="0">
                <a:tc>
                  <a:txBody>
                    <a:bodyPr/>
                    <a:lstStyle/>
                    <a:p>
                      <a:pPr algn="just">
                        <a:spcAft>
                          <a:spcPts val="600"/>
                        </a:spcAft>
                      </a:pPr>
                      <a:r>
                        <a:rPr lang="en-GB" sz="1800" b="1" dirty="0">
                          <a:solidFill>
                            <a:srgbClr val="FFFFFF"/>
                          </a:solidFill>
                          <a:effectLst/>
                          <a:latin typeface="+mn-lt"/>
                          <a:ea typeface="SimSun" panose="02010600030101010101" pitchFamily="2" charset="-122"/>
                          <a:cs typeface="Times New Roman" panose="02020603050405020304" pitchFamily="18" charset="0"/>
                        </a:rPr>
                        <a:t> </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600"/>
                        </a:spcAft>
                      </a:pPr>
                      <a:r>
                        <a:rPr lang="en-GB" sz="1800" b="1" dirty="0" err="1">
                          <a:solidFill>
                            <a:srgbClr val="FFFFFF"/>
                          </a:solidFill>
                          <a:effectLst/>
                          <a:latin typeface="+mn-lt"/>
                          <a:ea typeface="SimSun" panose="02010600030101010101" pitchFamily="2" charset="-122"/>
                          <a:cs typeface="Segoe UI" panose="020B0502040204020203" pitchFamily="34" charset="0"/>
                        </a:rPr>
                        <a:t>Reslizumab</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600"/>
                        </a:spcAft>
                      </a:pPr>
                      <a:r>
                        <a:rPr lang="en-GB" sz="1800" b="1" dirty="0">
                          <a:solidFill>
                            <a:srgbClr val="FFFFFF"/>
                          </a:solidFill>
                          <a:effectLst/>
                          <a:latin typeface="+mn-lt"/>
                          <a:ea typeface="SimSun" panose="02010600030101010101" pitchFamily="2" charset="-122"/>
                          <a:cs typeface="Segoe UI" panose="020B0502040204020203" pitchFamily="34" charset="0"/>
                        </a:rPr>
                        <a:t>BSC + Placebo IV</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241300">
                <a:tc>
                  <a:txBody>
                    <a:bodyPr/>
                    <a:lstStyle/>
                    <a:p>
                      <a:pPr algn="just">
                        <a:spcAft>
                          <a:spcPts val="600"/>
                        </a:spcAft>
                      </a:pPr>
                      <a:r>
                        <a:rPr lang="en-GB" sz="1800">
                          <a:solidFill>
                            <a:srgbClr val="404040"/>
                          </a:solidFill>
                          <a:effectLst/>
                          <a:latin typeface="+mn-lt"/>
                          <a:ea typeface="SimSun" panose="02010600030101010101" pitchFamily="2" charset="-122"/>
                          <a:cs typeface="Times New Roman" panose="02020603050405020304" pitchFamily="18" charset="0"/>
                        </a:rPr>
                        <a:t>Uncontrolled asthma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600"/>
                        </a:spcAft>
                      </a:pPr>
                      <a:r>
                        <a:rPr lang="en-GB" sz="1800" dirty="0">
                          <a:solidFill>
                            <a:srgbClr val="404040"/>
                          </a:solidFill>
                          <a:effectLst/>
                          <a:latin typeface="+mn-lt"/>
                          <a:ea typeface="SimSun" panose="02010600030101010101" pitchFamily="2" charset="-122"/>
                          <a:cs typeface="Times New Roman" panose="02020603050405020304" pitchFamily="18" charset="0"/>
                        </a:rPr>
                        <a:t>0.728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0">
                <a:tc>
                  <a:txBody>
                    <a:bodyPr/>
                    <a:lstStyle/>
                    <a:p>
                      <a:pPr algn="just">
                        <a:spcAft>
                          <a:spcPts val="600"/>
                        </a:spcAft>
                      </a:pPr>
                      <a:r>
                        <a:rPr lang="en-GB" sz="1800">
                          <a:solidFill>
                            <a:srgbClr val="404040"/>
                          </a:solidFill>
                          <a:effectLst/>
                          <a:latin typeface="+mn-lt"/>
                          <a:ea typeface="SimSun" panose="02010600030101010101" pitchFamily="2" charset="-122"/>
                          <a:cs typeface="Times New Roman" panose="02020603050405020304" pitchFamily="18" charset="0"/>
                        </a:rPr>
                        <a:t>Controlled asthma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600"/>
                        </a:spcAft>
                      </a:pPr>
                      <a:r>
                        <a:rPr lang="en-GB" sz="1800" dirty="0">
                          <a:solidFill>
                            <a:srgbClr val="404040"/>
                          </a:solidFill>
                          <a:effectLst/>
                          <a:latin typeface="+mn-lt"/>
                          <a:ea typeface="SimSun" panose="02010600030101010101" pitchFamily="2" charset="-122"/>
                          <a:cs typeface="Times New Roman" panose="02020603050405020304" pitchFamily="18" charset="0"/>
                        </a:rPr>
                        <a:t>0.920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0">
                <a:tc>
                  <a:txBody>
                    <a:bodyPr/>
                    <a:lstStyle/>
                    <a:p>
                      <a:pPr algn="just">
                        <a:spcAft>
                          <a:spcPts val="600"/>
                        </a:spcAft>
                      </a:pPr>
                      <a:r>
                        <a:rPr lang="en-GB" sz="1800" dirty="0">
                          <a:solidFill>
                            <a:srgbClr val="404040"/>
                          </a:solidFill>
                          <a:effectLst/>
                          <a:latin typeface="+mn-lt"/>
                          <a:ea typeface="SimSun" panose="02010600030101010101" pitchFamily="2" charset="-122"/>
                          <a:cs typeface="Times New Roman" panose="02020603050405020304" pitchFamily="18" charset="0"/>
                        </a:rPr>
                        <a:t>Moderate exacerbation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600"/>
                        </a:spcAft>
                      </a:pPr>
                      <a:r>
                        <a:rPr lang="en-GB" sz="1800" dirty="0">
                          <a:solidFill>
                            <a:srgbClr val="404040"/>
                          </a:solidFill>
                          <a:effectLst/>
                          <a:latin typeface="+mn-lt"/>
                          <a:ea typeface="SimSun" panose="02010600030101010101" pitchFamily="2" charset="-122"/>
                          <a:cs typeface="Times New Roman" panose="02020603050405020304" pitchFamily="18" charset="0"/>
                        </a:rPr>
                        <a:t>0.570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0">
                <a:tc>
                  <a:txBody>
                    <a:bodyPr/>
                    <a:lstStyle/>
                    <a:p>
                      <a:pPr algn="just">
                        <a:spcAft>
                          <a:spcPts val="600"/>
                        </a:spcAft>
                      </a:pPr>
                      <a:r>
                        <a:rPr lang="en-GB" sz="1800">
                          <a:solidFill>
                            <a:srgbClr val="404040"/>
                          </a:solidFill>
                          <a:effectLst/>
                          <a:latin typeface="+mn-lt"/>
                          <a:ea typeface="SimSun" panose="02010600030101010101" pitchFamily="2" charset="-122"/>
                          <a:cs typeface="Times New Roman" panose="02020603050405020304" pitchFamily="18" charset="0"/>
                        </a:rPr>
                        <a:t>Severe exacerbation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a:solidFill>
                            <a:srgbClr val="404040"/>
                          </a:solidFill>
                          <a:effectLst/>
                          <a:latin typeface="+mn-lt"/>
                          <a:ea typeface="SimSun" panose="02010600030101010101" pitchFamily="2" charset="-122"/>
                          <a:cs typeface="Times New Roman" panose="02020603050405020304" pitchFamily="18" charset="0"/>
                        </a:rPr>
                        <a:t>0.54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dirty="0">
                          <a:solidFill>
                            <a:srgbClr val="404040"/>
                          </a:solidFill>
                          <a:effectLst/>
                          <a:latin typeface="+mn-lt"/>
                          <a:ea typeface="SimSun" panose="02010600030101010101" pitchFamily="2" charset="-122"/>
                          <a:cs typeface="Times New Roman" panose="02020603050405020304" pitchFamily="18" charset="0"/>
                        </a:rPr>
                        <a:t>0.50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76806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532824D6-1CC4-45B0-B658-13A760FABFFA}" type="slidenum">
              <a:rPr lang="en-GB" smtClean="0"/>
              <a:pPr/>
              <a:t>2</a:t>
            </a:fld>
            <a:endParaRPr lang="en-GB"/>
          </a:p>
        </p:txBody>
      </p:sp>
      <p:sp>
        <p:nvSpPr>
          <p:cNvPr id="2" name="Title 1"/>
          <p:cNvSpPr>
            <a:spLocks noGrp="1"/>
          </p:cNvSpPr>
          <p:nvPr>
            <p:ph type="title"/>
          </p:nvPr>
        </p:nvSpPr>
        <p:spPr/>
        <p:txBody>
          <a:bodyPr/>
          <a:lstStyle/>
          <a:p>
            <a:r>
              <a:rPr lang="en-GB" dirty="0" err="1" smtClean="0"/>
              <a:t>Reslizumab</a:t>
            </a: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2949898984"/>
              </p:ext>
            </p:extLst>
          </p:nvPr>
        </p:nvGraphicFramePr>
        <p:xfrm>
          <a:off x="280449" y="1204755"/>
          <a:ext cx="8540023" cy="4815840"/>
        </p:xfrm>
        <a:graphic>
          <a:graphicData uri="http://schemas.openxmlformats.org/drawingml/2006/table">
            <a:tbl>
              <a:tblPr firstCol="1" bandRow="1">
                <a:tableStyleId>{5C22544A-7EE6-4342-B048-85BDC9FD1C3A}</a:tableStyleId>
              </a:tblPr>
              <a:tblGrid>
                <a:gridCol w="2505502"/>
                <a:gridCol w="6034521"/>
              </a:tblGrid>
              <a:tr h="3151595">
                <a:tc>
                  <a:txBody>
                    <a:bodyPr/>
                    <a:lstStyle/>
                    <a:p>
                      <a:pPr>
                        <a:spcAft>
                          <a:spcPts val="1200"/>
                        </a:spcAft>
                      </a:pPr>
                      <a:r>
                        <a:rPr lang="en-GB" sz="2400" dirty="0" smtClean="0"/>
                        <a:t>Marketing</a:t>
                      </a:r>
                      <a:r>
                        <a:rPr lang="en-GB" sz="2400" baseline="0" dirty="0" smtClean="0"/>
                        <a:t> authorisation</a:t>
                      </a:r>
                      <a:endParaRPr lang="en-GB" sz="2400" dirty="0"/>
                    </a:p>
                  </a:txBody>
                  <a:tcPr/>
                </a:tc>
                <a:tc>
                  <a: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GB" altLang="en-US" sz="2400" b="0" i="0" u="none" strike="noStrike" cap="none" normalizeH="0" baseline="0" dirty="0" err="1" smtClean="0">
                          <a:ln>
                            <a:noFill/>
                          </a:ln>
                          <a:solidFill>
                            <a:schemeClr val="tx1"/>
                          </a:solidFill>
                          <a:effectLst/>
                          <a:latin typeface="Arial" charset="0"/>
                          <a:ea typeface="ＭＳ Ｐゴシック" charset="-128"/>
                        </a:rPr>
                        <a:t>Reslizumab</a:t>
                      </a:r>
                      <a:r>
                        <a:rPr kumimoji="0" lang="en-GB" altLang="en-US" sz="2400" b="0" i="0" u="none" strike="noStrike" cap="none" normalizeH="0" baseline="0" dirty="0" smtClean="0">
                          <a:ln>
                            <a:noFill/>
                          </a:ln>
                          <a:solidFill>
                            <a:schemeClr val="tx1"/>
                          </a:solidFill>
                          <a:effectLst/>
                          <a:latin typeface="Arial" charset="0"/>
                          <a:ea typeface="ＭＳ Ｐゴシック" charset="-128"/>
                        </a:rPr>
                        <a:t> is indicated as add-on therapy in adult patients with severe eosinophilic asthma inadequately controlled despite high-dose inhaled corticosteroids plus another medicinal product for maintenance treatment</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GB" altLang="en-US" sz="2400" b="0" i="0" u="none" strike="noStrike" cap="none" normalizeH="0" baseline="0" dirty="0" smtClean="0">
                          <a:ln>
                            <a:noFill/>
                          </a:ln>
                          <a:solidFill>
                            <a:schemeClr val="tx1"/>
                          </a:solidFill>
                          <a:effectLst/>
                          <a:latin typeface="Arial" charset="0"/>
                          <a:ea typeface="ＭＳ Ｐゴシック" charset="-128"/>
                        </a:rPr>
                        <a:t>European marketing authorisation was granted in August 2016</a:t>
                      </a:r>
                    </a:p>
                  </a:txBody>
                  <a:tcPr/>
                </a:tc>
              </a:tr>
              <a:tr h="818203">
                <a:tc>
                  <a:txBody>
                    <a:bodyPr/>
                    <a:lstStyle/>
                    <a:p>
                      <a:pPr>
                        <a:spcAft>
                          <a:spcPts val="1200"/>
                        </a:spcAft>
                      </a:pPr>
                      <a:r>
                        <a:rPr lang="en-GB" sz="2400" dirty="0" smtClean="0"/>
                        <a:t>Administration</a:t>
                      </a:r>
                      <a:r>
                        <a:rPr lang="en-GB" sz="2400" baseline="0" dirty="0" smtClean="0"/>
                        <a:t> &amp; dose</a:t>
                      </a:r>
                      <a:endParaRPr lang="en-GB" sz="2400" dirty="0"/>
                    </a:p>
                  </a:txBody>
                  <a:tcPr/>
                </a:tc>
                <a:tc>
                  <a: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lang="en-GB" sz="2400" dirty="0" smtClean="0"/>
                        <a:t>Intravenous infusion 3mg/kg body weight once every 4 weeks</a:t>
                      </a:r>
                    </a:p>
                  </a:txBody>
                  <a:tcPr/>
                </a:tc>
              </a:tr>
              <a:tr h="818203">
                <a:tc>
                  <a:txBody>
                    <a:bodyPr/>
                    <a:lstStyle/>
                    <a:p>
                      <a:pPr>
                        <a:spcAft>
                          <a:spcPts val="1200"/>
                        </a:spcAft>
                      </a:pPr>
                      <a:r>
                        <a:rPr lang="en-GB" sz="2400" dirty="0" smtClean="0"/>
                        <a:t>Mechanism of action</a:t>
                      </a:r>
                      <a:endParaRPr lang="en-GB" sz="2400" dirty="0"/>
                    </a:p>
                  </a:txBody>
                  <a:tcPr/>
                </a:tc>
                <a:tc>
                  <a:txBody>
                    <a:bodyPr/>
                    <a:lstStyle/>
                    <a:p>
                      <a:pPr>
                        <a:spcAft>
                          <a:spcPts val="1200"/>
                        </a:spcAft>
                      </a:pPr>
                      <a:r>
                        <a:rPr lang="en-GB" sz="2400" dirty="0" smtClean="0"/>
                        <a:t>Inhibits</a:t>
                      </a:r>
                      <a:r>
                        <a:rPr lang="en-GB" sz="2400" baseline="0" dirty="0" smtClean="0"/>
                        <a:t> interleukin-5 which reduces eosinophil numbers and activity</a:t>
                      </a:r>
                      <a:endParaRPr lang="en-GB" sz="2400" dirty="0"/>
                    </a:p>
                  </a:txBody>
                  <a:tcPr/>
                </a:tc>
              </a:tr>
            </a:tbl>
          </a:graphicData>
        </a:graphic>
      </p:graphicFrame>
    </p:spTree>
    <p:extLst>
      <p:ext uri="{BB962C8B-B14F-4D97-AF65-F5344CB8AC3E}">
        <p14:creationId xmlns:p14="http://schemas.microsoft.com/office/powerpoint/2010/main" val="7513729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ERG response (1)</a:t>
            </a:r>
            <a:br>
              <a:rPr lang="en-GB" dirty="0" smtClean="0"/>
            </a:br>
            <a:r>
              <a:rPr lang="en-GB" sz="2800" dirty="0" smtClean="0"/>
              <a:t>Utility values for severe exacerbations</a:t>
            </a:r>
            <a:endParaRPr lang="en-GB" sz="2800" dirty="0"/>
          </a:p>
        </p:txBody>
      </p:sp>
      <p:sp>
        <p:nvSpPr>
          <p:cNvPr id="3" name="Content Placeholder 2"/>
          <p:cNvSpPr>
            <a:spLocks noGrp="1"/>
          </p:cNvSpPr>
          <p:nvPr>
            <p:ph idx="1"/>
          </p:nvPr>
        </p:nvSpPr>
        <p:spPr/>
        <p:txBody>
          <a:bodyPr/>
          <a:lstStyle/>
          <a:p>
            <a:r>
              <a:rPr lang="en-GB" dirty="0" smtClean="0"/>
              <a:t>Company provided new data from studies 3082 and 3083 on the duration of severe exacerbations in patients who had severe </a:t>
            </a:r>
            <a:r>
              <a:rPr lang="en-GB" sz="1800" dirty="0" smtClean="0"/>
              <a:t>eosinophilic</a:t>
            </a:r>
            <a:r>
              <a:rPr lang="en-GB" dirty="0" smtClean="0"/>
              <a:t> asthma and 3 or more exacerbations in the previous year to determine updated utility values.</a:t>
            </a:r>
          </a:p>
          <a:p>
            <a:r>
              <a:rPr lang="en-GB" dirty="0" smtClean="0"/>
              <a:t>ERG highlighted the following limitations to this exacerbation data:</a:t>
            </a:r>
          </a:p>
          <a:p>
            <a:pPr lvl="1"/>
            <a:r>
              <a:rPr lang="en-GB" sz="1800" dirty="0" smtClean="0"/>
              <a:t>Data may not be reflective of the responses of patients who have lower eosinophil counts and a need for oral corticosteroids (section 4.4 in the 2nd ACD)	</a:t>
            </a:r>
          </a:p>
          <a:p>
            <a:pPr lvl="1"/>
            <a:r>
              <a:rPr lang="en-GB" sz="1800" dirty="0" smtClean="0"/>
              <a:t>ERG unable to verify the data reported by company on severe exacerbation durations as it is new (not available in the company’s submission or clinical study reports)</a:t>
            </a:r>
          </a:p>
          <a:p>
            <a:pPr lvl="1"/>
            <a:r>
              <a:rPr lang="en-GB" sz="1800" dirty="0" smtClean="0"/>
              <a:t>ERG was unable to find any comparable data on severe exacerbation durations experienced in clinical practice against which to compare the company’s data. Effect of </a:t>
            </a:r>
            <a:r>
              <a:rPr lang="en-GB" sz="1800" dirty="0" err="1" smtClean="0"/>
              <a:t>reslizumab</a:t>
            </a:r>
            <a:r>
              <a:rPr lang="en-GB" sz="1800" dirty="0" smtClean="0"/>
              <a:t> in reducing duration of severe exacerbations is clinically plausible, but there is uncertainty as to how closely the company’s data would match ‘real world’ severe exacerbation durations and the variability associated with them.</a:t>
            </a:r>
          </a:p>
          <a:p>
            <a:endParaRPr lang="en-GB" sz="1800" dirty="0" smtClean="0"/>
          </a:p>
          <a:p>
            <a:endParaRPr lang="en-GB" sz="1800" dirty="0" smtClean="0"/>
          </a:p>
        </p:txBody>
      </p:sp>
      <p:sp>
        <p:nvSpPr>
          <p:cNvPr id="4" name="Slide Number Placeholder 3"/>
          <p:cNvSpPr>
            <a:spLocks noGrp="1"/>
          </p:cNvSpPr>
          <p:nvPr>
            <p:ph type="sldNum" sz="quarter" idx="12"/>
          </p:nvPr>
        </p:nvSpPr>
        <p:spPr/>
        <p:txBody>
          <a:bodyPr/>
          <a:lstStyle/>
          <a:p>
            <a:fld id="{3E0ABD2C-BA18-4AED-8ACB-952F2FBC0D47}" type="slidenum">
              <a:rPr lang="en-GB" smtClean="0"/>
              <a:pPr/>
              <a:t>20</a:t>
            </a:fld>
            <a:endParaRPr lang="en-GB" dirty="0"/>
          </a:p>
        </p:txBody>
      </p:sp>
    </p:spTree>
    <p:extLst>
      <p:ext uri="{BB962C8B-B14F-4D97-AF65-F5344CB8AC3E}">
        <p14:creationId xmlns:p14="http://schemas.microsoft.com/office/powerpoint/2010/main" val="39238454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GB" dirty="0" smtClean="0"/>
              <a:t>ERG response (2)</a:t>
            </a:r>
            <a:br>
              <a:rPr lang="en-GB" dirty="0" smtClean="0"/>
            </a:br>
            <a:r>
              <a:rPr lang="en-GB" sz="2800" dirty="0" smtClean="0"/>
              <a:t>Utility values for severe exacerbations</a:t>
            </a:r>
            <a:endParaRPr lang="en-GB" sz="2800" dirty="0"/>
          </a:p>
        </p:txBody>
      </p:sp>
      <p:sp>
        <p:nvSpPr>
          <p:cNvPr id="3" name="Content Placeholder 2"/>
          <p:cNvSpPr>
            <a:spLocks noGrp="1"/>
          </p:cNvSpPr>
          <p:nvPr>
            <p:ph idx="1"/>
          </p:nvPr>
        </p:nvSpPr>
        <p:spPr/>
        <p:txBody>
          <a:bodyPr/>
          <a:lstStyle/>
          <a:p>
            <a:pPr lvl="0"/>
            <a:r>
              <a:rPr lang="en-GB" dirty="0" smtClean="0"/>
              <a:t>New analysis provides specific utility values for each comparator which are weighted according to duration of the severe exacerbations to account for the fact that severe exacerbations do not last for the full model cycle. </a:t>
            </a:r>
          </a:p>
          <a:p>
            <a:pPr lvl="0"/>
            <a:r>
              <a:rPr lang="en-GB" dirty="0" smtClean="0"/>
              <a:t>In the company’s original analysis a single utility value was used for both </a:t>
            </a:r>
            <a:r>
              <a:rPr lang="en-GB" dirty="0" err="1" smtClean="0"/>
              <a:t>resilizumab</a:t>
            </a:r>
            <a:r>
              <a:rPr lang="en-GB" dirty="0" smtClean="0"/>
              <a:t> and best supportive care and this was applied to the duration of the full model cycle (4 weeks). </a:t>
            </a:r>
          </a:p>
          <a:p>
            <a:pPr lvl="0"/>
            <a:r>
              <a:rPr lang="en-GB" dirty="0" smtClean="0"/>
              <a:t>Overall mean utility for severe exacerbation in each model cycle is calculated from the weighted utility for the time with severe exacerbation plus the weighted utility  for the exacerbation-free (‘uncontrolled’ utility) remainder time of the model cycle. </a:t>
            </a:r>
          </a:p>
          <a:p>
            <a:pPr lvl="1"/>
            <a:r>
              <a:rPr lang="en-GB" dirty="0" smtClean="0"/>
              <a:t>ERG considers the calculation to be appropriate.</a:t>
            </a:r>
          </a:p>
          <a:p>
            <a:pPr lvl="1"/>
            <a:r>
              <a:rPr lang="en-GB" dirty="0" smtClean="0"/>
              <a:t>Uncertainty in utility value estimates for severe exacerbations highlighted due to the lack of robust health-related quality of life data</a:t>
            </a:r>
          </a:p>
          <a:p>
            <a:pPr lvl="1"/>
            <a:r>
              <a:rPr lang="en-GB" dirty="0" smtClean="0"/>
              <a:t>changing the utility values in this way reduces the ICER by about £1000. </a:t>
            </a:r>
          </a:p>
          <a:p>
            <a:endParaRPr lang="en-GB" dirty="0"/>
          </a:p>
        </p:txBody>
      </p:sp>
      <p:sp>
        <p:nvSpPr>
          <p:cNvPr id="4" name="Slide Number Placeholder 3"/>
          <p:cNvSpPr>
            <a:spLocks noGrp="1"/>
          </p:cNvSpPr>
          <p:nvPr>
            <p:ph type="sldNum" sz="quarter" idx="12"/>
          </p:nvPr>
        </p:nvSpPr>
        <p:spPr/>
        <p:txBody>
          <a:bodyPr/>
          <a:lstStyle/>
          <a:p>
            <a:fld id="{3E0ABD2C-BA18-4AED-8ACB-952F2FBC0D47}" type="slidenum">
              <a:rPr lang="en-GB" smtClean="0"/>
              <a:pPr/>
              <a:t>21</a:t>
            </a:fld>
            <a:endParaRPr lang="en-GB" dirty="0"/>
          </a:p>
        </p:txBody>
      </p:sp>
    </p:spTree>
    <p:extLst>
      <p:ext uri="{BB962C8B-B14F-4D97-AF65-F5344CB8AC3E}">
        <p14:creationId xmlns:p14="http://schemas.microsoft.com/office/powerpoint/2010/main" val="29162718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Vial based dosing</a:t>
            </a:r>
            <a:endParaRPr lang="en-GB" dirty="0"/>
          </a:p>
        </p:txBody>
      </p:sp>
      <p:sp>
        <p:nvSpPr>
          <p:cNvPr id="3" name="Content Placeholder 2"/>
          <p:cNvSpPr>
            <a:spLocks noGrp="1"/>
          </p:cNvSpPr>
          <p:nvPr>
            <p:ph idx="1"/>
          </p:nvPr>
        </p:nvSpPr>
        <p:spPr/>
        <p:txBody>
          <a:bodyPr/>
          <a:lstStyle/>
          <a:p>
            <a:pPr marL="0" indent="0">
              <a:buNone/>
            </a:pPr>
            <a:r>
              <a:rPr lang="en-GB" dirty="0" smtClean="0"/>
              <a:t>Company response:</a:t>
            </a:r>
          </a:p>
          <a:p>
            <a:r>
              <a:rPr lang="en-GB" dirty="0" smtClean="0"/>
              <a:t>Favourable and early regulatory approval by EMA demonstrated by company for 25 mg vial and change in SPC to incorporate vial-based dosing by bodyweight. VBD accepted in CHMP Rapporteur Assessment Report.</a:t>
            </a:r>
          </a:p>
          <a:p>
            <a:r>
              <a:rPr lang="en-GB" dirty="0" smtClean="0"/>
              <a:t>VBD will simplify process of determining dose and reduce time needed to prepare </a:t>
            </a:r>
            <a:r>
              <a:rPr lang="en-GB" dirty="0" err="1" smtClean="0"/>
              <a:t>reslizumab</a:t>
            </a:r>
            <a:r>
              <a:rPr lang="en-GB" dirty="0" smtClean="0"/>
              <a:t>. Wastage will be minimised and total cost of treatment reduced as patients in each dosing group will receive a dose marginally lower than the 3mg/kg weight-based dosing. </a:t>
            </a:r>
          </a:p>
          <a:p>
            <a:pPr lvl="1"/>
            <a:r>
              <a:rPr lang="en-GB" dirty="0" smtClean="0"/>
              <a:t>Modelling and simulation approach estimated predicted drug exposures and simulated clinical responses on VBD will be comparable to weight-based dosing while maintaining the same efficacy. </a:t>
            </a:r>
          </a:p>
          <a:p>
            <a:pPr marL="0" indent="0">
              <a:buNone/>
            </a:pPr>
            <a:r>
              <a:rPr lang="en-GB" dirty="0" smtClean="0"/>
              <a:t>ERG response</a:t>
            </a:r>
          </a:p>
          <a:p>
            <a:r>
              <a:rPr lang="en-GB" dirty="0" smtClean="0"/>
              <a:t>If 25-mg vials are made available (and are acceptable to clinicians),  use of vial-based dosing would be reasonable. </a:t>
            </a:r>
          </a:p>
          <a:p>
            <a:endParaRPr lang="en-GB" dirty="0"/>
          </a:p>
        </p:txBody>
      </p:sp>
      <p:sp>
        <p:nvSpPr>
          <p:cNvPr id="4" name="Slide Number Placeholder 3"/>
          <p:cNvSpPr>
            <a:spLocks noGrp="1"/>
          </p:cNvSpPr>
          <p:nvPr>
            <p:ph type="sldNum" sz="quarter" idx="12"/>
          </p:nvPr>
        </p:nvSpPr>
        <p:spPr/>
        <p:txBody>
          <a:bodyPr/>
          <a:lstStyle/>
          <a:p>
            <a:fld id="{3E0ABD2C-BA18-4AED-8ACB-952F2FBC0D47}" type="slidenum">
              <a:rPr lang="en-GB" smtClean="0"/>
              <a:pPr/>
              <a:t>22</a:t>
            </a:fld>
            <a:endParaRPr lang="en-GB" dirty="0"/>
          </a:p>
        </p:txBody>
      </p:sp>
    </p:spTree>
    <p:extLst>
      <p:ext uri="{BB962C8B-B14F-4D97-AF65-F5344CB8AC3E}">
        <p14:creationId xmlns:p14="http://schemas.microsoft.com/office/powerpoint/2010/main" val="7658992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255685" y="1268412"/>
            <a:ext cx="8348763" cy="5256932"/>
          </a:xfrm>
        </p:spPr>
        <p:txBody>
          <a:bodyPr/>
          <a:lstStyle/>
          <a:p>
            <a:pPr marL="0" lvl="0" indent="0">
              <a:buClr>
                <a:srgbClr val="18646E"/>
              </a:buClr>
              <a:buNone/>
            </a:pPr>
            <a:r>
              <a:rPr lang="en-GB" sz="2400" b="1" dirty="0">
                <a:solidFill>
                  <a:prstClr val="black"/>
                </a:solidFill>
                <a:latin typeface="Arial" panose="020B0604020202020204"/>
              </a:rPr>
              <a:t>Company response</a:t>
            </a:r>
            <a:r>
              <a:rPr lang="en-GB" sz="2400" dirty="0" smtClean="0">
                <a:solidFill>
                  <a:prstClr val="black"/>
                </a:solidFill>
                <a:latin typeface="Arial" panose="020B0604020202020204"/>
              </a:rPr>
              <a:t>:</a:t>
            </a:r>
            <a:endParaRPr lang="en-GB" sz="2000" dirty="0" smtClean="0">
              <a:latin typeface="+mn-lt"/>
            </a:endParaRPr>
          </a:p>
          <a:p>
            <a:r>
              <a:rPr lang="en-GB" dirty="0" smtClean="0">
                <a:latin typeface="+mn-lt"/>
              </a:rPr>
              <a:t>Revised </a:t>
            </a:r>
            <a:r>
              <a:rPr lang="en-GB" dirty="0">
                <a:latin typeface="+mn-lt"/>
              </a:rPr>
              <a:t>PAS submitted by company to include both 100-mg and 25-mg vials.</a:t>
            </a:r>
          </a:p>
          <a:p>
            <a:r>
              <a:rPr lang="en-GB" dirty="0"/>
              <a:t>Inclusion of vial-based dosing in the revised base case together with the revised PAS, reduces the total average cost per patient by </a:t>
            </a:r>
            <a:r>
              <a:rPr lang="en-GB" sz="1800" dirty="0">
                <a:highlight>
                  <a:srgbClr val="000000"/>
                </a:highlight>
                <a:latin typeface="Times New Roman" panose="02020603050405020304" pitchFamily="18" charset="0"/>
                <a:ea typeface="Times New Roman" panose="02020603050405020304" pitchFamily="18" charset="0"/>
                <a:cs typeface="+mn-cs"/>
              </a:rPr>
              <a:t>XXX</a:t>
            </a:r>
            <a:r>
              <a:rPr lang="en-GB" u="sng" dirty="0" smtClean="0">
                <a:highlight>
                  <a:srgbClr val="00FFFF"/>
                </a:highlight>
                <a:cs typeface="Times New Roman" panose="02020603050405020304" pitchFamily="18" charset="0"/>
              </a:rPr>
              <a:t> </a:t>
            </a:r>
            <a:r>
              <a:rPr lang="en-GB" dirty="0" smtClean="0"/>
              <a:t>from </a:t>
            </a:r>
            <a:r>
              <a:rPr lang="en-GB" sz="1800" dirty="0">
                <a:highlight>
                  <a:srgbClr val="000000"/>
                </a:highlight>
                <a:latin typeface="Times New Roman" panose="02020603050405020304" pitchFamily="18" charset="0"/>
                <a:ea typeface="Times New Roman" panose="02020603050405020304" pitchFamily="18" charset="0"/>
                <a:cs typeface="+mn-cs"/>
              </a:rPr>
              <a:t>XXXXXX</a:t>
            </a:r>
            <a:r>
              <a:rPr lang="en-GB" u="sng" dirty="0" smtClean="0">
                <a:highlight>
                  <a:srgbClr val="00FFFF"/>
                </a:highlight>
                <a:cs typeface="Times New Roman" panose="02020603050405020304" pitchFamily="18" charset="0"/>
              </a:rPr>
              <a:t> </a:t>
            </a:r>
            <a:r>
              <a:rPr lang="en-GB" dirty="0" smtClean="0"/>
              <a:t>to </a:t>
            </a:r>
            <a:r>
              <a:rPr lang="en-GB" sz="1800" dirty="0">
                <a:highlight>
                  <a:srgbClr val="000000"/>
                </a:highlight>
                <a:latin typeface="Times New Roman" panose="02020603050405020304" pitchFamily="18" charset="0"/>
                <a:ea typeface="Times New Roman" panose="02020603050405020304" pitchFamily="18" charset="0"/>
                <a:cs typeface="+mn-cs"/>
              </a:rPr>
              <a:t>£XXXXXX </a:t>
            </a:r>
            <a:r>
              <a:rPr lang="en-GB" dirty="0"/>
              <a:t>at an annual cost of </a:t>
            </a:r>
            <a:r>
              <a:rPr lang="en-GB" dirty="0">
                <a:highlight>
                  <a:srgbClr val="000000"/>
                </a:highlight>
                <a:latin typeface="Times New Roman" panose="02020603050405020304" pitchFamily="18" charset="0"/>
                <a:ea typeface="Times New Roman" panose="02020603050405020304" pitchFamily="18" charset="0"/>
                <a:cs typeface="+mn-cs"/>
              </a:rPr>
              <a:t>£ XXXXXX </a:t>
            </a:r>
            <a:r>
              <a:rPr lang="en-GB" dirty="0"/>
              <a:t>less per patient compared with the initial submission. </a:t>
            </a:r>
            <a:endParaRPr lang="en-GB" dirty="0" smtClean="0">
              <a:latin typeface="+mn-lt"/>
            </a:endParaRPr>
          </a:p>
          <a:p>
            <a:pPr marL="457200" lvl="1" indent="0">
              <a:buNone/>
            </a:pPr>
            <a:endParaRPr lang="en-GB" sz="1800" dirty="0" smtClean="0">
              <a:latin typeface="+mn-lt"/>
            </a:endParaRPr>
          </a:p>
          <a:p>
            <a:pPr marL="0" indent="0">
              <a:buNone/>
            </a:pPr>
            <a:r>
              <a:rPr lang="en-GB" sz="2400" b="1" dirty="0" smtClean="0">
                <a:latin typeface="+mn-lt"/>
              </a:rPr>
              <a:t>ERG response:</a:t>
            </a:r>
          </a:p>
          <a:p>
            <a:pPr lvl="0">
              <a:buClr>
                <a:srgbClr val="18646E"/>
              </a:buClr>
            </a:pPr>
            <a:r>
              <a:rPr lang="en-GB" dirty="0">
                <a:solidFill>
                  <a:prstClr val="black"/>
                </a:solidFill>
              </a:rPr>
              <a:t>Amendments to analyses checked and results </a:t>
            </a:r>
            <a:r>
              <a:rPr lang="en-GB" dirty="0" smtClean="0">
                <a:solidFill>
                  <a:prstClr val="black"/>
                </a:solidFill>
              </a:rPr>
              <a:t>replicated. </a:t>
            </a:r>
            <a:r>
              <a:rPr lang="en-GB" dirty="0">
                <a:solidFill>
                  <a:prstClr val="black"/>
                </a:solidFill>
              </a:rPr>
              <a:t>ERG consider the company’s amendments and their results presented are reasonable, given the limitations of the available data. </a:t>
            </a:r>
          </a:p>
          <a:p>
            <a:pPr marL="0" indent="0">
              <a:buNone/>
            </a:pPr>
            <a:endParaRPr lang="en-GB" sz="2400" b="1" dirty="0">
              <a:latin typeface="+mn-lt"/>
            </a:endParaRPr>
          </a:p>
        </p:txBody>
      </p:sp>
      <p:sp>
        <p:nvSpPr>
          <p:cNvPr id="4" name="Slide Number Placeholder 3"/>
          <p:cNvSpPr>
            <a:spLocks noGrp="1"/>
          </p:cNvSpPr>
          <p:nvPr>
            <p:ph type="sldNum" sz="quarter" idx="4"/>
          </p:nvPr>
        </p:nvSpPr>
        <p:spPr/>
        <p:txBody>
          <a:bodyPr/>
          <a:lstStyle/>
          <a:p>
            <a:fld id="{3E0ABD2C-BA18-4AED-8ACB-952F2FBC0D47}" type="slidenum">
              <a:rPr lang="en-GB" smtClean="0"/>
              <a:pPr/>
              <a:t>23</a:t>
            </a:fld>
            <a:endParaRPr lang="en-GB" dirty="0"/>
          </a:p>
        </p:txBody>
      </p:sp>
      <p:sp>
        <p:nvSpPr>
          <p:cNvPr id="2" name="Title 1"/>
          <p:cNvSpPr>
            <a:spLocks noGrp="1"/>
          </p:cNvSpPr>
          <p:nvPr>
            <p:ph type="title"/>
          </p:nvPr>
        </p:nvSpPr>
        <p:spPr/>
        <p:txBody>
          <a:bodyPr>
            <a:normAutofit/>
          </a:bodyPr>
          <a:lstStyle/>
          <a:p>
            <a:r>
              <a:rPr lang="en-GB" dirty="0"/>
              <a:t>R</a:t>
            </a:r>
            <a:r>
              <a:rPr lang="en-GB" dirty="0" smtClean="0"/>
              <a:t>evised patient access scheme</a:t>
            </a:r>
            <a:endParaRPr lang="en-GB" dirty="0"/>
          </a:p>
        </p:txBody>
      </p:sp>
    </p:spTree>
    <p:extLst>
      <p:ext uri="{BB962C8B-B14F-4D97-AF65-F5344CB8AC3E}">
        <p14:creationId xmlns:p14="http://schemas.microsoft.com/office/powerpoint/2010/main" val="36596171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3E0ABD2C-BA18-4AED-8ACB-952F2FBC0D47}" type="slidenum">
              <a:rPr lang="en-GB" smtClean="0"/>
              <a:pPr/>
              <a:t>24</a:t>
            </a:fld>
            <a:endParaRPr lang="en-GB" dirty="0"/>
          </a:p>
        </p:txBody>
      </p:sp>
      <p:sp>
        <p:nvSpPr>
          <p:cNvPr id="2" name="Title 1"/>
          <p:cNvSpPr>
            <a:spLocks noGrp="1"/>
          </p:cNvSpPr>
          <p:nvPr>
            <p:ph type="title"/>
          </p:nvPr>
        </p:nvSpPr>
        <p:spPr/>
        <p:txBody>
          <a:bodyPr>
            <a:normAutofit/>
          </a:bodyPr>
          <a:lstStyle/>
          <a:p>
            <a:r>
              <a:rPr lang="en-GB" dirty="0" smtClean="0"/>
              <a:t>Company’s revised base case</a:t>
            </a:r>
            <a:endParaRPr lang="en-GB" dirty="0"/>
          </a:p>
        </p:txBody>
      </p:sp>
      <p:graphicFrame>
        <p:nvGraphicFramePr>
          <p:cNvPr id="8" name="Table 7"/>
          <p:cNvGraphicFramePr>
            <a:graphicFrameLocks noGrp="1"/>
          </p:cNvGraphicFramePr>
          <p:nvPr>
            <p:extLst>
              <p:ext uri="{D42A27DB-BD31-4B8C-83A1-F6EECF244321}">
                <p14:modId xmlns:p14="http://schemas.microsoft.com/office/powerpoint/2010/main" val="2908547500"/>
              </p:ext>
            </p:extLst>
          </p:nvPr>
        </p:nvGraphicFramePr>
        <p:xfrm>
          <a:off x="233059" y="1204755"/>
          <a:ext cx="8628023" cy="5269848"/>
        </p:xfrm>
        <a:graphic>
          <a:graphicData uri="http://schemas.openxmlformats.org/drawingml/2006/table">
            <a:tbl>
              <a:tblPr firstRow="1" firstCol="1" bandRow="1"/>
              <a:tblGrid>
                <a:gridCol w="2424783"/>
                <a:gridCol w="1476337"/>
                <a:gridCol w="1261675"/>
                <a:gridCol w="1419386"/>
                <a:gridCol w="944065"/>
                <a:gridCol w="1101777"/>
              </a:tblGrid>
              <a:tr h="254707">
                <a:tc rowSpan="2">
                  <a:txBody>
                    <a:bodyPr/>
                    <a:lstStyle/>
                    <a:p>
                      <a:pPr algn="l">
                        <a:lnSpc>
                          <a:spcPct val="115000"/>
                        </a:lnSpc>
                        <a:spcAft>
                          <a:spcPts val="0"/>
                        </a:spcAft>
                      </a:pPr>
                      <a:r>
                        <a:rPr lang="en-GB" sz="1600" b="1" dirty="0" smtClean="0">
                          <a:solidFill>
                            <a:srgbClr val="FFFFFF"/>
                          </a:solidFill>
                          <a:effectLst/>
                          <a:latin typeface="+mn-lt"/>
                          <a:ea typeface="Times New Roman" panose="02020603050405020304" pitchFamily="18" charset="0"/>
                          <a:cs typeface="Calibri" panose="020F0502020204030204" pitchFamily="34" charset="0"/>
                        </a:rPr>
                        <a:t>Scenario</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b">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gridSpan="2">
                  <a:txBody>
                    <a:bodyPr/>
                    <a:lstStyle/>
                    <a:p>
                      <a:pPr algn="ctr">
                        <a:lnSpc>
                          <a:spcPct val="115000"/>
                        </a:lnSpc>
                        <a:spcAft>
                          <a:spcPts val="0"/>
                        </a:spcAft>
                      </a:pPr>
                      <a:r>
                        <a:rPr lang="en-GB" sz="1600" b="1" dirty="0">
                          <a:solidFill>
                            <a:srgbClr val="FFFFFF"/>
                          </a:solidFill>
                          <a:effectLst/>
                          <a:latin typeface="+mn-lt"/>
                          <a:ea typeface="Times New Roman" panose="02020603050405020304" pitchFamily="18" charset="0"/>
                          <a:cs typeface="Calibri" panose="020F0502020204030204" pitchFamily="34" charset="0"/>
                        </a:rPr>
                        <a:t>Total costs</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tc>
                <a:tc gridSpan="2">
                  <a:txBody>
                    <a:bodyPr/>
                    <a:lstStyle/>
                    <a:p>
                      <a:pPr algn="ctr">
                        <a:lnSpc>
                          <a:spcPct val="115000"/>
                        </a:lnSpc>
                        <a:spcAft>
                          <a:spcPts val="0"/>
                        </a:spcAft>
                      </a:pPr>
                      <a:r>
                        <a:rPr lang="en-GB" sz="1600" b="1" dirty="0">
                          <a:solidFill>
                            <a:srgbClr val="FFFFFF"/>
                          </a:solidFill>
                          <a:effectLst/>
                          <a:latin typeface="+mn-lt"/>
                          <a:ea typeface="Times New Roman" panose="02020603050405020304" pitchFamily="18" charset="0"/>
                          <a:cs typeface="Calibri" panose="020F0502020204030204" pitchFamily="34" charset="0"/>
                        </a:rPr>
                        <a:t>Total QALYs</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tc>
                <a:tc rowSpan="2">
                  <a:txBody>
                    <a:bodyPr/>
                    <a:lstStyle/>
                    <a:p>
                      <a:pPr algn="ctr">
                        <a:lnSpc>
                          <a:spcPct val="115000"/>
                        </a:lnSpc>
                        <a:spcAft>
                          <a:spcPts val="0"/>
                        </a:spcAft>
                      </a:pPr>
                      <a:r>
                        <a:rPr lang="en-GB" sz="1600" b="1" dirty="0">
                          <a:solidFill>
                            <a:srgbClr val="FFFFFF"/>
                          </a:solidFill>
                          <a:effectLst/>
                          <a:latin typeface="+mn-lt"/>
                          <a:ea typeface="Times New Roman" panose="02020603050405020304" pitchFamily="18" charset="0"/>
                          <a:cs typeface="Calibri" panose="020F0502020204030204" pitchFamily="34" charset="0"/>
                        </a:rPr>
                        <a:t>ICER</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254707">
                <a:tc vMerge="1">
                  <a:txBody>
                    <a:bodyPr/>
                    <a:lstStyle/>
                    <a:p>
                      <a:pPr algn="l">
                        <a:lnSpc>
                          <a:spcPct val="115000"/>
                        </a:lnSpc>
                        <a:spcAft>
                          <a:spcPts val="0"/>
                        </a:spcAft>
                      </a:pP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gn="ctr">
                        <a:lnSpc>
                          <a:spcPct val="115000"/>
                        </a:lnSpc>
                        <a:spcAft>
                          <a:spcPts val="0"/>
                        </a:spcAft>
                      </a:pPr>
                      <a:r>
                        <a:rPr lang="en-GB" sz="1600" b="1" dirty="0" err="1">
                          <a:solidFill>
                            <a:srgbClr val="FFFFFF"/>
                          </a:solidFill>
                          <a:effectLst/>
                          <a:latin typeface="+mn-lt"/>
                          <a:ea typeface="Times New Roman" panose="02020603050405020304" pitchFamily="18" charset="0"/>
                          <a:cs typeface="Calibri" panose="020F0502020204030204" pitchFamily="34" charset="0"/>
                        </a:rPr>
                        <a:t>Reslizumab</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lnSpc>
                          <a:spcPct val="115000"/>
                        </a:lnSpc>
                        <a:spcAft>
                          <a:spcPts val="0"/>
                        </a:spcAft>
                      </a:pPr>
                      <a:r>
                        <a:rPr lang="en-GB" sz="1600" b="1" dirty="0">
                          <a:solidFill>
                            <a:srgbClr val="FFFFFF"/>
                          </a:solidFill>
                          <a:effectLst/>
                          <a:latin typeface="+mn-lt"/>
                          <a:ea typeface="Times New Roman" panose="02020603050405020304" pitchFamily="18" charset="0"/>
                          <a:cs typeface="Calibri" panose="020F0502020204030204" pitchFamily="34" charset="0"/>
                        </a:rPr>
                        <a:t>BSC</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lnSpc>
                          <a:spcPct val="115000"/>
                        </a:lnSpc>
                        <a:spcAft>
                          <a:spcPts val="0"/>
                        </a:spcAft>
                      </a:pPr>
                      <a:r>
                        <a:rPr lang="en-GB" sz="1600" b="1" dirty="0" err="1">
                          <a:solidFill>
                            <a:srgbClr val="FFFFFF"/>
                          </a:solidFill>
                          <a:effectLst/>
                          <a:latin typeface="+mn-lt"/>
                          <a:ea typeface="Times New Roman" panose="02020603050405020304" pitchFamily="18" charset="0"/>
                          <a:cs typeface="Calibri" panose="020F0502020204030204" pitchFamily="34" charset="0"/>
                        </a:rPr>
                        <a:t>Reslizumab</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lnSpc>
                          <a:spcPct val="115000"/>
                        </a:lnSpc>
                        <a:spcAft>
                          <a:spcPts val="0"/>
                        </a:spcAft>
                      </a:pPr>
                      <a:r>
                        <a:rPr lang="en-GB" sz="1600" b="1" dirty="0">
                          <a:solidFill>
                            <a:srgbClr val="FFFFFF"/>
                          </a:solidFill>
                          <a:effectLst/>
                          <a:latin typeface="+mn-lt"/>
                          <a:ea typeface="Times New Roman" panose="02020603050405020304" pitchFamily="18" charset="0"/>
                          <a:cs typeface="Calibri" panose="020F0502020204030204" pitchFamily="34" charset="0"/>
                        </a:rPr>
                        <a:t>BSC</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vMerge="1">
                  <a:txBody>
                    <a:bodyPr/>
                    <a:lstStyle/>
                    <a:p>
                      <a:endParaRPr lang="en-GB"/>
                    </a:p>
                  </a:txBody>
                  <a:tcPr/>
                </a:tc>
              </a:tr>
              <a:tr h="968391">
                <a:tc>
                  <a:txBody>
                    <a:bodyPr/>
                    <a:lstStyle/>
                    <a:p>
                      <a:pPr algn="l">
                        <a:lnSpc>
                          <a:spcPct val="100000"/>
                        </a:lnSpc>
                        <a:spcAft>
                          <a:spcPts val="0"/>
                        </a:spcAft>
                      </a:pPr>
                      <a:r>
                        <a:rPr lang="en-GB" sz="1600" dirty="0" smtClean="0">
                          <a:solidFill>
                            <a:srgbClr val="000000"/>
                          </a:solidFill>
                          <a:effectLst/>
                          <a:latin typeface="+mn-lt"/>
                          <a:ea typeface="Times New Roman" panose="02020603050405020304" pitchFamily="18" charset="0"/>
                          <a:cs typeface="Segoe UI" panose="020B0502040204020203" pitchFamily="34" charset="0"/>
                        </a:rPr>
                        <a:t>Committee’s preferred base case (no </a:t>
                      </a:r>
                      <a:r>
                        <a:rPr lang="en-GB" sz="1600" dirty="0">
                          <a:solidFill>
                            <a:srgbClr val="000000"/>
                          </a:solidFill>
                          <a:effectLst/>
                          <a:latin typeface="+mn-lt"/>
                          <a:ea typeface="Times New Roman" panose="02020603050405020304" pitchFamily="18" charset="0"/>
                          <a:cs typeface="Segoe UI" panose="020B0502040204020203" pitchFamily="34" charset="0"/>
                        </a:rPr>
                        <a:t>adjustment on exacerbation </a:t>
                      </a:r>
                      <a:r>
                        <a:rPr lang="en-GB" sz="1600" dirty="0" smtClean="0">
                          <a:solidFill>
                            <a:srgbClr val="000000"/>
                          </a:solidFill>
                          <a:effectLst/>
                          <a:latin typeface="+mn-lt"/>
                          <a:ea typeface="Times New Roman" panose="02020603050405020304" pitchFamily="18" charset="0"/>
                          <a:cs typeface="Segoe UI" panose="020B0502040204020203" pitchFamily="34" charset="0"/>
                        </a:rPr>
                        <a:t>rate)</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600" dirty="0">
                          <a:solidFill>
                            <a:srgbClr val="000000"/>
                          </a:solidFill>
                          <a:effectLst/>
                          <a:latin typeface="+mn-lt"/>
                          <a:ea typeface="Times New Roman" panose="02020603050405020304" pitchFamily="18" charset="0"/>
                          <a:cs typeface="Calibri" panose="020F0502020204030204" pitchFamily="34" charset="0"/>
                        </a:rPr>
                        <a:t>£43,064</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4195">
                <a:tc>
                  <a:txBody>
                    <a:bodyPr/>
                    <a:lstStyle/>
                    <a:p>
                      <a:pPr algn="l">
                        <a:lnSpc>
                          <a:spcPct val="100000"/>
                        </a:lnSpc>
                        <a:spcAft>
                          <a:spcPts val="0"/>
                        </a:spcAft>
                      </a:pPr>
                      <a:r>
                        <a:rPr lang="en-GB" sz="1600" dirty="0">
                          <a:solidFill>
                            <a:srgbClr val="000000"/>
                          </a:solidFill>
                          <a:effectLst/>
                          <a:latin typeface="+mn-lt"/>
                          <a:ea typeface="Times New Roman" panose="02020603050405020304" pitchFamily="18" charset="0"/>
                          <a:cs typeface="Segoe UI" panose="020B0502040204020203" pitchFamily="34" charset="0"/>
                        </a:rPr>
                        <a:t>Utility adjustment for severe </a:t>
                      </a:r>
                      <a:r>
                        <a:rPr lang="en-GB" sz="1600" dirty="0" smtClean="0">
                          <a:solidFill>
                            <a:srgbClr val="000000"/>
                          </a:solidFill>
                          <a:effectLst/>
                          <a:latin typeface="+mn-lt"/>
                          <a:ea typeface="Times New Roman" panose="02020603050405020304" pitchFamily="18" charset="0"/>
                          <a:cs typeface="Segoe UI" panose="020B0502040204020203" pitchFamily="34" charset="0"/>
                        </a:rPr>
                        <a:t>exacerbation</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600" dirty="0">
                          <a:solidFill>
                            <a:srgbClr val="000000"/>
                          </a:solidFill>
                          <a:effectLst/>
                          <a:latin typeface="+mn-lt"/>
                          <a:ea typeface="Times New Roman" panose="02020603050405020304" pitchFamily="18" charset="0"/>
                          <a:cs typeface="Calibri" panose="020F0502020204030204" pitchFamily="34" charset="0"/>
                        </a:rPr>
                        <a:t>£42,025</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707">
                <a:tc>
                  <a:txBody>
                    <a:bodyPr/>
                    <a:lstStyle/>
                    <a:p>
                      <a:pPr algn="l">
                        <a:lnSpc>
                          <a:spcPct val="100000"/>
                        </a:lnSpc>
                        <a:spcAft>
                          <a:spcPts val="0"/>
                        </a:spcAft>
                      </a:pPr>
                      <a:r>
                        <a:rPr lang="en-GB" sz="1600" dirty="0">
                          <a:solidFill>
                            <a:srgbClr val="000000"/>
                          </a:solidFill>
                          <a:effectLst/>
                          <a:latin typeface="+mn-lt"/>
                          <a:ea typeface="Times New Roman" panose="02020603050405020304" pitchFamily="18" charset="0"/>
                          <a:cs typeface="Segoe UI" panose="020B0502040204020203" pitchFamily="34" charset="0"/>
                        </a:rPr>
                        <a:t>Vial-based </a:t>
                      </a:r>
                      <a:r>
                        <a:rPr lang="en-GB" sz="1600" dirty="0" smtClean="0">
                          <a:solidFill>
                            <a:srgbClr val="000000"/>
                          </a:solidFill>
                          <a:effectLst/>
                          <a:latin typeface="+mn-lt"/>
                          <a:ea typeface="Times New Roman" panose="02020603050405020304" pitchFamily="18" charset="0"/>
                          <a:cs typeface="Segoe UI" panose="020B0502040204020203" pitchFamily="34" charset="0"/>
                        </a:rPr>
                        <a:t>dosing</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707">
                <a:tc>
                  <a:txBody>
                    <a:bodyPr/>
                    <a:lstStyle/>
                    <a:p>
                      <a:pPr algn="l">
                        <a:lnSpc>
                          <a:spcPct val="100000"/>
                        </a:lnSpc>
                        <a:spcAft>
                          <a:spcPts val="0"/>
                        </a:spcAft>
                      </a:pPr>
                      <a:r>
                        <a:rPr lang="en-GB" sz="1600" dirty="0">
                          <a:solidFill>
                            <a:srgbClr val="000000"/>
                          </a:solidFill>
                          <a:effectLst/>
                          <a:latin typeface="+mn-lt"/>
                          <a:ea typeface="Times New Roman" panose="02020603050405020304" pitchFamily="18" charset="0"/>
                          <a:cs typeface="Segoe UI" panose="020B0502040204020203" pitchFamily="34" charset="0"/>
                        </a:rPr>
                        <a:t>Revised </a:t>
                      </a:r>
                      <a:r>
                        <a:rPr lang="en-GB" sz="1600" dirty="0" smtClean="0">
                          <a:solidFill>
                            <a:srgbClr val="000000"/>
                          </a:solidFill>
                          <a:effectLst/>
                          <a:latin typeface="+mn-lt"/>
                          <a:ea typeface="Times New Roman" panose="02020603050405020304" pitchFamily="18" charset="0"/>
                          <a:cs typeface="Segoe UI" panose="020B0502040204020203" pitchFamily="34" charset="0"/>
                        </a:rPr>
                        <a:t>PAS</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6293">
                <a:tc>
                  <a:txBody>
                    <a:bodyPr/>
                    <a:lstStyle/>
                    <a:p>
                      <a:pPr algn="l">
                        <a:lnSpc>
                          <a:spcPct val="100000"/>
                        </a:lnSpc>
                        <a:spcAft>
                          <a:spcPts val="0"/>
                        </a:spcAft>
                      </a:pPr>
                      <a:r>
                        <a:rPr lang="en-GB" sz="1600" b="1" dirty="0" smtClean="0">
                          <a:solidFill>
                            <a:srgbClr val="000000"/>
                          </a:solidFill>
                          <a:effectLst/>
                          <a:latin typeface="+mn-lt"/>
                          <a:ea typeface="Times New Roman" panose="02020603050405020304" pitchFamily="18" charset="0"/>
                          <a:cs typeface="Segoe UI" panose="020B0502040204020203" pitchFamily="34" charset="0"/>
                        </a:rPr>
                        <a:t>Company’s revised deterministic </a:t>
                      </a:r>
                      <a:r>
                        <a:rPr lang="en-GB" sz="1600" b="1" dirty="0">
                          <a:solidFill>
                            <a:srgbClr val="000000"/>
                          </a:solidFill>
                          <a:effectLst/>
                          <a:latin typeface="+mn-lt"/>
                          <a:ea typeface="Times New Roman" panose="02020603050405020304" pitchFamily="18" charset="0"/>
                          <a:cs typeface="Segoe UI" panose="020B0502040204020203" pitchFamily="34" charset="0"/>
                        </a:rPr>
                        <a:t>base case with all amendments</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600" b="1" dirty="0">
                          <a:solidFill>
                            <a:srgbClr val="000000"/>
                          </a:solidFill>
                          <a:effectLst/>
                          <a:latin typeface="+mn-lt"/>
                          <a:ea typeface="Times New Roman" panose="02020603050405020304" pitchFamily="18" charset="0"/>
                          <a:cs typeface="Calibri" panose="020F0502020204030204" pitchFamily="34" charset="0"/>
                        </a:rPr>
                        <a:t>£29,870</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62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smtClean="0">
                          <a:ln>
                            <a:noFill/>
                          </a:ln>
                          <a:solidFill>
                            <a:srgbClr val="000000"/>
                          </a:solidFill>
                          <a:effectLst/>
                          <a:uLnTx/>
                          <a:uFillTx/>
                          <a:latin typeface="+mn-lt"/>
                          <a:ea typeface="Times New Roman" panose="02020603050405020304" pitchFamily="18" charset="0"/>
                          <a:cs typeface="Segoe UI" panose="020B0502040204020203" pitchFamily="34" charset="0"/>
                        </a:rPr>
                        <a:t>Company’s revised probabilistic base case with all amendments</a:t>
                      </a:r>
                      <a:endParaRPr kumimoji="0" lang="en-GB" sz="1600" b="0" i="0" u="none" strike="noStrike" kern="1200" cap="none" spc="0" normalizeH="0" baseline="0" noProof="0" dirty="0" smtClean="0">
                        <a:ln>
                          <a:noFill/>
                        </a:ln>
                        <a:solidFill>
                          <a:srgbClr val="404040"/>
                        </a:solidFill>
                        <a:effectLst/>
                        <a:uLnTx/>
                        <a:uFillTx/>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600" b="0" u="none" dirty="0" smtClean="0">
                          <a:solidFill>
                            <a:schemeClr val="tx1"/>
                          </a:solidFill>
                          <a:effectLst/>
                          <a:latin typeface="+mn-lt"/>
                          <a:ea typeface="SimSun" panose="02010600030101010101" pitchFamily="2" charset="-122"/>
                          <a:cs typeface="Times New Roman" panose="02020603050405020304" pitchFamily="18" charset="0"/>
                        </a:rPr>
                        <a:t>-</a:t>
                      </a:r>
                      <a:endParaRPr lang="en-GB" sz="1600" b="0" u="none" dirty="0">
                        <a:solidFill>
                          <a:schemeClr val="tx1"/>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600" b="0" u="none" dirty="0" smtClean="0">
                          <a:solidFill>
                            <a:schemeClr val="tx1"/>
                          </a:solidFill>
                          <a:effectLst/>
                          <a:latin typeface="+mn-lt"/>
                          <a:ea typeface="SimSun" panose="02010600030101010101" pitchFamily="2" charset="-122"/>
                          <a:cs typeface="Times New Roman" panose="02020603050405020304" pitchFamily="18" charset="0"/>
                        </a:rPr>
                        <a:t>-</a:t>
                      </a:r>
                      <a:endParaRPr lang="en-GB" sz="1600" b="0" u="none" dirty="0">
                        <a:solidFill>
                          <a:schemeClr val="tx1"/>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600" b="0" u="none" dirty="0" smtClean="0">
                          <a:solidFill>
                            <a:schemeClr val="tx1"/>
                          </a:solidFill>
                          <a:effectLst/>
                          <a:latin typeface="+mn-lt"/>
                          <a:ea typeface="SimSun" panose="02010600030101010101" pitchFamily="2" charset="-122"/>
                          <a:cs typeface="Times New Roman" panose="02020603050405020304" pitchFamily="18" charset="0"/>
                        </a:rPr>
                        <a:t>-</a:t>
                      </a:r>
                      <a:endParaRPr lang="en-GB" sz="1600" b="0" u="none" dirty="0">
                        <a:solidFill>
                          <a:schemeClr val="tx1"/>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600" b="0" u="none" dirty="0" smtClean="0">
                          <a:solidFill>
                            <a:schemeClr val="tx1"/>
                          </a:solidFill>
                          <a:effectLst/>
                          <a:latin typeface="+mn-lt"/>
                          <a:ea typeface="SimSun" panose="02010600030101010101" pitchFamily="2" charset="-122"/>
                          <a:cs typeface="Times New Roman" panose="02020603050405020304" pitchFamily="18" charset="0"/>
                        </a:rPr>
                        <a:t>-</a:t>
                      </a:r>
                      <a:endParaRPr lang="en-GB" sz="1600" b="0" u="none" dirty="0">
                        <a:solidFill>
                          <a:schemeClr val="tx1"/>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600" b="1" u="none" dirty="0" smtClean="0">
                          <a:solidFill>
                            <a:schemeClr val="tx1"/>
                          </a:solidFill>
                          <a:effectLst/>
                          <a:latin typeface="+mn-lt"/>
                          <a:ea typeface="SimSun" panose="02010600030101010101" pitchFamily="2" charset="-122"/>
                          <a:cs typeface="Times New Roman" panose="02020603050405020304" pitchFamily="18" charset="0"/>
                        </a:rPr>
                        <a:t>£27,509</a:t>
                      </a:r>
                      <a:endParaRPr lang="en-GB" sz="1600" b="1" u="none" dirty="0">
                        <a:solidFill>
                          <a:schemeClr val="tx1"/>
                        </a:solidFill>
                        <a:effectLst/>
                        <a:latin typeface="+mn-lt"/>
                        <a:ea typeface="SimSun" panose="02010600030101010101" pitchFamily="2" charset="-122"/>
                        <a:cs typeface="Times New Roman" panose="02020603050405020304" pitchFamily="18" charset="0"/>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925954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Company’s </a:t>
            </a:r>
            <a:r>
              <a:rPr lang="en-GB" dirty="0"/>
              <a:t>D</a:t>
            </a:r>
            <a:r>
              <a:rPr lang="en-GB" dirty="0" smtClean="0"/>
              <a:t>eterministic </a:t>
            </a:r>
            <a:r>
              <a:rPr lang="en-GB" dirty="0"/>
              <a:t>S</a:t>
            </a:r>
            <a:r>
              <a:rPr lang="en-GB" dirty="0" smtClean="0"/>
              <a:t>ensitivity </a:t>
            </a:r>
            <a:r>
              <a:rPr lang="en-GB" dirty="0"/>
              <a:t>A</a:t>
            </a:r>
            <a:r>
              <a:rPr lang="en-GB" dirty="0" smtClean="0"/>
              <a:t>nalysis</a:t>
            </a:r>
            <a:endParaRPr lang="en-GB" dirty="0"/>
          </a:p>
        </p:txBody>
      </p:sp>
      <p:sp>
        <p:nvSpPr>
          <p:cNvPr id="3" name="Content Placeholder 2"/>
          <p:cNvSpPr>
            <a:spLocks noGrp="1"/>
          </p:cNvSpPr>
          <p:nvPr>
            <p:ph idx="1"/>
          </p:nvPr>
        </p:nvSpPr>
        <p:spPr/>
        <p:txBody>
          <a:bodyPr/>
          <a:lstStyle/>
          <a:p>
            <a:pPr marL="457200" lvl="1" indent="0">
              <a:buNone/>
            </a:pPr>
            <a:endParaRPr lang="en-GB" sz="1800" dirty="0" smtClean="0">
              <a:latin typeface="+mn-lt"/>
            </a:endParaRPr>
          </a:p>
          <a:p>
            <a:pPr marL="0" indent="0">
              <a:buNone/>
            </a:pPr>
            <a:endParaRPr lang="en-GB" sz="1800" dirty="0">
              <a:latin typeface="+mn-lt"/>
            </a:endParaRPr>
          </a:p>
        </p:txBody>
      </p:sp>
      <p:sp>
        <p:nvSpPr>
          <p:cNvPr id="4" name="Slide Number Placeholder 3"/>
          <p:cNvSpPr>
            <a:spLocks noGrp="1"/>
          </p:cNvSpPr>
          <p:nvPr>
            <p:ph type="sldNum" sz="quarter" idx="12"/>
          </p:nvPr>
        </p:nvSpPr>
        <p:spPr/>
        <p:txBody>
          <a:bodyPr/>
          <a:lstStyle/>
          <a:p>
            <a:fld id="{3E0ABD2C-BA18-4AED-8ACB-952F2FBC0D47}" type="slidenum">
              <a:rPr lang="en-GB" smtClean="0">
                <a:solidFill>
                  <a:prstClr val="black">
                    <a:tint val="75000"/>
                  </a:prstClr>
                </a:solidFill>
              </a:rPr>
              <a:pPr/>
              <a:t>25</a:t>
            </a:fld>
            <a:endParaRPr lang="en-GB" dirty="0">
              <a:solidFill>
                <a:prstClr val="black">
                  <a:tint val="75000"/>
                </a:prstClr>
              </a:solidFill>
            </a:endParaRPr>
          </a:p>
        </p:txBody>
      </p:sp>
      <p:pic>
        <p:nvPicPr>
          <p:cNvPr id="6"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484783"/>
            <a:ext cx="7992888" cy="4968553"/>
          </a:xfrm>
          <a:prstGeom prst="rect">
            <a:avLst/>
          </a:prstGeom>
          <a:noFill/>
          <a:ln>
            <a:noFill/>
          </a:ln>
        </p:spPr>
      </p:pic>
    </p:spTree>
    <p:extLst>
      <p:ext uri="{BB962C8B-B14F-4D97-AF65-F5344CB8AC3E}">
        <p14:creationId xmlns:p14="http://schemas.microsoft.com/office/powerpoint/2010/main" val="12262078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3E0ABD2C-BA18-4AED-8ACB-952F2FBC0D47}" type="slidenum">
              <a:rPr lang="en-GB" smtClean="0"/>
              <a:pPr/>
              <a:t>26</a:t>
            </a:fld>
            <a:endParaRPr lang="en-GB" dirty="0"/>
          </a:p>
        </p:txBody>
      </p:sp>
      <p:sp>
        <p:nvSpPr>
          <p:cNvPr id="2" name="Title 1"/>
          <p:cNvSpPr>
            <a:spLocks noGrp="1"/>
          </p:cNvSpPr>
          <p:nvPr>
            <p:ph type="title"/>
          </p:nvPr>
        </p:nvSpPr>
        <p:spPr>
          <a:xfrm>
            <a:off x="255685" y="616183"/>
            <a:ext cx="8637490" cy="508561"/>
          </a:xfrm>
        </p:spPr>
        <p:txBody>
          <a:bodyPr>
            <a:normAutofit fontScale="90000"/>
          </a:bodyPr>
          <a:lstStyle/>
          <a:p>
            <a:r>
              <a:rPr lang="en-GB" sz="2800" dirty="0"/>
              <a:t> </a:t>
            </a:r>
            <a:br>
              <a:rPr lang="en-GB" sz="2800" dirty="0"/>
            </a:br>
            <a:r>
              <a:rPr lang="en-GB" sz="4000" dirty="0" smtClean="0"/>
              <a:t>Company’s Scenario </a:t>
            </a:r>
            <a:r>
              <a:rPr lang="en-GB" sz="4000" dirty="0"/>
              <a:t>Analysis</a:t>
            </a:r>
            <a:r>
              <a:rPr lang="en-GB" dirty="0"/>
              <a:t/>
            </a:r>
            <a:br>
              <a:rPr lang="en-GB" dirty="0"/>
            </a:br>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3478609744"/>
              </p:ext>
            </p:extLst>
          </p:nvPr>
        </p:nvGraphicFramePr>
        <p:xfrm>
          <a:off x="417779" y="2014685"/>
          <a:ext cx="8330683" cy="3091338"/>
        </p:xfrm>
        <a:graphic>
          <a:graphicData uri="http://schemas.openxmlformats.org/drawingml/2006/table">
            <a:tbl>
              <a:tblPr firstRow="1" bandRow="1"/>
              <a:tblGrid>
                <a:gridCol w="2065989"/>
                <a:gridCol w="1332148"/>
                <a:gridCol w="1260140"/>
                <a:gridCol w="1368152"/>
                <a:gridCol w="1152128"/>
                <a:gridCol w="1152126"/>
              </a:tblGrid>
              <a:tr h="414482">
                <a:tc>
                  <a:txBody>
                    <a:bodyPr/>
                    <a:lstStyle/>
                    <a:p>
                      <a:pPr algn="ctr">
                        <a:spcAft>
                          <a:spcPts val="600"/>
                        </a:spcAft>
                      </a:pPr>
                      <a:r>
                        <a:rPr lang="en-US" sz="1800" b="1" dirty="0">
                          <a:solidFill>
                            <a:srgbClr val="FFFFFF"/>
                          </a:solidFill>
                          <a:effectLst/>
                          <a:latin typeface="+mn-lt"/>
                          <a:ea typeface="SimSun" panose="02010600030101010101" pitchFamily="2" charset="-122"/>
                          <a:cs typeface="Times New Roman" panose="02020603050405020304" pitchFamily="18" charset="0"/>
                        </a:rPr>
                        <a:t> </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nchor="b">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gridSpan="2">
                  <a:txBody>
                    <a:bodyPr/>
                    <a:lstStyle/>
                    <a:p>
                      <a:pPr algn="ctr">
                        <a:spcAft>
                          <a:spcPts val="600"/>
                        </a:spcAft>
                      </a:pPr>
                      <a:r>
                        <a:rPr lang="en-GB" sz="1800" b="1" dirty="0">
                          <a:solidFill>
                            <a:srgbClr val="FFFFFF"/>
                          </a:solidFill>
                          <a:effectLst/>
                          <a:latin typeface="+mn-lt"/>
                          <a:ea typeface="SimSun" panose="02010600030101010101" pitchFamily="2" charset="-122"/>
                          <a:cs typeface="Times New Roman" panose="02020603050405020304" pitchFamily="18" charset="0"/>
                        </a:rPr>
                        <a:t>Costs</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hMerge="1">
                  <a:txBody>
                    <a:bodyPr/>
                    <a:lstStyle/>
                    <a:p>
                      <a:endParaRPr lang="en-GB"/>
                    </a:p>
                  </a:txBody>
                  <a:tcPr/>
                </a:tc>
                <a:tc gridSpan="2">
                  <a:txBody>
                    <a:bodyPr/>
                    <a:lstStyle/>
                    <a:p>
                      <a:pPr algn="ctr">
                        <a:spcAft>
                          <a:spcPts val="600"/>
                        </a:spcAft>
                      </a:pPr>
                      <a:r>
                        <a:rPr lang="en-GB" sz="1800" b="1" dirty="0">
                          <a:solidFill>
                            <a:srgbClr val="FFFFFF"/>
                          </a:solidFill>
                          <a:effectLst/>
                          <a:latin typeface="+mn-lt"/>
                          <a:ea typeface="SimSun" panose="02010600030101010101" pitchFamily="2" charset="-122"/>
                          <a:cs typeface="Times New Roman" panose="02020603050405020304" pitchFamily="18" charset="0"/>
                        </a:rPr>
                        <a:t>QALYs</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hMerge="1">
                  <a:txBody>
                    <a:bodyPr/>
                    <a:lstStyle/>
                    <a:p>
                      <a:endParaRPr lang="en-GB"/>
                    </a:p>
                  </a:txBody>
                  <a:tcPr/>
                </a:tc>
                <a:tc>
                  <a:txBody>
                    <a:bodyPr/>
                    <a:lstStyle/>
                    <a:p>
                      <a:pPr algn="ctr">
                        <a:spcAft>
                          <a:spcPts val="600"/>
                        </a:spcAft>
                      </a:pPr>
                      <a:r>
                        <a:rPr lang="en-US" sz="1800" b="1" dirty="0">
                          <a:solidFill>
                            <a:srgbClr val="FFFFFF"/>
                          </a:solidFill>
                          <a:effectLst/>
                          <a:latin typeface="+mn-lt"/>
                          <a:ea typeface="SimSun" panose="02010600030101010101" pitchFamily="2" charset="-122"/>
                          <a:cs typeface="Times New Roman" panose="02020603050405020304" pitchFamily="18" charset="0"/>
                        </a:rPr>
                        <a:t>ICER</a:t>
                      </a:r>
                      <a:endParaRPr lang="en-GB" sz="1800" dirty="0">
                        <a:solidFill>
                          <a:srgbClr val="404040"/>
                        </a:solidFill>
                        <a:effectLst/>
                        <a:latin typeface="+mn-lt"/>
                        <a:ea typeface="SimSun" panose="02010600030101010101" pitchFamily="2" charset="-122"/>
                        <a:cs typeface="Times New Roman" panose="02020603050405020304" pitchFamily="18" charset="0"/>
                      </a:endParaRPr>
                    </a:p>
                    <a:p>
                      <a:pPr algn="ctr">
                        <a:spcAft>
                          <a:spcPts val="600"/>
                        </a:spcAft>
                      </a:pPr>
                      <a:r>
                        <a:rPr lang="en-US" sz="1800" b="1" dirty="0">
                          <a:solidFill>
                            <a:srgbClr val="FFFFFF"/>
                          </a:solidFill>
                          <a:effectLst/>
                          <a:latin typeface="+mn-lt"/>
                          <a:ea typeface="SimSun" panose="02010600030101010101" pitchFamily="2" charset="-122"/>
                          <a:cs typeface="Times New Roman" panose="02020603050405020304" pitchFamily="18" charset="0"/>
                        </a:rPr>
                        <a:t>£/QALY</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nchor="b">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702514">
                <a:tc>
                  <a:txBody>
                    <a:bodyPr/>
                    <a:lstStyle/>
                    <a:p>
                      <a:endParaRPr lang="en-GB" sz="1800">
                        <a:effectLst/>
                        <a:latin typeface="+mn-lt"/>
                      </a:endParaRPr>
                    </a:p>
                  </a:txBody>
                  <a:tcPr marL="36000" marR="36000" marT="36000" marB="3600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dirty="0" err="1">
                          <a:solidFill>
                            <a:srgbClr val="404040"/>
                          </a:solidFill>
                          <a:effectLst/>
                          <a:latin typeface="+mn-lt"/>
                          <a:ea typeface="SimSun" panose="02010600030101010101" pitchFamily="2" charset="-122"/>
                          <a:cs typeface="Times New Roman" panose="02020603050405020304" pitchFamily="18" charset="0"/>
                        </a:rPr>
                        <a:t>Reslizumab</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dirty="0">
                          <a:solidFill>
                            <a:srgbClr val="404040"/>
                          </a:solidFill>
                          <a:effectLst/>
                          <a:latin typeface="+mn-lt"/>
                          <a:ea typeface="SimSun" panose="02010600030101010101" pitchFamily="2" charset="-122"/>
                          <a:cs typeface="Times New Roman" panose="02020603050405020304" pitchFamily="18" charset="0"/>
                        </a:rPr>
                        <a:t>BSC + placebo IV</a:t>
                      </a:r>
                    </a:p>
                  </a:txBody>
                  <a:tcPr marL="36000" marR="36000" marT="36000" marB="3600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dirty="0" err="1">
                          <a:solidFill>
                            <a:srgbClr val="404040"/>
                          </a:solidFill>
                          <a:effectLst/>
                          <a:latin typeface="+mn-lt"/>
                          <a:ea typeface="SimSun" panose="02010600030101010101" pitchFamily="2" charset="-122"/>
                          <a:cs typeface="Times New Roman" panose="02020603050405020304" pitchFamily="18" charset="0"/>
                        </a:rPr>
                        <a:t>Reslizumab</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dirty="0">
                          <a:solidFill>
                            <a:srgbClr val="404040"/>
                          </a:solidFill>
                          <a:effectLst/>
                          <a:latin typeface="+mn-lt"/>
                          <a:ea typeface="SimSun" panose="02010600030101010101" pitchFamily="2" charset="-122"/>
                          <a:cs typeface="Times New Roman" panose="02020603050405020304" pitchFamily="18" charset="0"/>
                        </a:rPr>
                        <a:t>BSC + placebo IV</a:t>
                      </a:r>
                    </a:p>
                  </a:txBody>
                  <a:tcPr marL="36000" marR="36000" marT="36000" marB="3600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800" dirty="0">
                        <a:effectLst/>
                        <a:latin typeface="+mn-lt"/>
                      </a:endParaRPr>
                    </a:p>
                  </a:txBody>
                  <a:tcPr marL="36000" marR="36000" marT="36000" marB="3600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3444">
                <a:tc>
                  <a:txBody>
                    <a:bodyPr/>
                    <a:lstStyle/>
                    <a:p>
                      <a:pPr algn="l">
                        <a:spcAft>
                          <a:spcPts val="600"/>
                        </a:spcAft>
                      </a:pPr>
                      <a:r>
                        <a:rPr lang="en-GB" sz="1800" dirty="0" smtClean="0">
                          <a:solidFill>
                            <a:srgbClr val="404040"/>
                          </a:solidFill>
                          <a:effectLst/>
                          <a:latin typeface="+mn-lt"/>
                          <a:ea typeface="SimSun" panose="02010600030101010101" pitchFamily="2" charset="-122"/>
                          <a:cs typeface="Times New Roman" panose="02020603050405020304" pitchFamily="18" charset="0"/>
                        </a:rPr>
                        <a:t>Company’s revised base case in response to ACD2</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dirty="0">
                          <a:solidFill>
                            <a:srgbClr val="404040"/>
                          </a:solidFill>
                          <a:effectLst/>
                          <a:latin typeface="+mn-lt"/>
                          <a:ea typeface="SimSun" panose="02010600030101010101" pitchFamily="2" charset="-122"/>
                          <a:cs typeface="Times New Roman" panose="02020603050405020304" pitchFamily="18" charset="0"/>
                        </a:rPr>
                        <a:t>£29,870</a:t>
                      </a: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7024">
                <a:tc>
                  <a:txBody>
                    <a:bodyPr/>
                    <a:lstStyle/>
                    <a:p>
                      <a:pPr algn="l">
                        <a:spcAft>
                          <a:spcPts val="600"/>
                        </a:spcAft>
                      </a:pPr>
                      <a:r>
                        <a:rPr lang="en-GB" sz="1800" b="1" dirty="0">
                          <a:solidFill>
                            <a:srgbClr val="404040"/>
                          </a:solidFill>
                          <a:effectLst/>
                          <a:latin typeface="+mn-lt"/>
                          <a:ea typeface="SimSun" panose="02010600030101010101" pitchFamily="2" charset="-122"/>
                          <a:cs typeface="Times New Roman" panose="02020603050405020304" pitchFamily="18" charset="0"/>
                        </a:rPr>
                        <a:t>Increase in rate of exacerbation</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15000"/>
                        </a:lnSpc>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59635" marT="72000" marB="72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b="1" dirty="0">
                          <a:solidFill>
                            <a:srgbClr val="404040"/>
                          </a:solidFill>
                          <a:effectLst/>
                          <a:latin typeface="+mn-lt"/>
                          <a:ea typeface="SimSun" panose="02010600030101010101" pitchFamily="2" charset="-122"/>
                          <a:cs typeface="Times New Roman" panose="02020603050405020304" pitchFamily="18" charset="0"/>
                        </a:rPr>
                        <a:t>£17,748</a:t>
                      </a:r>
                      <a:endParaRPr lang="en-GB" sz="1800" dirty="0">
                        <a:solidFill>
                          <a:srgbClr val="404040"/>
                        </a:solidFill>
                        <a:effectLst/>
                        <a:latin typeface="+mn-lt"/>
                        <a:ea typeface="SimSun" panose="02010600030101010101" pitchFamily="2" charset="-122"/>
                        <a:cs typeface="Times New Roman" panose="02020603050405020304" pitchFamily="18" charset="0"/>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TextBox 6"/>
          <p:cNvSpPr txBox="1"/>
          <p:nvPr/>
        </p:nvSpPr>
        <p:spPr>
          <a:xfrm>
            <a:off x="417779" y="5169966"/>
            <a:ext cx="7970645" cy="923330"/>
          </a:xfrm>
          <a:prstGeom prst="rect">
            <a:avLst/>
          </a:prstGeom>
          <a:noFill/>
        </p:spPr>
        <p:txBody>
          <a:bodyPr wrap="square" rtlCol="0">
            <a:spAutoFit/>
          </a:bodyPr>
          <a:lstStyle/>
          <a:p>
            <a:r>
              <a:rPr lang="en-GB" dirty="0" smtClean="0"/>
              <a:t>Oral corticosteroid reduction associated with the initiation of </a:t>
            </a:r>
            <a:r>
              <a:rPr lang="en-GB" dirty="0" err="1" smtClean="0"/>
              <a:t>omalizumab</a:t>
            </a:r>
            <a:r>
              <a:rPr lang="en-GB" dirty="0" smtClean="0"/>
              <a:t> resulted in a decrease in the reported base case ICER by between £4-£6K per QALY gained.</a:t>
            </a:r>
            <a:endParaRPr lang="en-GB" dirty="0"/>
          </a:p>
        </p:txBody>
      </p:sp>
      <p:sp>
        <p:nvSpPr>
          <p:cNvPr id="5" name="TextBox 4"/>
          <p:cNvSpPr txBox="1"/>
          <p:nvPr/>
        </p:nvSpPr>
        <p:spPr>
          <a:xfrm>
            <a:off x="417779" y="1340768"/>
            <a:ext cx="8395446" cy="646331"/>
          </a:xfrm>
          <a:prstGeom prst="rect">
            <a:avLst/>
          </a:prstGeom>
          <a:noFill/>
        </p:spPr>
        <p:txBody>
          <a:bodyPr wrap="square" rtlCol="0">
            <a:spAutoFit/>
          </a:bodyPr>
          <a:lstStyle/>
          <a:p>
            <a:r>
              <a:rPr lang="en-GB" dirty="0"/>
              <a:t>Rate of exacerbations to increase linearly from year 2 to </a:t>
            </a:r>
            <a:r>
              <a:rPr lang="en-GB" dirty="0" smtClean="0"/>
              <a:t>real </a:t>
            </a:r>
            <a:r>
              <a:rPr lang="en-GB" dirty="0"/>
              <a:t>world estimate of </a:t>
            </a:r>
            <a:endParaRPr lang="en-GB" dirty="0" smtClean="0"/>
          </a:p>
          <a:p>
            <a:r>
              <a:rPr lang="en-GB" dirty="0" smtClean="0"/>
              <a:t>4.85 </a:t>
            </a:r>
            <a:r>
              <a:rPr lang="en-GB" dirty="0"/>
              <a:t>exacerbations in year 10</a:t>
            </a:r>
          </a:p>
        </p:txBody>
      </p:sp>
    </p:spTree>
    <p:extLst>
      <p:ext uri="{BB962C8B-B14F-4D97-AF65-F5344CB8AC3E}">
        <p14:creationId xmlns:p14="http://schemas.microsoft.com/office/powerpoint/2010/main" val="15653674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Key issues for consideration</a:t>
            </a:r>
            <a:endParaRPr lang="en-GB" dirty="0"/>
          </a:p>
        </p:txBody>
      </p:sp>
      <p:sp>
        <p:nvSpPr>
          <p:cNvPr id="3" name="Content Placeholder 2"/>
          <p:cNvSpPr>
            <a:spLocks noGrp="1"/>
          </p:cNvSpPr>
          <p:nvPr>
            <p:ph idx="1"/>
          </p:nvPr>
        </p:nvSpPr>
        <p:spPr/>
        <p:txBody>
          <a:bodyPr/>
          <a:lstStyle/>
          <a:p>
            <a:r>
              <a:rPr lang="en-GB" sz="2400" dirty="0" smtClean="0"/>
              <a:t>Does the committee accept the changes made by the company? That is:</a:t>
            </a:r>
          </a:p>
          <a:p>
            <a:pPr lvl="1"/>
            <a:r>
              <a:rPr lang="en-GB" sz="2400" dirty="0" smtClean="0"/>
              <a:t>use of lower baseline rate of exacerbations in the placebo arm than in original submission</a:t>
            </a:r>
          </a:p>
          <a:p>
            <a:pPr lvl="1"/>
            <a:r>
              <a:rPr lang="en-GB" sz="2400" dirty="0" smtClean="0"/>
              <a:t>differential utilities for severe exacerbations</a:t>
            </a:r>
          </a:p>
          <a:p>
            <a:pPr lvl="1"/>
            <a:r>
              <a:rPr lang="en-GB" sz="2400" dirty="0" smtClean="0"/>
              <a:t>vial based dosing  </a:t>
            </a:r>
          </a:p>
          <a:p>
            <a:r>
              <a:rPr lang="en-GB" sz="2400" dirty="0" smtClean="0"/>
              <a:t>Does the committee consider that the evidence for </a:t>
            </a:r>
            <a:r>
              <a:rPr lang="en-GB" sz="2400" dirty="0" err="1" smtClean="0"/>
              <a:t>reslizumab</a:t>
            </a:r>
            <a:r>
              <a:rPr lang="en-GB" sz="2400" dirty="0" smtClean="0"/>
              <a:t> allows for a positive recommendation corresponding with NICE’s recommendation for </a:t>
            </a:r>
            <a:r>
              <a:rPr lang="en-GB" sz="2400" dirty="0" err="1" smtClean="0"/>
              <a:t>mepolizumab</a:t>
            </a:r>
            <a:r>
              <a:rPr lang="en-GB" sz="2400" dirty="0" smtClean="0"/>
              <a:t>?</a:t>
            </a:r>
          </a:p>
          <a:p>
            <a:r>
              <a:rPr lang="en-GB" sz="2400" dirty="0" smtClean="0"/>
              <a:t>Are there any additional issues for this appraisal e.g. OCS sparing that need to be considered?</a:t>
            </a:r>
          </a:p>
          <a:p>
            <a:endParaRPr lang="en-GB" sz="2400" dirty="0"/>
          </a:p>
        </p:txBody>
      </p:sp>
      <p:sp>
        <p:nvSpPr>
          <p:cNvPr id="4" name="Slide Number Placeholder 3"/>
          <p:cNvSpPr>
            <a:spLocks noGrp="1"/>
          </p:cNvSpPr>
          <p:nvPr>
            <p:ph type="sldNum" sz="quarter" idx="12"/>
          </p:nvPr>
        </p:nvSpPr>
        <p:spPr/>
        <p:txBody>
          <a:bodyPr/>
          <a:lstStyle/>
          <a:p>
            <a:fld id="{3E0ABD2C-BA18-4AED-8ACB-952F2FBC0D47}" type="slidenum">
              <a:rPr lang="en-GB" smtClean="0"/>
              <a:pPr/>
              <a:t>27</a:t>
            </a:fld>
            <a:endParaRPr lang="en-GB" dirty="0"/>
          </a:p>
        </p:txBody>
      </p:sp>
    </p:spTree>
    <p:extLst>
      <p:ext uri="{BB962C8B-B14F-4D97-AF65-F5344CB8AC3E}">
        <p14:creationId xmlns:p14="http://schemas.microsoft.com/office/powerpoint/2010/main" val="10949564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a:defRPr/>
            </a:pPr>
            <a:fld id="{3E0ABD2C-BA18-4AED-8ACB-952F2FBC0D47}" type="slidenum">
              <a:rPr lang="en-GB" smtClean="0"/>
              <a:pPr>
                <a:defRPr/>
              </a:pPr>
              <a:t>28</a:t>
            </a:fld>
            <a:endParaRPr lang="en-GB" dirty="0"/>
          </a:p>
        </p:txBody>
      </p:sp>
      <p:sp>
        <p:nvSpPr>
          <p:cNvPr id="2" name="Title 1"/>
          <p:cNvSpPr>
            <a:spLocks noGrp="1"/>
          </p:cNvSpPr>
          <p:nvPr>
            <p:ph type="title"/>
          </p:nvPr>
        </p:nvSpPr>
        <p:spPr/>
        <p:txBody>
          <a:bodyPr/>
          <a:lstStyle/>
          <a:p>
            <a:endParaRPr lang="en-GB" dirty="0"/>
          </a:p>
        </p:txBody>
      </p:sp>
      <p:sp>
        <p:nvSpPr>
          <p:cNvPr id="3" name="Content Placeholder 2"/>
          <p:cNvSpPr>
            <a:spLocks noGrp="1"/>
          </p:cNvSpPr>
          <p:nvPr>
            <p:ph idx="4294967295"/>
          </p:nvPr>
        </p:nvSpPr>
        <p:spPr>
          <a:xfrm>
            <a:off x="2298700" y="2636838"/>
            <a:ext cx="6845300" cy="2089150"/>
          </a:xfrm>
        </p:spPr>
        <p:txBody>
          <a:bodyPr/>
          <a:lstStyle/>
          <a:p>
            <a:pPr marL="0" indent="0" algn="just">
              <a:buNone/>
            </a:pPr>
            <a:r>
              <a:rPr lang="en-GB" sz="6000" dirty="0">
                <a:solidFill>
                  <a:prstClr val="black"/>
                </a:solidFill>
                <a:ea typeface="+mj-ea"/>
              </a:rPr>
              <a:t>Additional slides</a:t>
            </a:r>
            <a:endParaRPr lang="en-GB" sz="6000" dirty="0"/>
          </a:p>
        </p:txBody>
      </p:sp>
    </p:spTree>
    <p:extLst>
      <p:ext uri="{BB962C8B-B14F-4D97-AF65-F5344CB8AC3E}">
        <p14:creationId xmlns:p14="http://schemas.microsoft.com/office/powerpoint/2010/main" val="38516978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solidFill>
                  <a:schemeClr val="tx1"/>
                </a:solidFill>
              </a:rPr>
              <a:t>Mepolizumab</a:t>
            </a:r>
            <a:r>
              <a:rPr lang="en-GB" dirty="0" smtClean="0">
                <a:solidFill>
                  <a:schemeClr val="tx1"/>
                </a:solidFill>
              </a:rPr>
              <a:t> FAD</a:t>
            </a:r>
            <a:endParaRPr lang="en-GB" dirty="0">
              <a:solidFill>
                <a:schemeClr val="tx1"/>
              </a:solidFill>
            </a:endParaRPr>
          </a:p>
        </p:txBody>
      </p:sp>
      <p:sp>
        <p:nvSpPr>
          <p:cNvPr id="3" name="Content Placeholder 2"/>
          <p:cNvSpPr>
            <a:spLocks noGrp="1"/>
          </p:cNvSpPr>
          <p:nvPr>
            <p:ph idx="1"/>
          </p:nvPr>
        </p:nvSpPr>
        <p:spPr/>
        <p:txBody>
          <a:bodyPr/>
          <a:lstStyle/>
          <a:p>
            <a:pPr marL="539750" indent="-539750">
              <a:buNone/>
            </a:pPr>
            <a:r>
              <a:rPr lang="en-GB" sz="1800" dirty="0" smtClean="0"/>
              <a:t>1.1	</a:t>
            </a:r>
            <a:r>
              <a:rPr lang="en-GB" sz="1800" dirty="0" err="1" smtClean="0"/>
              <a:t>Mepolizumab</a:t>
            </a:r>
            <a:r>
              <a:rPr lang="en-GB" sz="1800" dirty="0" smtClean="0"/>
              <a:t>, as an add-on to optimised standard therapy, is recommended as an option for treating severe refractory eosinophilic asthma in adults, only if:</a:t>
            </a:r>
          </a:p>
          <a:p>
            <a:pPr marL="811213"/>
            <a:r>
              <a:rPr lang="en-GB" sz="1800" dirty="0" smtClean="0"/>
              <a:t>The blood eosinophil count is 300 cells/</a:t>
            </a:r>
            <a:r>
              <a:rPr lang="en-GB" sz="1800" dirty="0" err="1" smtClean="0"/>
              <a:t>microlitre</a:t>
            </a:r>
            <a:r>
              <a:rPr lang="en-GB" sz="1800" dirty="0" smtClean="0"/>
              <a:t> or more in the previous 12 months </a:t>
            </a:r>
          </a:p>
          <a:p>
            <a:pPr marL="811213"/>
            <a:r>
              <a:rPr lang="en-GB" sz="1800" dirty="0" smtClean="0"/>
              <a:t>The person has agreed to and followed the optimised standard treatment plan and: </a:t>
            </a:r>
          </a:p>
          <a:p>
            <a:pPr marL="1081088" lvl="1"/>
            <a:r>
              <a:rPr lang="en-GB" sz="1800" dirty="0" smtClean="0"/>
              <a:t>The person has had 4 or more asthma exacerbations needing systemic corticosteroids in the previous 12 months or</a:t>
            </a:r>
          </a:p>
          <a:p>
            <a:pPr marL="1081088" lvl="1"/>
            <a:r>
              <a:rPr lang="en-GB" sz="1800" dirty="0" smtClean="0"/>
              <a:t>The person has had continuous oral corticosteroids of at least the equivalent of prednisolone 5 mg per day over the previous 6 months</a:t>
            </a:r>
            <a:br>
              <a:rPr lang="en-GB" sz="1800" dirty="0" smtClean="0"/>
            </a:br>
            <a:r>
              <a:rPr lang="en-GB" sz="1800" dirty="0" smtClean="0"/>
              <a:t>[…] </a:t>
            </a:r>
          </a:p>
          <a:p>
            <a:pPr marL="0" indent="0">
              <a:buNone/>
            </a:pPr>
            <a:r>
              <a:rPr lang="en-GB" sz="1800" b="1" dirty="0" smtClean="0"/>
              <a:t>Stopping rule:  </a:t>
            </a:r>
          </a:p>
          <a:p>
            <a:pPr marL="539750" indent="-539750">
              <a:buNone/>
            </a:pPr>
            <a:r>
              <a:rPr lang="en-GB" sz="1800" dirty="0" smtClean="0"/>
              <a:t>1.2	At 12 months of treatment: </a:t>
            </a:r>
          </a:p>
          <a:p>
            <a:pPr marL="811213"/>
            <a:r>
              <a:rPr lang="en-GB" sz="1800" dirty="0" smtClean="0"/>
              <a:t>stop </a:t>
            </a:r>
            <a:r>
              <a:rPr lang="en-GB" sz="1800" dirty="0" err="1" smtClean="0"/>
              <a:t>mepolizumab</a:t>
            </a:r>
            <a:r>
              <a:rPr lang="en-GB" sz="1800" dirty="0" smtClean="0"/>
              <a:t> if the asthma has not responded adequately or</a:t>
            </a:r>
          </a:p>
          <a:p>
            <a:pPr marL="811213"/>
            <a:r>
              <a:rPr lang="en-GB" sz="1800" dirty="0" smtClean="0"/>
              <a:t>continue treatment if the asthma has responded adequately and assess response each year (adequate response defined in FAD) </a:t>
            </a:r>
          </a:p>
        </p:txBody>
      </p:sp>
      <p:sp>
        <p:nvSpPr>
          <p:cNvPr id="4" name="Slide Number Placeholder 3"/>
          <p:cNvSpPr>
            <a:spLocks noGrp="1"/>
          </p:cNvSpPr>
          <p:nvPr>
            <p:ph type="sldNum" sz="quarter" idx="12"/>
          </p:nvPr>
        </p:nvSpPr>
        <p:spPr/>
        <p:txBody>
          <a:bodyPr/>
          <a:lstStyle/>
          <a:p>
            <a:fld id="{3E0ABD2C-BA18-4AED-8ACB-952F2FBC0D47}" type="slidenum">
              <a:rPr lang="en-GB" smtClean="0">
                <a:solidFill>
                  <a:prstClr val="black">
                    <a:tint val="75000"/>
                  </a:prstClr>
                </a:solidFill>
              </a:rPr>
              <a:pPr/>
              <a:t>29</a:t>
            </a:fld>
            <a:endParaRPr lang="en-GB" dirty="0">
              <a:solidFill>
                <a:prstClr val="black">
                  <a:tint val="75000"/>
                </a:prstClr>
              </a:solidFill>
            </a:endParaRPr>
          </a:p>
        </p:txBody>
      </p:sp>
    </p:spTree>
    <p:extLst>
      <p:ext uri="{BB962C8B-B14F-4D97-AF65-F5344CB8AC3E}">
        <p14:creationId xmlns:p14="http://schemas.microsoft.com/office/powerpoint/2010/main" val="33793200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of appraisal</a:t>
            </a:r>
            <a:endParaRPr lang="en-GB" dirty="0"/>
          </a:p>
        </p:txBody>
      </p:sp>
      <p:sp>
        <p:nvSpPr>
          <p:cNvPr id="3" name="Content Placeholder 2"/>
          <p:cNvSpPr>
            <a:spLocks noGrp="1"/>
          </p:cNvSpPr>
          <p:nvPr>
            <p:ph sz="quarter" idx="10"/>
          </p:nvPr>
        </p:nvSpPr>
        <p:spPr/>
        <p:txBody>
          <a:bodyPr/>
          <a:lstStyle/>
          <a:p>
            <a:pPr>
              <a:spcAft>
                <a:spcPts val="600"/>
              </a:spcAft>
            </a:pPr>
            <a:r>
              <a:rPr lang="en-GB" dirty="0" smtClean="0"/>
              <a:t>1st committee meeting 18th October 2016</a:t>
            </a:r>
          </a:p>
          <a:p>
            <a:pPr lvl="1">
              <a:spcAft>
                <a:spcPts val="600"/>
              </a:spcAft>
            </a:pPr>
            <a:r>
              <a:rPr lang="en-GB" sz="1800" dirty="0" smtClean="0"/>
              <a:t>‘minded no’ recommendation requesting further analyses including:</a:t>
            </a:r>
          </a:p>
          <a:p>
            <a:pPr lvl="1">
              <a:spcAft>
                <a:spcPts val="600"/>
              </a:spcAft>
            </a:pPr>
            <a:r>
              <a:rPr lang="en-GB" sz="1800" dirty="0" smtClean="0"/>
              <a:t>the effect of </a:t>
            </a:r>
            <a:r>
              <a:rPr lang="en-GB" sz="1800" dirty="0" err="1" smtClean="0"/>
              <a:t>reslizumab</a:t>
            </a:r>
            <a:r>
              <a:rPr lang="en-GB" sz="1800" dirty="0" smtClean="0"/>
              <a:t> on exacerbations for subgroups of people with 3 or more or with 4 or more exacerbations in the previous year. These should not include an adjustment for a placebo effect.	</a:t>
            </a:r>
          </a:p>
          <a:p>
            <a:pPr lvl="1">
              <a:spcAft>
                <a:spcPts val="600"/>
              </a:spcAft>
            </a:pPr>
            <a:r>
              <a:rPr lang="en-GB" sz="1800" dirty="0" smtClean="0"/>
              <a:t>appropriate administration costs, including the need to go to hospital for cannula insertion and supervised infusion</a:t>
            </a:r>
          </a:p>
          <a:p>
            <a:pPr lvl="1">
              <a:spcAft>
                <a:spcPts val="600"/>
              </a:spcAft>
            </a:pPr>
            <a:r>
              <a:rPr lang="en-GB" sz="1800" dirty="0" smtClean="0"/>
              <a:t>drug wastage using only the licensed 100-mg vial</a:t>
            </a:r>
          </a:p>
          <a:p>
            <a:pPr lvl="1">
              <a:spcAft>
                <a:spcPts val="600"/>
              </a:spcAft>
            </a:pPr>
            <a:r>
              <a:rPr lang="en-GB" sz="1800" dirty="0" smtClean="0"/>
              <a:t>evaluation of response to treatment at periods that reflect clinical practice (such as 6 months from the start of treatment)</a:t>
            </a:r>
          </a:p>
          <a:p>
            <a:pPr lvl="1">
              <a:spcAft>
                <a:spcPts val="600"/>
              </a:spcAft>
            </a:pPr>
            <a:r>
              <a:rPr lang="en-GB" sz="1800" dirty="0" smtClean="0"/>
              <a:t>the committee recommends that the company also considers how </a:t>
            </a:r>
            <a:r>
              <a:rPr lang="en-GB" sz="1800" dirty="0" err="1" smtClean="0"/>
              <a:t>reslizumab</a:t>
            </a:r>
            <a:r>
              <a:rPr lang="en-GB" sz="1800" dirty="0" smtClean="0"/>
              <a:t> may affect oral corticosteroid usage and its consequent adverse effects and their costs.</a:t>
            </a:r>
          </a:p>
          <a:p>
            <a:pPr>
              <a:spcAft>
                <a:spcPts val="600"/>
              </a:spcAft>
            </a:pPr>
            <a:r>
              <a:rPr lang="en-GB" dirty="0" smtClean="0"/>
              <a:t>2nd committee meeting 11th January 2017 </a:t>
            </a:r>
          </a:p>
          <a:p>
            <a:pPr lvl="1">
              <a:spcAft>
                <a:spcPts val="600"/>
              </a:spcAft>
            </a:pPr>
            <a:r>
              <a:rPr lang="en-GB" sz="1800" dirty="0" err="1" smtClean="0"/>
              <a:t>Reslizumab</a:t>
            </a:r>
            <a:r>
              <a:rPr lang="en-GB" sz="1800" dirty="0" smtClean="0"/>
              <a:t> is not recommended, within its marketing authorisation, for treating severe eosinophilic asthma inadequately controlled despite high-dose inhaled corticosteroids plus another medicinal product for maintenance treatment in adults</a:t>
            </a:r>
          </a:p>
          <a:p>
            <a:pPr>
              <a:spcAft>
                <a:spcPts val="600"/>
              </a:spcAft>
            </a:pPr>
            <a:endParaRPr lang="en-GB" dirty="0"/>
          </a:p>
        </p:txBody>
      </p:sp>
      <p:sp>
        <p:nvSpPr>
          <p:cNvPr id="4" name="Slide Number Placeholder 3"/>
          <p:cNvSpPr>
            <a:spLocks noGrp="1"/>
          </p:cNvSpPr>
          <p:nvPr>
            <p:ph type="sldNum" sz="quarter" idx="4"/>
          </p:nvPr>
        </p:nvSpPr>
        <p:spPr/>
        <p:txBody>
          <a:bodyPr/>
          <a:lstStyle/>
          <a:p>
            <a:fld id="{532824D6-1CC4-45B0-B658-13A760FABFFA}" type="slidenum">
              <a:rPr lang="en-GB" smtClean="0"/>
              <a:pPr/>
              <a:t>3</a:t>
            </a:fld>
            <a:endParaRPr lang="en-GB" dirty="0"/>
          </a:p>
        </p:txBody>
      </p:sp>
    </p:spTree>
    <p:extLst>
      <p:ext uri="{BB962C8B-B14F-4D97-AF65-F5344CB8AC3E}">
        <p14:creationId xmlns:p14="http://schemas.microsoft.com/office/powerpoint/2010/main" val="6068254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solidFill>
                  <a:schemeClr val="tx1"/>
                </a:solidFill>
              </a:rPr>
              <a:t>Mepolizumab</a:t>
            </a:r>
            <a:r>
              <a:rPr lang="en-GB" dirty="0" smtClean="0">
                <a:solidFill>
                  <a:schemeClr val="tx1"/>
                </a:solidFill>
              </a:rPr>
              <a:t> FAD evidence base</a:t>
            </a:r>
            <a:endParaRPr lang="en-GB" dirty="0">
              <a:solidFill>
                <a:schemeClr val="tx1"/>
              </a:solidFill>
            </a:endParaRPr>
          </a:p>
        </p:txBody>
      </p:sp>
      <p:sp>
        <p:nvSpPr>
          <p:cNvPr id="3" name="Content Placeholder 2"/>
          <p:cNvSpPr>
            <a:spLocks noGrp="1"/>
          </p:cNvSpPr>
          <p:nvPr>
            <p:ph idx="1"/>
          </p:nvPr>
        </p:nvSpPr>
        <p:spPr/>
        <p:txBody>
          <a:bodyPr/>
          <a:lstStyle/>
          <a:p>
            <a:r>
              <a:rPr lang="en-GB" sz="1800" dirty="0" smtClean="0"/>
              <a:t>Data mainly from 3 RCTs in patients with: </a:t>
            </a:r>
          </a:p>
          <a:p>
            <a:pPr lvl="1"/>
            <a:r>
              <a:rPr lang="en-GB" sz="1800" dirty="0" smtClean="0"/>
              <a:t>Severe refractory eosinophilic asthma on high-dose oral corticosteroids and a history of 2 or more exacerbations in the previous 12 months. </a:t>
            </a:r>
          </a:p>
          <a:p>
            <a:pPr lvl="1"/>
            <a:r>
              <a:rPr lang="en-GB" sz="1800" dirty="0" smtClean="0"/>
              <a:t>Blood eosinophil level of either 300 cells/</a:t>
            </a:r>
            <a:r>
              <a:rPr lang="en-GB" sz="1800" dirty="0" err="1" smtClean="0"/>
              <a:t>microlitre</a:t>
            </a:r>
            <a:r>
              <a:rPr lang="en-GB" sz="1800" dirty="0" smtClean="0"/>
              <a:t> or more in the 12 months before screening or 150 cells/</a:t>
            </a:r>
            <a:r>
              <a:rPr lang="en-GB" sz="1800" dirty="0" err="1" smtClean="0"/>
              <a:t>microlitre</a:t>
            </a:r>
            <a:r>
              <a:rPr lang="en-GB" sz="1800" dirty="0" smtClean="0"/>
              <a:t> or more at screening. </a:t>
            </a:r>
          </a:p>
          <a:p>
            <a:pPr lvl="1"/>
            <a:r>
              <a:rPr lang="en-GB" sz="1800" dirty="0" smtClean="0"/>
              <a:t>One trial (SIRIUS, n=135) included people with asthma who needed regular treatment with maintenance systemic (oral or injectable) corticosteroids and high-dose inhaled corticosteroids.</a:t>
            </a:r>
          </a:p>
          <a:p>
            <a:r>
              <a:rPr lang="en-GB" sz="1800" dirty="0" smtClean="0"/>
              <a:t>Clinical experts agreed that:</a:t>
            </a:r>
          </a:p>
          <a:p>
            <a:pPr lvl="1"/>
            <a:r>
              <a:rPr lang="en-GB" sz="1800" dirty="0" smtClean="0"/>
              <a:t>Population based on a blood eosinophil count of 300 cells/</a:t>
            </a:r>
            <a:r>
              <a:rPr lang="en-GB" sz="1800" dirty="0" err="1" smtClean="0"/>
              <a:t>microlitre</a:t>
            </a:r>
            <a:r>
              <a:rPr lang="en-GB" sz="1800" dirty="0" smtClean="0"/>
              <a:t> or more in the previous 12 months would be relevant to clinical practice. </a:t>
            </a:r>
          </a:p>
          <a:p>
            <a:pPr lvl="1"/>
            <a:r>
              <a:rPr lang="en-GB" sz="1800" dirty="0" smtClean="0"/>
              <a:t>Criterion based on 4 or more exacerbations per year would identify the most severe patient group which would gain the most benefit.</a:t>
            </a:r>
          </a:p>
          <a:p>
            <a:pPr lvl="1"/>
            <a:r>
              <a:rPr lang="en-GB" sz="1800" dirty="0" smtClean="0"/>
              <a:t>Agreed that that population should be defined as in the SIRIUS trial, that is, having continuous OCS of at least the equivalent of prednisolone 5 mg/day in the 6 months before the start of treatment.</a:t>
            </a:r>
          </a:p>
          <a:p>
            <a:endParaRPr lang="en-GB" dirty="0"/>
          </a:p>
        </p:txBody>
      </p:sp>
      <p:sp>
        <p:nvSpPr>
          <p:cNvPr id="4" name="Slide Number Placeholder 3"/>
          <p:cNvSpPr>
            <a:spLocks noGrp="1"/>
          </p:cNvSpPr>
          <p:nvPr>
            <p:ph type="sldNum" sz="quarter" idx="12"/>
          </p:nvPr>
        </p:nvSpPr>
        <p:spPr/>
        <p:txBody>
          <a:bodyPr/>
          <a:lstStyle/>
          <a:p>
            <a:fld id="{3E0ABD2C-BA18-4AED-8ACB-952F2FBC0D47}" type="slidenum">
              <a:rPr lang="en-GB" smtClean="0">
                <a:solidFill>
                  <a:prstClr val="black">
                    <a:tint val="75000"/>
                  </a:prstClr>
                </a:solidFill>
              </a:rPr>
              <a:pPr/>
              <a:t>30</a:t>
            </a:fld>
            <a:endParaRPr lang="en-GB" dirty="0">
              <a:solidFill>
                <a:prstClr val="black">
                  <a:tint val="75000"/>
                </a:prstClr>
              </a:solidFill>
            </a:endParaRPr>
          </a:p>
        </p:txBody>
      </p:sp>
    </p:spTree>
    <p:extLst>
      <p:ext uri="{BB962C8B-B14F-4D97-AF65-F5344CB8AC3E}">
        <p14:creationId xmlns:p14="http://schemas.microsoft.com/office/powerpoint/2010/main" val="29203060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Reslizumab clinical studies</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8459761"/>
              </p:ext>
            </p:extLst>
          </p:nvPr>
        </p:nvGraphicFramePr>
        <p:xfrm>
          <a:off x="395536" y="1340768"/>
          <a:ext cx="8136902" cy="4683216"/>
        </p:xfrm>
        <a:graphic>
          <a:graphicData uri="http://schemas.openxmlformats.org/drawingml/2006/table">
            <a:tbl>
              <a:tblPr firstRow="1" firstCol="1" bandRow="1">
                <a:tableStyleId>{5940675A-B579-460E-94D1-54222C63F5DA}</a:tableStyleId>
              </a:tblPr>
              <a:tblGrid>
                <a:gridCol w="1167287"/>
                <a:gridCol w="2001065"/>
                <a:gridCol w="1440160"/>
                <a:gridCol w="1440160"/>
                <a:gridCol w="886871"/>
                <a:gridCol w="1201359"/>
              </a:tblGrid>
              <a:tr h="329819">
                <a:tc>
                  <a:txBody>
                    <a:bodyPr/>
                    <a:lstStyle/>
                    <a:p>
                      <a:pPr>
                        <a:lnSpc>
                          <a:spcPct val="95000"/>
                        </a:lnSpc>
                        <a:spcBef>
                          <a:spcPts val="600"/>
                        </a:spcBef>
                        <a:spcAft>
                          <a:spcPts val="600"/>
                        </a:spcAft>
                      </a:pPr>
                      <a:r>
                        <a:rPr lang="en-GB" sz="1800" b="1" dirty="0" smtClean="0">
                          <a:effectLst/>
                        </a:rPr>
                        <a:t>Name</a:t>
                      </a:r>
                      <a:endParaRPr lang="en-GB" sz="1800" b="1" dirty="0">
                        <a:effectLst/>
                        <a:latin typeface="Arial"/>
                        <a:ea typeface="Calibri"/>
                      </a:endParaRPr>
                    </a:p>
                  </a:txBody>
                  <a:tcPr marL="64726" marR="64726" marT="36000" marB="36000" anchor="b"/>
                </a:tc>
                <a:tc>
                  <a:txBody>
                    <a:bodyPr/>
                    <a:lstStyle/>
                    <a:p>
                      <a:pPr>
                        <a:lnSpc>
                          <a:spcPct val="95000"/>
                        </a:lnSpc>
                        <a:spcBef>
                          <a:spcPts val="600"/>
                        </a:spcBef>
                        <a:spcAft>
                          <a:spcPts val="600"/>
                        </a:spcAft>
                      </a:pPr>
                      <a:r>
                        <a:rPr lang="en-GB" dirty="0" smtClean="0"/>
                        <a:t>Inclusion</a:t>
                      </a:r>
                      <a:r>
                        <a:rPr lang="en-GB" baseline="0" dirty="0" smtClean="0"/>
                        <a:t> criteria</a:t>
                      </a:r>
                      <a:endParaRPr lang="en-GB" dirty="0"/>
                    </a:p>
                  </a:txBody>
                  <a:tcPr marL="64726" marR="64726" marT="36000" marB="36000" anchor="b"/>
                </a:tc>
                <a:tc>
                  <a:txBody>
                    <a:bodyPr/>
                    <a:lstStyle/>
                    <a:p>
                      <a:pPr>
                        <a:lnSpc>
                          <a:spcPct val="95000"/>
                        </a:lnSpc>
                        <a:spcBef>
                          <a:spcPts val="600"/>
                        </a:spcBef>
                        <a:spcAft>
                          <a:spcPts val="600"/>
                        </a:spcAft>
                      </a:pPr>
                      <a:r>
                        <a:rPr lang="en-GB" dirty="0" smtClean="0"/>
                        <a:t>Intervention</a:t>
                      </a:r>
                      <a:endParaRPr lang="en-GB" dirty="0"/>
                    </a:p>
                  </a:txBody>
                  <a:tcPr marL="64726" marR="64726" marT="36000" marB="36000" anchor="b"/>
                </a:tc>
                <a:tc>
                  <a:txBody>
                    <a:bodyPr/>
                    <a:lstStyle/>
                    <a:p>
                      <a:pPr>
                        <a:lnSpc>
                          <a:spcPct val="95000"/>
                        </a:lnSpc>
                        <a:spcBef>
                          <a:spcPts val="600"/>
                        </a:spcBef>
                        <a:spcAft>
                          <a:spcPts val="600"/>
                        </a:spcAft>
                      </a:pPr>
                      <a:r>
                        <a:rPr lang="en-GB" dirty="0" smtClean="0"/>
                        <a:t>Comparator</a:t>
                      </a:r>
                      <a:endParaRPr lang="en-GB" dirty="0"/>
                    </a:p>
                  </a:txBody>
                  <a:tcPr marL="64726" marR="64726" marT="36000" marB="36000" anchor="b"/>
                </a:tc>
                <a:tc>
                  <a:txBody>
                    <a:bodyPr/>
                    <a:lstStyle/>
                    <a:p>
                      <a:pPr>
                        <a:lnSpc>
                          <a:spcPct val="95000"/>
                        </a:lnSpc>
                        <a:spcBef>
                          <a:spcPts val="600"/>
                        </a:spcBef>
                        <a:spcAft>
                          <a:spcPts val="600"/>
                        </a:spcAft>
                      </a:pPr>
                      <a:r>
                        <a:rPr lang="en-GB" dirty="0" smtClean="0"/>
                        <a:t>No.</a:t>
                      </a:r>
                      <a:r>
                        <a:rPr lang="en-GB" baseline="0" dirty="0" smtClean="0"/>
                        <a:t> pts</a:t>
                      </a:r>
                      <a:endParaRPr lang="en-GB" dirty="0"/>
                    </a:p>
                  </a:txBody>
                  <a:tcPr marL="64726" marR="64726" marT="36000" marB="36000" anchor="b"/>
                </a:tc>
                <a:tc>
                  <a:txBody>
                    <a:bodyPr/>
                    <a:lstStyle/>
                    <a:p>
                      <a:pPr>
                        <a:lnSpc>
                          <a:spcPct val="95000"/>
                        </a:lnSpc>
                        <a:spcBef>
                          <a:spcPts val="600"/>
                        </a:spcBef>
                        <a:spcAft>
                          <a:spcPts val="600"/>
                        </a:spcAft>
                      </a:pPr>
                      <a:r>
                        <a:rPr lang="en-GB" sz="1800" b="1" dirty="0" smtClean="0">
                          <a:effectLst/>
                          <a:latin typeface="Arial"/>
                          <a:ea typeface="Calibri"/>
                        </a:rPr>
                        <a:t>Duration</a:t>
                      </a:r>
                      <a:endParaRPr lang="en-GB" sz="1800" b="1" dirty="0">
                        <a:effectLst/>
                        <a:latin typeface="Arial"/>
                        <a:ea typeface="Calibri"/>
                      </a:endParaRPr>
                    </a:p>
                  </a:txBody>
                  <a:tcPr marL="64726" marR="64726" marT="36000" marB="36000" anchor="b"/>
                </a:tc>
              </a:tr>
              <a:tr h="1429698">
                <a:tc>
                  <a:txBody>
                    <a:bodyPr/>
                    <a:lstStyle/>
                    <a:p>
                      <a:pPr>
                        <a:lnSpc>
                          <a:spcPct val="95000"/>
                        </a:lnSpc>
                        <a:spcBef>
                          <a:spcPts val="600"/>
                        </a:spcBef>
                        <a:spcAft>
                          <a:spcPts val="600"/>
                        </a:spcAft>
                      </a:pPr>
                      <a:r>
                        <a:rPr lang="en-GB" sz="1800" b="1" dirty="0" smtClean="0">
                          <a:effectLst/>
                        </a:rPr>
                        <a:t>Study 3082 </a:t>
                      </a:r>
                      <a:endParaRPr lang="en-GB" sz="1800" b="1" dirty="0">
                        <a:effectLst/>
                        <a:latin typeface="Arial"/>
                        <a:ea typeface="Calibri"/>
                      </a:endParaRPr>
                    </a:p>
                  </a:txBody>
                  <a:tcPr marL="64726" marR="64726" marT="0" marB="0" anchor="ctr"/>
                </a:tc>
                <a:tc rowSpan="2">
                  <a:txBody>
                    <a:bodyPr/>
                    <a:lstStyle/>
                    <a:p>
                      <a:pPr marL="0" marR="0" lvl="0" indent="0" algn="l" defTabSz="914400" rtl="0" eaLnBrk="1" fontAlgn="auto" latinLnBrk="0" hangingPunct="1">
                        <a:lnSpc>
                          <a:spcPct val="95000"/>
                        </a:lnSpc>
                        <a:spcBef>
                          <a:spcPts val="600"/>
                        </a:spcBef>
                        <a:spcAft>
                          <a:spcPts val="600"/>
                        </a:spcAft>
                        <a:buClrTx/>
                        <a:buSzTx/>
                        <a:buFontTx/>
                        <a:buNone/>
                        <a:tabLst/>
                        <a:defRPr/>
                      </a:pPr>
                      <a:r>
                        <a:rPr kumimoji="0" lang="en-GB" sz="1400" b="0" i="0" u="none" strike="noStrike" kern="1200" cap="none" spc="0" normalizeH="0" baseline="0" noProof="0" dirty="0" smtClean="0">
                          <a:ln>
                            <a:noFill/>
                          </a:ln>
                          <a:solidFill>
                            <a:prstClr val="black"/>
                          </a:solidFill>
                          <a:effectLst/>
                          <a:uLnTx/>
                          <a:uFillTx/>
                          <a:latin typeface="+mn-lt"/>
                          <a:ea typeface="+mn-ea"/>
                          <a:cs typeface="+mn-cs"/>
                        </a:rPr>
                        <a:t>Patients aged 12–75 years with asthma and elevated blood eosinophils (≥400/µL) inadequately controlled with medium to high dose ICS</a:t>
                      </a:r>
                    </a:p>
                    <a:p>
                      <a:pPr marL="0" marR="0" lvl="0" indent="0" algn="l" defTabSz="914400" rtl="0" eaLnBrk="1" fontAlgn="auto" latinLnBrk="0" hangingPunct="1">
                        <a:lnSpc>
                          <a:spcPct val="95000"/>
                        </a:lnSpc>
                        <a:spcBef>
                          <a:spcPts val="600"/>
                        </a:spcBef>
                        <a:spcAft>
                          <a:spcPts val="600"/>
                        </a:spcAft>
                        <a:buClrTx/>
                        <a:buSzTx/>
                        <a:buFontTx/>
                        <a:buNone/>
                        <a:tabLst/>
                        <a:defRPr/>
                      </a:pPr>
                      <a:r>
                        <a:rPr kumimoji="0" lang="en-GB" sz="1400" b="0" i="0" u="none" strike="noStrike" kern="1200" cap="none" spc="0" normalizeH="0" baseline="0" noProof="0" dirty="0" smtClean="0">
                          <a:ln>
                            <a:noFill/>
                          </a:ln>
                          <a:solidFill>
                            <a:prstClr val="black"/>
                          </a:solidFill>
                          <a:effectLst/>
                          <a:uLnTx/>
                          <a:uFillTx/>
                          <a:latin typeface="+mn-lt"/>
                          <a:ea typeface="+mn-ea"/>
                          <a:cs typeface="+mn-cs"/>
                        </a:rPr>
                        <a:t>≥1 asthma exacerbation requiring corticosteroid use for at least 3 days in the 12 months prior to screening </a:t>
                      </a:r>
                    </a:p>
                  </a:txBody>
                  <a:tcPr marL="64726" marR="64726" marT="36000" marB="36000" anchor="ctr">
                    <a:lnB w="12700" cap="flat" cmpd="sng" algn="ctr">
                      <a:solidFill>
                        <a:schemeClr val="tx1"/>
                      </a:solidFill>
                      <a:prstDash val="solid"/>
                      <a:round/>
                      <a:headEnd type="none" w="med" len="med"/>
                      <a:tailEnd type="none" w="med" len="med"/>
                    </a:lnB>
                  </a:tcPr>
                </a:tc>
                <a:tc rowSpan="2">
                  <a:txBody>
                    <a:bodyPr/>
                    <a:lstStyle/>
                    <a:p>
                      <a:pPr>
                        <a:lnSpc>
                          <a:spcPct val="95000"/>
                        </a:lnSpc>
                        <a:spcBef>
                          <a:spcPts val="600"/>
                        </a:spcBef>
                        <a:spcAft>
                          <a:spcPts val="600"/>
                        </a:spcAft>
                      </a:pPr>
                      <a:r>
                        <a:rPr lang="en-GB" sz="1800" b="1" dirty="0">
                          <a:effectLst/>
                        </a:rPr>
                        <a:t>Reslizumab 3.0 </a:t>
                      </a:r>
                      <a:r>
                        <a:rPr lang="en-GB" sz="1800" b="1" dirty="0" smtClean="0">
                          <a:effectLst/>
                        </a:rPr>
                        <a:t>mg/kg</a:t>
                      </a:r>
                      <a:endParaRPr lang="en-GB" sz="1800" b="1" dirty="0">
                        <a:effectLst/>
                        <a:latin typeface="Arial"/>
                        <a:ea typeface="Calibri"/>
                      </a:endParaRPr>
                    </a:p>
                  </a:txBody>
                  <a:tcPr marL="64726" marR="64726" marT="0" marB="0" anchor="ctr">
                    <a:lnB w="12700" cap="flat" cmpd="sng" algn="ctr">
                      <a:solidFill>
                        <a:schemeClr val="tx1"/>
                      </a:solidFill>
                      <a:prstDash val="solid"/>
                      <a:round/>
                      <a:headEnd type="none" w="med" len="med"/>
                      <a:tailEnd type="none" w="med" len="med"/>
                    </a:lnB>
                  </a:tcPr>
                </a:tc>
                <a:tc rowSpan="2">
                  <a:txBody>
                    <a:bodyPr/>
                    <a:lstStyle/>
                    <a:p>
                      <a:pPr algn="l">
                        <a:lnSpc>
                          <a:spcPct val="95000"/>
                        </a:lnSpc>
                        <a:spcBef>
                          <a:spcPts val="600"/>
                        </a:spcBef>
                        <a:spcAft>
                          <a:spcPts val="600"/>
                        </a:spcAft>
                      </a:pPr>
                      <a:r>
                        <a:rPr lang="en-GB" sz="1800" dirty="0" smtClean="0">
                          <a:effectLst/>
                        </a:rPr>
                        <a:t>Placebo</a:t>
                      </a:r>
                      <a:endParaRPr lang="en-GB" sz="1800" dirty="0" smtClean="0">
                        <a:effectLst/>
                        <a:latin typeface="Arial"/>
                        <a:ea typeface="Calibri"/>
                      </a:endParaRPr>
                    </a:p>
                  </a:txBody>
                  <a:tcPr marL="64726" marR="64726" marT="0" marB="0" anchor="ctr">
                    <a:lnB w="12700" cap="flat" cmpd="sng" algn="ctr">
                      <a:solidFill>
                        <a:schemeClr val="tx1"/>
                      </a:solidFill>
                      <a:prstDash val="solid"/>
                      <a:round/>
                      <a:headEnd type="none" w="med" len="med"/>
                      <a:tailEnd type="none" w="med" len="med"/>
                    </a:lnB>
                  </a:tcPr>
                </a:tc>
                <a:tc>
                  <a:txBody>
                    <a:bodyPr/>
                    <a:lstStyle/>
                    <a:p>
                      <a:pPr algn="ctr">
                        <a:lnSpc>
                          <a:spcPct val="95000"/>
                        </a:lnSpc>
                        <a:spcBef>
                          <a:spcPts val="600"/>
                        </a:spcBef>
                        <a:spcAft>
                          <a:spcPts val="600"/>
                        </a:spcAft>
                      </a:pPr>
                      <a:r>
                        <a:rPr lang="en-GB" sz="1800" dirty="0" smtClean="0">
                          <a:effectLst/>
                          <a:latin typeface="Arial"/>
                          <a:ea typeface="Calibri"/>
                        </a:rPr>
                        <a:t>489</a:t>
                      </a:r>
                    </a:p>
                  </a:txBody>
                  <a:tcPr marL="64726" marR="64726" marT="0" marB="0" anchor="ctr">
                    <a:lnB w="12700" cap="flat" cmpd="sng" algn="ctr">
                      <a:solidFill>
                        <a:schemeClr val="tx1"/>
                      </a:solidFill>
                      <a:prstDash val="solid"/>
                      <a:round/>
                      <a:headEnd type="none" w="med" len="med"/>
                      <a:tailEnd type="none" w="med" len="med"/>
                    </a:lnB>
                  </a:tcPr>
                </a:tc>
                <a:tc rowSpan="2">
                  <a:txBody>
                    <a:bodyPr/>
                    <a:lstStyle/>
                    <a:p>
                      <a:pPr algn="l">
                        <a:lnSpc>
                          <a:spcPct val="95000"/>
                        </a:lnSpc>
                        <a:spcBef>
                          <a:spcPts val="600"/>
                        </a:spcBef>
                        <a:spcAft>
                          <a:spcPts val="600"/>
                        </a:spcAft>
                      </a:pPr>
                      <a:r>
                        <a:rPr lang="en-GB" sz="1800" dirty="0" smtClean="0">
                          <a:effectLst/>
                          <a:latin typeface="Arial"/>
                          <a:ea typeface="Calibri"/>
                        </a:rPr>
                        <a:t>52 weeks</a:t>
                      </a:r>
                    </a:p>
                  </a:txBody>
                  <a:tcPr marL="64726" marR="64726" marT="0" marB="0" anchor="ctr"/>
                </a:tc>
              </a:tr>
              <a:tr h="1429698">
                <a:tc>
                  <a:txBody>
                    <a:bodyPr/>
                    <a:lstStyle/>
                    <a:p>
                      <a:pPr>
                        <a:lnSpc>
                          <a:spcPct val="95000"/>
                        </a:lnSpc>
                        <a:spcBef>
                          <a:spcPts val="600"/>
                        </a:spcBef>
                        <a:spcAft>
                          <a:spcPts val="600"/>
                        </a:spcAft>
                      </a:pPr>
                      <a:r>
                        <a:rPr lang="en-GB" sz="1800" b="1" dirty="0" smtClean="0">
                          <a:effectLst/>
                        </a:rPr>
                        <a:t>Study 3083</a:t>
                      </a:r>
                      <a:endParaRPr lang="en-GB" sz="1800" b="1" dirty="0">
                        <a:effectLst/>
                        <a:latin typeface="Arial"/>
                        <a:ea typeface="Calibri"/>
                      </a:endParaRPr>
                    </a:p>
                  </a:txBody>
                  <a:tcPr marL="64726" marR="64726" marT="0" marB="0" anchor="ct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a:lnSpc>
                          <a:spcPct val="95000"/>
                        </a:lnSpc>
                        <a:spcBef>
                          <a:spcPts val="600"/>
                        </a:spcBef>
                        <a:spcAft>
                          <a:spcPts val="600"/>
                        </a:spcAft>
                      </a:pPr>
                      <a:r>
                        <a:rPr lang="en-GB" sz="1800" dirty="0" smtClean="0">
                          <a:effectLst/>
                          <a:latin typeface="Arial"/>
                          <a:ea typeface="Calibri"/>
                        </a:rPr>
                        <a:t>464</a:t>
                      </a:r>
                    </a:p>
                  </a:txBody>
                  <a:tcPr marL="64726" marR="64726"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GB"/>
                    </a:p>
                  </a:txBody>
                  <a:tcPr/>
                </a:tc>
              </a:tr>
              <a:tr h="1478729">
                <a:tc gridSpan="6">
                  <a:txBody>
                    <a:bodyPr/>
                    <a:lstStyle/>
                    <a:p>
                      <a:pPr>
                        <a:lnSpc>
                          <a:spcPct val="95000"/>
                        </a:lnSpc>
                        <a:spcBef>
                          <a:spcPts val="600"/>
                        </a:spcBef>
                        <a:spcAft>
                          <a:spcPts val="600"/>
                        </a:spcAft>
                      </a:pPr>
                      <a:r>
                        <a:rPr lang="en-GB" sz="1800" dirty="0" smtClean="0"/>
                        <a:t>3082</a:t>
                      </a:r>
                      <a:r>
                        <a:rPr lang="en-GB" sz="1800" baseline="0" dirty="0" smtClean="0"/>
                        <a:t> and</a:t>
                      </a:r>
                      <a:r>
                        <a:rPr lang="en-GB" sz="1800" dirty="0" smtClean="0"/>
                        <a:t> 3083</a:t>
                      </a:r>
                      <a:r>
                        <a:rPr lang="en-GB" sz="1800" baseline="0" dirty="0" smtClean="0"/>
                        <a:t> </a:t>
                      </a:r>
                      <a:r>
                        <a:rPr lang="en-GB" sz="1800" dirty="0" smtClean="0"/>
                        <a:t>included patients aged 12-75 years (although mean age from main trials was 44-47 years)</a:t>
                      </a:r>
                    </a:p>
                    <a:p>
                      <a:pPr marL="0" marR="0" lvl="0" indent="0" algn="l" defTabSz="914400" rtl="0" eaLnBrk="1" fontAlgn="auto" latinLnBrk="0" hangingPunct="1">
                        <a:lnSpc>
                          <a:spcPct val="95000"/>
                        </a:lnSpc>
                        <a:spcBef>
                          <a:spcPts val="600"/>
                        </a:spcBef>
                        <a:spcAft>
                          <a:spcPts val="600"/>
                        </a:spcAft>
                        <a:buClrTx/>
                        <a:buSzTx/>
                        <a:buFontTx/>
                        <a:buNone/>
                        <a:tabLst/>
                        <a:defRPr/>
                      </a:pPr>
                      <a:r>
                        <a:rPr lang="en-GB" sz="1800" dirty="0" smtClean="0"/>
                        <a:t>No UK centres for 3082</a:t>
                      </a:r>
                      <a:r>
                        <a:rPr lang="en-GB" sz="1800" baseline="0" dirty="0" smtClean="0"/>
                        <a:t> or</a:t>
                      </a:r>
                      <a:r>
                        <a:rPr lang="en-GB" sz="1800" dirty="0" smtClean="0"/>
                        <a:t> 3083</a:t>
                      </a:r>
                    </a:p>
                    <a:p>
                      <a:pPr marL="0" marR="0" lvl="0" indent="0" algn="l" defTabSz="914400" rtl="0" eaLnBrk="1" fontAlgn="auto" latinLnBrk="0" hangingPunct="1">
                        <a:lnSpc>
                          <a:spcPct val="95000"/>
                        </a:lnSpc>
                        <a:spcBef>
                          <a:spcPts val="600"/>
                        </a:spcBef>
                        <a:spcAft>
                          <a:spcPts val="600"/>
                        </a:spcAft>
                        <a:buClrTx/>
                        <a:buSzTx/>
                        <a:buFontTx/>
                        <a:buNone/>
                        <a:tabLst/>
                        <a:defRPr/>
                      </a:pPr>
                      <a:r>
                        <a:rPr lang="en-GB" sz="1800" dirty="0" smtClean="0"/>
                        <a:t>Oral corticosteroid</a:t>
                      </a:r>
                      <a:r>
                        <a:rPr lang="en-GB" sz="1800" baseline="0" dirty="0" smtClean="0"/>
                        <a:t> use: 19%(study 3082), 12% (study 3083)</a:t>
                      </a:r>
                      <a:endParaRPr lang="en-GB" sz="1800" dirty="0" smtClean="0"/>
                    </a:p>
                  </a:txBody>
                  <a:tcPr marL="64726" marR="64726" marT="72000" marB="72000">
                    <a:lnL w="12700" cmpd="sng">
                      <a:noFill/>
                    </a:lnL>
                    <a:lnR w="12700" cmpd="sng">
                      <a:noFill/>
                    </a:lnR>
                    <a:lnB w="12700" cmpd="sng">
                      <a:noFill/>
                    </a:lnB>
                    <a:lnTlToBr w="12700" cmpd="sng">
                      <a:noFill/>
                      <a:prstDash val="solid"/>
                    </a:lnTlToBr>
                    <a:lnBlToTr w="12700" cmpd="sng">
                      <a:noFill/>
                      <a:prstDash val="solid"/>
                    </a:lnBlToTr>
                    <a:noFill/>
                  </a:tcPr>
                </a:tc>
                <a:tc hMerge="1">
                  <a:txBody>
                    <a:bodyPr/>
                    <a:lstStyle/>
                    <a:p>
                      <a:pPr>
                        <a:spcBef>
                          <a:spcPts val="300"/>
                        </a:spcBef>
                        <a:spcAft>
                          <a:spcPts val="300"/>
                        </a:spcAft>
                      </a:pPr>
                      <a:endParaRPr lang="en-GB" sz="1800" dirty="0">
                        <a:effectLst/>
                        <a:latin typeface="Arial"/>
                        <a:ea typeface="Calibri"/>
                      </a:endParaRPr>
                    </a:p>
                  </a:txBody>
                  <a:tcPr marL="64726" marR="64726" marT="0" marB="0"/>
                </a:tc>
                <a:tc hMerge="1">
                  <a:txBody>
                    <a:bodyPr/>
                    <a:lstStyle/>
                    <a:p>
                      <a:pPr>
                        <a:spcBef>
                          <a:spcPts val="300"/>
                        </a:spcBef>
                        <a:spcAft>
                          <a:spcPts val="300"/>
                        </a:spcAft>
                      </a:pPr>
                      <a:endParaRPr lang="en-GB" sz="1800" dirty="0">
                        <a:effectLst/>
                        <a:latin typeface="Arial"/>
                        <a:ea typeface="Calibri"/>
                      </a:endParaRPr>
                    </a:p>
                  </a:txBody>
                  <a:tcPr marL="64726" marR="64726" marT="0" marB="0">
                    <a:solidFill>
                      <a:schemeClr val="bg1">
                        <a:lumMod val="85000"/>
                      </a:schemeClr>
                    </a:solidFill>
                  </a:tcPr>
                </a:tc>
                <a:tc hMerge="1">
                  <a:txBody>
                    <a:bodyPr/>
                    <a:lstStyle/>
                    <a:p>
                      <a:pPr algn="l">
                        <a:spcBef>
                          <a:spcPts val="300"/>
                        </a:spcBef>
                        <a:spcAft>
                          <a:spcPts val="300"/>
                        </a:spcAft>
                      </a:pPr>
                      <a:endParaRPr lang="en-GB" sz="1800" dirty="0" smtClean="0">
                        <a:effectLst/>
                        <a:latin typeface="Arial"/>
                        <a:ea typeface="Calibri"/>
                      </a:endParaRPr>
                    </a:p>
                  </a:txBody>
                  <a:tcPr marL="64726" marR="64726" marT="0" marB="0" anchor="ctr"/>
                </a:tc>
                <a:tc hMerge="1">
                  <a:txBody>
                    <a:bodyPr/>
                    <a:lstStyle/>
                    <a:p>
                      <a:endParaRPr lang="en-US"/>
                    </a:p>
                  </a:txBody>
                  <a:tcPr/>
                </a:tc>
                <a:tc hMerge="1">
                  <a:txBody>
                    <a:bodyPr/>
                    <a:lstStyle/>
                    <a:p>
                      <a:endParaRPr lang="en-GB" sz="1800" dirty="0"/>
                    </a:p>
                  </a:txBody>
                  <a:tcPr marL="64726" marR="64726" marT="0" marB="0" anchor="ctr"/>
                </a:tc>
              </a:tr>
            </a:tbl>
          </a:graphicData>
        </a:graphic>
      </p:graphicFrame>
      <p:sp>
        <p:nvSpPr>
          <p:cNvPr id="4" name="Slide Number Placeholder 3"/>
          <p:cNvSpPr>
            <a:spLocks noGrp="1"/>
          </p:cNvSpPr>
          <p:nvPr>
            <p:ph type="sldNum" sz="quarter" idx="12"/>
          </p:nvPr>
        </p:nvSpPr>
        <p:spPr/>
        <p:txBody>
          <a:bodyPr/>
          <a:lstStyle/>
          <a:p>
            <a:fld id="{3E0ABD2C-BA18-4AED-8ACB-952F2FBC0D47}" type="slidenum">
              <a:rPr lang="en-GB" smtClean="0"/>
              <a:pPr/>
              <a:t>4</a:t>
            </a:fld>
            <a:endParaRPr lang="en-GB" dirty="0"/>
          </a:p>
        </p:txBody>
      </p:sp>
    </p:spTree>
    <p:extLst>
      <p:ext uri="{BB962C8B-B14F-4D97-AF65-F5344CB8AC3E}">
        <p14:creationId xmlns:p14="http://schemas.microsoft.com/office/powerpoint/2010/main" val="2710013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sz="quarter" idx="10"/>
            <p:extLst>
              <p:ext uri="{D42A27DB-BD31-4B8C-83A1-F6EECF244321}">
                <p14:modId xmlns:p14="http://schemas.microsoft.com/office/powerpoint/2010/main" val="727014848"/>
              </p:ext>
            </p:extLst>
          </p:nvPr>
        </p:nvGraphicFramePr>
        <p:xfrm>
          <a:off x="255588" y="2924944"/>
          <a:ext cx="8637921" cy="2483403"/>
        </p:xfrm>
        <a:graphic>
          <a:graphicData uri="http://schemas.openxmlformats.org/drawingml/2006/table">
            <a:tbl>
              <a:tblPr firstRow="1" firstCol="1" bandRow="1"/>
              <a:tblGrid>
                <a:gridCol w="2791495"/>
                <a:gridCol w="1405161"/>
                <a:gridCol w="4441265"/>
              </a:tblGrid>
              <a:tr h="936749">
                <a:tc>
                  <a:txBody>
                    <a:bodyPr/>
                    <a:lstStyle/>
                    <a:p>
                      <a:pPr algn="l">
                        <a:lnSpc>
                          <a:spcPct val="95000"/>
                        </a:lnSpc>
                        <a:spcAft>
                          <a:spcPts val="600"/>
                        </a:spcAft>
                      </a:pPr>
                      <a:r>
                        <a:rPr lang="en-GB" sz="2000" b="1"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Number of </a:t>
                      </a:r>
                      <a:r>
                        <a:rPr lang="en-GB" sz="2000" b="1" dirty="0" smtClean="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exacerbations </a:t>
                      </a:r>
                      <a:r>
                        <a:rPr lang="en-GB" sz="2000" b="1"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in the previous year </a:t>
                      </a:r>
                      <a:endParaRPr lang="en-GB" sz="2000" dirty="0">
                        <a:solidFill>
                          <a:srgbClr val="404040"/>
                        </a:solidFill>
                        <a:effectLst/>
                        <a:latin typeface="Calibri" panose="020F0502020204030204" pitchFamily="34" charset="0"/>
                        <a:ea typeface="SimSun" panose="02010600030101010101" pitchFamily="2" charset="-122"/>
                        <a:cs typeface="Times New Roman" panose="02020603050405020304" pitchFamily="18" charset="0"/>
                      </a:endParaRPr>
                    </a:p>
                  </a:txBody>
                  <a:tcPr marL="70832" marR="7083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lnSpc>
                          <a:spcPct val="95000"/>
                        </a:lnSpc>
                        <a:spcAft>
                          <a:spcPts val="600"/>
                        </a:spcAft>
                      </a:pPr>
                      <a:r>
                        <a:rPr lang="en-GB" sz="2000" b="1"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n</a:t>
                      </a:r>
                      <a:endParaRPr lang="en-GB" sz="2000" dirty="0">
                        <a:solidFill>
                          <a:srgbClr val="404040"/>
                        </a:solidFill>
                        <a:effectLst/>
                        <a:latin typeface="Calibri" panose="020F0502020204030204" pitchFamily="34" charset="0"/>
                        <a:ea typeface="SimSun" panose="02010600030101010101" pitchFamily="2" charset="-122"/>
                        <a:cs typeface="Times New Roman" panose="02020603050405020304" pitchFamily="18" charset="0"/>
                      </a:endParaRPr>
                    </a:p>
                  </a:txBody>
                  <a:tcPr marL="70832" marR="7083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l">
                        <a:lnSpc>
                          <a:spcPct val="95000"/>
                        </a:lnSpc>
                        <a:spcAft>
                          <a:spcPts val="600"/>
                        </a:spcAft>
                      </a:pPr>
                      <a:r>
                        <a:rPr lang="en-GB" sz="2000" b="1"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Exacerbation rate reduction [adjusted rates Placebo versus </a:t>
                      </a:r>
                      <a:r>
                        <a:rPr lang="en-GB" sz="2000" b="1" dirty="0" err="1">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Reslizumab</a:t>
                      </a:r>
                      <a:r>
                        <a:rPr lang="en-GB" sz="2000" b="1"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a:t>
                      </a:r>
                      <a:endParaRPr lang="en-GB" sz="2000" dirty="0">
                        <a:solidFill>
                          <a:srgbClr val="404040"/>
                        </a:solidFill>
                        <a:effectLst/>
                        <a:latin typeface="Calibri" panose="020F0502020204030204" pitchFamily="34" charset="0"/>
                        <a:ea typeface="SimSun" panose="02010600030101010101" pitchFamily="2" charset="-122"/>
                        <a:cs typeface="Times New Roman" panose="02020603050405020304" pitchFamily="18" charset="0"/>
                      </a:endParaRPr>
                    </a:p>
                  </a:txBody>
                  <a:tcPr marL="70832" marR="70832" marT="36000" marB="3600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773327">
                <a:tc>
                  <a:txBody>
                    <a:bodyPr/>
                    <a:lstStyle/>
                    <a:p>
                      <a:pPr algn="ctr">
                        <a:lnSpc>
                          <a:spcPct val="95000"/>
                        </a:lnSpc>
                        <a:spcAft>
                          <a:spcPts val="600"/>
                        </a:spcAft>
                      </a:pPr>
                      <a:r>
                        <a:rPr lang="en-GB" sz="2000" kern="1200" dirty="0">
                          <a:solidFill>
                            <a:schemeClr val="tx1"/>
                          </a:solidFill>
                          <a:latin typeface="Calibri" panose="020F0502020204030204" pitchFamily="34" charset="0"/>
                          <a:ea typeface="+mn-ea"/>
                          <a:cs typeface="Arial" panose="020B0604020202020204" pitchFamily="34" charset="0"/>
                        </a:rPr>
                        <a:t>≥3</a:t>
                      </a:r>
                    </a:p>
                  </a:txBody>
                  <a:tcPr marL="70832" marR="708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Aft>
                          <a:spcPts val="600"/>
                        </a:spcAft>
                      </a:pPr>
                      <a:r>
                        <a:rPr lang="en-GB" sz="2000" kern="1200" dirty="0">
                          <a:solidFill>
                            <a:schemeClr val="tx1"/>
                          </a:solidFill>
                          <a:latin typeface="Calibri" panose="020F0502020204030204" pitchFamily="34" charset="0"/>
                          <a:ea typeface="+mn-ea"/>
                          <a:cs typeface="Arial" panose="020B0604020202020204" pitchFamily="34" charset="0"/>
                        </a:rPr>
                        <a:t>158</a:t>
                      </a:r>
                    </a:p>
                  </a:txBody>
                  <a:tcPr marL="70832" marR="708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Aft>
                          <a:spcPts val="600"/>
                        </a:spcAft>
                      </a:pPr>
                      <a:r>
                        <a:rPr lang="en-GB" sz="20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XXXXXXXXXXX</a:t>
                      </a:r>
                    </a:p>
                    <a:p>
                      <a:pPr algn="ctr">
                        <a:lnSpc>
                          <a:spcPct val="95000"/>
                        </a:lnSpc>
                        <a:spcAft>
                          <a:spcPts val="600"/>
                        </a:spcAft>
                      </a:pPr>
                      <a:r>
                        <a:rPr lang="en-GB" sz="20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20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70832" marR="708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3327">
                <a:tc>
                  <a:txBody>
                    <a:bodyPr/>
                    <a:lstStyle/>
                    <a:p>
                      <a:pPr algn="ctr">
                        <a:lnSpc>
                          <a:spcPct val="95000"/>
                        </a:lnSpc>
                        <a:spcAft>
                          <a:spcPts val="600"/>
                        </a:spcAft>
                      </a:pPr>
                      <a:r>
                        <a:rPr lang="en-GB" sz="2000" kern="1200" dirty="0">
                          <a:solidFill>
                            <a:schemeClr val="tx1"/>
                          </a:solidFill>
                          <a:latin typeface="Calibri" panose="020F0502020204030204" pitchFamily="34" charset="0"/>
                          <a:ea typeface="+mn-ea"/>
                          <a:cs typeface="Arial" panose="020B0604020202020204" pitchFamily="34" charset="0"/>
                        </a:rPr>
                        <a:t>≥4</a:t>
                      </a:r>
                    </a:p>
                  </a:txBody>
                  <a:tcPr marL="70832" marR="708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Aft>
                          <a:spcPts val="600"/>
                        </a:spcAft>
                      </a:pPr>
                      <a:r>
                        <a:rPr lang="en-GB" sz="2000" kern="1200" dirty="0">
                          <a:solidFill>
                            <a:schemeClr val="tx1"/>
                          </a:solidFill>
                          <a:latin typeface="Calibri" panose="020F0502020204030204" pitchFamily="34" charset="0"/>
                          <a:ea typeface="+mn-ea"/>
                          <a:cs typeface="Arial" panose="020B0604020202020204" pitchFamily="34" charset="0"/>
                        </a:rPr>
                        <a:t>94</a:t>
                      </a:r>
                    </a:p>
                  </a:txBody>
                  <a:tcPr marL="70832" marR="708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Aft>
                          <a:spcPts val="600"/>
                        </a:spcAft>
                      </a:pPr>
                      <a:r>
                        <a:rPr lang="en-GB" sz="20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XXXXXXXXXXXXXX</a:t>
                      </a:r>
                    </a:p>
                    <a:p>
                      <a:pPr algn="ctr">
                        <a:lnSpc>
                          <a:spcPct val="95000"/>
                        </a:lnSpc>
                        <a:spcAft>
                          <a:spcPts val="600"/>
                        </a:spcAft>
                      </a:pPr>
                      <a:r>
                        <a:rPr lang="en-GB" sz="20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[XXXXXXXX</a:t>
                      </a:r>
                      <a:endParaRPr lang="en-GB" sz="2000" u="sng" kern="1200" dirty="0">
                        <a:solidFill>
                          <a:schemeClr val="tx1"/>
                        </a:solidFill>
                        <a:highlight>
                          <a:srgbClr val="FFFF00"/>
                        </a:highlight>
                        <a:latin typeface="Calibri" panose="020F0502020204030204" pitchFamily="34" charset="0"/>
                        <a:ea typeface="Times New Roman"/>
                        <a:cs typeface="Times New Roman"/>
                      </a:endParaRPr>
                    </a:p>
                  </a:txBody>
                  <a:tcPr marL="70832" marR="708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Slide Number Placeholder 3"/>
          <p:cNvSpPr>
            <a:spLocks noGrp="1"/>
          </p:cNvSpPr>
          <p:nvPr>
            <p:ph type="sldNum" sz="quarter" idx="4"/>
          </p:nvPr>
        </p:nvSpPr>
        <p:spPr/>
        <p:txBody>
          <a:bodyPr/>
          <a:lstStyle/>
          <a:p>
            <a:fld id="{3E0ABD2C-BA18-4AED-8ACB-952F2FBC0D47}" type="slidenum">
              <a:rPr lang="en-GB" smtClean="0"/>
              <a:pPr/>
              <a:t>5</a:t>
            </a:fld>
            <a:endParaRPr lang="en-GB" dirty="0"/>
          </a:p>
        </p:txBody>
      </p:sp>
      <p:sp>
        <p:nvSpPr>
          <p:cNvPr id="2" name="Title 1"/>
          <p:cNvSpPr>
            <a:spLocks noGrp="1"/>
          </p:cNvSpPr>
          <p:nvPr>
            <p:ph type="title"/>
          </p:nvPr>
        </p:nvSpPr>
        <p:spPr/>
        <p:txBody>
          <a:bodyPr/>
          <a:lstStyle/>
          <a:p>
            <a:r>
              <a:rPr lang="en-GB" dirty="0" smtClean="0"/>
              <a:t>Clinical effectiveness (1)</a:t>
            </a:r>
            <a:endParaRPr lang="en-GB" dirty="0"/>
          </a:p>
        </p:txBody>
      </p:sp>
      <p:sp>
        <p:nvSpPr>
          <p:cNvPr id="11" name="Rectangle 10"/>
          <p:cNvSpPr/>
          <p:nvPr/>
        </p:nvSpPr>
        <p:spPr>
          <a:xfrm>
            <a:off x="255588" y="1133684"/>
            <a:ext cx="8204845" cy="1366528"/>
          </a:xfrm>
          <a:prstGeom prst="rect">
            <a:avLst/>
          </a:prstGeom>
        </p:spPr>
        <p:txBody>
          <a:bodyPr wrap="square">
            <a:spAutoFit/>
          </a:bodyPr>
          <a:lstStyle/>
          <a:p>
            <a:pPr algn="ctr" defTabSz="914400">
              <a:lnSpc>
                <a:spcPct val="115000"/>
              </a:lnSpc>
              <a:spcBef>
                <a:spcPts val="600"/>
              </a:spcBef>
            </a:pPr>
            <a:r>
              <a:rPr lang="en-GB" sz="2400" dirty="0" smtClean="0">
                <a:highlight>
                  <a:srgbClr val="000000"/>
                </a:highlight>
                <a:latin typeface="Times New Roman" panose="02020603050405020304" pitchFamily="18" charset="0"/>
                <a:ea typeface="Times New Roman" panose="02020603050405020304" pitchFamily="18" charset="0"/>
              </a:rPr>
              <a:t>XXXXXXXXXXXXXXXXXXXXXXXXXXXXXXXXXXXXXXXXXXXXXXXXXXXXXXXXXXXXXXXXXXXXXXXXXXXXXXXXXXXXXXXXXXXXXXXXXXXXXXXXXXX</a:t>
            </a:r>
            <a:r>
              <a:rPr lang="en-GB" dirty="0" smtClean="0">
                <a:highlight>
                  <a:srgbClr val="000000"/>
                </a:highlight>
                <a:latin typeface="Times New Roman" panose="02020603050405020304" pitchFamily="18" charset="0"/>
                <a:ea typeface="Times New Roman" panose="02020603050405020304" pitchFamily="18" charset="0"/>
              </a:rPr>
              <a:t>X</a:t>
            </a:r>
            <a:endParaRPr lang="en-GB" dirty="0">
              <a:highlight>
                <a:srgbClr val="000000"/>
              </a:highligh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59867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Clinical effectiveness (2)</a:t>
            </a:r>
            <a:endParaRPr lang="en-GB" dirty="0"/>
          </a:p>
        </p:txBody>
      </p:sp>
      <p:sp>
        <p:nvSpPr>
          <p:cNvPr id="3" name="Content Placeholder 2"/>
          <p:cNvSpPr>
            <a:spLocks noGrp="1"/>
          </p:cNvSpPr>
          <p:nvPr>
            <p:ph idx="1"/>
          </p:nvPr>
        </p:nvSpPr>
        <p:spPr>
          <a:xfrm>
            <a:off x="250825" y="1244600"/>
            <a:ext cx="8632884" cy="5040312"/>
          </a:xfrm>
        </p:spPr>
        <p:txBody>
          <a:bodyPr/>
          <a:lstStyle/>
          <a:p>
            <a:pPr marL="0" lvl="0" indent="0">
              <a:buNone/>
            </a:pPr>
            <a:r>
              <a:rPr lang="en-GB" sz="2000" b="1" dirty="0" smtClean="0"/>
              <a:t>Transition probabilities</a:t>
            </a:r>
          </a:p>
          <a:p>
            <a:pPr lvl="0"/>
            <a:r>
              <a:rPr lang="en-GB" sz="1800" dirty="0" smtClean="0"/>
              <a:t>Transition probabilities for reslizumab and BSC were estimated based on patients who had experienced 3 exacerbations or more (N=158) in both active and placebo arm combined.</a:t>
            </a:r>
          </a:p>
          <a:p>
            <a:pPr marL="0" indent="0">
              <a:buNone/>
            </a:pPr>
            <a:r>
              <a:rPr lang="en-GB" sz="2000" b="1" dirty="0" smtClean="0"/>
              <a:t>Rate of exacerbation in the BSC arm</a:t>
            </a:r>
          </a:p>
          <a:p>
            <a:r>
              <a:rPr lang="en-GB" sz="1800" dirty="0"/>
              <a:t>E</a:t>
            </a:r>
            <a:r>
              <a:rPr lang="en-GB" sz="1800" dirty="0" smtClean="0"/>
              <a:t>xacerbation rate in placebo arm less than preceding year in trial. Committee discussed whether this could be due to placebo effect, better overall care in specialist setting of trial, or people not optimised before entering trial. </a:t>
            </a:r>
            <a:endParaRPr lang="en-GB" sz="1800" dirty="0"/>
          </a:p>
          <a:p>
            <a:r>
              <a:rPr lang="en-GB" sz="1800" dirty="0"/>
              <a:t>C</a:t>
            </a:r>
            <a:r>
              <a:rPr lang="en-GB" sz="1800" dirty="0" smtClean="0"/>
              <a:t>ompany noted that the exacerbation rate went down, therefore ‘adjusted up’ the placebo rate of exacerbations to ‘expected’ rate and then calculated the number of exacerbations with </a:t>
            </a:r>
            <a:r>
              <a:rPr lang="en-GB" sz="1800" dirty="0" err="1" smtClean="0"/>
              <a:t>reslizumab</a:t>
            </a:r>
            <a:r>
              <a:rPr lang="en-GB" sz="1800" dirty="0" smtClean="0"/>
              <a:t> relative to that i.e. did not use the trial data for either arm directly</a:t>
            </a:r>
          </a:p>
          <a:p>
            <a:r>
              <a:rPr lang="en-GB" sz="1800" dirty="0" smtClean="0"/>
              <a:t>Committee preferred use of trial data directly, not adjusted to ‘real world’ levels</a:t>
            </a:r>
          </a:p>
          <a:p>
            <a:r>
              <a:rPr lang="en-GB" sz="1800" dirty="0" smtClean="0"/>
              <a:t>ERG indicated that there could be a placebo effect which was real in year one (duration of trial), but which gradually ‘wore off’ over 10 years</a:t>
            </a:r>
          </a:p>
          <a:p>
            <a:pPr marL="0" indent="0">
              <a:buNone/>
            </a:pPr>
            <a:endParaRPr lang="en-GB" sz="2000" dirty="0"/>
          </a:p>
        </p:txBody>
      </p:sp>
      <p:sp>
        <p:nvSpPr>
          <p:cNvPr id="4" name="Slide Number Placeholder 3"/>
          <p:cNvSpPr>
            <a:spLocks noGrp="1"/>
          </p:cNvSpPr>
          <p:nvPr>
            <p:ph type="sldNum" sz="quarter" idx="12"/>
          </p:nvPr>
        </p:nvSpPr>
        <p:spPr/>
        <p:txBody>
          <a:bodyPr/>
          <a:lstStyle/>
          <a:p>
            <a:fld id="{3E0ABD2C-BA18-4AED-8ACB-952F2FBC0D47}" type="slidenum">
              <a:rPr lang="en-GB" smtClean="0"/>
              <a:pPr/>
              <a:t>6</a:t>
            </a:fld>
            <a:endParaRPr lang="en-GB" dirty="0"/>
          </a:p>
        </p:txBody>
      </p:sp>
    </p:spTree>
    <p:extLst>
      <p:ext uri="{BB962C8B-B14F-4D97-AF65-F5344CB8AC3E}">
        <p14:creationId xmlns:p14="http://schemas.microsoft.com/office/powerpoint/2010/main" val="16520506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3E0ABD2C-BA18-4AED-8ACB-952F2FBC0D47}" type="slidenum">
              <a:rPr lang="en-GB" smtClean="0">
                <a:solidFill>
                  <a:prstClr val="black">
                    <a:tint val="75000"/>
                  </a:prstClr>
                </a:solidFill>
              </a:rPr>
              <a:pPr/>
              <a:t>7</a:t>
            </a:fld>
            <a:endParaRPr lang="en-GB" dirty="0">
              <a:solidFill>
                <a:prstClr val="black">
                  <a:tint val="75000"/>
                </a:prstClr>
              </a:solidFill>
            </a:endParaRPr>
          </a:p>
        </p:txBody>
      </p:sp>
      <p:sp>
        <p:nvSpPr>
          <p:cNvPr id="2" name="Title 1"/>
          <p:cNvSpPr>
            <a:spLocks noGrp="1"/>
          </p:cNvSpPr>
          <p:nvPr>
            <p:ph type="title"/>
          </p:nvPr>
        </p:nvSpPr>
        <p:spPr/>
        <p:txBody>
          <a:bodyPr>
            <a:normAutofit/>
          </a:bodyPr>
          <a:lstStyle/>
          <a:p>
            <a:r>
              <a:rPr lang="en-GB" dirty="0"/>
              <a:t>Key ICERs</a:t>
            </a:r>
          </a:p>
        </p:txBody>
      </p:sp>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val="2001918359"/>
              </p:ext>
            </p:extLst>
          </p:nvPr>
        </p:nvGraphicFramePr>
        <p:xfrm>
          <a:off x="255685" y="1244600"/>
          <a:ext cx="8637587" cy="5199827"/>
        </p:xfrm>
        <a:graphic>
          <a:graphicData uri="http://schemas.openxmlformats.org/drawingml/2006/table">
            <a:tbl>
              <a:tblPr firstRow="1" firstCol="1" bandRow="1"/>
              <a:tblGrid>
                <a:gridCol w="2520280"/>
                <a:gridCol w="1291979"/>
                <a:gridCol w="1268623"/>
                <a:gridCol w="1351204"/>
                <a:gridCol w="868630"/>
                <a:gridCol w="1336871"/>
              </a:tblGrid>
              <a:tr h="232446">
                <a:tc rowSpan="2">
                  <a:txBody>
                    <a:bodyPr/>
                    <a:lstStyle/>
                    <a:p>
                      <a:pPr algn="l">
                        <a:lnSpc>
                          <a:spcPct val="95000"/>
                        </a:lnSpc>
                        <a:spcBef>
                          <a:spcPts val="600"/>
                        </a:spcBef>
                        <a:spcAft>
                          <a:spcPts val="600"/>
                        </a:spcAft>
                      </a:pPr>
                      <a:r>
                        <a:rPr lang="en-GB" sz="18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dirty="0" smtClean="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Scenario</a:t>
                      </a:r>
                      <a:endParaRPr lang="en-GB" sz="1800" dirty="0">
                        <a:solidFill>
                          <a:srgbClr val="404040"/>
                        </a:solidFill>
                        <a:effectLst/>
                        <a:latin typeface="Calibri" panose="020F0502020204030204" pitchFamily="34" charset="0"/>
                        <a:ea typeface="SimSun" panose="02010600030101010101" pitchFamily="2" charset="-122"/>
                        <a:cs typeface="Times New Roman" panose="02020603050405020304" pitchFamily="18" charset="0"/>
                      </a:endParaRPr>
                    </a:p>
                  </a:txBody>
                  <a:tcPr marL="61589" marR="61589" marT="0" marB="0" anchor="b">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gridSpan="2">
                  <a:txBody>
                    <a:bodyPr/>
                    <a:lstStyle/>
                    <a:p>
                      <a:pPr algn="ctr">
                        <a:lnSpc>
                          <a:spcPct val="95000"/>
                        </a:lnSpc>
                        <a:spcBef>
                          <a:spcPts val="600"/>
                        </a:spcBef>
                        <a:spcAft>
                          <a:spcPts val="600"/>
                        </a:spcAft>
                      </a:pPr>
                      <a:r>
                        <a:rPr lang="en-GB" sz="18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Total costs</a:t>
                      </a:r>
                      <a:endParaRPr lang="en-GB" sz="1800" dirty="0">
                        <a:solidFill>
                          <a:srgbClr val="404040"/>
                        </a:solidFill>
                        <a:effectLst/>
                        <a:latin typeface="Calibri" panose="020F0502020204030204" pitchFamily="34" charset="0"/>
                        <a:ea typeface="SimSun" panose="02010600030101010101" pitchFamily="2" charset="-122"/>
                        <a:cs typeface="Times New Roman" panose="02020603050405020304" pitchFamily="18" charset="0"/>
                      </a:endParaRPr>
                    </a:p>
                  </a:txBody>
                  <a:tcPr marL="61589" marR="61589" marT="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tc>
                <a:tc gridSpan="2">
                  <a:txBody>
                    <a:bodyPr/>
                    <a:lstStyle/>
                    <a:p>
                      <a:pPr algn="ctr">
                        <a:lnSpc>
                          <a:spcPct val="95000"/>
                        </a:lnSpc>
                        <a:spcBef>
                          <a:spcPts val="600"/>
                        </a:spcBef>
                        <a:spcAft>
                          <a:spcPts val="600"/>
                        </a:spcAft>
                      </a:pPr>
                      <a:r>
                        <a:rPr lang="en-GB" sz="18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Total QALYs</a:t>
                      </a:r>
                      <a:endParaRPr lang="en-GB" sz="1800" dirty="0">
                        <a:solidFill>
                          <a:srgbClr val="404040"/>
                        </a:solidFill>
                        <a:effectLst/>
                        <a:latin typeface="Calibri" panose="020F0502020204030204" pitchFamily="34" charset="0"/>
                        <a:ea typeface="SimSun" panose="02010600030101010101" pitchFamily="2" charset="-122"/>
                        <a:cs typeface="Times New Roman" panose="02020603050405020304" pitchFamily="18" charset="0"/>
                      </a:endParaRPr>
                    </a:p>
                  </a:txBody>
                  <a:tcPr marL="61589" marR="61589" marT="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tc>
                <a:tc rowSpan="2">
                  <a:txBody>
                    <a:bodyPr/>
                    <a:lstStyle/>
                    <a:p>
                      <a:pPr algn="ctr">
                        <a:lnSpc>
                          <a:spcPct val="95000"/>
                        </a:lnSpc>
                        <a:spcBef>
                          <a:spcPts val="600"/>
                        </a:spcBef>
                        <a:spcAft>
                          <a:spcPts val="600"/>
                        </a:spcAft>
                      </a:pPr>
                      <a:r>
                        <a:rPr lang="en-GB" sz="18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ICER</a:t>
                      </a:r>
                      <a:endParaRPr lang="en-GB" sz="1800" dirty="0">
                        <a:solidFill>
                          <a:srgbClr val="404040"/>
                        </a:solidFill>
                        <a:effectLst/>
                        <a:latin typeface="Calibri" panose="020F0502020204030204" pitchFamily="34" charset="0"/>
                        <a:ea typeface="SimSun" panose="02010600030101010101" pitchFamily="2" charset="-122"/>
                        <a:cs typeface="Times New Roman" panose="02020603050405020304" pitchFamily="18" charset="0"/>
                      </a:endParaRPr>
                    </a:p>
                  </a:txBody>
                  <a:tcPr marL="61589" marR="61589" marT="0" marB="0" anchor="b">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232446">
                <a:tc vMerge="1">
                  <a:txBody>
                    <a:bodyPr/>
                    <a:lstStyle/>
                    <a:p>
                      <a:pPr algn="l">
                        <a:lnSpc>
                          <a:spcPct val="95000"/>
                        </a:lnSpc>
                        <a:spcBef>
                          <a:spcPts val="600"/>
                        </a:spcBef>
                        <a:spcAft>
                          <a:spcPts val="600"/>
                        </a:spcAft>
                      </a:pPr>
                      <a:endParaRPr lang="en-GB" sz="1800" dirty="0">
                        <a:solidFill>
                          <a:srgbClr val="404040"/>
                        </a:solidFill>
                        <a:effectLst/>
                        <a:latin typeface="Calibri" panose="020F0502020204030204" pitchFamily="34" charset="0"/>
                        <a:ea typeface="SimSun" panose="02010600030101010101" pitchFamily="2" charset="-122"/>
                        <a:cs typeface="Times New Roman" panose="02020603050405020304" pitchFamily="18" charset="0"/>
                      </a:endParaRPr>
                    </a:p>
                  </a:txBody>
                  <a:tcPr marL="61589" marR="61589" marT="0" marB="0" anchor="b">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algn="ctr" defTabSz="914400" rtl="0" eaLnBrk="1" latinLnBrk="0" hangingPunct="1">
                        <a:lnSpc>
                          <a:spcPct val="95000"/>
                        </a:lnSpc>
                        <a:spcBef>
                          <a:spcPts val="600"/>
                        </a:spcBef>
                        <a:spcAft>
                          <a:spcPts val="600"/>
                        </a:spcAft>
                      </a:pPr>
                      <a:r>
                        <a:rPr lang="en-GB" sz="1800" b="1" kern="1200" dirty="0" err="1">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Reslizumab</a:t>
                      </a:r>
                      <a:endParaRPr lang="en-GB" sz="1800" b="1" kern="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1589" marR="61589" marT="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algn="ctr" defTabSz="914400" rtl="0" eaLnBrk="1" latinLnBrk="0" hangingPunct="1">
                        <a:lnSpc>
                          <a:spcPct val="95000"/>
                        </a:lnSpc>
                        <a:spcBef>
                          <a:spcPts val="600"/>
                        </a:spcBef>
                        <a:spcAft>
                          <a:spcPts val="600"/>
                        </a:spcAft>
                      </a:pPr>
                      <a:r>
                        <a:rPr lang="en-GB" sz="1800" b="1" kern="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BSC</a:t>
                      </a:r>
                    </a:p>
                  </a:txBody>
                  <a:tcPr marL="61589" marR="61589" marT="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algn="ctr" defTabSz="914400" rtl="0" eaLnBrk="1" latinLnBrk="0" hangingPunct="1">
                        <a:lnSpc>
                          <a:spcPct val="95000"/>
                        </a:lnSpc>
                        <a:spcBef>
                          <a:spcPts val="600"/>
                        </a:spcBef>
                        <a:spcAft>
                          <a:spcPts val="600"/>
                        </a:spcAft>
                      </a:pPr>
                      <a:r>
                        <a:rPr lang="en-GB" sz="1800" b="1" kern="1200" dirty="0" err="1">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Reslizumab</a:t>
                      </a:r>
                      <a:endParaRPr lang="en-GB" sz="1800" b="1" kern="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1589" marR="61589" marT="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algn="ctr" defTabSz="914400" rtl="0" eaLnBrk="1" latinLnBrk="0" hangingPunct="1">
                        <a:lnSpc>
                          <a:spcPct val="95000"/>
                        </a:lnSpc>
                        <a:spcBef>
                          <a:spcPts val="600"/>
                        </a:spcBef>
                        <a:spcAft>
                          <a:spcPts val="600"/>
                        </a:spcAft>
                      </a:pPr>
                      <a:r>
                        <a:rPr lang="en-GB" sz="1800" b="1" kern="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BSC</a:t>
                      </a:r>
                    </a:p>
                  </a:txBody>
                  <a:tcPr marL="61589" marR="61589" marT="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vMerge="1">
                  <a:txBody>
                    <a:bodyPr/>
                    <a:lstStyle/>
                    <a:p>
                      <a:endParaRPr lang="en-GB"/>
                    </a:p>
                  </a:txBody>
                  <a:tcPr/>
                </a:tc>
              </a:tr>
              <a:tr h="434760">
                <a:tc>
                  <a:txBody>
                    <a:bodyPr/>
                    <a:lstStyle/>
                    <a:p>
                      <a:pPr algn="l">
                        <a:lnSpc>
                          <a:spcPct val="95000"/>
                        </a:lnSpc>
                        <a:spcBef>
                          <a:spcPts val="600"/>
                        </a:spcBef>
                        <a:spcAft>
                          <a:spcPts val="600"/>
                        </a:spcAft>
                      </a:pPr>
                      <a:r>
                        <a:rPr lang="en-GB" sz="1600" b="1" baseline="0" dirty="0" smtClean="0">
                          <a:solidFill>
                            <a:srgbClr val="000000"/>
                          </a:solidFill>
                          <a:effectLst/>
                          <a:latin typeface="+mn-lt"/>
                          <a:ea typeface="Times New Roman" panose="02020603050405020304" pitchFamily="18" charset="0"/>
                          <a:cs typeface="Segoe UI" panose="020B0502040204020203" pitchFamily="34" charset="0"/>
                        </a:rPr>
                        <a:t>Company’s original base case (patients with ≥ 3 exacerbations in previous year)</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15000"/>
                        </a:lnSpc>
                        <a:spcBef>
                          <a:spcPts val="600"/>
                        </a:spcBef>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15000"/>
                        </a:lnSpc>
                        <a:spcBef>
                          <a:spcPts val="600"/>
                        </a:spcBef>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600" b="0" dirty="0">
                          <a:solidFill>
                            <a:srgbClr val="000000"/>
                          </a:solidFill>
                          <a:effectLst/>
                          <a:latin typeface="+mn-lt"/>
                          <a:ea typeface="Times New Roman" panose="02020603050405020304" pitchFamily="18" charset="0"/>
                          <a:cs typeface="Calibri" panose="020F0502020204030204" pitchFamily="34" charset="0"/>
                        </a:rPr>
                        <a:t>£24,907</a:t>
                      </a:r>
                      <a:endParaRPr lang="en-GB" sz="1600" b="0" dirty="0">
                        <a:solidFill>
                          <a:srgbClr val="404040"/>
                        </a:solidFill>
                        <a:effectLst/>
                        <a:latin typeface="+mn-lt"/>
                        <a:ea typeface="SimSun" panose="02010600030101010101" pitchFamily="2" charset="-122"/>
                        <a:cs typeface="Times New Roman" panose="02020603050405020304" pitchFamily="18" charset="0"/>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0603">
                <a:tc>
                  <a:txBody>
                    <a:bodyPr/>
                    <a:lstStyle/>
                    <a:p>
                      <a:pPr algn="l">
                        <a:lnSpc>
                          <a:spcPct val="95000"/>
                        </a:lnSpc>
                        <a:spcBef>
                          <a:spcPts val="600"/>
                        </a:spcBef>
                        <a:spcAft>
                          <a:spcPts val="600"/>
                        </a:spcAft>
                      </a:pPr>
                      <a:r>
                        <a:rPr lang="en-GB" sz="1600" b="0" dirty="0">
                          <a:solidFill>
                            <a:srgbClr val="000000"/>
                          </a:solidFill>
                          <a:effectLst/>
                          <a:latin typeface="+mn-lt"/>
                          <a:ea typeface="Times New Roman" panose="02020603050405020304" pitchFamily="18" charset="0"/>
                          <a:cs typeface="Segoe UI" panose="020B0502040204020203" pitchFamily="34" charset="0"/>
                        </a:rPr>
                        <a:t>Combined effects of all </a:t>
                      </a:r>
                      <a:r>
                        <a:rPr lang="en-GB" sz="1600" b="0" dirty="0" smtClean="0">
                          <a:solidFill>
                            <a:srgbClr val="000000"/>
                          </a:solidFill>
                          <a:effectLst/>
                          <a:latin typeface="+mn-lt"/>
                          <a:ea typeface="Times New Roman" panose="02020603050405020304" pitchFamily="18" charset="0"/>
                          <a:cs typeface="Segoe UI" panose="020B0502040204020203" pitchFamily="34" charset="0"/>
                        </a:rPr>
                        <a:t>amendments </a:t>
                      </a:r>
                      <a:r>
                        <a:rPr lang="en-GB" sz="1600" b="1" dirty="0" smtClean="0">
                          <a:solidFill>
                            <a:srgbClr val="000000"/>
                          </a:solidFill>
                          <a:effectLst/>
                          <a:latin typeface="+mn-lt"/>
                          <a:ea typeface="Times New Roman" panose="02020603050405020304" pitchFamily="18" charset="0"/>
                          <a:cs typeface="Segoe UI" panose="020B0502040204020203" pitchFamily="34" charset="0"/>
                        </a:rPr>
                        <a:t>(company’s revised base case)</a:t>
                      </a:r>
                      <a:endParaRPr lang="en-GB" sz="1600" dirty="0">
                        <a:solidFill>
                          <a:srgbClr val="404040"/>
                        </a:solidFill>
                        <a:effectLst/>
                        <a:latin typeface="+mn-lt"/>
                        <a:ea typeface="SimSun" panose="02010600030101010101" pitchFamily="2" charset="-122"/>
                        <a:cs typeface="Times New Roman" panose="02020603050405020304" pitchFamily="18" charset="0"/>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15000"/>
                        </a:lnSpc>
                        <a:spcBef>
                          <a:spcPts val="600"/>
                        </a:spcBef>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15000"/>
                        </a:lnSpc>
                        <a:spcBef>
                          <a:spcPts val="600"/>
                        </a:spcBef>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600" b="0" dirty="0">
                          <a:solidFill>
                            <a:srgbClr val="000000"/>
                          </a:solidFill>
                          <a:effectLst/>
                          <a:latin typeface="+mn-lt"/>
                          <a:ea typeface="SimSun" panose="02010600030101010101" pitchFamily="2" charset="-122"/>
                          <a:cs typeface="Times New Roman" panose="02020603050405020304" pitchFamily="18" charset="0"/>
                        </a:rPr>
                        <a:t>£25,408</a:t>
                      </a:r>
                      <a:endParaRPr lang="en-GB" sz="1600" b="0" dirty="0">
                        <a:solidFill>
                          <a:srgbClr val="404040"/>
                        </a:solidFill>
                        <a:effectLst/>
                        <a:latin typeface="+mn-lt"/>
                        <a:ea typeface="SimSun" panose="02010600030101010101" pitchFamily="2" charset="-122"/>
                        <a:cs typeface="Times New Roman" panose="02020603050405020304" pitchFamily="18" charset="0"/>
                      </a:endParaRPr>
                    </a:p>
                  </a:txBody>
                  <a:tcPr marL="61589" marR="6158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2436">
                <a:tc>
                  <a:txBody>
                    <a:bodyPr/>
                    <a:lstStyle/>
                    <a:p>
                      <a:pPr algn="l">
                        <a:lnSpc>
                          <a:spcPct val="95000"/>
                        </a:lnSpc>
                        <a:spcBef>
                          <a:spcPts val="600"/>
                        </a:spcBef>
                        <a:spcAft>
                          <a:spcPts val="600"/>
                        </a:spcAft>
                      </a:pPr>
                      <a:r>
                        <a:rPr lang="en-GB" sz="1600" b="0" dirty="0" smtClean="0">
                          <a:solidFill>
                            <a:srgbClr val="000000"/>
                          </a:solidFill>
                          <a:effectLst/>
                          <a:latin typeface="+mn-lt"/>
                          <a:ea typeface="Times New Roman" panose="02020603050405020304" pitchFamily="18" charset="0"/>
                          <a:cs typeface="Calibri" panose="020F0502020204030204" pitchFamily="34" charset="0"/>
                        </a:rPr>
                        <a:t>Combined effects of all amendments </a:t>
                      </a:r>
                      <a:r>
                        <a:rPr lang="en-GB" sz="1600" b="0" u="sng" dirty="0" smtClean="0">
                          <a:solidFill>
                            <a:srgbClr val="000000"/>
                          </a:solidFill>
                          <a:effectLst/>
                          <a:latin typeface="+mn-lt"/>
                          <a:ea typeface="Times New Roman" panose="02020603050405020304" pitchFamily="18" charset="0"/>
                          <a:cs typeface="Calibri" panose="020F0502020204030204" pitchFamily="34" charset="0"/>
                        </a:rPr>
                        <a:t>except</a:t>
                      </a:r>
                      <a:r>
                        <a:rPr lang="en-GB" sz="1600" b="0" u="sng" baseline="0" dirty="0" smtClean="0">
                          <a:solidFill>
                            <a:srgbClr val="000000"/>
                          </a:solidFill>
                          <a:effectLst/>
                          <a:latin typeface="+mn-lt"/>
                          <a:ea typeface="Times New Roman" panose="02020603050405020304" pitchFamily="18" charset="0"/>
                          <a:cs typeface="Calibri" panose="020F0502020204030204" pitchFamily="34" charset="0"/>
                        </a:rPr>
                        <a:t> for </a:t>
                      </a:r>
                      <a:r>
                        <a:rPr lang="en-GB" sz="1600" b="0" baseline="0" dirty="0" smtClean="0">
                          <a:solidFill>
                            <a:srgbClr val="000000"/>
                          </a:solidFill>
                          <a:effectLst/>
                          <a:latin typeface="+mn-lt"/>
                          <a:ea typeface="Times New Roman" panose="02020603050405020304" pitchFamily="18" charset="0"/>
                          <a:cs typeface="Calibri" panose="020F0502020204030204" pitchFamily="34" charset="0"/>
                        </a:rPr>
                        <a:t>n</a:t>
                      </a:r>
                      <a:r>
                        <a:rPr lang="en-GB" sz="1600" b="0" dirty="0" smtClean="0">
                          <a:solidFill>
                            <a:srgbClr val="000000"/>
                          </a:solidFill>
                          <a:effectLst/>
                          <a:latin typeface="+mn-lt"/>
                          <a:ea typeface="Times New Roman" panose="02020603050405020304" pitchFamily="18" charset="0"/>
                          <a:cs typeface="Calibri" panose="020F0502020204030204" pitchFamily="34" charset="0"/>
                        </a:rPr>
                        <a:t>o </a:t>
                      </a:r>
                      <a:r>
                        <a:rPr lang="en-GB" sz="1600" b="0" dirty="0">
                          <a:solidFill>
                            <a:srgbClr val="000000"/>
                          </a:solidFill>
                          <a:effectLst/>
                          <a:latin typeface="+mn-lt"/>
                          <a:ea typeface="Times New Roman" panose="02020603050405020304" pitchFamily="18" charset="0"/>
                          <a:cs typeface="Calibri" panose="020F0502020204030204" pitchFamily="34" charset="0"/>
                        </a:rPr>
                        <a:t>adjustment to real world rate of </a:t>
                      </a:r>
                      <a:r>
                        <a:rPr lang="en-GB" sz="1600" b="0" dirty="0" smtClean="0">
                          <a:solidFill>
                            <a:srgbClr val="000000"/>
                          </a:solidFill>
                          <a:effectLst/>
                          <a:latin typeface="+mn-lt"/>
                          <a:ea typeface="Times New Roman" panose="02020603050405020304" pitchFamily="18" charset="0"/>
                          <a:cs typeface="Calibri" panose="020F0502020204030204" pitchFamily="34" charset="0"/>
                        </a:rPr>
                        <a:t>exacerbations </a:t>
                      </a:r>
                      <a:r>
                        <a:rPr lang="en-GB" sz="1600" b="1" dirty="0" smtClean="0">
                          <a:solidFill>
                            <a:srgbClr val="000000"/>
                          </a:solidFill>
                          <a:effectLst/>
                          <a:latin typeface="+mn-lt"/>
                          <a:ea typeface="Times New Roman" panose="02020603050405020304" pitchFamily="18" charset="0"/>
                          <a:cs typeface="Calibri" panose="020F0502020204030204" pitchFamily="34" charset="0"/>
                        </a:rPr>
                        <a:t>(committee’s preferred base</a:t>
                      </a:r>
                      <a:r>
                        <a:rPr lang="en-GB" sz="1600" b="1" baseline="0" dirty="0" smtClean="0">
                          <a:solidFill>
                            <a:srgbClr val="000000"/>
                          </a:solidFill>
                          <a:effectLst/>
                          <a:latin typeface="+mn-lt"/>
                          <a:ea typeface="Times New Roman" panose="02020603050405020304" pitchFamily="18" charset="0"/>
                          <a:cs typeface="Calibri" panose="020F0502020204030204" pitchFamily="34" charset="0"/>
                        </a:rPr>
                        <a:t> case)</a:t>
                      </a:r>
                      <a:endParaRPr lang="en-GB" sz="1600" b="1" dirty="0">
                        <a:solidFill>
                          <a:srgbClr val="404040"/>
                        </a:solidFill>
                        <a:effectLst/>
                        <a:latin typeface="+mn-lt"/>
                        <a:ea typeface="SimSun" panose="02010600030101010101" pitchFamily="2" charset="-122"/>
                        <a:cs typeface="Times New Roman" panose="02020603050405020304" pitchFamily="18" charset="0"/>
                      </a:endParaRPr>
                    </a:p>
                  </a:txBody>
                  <a:tcPr marL="65543" marR="65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15000"/>
                        </a:lnSpc>
                        <a:spcBef>
                          <a:spcPts val="600"/>
                        </a:spcBef>
                        <a:spcAft>
                          <a:spcPts val="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5543" marR="65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15000"/>
                        </a:lnSpc>
                        <a:spcBef>
                          <a:spcPts val="600"/>
                        </a:spcBef>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5543" marR="65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5543" marR="65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65543" marR="65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600" b="1" dirty="0" smtClean="0">
                          <a:solidFill>
                            <a:srgbClr val="000000"/>
                          </a:solidFill>
                          <a:effectLst/>
                          <a:latin typeface="+mn-lt"/>
                          <a:ea typeface="Times New Roman" panose="02020603050405020304" pitchFamily="18" charset="0"/>
                          <a:cs typeface="Calibri" panose="020F0502020204030204" pitchFamily="34" charset="0"/>
                        </a:rPr>
                        <a:t>£</a:t>
                      </a:r>
                      <a:r>
                        <a:rPr lang="en-GB" sz="1600" b="1" dirty="0">
                          <a:solidFill>
                            <a:srgbClr val="000000"/>
                          </a:solidFill>
                          <a:effectLst/>
                          <a:latin typeface="+mn-lt"/>
                          <a:ea typeface="Times New Roman" panose="02020603050405020304" pitchFamily="18" charset="0"/>
                          <a:cs typeface="Calibri" panose="020F0502020204030204" pitchFamily="34" charset="0"/>
                        </a:rPr>
                        <a:t>43,064</a:t>
                      </a:r>
                      <a:endParaRPr lang="en-GB" sz="1600" b="1" dirty="0">
                        <a:solidFill>
                          <a:srgbClr val="404040"/>
                        </a:solidFill>
                        <a:effectLst/>
                        <a:latin typeface="+mn-lt"/>
                        <a:ea typeface="SimSun" panose="02010600030101010101" pitchFamily="2" charset="-122"/>
                        <a:cs typeface="Times New Roman" panose="02020603050405020304" pitchFamily="18" charset="0"/>
                      </a:endParaRPr>
                    </a:p>
                  </a:txBody>
                  <a:tcPr marL="65543" marR="65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gn="l">
                        <a:lnSpc>
                          <a:spcPct val="95000"/>
                        </a:lnSpc>
                        <a:spcBef>
                          <a:spcPts val="600"/>
                        </a:spcBef>
                        <a:spcAft>
                          <a:spcPts val="600"/>
                        </a:spcAft>
                      </a:pPr>
                      <a:r>
                        <a:rPr lang="en-GB" sz="1600" dirty="0">
                          <a:solidFill>
                            <a:srgbClr val="000000"/>
                          </a:solidFill>
                          <a:effectLst/>
                          <a:latin typeface="+mn-lt"/>
                          <a:ea typeface="Times New Roman" panose="02020603050405020304" pitchFamily="18" charset="0"/>
                          <a:cs typeface="Arial" panose="020B0604020202020204" pitchFamily="34" charset="0"/>
                        </a:rPr>
                        <a:t>Subgroup of patients with ≥ 4 exacerbations in previous year, no adjustment to real world </a:t>
                      </a:r>
                      <a:r>
                        <a:rPr lang="en-GB" sz="1600" dirty="0" smtClean="0">
                          <a:solidFill>
                            <a:srgbClr val="000000"/>
                          </a:solidFill>
                          <a:effectLst/>
                          <a:latin typeface="+mn-lt"/>
                          <a:ea typeface="Times New Roman" panose="02020603050405020304" pitchFamily="18" charset="0"/>
                          <a:cs typeface="Arial" panose="020B0604020202020204" pitchFamily="34" charset="0"/>
                        </a:rPr>
                        <a:t>evidence </a:t>
                      </a:r>
                      <a:r>
                        <a:rPr lang="en-GB" sz="1600" b="1" dirty="0" smtClean="0">
                          <a:solidFill>
                            <a:srgbClr val="000000"/>
                          </a:solidFill>
                          <a:effectLst/>
                          <a:latin typeface="+mn-lt"/>
                          <a:ea typeface="Times New Roman" panose="02020603050405020304" pitchFamily="18" charset="0"/>
                          <a:cs typeface="Arial" panose="020B0604020202020204" pitchFamily="34" charset="0"/>
                        </a:rPr>
                        <a:t>(committee’s preferred)</a:t>
                      </a:r>
                      <a:endParaRPr lang="en-GB" sz="1600" b="1" dirty="0">
                        <a:solidFill>
                          <a:srgbClr val="404040"/>
                        </a:solidFill>
                        <a:effectLst/>
                        <a:latin typeface="+mn-lt"/>
                        <a:ea typeface="SimSun" panose="02010600030101010101" pitchFamily="2" charset="-122"/>
                        <a:cs typeface="Arial" panose="020B0604020202020204" pitchFamily="34" charset="0"/>
                      </a:endParaRPr>
                    </a:p>
                  </a:txBody>
                  <a:tcPr marL="59635" marR="596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15000"/>
                        </a:lnSpc>
                        <a:spcBef>
                          <a:spcPts val="600"/>
                        </a:spcBef>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180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15000"/>
                        </a:lnSpc>
                        <a:spcBef>
                          <a:spcPts val="600"/>
                        </a:spcBef>
                        <a:spcAft>
                          <a:spcPts val="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180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800" kern="1200" smtClean="0">
                          <a:solidFill>
                            <a:schemeClr val="tx1"/>
                          </a:solidFill>
                          <a:highlight>
                            <a:srgbClr val="000000"/>
                          </a:highlight>
                          <a:latin typeface="Times New Roman" panose="02020603050405020304" pitchFamily="18" charset="0"/>
                          <a:ea typeface="Times New Roman" panose="02020603050405020304" pitchFamily="18" charset="0"/>
                          <a:cs typeface="+mn-cs"/>
                        </a:rPr>
                        <a:t>XXXX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180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800" kern="1200" dirty="0" smtClean="0">
                          <a:solidFill>
                            <a:schemeClr val="tx1"/>
                          </a:solidFill>
                          <a:highlight>
                            <a:srgbClr val="000000"/>
                          </a:highlight>
                          <a:latin typeface="Times New Roman" panose="02020603050405020304" pitchFamily="18" charset="0"/>
                          <a:ea typeface="Times New Roman" panose="02020603050405020304" pitchFamily="18" charset="0"/>
                          <a:cs typeface="+mn-cs"/>
                        </a:rPr>
                        <a:t>XXX</a:t>
                      </a:r>
                      <a:endParaRPr lang="en-GB" sz="1800" kern="1200" dirty="0">
                        <a:solidFill>
                          <a:schemeClr val="tx1"/>
                        </a:solidFill>
                        <a:highlight>
                          <a:srgbClr val="000000"/>
                        </a:highlight>
                        <a:latin typeface="Times New Roman" panose="02020603050405020304" pitchFamily="18" charset="0"/>
                        <a:ea typeface="Times New Roman" panose="02020603050405020304" pitchFamily="18" charset="0"/>
                        <a:cs typeface="+mn-cs"/>
                      </a:endParaRPr>
                    </a:p>
                  </a:txBody>
                  <a:tcPr marL="59635" marR="180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5000"/>
                        </a:lnSpc>
                        <a:spcBef>
                          <a:spcPts val="600"/>
                        </a:spcBef>
                        <a:spcAft>
                          <a:spcPts val="600"/>
                        </a:spcAft>
                      </a:pPr>
                      <a:r>
                        <a:rPr lang="en-GB" sz="1600" b="1" dirty="0">
                          <a:solidFill>
                            <a:srgbClr val="000000"/>
                          </a:solidFill>
                          <a:effectLst/>
                          <a:latin typeface="+mn-lt"/>
                          <a:ea typeface="SimSun" panose="02010600030101010101" pitchFamily="2" charset="-122"/>
                          <a:cs typeface="Arial" panose="020B0604020202020204" pitchFamily="34" charset="0"/>
                        </a:rPr>
                        <a:t>£40,715</a:t>
                      </a:r>
                      <a:endParaRPr lang="en-GB" sz="1600" b="1" dirty="0">
                        <a:solidFill>
                          <a:srgbClr val="404040"/>
                        </a:solidFill>
                        <a:effectLst/>
                        <a:latin typeface="+mn-lt"/>
                        <a:ea typeface="SimSun" panose="02010600030101010101" pitchFamily="2" charset="-122"/>
                        <a:cs typeface="Arial" panose="020B0604020202020204" pitchFamily="34" charset="0"/>
                      </a:endParaRPr>
                    </a:p>
                  </a:txBody>
                  <a:tcPr marL="59635" marR="180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61598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Committee conclusions (1)</a:t>
            </a:r>
            <a:endParaRPr lang="en-GB" dirty="0"/>
          </a:p>
        </p:txBody>
      </p:sp>
      <p:sp>
        <p:nvSpPr>
          <p:cNvPr id="3" name="Content Placeholder 2"/>
          <p:cNvSpPr>
            <a:spLocks noGrp="1"/>
          </p:cNvSpPr>
          <p:nvPr>
            <p:ph idx="1"/>
          </p:nvPr>
        </p:nvSpPr>
        <p:spPr/>
        <p:txBody>
          <a:bodyPr/>
          <a:lstStyle/>
          <a:p>
            <a:r>
              <a:rPr lang="en-GB" sz="1800" dirty="0" smtClean="0"/>
              <a:t>Inadequately controlled severe eosinophilic asthma is associated with substantial morbidity – need for alternative treatment options. </a:t>
            </a:r>
          </a:p>
          <a:p>
            <a:r>
              <a:rPr lang="en-GB" sz="1800" dirty="0" smtClean="0"/>
              <a:t>In clinical practice, patients considered for this treatment may have lower eosinophil counts than in the trials and a higher percentage will be on oral corticosteroids. </a:t>
            </a:r>
          </a:p>
          <a:p>
            <a:r>
              <a:rPr lang="en-GB" sz="1800" dirty="0" smtClean="0"/>
              <a:t>A criterion based on the number of exacerbations is not unreasonable: the more frequent the exacerbations, the greater the clinical need.</a:t>
            </a:r>
          </a:p>
          <a:p>
            <a:r>
              <a:rPr lang="en-GB" sz="1800" dirty="0" err="1" smtClean="0"/>
              <a:t>Reslizumab</a:t>
            </a:r>
            <a:r>
              <a:rPr lang="en-GB" sz="1800" dirty="0" smtClean="0"/>
              <a:t> may be considered for people who are not taking maintenance oral corticosteroids but it would be most beneficial for people who have multiple exacerbations despite maintenance oral corticosteroid use. </a:t>
            </a:r>
          </a:p>
          <a:p>
            <a:r>
              <a:rPr lang="en-GB" sz="1800" dirty="0" err="1" smtClean="0"/>
              <a:t>Reslizumab</a:t>
            </a:r>
            <a:r>
              <a:rPr lang="en-GB" sz="1800" dirty="0" smtClean="0"/>
              <a:t> is effective in reducing the rate of clinically significant exacerbations compared with placebo.</a:t>
            </a:r>
          </a:p>
          <a:p>
            <a:r>
              <a:rPr lang="en-GB" sz="1800" dirty="0" smtClean="0"/>
              <a:t>Committee was unable to consider making a recommendation for </a:t>
            </a:r>
            <a:r>
              <a:rPr lang="en-GB" sz="1800" dirty="0" err="1" smtClean="0"/>
              <a:t>reslizumab</a:t>
            </a:r>
            <a:r>
              <a:rPr lang="en-GB" sz="1800" dirty="0" smtClean="0"/>
              <a:t> similar to NICE’S guidance for </a:t>
            </a:r>
            <a:r>
              <a:rPr lang="en-GB" sz="1800" dirty="0" err="1" smtClean="0"/>
              <a:t>mepolizumab</a:t>
            </a:r>
            <a:r>
              <a:rPr lang="en-GB" sz="1800" dirty="0" smtClean="0"/>
              <a:t> as no comparative evidence had been presented to committee and the evidence base for </a:t>
            </a:r>
            <a:r>
              <a:rPr lang="en-GB" sz="1800" dirty="0" err="1" smtClean="0"/>
              <a:t>mepolizumab</a:t>
            </a:r>
            <a:r>
              <a:rPr lang="en-GB" sz="1800" dirty="0" smtClean="0"/>
              <a:t> differed from </a:t>
            </a:r>
            <a:r>
              <a:rPr lang="en-GB" sz="1800" dirty="0" err="1" smtClean="0"/>
              <a:t>reslizumab</a:t>
            </a:r>
            <a:r>
              <a:rPr lang="en-GB" sz="1800" dirty="0" smtClean="0"/>
              <a:t> in terms of eosinophil count, number of exacerbations and oral steroid use.</a:t>
            </a:r>
          </a:p>
          <a:p>
            <a:endParaRPr lang="en-GB" sz="1800" dirty="0" smtClean="0"/>
          </a:p>
          <a:p>
            <a:endParaRPr lang="en-GB" sz="1800" dirty="0" smtClean="0"/>
          </a:p>
          <a:p>
            <a:endParaRPr lang="en-GB" sz="1800" dirty="0" smtClean="0"/>
          </a:p>
          <a:p>
            <a:endParaRPr lang="en-GB" sz="1800" dirty="0"/>
          </a:p>
        </p:txBody>
      </p:sp>
      <p:sp>
        <p:nvSpPr>
          <p:cNvPr id="4" name="Slide Number Placeholder 3"/>
          <p:cNvSpPr>
            <a:spLocks noGrp="1"/>
          </p:cNvSpPr>
          <p:nvPr>
            <p:ph type="sldNum" sz="quarter" idx="12"/>
          </p:nvPr>
        </p:nvSpPr>
        <p:spPr/>
        <p:txBody>
          <a:bodyPr/>
          <a:lstStyle/>
          <a:p>
            <a:fld id="{3E0ABD2C-BA18-4AED-8ACB-952F2FBC0D47}" type="slidenum">
              <a:rPr lang="en-GB" smtClean="0"/>
              <a:pPr/>
              <a:t>8</a:t>
            </a:fld>
            <a:endParaRPr lang="en-GB" dirty="0"/>
          </a:p>
        </p:txBody>
      </p:sp>
    </p:spTree>
    <p:extLst>
      <p:ext uri="{BB962C8B-B14F-4D97-AF65-F5344CB8AC3E}">
        <p14:creationId xmlns:p14="http://schemas.microsoft.com/office/powerpoint/2010/main" val="12437415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Committee conclusions (2)</a:t>
            </a:r>
            <a:endParaRPr lang="en-GB" dirty="0"/>
          </a:p>
        </p:txBody>
      </p:sp>
      <p:sp>
        <p:nvSpPr>
          <p:cNvPr id="3" name="Content Placeholder 2"/>
          <p:cNvSpPr>
            <a:spLocks noGrp="1"/>
          </p:cNvSpPr>
          <p:nvPr>
            <p:ph idx="1"/>
          </p:nvPr>
        </p:nvSpPr>
        <p:spPr/>
        <p:txBody>
          <a:bodyPr/>
          <a:lstStyle/>
          <a:p>
            <a:r>
              <a:rPr lang="en-GB" dirty="0" smtClean="0"/>
              <a:t>The adjustment to the exacerbation rate for the placebo arm requested by the committee (at its first meeting) was not transparent, and the relative treatment effect demonstrated in the trial had not been applied as requested.</a:t>
            </a:r>
          </a:p>
          <a:p>
            <a:r>
              <a:rPr lang="en-GB" dirty="0" smtClean="0"/>
              <a:t>Updated analysis demonstrate minimal difference in cost-effectiveness at 16 week and 6 month time points for reassessment. In addition,16 week reassessments is used for other asthma drugs and it would be helpful to use this same reassessment time point for </a:t>
            </a:r>
            <a:r>
              <a:rPr lang="en-GB" dirty="0" err="1" smtClean="0"/>
              <a:t>reslizumab</a:t>
            </a:r>
            <a:r>
              <a:rPr lang="en-GB" dirty="0" smtClean="0"/>
              <a:t>.</a:t>
            </a:r>
          </a:p>
          <a:p>
            <a:r>
              <a:rPr lang="en-GB" dirty="0" smtClean="0"/>
              <a:t>The 25-mg vial could be considered but any positive recommendation would only be based on the availability of this size of vial.</a:t>
            </a:r>
          </a:p>
          <a:p>
            <a:r>
              <a:rPr lang="en-GB" dirty="0" smtClean="0"/>
              <a:t>Some benefits related to avoiding the significant adverse effects of oral corticosteroid use had not been fully captured in the QALY calculations.</a:t>
            </a:r>
            <a:endParaRPr lang="en-GB" dirty="0"/>
          </a:p>
        </p:txBody>
      </p:sp>
      <p:sp>
        <p:nvSpPr>
          <p:cNvPr id="4" name="Slide Number Placeholder 3"/>
          <p:cNvSpPr>
            <a:spLocks noGrp="1"/>
          </p:cNvSpPr>
          <p:nvPr>
            <p:ph type="sldNum" sz="quarter" idx="12"/>
          </p:nvPr>
        </p:nvSpPr>
        <p:spPr/>
        <p:txBody>
          <a:bodyPr/>
          <a:lstStyle/>
          <a:p>
            <a:fld id="{3E0ABD2C-BA18-4AED-8ACB-952F2FBC0D47}" type="slidenum">
              <a:rPr lang="en-GB" smtClean="0"/>
              <a:pPr/>
              <a:t>9</a:t>
            </a:fld>
            <a:endParaRPr lang="en-GB" dirty="0"/>
          </a:p>
        </p:txBody>
      </p:sp>
    </p:spTree>
    <p:extLst>
      <p:ext uri="{BB962C8B-B14F-4D97-AF65-F5344CB8AC3E}">
        <p14:creationId xmlns:p14="http://schemas.microsoft.com/office/powerpoint/2010/main" val="4195134593"/>
      </p:ext>
    </p:extLst>
  </p:cSld>
  <p:clrMapOvr>
    <a:masterClrMapping/>
  </p:clrMapOvr>
</p:sld>
</file>

<file path=ppt/theme/theme1.xml><?xml version="1.0" encoding="utf-8"?>
<a:theme xmlns:a="http://schemas.openxmlformats.org/drawingml/2006/main" name="NICE Theme">
  <a:themeElements>
    <a:clrScheme name="NICE 2017">
      <a:dk1>
        <a:sysClr val="windowText" lastClr="000000"/>
      </a:dk1>
      <a:lt1>
        <a:sysClr val="window" lastClr="FFFFFF"/>
      </a:lt1>
      <a:dk2>
        <a:srgbClr val="44546A"/>
      </a:dk2>
      <a:lt2>
        <a:srgbClr val="E9E9E9"/>
      </a:lt2>
      <a:accent1>
        <a:srgbClr val="004650"/>
      </a:accent1>
      <a:accent2>
        <a:srgbClr val="00506A"/>
      </a:accent2>
      <a:accent3>
        <a:srgbClr val="517489"/>
      </a:accent3>
      <a:accent4>
        <a:srgbClr val="A2BDC1"/>
      </a:accent4>
      <a:accent5>
        <a:srgbClr val="18646E"/>
      </a:accent5>
      <a:accent6>
        <a:srgbClr val="451551"/>
      </a:accent6>
      <a:hlink>
        <a:srgbClr val="005EA5"/>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air's presentation ACM2+ TEMPLATE LIVE" id="{700B9586-FBE5-4E8B-92FA-14E82CF26F5C}" vid="{D6E2FFF6-762E-418E-8EDF-D23C42E460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Chair's presentation ACM2+ TEMPLATE LIVE</Template>
  <TotalTime>1718</TotalTime>
  <Words>3133</Words>
  <Application>Microsoft Office PowerPoint</Application>
  <PresentationFormat>On-screen Show (4:3)</PresentationFormat>
  <Paragraphs>484</Paragraphs>
  <Slides>30</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ＭＳ Ｐゴシック</vt:lpstr>
      <vt:lpstr>SimSun</vt:lpstr>
      <vt:lpstr>Arial</vt:lpstr>
      <vt:lpstr>Calibri</vt:lpstr>
      <vt:lpstr>Segoe UI</vt:lpstr>
      <vt:lpstr>Times New Roman</vt:lpstr>
      <vt:lpstr>NICE Theme</vt:lpstr>
      <vt:lpstr>Reslizumab for treating eosinophilic asthma inadequately controlled by inhaled corticosteroids</vt:lpstr>
      <vt:lpstr>Reslizumab</vt:lpstr>
      <vt:lpstr>History of appraisal</vt:lpstr>
      <vt:lpstr>Reslizumab clinical studies</vt:lpstr>
      <vt:lpstr>Clinical effectiveness (1)</vt:lpstr>
      <vt:lpstr>Clinical effectiveness (2)</vt:lpstr>
      <vt:lpstr>Key ICERs</vt:lpstr>
      <vt:lpstr>Committee conclusions (1)</vt:lpstr>
      <vt:lpstr>Committee conclusions (2)</vt:lpstr>
      <vt:lpstr>ACD consultation responses</vt:lpstr>
      <vt:lpstr>Key updates in this appraisal </vt:lpstr>
      <vt:lpstr>Consultation comment – British  Thoracic Society</vt:lpstr>
      <vt:lpstr>Consultation comments - Asthma UK</vt:lpstr>
      <vt:lpstr>Consultation comments - Novartis</vt:lpstr>
      <vt:lpstr>Company response  Population – 3 or more exacerbation in the previous year</vt:lpstr>
      <vt:lpstr>Company response  Removal of upward adjustment in placebo arm</vt:lpstr>
      <vt:lpstr>Company response  No adjustment approach conservative</vt:lpstr>
      <vt:lpstr>Company response  Further evidence to support higher rate of exacerbation</vt:lpstr>
      <vt:lpstr>Company response  Utility values for severe exacerbations</vt:lpstr>
      <vt:lpstr>ERG response (1) Utility values for severe exacerbations</vt:lpstr>
      <vt:lpstr>ERG response (2) Utility values for severe exacerbations</vt:lpstr>
      <vt:lpstr>Vial based dosing</vt:lpstr>
      <vt:lpstr>Revised patient access scheme</vt:lpstr>
      <vt:lpstr>Company’s revised base case</vt:lpstr>
      <vt:lpstr>Company’s Deterministic Sensitivity Analysis</vt:lpstr>
      <vt:lpstr>  Company’s Scenario Analysis </vt:lpstr>
      <vt:lpstr>Key issues for consideration</vt:lpstr>
      <vt:lpstr>PowerPoint Presentation</vt:lpstr>
      <vt:lpstr>Mepolizumab FAD</vt:lpstr>
      <vt:lpstr>Mepolizumab FAD evidence base</vt:lpstr>
    </vt:vector>
  </TitlesOfParts>
  <Company>NICE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Chair’s presentation Appraisal Title</dc:title>
  <dc:creator>Joanna Richardson</dc:creator>
  <cp:lastModifiedBy>Marcia Miller</cp:lastModifiedBy>
  <cp:revision>86</cp:revision>
  <dcterms:created xsi:type="dcterms:W3CDTF">2017-05-25T10:32:15Z</dcterms:created>
  <dcterms:modified xsi:type="dcterms:W3CDTF">2017-07-18T11:46:40Z</dcterms:modified>
</cp:coreProperties>
</file>