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244" r:id="rId1"/>
  </p:sldMasterIdLst>
  <p:notesMasterIdLst>
    <p:notesMasterId r:id="rId24"/>
  </p:notesMasterIdLst>
  <p:sldIdLst>
    <p:sldId id="279" r:id="rId2"/>
    <p:sldId id="280" r:id="rId3"/>
    <p:sldId id="281" r:id="rId4"/>
    <p:sldId id="282" r:id="rId5"/>
    <p:sldId id="283" r:id="rId6"/>
    <p:sldId id="284" r:id="rId7"/>
    <p:sldId id="285" r:id="rId8"/>
    <p:sldId id="286" r:id="rId9"/>
    <p:sldId id="287" r:id="rId10"/>
    <p:sldId id="288" r:id="rId11"/>
    <p:sldId id="289" r:id="rId12"/>
    <p:sldId id="290" r:id="rId13"/>
    <p:sldId id="291" r:id="rId14"/>
    <p:sldId id="292" r:id="rId15"/>
    <p:sldId id="293" r:id="rId16"/>
    <p:sldId id="294" r:id="rId17"/>
    <p:sldId id="295" r:id="rId18"/>
    <p:sldId id="296" r:id="rId19"/>
    <p:sldId id="297" r:id="rId20"/>
    <p:sldId id="298" r:id="rId21"/>
    <p:sldId id="299" r:id="rId22"/>
    <p:sldId id="301" r:id="rId2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845">
          <p15:clr>
            <a:srgbClr val="A4A3A4"/>
          </p15:clr>
        </p15:guide>
        <p15:guide id="3" orient="horz" pos="890">
          <p15:clr>
            <a:srgbClr val="A4A3A4"/>
          </p15:clr>
        </p15:guide>
        <p15:guide id="4" pos="2880">
          <p15:clr>
            <a:srgbClr val="A4A3A4"/>
          </p15:clr>
        </p15:guide>
        <p15:guide id="5" pos="295">
          <p15:clr>
            <a:srgbClr val="A4A3A4"/>
          </p15:clr>
        </p15:guide>
        <p15:guide id="6" pos="5465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ophie Laurenson" initials="SL" lastIdx="3" clrIdx="0"/>
  <p:cmAuthor id="1" name="Hamish Lunagaria" initials="HL" lastIdx="7" clrIdx="1">
    <p:extLst>
      <p:ext uri="{19B8F6BF-5375-455C-9EA6-DF929625EA0E}">
        <p15:presenceInfo xmlns:p15="http://schemas.microsoft.com/office/powerpoint/2012/main" userId="S-1-5-21-2135317788-1047624253-925700815-26565" providerId="AD"/>
      </p:ext>
    </p:extLst>
  </p:cmAuthor>
  <p:cmAuthor id="2" name="Zoe Charles" initials="ZC" lastIdx="7" clrIdx="2">
    <p:extLst>
      <p:ext uri="{19B8F6BF-5375-455C-9EA6-DF929625EA0E}">
        <p15:presenceInfo xmlns:p15="http://schemas.microsoft.com/office/powerpoint/2012/main" userId="S-1-5-21-2135317788-1047624253-925700815-142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F497D"/>
    <a:srgbClr val="A2C2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757" autoAdjust="0"/>
  </p:normalViewPr>
  <p:slideViewPr>
    <p:cSldViewPr>
      <p:cViewPr varScale="1">
        <p:scale>
          <a:sx n="124" d="100"/>
          <a:sy n="124" d="100"/>
        </p:scale>
        <p:origin x="1230" y="96"/>
      </p:cViewPr>
      <p:guideLst>
        <p:guide orient="horz" pos="2160"/>
        <p:guide orient="horz" pos="845"/>
        <p:guide orient="horz" pos="890"/>
        <p:guide pos="2880"/>
        <p:guide pos="295"/>
        <p:guide pos="546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986D6E1-1C0C-4C0B-8C01-D5472C5E3EE3}" type="datetimeFigureOut">
              <a:rPr lang="en-US"/>
              <a:pPr>
                <a:defRPr/>
              </a:pPr>
              <a:t>8/7/2017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72CA31B-2110-488F-939F-36C7AF0EBEB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80453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/>
          <a:p>
            <a:pPr>
              <a:defRPr/>
            </a:pPr>
            <a:endParaRPr lang="en-GB" dirty="0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37931725" indent="-374745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0E70335A-8990-4CC1-B70C-2A5FC1768233}" type="slidenum">
              <a:rPr lang="en-GB" altLang="en-US" smtClean="0"/>
              <a:pPr eaLnBrk="1" hangingPunct="1">
                <a:spcBef>
                  <a:spcPct val="0"/>
                </a:spcBef>
              </a:pPr>
              <a:t>1</a:t>
            </a:fld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38751586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="1" u="sng" baseline="0" dirty="0" smtClean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dirty="0"/>
              <a:t>CONFIDENTIAL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National Institute for Health and Care Excellence Pre-meeting briefing – Fulvestrant for untreated hormone-receptor positive locally advanced or metastatic breast cancer  Issue date: [August 2017]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B253-DF53-4740-B7D7-9B82F5DA74BF}" type="slidenum">
              <a:rPr lang="en-GB" smtClean="0"/>
              <a:pPr/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208209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dirty="0" smtClean="0"/>
              <a:t>CONFIDENTIAL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National Institute for Health and Care Excellence Pre-meeting briefing – Fulvestrant for untreated hormone-receptor positive locally advanced or metastatic breast cancer  Issue date: [August 2017]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B253-DF53-4740-B7D7-9B82F5DA74BF}" type="slidenum">
              <a:rPr lang="en-GB" smtClean="0"/>
              <a:pPr/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6070098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dirty="0" smtClean="0"/>
              <a:t>CONFIDENTIAL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National Institute for Health and Care Excellence Pre-meeting briefing – Fulvestrant for untreated hormone-receptor positive locally advanced or metastatic breast cancer  Issue date: [August 2017]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B253-DF53-4740-B7D7-9B82F5DA74BF}" type="slidenum">
              <a:rPr lang="en-GB" smtClean="0"/>
              <a:pPr/>
              <a:t>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8771856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dirty="0" smtClean="0"/>
              <a:t>CONFIDENTIAL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National Institute for Health and Care Excellence Pre-meeting briefing – Fulvestrant for untreated hormone-receptor positive locally advanced or metastatic breast cancer  Issue date: [August 2017]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B253-DF53-4740-B7D7-9B82F5DA74BF}" type="slidenum">
              <a:rPr lang="en-GB" smtClean="0"/>
              <a:pPr/>
              <a:t>16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5828377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dirty="0" smtClean="0"/>
              <a:t>CONFIDENTIAL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National Institute for Health and Care Excellence Pre-meeting briefing – Fulvestrant for untreated hormone-receptor positive locally advanced or metastatic breast cancer  Issue date: [August 2017]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B253-DF53-4740-B7D7-9B82F5DA74BF}" type="slidenum">
              <a:rPr lang="en-GB" smtClean="0"/>
              <a:pPr/>
              <a:t>17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5994141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smtClean="0"/>
              <a:t>CONFIDENTIAL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National Institute for Health and Care Excellence Pre-meeting briefing – Fulvestrant for untreated hormone-receptor positive locally advanced or metastatic breast cancer  Issue date: [August 2017]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B253-DF53-4740-B7D7-9B82F5DA74BF}" type="slidenum">
              <a:rPr lang="en-GB" smtClean="0"/>
              <a:pPr/>
              <a:t>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2354139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="1" u="sng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dirty="0"/>
              <a:t>CONFIDENTIAL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National Institute for Health and Care Excellence Pre-meeting briefing – Fulvestrant for untreated hormone-receptor positive locally advanced or metastatic breast cancer  Issue date: [August 2017]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B253-DF53-4740-B7D7-9B82F5DA74BF}" type="slidenum">
              <a:rPr lang="en-GB" smtClean="0"/>
              <a:pPr/>
              <a:t>19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2404566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="1" u="none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dirty="0" smtClean="0"/>
              <a:t>CONFIDENTIAL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National Institute for Health and Care Excellence Pre-meeting briefing – Fulvestrant for untreated hormone-receptor positive locally advanced or metastatic breast cancer  Issue date: [August 2017]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B253-DF53-4740-B7D7-9B82F5DA74BF}" type="slidenum">
              <a:rPr lang="en-GB" smtClean="0"/>
              <a:pPr/>
              <a:t>20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6240017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dirty="0" smtClean="0"/>
              <a:t>CONFIDENTIAL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National Institute for Health and Care Excellence Pre-meeting briefing – Fulvestrant for untreated hormone-receptor positive locally advanced or metastatic breast cancer  Issue date: [August 2017]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B253-DF53-4740-B7D7-9B82F5DA74BF}" type="slidenum">
              <a:rPr lang="en-GB" smtClean="0"/>
              <a:pPr/>
              <a:t>21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767680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9BB253-DF53-4740-B7D7-9B82F5DA74BF}" type="slidenum">
              <a:rPr lang="en-GB" smtClean="0"/>
              <a:pPr/>
              <a:t>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National Institute for Health and Care Excellence Pre-meeting briefing – Fulvestrant for untreated hormone-receptor positive locally advanced or metastatic breast cancer  Issue date: [August 2017]</a:t>
            </a:r>
            <a:endParaRPr lang="en-GB" dirty="0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GB" dirty="0"/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19394719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9BB253-DF53-4740-B7D7-9B82F5DA74BF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National Institute for Health and Care Excellence Pre-meeting briefing – Fulvestrant for untreated hormone-receptor positive locally advanced or metastatic breast cancer  Issue date: [August 2017]</a:t>
            </a:r>
            <a:endParaRPr lang="en-GB" dirty="0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GB" dirty="0"/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38748069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="1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dirty="0" smtClean="0"/>
              <a:t>CONFIDENTIAL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National Institute for Health and Care Excellence Pre-meeting briefing – Fulvestrant for untreated hormone-receptor positive locally advanced or metastatic breast cancer  Issue date: [August 2017]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B253-DF53-4740-B7D7-9B82F5DA74BF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091395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b="1" dirty="0" smtClean="0"/>
          </a:p>
          <a:p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dirty="0" smtClean="0"/>
              <a:t>CONFIDENTIAL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National Institute for Health and Care Excellence Pre-meeting briefing – Fulvestrant for untreated hormone-receptor positive locally advanced or metastatic breast cancer  Issue date: [August 2017]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B253-DF53-4740-B7D7-9B82F5DA74BF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75190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="1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dirty="0" smtClean="0"/>
              <a:t>CONFIDENTIAL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National Institute for Health and Care Excellence Pre-meeting briefing – Fulvestrant for untreated hormone-receptor positive locally advanced or metastatic breast cancer  Issue date: [August 2017]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B253-DF53-4740-B7D7-9B82F5DA74BF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8795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="1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dirty="0" smtClean="0"/>
              <a:t>CONFIDENTIAL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National Institute for Health and Care Excellence Pre-meeting briefing – Fulvestrant for untreated hormone-receptor positive locally advanced or metastatic breast cancer  Issue date: [August 2017]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B253-DF53-4740-B7D7-9B82F5DA74BF}" type="slidenum">
              <a:rPr lang="en-GB" smtClean="0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86939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dirty="0" smtClean="0"/>
              <a:t>CONFIDENTIAL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National Institute for Health and Care Excellence Pre-meeting briefing – Fulvestrant for untreated hormone-receptor positive locally advanced or metastatic breast cancer  Issue date: [August 2017]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B253-DF53-4740-B7D7-9B82F5DA74BF}" type="slidenum">
              <a:rPr lang="en-GB" smtClean="0"/>
              <a:pPr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99557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="0" u="none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dirty="0"/>
              <a:t>CONFIDENTIAL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National Institute for Health and Care Excellence Pre-meeting briefing – Fulvestrant for untreated hormone-receptor positive locally advanced or metastatic breast cancer  Issue date: [August 2017]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B253-DF53-4740-B7D7-9B82F5DA74BF}" type="slidenum">
              <a:rPr lang="en-GB" smtClean="0"/>
              <a:pPr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410065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="1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dirty="0" smtClean="0"/>
              <a:t>CONFIDENTIAL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National Institute for Health and Care Excellence Pre-meeting briefing – Fulvestrant for untreated hormone-receptor positive locally advanced or metastatic breast cancer  Issue date: [August 2017]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B253-DF53-4740-B7D7-9B82F5DA74BF}" type="slidenum">
              <a:rPr lang="en-GB" smtClean="0"/>
              <a:pPr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796230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836712"/>
            <a:ext cx="7774632" cy="1470025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2592487"/>
            <a:ext cx="7776000" cy="1752600"/>
          </a:xfrm>
        </p:spPr>
        <p:txBody>
          <a:bodyPr/>
          <a:lstStyle>
            <a:lvl1pPr marL="0" indent="0" algn="l">
              <a:spcBef>
                <a:spcPts val="300"/>
              </a:spcBef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4708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913"/>
            <a:ext cx="8218488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18488" cy="4968552"/>
          </a:xfrm>
        </p:spPr>
        <p:txBody>
          <a:bodyPr/>
          <a:lstStyle>
            <a:lvl1pPr>
              <a:lnSpc>
                <a:spcPct val="95000"/>
              </a:lnSpc>
              <a:spcBef>
                <a:spcPts val="0"/>
              </a:spcBef>
              <a:spcAft>
                <a:spcPts val="800"/>
              </a:spcAft>
              <a:defRPr/>
            </a:lvl1pPr>
            <a:lvl2pPr>
              <a:lnSpc>
                <a:spcPct val="95000"/>
              </a:lnSpc>
              <a:spcBef>
                <a:spcPts val="0"/>
              </a:spcBef>
              <a:spcAft>
                <a:spcPts val="800"/>
              </a:spcAft>
              <a:defRPr/>
            </a:lvl2pPr>
            <a:lvl3pPr>
              <a:lnSpc>
                <a:spcPct val="95000"/>
              </a:lnSpc>
              <a:spcBef>
                <a:spcPts val="0"/>
              </a:spcBef>
              <a:spcAft>
                <a:spcPts val="800"/>
              </a:spcAft>
              <a:defRPr/>
            </a:lvl3pPr>
            <a:lvl4pPr>
              <a:lnSpc>
                <a:spcPct val="95000"/>
              </a:lnSpc>
              <a:spcBef>
                <a:spcPts val="0"/>
              </a:spcBef>
              <a:spcAft>
                <a:spcPts val="800"/>
              </a:spcAft>
              <a:defRPr/>
            </a:lvl4pPr>
            <a:lvl5pPr>
              <a:lnSpc>
                <a:spcPct val="95000"/>
              </a:lnSpc>
              <a:spcBef>
                <a:spcPts val="0"/>
              </a:spcBef>
              <a:spcAft>
                <a:spcPts val="800"/>
              </a:spcAft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48264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smtClean="0">
                <a:solidFill>
                  <a:prstClr val="black">
                    <a:tint val="75000"/>
                  </a:prstClr>
                </a:solidFill>
                <a:latin typeface="Arial" charset="0"/>
                <a:ea typeface="+mn-ea"/>
              </a:defRPr>
            </a:lvl1pPr>
          </a:lstStyle>
          <a:p>
            <a:pPr>
              <a:defRPr/>
            </a:pPr>
            <a:fld id="{92508B95-668A-4FBD-B1CA-06AFA4FF490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63415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41438"/>
            <a:ext cx="4038600" cy="496788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41438"/>
            <a:ext cx="4027488" cy="496788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48264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smtClean="0">
                <a:solidFill>
                  <a:prstClr val="black">
                    <a:tint val="75000"/>
                  </a:prstClr>
                </a:solidFill>
                <a:latin typeface="Arial" charset="0"/>
                <a:ea typeface="+mn-ea"/>
              </a:defRPr>
            </a:lvl1pPr>
          </a:lstStyle>
          <a:p>
            <a:pPr>
              <a:defRPr/>
            </a:pPr>
            <a:fld id="{92508B95-668A-4FBD-B1CA-06AFA4FF490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95218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 title - for large figs + tab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90264"/>
            <a:ext cx="8218488" cy="11430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18488" cy="5328592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6975475" y="6453188"/>
            <a:ext cx="2133600" cy="365125"/>
          </a:xfrm>
        </p:spPr>
        <p:txBody>
          <a:bodyPr/>
          <a:lstStyle>
            <a:lvl1pPr>
              <a:defRPr>
                <a:ea typeface="ＭＳ Ｐゴシック" pitchFamily="34" charset="-128"/>
              </a:defRPr>
            </a:lvl1pPr>
          </a:lstStyle>
          <a:p>
            <a:pPr>
              <a:defRPr/>
            </a:pPr>
            <a:fld id="{5F6DC2C9-A942-49FD-A584-C39B74290341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29580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685" y="264146"/>
            <a:ext cx="8637490" cy="940609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55685" y="1268413"/>
            <a:ext cx="8637490" cy="50403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26309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532824D6-1CC4-45B0-B658-13A760FABFF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90064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88913"/>
            <a:ext cx="821848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title style</a:t>
            </a:r>
            <a:endParaRPr lang="en-GB" altLang="en-US" dirty="0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340768"/>
            <a:ext cx="8218488" cy="464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text styles</a:t>
            </a:r>
          </a:p>
          <a:p>
            <a:pPr lvl="1"/>
            <a:r>
              <a:rPr lang="en-US" altLang="en-US" dirty="0" smtClean="0"/>
              <a:t>Second level</a:t>
            </a:r>
          </a:p>
          <a:p>
            <a:pPr lvl="2"/>
            <a:r>
              <a:rPr lang="en-US" altLang="en-US" dirty="0" smtClean="0"/>
              <a:t>Third level</a:t>
            </a:r>
          </a:p>
          <a:p>
            <a:pPr lvl="3"/>
            <a:r>
              <a:rPr lang="en-US" altLang="en-US" dirty="0" smtClean="0"/>
              <a:t>Fourth level</a:t>
            </a:r>
          </a:p>
          <a:p>
            <a:pPr lvl="4"/>
            <a:r>
              <a:rPr lang="en-US" altLang="en-US" dirty="0" smtClean="0"/>
              <a:t>Fifth level</a:t>
            </a:r>
            <a:endParaRPr lang="en-GB" alt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48264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smtClean="0">
                <a:solidFill>
                  <a:prstClr val="black">
                    <a:tint val="75000"/>
                  </a:prstClr>
                </a:solidFill>
                <a:latin typeface="Arial" charset="0"/>
                <a:ea typeface="+mn-ea"/>
              </a:defRPr>
            </a:lvl1pPr>
          </a:lstStyle>
          <a:p>
            <a:pPr>
              <a:defRPr/>
            </a:pPr>
            <a:fld id="{92508B95-668A-4FBD-B1CA-06AFA4FF490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07450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45" r:id="rId1"/>
    <p:sldLayoutId id="2147484246" r:id="rId2"/>
    <p:sldLayoutId id="2147484247" r:id="rId3"/>
    <p:sldLayoutId id="2147484248" r:id="rId4"/>
    <p:sldLayoutId id="2147484249" r:id="rId5"/>
  </p:sldLayoutIdLst>
  <p:hf hdr="0" ft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kern="1200">
          <a:solidFill>
            <a:schemeClr val="tx2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lnSpc>
          <a:spcPct val="95000"/>
        </a:lnSpc>
        <a:spcBef>
          <a:spcPts val="0"/>
        </a:spcBef>
        <a:spcAft>
          <a:spcPts val="800"/>
        </a:spcAft>
        <a:buFont typeface="Arial" charset="0"/>
        <a:buChar char="•"/>
        <a:defRPr sz="2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lnSpc>
          <a:spcPct val="95000"/>
        </a:lnSpc>
        <a:spcBef>
          <a:spcPts val="0"/>
        </a:spcBef>
        <a:spcAft>
          <a:spcPts val="800"/>
        </a:spcAft>
        <a:buFont typeface="Arial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lnSpc>
          <a:spcPct val="95000"/>
        </a:lnSpc>
        <a:spcBef>
          <a:spcPts val="0"/>
        </a:spcBef>
        <a:spcAft>
          <a:spcPts val="800"/>
        </a:spcAft>
        <a:buFont typeface="Arial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lnSpc>
          <a:spcPct val="95000"/>
        </a:lnSpc>
        <a:spcBef>
          <a:spcPts val="0"/>
        </a:spcBef>
        <a:spcAft>
          <a:spcPts val="800"/>
        </a:spcAft>
        <a:buFont typeface="Arial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lnSpc>
          <a:spcPct val="95000"/>
        </a:lnSpc>
        <a:spcBef>
          <a:spcPts val="0"/>
        </a:spcBef>
        <a:spcAft>
          <a:spcPts val="800"/>
        </a:spcAft>
        <a:buFont typeface="Arial" charset="0"/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ctrTitle"/>
          </p:nvPr>
        </p:nvSpPr>
        <p:spPr>
          <a:xfrm>
            <a:off x="684213" y="836613"/>
            <a:ext cx="7773987" cy="1470025"/>
          </a:xfrm>
        </p:spPr>
        <p:txBody>
          <a:bodyPr/>
          <a:lstStyle/>
          <a:p>
            <a:r>
              <a:rPr lang="en-GB" altLang="en-US" b="1" dirty="0" smtClean="0">
                <a:latin typeface="Arial" charset="0"/>
                <a:ea typeface="ＭＳ Ｐゴシック" pitchFamily="34" charset="-128"/>
                <a:cs typeface="Arial" charset="0"/>
              </a:rPr>
              <a:t>Lead team presentation</a:t>
            </a:r>
            <a:br>
              <a:rPr lang="en-GB" altLang="en-US" b="1" dirty="0" smtClean="0">
                <a:latin typeface="Arial" charset="0"/>
                <a:ea typeface="ＭＳ Ｐゴシック" pitchFamily="34" charset="-128"/>
                <a:cs typeface="Arial" charset="0"/>
              </a:rPr>
            </a:br>
            <a:r>
              <a:rPr lang="en-GB" dirty="0"/>
              <a:t>Fulvestrant for untreated hormone-receptor positive locally advanced or metastatic breast cancer </a:t>
            </a:r>
            <a:endParaRPr lang="en-GB" altLang="en-US" b="1" dirty="0" smtClean="0">
              <a:latin typeface="Arial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6147" name="Subtitle 2"/>
          <p:cNvSpPr>
            <a:spLocks noGrp="1"/>
          </p:cNvSpPr>
          <p:nvPr>
            <p:ph type="subTitle" idx="1"/>
          </p:nvPr>
        </p:nvSpPr>
        <p:spPr>
          <a:xfrm>
            <a:off x="680580" y="2996952"/>
            <a:ext cx="7775575" cy="1752600"/>
          </a:xfrm>
        </p:spPr>
        <p:txBody>
          <a:bodyPr/>
          <a:lstStyle/>
          <a:p>
            <a:pPr eaLnBrk="1" hangingPunct="1"/>
            <a:r>
              <a:rPr lang="en-GB" altLang="en-US" sz="2400" dirty="0" smtClean="0">
                <a:latin typeface="Arial" charset="0"/>
                <a:ea typeface="ＭＳ Ｐゴシック" pitchFamily="34" charset="-128"/>
                <a:cs typeface="Arial" charset="0"/>
              </a:rPr>
              <a:t>1</a:t>
            </a:r>
            <a:r>
              <a:rPr lang="en-GB" altLang="en-US" sz="2400" baseline="30000" dirty="0" smtClean="0">
                <a:latin typeface="Arial" charset="0"/>
                <a:ea typeface="ＭＳ Ｐゴシック" pitchFamily="34" charset="-128"/>
                <a:cs typeface="Arial" charset="0"/>
              </a:rPr>
              <a:t>st</a:t>
            </a:r>
            <a:r>
              <a:rPr lang="en-GB" altLang="en-US" sz="2400" dirty="0" smtClean="0">
                <a:latin typeface="Arial" charset="0"/>
                <a:ea typeface="ＭＳ Ｐゴシック" pitchFamily="34" charset="-128"/>
                <a:cs typeface="Arial" charset="0"/>
              </a:rPr>
              <a:t> Appraisal Committee meeting</a:t>
            </a:r>
          </a:p>
          <a:p>
            <a:pPr eaLnBrk="1" hangingPunct="1"/>
            <a:r>
              <a:rPr lang="en-GB" altLang="en-US" sz="2400" dirty="0" smtClean="0">
                <a:latin typeface="Arial" charset="0"/>
                <a:ea typeface="ＭＳ Ｐゴシック" pitchFamily="34" charset="-128"/>
                <a:cs typeface="Arial" charset="0"/>
              </a:rPr>
              <a:t>Clinical Effectiveness</a:t>
            </a:r>
          </a:p>
          <a:p>
            <a:pPr eaLnBrk="1" hangingPunct="1"/>
            <a:r>
              <a:rPr lang="en-GB" altLang="en-US" sz="2400" dirty="0" smtClean="0">
                <a:latin typeface="Arial" charset="0"/>
                <a:ea typeface="ＭＳ Ｐゴシック" pitchFamily="34" charset="-128"/>
                <a:cs typeface="Arial" charset="0"/>
              </a:rPr>
              <a:t>Committee </a:t>
            </a:r>
            <a:r>
              <a:rPr lang="en-GB" altLang="en-US" sz="2400" dirty="0">
                <a:latin typeface="Arial" charset="0"/>
                <a:ea typeface="ＭＳ Ｐゴシック" pitchFamily="34" charset="-128"/>
                <a:cs typeface="Arial" charset="0"/>
              </a:rPr>
              <a:t>A</a:t>
            </a:r>
            <a:endParaRPr lang="en-GB" altLang="en-US" sz="2400" dirty="0" smtClean="0">
              <a:latin typeface="Arial" charset="0"/>
              <a:ea typeface="ＭＳ Ｐゴシック" pitchFamily="34" charset="-128"/>
              <a:cs typeface="Arial" charset="0"/>
            </a:endParaRPr>
          </a:p>
          <a:p>
            <a:pPr eaLnBrk="1" hangingPunct="1"/>
            <a:r>
              <a:rPr lang="en-GB" altLang="en-US" sz="2400" dirty="0" smtClean="0">
                <a:latin typeface="Arial" charset="0"/>
                <a:ea typeface="ＭＳ Ｐゴシック" pitchFamily="34" charset="-128"/>
                <a:cs typeface="Arial" charset="0"/>
              </a:rPr>
              <a:t>Lead team: Rachel Hobson and Pamela Rees</a:t>
            </a:r>
          </a:p>
          <a:p>
            <a:pPr eaLnBrk="1" hangingPunct="1"/>
            <a:r>
              <a:rPr lang="en-GB" altLang="en-US" sz="2400" dirty="0" smtClean="0">
                <a:latin typeface="Arial" charset="0"/>
                <a:ea typeface="ＭＳ Ｐゴシック" pitchFamily="34" charset="-128"/>
                <a:cs typeface="Arial" charset="0"/>
              </a:rPr>
              <a:t>ERG: Southampton Health Technology </a:t>
            </a:r>
            <a:r>
              <a:rPr lang="en-GB" altLang="en-US" sz="2400" dirty="0">
                <a:latin typeface="Arial" charset="0"/>
                <a:ea typeface="ＭＳ Ｐゴシック" pitchFamily="34" charset="-128"/>
                <a:cs typeface="Arial" charset="0"/>
              </a:rPr>
              <a:t>A</a:t>
            </a:r>
            <a:r>
              <a:rPr lang="en-GB" altLang="en-US" sz="2400" dirty="0" smtClean="0">
                <a:latin typeface="Arial" charset="0"/>
                <a:ea typeface="ＭＳ Ｐゴシック" pitchFamily="34" charset="-128"/>
                <a:cs typeface="Arial" charset="0"/>
              </a:rPr>
              <a:t>ssessment </a:t>
            </a:r>
            <a:r>
              <a:rPr lang="en-GB" altLang="en-US" sz="2400" dirty="0">
                <a:latin typeface="Arial" charset="0"/>
                <a:ea typeface="ＭＳ Ｐゴシック" pitchFamily="34" charset="-128"/>
                <a:cs typeface="Arial" charset="0"/>
              </a:rPr>
              <a:t>C</a:t>
            </a:r>
            <a:r>
              <a:rPr lang="en-GB" altLang="en-US" sz="2400" dirty="0" smtClean="0">
                <a:latin typeface="Arial" charset="0"/>
                <a:ea typeface="ＭＳ Ｐゴシック" pitchFamily="34" charset="-128"/>
                <a:cs typeface="Arial" charset="0"/>
              </a:rPr>
              <a:t>entre </a:t>
            </a:r>
          </a:p>
          <a:p>
            <a:pPr eaLnBrk="1" hangingPunct="1"/>
            <a:r>
              <a:rPr lang="en-GB" altLang="en-US" sz="2400" dirty="0" smtClean="0">
                <a:latin typeface="Arial" charset="0"/>
                <a:ea typeface="ＭＳ Ｐゴシック" pitchFamily="34" charset="-128"/>
                <a:cs typeface="Arial" charset="0"/>
              </a:rPr>
              <a:t>8</a:t>
            </a:r>
            <a:r>
              <a:rPr lang="en-GB" altLang="en-US" sz="2400" baseline="30000" dirty="0" smtClean="0">
                <a:latin typeface="Arial" charset="0"/>
                <a:ea typeface="ＭＳ Ｐゴシック" pitchFamily="34" charset="-128"/>
                <a:cs typeface="Arial" charset="0"/>
              </a:rPr>
              <a:t>th</a:t>
            </a:r>
            <a:r>
              <a:rPr lang="en-GB" altLang="en-US" sz="2400" dirty="0" smtClean="0">
                <a:latin typeface="Arial" charset="0"/>
                <a:ea typeface="ＭＳ Ｐゴシック" pitchFamily="34" charset="-128"/>
                <a:cs typeface="Arial" charset="0"/>
              </a:rPr>
              <a:t> August 2017</a:t>
            </a:r>
          </a:p>
          <a:p>
            <a:pPr eaLnBrk="1" hangingPunct="1"/>
            <a:endParaRPr lang="en-GB" altLang="en-US" dirty="0" smtClean="0">
              <a:solidFill>
                <a:srgbClr val="898989"/>
              </a:solidFill>
              <a:latin typeface="Arial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048087" y="6237312"/>
            <a:ext cx="5040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i="1" dirty="0" smtClean="0">
                <a:solidFill>
                  <a:srgbClr val="FF0000"/>
                </a:solidFill>
              </a:rPr>
              <a:t>Committee and public slides and handouts</a:t>
            </a:r>
            <a:endParaRPr lang="en-GB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7844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Decision problem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pPr/>
              <a:t>10</a:t>
            </a:fld>
            <a:endParaRPr lang="en-GB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/>
          </p:nvPr>
        </p:nvGraphicFramePr>
        <p:xfrm>
          <a:off x="469974" y="1340768"/>
          <a:ext cx="8208912" cy="501558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0217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20673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83520"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GB" sz="1600" b="1" dirty="0"/>
                        <a:t>NICE scope and company’s submission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997153">
                <a:tc>
                  <a:txBody>
                    <a:bodyPr/>
                    <a:lstStyle/>
                    <a:p>
                      <a:r>
                        <a:rPr lang="en-GB" sz="1600" b="1" dirty="0"/>
                        <a:t>Population</a:t>
                      </a:r>
                      <a:r>
                        <a:rPr lang="en-GB" sz="1600" b="1" baseline="0" dirty="0"/>
                        <a:t> </a:t>
                      </a:r>
                      <a:endParaRPr lang="en-GB" sz="1600" b="1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Post-menopausal people with locally advanced or metastatic hormone receptor-positive breast cancer, who have not received endocrine therapy</a:t>
                      </a:r>
                      <a:endParaRPr lang="en-GB" sz="16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303969">
                <a:tc>
                  <a:txBody>
                    <a:bodyPr/>
                    <a:lstStyle/>
                    <a:p>
                      <a:r>
                        <a:rPr lang="en-GB" sz="1600" b="1" dirty="0"/>
                        <a:t>Comparator(s)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Aromatase inhibitors (such as anastrozole and letrozole</a:t>
                      </a: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GB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If aromatase inhibitors are not tolerated or are contraindicated: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Tamoxifen</a:t>
                      </a:r>
                      <a:endParaRPr lang="en-GB" sz="1600" b="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632081">
                <a:tc>
                  <a:txBody>
                    <a:bodyPr/>
                    <a:lstStyle/>
                    <a:p>
                      <a:r>
                        <a:rPr lang="en-GB" sz="1600" b="1" dirty="0"/>
                        <a:t>Outcomes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overall survival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progression free survival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response rate 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adverse effects of treatment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health-related quality of life</a:t>
                      </a:r>
                    </a:p>
                  </a:txBody>
                  <a:tcPr marL="51435" marR="51435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98859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600" b="1" dirty="0"/>
                        <a:t>Subgroups 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people with visceral disease </a:t>
                      </a:r>
                    </a:p>
                    <a:p>
                      <a:pPr marL="285750" indent="-28575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people with non-visceral disease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0705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685" y="0"/>
            <a:ext cx="8637490" cy="940609"/>
          </a:xfrm>
        </p:spPr>
        <p:txBody>
          <a:bodyPr/>
          <a:lstStyle/>
          <a:p>
            <a:r>
              <a:rPr lang="en-GB" sz="2800" b="1" dirty="0"/>
              <a:t>Randomised controlled trials: </a:t>
            </a:r>
            <a:r>
              <a:rPr lang="en-GB" sz="2800" dirty="0"/>
              <a:t>fulvestrant 500mg  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0"/>
            <p:extLst/>
          </p:nvPr>
        </p:nvGraphicFramePr>
        <p:xfrm>
          <a:off x="255685" y="695407"/>
          <a:ext cx="8637590" cy="548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2808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29624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440855"/>
              </a:tblGrid>
              <a:tr h="823527">
                <a:tc>
                  <a:txBody>
                    <a:bodyPr/>
                    <a:lstStyle/>
                    <a:p>
                      <a:r>
                        <a:rPr lang="en-GB" dirty="0"/>
                        <a:t>Trial</a:t>
                      </a:r>
                      <a:r>
                        <a:rPr lang="en-GB" baseline="0" dirty="0"/>
                        <a:t>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Population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Comparator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Primary outcome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Key secondary outcomes 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498031">
                <a:tc>
                  <a:txBody>
                    <a:bodyPr/>
                    <a:lstStyle/>
                    <a:p>
                      <a:r>
                        <a:rPr lang="en-GB" sz="1600" b="1" dirty="0" smtClean="0"/>
                        <a:t>FIRST</a:t>
                      </a:r>
                    </a:p>
                    <a:p>
                      <a:r>
                        <a:rPr lang="en-GB" sz="1600" b="0" dirty="0" smtClean="0"/>
                        <a:t>phase</a:t>
                      </a:r>
                      <a:r>
                        <a:rPr lang="en-GB" sz="1600" b="0" baseline="0" dirty="0" smtClean="0"/>
                        <a:t> </a:t>
                      </a:r>
                      <a:r>
                        <a:rPr lang="en-GB" sz="1600" b="0" baseline="0" dirty="0"/>
                        <a:t>II, open-label, </a:t>
                      </a:r>
                      <a:r>
                        <a:rPr lang="en-GB" sz="1600" b="0" baseline="0" dirty="0" smtClean="0"/>
                        <a:t>multicentre </a:t>
                      </a:r>
                      <a:r>
                        <a:rPr lang="en-GB" sz="1600" b="0" baseline="0" dirty="0" smtClean="0">
                          <a:solidFill>
                            <a:schemeClr val="tx1"/>
                          </a:solidFill>
                        </a:rPr>
                        <a:t>non-inferiority</a:t>
                      </a:r>
                    </a:p>
                    <a:p>
                      <a:r>
                        <a:rPr lang="en-GB" sz="1600" b="0" baseline="0" dirty="0" smtClean="0">
                          <a:solidFill>
                            <a:schemeClr val="tx1"/>
                          </a:solidFill>
                        </a:rPr>
                        <a:t>(Asia, Europe, North and South America, South Africa)</a:t>
                      </a:r>
                    </a:p>
                    <a:p>
                      <a:r>
                        <a:rPr lang="en-GB" sz="1600" b="0" baseline="0" dirty="0" smtClean="0">
                          <a:solidFill>
                            <a:schemeClr val="tx1"/>
                          </a:solidFill>
                        </a:rPr>
                        <a:t>N=233 enrolled, 205 randomised</a:t>
                      </a:r>
                      <a:endParaRPr lang="en-GB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Postmenopausal</a:t>
                      </a:r>
                      <a:r>
                        <a:rPr lang="en-GB" sz="1600" baseline="0" dirty="0"/>
                        <a:t> women with </a:t>
                      </a:r>
                      <a:r>
                        <a:rPr lang="en-GB" sz="1600" baseline="0" dirty="0" smtClean="0"/>
                        <a:t>HR+, </a:t>
                      </a:r>
                      <a:r>
                        <a:rPr lang="en-GB" sz="1600" baseline="0" dirty="0"/>
                        <a:t>advanced </a:t>
                      </a:r>
                      <a:r>
                        <a:rPr lang="en-GB" sz="1600" baseline="0" dirty="0" smtClean="0"/>
                        <a:t>BC:</a:t>
                      </a:r>
                      <a:endParaRPr lang="en-GB" sz="1600" baseline="0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aseline="0" dirty="0" smtClean="0">
                          <a:solidFill>
                            <a:schemeClr val="tx1"/>
                          </a:solidFill>
                        </a:rPr>
                        <a:t>75% had no previous endocrine therapy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aseline="0" dirty="0" smtClean="0">
                          <a:solidFill>
                            <a:schemeClr val="tx1"/>
                          </a:solidFill>
                        </a:rPr>
                        <a:t>HER2 status –positive:19%; negative: 47% unknown: 34%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anastrozole</a:t>
                      </a:r>
                      <a:r>
                        <a:rPr lang="en-GB" sz="1600" baseline="0" dirty="0" smtClean="0"/>
                        <a:t> (</a:t>
                      </a:r>
                      <a:r>
                        <a:rPr lang="en-GB" sz="1600" baseline="0" dirty="0" smtClean="0">
                          <a:solidFill>
                            <a:schemeClr val="tx1"/>
                          </a:solidFill>
                        </a:rPr>
                        <a:t>1mg tablet daily)</a:t>
                      </a:r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Clinical</a:t>
                      </a:r>
                      <a:r>
                        <a:rPr lang="en-GB" sz="1600" baseline="0" dirty="0"/>
                        <a:t> benefit rate (CBR)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Time-to-progression (TTP)</a:t>
                      </a:r>
                    </a:p>
                    <a:p>
                      <a:endParaRPr lang="en-GB" sz="1600" dirty="0" smtClean="0"/>
                    </a:p>
                    <a:p>
                      <a:r>
                        <a:rPr lang="en-GB" sz="1600" dirty="0" smtClean="0"/>
                        <a:t>Overall survival (OS)</a:t>
                      </a:r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839210">
                <a:tc>
                  <a:txBody>
                    <a:bodyPr/>
                    <a:lstStyle/>
                    <a:p>
                      <a:r>
                        <a:rPr lang="en-GB" sz="1600" b="1" dirty="0" smtClean="0"/>
                        <a:t>FALCON*</a:t>
                      </a:r>
                    </a:p>
                    <a:p>
                      <a:r>
                        <a:rPr lang="en-GB" sz="1600" b="0" dirty="0" smtClean="0"/>
                        <a:t>phase</a:t>
                      </a:r>
                      <a:r>
                        <a:rPr lang="en-GB" sz="1600" b="0" baseline="0" dirty="0" smtClean="0"/>
                        <a:t> </a:t>
                      </a:r>
                      <a:r>
                        <a:rPr lang="en-GB" sz="1600" b="0" baseline="0" dirty="0"/>
                        <a:t>III, double-blind, </a:t>
                      </a:r>
                      <a:r>
                        <a:rPr lang="en-GB" sz="1600" b="0" baseline="0" dirty="0" smtClean="0"/>
                        <a:t>multicentre, </a:t>
                      </a:r>
                      <a:r>
                        <a:rPr lang="en-GB" sz="1600" b="0" baseline="0" dirty="0" smtClean="0">
                          <a:solidFill>
                            <a:schemeClr val="tx1"/>
                          </a:solidFill>
                        </a:rPr>
                        <a:t>superiority study (Europe</a:t>
                      </a:r>
                      <a:r>
                        <a:rPr lang="en-GB" sz="1600" b="0" baseline="0" dirty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en-GB" sz="1600" b="0" baseline="0" dirty="0" smtClean="0">
                          <a:solidFill>
                            <a:schemeClr val="tx1"/>
                          </a:solidFill>
                        </a:rPr>
                        <a:t>North </a:t>
                      </a:r>
                      <a:r>
                        <a:rPr lang="en-GB" sz="1600" b="0" baseline="0" dirty="0">
                          <a:solidFill>
                            <a:schemeClr val="tx1"/>
                          </a:solidFill>
                        </a:rPr>
                        <a:t>and </a:t>
                      </a:r>
                      <a:r>
                        <a:rPr lang="en-GB" sz="1600" b="0" baseline="0" dirty="0" smtClean="0">
                          <a:solidFill>
                            <a:schemeClr val="tx1"/>
                          </a:solidFill>
                        </a:rPr>
                        <a:t>South </a:t>
                      </a:r>
                      <a:r>
                        <a:rPr lang="en-GB" sz="1600" b="0" baseline="0" dirty="0">
                          <a:solidFill>
                            <a:schemeClr val="tx1"/>
                          </a:solidFill>
                        </a:rPr>
                        <a:t>America)</a:t>
                      </a:r>
                    </a:p>
                    <a:p>
                      <a:r>
                        <a:rPr lang="en-GB" sz="1600" b="0" baseline="0" dirty="0" smtClean="0">
                          <a:solidFill>
                            <a:schemeClr val="tx1"/>
                          </a:solidFill>
                        </a:rPr>
                        <a:t>N=524 enrolled, 462 randomised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Postmenopausal women with</a:t>
                      </a:r>
                      <a:r>
                        <a:rPr lang="en-GB" sz="1600" baseline="0" dirty="0"/>
                        <a:t> ER+ and/or </a:t>
                      </a:r>
                      <a:r>
                        <a:rPr lang="en-GB" sz="1600" baseline="0" dirty="0" smtClean="0"/>
                        <a:t>PR+ BC: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aseline="0" dirty="0" smtClean="0"/>
                        <a:t>no previous endocrine therapy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aseline="0" dirty="0" smtClean="0">
                          <a:solidFill>
                            <a:schemeClr val="tx1"/>
                          </a:solidFill>
                        </a:rPr>
                        <a:t>HER2 negative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anastrozole (</a:t>
                      </a:r>
                      <a:r>
                        <a:rPr lang="en-GB" sz="1600" dirty="0" smtClean="0">
                          <a:solidFill>
                            <a:schemeClr val="tx1"/>
                          </a:solidFill>
                        </a:rPr>
                        <a:t>1mg tablet daily)</a:t>
                      </a:r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Progression-free</a:t>
                      </a:r>
                      <a:r>
                        <a:rPr lang="en-GB" sz="1600" baseline="0" dirty="0"/>
                        <a:t> survival (PFS)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OS</a:t>
                      </a:r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pPr/>
              <a:t>11</a:t>
            </a:fld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255685" y="6190573"/>
            <a:ext cx="86374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*number of participants from the UK unknown; please note the definition of TTP is similar to PFS so the results can be assumed to be comparable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606730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943" y="188640"/>
            <a:ext cx="8637490" cy="940609"/>
          </a:xfrm>
        </p:spPr>
        <p:txBody>
          <a:bodyPr/>
          <a:lstStyle/>
          <a:p>
            <a:r>
              <a:rPr lang="en-GB" b="1" dirty="0" smtClean="0"/>
              <a:t>Key baseline characteristics </a:t>
            </a:r>
            <a:endParaRPr lang="en-GB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571311726"/>
              </p:ext>
            </p:extLst>
          </p:nvPr>
        </p:nvGraphicFramePr>
        <p:xfrm>
          <a:off x="245943" y="1152714"/>
          <a:ext cx="8628024" cy="54963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45448"/>
                <a:gridCol w="1395197"/>
                <a:gridCol w="1396091"/>
                <a:gridCol w="1396091"/>
                <a:gridCol w="1395197"/>
              </a:tblGrid>
              <a:tr h="366751">
                <a:tc row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</a:rPr>
                        <a:t>Patient demographic and disease characteristics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84" marR="38184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FIRST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84" marR="38184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FALCON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84" marR="38184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7335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</a:rPr>
                        <a:t>Fulvestrant </a:t>
                      </a:r>
                      <a:r>
                        <a:rPr lang="en-GB" sz="1600" dirty="0" smtClean="0">
                          <a:effectLst/>
                        </a:rPr>
                        <a:t>(n=102) 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84" marR="381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 smtClean="0">
                          <a:effectLst/>
                        </a:rPr>
                        <a:t>Anastrozole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</a:rPr>
                        <a:t>(n=103)</a:t>
                      </a:r>
                      <a:r>
                        <a:rPr lang="en-GB" sz="1600" baseline="0" dirty="0" smtClean="0">
                          <a:effectLst/>
                        </a:rPr>
                        <a:t> 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84" marR="381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</a:rPr>
                        <a:t>Fulvestrant </a:t>
                      </a:r>
                      <a:r>
                        <a:rPr lang="en-GB" sz="1600" dirty="0" smtClean="0">
                          <a:effectLst/>
                        </a:rPr>
                        <a:t>(n=230) 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84" marR="381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</a:rPr>
                        <a:t>Anastrozole</a:t>
                      </a:r>
                      <a:r>
                        <a:rPr lang="en-GB" sz="1600" dirty="0">
                          <a:effectLst/>
                        </a:rPr>
                        <a:t>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</a:rPr>
                        <a:t>(n=232) 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84" marR="38184" marT="0" marB="0"/>
                </a:tc>
              </a:tr>
              <a:tr h="355427">
                <a:tc gridSpan="5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bg1"/>
                          </a:solidFill>
                          <a:effectLst/>
                        </a:rPr>
                        <a:t>HER2 </a:t>
                      </a:r>
                      <a:r>
                        <a:rPr lang="en-GB" sz="1600" dirty="0" smtClean="0">
                          <a:solidFill>
                            <a:schemeClr val="bg1"/>
                          </a:solidFill>
                          <a:effectLst/>
                        </a:rPr>
                        <a:t>status</a:t>
                      </a:r>
                      <a:r>
                        <a:rPr lang="en-GB" sz="1600" baseline="3000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GB" sz="1600" dirty="0" smtClean="0">
                          <a:solidFill>
                            <a:schemeClr val="bg1"/>
                          </a:solidFill>
                          <a:effectLst/>
                        </a:rPr>
                        <a:t>(%)</a:t>
                      </a:r>
                      <a:endParaRPr lang="en-GB" sz="16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84" marR="38184"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84" marR="38184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84" marR="38184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55427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Positive</a:t>
                      </a:r>
                      <a:endParaRPr lang="en-GB" sz="1600" b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84" marR="38184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effectLst/>
                        </a:rPr>
                        <a:t>18.6</a:t>
                      </a:r>
                      <a:endParaRPr lang="en-GB" sz="16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84" marR="3818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effectLst/>
                        </a:rPr>
                        <a:t>18.4</a:t>
                      </a:r>
                      <a:endParaRPr lang="en-GB" sz="16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84" marR="3818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>
                          <a:effectLst/>
                        </a:rPr>
                        <a:t>0</a:t>
                      </a:r>
                      <a:endParaRPr lang="en-GB" sz="16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84" marR="3818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effectLst/>
                        </a:rPr>
                        <a:t>&lt;1</a:t>
                      </a:r>
                      <a:endParaRPr lang="en-GB" sz="16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84" marR="3818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55427">
                <a:tc>
                  <a:txBody>
                    <a:bodyPr/>
                    <a:lstStyle/>
                    <a:p>
                      <a:pPr marL="18034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>
                          <a:solidFill>
                            <a:schemeClr val="bg1"/>
                          </a:solidFill>
                          <a:effectLst/>
                        </a:rPr>
                        <a:t>Negative</a:t>
                      </a:r>
                      <a:endParaRPr lang="en-GB" sz="1600" b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84" marR="381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effectLst/>
                        </a:rPr>
                        <a:t>47.1 </a:t>
                      </a:r>
                      <a:endParaRPr lang="en-GB" sz="16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84" marR="381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effectLst/>
                        </a:rPr>
                        <a:t>47.6</a:t>
                      </a:r>
                      <a:endParaRPr lang="en-GB" sz="16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84" marR="381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effectLst/>
                        </a:rPr>
                        <a:t>100 </a:t>
                      </a:r>
                      <a:endParaRPr lang="en-GB" sz="16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84" marR="381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effectLst/>
                        </a:rPr>
                        <a:t>100</a:t>
                      </a:r>
                      <a:endParaRPr lang="en-GB" sz="16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84" marR="38184" marT="0" marB="0"/>
                </a:tc>
              </a:tr>
              <a:tr h="355427">
                <a:tc>
                  <a:txBody>
                    <a:bodyPr/>
                    <a:lstStyle/>
                    <a:p>
                      <a:pPr marL="18034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>
                          <a:solidFill>
                            <a:schemeClr val="bg1"/>
                          </a:solidFill>
                          <a:effectLst/>
                        </a:rPr>
                        <a:t>Unknown</a:t>
                      </a:r>
                      <a:endParaRPr lang="en-GB" sz="1600" b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84" marR="38184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effectLst/>
                        </a:rPr>
                        <a:t>34.3 </a:t>
                      </a:r>
                      <a:endParaRPr lang="en-GB" sz="16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84" marR="3818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effectLst/>
                        </a:rPr>
                        <a:t>34.0</a:t>
                      </a:r>
                      <a:endParaRPr lang="en-GB" sz="16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84" marR="3818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>
                          <a:effectLst/>
                        </a:rPr>
                        <a:t>0</a:t>
                      </a:r>
                      <a:endParaRPr lang="en-GB" sz="16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84" marR="3818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>
                          <a:effectLst/>
                        </a:rPr>
                        <a:t>0</a:t>
                      </a:r>
                      <a:endParaRPr lang="en-GB" sz="16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84" marR="3818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66751">
                <a:tc gridSpan="5"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</a:rPr>
                        <a:t>Site of </a:t>
                      </a:r>
                      <a:r>
                        <a:rPr lang="en-GB" sz="1600" b="1" dirty="0" smtClean="0">
                          <a:effectLst/>
                        </a:rPr>
                        <a:t>disease</a:t>
                      </a:r>
                      <a:r>
                        <a:rPr lang="en-GB" sz="1600" b="1" baseline="30000" dirty="0" smtClean="0">
                          <a:effectLst/>
                        </a:rPr>
                        <a:t> </a:t>
                      </a:r>
                      <a:r>
                        <a:rPr lang="en-GB" sz="1600" b="1" dirty="0" smtClean="0">
                          <a:effectLst/>
                        </a:rPr>
                        <a:t>(%)</a:t>
                      </a:r>
                      <a:r>
                        <a:rPr lang="en-GB" sz="1600" dirty="0" smtClean="0">
                          <a:effectLst/>
                        </a:rPr>
                        <a:t> </a:t>
                      </a:r>
                      <a:endParaRPr lang="en-GB" sz="1600" dirty="0">
                        <a:effectLst/>
                      </a:endParaRPr>
                    </a:p>
                  </a:txBody>
                  <a:tcPr marL="38184" marR="38184" marT="0" marB="0"/>
                </a:tc>
                <a:tc hMerge="1"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1800" dirty="0">
                        <a:effectLst/>
                      </a:endParaRPr>
                    </a:p>
                  </a:txBody>
                  <a:tcPr marL="38184" marR="38184" marT="0" marB="0"/>
                </a:tc>
                <a:tc hMerge="1"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1800" dirty="0">
                        <a:effectLst/>
                      </a:endParaRPr>
                    </a:p>
                  </a:txBody>
                  <a:tcPr marL="38184" marR="38184" marT="0" marB="0"/>
                </a:tc>
                <a:tc hMerge="1"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1800" dirty="0">
                        <a:effectLst/>
                      </a:endParaRPr>
                    </a:p>
                  </a:txBody>
                  <a:tcPr marL="38184" marR="38184" marT="0" marB="0"/>
                </a:tc>
                <a:tc hMerge="1"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1800" dirty="0">
                        <a:effectLst/>
                      </a:endParaRPr>
                    </a:p>
                  </a:txBody>
                  <a:tcPr marL="38184" marR="38184" marT="0" marB="0"/>
                </a:tc>
              </a:tr>
              <a:tr h="35542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effectLst/>
                        </a:rPr>
                        <a:t>   Any </a:t>
                      </a:r>
                      <a:r>
                        <a:rPr lang="en-GB" sz="1600" b="0" dirty="0">
                          <a:effectLst/>
                        </a:rPr>
                        <a:t>visceral disease</a:t>
                      </a:r>
                      <a:endParaRPr lang="en-GB" sz="16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84" marR="381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 </a:t>
                      </a:r>
                      <a:r>
                        <a:rPr lang="en-GB" sz="1600" dirty="0" smtClean="0">
                          <a:effectLst/>
                        </a:rPr>
                        <a:t>47.1 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84" marR="381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 </a:t>
                      </a:r>
                      <a:r>
                        <a:rPr lang="en-GB" sz="1600" dirty="0" smtClean="0">
                          <a:effectLst/>
                        </a:rPr>
                        <a:t>56.3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84" marR="381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 </a:t>
                      </a:r>
                      <a:r>
                        <a:rPr lang="en-GB" sz="1600" dirty="0" smtClean="0">
                          <a:effectLst/>
                        </a:rPr>
                        <a:t>59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84" marR="381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 </a:t>
                      </a:r>
                      <a:r>
                        <a:rPr lang="en-GB" sz="1600" dirty="0" smtClean="0">
                          <a:effectLst/>
                        </a:rPr>
                        <a:t>51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84" marR="38184" marT="0" marB="0"/>
                </a:tc>
              </a:tr>
              <a:tr h="366751">
                <a:tc gridSpan="5"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Prior endocrine therapy </a:t>
                      </a:r>
                      <a:r>
                        <a:rPr lang="en-GB" sz="1600" dirty="0" smtClean="0">
                          <a:effectLst/>
                        </a:rPr>
                        <a:t>(%)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84" marR="38184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84" marR="38184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84" marR="38184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84" marR="38184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84" marR="38184" marT="0" marB="0"/>
                </a:tc>
              </a:tr>
              <a:tr h="366751">
                <a:tc>
                  <a:txBody>
                    <a:bodyPr/>
                    <a:lstStyle/>
                    <a:p>
                      <a:pPr marL="18034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>
                          <a:effectLst/>
                        </a:rPr>
                        <a:t>None </a:t>
                      </a:r>
                      <a:endParaRPr lang="en-GB" sz="16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84" marR="381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</a:rPr>
                        <a:t>71.6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84" marR="381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</a:rPr>
                        <a:t>77.7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84" marR="381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</a:rPr>
                        <a:t>99.1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84" marR="381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</a:rPr>
                        <a:t>99.6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84" marR="38184" marT="0" marB="0"/>
                </a:tc>
              </a:tr>
              <a:tr h="733500">
                <a:tc>
                  <a:txBody>
                    <a:bodyPr/>
                    <a:lstStyle/>
                    <a:p>
                      <a:pPr marL="18034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>
                          <a:effectLst/>
                        </a:rPr>
                        <a:t>Completed ≤12 months prior to randomisation</a:t>
                      </a:r>
                      <a:endParaRPr lang="en-GB" sz="16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84" marR="381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</a:rPr>
                        <a:t>1.0 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84" marR="381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0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84" marR="38184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</a:rPr>
                        <a:t>1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84" marR="38184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</a:rPr>
                        <a:t>&lt;1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84" marR="38184" marT="0" marB="0" anchor="ctr"/>
                </a:tc>
              </a:tr>
              <a:tr h="733500">
                <a:tc>
                  <a:txBody>
                    <a:bodyPr/>
                    <a:lstStyle/>
                    <a:p>
                      <a:pPr marL="18034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Completed &gt;12 months prior to randomisation</a:t>
                      </a:r>
                      <a:endParaRPr lang="en-GB" sz="16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27.5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22.3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84" marR="38184" marT="0" marB="0" anchor="ctr"/>
                </a:tc>
                <a:tc vMerge="1"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84" marR="38184" marT="0" marB="0" anchor="ctr"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pPr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549162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Results: </a:t>
            </a:r>
            <a:r>
              <a:rPr lang="en-GB" dirty="0" smtClean="0"/>
              <a:t>intention-to-treat (ITT)</a:t>
            </a:r>
            <a:r>
              <a:rPr lang="en-GB" b="1" dirty="0" smtClean="0"/>
              <a:t> </a:t>
            </a:r>
            <a:endParaRPr lang="en-GB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0"/>
            <p:extLst/>
          </p:nvPr>
        </p:nvGraphicFramePr>
        <p:xfrm>
          <a:off x="262276" y="1236342"/>
          <a:ext cx="8637588" cy="52771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796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67240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81721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52717">
                <a:tc>
                  <a:txBody>
                    <a:bodyPr/>
                    <a:lstStyle/>
                    <a:p>
                      <a:r>
                        <a:rPr lang="en-GB" dirty="0"/>
                        <a:t>Trial</a:t>
                      </a:r>
                      <a:r>
                        <a:rPr lang="en-GB" baseline="0" dirty="0"/>
                        <a:t>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PFS /</a:t>
                      </a:r>
                      <a:r>
                        <a:rPr lang="en-GB" baseline="0" dirty="0" smtClean="0"/>
                        <a:t> TTP</a:t>
                      </a:r>
                      <a:r>
                        <a:rPr lang="en-GB" dirty="0" smtClean="0"/>
                        <a:t> (95% CI)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OS (95% CI)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026474">
                <a:tc>
                  <a:txBody>
                    <a:bodyPr/>
                    <a:lstStyle/>
                    <a:p>
                      <a:r>
                        <a:rPr lang="en-GB" b="1" dirty="0"/>
                        <a:t>FIRST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i="0" baseline="0" dirty="0" smtClean="0"/>
                        <a:t>TTP: HR </a:t>
                      </a:r>
                      <a:r>
                        <a:rPr lang="en-GB" b="0" i="0" baseline="0" dirty="0" smtClean="0"/>
                        <a:t>0.66 (0.47, 0.92)</a:t>
                      </a:r>
                    </a:p>
                    <a:p>
                      <a:r>
                        <a:rPr lang="en-GB" b="0" i="1" baseline="0" dirty="0" smtClean="0"/>
                        <a:t>P value 0.01</a:t>
                      </a:r>
                    </a:p>
                    <a:p>
                      <a:r>
                        <a:rPr lang="en-GB" b="1" i="0" baseline="0" dirty="0" smtClean="0"/>
                        <a:t>Median TTP </a:t>
                      </a:r>
                      <a:r>
                        <a:rPr lang="en-GB" b="0" i="1" baseline="0" dirty="0" smtClean="0"/>
                        <a:t>F: 23.4 months vs </a:t>
                      </a:r>
                    </a:p>
                    <a:p>
                      <a:r>
                        <a:rPr lang="en-GB" b="0" i="1" baseline="0" dirty="0" smtClean="0"/>
                        <a:t>A: 13.1 months </a:t>
                      </a:r>
                    </a:p>
                    <a:p>
                      <a:r>
                        <a:rPr lang="en-GB" b="1" i="1" baseline="0" dirty="0" smtClean="0"/>
                        <a:t>(10.3 month gain)</a:t>
                      </a:r>
                    </a:p>
                    <a:p>
                      <a:endParaRPr lang="en-GB" b="0" i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 smtClean="0"/>
                        <a:t>HR</a:t>
                      </a:r>
                      <a:r>
                        <a:rPr lang="en-GB" b="0" dirty="0" smtClean="0"/>
                        <a:t> </a:t>
                      </a:r>
                      <a:r>
                        <a:rPr lang="en-GB" b="0" baseline="0" dirty="0"/>
                        <a:t>0.70 </a:t>
                      </a:r>
                      <a:r>
                        <a:rPr lang="en-GB" b="0" baseline="0" dirty="0" smtClean="0"/>
                        <a:t>(0.50, 0.98)*</a:t>
                      </a:r>
                      <a:endParaRPr lang="en-GB" b="0" baseline="0" dirty="0"/>
                    </a:p>
                    <a:p>
                      <a:r>
                        <a:rPr lang="en-GB" b="0" i="1" baseline="0" dirty="0"/>
                        <a:t>P value </a:t>
                      </a:r>
                      <a:r>
                        <a:rPr lang="en-GB" b="0" i="1" baseline="0" dirty="0" smtClean="0"/>
                        <a:t>0.041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i="0" baseline="0" dirty="0" smtClean="0"/>
                        <a:t>Median OS </a:t>
                      </a:r>
                      <a:r>
                        <a:rPr lang="en-GB" b="0" i="1" baseline="0" dirty="0" smtClean="0"/>
                        <a:t>F: 54.1 months vs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0" i="1" baseline="0" dirty="0" smtClean="0"/>
                        <a:t>A: 48.4 months </a:t>
                      </a:r>
                      <a:r>
                        <a:rPr lang="en-GB" b="1" i="1" baseline="0" dirty="0" smtClean="0"/>
                        <a:t>(5.7 month gain)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026474">
                <a:tc>
                  <a:txBody>
                    <a:bodyPr/>
                    <a:lstStyle/>
                    <a:p>
                      <a:r>
                        <a:rPr lang="en-GB" b="1" dirty="0"/>
                        <a:t>FALCON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PFS:</a:t>
                      </a:r>
                      <a:r>
                        <a:rPr lang="en-GB" b="1" baseline="0" dirty="0"/>
                        <a:t> </a:t>
                      </a:r>
                      <a:r>
                        <a:rPr lang="en-GB" b="1" baseline="0" dirty="0" smtClean="0"/>
                        <a:t>HR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/>
                        <a:t>0.797 </a:t>
                      </a:r>
                      <a:r>
                        <a:rPr lang="en-GB" baseline="0" dirty="0" smtClean="0"/>
                        <a:t>(0.637, 0.999</a:t>
                      </a:r>
                      <a:r>
                        <a:rPr lang="en-GB" baseline="0" dirty="0"/>
                        <a:t>) </a:t>
                      </a:r>
                      <a:endParaRPr lang="en-GB" baseline="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i="1" baseline="0" dirty="0" smtClean="0"/>
                        <a:t>P value 0.0486 </a:t>
                      </a:r>
                      <a:endParaRPr lang="en-GB" baseline="0" dirty="0" smtClean="0"/>
                    </a:p>
                    <a:p>
                      <a:r>
                        <a:rPr lang="en-GB" b="1" baseline="0" dirty="0" smtClean="0"/>
                        <a:t>Median PFS </a:t>
                      </a:r>
                      <a:r>
                        <a:rPr lang="en-GB" i="1" baseline="0" dirty="0" smtClean="0"/>
                        <a:t>F: 16.6 months vs </a:t>
                      </a:r>
                    </a:p>
                    <a:p>
                      <a:r>
                        <a:rPr lang="en-GB" i="1" baseline="0" dirty="0" smtClean="0"/>
                        <a:t>A: 13.8 months </a:t>
                      </a:r>
                      <a:r>
                        <a:rPr lang="en-GB" b="1" i="1" baseline="0" dirty="0" smtClean="0"/>
                        <a:t>(2.8 month gain)</a:t>
                      </a:r>
                      <a:endParaRPr lang="en-GB" b="1" i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 smtClean="0"/>
                        <a:t>HR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/>
                        <a:t>0.875 (</a:t>
                      </a:r>
                      <a:r>
                        <a:rPr lang="en-GB" baseline="0" dirty="0" smtClean="0"/>
                        <a:t>0.629, 1.217)**</a:t>
                      </a:r>
                    </a:p>
                    <a:p>
                      <a:r>
                        <a:rPr lang="en-GB" i="1" baseline="0" dirty="0" smtClean="0"/>
                        <a:t>P </a:t>
                      </a:r>
                      <a:r>
                        <a:rPr lang="en-GB" i="1" baseline="0" dirty="0"/>
                        <a:t>value </a:t>
                      </a:r>
                      <a:r>
                        <a:rPr lang="en-GB" i="1" baseline="0" dirty="0" smtClean="0"/>
                        <a:t>0.427</a:t>
                      </a:r>
                      <a:endParaRPr lang="en-GB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184393">
                <a:tc gridSpan="3">
                  <a:txBody>
                    <a:bodyPr/>
                    <a:lstStyle/>
                    <a:p>
                      <a:r>
                        <a:rPr lang="en-GB" sz="16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*OS data was mature at time of data cut-off of follow-up analysis (approx. 65% of events reached)</a:t>
                      </a:r>
                    </a:p>
                    <a:p>
                      <a:r>
                        <a:rPr lang="en-GB" sz="16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**OS </a:t>
                      </a:r>
                      <a:r>
                        <a:rPr lang="en-GB" sz="16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data were immature at </a:t>
                      </a:r>
                      <a:r>
                        <a:rPr lang="en-GB" sz="16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time </a:t>
                      </a:r>
                      <a:r>
                        <a:rPr lang="en-GB" sz="16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of </a:t>
                      </a:r>
                      <a:r>
                        <a:rPr lang="en-GB" sz="16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interim analysis </a:t>
                      </a:r>
                      <a:r>
                        <a:rPr lang="en-GB" sz="16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(31% of events reached) therefore a median could not be calculated</a:t>
                      </a:r>
                      <a:endParaRPr lang="en-GB" sz="160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aseline="0" dirty="0" smtClean="0"/>
                        <a:t>TTP, time-to-progression; </a:t>
                      </a:r>
                      <a:r>
                        <a:rPr lang="en-GB" sz="16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</a:t>
                      </a:r>
                      <a:r>
                        <a:rPr lang="en-GB" sz="16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odds ratio; PFS, progression-free survival; OS, overall </a:t>
                      </a:r>
                      <a:r>
                        <a:rPr lang="en-GB" sz="16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survival; </a:t>
                      </a:r>
                      <a:r>
                        <a:rPr lang="en-GB" sz="16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HR hazard </a:t>
                      </a:r>
                      <a:r>
                        <a:rPr lang="en-GB" sz="16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ratio; F, fulvestrant; A, anastrozole </a:t>
                      </a:r>
                      <a:endParaRPr lang="en-GB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 </a:t>
                      </a: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&gt;1 favour </a:t>
                      </a:r>
                      <a:r>
                        <a:rPr lang="en-GB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fulvestrant;</a:t>
                      </a:r>
                      <a:r>
                        <a:rPr lang="en-GB" sz="16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HR </a:t>
                      </a: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&lt;1</a:t>
                      </a:r>
                      <a:r>
                        <a:rPr lang="en-GB" sz="16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favours </a:t>
                      </a:r>
                      <a:r>
                        <a:rPr lang="en-GB" sz="16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fulvestrant ; P </a:t>
                      </a:r>
                      <a:r>
                        <a:rPr lang="en-GB" sz="16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value &lt;0.05 is statistically significant </a:t>
                      </a:r>
                      <a:endParaRPr lang="en-GB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pPr/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2149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FIRST: </a:t>
            </a:r>
            <a:r>
              <a:rPr lang="en-GB" dirty="0" smtClean="0"/>
              <a:t>Kaplan–Meier TTP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pPr/>
              <a:t>14</a:t>
            </a:fld>
            <a:endParaRPr lang="en-GB" dirty="0"/>
          </a:p>
        </p:txBody>
      </p:sp>
      <p:pic>
        <p:nvPicPr>
          <p:cNvPr id="6" name="Picture 5"/>
          <p:cNvPicPr/>
          <p:nvPr/>
        </p:nvPicPr>
        <p:blipFill>
          <a:blip r:embed="rId3"/>
          <a:stretch>
            <a:fillRect/>
          </a:stretch>
        </p:blipFill>
        <p:spPr>
          <a:xfrm>
            <a:off x="922280" y="1204755"/>
            <a:ext cx="7304300" cy="5040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02085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FALCON: </a:t>
            </a:r>
            <a:r>
              <a:rPr lang="en-GB" dirty="0" smtClean="0"/>
              <a:t>Kaplan–Meier PFS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pPr/>
              <a:t>15</a:t>
            </a:fld>
            <a:endParaRPr lang="en-GB" dirty="0"/>
          </a:p>
        </p:txBody>
      </p:sp>
      <p:pic>
        <p:nvPicPr>
          <p:cNvPr id="5" name="Picture 4"/>
          <p:cNvPicPr/>
          <p:nvPr/>
        </p:nvPicPr>
        <p:blipFill rotWithShape="1">
          <a:blip r:embed="rId3"/>
          <a:srcRect l="3570" t="8304" r="63999" b="26715"/>
          <a:stretch/>
        </p:blipFill>
        <p:spPr bwMode="auto">
          <a:xfrm>
            <a:off x="364044" y="1220509"/>
            <a:ext cx="8420771" cy="501558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5672021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FIRST: </a:t>
            </a:r>
            <a:r>
              <a:rPr lang="en-GB" dirty="0" smtClean="0"/>
              <a:t>Kaplan–Meier OS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pPr/>
              <a:t>16</a:t>
            </a:fld>
            <a:endParaRPr lang="en-GB" dirty="0"/>
          </a:p>
        </p:txBody>
      </p:sp>
      <p:pic>
        <p:nvPicPr>
          <p:cNvPr id="5" name="Picture 4"/>
          <p:cNvPicPr/>
          <p:nvPr/>
        </p:nvPicPr>
        <p:blipFill>
          <a:blip r:embed="rId3"/>
          <a:stretch>
            <a:fillRect/>
          </a:stretch>
        </p:blipFill>
        <p:spPr>
          <a:xfrm>
            <a:off x="539552" y="1040704"/>
            <a:ext cx="8204747" cy="568077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83568" y="5229200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OS at cut-off of follow-up analysis (approx. 65% of events reached)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23433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FALCON: </a:t>
            </a:r>
            <a:r>
              <a:rPr lang="en-GB" dirty="0" smtClean="0"/>
              <a:t>Kaplan–Meier OS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pPr/>
              <a:t>17</a:t>
            </a:fld>
            <a:endParaRPr lang="en-GB" dirty="0"/>
          </a:p>
        </p:txBody>
      </p:sp>
      <p:pic>
        <p:nvPicPr>
          <p:cNvPr id="5" name="Picture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194" y="1152261"/>
            <a:ext cx="8852472" cy="5256584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899592" y="4293096"/>
            <a:ext cx="52565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OS immature at time of PFS analysis (31% of events reached)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21371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b="1" dirty="0" smtClean="0"/>
              <a:t>Comparisons to letrozole and tamoxifen </a:t>
            </a:r>
            <a:endParaRPr lang="en-GB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 sz="2400" dirty="0" smtClean="0"/>
              <a:t>Direct evidence was only available for a comparison with anastrozole</a:t>
            </a:r>
          </a:p>
          <a:p>
            <a:r>
              <a:rPr lang="en-GB" sz="2400" dirty="0" smtClean="0"/>
              <a:t>Therefore, the company </a:t>
            </a:r>
            <a:r>
              <a:rPr lang="en-GB" sz="2400" dirty="0"/>
              <a:t>carried out an indirect </a:t>
            </a:r>
            <a:r>
              <a:rPr lang="en-GB" sz="2400" dirty="0" smtClean="0"/>
              <a:t>treatment comparison (ITC) </a:t>
            </a:r>
            <a:r>
              <a:rPr lang="en-GB" sz="2400" dirty="0"/>
              <a:t>comparing fulvestrant with letrozole and </a:t>
            </a:r>
            <a:r>
              <a:rPr lang="en-GB" sz="2400" dirty="0" smtClean="0"/>
              <a:t>tamoxifen</a:t>
            </a:r>
          </a:p>
          <a:p>
            <a:r>
              <a:rPr lang="en-GB" sz="2400" dirty="0" smtClean="0"/>
              <a:t>The ITC is presented in the cost effectiveness section </a:t>
            </a:r>
            <a:endParaRPr lang="en-GB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pPr/>
              <a:t>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77224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b="1" dirty="0"/>
              <a:t>Adverse </a:t>
            </a:r>
            <a:r>
              <a:rPr lang="en-GB" sz="3200" b="1" dirty="0" smtClean="0"/>
              <a:t>events (AEs) &amp; health-related quality of life (</a:t>
            </a:r>
            <a:r>
              <a:rPr lang="en-GB" sz="3200" b="1" dirty="0" err="1" smtClean="0"/>
              <a:t>HRQoL</a:t>
            </a:r>
            <a:r>
              <a:rPr lang="en-GB" sz="3200" b="1" dirty="0" smtClean="0"/>
              <a:t>)</a:t>
            </a:r>
            <a:endParaRPr lang="en-GB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pPr/>
              <a:t>19</a:t>
            </a:fld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255685" y="1218242"/>
            <a:ext cx="8637490" cy="5040312"/>
          </a:xfrm>
        </p:spPr>
        <p:txBody>
          <a:bodyPr/>
          <a:lstStyle/>
          <a:p>
            <a:pPr marL="0" indent="0">
              <a:buNone/>
            </a:pPr>
            <a:r>
              <a:rPr lang="en-GB" sz="1800" b="1" i="1" dirty="0"/>
              <a:t>Common </a:t>
            </a:r>
            <a:r>
              <a:rPr lang="en-GB" sz="1800" b="1" i="1" dirty="0" smtClean="0"/>
              <a:t>AEs </a:t>
            </a:r>
            <a:r>
              <a:rPr lang="en-GB" sz="1800" b="1" dirty="0" smtClean="0"/>
              <a:t>FIRST</a:t>
            </a:r>
            <a:r>
              <a:rPr lang="en-GB" sz="1800" b="1" dirty="0"/>
              <a:t>: </a:t>
            </a:r>
            <a:r>
              <a:rPr lang="en-GB" sz="1800" dirty="0"/>
              <a:t>cardiac </a:t>
            </a:r>
            <a:r>
              <a:rPr lang="en-GB" sz="1800" dirty="0" smtClean="0"/>
              <a:t>failure and </a:t>
            </a:r>
            <a:r>
              <a:rPr lang="en-GB" sz="1800" dirty="0"/>
              <a:t>decreased </a:t>
            </a:r>
            <a:r>
              <a:rPr lang="en-GB" sz="1800" dirty="0" smtClean="0"/>
              <a:t>appetite– </a:t>
            </a:r>
            <a:r>
              <a:rPr lang="en-GB" sz="1800" i="1" dirty="0" smtClean="0"/>
              <a:t>fulvestrant arm </a:t>
            </a:r>
          </a:p>
          <a:p>
            <a:r>
              <a:rPr lang="en-GB" sz="1800" dirty="0" smtClean="0"/>
              <a:t>At final OS analysis (approx. 65% events reached) there were 23.8% serious AEs reported in the fulvestrant arm and 3% were related to death, but only 2% were considered to have a causal relationship to fulvestrant</a:t>
            </a:r>
            <a:endParaRPr lang="en-GB" sz="1800" strike="sngStrike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GB" sz="1800" b="1" i="1" dirty="0" smtClean="0"/>
              <a:t>Common AEs </a:t>
            </a:r>
            <a:r>
              <a:rPr lang="en-GB" sz="1800" b="1" dirty="0" smtClean="0"/>
              <a:t>FALCON: </a:t>
            </a:r>
            <a:r>
              <a:rPr lang="en-GB" sz="1800" dirty="0" smtClean="0"/>
              <a:t>arthralgia, fatigue</a:t>
            </a:r>
            <a:r>
              <a:rPr lang="en-GB" sz="1800" dirty="0"/>
              <a:t> </a:t>
            </a:r>
            <a:r>
              <a:rPr lang="en-GB" sz="1800" dirty="0" smtClean="0"/>
              <a:t>and nausea– </a:t>
            </a:r>
            <a:r>
              <a:rPr lang="en-GB" sz="1800" i="1" dirty="0" smtClean="0"/>
              <a:t>both trial arms</a:t>
            </a:r>
          </a:p>
          <a:p>
            <a:r>
              <a:rPr lang="en-GB" sz="1800" dirty="0" smtClean="0"/>
              <a:t>At the time of PFS data cut-off 13% reported a serious AE in the fulvestrant arm but &lt;2% were causally related to </a:t>
            </a:r>
            <a:r>
              <a:rPr lang="en-GB" sz="1800" dirty="0"/>
              <a:t>the s</a:t>
            </a:r>
            <a:r>
              <a:rPr lang="en-GB" sz="1800" dirty="0" smtClean="0"/>
              <a:t>tudy drug </a:t>
            </a:r>
          </a:p>
          <a:p>
            <a:pPr marL="0" indent="0">
              <a:buNone/>
            </a:pPr>
            <a:r>
              <a:rPr lang="en-GB" sz="1800" b="1" i="1" dirty="0" smtClean="0"/>
              <a:t>Discontinuations </a:t>
            </a:r>
            <a:endParaRPr lang="en-GB" sz="1800" b="1" i="1" dirty="0"/>
          </a:p>
          <a:p>
            <a:r>
              <a:rPr lang="en-GB" sz="1800" b="1" dirty="0"/>
              <a:t>FIRST: </a:t>
            </a:r>
            <a:r>
              <a:rPr lang="en-GB" sz="1800" dirty="0"/>
              <a:t>3</a:t>
            </a:r>
            <a:r>
              <a:rPr lang="en-GB" sz="1800" dirty="0" smtClean="0"/>
              <a:t>% </a:t>
            </a:r>
            <a:r>
              <a:rPr lang="en-GB" sz="1800" dirty="0"/>
              <a:t>due to </a:t>
            </a:r>
            <a:r>
              <a:rPr lang="en-GB" sz="1800" dirty="0" smtClean="0"/>
              <a:t>AEs in the fulvestrant arm vs 2.9% in the anastrozole arm  </a:t>
            </a:r>
            <a:endParaRPr lang="en-GB" sz="1800" dirty="0"/>
          </a:p>
          <a:p>
            <a:r>
              <a:rPr lang="en-GB" sz="1800" b="1" dirty="0"/>
              <a:t>FALCON: </a:t>
            </a:r>
            <a:r>
              <a:rPr lang="en-GB" sz="1800" dirty="0"/>
              <a:t>7% due to </a:t>
            </a:r>
            <a:r>
              <a:rPr lang="en-GB" sz="1800" dirty="0" smtClean="0"/>
              <a:t>AEs in </a:t>
            </a:r>
            <a:r>
              <a:rPr lang="en-GB" sz="1800" dirty="0"/>
              <a:t>the fulvestrant arm vs 4.7% in </a:t>
            </a:r>
            <a:r>
              <a:rPr lang="en-GB" sz="1800" dirty="0" smtClean="0"/>
              <a:t>anastrozole </a:t>
            </a:r>
            <a:r>
              <a:rPr lang="en-GB" sz="1800" dirty="0"/>
              <a:t>arm </a:t>
            </a:r>
            <a:endParaRPr lang="en-GB" sz="1800" dirty="0" smtClean="0"/>
          </a:p>
          <a:p>
            <a:r>
              <a:rPr lang="en-GB" sz="1800" dirty="0" smtClean="0"/>
              <a:t>No deaths considered casually related to treatment </a:t>
            </a:r>
            <a:r>
              <a:rPr lang="en-GB" sz="1800" dirty="0"/>
              <a:t>i</a:t>
            </a:r>
            <a:r>
              <a:rPr lang="en-GB" sz="1800" dirty="0" smtClean="0"/>
              <a:t>n either study</a:t>
            </a:r>
          </a:p>
          <a:p>
            <a:pPr marL="0" indent="0">
              <a:buNone/>
            </a:pPr>
            <a:r>
              <a:rPr lang="en-GB" sz="1800" b="1" i="1" dirty="0" err="1" smtClean="0"/>
              <a:t>HRQoL</a:t>
            </a:r>
            <a:r>
              <a:rPr lang="en-GB" sz="1800" b="1" i="1" dirty="0" smtClean="0"/>
              <a:t> </a:t>
            </a:r>
            <a:r>
              <a:rPr lang="en-GB" sz="1800" dirty="0"/>
              <a:t>–</a:t>
            </a:r>
            <a:r>
              <a:rPr lang="en-GB" sz="1800" b="1" i="1" dirty="0" smtClean="0"/>
              <a:t> only reported in FALCON</a:t>
            </a:r>
          </a:p>
          <a:p>
            <a:r>
              <a:rPr lang="en-GB" sz="1800" dirty="0" smtClean="0"/>
              <a:t>Data collected using Functional Assessment of Cancer Therapy Questionnaire for Breast Cancer (FACT-B) and </a:t>
            </a:r>
            <a:r>
              <a:rPr lang="en-GB" sz="1800" dirty="0" err="1"/>
              <a:t>EuroQol</a:t>
            </a:r>
            <a:r>
              <a:rPr lang="en-GB" sz="1800" dirty="0"/>
              <a:t> </a:t>
            </a:r>
            <a:r>
              <a:rPr lang="en-GB" sz="1800" dirty="0" smtClean="0"/>
              <a:t>5 dimensions </a:t>
            </a:r>
            <a:r>
              <a:rPr lang="en-GB" sz="1800" dirty="0"/>
              <a:t>questionnaire</a:t>
            </a:r>
            <a:r>
              <a:rPr lang="en-GB" sz="1800" dirty="0" smtClean="0"/>
              <a:t> (EQ-5D)</a:t>
            </a:r>
          </a:p>
          <a:p>
            <a:r>
              <a:rPr lang="en-GB" sz="1800" dirty="0" smtClean="0"/>
              <a:t>Overall, </a:t>
            </a:r>
            <a:r>
              <a:rPr lang="en-GB" sz="1800" dirty="0"/>
              <a:t>HRQoL </a:t>
            </a:r>
            <a:r>
              <a:rPr lang="en-GB" sz="1800" dirty="0" smtClean="0"/>
              <a:t>was </a:t>
            </a:r>
            <a:r>
              <a:rPr lang="en-GB" sz="1800" dirty="0"/>
              <a:t>maintained and similar </a:t>
            </a:r>
            <a:r>
              <a:rPr lang="en-GB" sz="1800" dirty="0" smtClean="0"/>
              <a:t>in both treatment groups </a:t>
            </a:r>
            <a:endParaRPr lang="en-GB" sz="1800" b="1" i="1" dirty="0" smtClean="0"/>
          </a:p>
          <a:p>
            <a:pPr marL="0" indent="0">
              <a:buNone/>
            </a:pP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1451562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Key issues: </a:t>
            </a:r>
            <a:r>
              <a:rPr lang="en-GB" dirty="0"/>
              <a:t>clinical effectiveness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55685" y="1124744"/>
            <a:ext cx="8637490" cy="5040312"/>
          </a:xfrm>
        </p:spPr>
        <p:txBody>
          <a:bodyPr/>
          <a:lstStyle/>
          <a:p>
            <a:r>
              <a:rPr lang="en-GB" sz="1900" dirty="0" smtClean="0"/>
              <a:t>What are the current treatment options </a:t>
            </a:r>
            <a:r>
              <a:rPr lang="en-GB" sz="1900" dirty="0"/>
              <a:t>for </a:t>
            </a:r>
            <a:r>
              <a:rPr lang="en-GB" sz="1900" dirty="0" smtClean="0"/>
              <a:t>people with hormone-receptor positive, </a:t>
            </a:r>
            <a:r>
              <a:rPr lang="en-GB" sz="1900" dirty="0"/>
              <a:t>human epidermal growth factor </a:t>
            </a:r>
            <a:r>
              <a:rPr lang="en-GB" sz="1900" dirty="0" smtClean="0"/>
              <a:t>receptor negative, locally </a:t>
            </a:r>
            <a:r>
              <a:rPr lang="en-GB" sz="1900" dirty="0"/>
              <a:t>advanced or metastatic breast cancer </a:t>
            </a:r>
            <a:r>
              <a:rPr lang="en-GB" sz="1900" dirty="0" smtClean="0"/>
              <a:t>who have received no prior (including adjuvant) endocrine therapy? </a:t>
            </a:r>
          </a:p>
          <a:p>
            <a:r>
              <a:rPr lang="en-GB" sz="1900" dirty="0" smtClean="0"/>
              <a:t>Who would receive an aromatase inhibitor (AI) in current clinical practice, and who would receive tamoxifen?</a:t>
            </a:r>
          </a:p>
          <a:p>
            <a:r>
              <a:rPr lang="en-GB" sz="1900" dirty="0" smtClean="0"/>
              <a:t>Would fulvestrant be of particular value for any specific group (e.g. people unable to have AIs or unable to tolerate any oral endocrine therapies)?</a:t>
            </a:r>
          </a:p>
          <a:p>
            <a:r>
              <a:rPr lang="en-GB" sz="1900" dirty="0" smtClean="0"/>
              <a:t>What are the committee’s conclusions </a:t>
            </a:r>
            <a:r>
              <a:rPr lang="en-GB" sz="1900" dirty="0"/>
              <a:t>on the </a:t>
            </a:r>
            <a:r>
              <a:rPr lang="en-GB" sz="1900" dirty="0" smtClean="0"/>
              <a:t>clinical trial</a:t>
            </a:r>
            <a:r>
              <a:rPr lang="en-GB" sz="1900" dirty="0"/>
              <a:t>s </a:t>
            </a:r>
            <a:r>
              <a:rPr lang="en-GB" sz="1900" dirty="0" smtClean="0"/>
              <a:t>and clinical results</a:t>
            </a:r>
            <a:r>
              <a:rPr lang="en-GB" sz="1900" dirty="0" smtClean="0">
                <a:solidFill>
                  <a:srgbClr val="FF0000"/>
                </a:solidFill>
              </a:rPr>
              <a:t> </a:t>
            </a:r>
            <a:r>
              <a:rPr lang="en-GB" sz="1900" dirty="0" smtClean="0"/>
              <a:t>for fulvestrant?</a:t>
            </a:r>
          </a:p>
          <a:p>
            <a:pPr lvl="1"/>
            <a:r>
              <a:rPr lang="en-GB" sz="1900" dirty="0"/>
              <a:t>q</a:t>
            </a:r>
            <a:r>
              <a:rPr lang="en-GB" sz="1900" dirty="0" smtClean="0"/>
              <a:t>uality, inclusion criteria and risk of bias in the trials</a:t>
            </a:r>
          </a:p>
          <a:p>
            <a:pPr lvl="1"/>
            <a:r>
              <a:rPr lang="en-GB" sz="1900" dirty="0" smtClean="0"/>
              <a:t>the results of fulvestrant vs anastrozole in FIRST compared to FALCON for progression-free survival and overall survival </a:t>
            </a:r>
          </a:p>
          <a:p>
            <a:r>
              <a:rPr lang="en-GB" sz="1900" dirty="0" smtClean="0"/>
              <a:t>Direct trial data is only available to compare with anastrozole and the company carried out an indirect comparison with letrozole and tamoxifen; in </a:t>
            </a:r>
            <a:r>
              <a:rPr lang="en-GB" sz="1900" dirty="0"/>
              <a:t>clinical </a:t>
            </a:r>
            <a:r>
              <a:rPr lang="en-GB" sz="1900" dirty="0" smtClean="0"/>
              <a:t>practice are </a:t>
            </a:r>
            <a:r>
              <a:rPr lang="en-GB" sz="1900" dirty="0"/>
              <a:t>the </a:t>
            </a:r>
            <a:r>
              <a:rPr lang="en-GB" sz="1900" dirty="0" smtClean="0"/>
              <a:t>AIs </a:t>
            </a:r>
            <a:r>
              <a:rPr lang="en-GB" sz="1900" dirty="0"/>
              <a:t>usually </a:t>
            </a:r>
            <a:r>
              <a:rPr lang="en-GB" sz="1900" dirty="0" smtClean="0"/>
              <a:t>regarded as having </a:t>
            </a:r>
            <a:r>
              <a:rPr lang="en-GB" sz="1900" dirty="0"/>
              <a:t>a </a:t>
            </a:r>
            <a:r>
              <a:rPr lang="en-GB" sz="1900" dirty="0" smtClean="0"/>
              <a:t>class effect?</a:t>
            </a:r>
            <a:endParaRPr lang="en-GB" sz="19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9594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64146"/>
            <a:ext cx="8784976" cy="940609"/>
          </a:xfrm>
        </p:spPr>
        <p:txBody>
          <a:bodyPr/>
          <a:lstStyle/>
          <a:p>
            <a:r>
              <a:rPr lang="en-GB" b="1" dirty="0"/>
              <a:t>ERG comments: </a:t>
            </a:r>
            <a:r>
              <a:rPr lang="en-GB" dirty="0"/>
              <a:t>clinical </a:t>
            </a:r>
            <a:r>
              <a:rPr lang="en-GB" dirty="0" smtClean="0"/>
              <a:t>effectiveness (1)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 sz="2200" dirty="0" smtClean="0"/>
              <a:t>Trials were well conducted and of good quality but there is potential for FIRST to be at</a:t>
            </a:r>
            <a:r>
              <a:rPr lang="en-GB" sz="2200" dirty="0" smtClean="0">
                <a:solidFill>
                  <a:srgbClr val="FF0000"/>
                </a:solidFill>
              </a:rPr>
              <a:t> </a:t>
            </a:r>
            <a:r>
              <a:rPr lang="en-GB" sz="2200" dirty="0" smtClean="0"/>
              <a:t>high risk of bias due to absence of blinding</a:t>
            </a:r>
          </a:p>
          <a:p>
            <a:r>
              <a:rPr lang="en-GB" sz="2200" dirty="0"/>
              <a:t>The ERG </a:t>
            </a:r>
            <a:r>
              <a:rPr lang="en-GB" sz="2200" dirty="0" smtClean="0"/>
              <a:t>points </a:t>
            </a:r>
            <a:r>
              <a:rPr lang="en-GB" sz="2200" dirty="0"/>
              <a:t>out 2 important </a:t>
            </a:r>
            <a:r>
              <a:rPr lang="en-GB" sz="2200" dirty="0" smtClean="0"/>
              <a:t>differences </a:t>
            </a:r>
            <a:r>
              <a:rPr lang="en-GB" sz="2200" dirty="0"/>
              <a:t>between the baseline characteristics in the </a:t>
            </a:r>
            <a:r>
              <a:rPr lang="en-GB" sz="2200" dirty="0" smtClean="0"/>
              <a:t>trials:</a:t>
            </a:r>
            <a:endParaRPr lang="en-GB" sz="2200" dirty="0"/>
          </a:p>
          <a:p>
            <a:pPr marL="628650" lvl="1" indent="-171450">
              <a:lnSpc>
                <a:spcPct val="100000"/>
              </a:lnSpc>
              <a:spcAft>
                <a:spcPts val="0"/>
              </a:spcAft>
              <a:buClrTx/>
              <a:defRPr/>
            </a:pPr>
            <a:r>
              <a:rPr lang="en-GB" sz="2000" dirty="0"/>
              <a:t>m</a:t>
            </a:r>
            <a:r>
              <a:rPr lang="en-GB" sz="2000" dirty="0" smtClean="0"/>
              <a:t>ore </a:t>
            </a:r>
            <a:r>
              <a:rPr lang="en-GB" sz="2000" dirty="0"/>
              <a:t>people in </a:t>
            </a:r>
            <a:r>
              <a:rPr lang="en-GB" sz="2000" dirty="0" smtClean="0"/>
              <a:t>FIRST had </a:t>
            </a:r>
            <a:r>
              <a:rPr lang="en-GB" sz="2000" dirty="0"/>
              <a:t>previous endocrine therapy </a:t>
            </a:r>
            <a:r>
              <a:rPr lang="en-GB" sz="2000" dirty="0" smtClean="0"/>
              <a:t>(99.4</a:t>
            </a:r>
            <a:r>
              <a:rPr lang="en-GB" sz="2000" dirty="0"/>
              <a:t>% </a:t>
            </a:r>
            <a:r>
              <a:rPr lang="en-GB" sz="2000" dirty="0" smtClean="0"/>
              <a:t>endocrine-naïve </a:t>
            </a:r>
            <a:r>
              <a:rPr lang="en-GB" sz="2000" dirty="0"/>
              <a:t>in </a:t>
            </a:r>
            <a:r>
              <a:rPr lang="en-GB" sz="2000" dirty="0" smtClean="0"/>
              <a:t>FALCON</a:t>
            </a:r>
            <a:r>
              <a:rPr lang="en-GB" sz="2000" dirty="0"/>
              <a:t>; 74% in </a:t>
            </a:r>
            <a:r>
              <a:rPr lang="en-GB" sz="2000" dirty="0" smtClean="0"/>
              <a:t>FIRST). </a:t>
            </a:r>
            <a:r>
              <a:rPr lang="en-GB" sz="2000" dirty="0"/>
              <a:t>Po</a:t>
            </a:r>
            <a:r>
              <a:rPr lang="en-GB" sz="2000" dirty="0" smtClean="0"/>
              <a:t>pulation in FALCON was endocrine-naïve </a:t>
            </a:r>
            <a:r>
              <a:rPr lang="en-GB" sz="2000" dirty="0"/>
              <a:t>to avoid </a:t>
            </a:r>
            <a:r>
              <a:rPr lang="en-GB" sz="2000" dirty="0" smtClean="0"/>
              <a:t>reducing the </a:t>
            </a:r>
            <a:r>
              <a:rPr lang="en-GB" sz="2000" dirty="0"/>
              <a:t>efficacy of anastrozole in the control group through exposure </a:t>
            </a:r>
            <a:r>
              <a:rPr lang="en-GB" sz="2000" dirty="0" smtClean="0"/>
              <a:t>to prior adjuvant endocrine therapy</a:t>
            </a:r>
          </a:p>
          <a:p>
            <a:pPr marL="628650" lvl="1" indent="-171450">
              <a:lnSpc>
                <a:spcPct val="100000"/>
              </a:lnSpc>
              <a:spcAft>
                <a:spcPts val="0"/>
              </a:spcAft>
              <a:buClrTx/>
              <a:defRPr/>
            </a:pPr>
            <a:endParaRPr lang="en-GB" sz="2000" dirty="0" smtClean="0"/>
          </a:p>
          <a:p>
            <a:pPr marL="628650" lvl="1" indent="-171450">
              <a:lnSpc>
                <a:spcPct val="100000"/>
              </a:lnSpc>
              <a:spcAft>
                <a:spcPts val="0"/>
              </a:spcAft>
              <a:buClrTx/>
              <a:defRPr/>
            </a:pPr>
            <a:r>
              <a:rPr lang="en-GB" sz="2000" dirty="0" smtClean="0"/>
              <a:t>19% of people had HER2+ breast cancer in FIRST but people with HER2+ were excluded from FALCON. HER2+ breast cancer is more aggressive and spreads more quickly so less favourable outcomes would be expected in the FIRST trial</a:t>
            </a:r>
          </a:p>
          <a:p>
            <a:endParaRPr lang="en-GB" sz="1600" dirty="0" smtClean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pPr/>
              <a:t>20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7306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64146"/>
            <a:ext cx="8784976" cy="940609"/>
          </a:xfrm>
        </p:spPr>
        <p:txBody>
          <a:bodyPr/>
          <a:lstStyle/>
          <a:p>
            <a:r>
              <a:rPr lang="en-GB" b="1" dirty="0"/>
              <a:t>ERG comments: </a:t>
            </a:r>
            <a:r>
              <a:rPr lang="en-GB" dirty="0"/>
              <a:t>clinical effectiveness </a:t>
            </a:r>
            <a:r>
              <a:rPr lang="en-GB" dirty="0" smtClean="0"/>
              <a:t>(2)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 sz="2000" dirty="0"/>
              <a:t>ERG’s clinical experts considered the PFS increase of 2.8 months for fulvestrant vs anastrozole in </a:t>
            </a:r>
            <a:r>
              <a:rPr lang="en-GB" sz="2000" dirty="0" smtClean="0"/>
              <a:t>FALCON not </a:t>
            </a:r>
            <a:r>
              <a:rPr lang="en-GB" sz="2000" dirty="0"/>
              <a:t>to be clinically meaningful </a:t>
            </a:r>
          </a:p>
          <a:p>
            <a:pPr lvl="1"/>
            <a:r>
              <a:rPr lang="en-GB" sz="1800" dirty="0" smtClean="0"/>
              <a:t>TTP </a:t>
            </a:r>
            <a:r>
              <a:rPr lang="en-GB" sz="1800" dirty="0"/>
              <a:t>is greater in </a:t>
            </a:r>
            <a:r>
              <a:rPr lang="en-GB" sz="1800" dirty="0" smtClean="0"/>
              <a:t>FIRST (10.3 months) – difference </a:t>
            </a:r>
            <a:r>
              <a:rPr lang="en-GB" sz="1800" dirty="0"/>
              <a:t>could be due to: 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GB" sz="1800" dirty="0"/>
              <a:t>S</a:t>
            </a:r>
            <a:r>
              <a:rPr lang="en-GB" sz="1800" dirty="0" smtClean="0"/>
              <a:t>tudy </a:t>
            </a:r>
            <a:r>
              <a:rPr lang="en-GB" sz="1800" dirty="0"/>
              <a:t>design – no blinding in FIRST but a blinded independent review was conducted on the primary endpoint (ERG are unclear whether this was carried out on the other endpoints too)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GB" sz="1800" dirty="0" smtClean="0"/>
              <a:t>FALCON study publication suggests that an </a:t>
            </a:r>
            <a:r>
              <a:rPr lang="en-GB" sz="1800" dirty="0"/>
              <a:t>enhanced </a:t>
            </a:r>
            <a:r>
              <a:rPr lang="en-GB" sz="1800" dirty="0" smtClean="0"/>
              <a:t>effect </a:t>
            </a:r>
            <a:r>
              <a:rPr lang="en-GB" sz="1800" dirty="0"/>
              <a:t>with fulvestrant may be seen in people with non-visceral </a:t>
            </a:r>
            <a:r>
              <a:rPr lang="en-GB" sz="1800" dirty="0" smtClean="0"/>
              <a:t>disease compared to </a:t>
            </a:r>
            <a:r>
              <a:rPr lang="en-GB" sz="1800" dirty="0"/>
              <a:t>those with visceral disease</a:t>
            </a:r>
            <a:r>
              <a:rPr lang="en-GB" sz="1800" dirty="0" smtClean="0"/>
              <a:t> – the publication concludes that further observations are needed </a:t>
            </a:r>
            <a:endParaRPr lang="en-GB" sz="1800" dirty="0"/>
          </a:p>
          <a:p>
            <a:r>
              <a:rPr lang="en-GB" sz="2000" dirty="0"/>
              <a:t>OS data </a:t>
            </a:r>
            <a:r>
              <a:rPr lang="en-GB" sz="2000" dirty="0" smtClean="0"/>
              <a:t>are immature </a:t>
            </a:r>
            <a:r>
              <a:rPr lang="en-GB" sz="2000" dirty="0"/>
              <a:t>in FALCON but </a:t>
            </a:r>
            <a:r>
              <a:rPr lang="en-GB" sz="2000" dirty="0" smtClean="0"/>
              <a:t>the OS </a:t>
            </a:r>
            <a:r>
              <a:rPr lang="en-GB" sz="2000" dirty="0"/>
              <a:t>benefit is likely to be lower </a:t>
            </a:r>
            <a:r>
              <a:rPr lang="en-GB" sz="2000" dirty="0" smtClean="0"/>
              <a:t>than in FIRST because </a:t>
            </a:r>
            <a:r>
              <a:rPr lang="en-GB" sz="2000" dirty="0"/>
              <a:t>the PFS gain </a:t>
            </a:r>
            <a:r>
              <a:rPr lang="en-GB" sz="2000" dirty="0" smtClean="0"/>
              <a:t>was lower than in FIRST </a:t>
            </a:r>
            <a:endParaRPr lang="en-GB" sz="2000" strike="sngStrike" dirty="0" smtClean="0"/>
          </a:p>
          <a:p>
            <a:pPr lvl="1"/>
            <a:r>
              <a:rPr lang="en-GB" sz="1800" dirty="0" smtClean="0"/>
              <a:t>ERG note that although OS for FIRST was statistically significant it was not a pre-specified outcome and some people did not contribute data to the outcome (n=35)</a:t>
            </a:r>
          </a:p>
          <a:p>
            <a:endParaRPr lang="en-GB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pPr/>
              <a:t>21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91255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Key issues: </a:t>
            </a:r>
            <a:r>
              <a:rPr lang="en-GB" dirty="0"/>
              <a:t>clinical effectiveness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55685" y="1124744"/>
            <a:ext cx="8637490" cy="5040312"/>
          </a:xfrm>
        </p:spPr>
        <p:txBody>
          <a:bodyPr/>
          <a:lstStyle/>
          <a:p>
            <a:r>
              <a:rPr lang="en-GB" sz="1900" dirty="0" smtClean="0"/>
              <a:t>What are the current treatment options </a:t>
            </a:r>
            <a:r>
              <a:rPr lang="en-GB" sz="1900" dirty="0"/>
              <a:t>for </a:t>
            </a:r>
            <a:r>
              <a:rPr lang="en-GB" sz="1900" dirty="0" smtClean="0"/>
              <a:t>people with hormone-receptor positive, </a:t>
            </a:r>
            <a:r>
              <a:rPr lang="en-GB" sz="1900" dirty="0"/>
              <a:t>human epidermal growth factor </a:t>
            </a:r>
            <a:r>
              <a:rPr lang="en-GB" sz="1900" dirty="0" smtClean="0"/>
              <a:t>receptor negative, locally </a:t>
            </a:r>
            <a:r>
              <a:rPr lang="en-GB" sz="1900" dirty="0"/>
              <a:t>advanced or metastatic breast cancer </a:t>
            </a:r>
            <a:r>
              <a:rPr lang="en-GB" sz="1900" dirty="0" smtClean="0"/>
              <a:t>who have received no prior (including adjuvant) endocrine therapy? </a:t>
            </a:r>
          </a:p>
          <a:p>
            <a:r>
              <a:rPr lang="en-GB" sz="1900" dirty="0" smtClean="0"/>
              <a:t>Who would receive an aromatase inhibitor (AI) in current clinical practice, and who would receive tamoxifen?</a:t>
            </a:r>
          </a:p>
          <a:p>
            <a:r>
              <a:rPr lang="en-GB" sz="1900" dirty="0" smtClean="0"/>
              <a:t>Would fulvestrant be of particular value for any specific group (e.g. people unable to have AIs or unable to tolerate any oral endocrine therapies)?</a:t>
            </a:r>
          </a:p>
          <a:p>
            <a:r>
              <a:rPr lang="en-GB" sz="1900" dirty="0" smtClean="0"/>
              <a:t>What are the committee’s conclusions </a:t>
            </a:r>
            <a:r>
              <a:rPr lang="en-GB" sz="1900" dirty="0"/>
              <a:t>on the </a:t>
            </a:r>
            <a:r>
              <a:rPr lang="en-GB" sz="1900" dirty="0" smtClean="0"/>
              <a:t>clinical trial</a:t>
            </a:r>
            <a:r>
              <a:rPr lang="en-GB" sz="1900" dirty="0"/>
              <a:t>s </a:t>
            </a:r>
            <a:r>
              <a:rPr lang="en-GB" sz="1900" dirty="0" smtClean="0"/>
              <a:t>and clinical results</a:t>
            </a:r>
            <a:r>
              <a:rPr lang="en-GB" sz="1900" dirty="0" smtClean="0">
                <a:solidFill>
                  <a:srgbClr val="FF0000"/>
                </a:solidFill>
              </a:rPr>
              <a:t> </a:t>
            </a:r>
            <a:r>
              <a:rPr lang="en-GB" sz="1900" dirty="0" smtClean="0"/>
              <a:t>for fulvestrant?</a:t>
            </a:r>
          </a:p>
          <a:p>
            <a:pPr lvl="1"/>
            <a:r>
              <a:rPr lang="en-GB" sz="1900" dirty="0"/>
              <a:t>q</a:t>
            </a:r>
            <a:r>
              <a:rPr lang="en-GB" sz="1900" dirty="0" smtClean="0"/>
              <a:t>uality, inclusion criteria and risk of bias in the trials</a:t>
            </a:r>
          </a:p>
          <a:p>
            <a:pPr lvl="1"/>
            <a:r>
              <a:rPr lang="en-GB" sz="1900" dirty="0" smtClean="0"/>
              <a:t>the results of fulvestrant vs anastrozole in FIRST compared to FALCON for progression-free survival and overall survival </a:t>
            </a:r>
          </a:p>
          <a:p>
            <a:r>
              <a:rPr lang="en-GB" sz="1900" dirty="0" smtClean="0"/>
              <a:t>Direct trial data is only available to compare with anastrozole and the company carried out an indirect comparison with letrozole and tamoxifen; in </a:t>
            </a:r>
            <a:r>
              <a:rPr lang="en-GB" sz="1900" dirty="0"/>
              <a:t>clinical </a:t>
            </a:r>
            <a:r>
              <a:rPr lang="en-GB" sz="1900" dirty="0" smtClean="0"/>
              <a:t>practice are </a:t>
            </a:r>
            <a:r>
              <a:rPr lang="en-GB" sz="1900" dirty="0"/>
              <a:t>the </a:t>
            </a:r>
            <a:r>
              <a:rPr lang="en-GB" sz="1900" dirty="0" smtClean="0"/>
              <a:t>AIs </a:t>
            </a:r>
            <a:r>
              <a:rPr lang="en-GB" sz="1900" dirty="0"/>
              <a:t>usually </a:t>
            </a:r>
            <a:r>
              <a:rPr lang="en-GB" sz="1900" dirty="0" smtClean="0"/>
              <a:t>regarded as having </a:t>
            </a:r>
            <a:r>
              <a:rPr lang="en-GB" sz="1900" dirty="0"/>
              <a:t>a </a:t>
            </a:r>
            <a:r>
              <a:rPr lang="en-GB" sz="1900" dirty="0" smtClean="0"/>
              <a:t>class effect?</a:t>
            </a:r>
            <a:endParaRPr lang="en-GB" sz="19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t>22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4787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b="1" dirty="0"/>
              <a:t>Breast cancer: </a:t>
            </a:r>
            <a:r>
              <a:rPr lang="en-GB" sz="3200" dirty="0" smtClean="0">
                <a:solidFill>
                  <a:srgbClr val="1F497D"/>
                </a:solidFill>
              </a:rPr>
              <a:t>hormone-receptor</a:t>
            </a:r>
            <a:r>
              <a:rPr lang="en-GB" sz="3200" dirty="0" smtClean="0"/>
              <a:t> positive, locally </a:t>
            </a:r>
            <a:r>
              <a:rPr lang="en-GB" sz="3200" dirty="0"/>
              <a:t>advanced or metastatic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274616" y="1260396"/>
            <a:ext cx="8637490" cy="5040312"/>
          </a:xfrm>
        </p:spPr>
        <p:txBody>
          <a:bodyPr/>
          <a:lstStyle/>
          <a:p>
            <a:r>
              <a:rPr lang="en-GB" sz="1800" dirty="0"/>
              <a:t>Breast cancer arises from the tissues of the ducts or lobules of the breast</a:t>
            </a:r>
          </a:p>
          <a:p>
            <a:pPr lvl="1"/>
            <a:r>
              <a:rPr lang="en-GB" sz="1800" b="1" dirty="0"/>
              <a:t>Locally advanced</a:t>
            </a:r>
            <a:r>
              <a:rPr lang="en-GB" sz="1800" dirty="0"/>
              <a:t>: describes tumours that are larger than 5 cm in size, or have grown into the skin or muscle of the chest or nearby lymph nodes</a:t>
            </a:r>
          </a:p>
          <a:p>
            <a:pPr lvl="1"/>
            <a:r>
              <a:rPr lang="en-GB" sz="1800" b="1" dirty="0"/>
              <a:t>Metastatic: </a:t>
            </a:r>
            <a:r>
              <a:rPr lang="en-GB" sz="1800" dirty="0" smtClean="0"/>
              <a:t>describes </a:t>
            </a:r>
            <a:r>
              <a:rPr lang="en-GB" sz="1800" dirty="0"/>
              <a:t>disease that has spread to another part of the body, such as the bones, liver, or lungs</a:t>
            </a:r>
          </a:p>
          <a:p>
            <a:r>
              <a:rPr lang="en-GB" sz="1800" dirty="0" smtClean="0"/>
              <a:t>Endocrine (hormone) receptor positive breast </a:t>
            </a:r>
            <a:r>
              <a:rPr lang="en-GB" sz="1800" dirty="0"/>
              <a:t>cancer is the most prevalent form of the disease </a:t>
            </a:r>
            <a:r>
              <a:rPr lang="en-GB" sz="1800" dirty="0" smtClean="0"/>
              <a:t>– about 70% are oestrogen-receptor positive (ER+) </a:t>
            </a:r>
          </a:p>
          <a:p>
            <a:r>
              <a:rPr lang="en-GB" sz="1800" dirty="0" smtClean="0"/>
              <a:t>15 to 25% of breast cancers are human </a:t>
            </a:r>
            <a:r>
              <a:rPr lang="en-GB" sz="1800" dirty="0"/>
              <a:t>epidermal growth </a:t>
            </a:r>
            <a:r>
              <a:rPr lang="en-GB" sz="1800" dirty="0" smtClean="0"/>
              <a:t>factor-receptor positive (HER2+) which tend to grow more quickly than breast cancers that do not express HER2 </a:t>
            </a:r>
            <a:r>
              <a:rPr lang="en-GB" sz="1800" dirty="0"/>
              <a:t>– u</a:t>
            </a:r>
            <a:r>
              <a:rPr lang="en-GB" sz="1800" dirty="0" smtClean="0"/>
              <a:t>sually treated with targeted therapies such as trastuzumab </a:t>
            </a:r>
            <a:endParaRPr lang="en-GB" sz="1800" dirty="0"/>
          </a:p>
          <a:p>
            <a:r>
              <a:rPr lang="en-GB" sz="1800" b="1" dirty="0"/>
              <a:t>Common symptoms: </a:t>
            </a:r>
            <a:r>
              <a:rPr lang="en-GB" sz="1800" dirty="0"/>
              <a:t>swelling of all or part of a breast, breast or nipple pain, nipple retraction and/or discharge, thickening of nipple or breast</a:t>
            </a:r>
          </a:p>
          <a:p>
            <a:r>
              <a:rPr lang="en-GB" sz="1800" b="1" dirty="0"/>
              <a:t>Prevalence: </a:t>
            </a:r>
            <a:r>
              <a:rPr lang="en-GB" sz="1800" dirty="0" smtClean="0"/>
              <a:t>46,083 </a:t>
            </a:r>
            <a:r>
              <a:rPr lang="en-GB" sz="1800" dirty="0"/>
              <a:t>people </a:t>
            </a:r>
            <a:r>
              <a:rPr lang="en-GB" sz="1800" dirty="0" smtClean="0"/>
              <a:t>diagnosed (2015), </a:t>
            </a:r>
            <a:r>
              <a:rPr lang="en-GB" sz="1800" dirty="0"/>
              <a:t>and </a:t>
            </a:r>
            <a:r>
              <a:rPr lang="en-GB" sz="1800" dirty="0" smtClean="0"/>
              <a:t>approximately 9,753 </a:t>
            </a:r>
            <a:r>
              <a:rPr lang="en-GB" sz="1800" dirty="0"/>
              <a:t>deaths from breast cancer in England (</a:t>
            </a:r>
            <a:r>
              <a:rPr lang="en-GB" sz="1800" dirty="0" smtClean="0"/>
              <a:t>2015)</a:t>
            </a:r>
            <a:endParaRPr lang="en-GB" sz="1800" dirty="0"/>
          </a:p>
          <a:p>
            <a:pPr lvl="1"/>
            <a:r>
              <a:rPr lang="en-GB" sz="1800" dirty="0"/>
              <a:t>Approximately </a:t>
            </a:r>
            <a:r>
              <a:rPr lang="en-GB" sz="1800" dirty="0" smtClean="0"/>
              <a:t>13% </a:t>
            </a:r>
            <a:r>
              <a:rPr lang="en-GB" sz="1800" dirty="0"/>
              <a:t>of women with invasive breast cancers have locally advanced or metastatic disease when they are diagnosed</a:t>
            </a:r>
            <a:endParaRPr lang="en-GB" sz="1800" b="1" dirty="0"/>
          </a:p>
          <a:p>
            <a:endParaRPr lang="en-GB" sz="1600" dirty="0"/>
          </a:p>
          <a:p>
            <a:pPr lvl="1"/>
            <a:endParaRPr lang="en-GB" dirty="0"/>
          </a:p>
          <a:p>
            <a:endParaRPr lang="en-GB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81418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Fulvestrant (</a:t>
            </a:r>
            <a:r>
              <a:rPr lang="en-GB" b="1" i="1" dirty="0"/>
              <a:t>Faslodex</a:t>
            </a:r>
            <a:r>
              <a:rPr lang="en-GB" b="1" dirty="0"/>
              <a:t>)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pPr/>
              <a:t>4</a:t>
            </a:fld>
            <a:endParaRPr lang="en-GB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7993550"/>
              </p:ext>
            </p:extLst>
          </p:nvPr>
        </p:nvGraphicFramePr>
        <p:xfrm>
          <a:off x="255685" y="1065287"/>
          <a:ext cx="8640960" cy="5172025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12879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79072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en-GB" sz="16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UK marketing authorisation</a:t>
                      </a:r>
                    </a:p>
                  </a:txBody>
                  <a:tcPr marL="26852" marR="26852" marT="26852" marB="26852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Treatment </a:t>
                      </a:r>
                      <a:r>
                        <a:rPr lang="en-GB" sz="16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of </a:t>
                      </a:r>
                      <a:r>
                        <a:rPr lang="en-GB" sz="1600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oestrogen</a:t>
                      </a:r>
                      <a:r>
                        <a:rPr lang="en-GB" sz="1600" i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en-GB" sz="1600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receptor </a:t>
                      </a:r>
                      <a:r>
                        <a:rPr lang="en-GB" sz="16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positive, locally advanced or metastatic breast cancer in postmenopausal women: 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not previously treated with endocrine therapy </a:t>
                      </a:r>
                      <a:r>
                        <a:rPr lang="en-GB" sz="1600" b="0" i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(indication of interest for appraisal, CHMP positive opinion adopted June 2017)</a:t>
                      </a:r>
                      <a:endParaRPr lang="en-GB" sz="1600" b="0" i="0" u="non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with disease relapse on or after adjuvant anti-oestrogen therapy, or disease progression on anti-oestrogen therapy (</a:t>
                      </a:r>
                      <a:r>
                        <a:rPr lang="en-GB" sz="160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not recommended under</a:t>
                      </a:r>
                      <a:r>
                        <a:rPr lang="en-GB" sz="160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NICE technology appraisal 239</a:t>
                      </a:r>
                      <a:r>
                        <a:rPr lang="en-GB" sz="1600" i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GB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6852" marR="26852" marT="26852" marB="26852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04414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en-GB" sz="1600" b="1" dirty="0">
                          <a:effectLst/>
                          <a:latin typeface="+mn-lt"/>
                        </a:rPr>
                        <a:t>Class of drug</a:t>
                      </a:r>
                      <a:endParaRPr lang="en-GB" sz="16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6852" marR="26852" marT="26852" marB="26852"/>
                </a:tc>
                <a:tc>
                  <a:txBody>
                    <a:bodyPr/>
                    <a:lstStyle/>
                    <a:p>
                      <a:r>
                        <a:rPr lang="en-GB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Selective Oestrogen Receptor Degrader (SERD):</a:t>
                      </a:r>
                      <a:r>
                        <a:rPr lang="en-GB" sz="1600" b="1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oestrogen receptor (ER) antagonist that binds to the ER in a competitive manner with affinity comparable to that of oestradiol and downregulates the ER protein in human breast cancer cells</a:t>
                      </a:r>
                      <a:endParaRPr lang="en-GB" sz="16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26852" marR="26852" marT="26852" marB="26852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9529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en-GB" sz="1600" b="1" dirty="0">
                          <a:effectLst/>
                          <a:latin typeface="+mn-lt"/>
                        </a:rPr>
                        <a:t>Administration and dosage</a:t>
                      </a:r>
                      <a:endParaRPr lang="en-GB" sz="16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6852" marR="26852" marT="26852" marB="26852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500mg given intramuscularly into </a:t>
                      </a:r>
                      <a:r>
                        <a:rPr lang="en-GB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buttocks as </a:t>
                      </a: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two 5 mL injections, one in each buttock</a:t>
                      </a:r>
                      <a:r>
                        <a:rPr lang="en-GB" sz="16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on days 1, 15, 29 and once monthly </a:t>
                      </a:r>
                      <a:r>
                        <a:rPr lang="en-GB" sz="16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thereafter (until disease progression)</a:t>
                      </a:r>
                      <a:endParaRPr lang="en-GB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6852" marR="26852" marT="26852" marB="26852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54186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en-GB" sz="1600" b="1" dirty="0">
                          <a:effectLst/>
                          <a:latin typeface="+mn-lt"/>
                        </a:rPr>
                        <a:t>Cost</a:t>
                      </a:r>
                      <a:endParaRPr lang="en-GB" sz="16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6852" marR="26852" marT="26852" marB="26852"/>
                </a:tc>
                <a:tc>
                  <a:txBody>
                    <a:bodyPr/>
                    <a:lstStyle/>
                    <a:p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current list price per pack of 2 × 5-mL (250-mg) prefilled syringes is £522.41</a:t>
                      </a:r>
                    </a:p>
                    <a:p>
                      <a:endParaRPr lang="en-GB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expected acquisition </a:t>
                      </a:r>
                      <a:r>
                        <a:rPr lang="en-GB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cost for an average course of treatment </a:t>
                      </a: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is £15,841 </a:t>
                      </a:r>
                      <a:r>
                        <a:rPr lang="en-GB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plus administration and monitoring </a:t>
                      </a: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costs of £</a:t>
                      </a:r>
                      <a:r>
                        <a:rPr lang="en-GB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2,458 (source: </a:t>
                      </a:r>
                      <a:r>
                        <a:rPr lang="en-GB" sz="16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company model based </a:t>
                      </a:r>
                      <a:r>
                        <a:rPr lang="en-GB" sz="1600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 an</a:t>
                      </a:r>
                      <a:r>
                        <a:rPr lang="en-GB" sz="16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average length of treatment of approx. 30 months</a:t>
                      </a:r>
                      <a:r>
                        <a:rPr lang="en-GB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GB" sz="16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26852" marR="26852" marT="26852" marB="26852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5685" y="6211669"/>
            <a:ext cx="86374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i="1" dirty="0" smtClean="0"/>
              <a:t>Note</a:t>
            </a:r>
            <a:r>
              <a:rPr lang="en-GB" dirty="0" smtClean="0"/>
              <a:t>; endocrine </a:t>
            </a:r>
            <a:r>
              <a:rPr lang="en-GB" dirty="0"/>
              <a:t>therapies are not centrally funded by </a:t>
            </a:r>
            <a:r>
              <a:rPr lang="en-GB" dirty="0" smtClean="0"/>
              <a:t>NHS England </a:t>
            </a:r>
            <a:r>
              <a:rPr lang="en-GB" dirty="0"/>
              <a:t>and therefore ineligible </a:t>
            </a:r>
            <a:r>
              <a:rPr lang="en-GB" dirty="0" smtClean="0"/>
              <a:t>for a </a:t>
            </a:r>
            <a:r>
              <a:rPr lang="en-GB" dirty="0"/>
              <a:t>CDF consideration</a:t>
            </a:r>
          </a:p>
        </p:txBody>
      </p:sp>
    </p:spTree>
    <p:extLst>
      <p:ext uri="{BB962C8B-B14F-4D97-AF65-F5344CB8AC3E}">
        <p14:creationId xmlns:p14="http://schemas.microsoft.com/office/powerpoint/2010/main" val="655578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Treatment pathway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835775" y="6323173"/>
            <a:ext cx="2057400" cy="365125"/>
          </a:xfrm>
        </p:spPr>
        <p:txBody>
          <a:bodyPr/>
          <a:lstStyle/>
          <a:p>
            <a:fld id="{532824D6-1CC4-45B0-B658-13A760FABFFA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6" name="Rounded Rectangle 5"/>
          <p:cNvSpPr/>
          <p:nvPr/>
        </p:nvSpPr>
        <p:spPr>
          <a:xfrm>
            <a:off x="2234170" y="2368015"/>
            <a:ext cx="3528392" cy="100010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Postmenopausal, non life-threatening, ER</a:t>
            </a:r>
            <a:r>
              <a:rPr lang="en-GB" dirty="0" smtClean="0"/>
              <a:t>+ and HER2 -, </a:t>
            </a:r>
            <a:r>
              <a:rPr lang="en-GB" dirty="0"/>
              <a:t>advanced disease 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123728" y="3727274"/>
            <a:ext cx="3744416" cy="152965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Offer endocrine therapy if previously received no prior endocrine therapy or if previously treated with tamoxifen: </a:t>
            </a:r>
            <a:r>
              <a:rPr lang="en-GB" b="1" dirty="0"/>
              <a:t>A</a:t>
            </a:r>
            <a:r>
              <a:rPr lang="en-GB" b="1" dirty="0" smtClean="0"/>
              <a:t>romatase inhibitors</a:t>
            </a:r>
            <a:endParaRPr lang="en-GB" b="1" dirty="0"/>
          </a:p>
        </p:txBody>
      </p:sp>
      <p:sp>
        <p:nvSpPr>
          <p:cNvPr id="9" name="Rounded Rectangle 8"/>
          <p:cNvSpPr/>
          <p:nvPr/>
        </p:nvSpPr>
        <p:spPr>
          <a:xfrm>
            <a:off x="1658106" y="1190101"/>
            <a:ext cx="4680520" cy="87209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Imaging and pathological assessment to determine receptor status and visceral metastases</a:t>
            </a:r>
            <a:endParaRPr lang="en-GB" dirty="0"/>
          </a:p>
        </p:txBody>
      </p:sp>
      <p:cxnSp>
        <p:nvCxnSpPr>
          <p:cNvPr id="11" name="Straight Arrow Connector 10"/>
          <p:cNvCxnSpPr>
            <a:stCxn id="9" idx="2"/>
            <a:endCxn id="6" idx="0"/>
          </p:cNvCxnSpPr>
          <p:nvPr/>
        </p:nvCxnSpPr>
        <p:spPr>
          <a:xfrm>
            <a:off x="3998366" y="2062199"/>
            <a:ext cx="0" cy="3058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ounded Rectangle 11"/>
          <p:cNvSpPr/>
          <p:nvPr/>
        </p:nvSpPr>
        <p:spPr>
          <a:xfrm>
            <a:off x="395536" y="5310562"/>
            <a:ext cx="2162670" cy="12241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If</a:t>
            </a:r>
            <a:r>
              <a:rPr lang="en-GB" b="1" dirty="0" smtClean="0"/>
              <a:t> </a:t>
            </a:r>
            <a:r>
              <a:rPr lang="en-GB" dirty="0" smtClean="0"/>
              <a:t>aromatase inhibitors are inappropriate: </a:t>
            </a:r>
            <a:r>
              <a:rPr lang="en-GB" b="1" dirty="0" smtClean="0"/>
              <a:t>Tamoxifen</a:t>
            </a:r>
            <a:endParaRPr lang="en-GB" b="1" dirty="0"/>
          </a:p>
        </p:txBody>
      </p:sp>
      <p:sp>
        <p:nvSpPr>
          <p:cNvPr id="14" name="Rounded Rectangle 13"/>
          <p:cNvSpPr/>
          <p:nvPr/>
        </p:nvSpPr>
        <p:spPr>
          <a:xfrm>
            <a:off x="7055408" y="4872695"/>
            <a:ext cx="1532600" cy="321368"/>
          </a:xfrm>
          <a:prstGeom prst="roundRect">
            <a:avLst/>
          </a:prstGeom>
          <a:ln>
            <a:solidFill>
              <a:schemeClr val="accent1"/>
            </a:solidFill>
          </a:ln>
          <a:effec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b="1" dirty="0"/>
              <a:t>Fulvestrant</a:t>
            </a:r>
          </a:p>
        </p:txBody>
      </p:sp>
      <p:cxnSp>
        <p:nvCxnSpPr>
          <p:cNvPr id="19" name="Straight Arrow Connector 18"/>
          <p:cNvCxnSpPr>
            <a:stCxn id="6" idx="2"/>
            <a:endCxn id="8" idx="0"/>
          </p:cNvCxnSpPr>
          <p:nvPr/>
        </p:nvCxnSpPr>
        <p:spPr>
          <a:xfrm flipH="1">
            <a:off x="3995936" y="3368124"/>
            <a:ext cx="2430" cy="3591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Left Arrow 4"/>
          <p:cNvSpPr/>
          <p:nvPr/>
        </p:nvSpPr>
        <p:spPr>
          <a:xfrm>
            <a:off x="5935979" y="4850421"/>
            <a:ext cx="848524" cy="369804"/>
          </a:xfrm>
          <a:prstGeom prst="leftArrow">
            <a:avLst/>
          </a:prstGeom>
          <a:solidFill>
            <a:schemeClr val="bg1"/>
          </a:solidFill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0" name="Rounded Rectangle 39"/>
          <p:cNvSpPr/>
          <p:nvPr/>
        </p:nvSpPr>
        <p:spPr>
          <a:xfrm>
            <a:off x="6643792" y="1190101"/>
            <a:ext cx="1944216" cy="85920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Life threatening disease: </a:t>
            </a:r>
            <a:r>
              <a:rPr lang="en-GB" b="1" dirty="0" smtClean="0"/>
              <a:t>chemotherapy </a:t>
            </a:r>
            <a:endParaRPr lang="en-GB" b="1" dirty="0"/>
          </a:p>
        </p:txBody>
      </p:sp>
      <p:cxnSp>
        <p:nvCxnSpPr>
          <p:cNvPr id="42" name="Straight Arrow Connector 41"/>
          <p:cNvCxnSpPr>
            <a:stCxn id="9" idx="3"/>
            <a:endCxn id="40" idx="1"/>
          </p:cNvCxnSpPr>
          <p:nvPr/>
        </p:nvCxnSpPr>
        <p:spPr>
          <a:xfrm flipV="1">
            <a:off x="6338626" y="1619704"/>
            <a:ext cx="305166" cy="64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endCxn id="12" idx="0"/>
          </p:cNvCxnSpPr>
          <p:nvPr/>
        </p:nvCxnSpPr>
        <p:spPr>
          <a:xfrm>
            <a:off x="1476871" y="2868069"/>
            <a:ext cx="0" cy="24424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Rounded Rectangle 51"/>
          <p:cNvSpPr/>
          <p:nvPr/>
        </p:nvSpPr>
        <p:spPr>
          <a:xfrm>
            <a:off x="7055408" y="5468453"/>
            <a:ext cx="1532600" cy="854720"/>
          </a:xfrm>
          <a:prstGeom prst="roundRect">
            <a:avLst/>
          </a:prstGeom>
          <a:ln>
            <a:solidFill>
              <a:schemeClr val="accent1"/>
            </a:solidFill>
          </a:ln>
          <a:effec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b="1" dirty="0"/>
              <a:t>Fulvestrant</a:t>
            </a:r>
          </a:p>
        </p:txBody>
      </p:sp>
      <p:sp>
        <p:nvSpPr>
          <p:cNvPr id="53" name="Left Arrow 52"/>
          <p:cNvSpPr/>
          <p:nvPr/>
        </p:nvSpPr>
        <p:spPr>
          <a:xfrm>
            <a:off x="2650263" y="5692975"/>
            <a:ext cx="4138412" cy="442377"/>
          </a:xfrm>
          <a:prstGeom prst="leftArrow">
            <a:avLst/>
          </a:prstGeom>
          <a:solidFill>
            <a:schemeClr val="bg1"/>
          </a:solidFill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56" name="Straight Connector 55"/>
          <p:cNvCxnSpPr>
            <a:stCxn id="6" idx="1"/>
          </p:cNvCxnSpPr>
          <p:nvPr/>
        </p:nvCxnSpPr>
        <p:spPr>
          <a:xfrm flipH="1" flipV="1">
            <a:off x="1476871" y="2868069"/>
            <a:ext cx="757299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ounded Rectangle 2"/>
          <p:cNvSpPr/>
          <p:nvPr/>
        </p:nvSpPr>
        <p:spPr>
          <a:xfrm>
            <a:off x="7055408" y="4322347"/>
            <a:ext cx="1532600" cy="306875"/>
          </a:xfrm>
          <a:prstGeom prst="roundRect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b="1" i="1" dirty="0" smtClean="0"/>
              <a:t>Ribociclib*</a:t>
            </a: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20" name="Rounded Rectangle 19"/>
          <p:cNvSpPr/>
          <p:nvPr/>
        </p:nvSpPr>
        <p:spPr>
          <a:xfrm>
            <a:off x="7055408" y="3743257"/>
            <a:ext cx="1532600" cy="321695"/>
          </a:xfrm>
          <a:prstGeom prst="roundRect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b="1" i="1" dirty="0" smtClean="0"/>
              <a:t>Palbociclib*</a:t>
            </a: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22" name="Left Arrow 21"/>
          <p:cNvSpPr/>
          <p:nvPr/>
        </p:nvSpPr>
        <p:spPr>
          <a:xfrm>
            <a:off x="5935979" y="3727274"/>
            <a:ext cx="848524" cy="369804"/>
          </a:xfrm>
          <a:prstGeom prst="leftArrow">
            <a:avLst/>
          </a:prstGeom>
          <a:solidFill>
            <a:schemeClr val="bg1"/>
          </a:solidFill>
          <a:ln w="19050" cmpd="sng">
            <a:solidFill>
              <a:schemeClr val="tx1"/>
            </a:solidFill>
            <a:prstDash val="sys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Left Arrow 22"/>
          <p:cNvSpPr/>
          <p:nvPr/>
        </p:nvSpPr>
        <p:spPr>
          <a:xfrm>
            <a:off x="5935979" y="4307198"/>
            <a:ext cx="848524" cy="369804"/>
          </a:xfrm>
          <a:prstGeom prst="leftArrow">
            <a:avLst/>
          </a:prstGeom>
          <a:solidFill>
            <a:schemeClr val="bg1"/>
          </a:solidFill>
          <a:ln w="19050" cmpd="sng">
            <a:solidFill>
              <a:schemeClr val="tx1"/>
            </a:solidFill>
            <a:prstDash val="sys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4" name="Rounded Rectangle 23"/>
          <p:cNvSpPr/>
          <p:nvPr/>
        </p:nvSpPr>
        <p:spPr>
          <a:xfrm>
            <a:off x="3635896" y="6236198"/>
            <a:ext cx="2418250" cy="335202"/>
          </a:xfrm>
          <a:prstGeom prst="roundRect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b="1" i="1" dirty="0" smtClean="0"/>
              <a:t>*ongoing appraisals</a:t>
            </a:r>
            <a:r>
              <a:rPr lang="en-GB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1021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chemeClr val="accent1">
                    <a:lumMod val="50000"/>
                  </a:schemeClr>
                </a:solidFill>
              </a:rPr>
              <a:t>Patient </a:t>
            </a:r>
            <a:r>
              <a:rPr lang="en-GB" b="1" dirty="0" smtClean="0">
                <a:solidFill>
                  <a:schemeClr val="accent1">
                    <a:lumMod val="50000"/>
                  </a:schemeClr>
                </a:solidFill>
              </a:rPr>
              <a:t>Views (1)</a:t>
            </a:r>
            <a:endParaRPr lang="en-GB" sz="4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spcAft>
                <a:spcPts val="600"/>
              </a:spcAft>
              <a:buClr>
                <a:srgbClr val="18646E"/>
              </a:buClr>
            </a:pPr>
            <a:r>
              <a:rPr lang="en-GB" sz="2400" dirty="0"/>
              <a:t>Living with metastatic breast cancer is difficult to come to terms with for both patients and </a:t>
            </a:r>
            <a:r>
              <a:rPr lang="en-GB" sz="2400" dirty="0" smtClean="0"/>
              <a:t>family</a:t>
            </a:r>
            <a:endParaRPr lang="en-GB" sz="2400" dirty="0">
              <a:solidFill>
                <a:prstClr val="black"/>
              </a:solidFill>
            </a:endParaRPr>
          </a:p>
          <a:p>
            <a:pPr lvl="1">
              <a:spcAft>
                <a:spcPts val="600"/>
              </a:spcAft>
              <a:buClr>
                <a:srgbClr val="18646E"/>
              </a:buClr>
            </a:pPr>
            <a:r>
              <a:rPr lang="en-GB" sz="2200" dirty="0">
                <a:solidFill>
                  <a:prstClr val="black"/>
                </a:solidFill>
              </a:rPr>
              <a:t>“</a:t>
            </a:r>
            <a:r>
              <a:rPr lang="en-GB" sz="2200" i="1" dirty="0">
                <a:solidFill>
                  <a:prstClr val="black"/>
                </a:solidFill>
              </a:rPr>
              <a:t>I have gone from being the person that was there to help other people, to being an </a:t>
            </a:r>
            <a:r>
              <a:rPr lang="en-GB" sz="2200" i="1" dirty="0" smtClean="0">
                <a:solidFill>
                  <a:prstClr val="black"/>
                </a:solidFill>
              </a:rPr>
              <a:t>ill</a:t>
            </a:r>
            <a:r>
              <a:rPr lang="en-GB" sz="2200" i="1" dirty="0">
                <a:solidFill>
                  <a:prstClr val="black"/>
                </a:solidFill>
              </a:rPr>
              <a:t>, disabled person; a condition, a diagnosis." </a:t>
            </a:r>
            <a:endParaRPr lang="en-GB" sz="2200" dirty="0">
              <a:solidFill>
                <a:prstClr val="black"/>
              </a:solidFill>
            </a:endParaRPr>
          </a:p>
          <a:p>
            <a:pPr>
              <a:spcAft>
                <a:spcPts val="600"/>
              </a:spcAft>
              <a:buClr>
                <a:srgbClr val="18646E"/>
              </a:buClr>
            </a:pPr>
            <a:r>
              <a:rPr lang="en-GB" sz="2400" i="1" dirty="0" smtClean="0">
                <a:solidFill>
                  <a:prstClr val="black"/>
                </a:solidFill>
              </a:rPr>
              <a:t>Emotional aspect: </a:t>
            </a:r>
            <a:r>
              <a:rPr lang="en-GB" sz="2400" dirty="0" smtClean="0">
                <a:solidFill>
                  <a:prstClr val="black"/>
                </a:solidFill>
              </a:rPr>
              <a:t>fear, uncertainty, </a:t>
            </a:r>
            <a:r>
              <a:rPr lang="en-GB" sz="2400" dirty="0">
                <a:solidFill>
                  <a:prstClr val="black"/>
                </a:solidFill>
              </a:rPr>
              <a:t>l</a:t>
            </a:r>
            <a:r>
              <a:rPr lang="en-GB" sz="2400" dirty="0" smtClean="0">
                <a:solidFill>
                  <a:prstClr val="black"/>
                </a:solidFill>
              </a:rPr>
              <a:t>iving </a:t>
            </a:r>
            <a:r>
              <a:rPr lang="en-GB" sz="2400" dirty="0">
                <a:solidFill>
                  <a:prstClr val="black"/>
                </a:solidFill>
              </a:rPr>
              <a:t>from “scan to scan</a:t>
            </a:r>
            <a:r>
              <a:rPr lang="en-GB" sz="2400" dirty="0" smtClean="0">
                <a:solidFill>
                  <a:prstClr val="black"/>
                </a:solidFill>
              </a:rPr>
              <a:t>”, </a:t>
            </a:r>
            <a:r>
              <a:rPr lang="en-GB" sz="2400" dirty="0">
                <a:solidFill>
                  <a:prstClr val="black"/>
                </a:solidFill>
              </a:rPr>
              <a:t>u</a:t>
            </a:r>
            <a:r>
              <a:rPr lang="en-GB" sz="2400" dirty="0" smtClean="0">
                <a:solidFill>
                  <a:prstClr val="black"/>
                </a:solidFill>
              </a:rPr>
              <a:t>nable </a:t>
            </a:r>
            <a:r>
              <a:rPr lang="en-GB" sz="2400" dirty="0">
                <a:solidFill>
                  <a:prstClr val="black"/>
                </a:solidFill>
              </a:rPr>
              <a:t>to plan </a:t>
            </a:r>
            <a:r>
              <a:rPr lang="en-GB" sz="2400" dirty="0" smtClean="0">
                <a:solidFill>
                  <a:prstClr val="black"/>
                </a:solidFill>
              </a:rPr>
              <a:t>long-term</a:t>
            </a:r>
            <a:endParaRPr lang="en-GB" sz="2400" dirty="0">
              <a:solidFill>
                <a:prstClr val="black"/>
              </a:solidFill>
            </a:endParaRPr>
          </a:p>
          <a:p>
            <a:pPr>
              <a:spcAft>
                <a:spcPts val="600"/>
              </a:spcAft>
              <a:buClr>
                <a:srgbClr val="18646E"/>
              </a:buClr>
            </a:pPr>
            <a:r>
              <a:rPr lang="en-GB" sz="2400" i="1" dirty="0" smtClean="0">
                <a:solidFill>
                  <a:prstClr val="black"/>
                </a:solidFill>
              </a:rPr>
              <a:t>Symptoms</a:t>
            </a:r>
            <a:r>
              <a:rPr lang="en-GB" sz="2400" dirty="0" smtClean="0">
                <a:solidFill>
                  <a:prstClr val="black"/>
                </a:solidFill>
              </a:rPr>
              <a:t>: pain</a:t>
            </a:r>
            <a:r>
              <a:rPr lang="en-GB" sz="2400" dirty="0">
                <a:solidFill>
                  <a:prstClr val="black"/>
                </a:solidFill>
              </a:rPr>
              <a:t>, fatigue, nausea, poor appetite and sleep </a:t>
            </a:r>
            <a:r>
              <a:rPr lang="en-GB" sz="2400" dirty="0" smtClean="0">
                <a:solidFill>
                  <a:prstClr val="black"/>
                </a:solidFill>
              </a:rPr>
              <a:t>difficulties</a:t>
            </a:r>
            <a:endParaRPr lang="en-GB" sz="2400" dirty="0">
              <a:solidFill>
                <a:prstClr val="black"/>
              </a:solidFill>
            </a:endParaRPr>
          </a:p>
          <a:p>
            <a:pPr>
              <a:spcAft>
                <a:spcPts val="600"/>
              </a:spcAft>
              <a:buClr>
                <a:srgbClr val="18646E"/>
              </a:buClr>
            </a:pPr>
            <a:r>
              <a:rPr lang="en-GB" sz="2400" dirty="0">
                <a:solidFill>
                  <a:prstClr val="black"/>
                </a:solidFill>
              </a:rPr>
              <a:t>People with metastatic breast cancer face limited treatment </a:t>
            </a:r>
            <a:r>
              <a:rPr lang="en-GB" sz="2400" dirty="0" smtClean="0">
                <a:solidFill>
                  <a:prstClr val="black"/>
                </a:solidFill>
              </a:rPr>
              <a:t>options</a:t>
            </a:r>
            <a:r>
              <a:rPr lang="en-GB" sz="2400" dirty="0">
                <a:solidFill>
                  <a:prstClr val="black"/>
                </a:solidFill>
              </a:rPr>
              <a:t>.</a:t>
            </a:r>
            <a:r>
              <a:rPr lang="en-GB" sz="2400" dirty="0" smtClean="0">
                <a:solidFill>
                  <a:prstClr val="black"/>
                </a:solidFill>
              </a:rPr>
              <a:t> </a:t>
            </a:r>
            <a:r>
              <a:rPr lang="en-GB" sz="2400" dirty="0">
                <a:solidFill>
                  <a:prstClr val="black"/>
                </a:solidFill>
              </a:rPr>
              <a:t>P</a:t>
            </a:r>
            <a:r>
              <a:rPr lang="en-GB" sz="2400" dirty="0" smtClean="0">
                <a:solidFill>
                  <a:prstClr val="black"/>
                </a:solidFill>
              </a:rPr>
              <a:t>eople want: </a:t>
            </a:r>
            <a:endParaRPr lang="en-GB" sz="2400" dirty="0">
              <a:solidFill>
                <a:srgbClr val="000000"/>
              </a:solidFill>
            </a:endParaRPr>
          </a:p>
          <a:p>
            <a:pPr lvl="1">
              <a:spcAft>
                <a:spcPts val="600"/>
              </a:spcAft>
              <a:buClr>
                <a:srgbClr val="18646E"/>
              </a:buClr>
            </a:pPr>
            <a:r>
              <a:rPr lang="en-GB" sz="2400" dirty="0" smtClean="0">
                <a:solidFill>
                  <a:srgbClr val="000000"/>
                </a:solidFill>
              </a:rPr>
              <a:t>treatments </a:t>
            </a:r>
            <a:r>
              <a:rPr lang="en-GB" sz="2400" dirty="0">
                <a:solidFill>
                  <a:srgbClr val="000000"/>
                </a:solidFill>
              </a:rPr>
              <a:t>that will halt progression, extend life for as long as possible and </a:t>
            </a:r>
            <a:r>
              <a:rPr lang="en-GB" sz="2400" dirty="0">
                <a:solidFill>
                  <a:prstClr val="black"/>
                </a:solidFill>
              </a:rPr>
              <a:t>have few or manageable </a:t>
            </a:r>
            <a:r>
              <a:rPr lang="en-GB" sz="2400" dirty="0" smtClean="0">
                <a:solidFill>
                  <a:prstClr val="black"/>
                </a:solidFill>
              </a:rPr>
              <a:t>side-effects </a:t>
            </a:r>
          </a:p>
          <a:p>
            <a:pPr lvl="1">
              <a:spcAft>
                <a:spcPts val="600"/>
              </a:spcAft>
              <a:buClr>
                <a:srgbClr val="18646E"/>
              </a:buClr>
            </a:pPr>
            <a:r>
              <a:rPr lang="en-GB" sz="2400" dirty="0">
                <a:solidFill>
                  <a:prstClr val="black"/>
                </a:solidFill>
              </a:rPr>
              <a:t>t</a:t>
            </a:r>
            <a:r>
              <a:rPr lang="en-GB" sz="2400" dirty="0" smtClean="0">
                <a:solidFill>
                  <a:prstClr val="black"/>
                </a:solidFill>
              </a:rPr>
              <a:t>o </a:t>
            </a:r>
            <a:r>
              <a:rPr lang="en-GB" sz="2400" dirty="0">
                <a:solidFill>
                  <a:prstClr val="black"/>
                </a:solidFill>
              </a:rPr>
              <a:t>be able to continue with their day-to-day activities as much as possible, be that going to work, parenting and social responsibilities and </a:t>
            </a:r>
            <a:r>
              <a:rPr lang="en-GB" sz="2400" dirty="0" smtClean="0">
                <a:solidFill>
                  <a:prstClr val="black"/>
                </a:solidFill>
              </a:rPr>
              <a:t>activities</a:t>
            </a:r>
            <a:endParaRPr lang="en-GB" sz="2400" dirty="0">
              <a:solidFill>
                <a:srgbClr val="000000"/>
              </a:solidFill>
            </a:endParaRPr>
          </a:p>
          <a:p>
            <a:pPr>
              <a:spcAft>
                <a:spcPts val="600"/>
              </a:spcAft>
              <a:buClr>
                <a:srgbClr val="18646E"/>
              </a:buClr>
            </a:pPr>
            <a:endParaRPr lang="en-GB" sz="1800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812714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b="1" dirty="0"/>
              <a:t>Patient </a:t>
            </a:r>
            <a:r>
              <a:rPr lang="en-GB" b="1" dirty="0" smtClean="0"/>
              <a:t>Views (2)</a:t>
            </a:r>
            <a:endParaRPr lang="en-GB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spcAft>
                <a:spcPts val="600"/>
              </a:spcAft>
              <a:buClr>
                <a:srgbClr val="18646E"/>
              </a:buClr>
            </a:pPr>
            <a:r>
              <a:rPr lang="en-GB" sz="2200" dirty="0">
                <a:solidFill>
                  <a:prstClr val="black"/>
                </a:solidFill>
              </a:rPr>
              <a:t>Aromatase inhibitors provide an alternative to chemotherapy, a better quality of life and additional </a:t>
            </a:r>
            <a:r>
              <a:rPr lang="en-GB" sz="2200" dirty="0" smtClean="0">
                <a:solidFill>
                  <a:prstClr val="black"/>
                </a:solidFill>
              </a:rPr>
              <a:t>survival</a:t>
            </a:r>
          </a:p>
          <a:p>
            <a:pPr>
              <a:spcAft>
                <a:spcPts val="600"/>
              </a:spcAft>
              <a:buClr>
                <a:srgbClr val="18646E"/>
              </a:buClr>
            </a:pPr>
            <a:r>
              <a:rPr lang="en-GB" sz="2200" dirty="0">
                <a:solidFill>
                  <a:prstClr val="black"/>
                </a:solidFill>
              </a:rPr>
              <a:t>Fulvestrant provides another first-line option that may provide longer </a:t>
            </a:r>
            <a:r>
              <a:rPr lang="en-GB" sz="2200" dirty="0" smtClean="0">
                <a:solidFill>
                  <a:prstClr val="black"/>
                </a:solidFill>
              </a:rPr>
              <a:t>survival</a:t>
            </a:r>
          </a:p>
          <a:p>
            <a:pPr lvl="1">
              <a:spcAft>
                <a:spcPts val="600"/>
              </a:spcAft>
              <a:buClr>
                <a:srgbClr val="18646E"/>
              </a:buClr>
            </a:pPr>
            <a:r>
              <a:rPr lang="en-GB" sz="2000" i="1" dirty="0" smtClean="0">
                <a:solidFill>
                  <a:prstClr val="black"/>
                </a:solidFill>
              </a:rPr>
              <a:t>“</a:t>
            </a:r>
            <a:r>
              <a:rPr lang="en-GB" sz="2000" i="1" dirty="0"/>
              <a:t>For me it has advantages over chemotherapy in that it allowed me to lead a relatively normal life</a:t>
            </a:r>
            <a:r>
              <a:rPr lang="en-GB" sz="2000" i="1" dirty="0" smtClean="0"/>
              <a:t>.”</a:t>
            </a:r>
            <a:endParaRPr lang="en-GB" sz="2000" i="1" dirty="0">
              <a:solidFill>
                <a:prstClr val="black"/>
              </a:solidFill>
            </a:endParaRPr>
          </a:p>
          <a:p>
            <a:pPr>
              <a:spcAft>
                <a:spcPts val="600"/>
              </a:spcAft>
              <a:buClr>
                <a:srgbClr val="18646E"/>
              </a:buClr>
            </a:pPr>
            <a:r>
              <a:rPr lang="en-GB" sz="2200" dirty="0">
                <a:solidFill>
                  <a:prstClr val="black"/>
                </a:solidFill>
              </a:rPr>
              <a:t>Evidence shows that </a:t>
            </a:r>
            <a:r>
              <a:rPr lang="en-GB" sz="2200" dirty="0" smtClean="0">
                <a:solidFill>
                  <a:prstClr val="black"/>
                </a:solidFill>
              </a:rPr>
              <a:t>fulvestrant </a:t>
            </a:r>
            <a:r>
              <a:rPr lang="en-GB" sz="2200" dirty="0">
                <a:solidFill>
                  <a:prstClr val="black"/>
                </a:solidFill>
              </a:rPr>
              <a:t>is as effective and safe as current treatment and has a similar side-effect profile to aromatase </a:t>
            </a:r>
            <a:r>
              <a:rPr lang="en-GB" sz="2200" dirty="0" smtClean="0">
                <a:solidFill>
                  <a:prstClr val="black"/>
                </a:solidFill>
              </a:rPr>
              <a:t>inhibitors</a:t>
            </a:r>
          </a:p>
          <a:p>
            <a:pPr lvl="1">
              <a:spcAft>
                <a:spcPts val="600"/>
              </a:spcAft>
              <a:buClr>
                <a:srgbClr val="18646E"/>
              </a:buClr>
            </a:pPr>
            <a:r>
              <a:rPr lang="en-GB" sz="2200" dirty="0" smtClean="0">
                <a:solidFill>
                  <a:srgbClr val="000000"/>
                </a:solidFill>
              </a:rPr>
              <a:t>many </a:t>
            </a:r>
            <a:r>
              <a:rPr lang="en-GB" sz="2200" dirty="0">
                <a:solidFill>
                  <a:srgbClr val="000000"/>
                </a:solidFill>
              </a:rPr>
              <a:t>people treated with fulvestrant experience only mild side effects, which are tolerable. These include nausea and hot </a:t>
            </a:r>
            <a:r>
              <a:rPr lang="en-GB" sz="2200" dirty="0" smtClean="0">
                <a:solidFill>
                  <a:srgbClr val="000000"/>
                </a:solidFill>
              </a:rPr>
              <a:t>flushes</a:t>
            </a:r>
            <a:endParaRPr lang="en-GB" sz="2200" dirty="0">
              <a:solidFill>
                <a:prstClr val="black"/>
              </a:solidFill>
            </a:endParaRPr>
          </a:p>
          <a:p>
            <a:pPr>
              <a:spcAft>
                <a:spcPts val="600"/>
              </a:spcAft>
              <a:buClr>
                <a:srgbClr val="18646E"/>
              </a:buClr>
            </a:pPr>
            <a:r>
              <a:rPr lang="en-GB" sz="2200" dirty="0" smtClean="0">
                <a:solidFill>
                  <a:srgbClr val="000000"/>
                </a:solidFill>
              </a:rPr>
              <a:t>Some </a:t>
            </a:r>
            <a:r>
              <a:rPr lang="en-GB" sz="2200" dirty="0">
                <a:solidFill>
                  <a:srgbClr val="000000"/>
                </a:solidFill>
              </a:rPr>
              <a:t>people may find the method of administration and </a:t>
            </a:r>
            <a:r>
              <a:rPr lang="en-GB" sz="2200" dirty="0" smtClean="0">
                <a:solidFill>
                  <a:srgbClr val="000000"/>
                </a:solidFill>
              </a:rPr>
              <a:t>frequent </a:t>
            </a:r>
            <a:r>
              <a:rPr lang="en-GB" sz="2200" dirty="0">
                <a:solidFill>
                  <a:srgbClr val="000000"/>
                </a:solidFill>
              </a:rPr>
              <a:t>trips to hospital or primary care for the injections </a:t>
            </a:r>
            <a:r>
              <a:rPr lang="en-GB" sz="2200" dirty="0" smtClean="0">
                <a:solidFill>
                  <a:srgbClr val="000000"/>
                </a:solidFill>
              </a:rPr>
              <a:t>problematic</a:t>
            </a:r>
            <a:endParaRPr lang="en-GB" sz="2200" dirty="0">
              <a:solidFill>
                <a:srgbClr val="000000"/>
              </a:solidFill>
            </a:endParaRPr>
          </a:p>
          <a:p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21802518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Clinical expert view </a:t>
            </a:r>
            <a:r>
              <a:rPr lang="en-GB" b="1" dirty="0" smtClean="0"/>
              <a:t>(1)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 sz="2000" dirty="0" smtClean="0"/>
              <a:t>Current </a:t>
            </a:r>
            <a:r>
              <a:rPr lang="en-GB" sz="2000" dirty="0"/>
              <a:t>treatments are aromatase </a:t>
            </a:r>
            <a:r>
              <a:rPr lang="en-GB" sz="2000" dirty="0" smtClean="0"/>
              <a:t>inhibitors (for disease without visceral or high volume of visceral involvement):</a:t>
            </a:r>
          </a:p>
          <a:p>
            <a:pPr lvl="1"/>
            <a:r>
              <a:rPr lang="en-GB" sz="1800" dirty="0" smtClean="0"/>
              <a:t>these </a:t>
            </a:r>
            <a:r>
              <a:rPr lang="en-GB" sz="1800" dirty="0"/>
              <a:t>are more effective than tamoxifen in locally advanced or metastatic breast </a:t>
            </a:r>
            <a:r>
              <a:rPr lang="en-GB" sz="1800" dirty="0" smtClean="0"/>
              <a:t>cancer. </a:t>
            </a:r>
          </a:p>
          <a:p>
            <a:pPr lvl="1"/>
            <a:r>
              <a:rPr lang="en-GB" sz="1800" dirty="0" smtClean="0"/>
              <a:t>Letrozole and anastrozole are </a:t>
            </a:r>
            <a:r>
              <a:rPr lang="en-GB" sz="1800" dirty="0"/>
              <a:t>almost indistinguishable in terms of efficacy </a:t>
            </a:r>
            <a:r>
              <a:rPr lang="en-GB" sz="1800" dirty="0" smtClean="0"/>
              <a:t>and toxicity</a:t>
            </a:r>
            <a:endParaRPr lang="en-GB" sz="1800" dirty="0"/>
          </a:p>
          <a:p>
            <a:pPr lvl="1"/>
            <a:r>
              <a:rPr lang="en-GB" sz="1800" dirty="0"/>
              <a:t>a</a:t>
            </a:r>
            <a:r>
              <a:rPr lang="en-GB" sz="1800" dirty="0" smtClean="0"/>
              <a:t>dherence </a:t>
            </a:r>
            <a:r>
              <a:rPr lang="en-GB" sz="1800" dirty="0"/>
              <a:t>to current oral treatments </a:t>
            </a:r>
            <a:r>
              <a:rPr lang="en-GB" sz="1800" dirty="0" smtClean="0"/>
              <a:t>is poor </a:t>
            </a:r>
            <a:r>
              <a:rPr lang="en-GB" sz="1800" dirty="0"/>
              <a:t>– 25% do not take </a:t>
            </a:r>
            <a:r>
              <a:rPr lang="en-GB" sz="1800" dirty="0" smtClean="0"/>
              <a:t>oral treatment in </a:t>
            </a:r>
            <a:r>
              <a:rPr lang="en-GB" sz="1800" dirty="0"/>
              <a:t>the adjunctive </a:t>
            </a:r>
            <a:r>
              <a:rPr lang="en-GB" sz="1800" dirty="0" smtClean="0"/>
              <a:t>setting. </a:t>
            </a:r>
            <a:r>
              <a:rPr lang="en-GB" sz="1600" dirty="0" smtClean="0"/>
              <a:t>A</a:t>
            </a:r>
            <a:r>
              <a:rPr lang="en-GB" sz="1800" dirty="0" smtClean="0"/>
              <a:t>n intramuscular injection may be more acceptable </a:t>
            </a:r>
            <a:endParaRPr lang="en-GB" dirty="0" smtClean="0"/>
          </a:p>
          <a:p>
            <a:r>
              <a:rPr lang="en-GB" sz="2000" dirty="0" smtClean="0"/>
              <a:t>Fulvestrant </a:t>
            </a:r>
            <a:r>
              <a:rPr lang="en-GB" sz="2000" dirty="0"/>
              <a:t>is not </a:t>
            </a:r>
            <a:r>
              <a:rPr lang="en-GB" sz="2000" dirty="0" smtClean="0"/>
              <a:t>frequently </a:t>
            </a:r>
            <a:r>
              <a:rPr lang="en-GB" sz="2000" dirty="0"/>
              <a:t>used because it is not </a:t>
            </a:r>
            <a:r>
              <a:rPr lang="en-GB" sz="2000" dirty="0" smtClean="0"/>
              <a:t>yet</a:t>
            </a:r>
            <a:r>
              <a:rPr lang="en-GB" sz="2000" dirty="0" smtClean="0">
                <a:solidFill>
                  <a:srgbClr val="FF0000"/>
                </a:solidFill>
              </a:rPr>
              <a:t> </a:t>
            </a:r>
            <a:r>
              <a:rPr lang="en-GB" sz="2000" dirty="0" smtClean="0"/>
              <a:t>licensed </a:t>
            </a:r>
            <a:r>
              <a:rPr lang="en-GB" sz="2000" dirty="0"/>
              <a:t>in this proposed setting but has been used where oral treatments are not tolerated </a:t>
            </a:r>
            <a:endParaRPr lang="en-GB" sz="2000" dirty="0" smtClean="0"/>
          </a:p>
          <a:p>
            <a:pPr lvl="1"/>
            <a:r>
              <a:rPr lang="en-GB" sz="1800" dirty="0"/>
              <a:t>u</a:t>
            </a:r>
            <a:r>
              <a:rPr lang="en-GB" sz="1800" dirty="0" smtClean="0"/>
              <a:t>sed as a second </a:t>
            </a:r>
            <a:r>
              <a:rPr lang="en-GB" sz="1800" dirty="0"/>
              <a:t>or third line hormone therapy </a:t>
            </a:r>
            <a:r>
              <a:rPr lang="en-GB" sz="1800" dirty="0" smtClean="0"/>
              <a:t>depending </a:t>
            </a:r>
            <a:r>
              <a:rPr lang="en-GB" sz="1800" dirty="0"/>
              <a:t>on local commissioning arrangements</a:t>
            </a:r>
            <a:r>
              <a:rPr lang="en-GB" sz="1800" dirty="0" smtClean="0"/>
              <a:t> </a:t>
            </a:r>
          </a:p>
          <a:p>
            <a:pPr lvl="1"/>
            <a:r>
              <a:rPr lang="en-GB" sz="1800" dirty="0"/>
              <a:t>m</a:t>
            </a:r>
            <a:r>
              <a:rPr lang="en-GB" sz="1800" dirty="0" smtClean="0"/>
              <a:t>ay help people who </a:t>
            </a:r>
            <a:r>
              <a:rPr lang="en-GB" sz="1800" dirty="0"/>
              <a:t>may find compliance with daily medicine difficult </a:t>
            </a:r>
            <a:r>
              <a:rPr lang="en-GB" sz="1800" dirty="0" smtClean="0"/>
              <a:t>-supervised </a:t>
            </a:r>
            <a:r>
              <a:rPr lang="en-GB" sz="1800" dirty="0"/>
              <a:t>monthly IM treatment will </a:t>
            </a:r>
            <a:r>
              <a:rPr lang="en-GB" sz="1800" dirty="0" smtClean="0"/>
              <a:t>aid compliance</a:t>
            </a:r>
          </a:p>
          <a:p>
            <a:pPr lvl="1"/>
            <a:endParaRPr lang="en-GB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57439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Clinical expert view </a:t>
            </a:r>
            <a:r>
              <a:rPr lang="en-GB" b="1" dirty="0" smtClean="0"/>
              <a:t>(2)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 sz="2000" dirty="0"/>
              <a:t>FALCON </a:t>
            </a:r>
            <a:r>
              <a:rPr lang="en-GB" sz="2000" dirty="0" smtClean="0"/>
              <a:t>study shows </a:t>
            </a:r>
            <a:r>
              <a:rPr lang="en-GB" sz="2000" dirty="0"/>
              <a:t>that fulvestrant is well tolerated – similar profile to </a:t>
            </a:r>
            <a:r>
              <a:rPr lang="en-GB" sz="2000" dirty="0" smtClean="0"/>
              <a:t>anastrozole</a:t>
            </a:r>
          </a:p>
          <a:p>
            <a:r>
              <a:rPr lang="en-GB" sz="2000" dirty="0" smtClean="0"/>
              <a:t>There is a clear </a:t>
            </a:r>
            <a:r>
              <a:rPr lang="en-GB" sz="2000" dirty="0"/>
              <a:t>PFS advantage over standard </a:t>
            </a:r>
            <a:r>
              <a:rPr lang="en-GB" sz="2000" dirty="0" smtClean="0"/>
              <a:t>treatment</a:t>
            </a:r>
          </a:p>
          <a:p>
            <a:r>
              <a:rPr lang="en-GB" sz="2000" dirty="0" smtClean="0"/>
              <a:t>It is anticipated that an overall survival benefit will be seen </a:t>
            </a:r>
          </a:p>
          <a:p>
            <a:r>
              <a:rPr lang="en-GB" sz="2000" dirty="0" smtClean="0"/>
              <a:t>Fulvestrant will </a:t>
            </a:r>
            <a:r>
              <a:rPr lang="en-GB" sz="2000" dirty="0"/>
              <a:t>be prescribed, and the </a:t>
            </a:r>
            <a:r>
              <a:rPr lang="en-GB" sz="2000" dirty="0" smtClean="0"/>
              <a:t>cancer monitored</a:t>
            </a:r>
            <a:r>
              <a:rPr lang="en-GB" sz="2000" dirty="0"/>
              <a:t>, in secondary care but the intramuscular injection could be administered in either primary or secondary </a:t>
            </a:r>
            <a:r>
              <a:rPr lang="en-GB" sz="2000" dirty="0" smtClean="0"/>
              <a:t>care</a:t>
            </a:r>
          </a:p>
          <a:p>
            <a:pPr lvl="1"/>
            <a:r>
              <a:rPr lang="en-GB" sz="2000" dirty="0"/>
              <a:t>t</a:t>
            </a:r>
            <a:r>
              <a:rPr lang="en-GB" sz="2000" dirty="0" smtClean="0"/>
              <a:t>he </a:t>
            </a:r>
            <a:r>
              <a:rPr lang="en-GB" sz="2000" dirty="0"/>
              <a:t>treatment is safe with few complications and has high patient </a:t>
            </a:r>
            <a:r>
              <a:rPr lang="en-GB" sz="2000" dirty="0" smtClean="0"/>
              <a:t>acceptability</a:t>
            </a:r>
            <a:endParaRPr lang="en-GB" sz="2000" dirty="0"/>
          </a:p>
          <a:p>
            <a:pPr lvl="1"/>
            <a:r>
              <a:rPr lang="en-GB" sz="2000" dirty="0"/>
              <a:t>more capacity </a:t>
            </a:r>
            <a:r>
              <a:rPr lang="en-GB" sz="2000" dirty="0" smtClean="0"/>
              <a:t>may be needed to </a:t>
            </a:r>
            <a:r>
              <a:rPr lang="en-GB" sz="2000" dirty="0"/>
              <a:t>meet the requirements </a:t>
            </a:r>
            <a:r>
              <a:rPr lang="en-GB" sz="2000" dirty="0" smtClean="0"/>
              <a:t>for administration but </a:t>
            </a:r>
            <a:r>
              <a:rPr lang="en-GB" sz="2000" dirty="0"/>
              <a:t>this is not a major issue as the number of patients presenting will be </a:t>
            </a:r>
            <a:r>
              <a:rPr lang="en-GB" sz="2000" dirty="0" smtClean="0"/>
              <a:t>small</a:t>
            </a:r>
          </a:p>
          <a:p>
            <a:pPr lvl="1"/>
            <a:r>
              <a:rPr lang="en-GB" sz="2000" dirty="0"/>
              <a:t>n</a:t>
            </a:r>
            <a:r>
              <a:rPr lang="en-GB" sz="2000" dirty="0" smtClean="0"/>
              <a:t>o additional monitoring would be required</a:t>
            </a:r>
            <a:r>
              <a:rPr lang="en-GB" sz="2200" dirty="0" smtClean="0"/>
              <a:t> </a:t>
            </a:r>
            <a:endParaRPr lang="en-GB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pPr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41346226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NICE 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2311</TotalTime>
  <Words>3045</Words>
  <Application>Microsoft Office PowerPoint</Application>
  <PresentationFormat>On-screen Show (4:3)</PresentationFormat>
  <Paragraphs>316</Paragraphs>
  <Slides>22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ＭＳ Ｐゴシック</vt:lpstr>
      <vt:lpstr>Arial</vt:lpstr>
      <vt:lpstr>Calibri</vt:lpstr>
      <vt:lpstr>Times New Roman</vt:lpstr>
      <vt:lpstr>1_Custom Design</vt:lpstr>
      <vt:lpstr>Lead team presentation Fulvestrant for untreated hormone-receptor positive locally advanced or metastatic breast cancer </vt:lpstr>
      <vt:lpstr>Key issues: clinical effectiveness</vt:lpstr>
      <vt:lpstr>Breast cancer: hormone-receptor positive, locally advanced or metastatic </vt:lpstr>
      <vt:lpstr>Fulvestrant (Faslodex) </vt:lpstr>
      <vt:lpstr>Treatment pathway </vt:lpstr>
      <vt:lpstr>Patient Views (1)</vt:lpstr>
      <vt:lpstr>Patient Views (2)</vt:lpstr>
      <vt:lpstr>Clinical expert view (1)</vt:lpstr>
      <vt:lpstr>Clinical expert view (2)</vt:lpstr>
      <vt:lpstr>Decision problem </vt:lpstr>
      <vt:lpstr>Randomised controlled trials: fulvestrant 500mg  </vt:lpstr>
      <vt:lpstr>Key baseline characteristics </vt:lpstr>
      <vt:lpstr>Results: intention-to-treat (ITT) </vt:lpstr>
      <vt:lpstr>FIRST: Kaplan–Meier TTP</vt:lpstr>
      <vt:lpstr>FALCON: Kaplan–Meier PFS</vt:lpstr>
      <vt:lpstr>FIRST: Kaplan–Meier OS</vt:lpstr>
      <vt:lpstr>FALCON: Kaplan–Meier OS</vt:lpstr>
      <vt:lpstr>Comparisons to letrozole and tamoxifen </vt:lpstr>
      <vt:lpstr>Adverse events (AEs) &amp; health-related quality of life (HRQoL)</vt:lpstr>
      <vt:lpstr>ERG comments: clinical effectiveness (1) </vt:lpstr>
      <vt:lpstr>ERG comments: clinical effectiveness (2) </vt:lpstr>
      <vt:lpstr>Key issues: clinical effectiveness</vt:lpstr>
    </vt:vector>
  </TitlesOfParts>
  <Company>NICE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Lead team presentation</dc:title>
  <dc:creator>sdoss</dc:creator>
  <cp:lastModifiedBy>Marcia Miller</cp:lastModifiedBy>
  <cp:revision>218</cp:revision>
  <dcterms:created xsi:type="dcterms:W3CDTF">2010-04-12T11:57:30Z</dcterms:created>
  <dcterms:modified xsi:type="dcterms:W3CDTF">2017-08-07T14:59:24Z</dcterms:modified>
</cp:coreProperties>
</file>