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05" r:id="rId1"/>
  </p:sldMasterIdLst>
  <p:notesMasterIdLst>
    <p:notesMasterId r:id="rId29"/>
  </p:notesMasterIdLst>
  <p:sldIdLst>
    <p:sldId id="353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54" r:id="rId21"/>
    <p:sldId id="346" r:id="rId22"/>
    <p:sldId id="347" r:id="rId23"/>
    <p:sldId id="348" r:id="rId24"/>
    <p:sldId id="349" r:id="rId25"/>
    <p:sldId id="350" r:id="rId26"/>
    <p:sldId id="351" r:id="rId27"/>
    <p:sldId id="35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9">
          <p15:clr>
            <a:srgbClr val="A4A3A4"/>
          </p15:clr>
        </p15:guide>
        <p15:guide id="3" orient="horz" pos="890">
          <p15:clr>
            <a:srgbClr val="A4A3A4"/>
          </p15:clr>
        </p15:guide>
        <p15:guide id="4" orient="horz" pos="845">
          <p15:clr>
            <a:srgbClr val="A4A3A4"/>
          </p15:clr>
        </p15:guide>
        <p15:guide id="5" pos="2880">
          <p15:clr>
            <a:srgbClr val="A4A3A4"/>
          </p15:clr>
        </p15:guide>
        <p15:guide id="6" pos="295">
          <p15:clr>
            <a:srgbClr val="A4A3A4"/>
          </p15:clr>
        </p15:guide>
        <p15:guide id="7" pos="546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Laurenson" initials="SL" lastIdx="6" clrIdx="0"/>
  <p:cmAuthor id="1" name="Hamish Lunagaria" initials="HL" lastIdx="1" clrIdx="1">
    <p:extLst>
      <p:ext uri="{19B8F6BF-5375-455C-9EA6-DF929625EA0E}">
        <p15:presenceInfo xmlns:p15="http://schemas.microsoft.com/office/powerpoint/2012/main" userId="S-1-5-21-2135317788-1047624253-925700815-26565" providerId="AD"/>
      </p:ext>
    </p:extLst>
  </p:cmAuthor>
  <p:cmAuthor id="2" name="Zoe Charles" initials="ZC" lastIdx="1" clrIdx="2">
    <p:extLst>
      <p:ext uri="{19B8F6BF-5375-455C-9EA6-DF929625EA0E}">
        <p15:presenceInfo xmlns:p15="http://schemas.microsoft.com/office/powerpoint/2012/main" userId="S-1-5-21-2135317788-1047624253-925700815-1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3" autoAdjust="0"/>
    <p:restoredTop sz="86312" autoAdjust="0"/>
  </p:normalViewPr>
  <p:slideViewPr>
    <p:cSldViewPr>
      <p:cViewPr varScale="1">
        <p:scale>
          <a:sx n="114" d="100"/>
          <a:sy n="114" d="100"/>
        </p:scale>
        <p:origin x="1716" y="96"/>
      </p:cViewPr>
      <p:guideLst>
        <p:guide orient="horz" pos="2160"/>
        <p:guide orient="horz" pos="119"/>
        <p:guide orient="horz" pos="890"/>
        <p:guide orient="horz" pos="845"/>
        <p:guide pos="288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2" charset="0"/>
                <a:ea typeface="ＭＳ Ｐゴシック" pitchFamily="-102" charset="-128"/>
              </a:defRPr>
            </a:lvl1pPr>
          </a:lstStyle>
          <a:p>
            <a:pPr>
              <a:defRPr/>
            </a:pPr>
            <a:fld id="{E95BAAF4-8179-484B-A7B1-195F95963429}" type="datetime1">
              <a:rPr lang="en-US" altLang="en-US"/>
              <a:pPr>
                <a:defRPr/>
              </a:pPr>
              <a:t>8/7/2017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2" charset="0"/>
                <a:ea typeface="ＭＳ Ｐゴシック" pitchFamily="-102" charset="-128"/>
              </a:defRPr>
            </a:lvl1pPr>
          </a:lstStyle>
          <a:p>
            <a:pPr>
              <a:defRPr/>
            </a:pPr>
            <a:fld id="{C670CA27-AEAB-457E-A5F4-3E650061ED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0269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2" charset="-128"/>
        <a:cs typeface="ＭＳ Ｐゴシック" pitchFamily="-10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defRPr/>
            </a:pPr>
            <a:endParaRPr lang="en-GB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37931725" indent="-374745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E70335A-8990-4CC1-B70C-2A5FC1768233}" type="slidenum">
              <a:rPr lang="en-GB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82653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u="sng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214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918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878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0059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898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="0" i="0" u="none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1171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9989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u="non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1849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1467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87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6306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4071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930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870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1617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882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7813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9984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459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854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u="non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615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b="0" u="none" baseline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765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kern="1200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766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976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u="none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979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78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463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92487"/>
            <a:ext cx="7776000" cy="17526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04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18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18488" cy="4968552"/>
          </a:xfrm>
        </p:spPr>
        <p:txBody>
          <a:bodyPr/>
          <a:lstStyle>
            <a:lvl1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40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9678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27488" cy="49678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763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 - for large figs +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18488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18488" cy="53285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975475" y="6453188"/>
            <a:ext cx="2133600" cy="365125"/>
          </a:xfr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5F6DC2C9-A942-49FD-A584-C39B742903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4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283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184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40768"/>
            <a:ext cx="8218488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GB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4213" y="836613"/>
            <a:ext cx="7773987" cy="1470025"/>
          </a:xfrm>
        </p:spPr>
        <p:txBody>
          <a:bodyPr/>
          <a:lstStyle/>
          <a:p>
            <a:r>
              <a:rPr lang="en-GB" altLang="en-US" b="1" dirty="0" smtClean="0">
                <a:latin typeface="Arial" charset="0"/>
                <a:ea typeface="ＭＳ Ｐゴシック" pitchFamily="34" charset="-128"/>
                <a:cs typeface="Arial" charset="0"/>
              </a:rPr>
              <a:t>Lead team presentation</a:t>
            </a:r>
            <a:br>
              <a:rPr lang="en-GB" altLang="en-US" b="1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GB" dirty="0"/>
              <a:t>Fulvestrant for untreated hormone-receptor positive locally advanced or metastatic breast cancer </a:t>
            </a:r>
            <a:endParaRPr lang="en-GB" altLang="en-US" b="1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0580" y="2996952"/>
            <a:ext cx="7775575" cy="1752600"/>
          </a:xfrm>
        </p:spPr>
        <p:txBody>
          <a:bodyPr/>
          <a:lstStyle/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1</a:t>
            </a:r>
            <a:r>
              <a:rPr lang="en-GB" altLang="en-US" sz="24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st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 Appraisal Committee meeting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Cost Effectiveness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Committee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A</a:t>
            </a:r>
            <a:endParaRPr lang="en-GB" altLang="en-US" sz="24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Lead team: Olivia Wu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ERG: Southampton Health Technology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A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ssessment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C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entre 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8</a:t>
            </a:r>
            <a:r>
              <a:rPr lang="en-GB" altLang="en-US" sz="24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th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 August 2017</a:t>
            </a:r>
          </a:p>
          <a:p>
            <a:pPr eaLnBrk="1" hangingPunct="1"/>
            <a:endParaRPr lang="en-GB" altLang="en-US" dirty="0" smtClean="0">
              <a:solidFill>
                <a:srgbClr val="898989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8087" y="6237312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solidFill>
                  <a:srgbClr val="FF0000"/>
                </a:solidFill>
              </a:rPr>
              <a:t>Public slides and handouts</a:t>
            </a:r>
            <a:endParaRPr lang="en-GB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94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Utility values used in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r>
              <a:rPr lang="en-GB" sz="2000" dirty="0"/>
              <a:t>Utility values were derived from a mixed models with repeated measurements (MMRM) from the FALCON </a:t>
            </a:r>
            <a:r>
              <a:rPr lang="en-GB" sz="2000" dirty="0" smtClean="0"/>
              <a:t>trial </a:t>
            </a:r>
          </a:p>
          <a:p>
            <a:pPr lvl="1"/>
            <a:r>
              <a:rPr lang="en-GB" sz="2000" dirty="0"/>
              <a:t>u</a:t>
            </a:r>
            <a:r>
              <a:rPr lang="en-GB" sz="2000" dirty="0" smtClean="0"/>
              <a:t>sed direct EQ-5D-3L data from the trial</a:t>
            </a:r>
          </a:p>
          <a:p>
            <a:pPr lvl="1"/>
            <a:r>
              <a:rPr lang="en-GB" sz="2000" dirty="0" smtClean="0"/>
              <a:t>used </a:t>
            </a:r>
            <a:r>
              <a:rPr lang="en-GB" sz="2000" dirty="0"/>
              <a:t>to account for repeated measurements of utility during the trial</a:t>
            </a:r>
          </a:p>
          <a:p>
            <a:pPr lvl="1"/>
            <a:r>
              <a:rPr lang="en-GB" sz="2000" dirty="0" smtClean="0"/>
              <a:t>company explored the fit of a covariate-adjusted model but chose the unadjusted model (progression was the only covariate) because it was the best match to the NICE reference case</a:t>
            </a:r>
          </a:p>
          <a:p>
            <a:pPr marL="0" indent="0">
              <a:buNone/>
            </a:pPr>
            <a:endParaRPr lang="en-GB" sz="2400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697312"/>
              </p:ext>
            </p:extLst>
          </p:nvPr>
        </p:nvGraphicFramePr>
        <p:xfrm>
          <a:off x="474358" y="3788569"/>
          <a:ext cx="8200141" cy="2232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87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13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44083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2000" dirty="0">
                          <a:effectLst/>
                        </a:rPr>
                        <a:t>Health state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2000" dirty="0">
                          <a:effectLst/>
                        </a:rPr>
                        <a:t>Base case: MMRM 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2000" dirty="0" smtClean="0">
                          <a:effectLst/>
                        </a:rPr>
                        <a:t>Progression-free (PF)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0.7511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2000" dirty="0">
                          <a:effectLst/>
                        </a:rPr>
                        <a:t>Progressed </a:t>
                      </a:r>
                      <a:r>
                        <a:rPr lang="en-GB" sz="2000" dirty="0" smtClean="0">
                          <a:effectLst/>
                        </a:rPr>
                        <a:t>disease (PD)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0.6913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4357" y="6016337"/>
            <a:ext cx="8200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Note; the company acknowledge the PD value used in the base case is higher than those used in past appraisals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7325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188640"/>
            <a:ext cx="8637490" cy="687474"/>
          </a:xfrm>
        </p:spPr>
        <p:txBody>
          <a:bodyPr/>
          <a:lstStyle/>
          <a:p>
            <a:r>
              <a:rPr lang="en-GB" sz="2800" b="1" dirty="0" smtClean="0"/>
              <a:t>Utility values used in other technology appraisals</a:t>
            </a:r>
            <a:endParaRPr lang="en-GB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246220" y="809434"/>
          <a:ext cx="8637490" cy="5388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8340"/>
                <a:gridCol w="2861261"/>
                <a:gridCol w="2147889"/>
              </a:tblGrid>
              <a:tr h="284613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1600" dirty="0">
                          <a:effectLst/>
                        </a:rPr>
                        <a:t>Treatment (submission)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1600" dirty="0">
                          <a:effectLst/>
                        </a:rPr>
                        <a:t>PFS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200"/>
                        </a:spcAft>
                        <a:tabLst>
                          <a:tab pos="914400" algn="l"/>
                        </a:tabLst>
                      </a:pPr>
                      <a:r>
                        <a:rPr lang="en-GB" sz="1600" dirty="0">
                          <a:effectLst/>
                        </a:rPr>
                        <a:t>PD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62852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Trastuzumab emtansine (TA371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0.78 (</a:t>
                      </a:r>
                      <a:r>
                        <a:rPr lang="en-GB" sz="1600" dirty="0" smtClean="0">
                          <a:effectLst/>
                        </a:rPr>
                        <a:t>TRA)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0.72 (</a:t>
                      </a:r>
                      <a:r>
                        <a:rPr lang="en-GB" sz="1600" dirty="0" smtClean="0">
                          <a:effectLst/>
                        </a:rPr>
                        <a:t>LAP+CAP)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62852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 err="1" smtClean="0">
                          <a:effectLst/>
                        </a:rPr>
                        <a:t>Everolimus</a:t>
                      </a:r>
                      <a:r>
                        <a:rPr lang="en-GB" sz="1600" b="0" dirty="0" smtClean="0">
                          <a:effectLst/>
                        </a:rPr>
                        <a:t> </a:t>
                      </a:r>
                      <a:r>
                        <a:rPr lang="en-GB" sz="1600" b="0" dirty="0">
                          <a:effectLst/>
                        </a:rPr>
                        <a:t>in combination with </a:t>
                      </a:r>
                      <a:r>
                        <a:rPr lang="en-GB" sz="1600" b="0" dirty="0" err="1" smtClean="0">
                          <a:effectLst/>
                        </a:rPr>
                        <a:t>exemestane</a:t>
                      </a:r>
                      <a:r>
                        <a:rPr lang="en-GB" sz="1600" b="0" dirty="0" smtClean="0">
                          <a:effectLst/>
                        </a:rPr>
                        <a:t> </a:t>
                      </a:r>
                      <a:r>
                        <a:rPr lang="en-GB" sz="1600" b="0" dirty="0">
                          <a:effectLst/>
                        </a:rPr>
                        <a:t>(TA295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0.7644 (</a:t>
                      </a:r>
                      <a:r>
                        <a:rPr lang="en-GB" sz="1600" dirty="0" smtClean="0">
                          <a:effectLst/>
                        </a:rPr>
                        <a:t>EVE+EXE)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0.7571 (</a:t>
                      </a:r>
                      <a:r>
                        <a:rPr lang="en-GB" sz="1600" dirty="0" smtClean="0">
                          <a:effectLst/>
                        </a:rPr>
                        <a:t>PLC+EXE)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0.65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56922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Bevacizumab with </a:t>
                      </a:r>
                      <a:r>
                        <a:rPr lang="en-GB" sz="1600" b="0" dirty="0" err="1">
                          <a:effectLst/>
                        </a:rPr>
                        <a:t>capecitabine</a:t>
                      </a:r>
                      <a:r>
                        <a:rPr lang="en-GB" sz="1600" b="0" dirty="0">
                          <a:effectLst/>
                        </a:rPr>
                        <a:t> (TA263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0.784 (BEV+CAP) 0.774 (CAP)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0.496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538538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 err="1">
                          <a:effectLst/>
                        </a:rPr>
                        <a:t>Lapatinib</a:t>
                      </a:r>
                      <a:r>
                        <a:rPr lang="en-GB" sz="1600" b="0" dirty="0">
                          <a:effectLst/>
                        </a:rPr>
                        <a:t> plus letrozole (TA257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0.86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0.62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28461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Trastuzumab plus anastrozole (TA257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62852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Eribulin (TA423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0.715 (stable)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0.790 (response)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0.443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0.16 (terminal)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28461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Fulvestrant (TA239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62852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Bevacizumab plus weekly paclitaxel  (TA214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0.65 (stable)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0.81 (response)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62852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Gemcitabine plus paclitaxel (TA116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0.72 (stable)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0.80 (response)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0.46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  <a:tr h="28461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b="0" dirty="0">
                          <a:effectLst/>
                        </a:rPr>
                        <a:t>Trastuzumab plus paclitaxel (TA34</a:t>
                      </a:r>
                      <a:r>
                        <a:rPr lang="en-GB" sz="1600" b="0" dirty="0" smtClean="0">
                          <a:effectLst/>
                        </a:rPr>
                        <a:t>)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NR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00" dirty="0">
                          <a:effectLst/>
                        </a:rPr>
                        <a:t>NR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584" marR="52584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40426" y="6198255"/>
            <a:ext cx="8637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BEV</a:t>
            </a:r>
            <a:r>
              <a:rPr lang="en-GB" sz="1400" dirty="0"/>
              <a:t>, bevacizumab; CAP, </a:t>
            </a:r>
            <a:r>
              <a:rPr lang="en-GB" sz="1400" dirty="0" err="1"/>
              <a:t>capecitabine</a:t>
            </a:r>
            <a:r>
              <a:rPr lang="en-GB" sz="1400" dirty="0"/>
              <a:t>; EVE, </a:t>
            </a:r>
            <a:r>
              <a:rPr lang="en-GB" sz="1400" dirty="0" err="1"/>
              <a:t>everolimus</a:t>
            </a:r>
            <a:r>
              <a:rPr lang="en-GB" sz="1400" dirty="0"/>
              <a:t>; EXE, </a:t>
            </a:r>
            <a:r>
              <a:rPr lang="en-GB" sz="1400" dirty="0" err="1"/>
              <a:t>exemestane</a:t>
            </a:r>
            <a:r>
              <a:rPr lang="en-GB" sz="1400" dirty="0"/>
              <a:t>; LAP, </a:t>
            </a:r>
            <a:r>
              <a:rPr lang="en-GB" sz="1400" dirty="0" err="1"/>
              <a:t>lapatinib</a:t>
            </a:r>
            <a:r>
              <a:rPr lang="en-GB" sz="1400" dirty="0"/>
              <a:t>; </a:t>
            </a:r>
            <a:r>
              <a:rPr lang="en-GB" sz="1400" dirty="0" smtClean="0"/>
              <a:t>NR, not reported; </a:t>
            </a:r>
            <a:r>
              <a:rPr lang="en-GB" sz="1400" dirty="0"/>
              <a:t>TA, technology appraisal; TRA, trastuzumab </a:t>
            </a:r>
            <a:r>
              <a:rPr lang="en-GB" sz="1400" dirty="0" err="1"/>
              <a:t>emtansine</a:t>
            </a:r>
            <a:r>
              <a:rPr lang="en-GB" sz="1400" dirty="0" smtClean="0"/>
              <a:t>;.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80971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Resource use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000" dirty="0"/>
              <a:t>Total drug acquisition per 4-week cycle - based on estimated time-to-treatment discontinuation (assumed to be until disease progression – PFS) and compliance rate (sourced from the FALCON trial; fulvestrant and anastrozole, 0.99; letrozole and tamoxifen assumed to be 1.00 full compliance)</a:t>
            </a:r>
          </a:p>
          <a:p>
            <a:pPr lvl="1"/>
            <a:r>
              <a:rPr lang="en-GB" sz="1800" b="1" dirty="0"/>
              <a:t>Fulvestrant</a:t>
            </a:r>
            <a:r>
              <a:rPr lang="en-GB" sz="1800" dirty="0"/>
              <a:t> </a:t>
            </a:r>
            <a:r>
              <a:rPr lang="en-GB" sz="1800" b="1" dirty="0"/>
              <a:t>(1</a:t>
            </a:r>
            <a:r>
              <a:rPr lang="en-GB" sz="1800" b="1" baseline="30000" dirty="0"/>
              <a:t>st</a:t>
            </a:r>
            <a:r>
              <a:rPr lang="en-GB" sz="1800" b="1" dirty="0"/>
              <a:t> 4 weeks): </a:t>
            </a:r>
            <a:r>
              <a:rPr lang="en-GB" sz="1800" dirty="0"/>
              <a:t>£1,044.82, </a:t>
            </a:r>
            <a:r>
              <a:rPr lang="en-GB" sz="1800" b="1" dirty="0"/>
              <a:t>(after 1</a:t>
            </a:r>
            <a:r>
              <a:rPr lang="en-GB" sz="1800" b="1" baseline="30000" dirty="0"/>
              <a:t>st</a:t>
            </a:r>
            <a:r>
              <a:rPr lang="en-GB" sz="1800" b="1" dirty="0"/>
              <a:t> 4 weeks): </a:t>
            </a:r>
            <a:r>
              <a:rPr lang="en-GB" sz="1800" dirty="0"/>
              <a:t>£522.41</a:t>
            </a:r>
          </a:p>
          <a:p>
            <a:pPr lvl="1"/>
            <a:r>
              <a:rPr lang="en-GB" sz="1800" b="1" dirty="0"/>
              <a:t>anastrozole: </a:t>
            </a:r>
            <a:r>
              <a:rPr lang="en-GB" sz="1800" dirty="0"/>
              <a:t>£0.75, </a:t>
            </a:r>
            <a:r>
              <a:rPr lang="en-GB" sz="1800" b="1" dirty="0"/>
              <a:t>Letrozole: </a:t>
            </a:r>
            <a:r>
              <a:rPr lang="en-GB" sz="1800" dirty="0"/>
              <a:t>£1.52, </a:t>
            </a:r>
            <a:r>
              <a:rPr lang="en-GB" sz="1800" b="1" dirty="0"/>
              <a:t>Tamoxifen: </a:t>
            </a:r>
            <a:r>
              <a:rPr lang="en-GB" sz="1800" dirty="0"/>
              <a:t>£1.51</a:t>
            </a:r>
          </a:p>
          <a:p>
            <a:r>
              <a:rPr lang="en-GB" sz="2000" dirty="0"/>
              <a:t>Disease management costs were based on NICE clinical guideline CG81</a:t>
            </a:r>
          </a:p>
          <a:p>
            <a:r>
              <a:rPr lang="en-GB" sz="2000" dirty="0"/>
              <a:t>Progression-free health state costs sourced from PSSRU 2015/16</a:t>
            </a:r>
          </a:p>
          <a:p>
            <a:pPr lvl="1"/>
            <a:r>
              <a:rPr lang="en-GB" sz="1800" dirty="0"/>
              <a:t>Total per 4-week cycle: £183.36</a:t>
            </a:r>
          </a:p>
          <a:p>
            <a:r>
              <a:rPr lang="en-GB" sz="2000" dirty="0"/>
              <a:t>Progressed disease health state costs sourced from PSSRU 2015/16</a:t>
            </a:r>
          </a:p>
          <a:p>
            <a:pPr lvl="1"/>
            <a:r>
              <a:rPr lang="en-GB" sz="1800" dirty="0"/>
              <a:t>Total per 4-week cycle: £704.67</a:t>
            </a:r>
          </a:p>
          <a:p>
            <a:r>
              <a:rPr lang="en-GB" sz="2000" dirty="0"/>
              <a:t>Adverse event costs </a:t>
            </a:r>
          </a:p>
          <a:p>
            <a:pPr lvl="1"/>
            <a:r>
              <a:rPr lang="en-GB" sz="1800" dirty="0"/>
              <a:t>NHS reference costs sourced from previous NICE submissions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37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Resource use 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Subsequent treatment therapies &amp; cost (2</a:t>
            </a:r>
            <a:r>
              <a:rPr lang="en-GB" baseline="30000" dirty="0"/>
              <a:t>nd</a:t>
            </a:r>
            <a:r>
              <a:rPr lang="en-GB" dirty="0"/>
              <a:t> and 3</a:t>
            </a:r>
            <a:r>
              <a:rPr lang="en-GB" baseline="30000" dirty="0"/>
              <a:t>rd</a:t>
            </a:r>
            <a:r>
              <a:rPr lang="en-GB" dirty="0"/>
              <a:t> line) </a:t>
            </a:r>
          </a:p>
          <a:p>
            <a:pPr lvl="1"/>
            <a:r>
              <a:rPr lang="en-GB" dirty="0"/>
              <a:t>no retreatment with fulvestrant assumed (expert opinion) </a:t>
            </a:r>
          </a:p>
          <a:p>
            <a:pPr lvl="1"/>
            <a:r>
              <a:rPr lang="en-GB" dirty="0" smtClean="0"/>
              <a:t>estimates </a:t>
            </a:r>
            <a:r>
              <a:rPr lang="en-GB" dirty="0"/>
              <a:t>for proportion of people going on to the next line of treatment, duration and type of treatment </a:t>
            </a:r>
            <a:r>
              <a:rPr lang="en-GB" dirty="0" smtClean="0"/>
              <a:t>were sourced </a:t>
            </a:r>
            <a:r>
              <a:rPr lang="en-GB" dirty="0"/>
              <a:t>from literature (Kurosky, 2015; Yardley, 2013)</a:t>
            </a:r>
          </a:p>
          <a:p>
            <a:pPr lvl="1"/>
            <a:r>
              <a:rPr lang="en-GB" b="1" dirty="0"/>
              <a:t>second line:</a:t>
            </a:r>
            <a:r>
              <a:rPr lang="en-GB" dirty="0"/>
              <a:t> endocrine therapy, 54.35%; chemotherapy, 37.57%; targeted therapy, 8.08%; no treatment, 0%</a:t>
            </a:r>
          </a:p>
          <a:p>
            <a:pPr lvl="1"/>
            <a:r>
              <a:rPr lang="en-GB" b="1" dirty="0"/>
              <a:t>third line: </a:t>
            </a:r>
            <a:r>
              <a:rPr lang="en-GB" dirty="0"/>
              <a:t>endocrine therapy, 24.02%; chemotherapy, 30.39%; targeted therapy, 0%; no treatment, 45.59%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64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Summary of key </a:t>
            </a:r>
            <a:r>
              <a:rPr lang="en-GB" b="1" dirty="0"/>
              <a:t>modelling </a:t>
            </a:r>
            <a:r>
              <a:rPr lang="en-GB" b="1" dirty="0" smtClean="0"/>
              <a:t>assumptions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1800" dirty="0" smtClean="0"/>
              <a:t>Average </a:t>
            </a:r>
            <a:r>
              <a:rPr lang="en-GB" sz="1800" dirty="0"/>
              <a:t>treatment dosage assumed to account for dose reductions and treatment gaps </a:t>
            </a:r>
          </a:p>
          <a:p>
            <a:r>
              <a:rPr lang="en-GB" sz="1800" dirty="0" smtClean="0"/>
              <a:t>Subsequent treatment costs are a weighted average </a:t>
            </a:r>
          </a:p>
          <a:p>
            <a:pPr lvl="1"/>
            <a:r>
              <a:rPr lang="en-GB" sz="1800" dirty="0" smtClean="0"/>
              <a:t>this is applied as a one-off when people progress </a:t>
            </a:r>
          </a:p>
          <a:p>
            <a:r>
              <a:rPr lang="en-GB" sz="1800" dirty="0" smtClean="0"/>
              <a:t>Subsequent </a:t>
            </a:r>
            <a:r>
              <a:rPr lang="en-GB" sz="1800" dirty="0"/>
              <a:t>treatments only impact costs not on survival </a:t>
            </a:r>
          </a:p>
          <a:p>
            <a:pPr lvl="1"/>
            <a:r>
              <a:rPr lang="en-GB" sz="1800" dirty="0"/>
              <a:t>this is assumed to be captured in the overall survival estimate </a:t>
            </a:r>
          </a:p>
          <a:p>
            <a:r>
              <a:rPr lang="en-GB" sz="1800" dirty="0"/>
              <a:t>Population characteristics used from the FALCON trial – mean age 63.8 years </a:t>
            </a:r>
          </a:p>
          <a:p>
            <a:r>
              <a:rPr lang="en-GB" sz="1800" dirty="0"/>
              <a:t>Treatment duration is </a:t>
            </a:r>
            <a:r>
              <a:rPr lang="en-GB" sz="1800" dirty="0" smtClean="0"/>
              <a:t>until </a:t>
            </a:r>
            <a:r>
              <a:rPr lang="en-GB" sz="1800" dirty="0"/>
              <a:t>objective disease progression</a:t>
            </a:r>
          </a:p>
          <a:p>
            <a:r>
              <a:rPr lang="en-GB" sz="1800" dirty="0"/>
              <a:t>A mix of subsequent treatments </a:t>
            </a:r>
            <a:r>
              <a:rPr lang="en-GB" sz="1800" dirty="0" smtClean="0"/>
              <a:t>are assumed </a:t>
            </a:r>
            <a:r>
              <a:rPr lang="en-GB" sz="1800" dirty="0"/>
              <a:t>for all people </a:t>
            </a:r>
          </a:p>
          <a:p>
            <a:pPr lvl="1"/>
            <a:r>
              <a:rPr lang="en-GB" sz="1800" dirty="0"/>
              <a:t>m</a:t>
            </a:r>
            <a:r>
              <a:rPr lang="en-GB" sz="1800" dirty="0" smtClean="0"/>
              <a:t>ix differs for fulvestrant </a:t>
            </a:r>
            <a:r>
              <a:rPr lang="en-GB" sz="1800" dirty="0"/>
              <a:t>and the comparators because fulvestrant is not included in the treatment mix – i.e. those who receive fulvestrant are not expected to be retreated with fulvestrant subsequently </a:t>
            </a:r>
          </a:p>
          <a:p>
            <a:r>
              <a:rPr lang="en-GB" sz="1800" dirty="0" smtClean="0"/>
              <a:t>Costs </a:t>
            </a:r>
            <a:r>
              <a:rPr lang="en-GB" sz="1800" dirty="0"/>
              <a:t>and </a:t>
            </a:r>
            <a:r>
              <a:rPr lang="en-GB" sz="1800" dirty="0" smtClean="0"/>
              <a:t>disutilities </a:t>
            </a:r>
            <a:r>
              <a:rPr lang="en-GB" sz="1800" dirty="0"/>
              <a:t>due to adverse events </a:t>
            </a:r>
            <a:r>
              <a:rPr lang="en-GB" sz="1800" dirty="0" smtClean="0"/>
              <a:t>occur </a:t>
            </a:r>
            <a:r>
              <a:rPr lang="en-GB" sz="1800" dirty="0"/>
              <a:t>as a one-off in the first cycle of treatment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6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Company’s </a:t>
            </a:r>
            <a:r>
              <a:rPr lang="en-GB" b="1" dirty="0"/>
              <a:t>base case </a:t>
            </a:r>
            <a:r>
              <a:rPr lang="en-GB" b="1" dirty="0" smtClean="0"/>
              <a:t>results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04172898"/>
              </p:ext>
            </p:extLst>
          </p:nvPr>
        </p:nvGraphicFramePr>
        <p:xfrm>
          <a:off x="107502" y="1844824"/>
          <a:ext cx="8928993" cy="4445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4"/>
                <a:gridCol w="936104"/>
                <a:gridCol w="912970"/>
                <a:gridCol w="1319278"/>
                <a:gridCol w="1296144"/>
                <a:gridCol w="1584176"/>
                <a:gridCol w="1512167"/>
              </a:tblGrid>
              <a:tr h="12049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Treatments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Total costs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Total QALYs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costs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QALYs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</a:t>
                      </a:r>
                      <a:r>
                        <a:rPr lang="en-GB" sz="1600" dirty="0" smtClean="0">
                          <a:effectLst/>
                        </a:rPr>
                        <a:t>ICER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Pairwise ICER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(fulvestrant vs comparator)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Letrozole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£26,221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2.46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£29,991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Anastrozole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£30,572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2.68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£4,351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0.22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£19,702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£34,099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Tamoxifen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£32,328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2.47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£1,756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3400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-0.21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Dominated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£22,498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Fulvestrant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£49,431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3.23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£18,859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3400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0.54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£34,099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48">
                <a:tc gridSpan="7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Probabilistic ICERs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fulvestrant; vs anastrozole,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£33,762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vs letrozole,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£31,264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vs tamoxifen,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£22,815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8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Company’s </a:t>
            </a:r>
            <a:r>
              <a:rPr lang="en-GB" b="1" dirty="0"/>
              <a:t>base case results</a:t>
            </a:r>
            <a:r>
              <a:rPr lang="en-GB" b="1" dirty="0" smtClean="0"/>
              <a:t>: </a:t>
            </a:r>
            <a:r>
              <a:rPr lang="en-GB" dirty="0" smtClean="0"/>
              <a:t>survival outcomes – time spent in health states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88019846"/>
              </p:ext>
            </p:extLst>
          </p:nvPr>
        </p:nvGraphicFramePr>
        <p:xfrm>
          <a:off x="255685" y="1850518"/>
          <a:ext cx="8628024" cy="4508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2020"/>
                <a:gridCol w="1152128"/>
                <a:gridCol w="1080120"/>
                <a:gridCol w="1087992"/>
                <a:gridCol w="1288272"/>
                <a:gridCol w="1296144"/>
                <a:gridCol w="1071348"/>
              </a:tblGrid>
              <a:tr h="10462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Treatment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Time in PFS (months)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Time in PD (months)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Time alive (months)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32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Median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Mean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Median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Mean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Median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Mean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4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Fulvestrant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16.56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29.58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31.28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30.51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47.84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60.08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Anastrozole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11.96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19.56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27.60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29.38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39.56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48.95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77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Letrozole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14.72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22.16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23.92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21.26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38.64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43.42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710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Tamoxifen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9.20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13.16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27.60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31.89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36.80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45.05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65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Company’s deterministic sensitivity analysis:</a:t>
            </a:r>
            <a:r>
              <a:rPr lang="en-GB" dirty="0" smtClean="0"/>
              <a:t> fulvestrant vs anastrozole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255685" y="1318977"/>
          <a:ext cx="8637588" cy="5430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5879"/>
                <a:gridCol w="1512168"/>
                <a:gridCol w="1440160"/>
                <a:gridCol w="1359381"/>
              </a:tblGrid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Parameter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Base case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(ICER)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Lower value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(ICER)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Upper value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(ICER)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(OS) fulvestrant: Weibull scale parameter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£338,729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£23,236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87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Health state utilities: PF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£42,187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£28,613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87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Discount rate - Outcomes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£27,193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£39,387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Treatment acquisition costs per 4 weeks: fulvestrant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£28,371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£39,827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87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Discount rate - Costs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£38,592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£31,660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(OS) anastrozole: Weibull scale parameter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£36,757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£31,584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(PFS) anastrozole: gamma scale parameter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£31,560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£36,791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74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(OS) fulvestrant: Weibull shape parameter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20015"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87705" algn="l"/>
                        </a:tabLst>
                      </a:pPr>
                      <a:r>
                        <a:rPr lang="en-GB" sz="1600" dirty="0">
                          <a:effectLst/>
                        </a:rPr>
                        <a:t>£31,031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£35,450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280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Company deterministic sensitivity analysis:</a:t>
            </a:r>
            <a:r>
              <a:rPr lang="en-GB" dirty="0"/>
              <a:t> fulvestrant vs </a:t>
            </a:r>
            <a:r>
              <a:rPr lang="en-GB" dirty="0" smtClean="0"/>
              <a:t>tamoxifen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246121" y="1340769"/>
          <a:ext cx="8637588" cy="5435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3871"/>
                <a:gridCol w="1440160"/>
                <a:gridCol w="1512168"/>
                <a:gridCol w="1431389"/>
              </a:tblGrid>
              <a:tr h="7089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Parameter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Base case (ICER)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Lower value (ICER)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Upper value (ICER)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87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(OS) tamoxifen: Weibull scale parameter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£19,408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£40,262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93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Health state utilities: PF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£25,502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£20,495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87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Treatment acquisition costs per 4 weeks: fulvestrant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£18,330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£26,665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93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Discount rate - Outcomes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£17,981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£25,976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93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Discount rate - Costs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£26,239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£20,495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87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(PFS) tamoxifen: gamma scale parameter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£19,975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£25,710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87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(PFS) tamoxifen: gamma shape parameter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£21,151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£24,158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187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(OS) fulvestrant: Weibull scale parameter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£22,498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£41,586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£18,470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782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Key company </a:t>
            </a:r>
            <a:r>
              <a:rPr lang="en-GB" b="1" dirty="0"/>
              <a:t>scenario </a:t>
            </a:r>
            <a:r>
              <a:rPr lang="en-GB" b="1" dirty="0" smtClean="0"/>
              <a:t>analyses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204755"/>
            <a:ext cx="8637490" cy="5040312"/>
          </a:xfrm>
        </p:spPr>
        <p:txBody>
          <a:bodyPr/>
          <a:lstStyle/>
          <a:p>
            <a:r>
              <a:rPr lang="en-GB" sz="2000" b="1" dirty="0"/>
              <a:t>U</a:t>
            </a:r>
            <a:r>
              <a:rPr lang="en-GB" sz="2000" b="1" dirty="0" smtClean="0"/>
              <a:t>sing generalised gamma for OS instead of Weibull (PFS; generalised gamma)</a:t>
            </a:r>
            <a:endParaRPr lang="en-GB" sz="2000" b="1" dirty="0"/>
          </a:p>
          <a:p>
            <a:pPr lvl="1"/>
            <a:r>
              <a:rPr lang="en-GB" sz="1800" dirty="0"/>
              <a:t>no significant effect on </a:t>
            </a:r>
            <a:r>
              <a:rPr lang="en-GB" sz="1800" dirty="0" smtClean="0"/>
              <a:t>ICERs </a:t>
            </a:r>
          </a:p>
          <a:p>
            <a:pPr lvl="1"/>
            <a:r>
              <a:rPr lang="en-GB" sz="1800" dirty="0" smtClean="0"/>
              <a:t>ICER for fulvestrant vs anastrozole decreased by £712</a:t>
            </a:r>
          </a:p>
          <a:p>
            <a:r>
              <a:rPr lang="en-GB" sz="2000" b="1" dirty="0"/>
              <a:t>U</a:t>
            </a:r>
            <a:r>
              <a:rPr lang="en-GB" sz="2000" b="1" dirty="0" smtClean="0"/>
              <a:t>sing alternative parametric distributions for PFS (OS; Weibull) and </a:t>
            </a:r>
            <a:r>
              <a:rPr lang="en-GB" sz="2000" b="1" dirty="0"/>
              <a:t>assuming </a:t>
            </a:r>
            <a:r>
              <a:rPr lang="en-GB" sz="2000" b="1" dirty="0" smtClean="0"/>
              <a:t>equivalent </a:t>
            </a:r>
            <a:r>
              <a:rPr lang="en-GB" sz="2000" b="1" dirty="0"/>
              <a:t>efficacy </a:t>
            </a:r>
            <a:r>
              <a:rPr lang="en-GB" sz="2000" b="1" dirty="0" smtClean="0"/>
              <a:t>for </a:t>
            </a:r>
            <a:r>
              <a:rPr lang="en-GB" sz="2000" b="1" dirty="0"/>
              <a:t>letrozole </a:t>
            </a:r>
            <a:r>
              <a:rPr lang="en-GB" sz="2000" b="1" dirty="0" smtClean="0"/>
              <a:t>and anastrozole</a:t>
            </a:r>
            <a:r>
              <a:rPr lang="en-GB" sz="2000" dirty="0" smtClean="0"/>
              <a:t> </a:t>
            </a:r>
            <a:r>
              <a:rPr lang="en-GB" sz="2000" b="1" dirty="0" smtClean="0"/>
              <a:t>(excluding PO25 from the NMA)</a:t>
            </a:r>
          </a:p>
          <a:p>
            <a:pPr lvl="1"/>
            <a:r>
              <a:rPr lang="en-GB" sz="1800" dirty="0"/>
              <a:t>f</a:t>
            </a:r>
            <a:r>
              <a:rPr lang="en-GB" sz="1800" dirty="0" smtClean="0"/>
              <a:t>ulvestrant vs letrozole ICER range </a:t>
            </a:r>
            <a:r>
              <a:rPr lang="en-GB" sz="1800" dirty="0"/>
              <a:t>£33,123 - £</a:t>
            </a:r>
            <a:r>
              <a:rPr lang="en-GB" sz="1800" dirty="0" smtClean="0"/>
              <a:t>35,284</a:t>
            </a:r>
          </a:p>
          <a:p>
            <a:pPr lvl="1"/>
            <a:r>
              <a:rPr lang="en-GB" sz="1800" dirty="0"/>
              <a:t>f</a:t>
            </a:r>
            <a:r>
              <a:rPr lang="en-GB" sz="1800" dirty="0" smtClean="0"/>
              <a:t>ulvestrant vs anastrozole ICER range </a:t>
            </a:r>
            <a:r>
              <a:rPr lang="en-GB" sz="1800" dirty="0"/>
              <a:t>£33,079 - £</a:t>
            </a:r>
            <a:r>
              <a:rPr lang="en-GB" sz="1800" dirty="0" smtClean="0"/>
              <a:t>35,252</a:t>
            </a:r>
          </a:p>
          <a:p>
            <a:pPr lvl="1"/>
            <a:r>
              <a:rPr lang="en-GB" sz="1800" dirty="0"/>
              <a:t>f</a:t>
            </a:r>
            <a:r>
              <a:rPr lang="en-GB" sz="1800" dirty="0" smtClean="0"/>
              <a:t>ulvestrant vs tamoxifen ICER range </a:t>
            </a:r>
            <a:r>
              <a:rPr lang="en-GB" sz="1800" dirty="0"/>
              <a:t>£</a:t>
            </a:r>
            <a:r>
              <a:rPr lang="en-GB" sz="1800" dirty="0" smtClean="0"/>
              <a:t>22,233 </a:t>
            </a:r>
            <a:r>
              <a:rPr lang="en-GB" sz="1800" dirty="0"/>
              <a:t>- £</a:t>
            </a:r>
            <a:r>
              <a:rPr lang="en-GB" sz="1800" dirty="0" smtClean="0"/>
              <a:t>24,442</a:t>
            </a:r>
          </a:p>
          <a:p>
            <a:r>
              <a:rPr lang="en-GB" sz="2000" b="1" dirty="0"/>
              <a:t>E</a:t>
            </a:r>
            <a:r>
              <a:rPr lang="en-GB" sz="2000" b="1" dirty="0" smtClean="0"/>
              <a:t>ffect of using alternative utility values from literature (Lloyd, 2006; assuming a higher value for PD)</a:t>
            </a:r>
          </a:p>
          <a:p>
            <a:pPr lvl="1"/>
            <a:r>
              <a:rPr lang="en-GB" sz="1800" dirty="0"/>
              <a:t>no significant effect on </a:t>
            </a:r>
            <a:r>
              <a:rPr lang="en-GB" sz="1800" dirty="0" smtClean="0"/>
              <a:t>ICERs but the </a:t>
            </a:r>
            <a:r>
              <a:rPr lang="en-GB" sz="1800" dirty="0"/>
              <a:t>ICER for fulvestrant vs </a:t>
            </a:r>
            <a:r>
              <a:rPr lang="en-GB" sz="1800" dirty="0" smtClean="0"/>
              <a:t>letrozole increases by approx. £5,000</a:t>
            </a:r>
            <a:endParaRPr lang="en-GB" sz="18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694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issues: </a:t>
            </a:r>
            <a:r>
              <a:rPr lang="en-GB" dirty="0"/>
              <a:t>cost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65699" y="1204755"/>
            <a:ext cx="8637490" cy="5040312"/>
          </a:xfrm>
        </p:spPr>
        <p:txBody>
          <a:bodyPr/>
          <a:lstStyle/>
          <a:p>
            <a:pPr lvl="0"/>
            <a:r>
              <a:rPr lang="en-GB" sz="2200" dirty="0"/>
              <a:t>What is the committee’s view on the approach used to estimate treatment effects </a:t>
            </a:r>
            <a:r>
              <a:rPr lang="en-GB" sz="2200" dirty="0" smtClean="0"/>
              <a:t>in </a:t>
            </a:r>
            <a:r>
              <a:rPr lang="en-GB" sz="2200" dirty="0"/>
              <a:t>the economic model?</a:t>
            </a:r>
          </a:p>
          <a:p>
            <a:pPr lvl="1"/>
            <a:r>
              <a:rPr lang="en-GB" sz="2200" dirty="0"/>
              <a:t>Is the ‘matched’ population relevant to the decision problem?</a:t>
            </a:r>
          </a:p>
          <a:p>
            <a:pPr lvl="1"/>
            <a:r>
              <a:rPr lang="en-GB" sz="2200" dirty="0"/>
              <a:t>Does generating a more homogenous </a:t>
            </a:r>
            <a:r>
              <a:rPr lang="en-GB" sz="2200" dirty="0" smtClean="0"/>
              <a:t>subgroup </a:t>
            </a:r>
            <a:r>
              <a:rPr lang="en-GB" sz="2200" dirty="0"/>
              <a:t>for the </a:t>
            </a:r>
            <a:r>
              <a:rPr lang="en-GB" sz="2200" dirty="0" smtClean="0"/>
              <a:t>network meta-analysis (NMA) outweigh </a:t>
            </a:r>
            <a:r>
              <a:rPr lang="en-GB" sz="2200" dirty="0"/>
              <a:t>the potential bias associated with violating trial randomisation?</a:t>
            </a:r>
          </a:p>
          <a:p>
            <a:pPr lvl="0"/>
            <a:r>
              <a:rPr lang="en-GB" sz="2200" dirty="0"/>
              <a:t>What is the committee’s view on the robustness of the estimated OS based on the survival </a:t>
            </a:r>
            <a:r>
              <a:rPr lang="en-GB" sz="2200" dirty="0" smtClean="0"/>
              <a:t>extrapolations? </a:t>
            </a:r>
          </a:p>
          <a:p>
            <a:pPr lvl="0"/>
            <a:r>
              <a:rPr lang="en-GB" sz="2200" dirty="0" smtClean="0"/>
              <a:t>What </a:t>
            </a:r>
            <a:r>
              <a:rPr lang="en-GB" sz="2200" dirty="0"/>
              <a:t>is the committee’s view on the estimated health </a:t>
            </a:r>
            <a:r>
              <a:rPr lang="en-GB" sz="2200" dirty="0" smtClean="0"/>
              <a:t>utilities?</a:t>
            </a:r>
            <a:endParaRPr lang="en-GB" sz="2200" dirty="0"/>
          </a:p>
          <a:p>
            <a:pPr lvl="0"/>
            <a:r>
              <a:rPr lang="en-GB" sz="2200" dirty="0" smtClean="0"/>
              <a:t>What </a:t>
            </a:r>
            <a:r>
              <a:rPr lang="en-GB" sz="2200" dirty="0"/>
              <a:t>is the committee’s view on the cost effectiveness estimates </a:t>
            </a:r>
            <a:r>
              <a:rPr lang="en-GB" sz="2200" dirty="0" smtClean="0"/>
              <a:t>for fulvestrant</a:t>
            </a:r>
          </a:p>
          <a:p>
            <a:pPr lvl="1"/>
            <a:r>
              <a:rPr lang="en-GB" sz="2200" dirty="0" smtClean="0"/>
              <a:t>compared with anastrozole, letrozole and tamoxifen?</a:t>
            </a:r>
          </a:p>
          <a:p>
            <a:pPr lvl="0"/>
            <a:r>
              <a:rPr lang="en-GB" sz="2200" dirty="0" smtClean="0"/>
              <a:t>What </a:t>
            </a:r>
            <a:r>
              <a:rPr lang="en-GB" sz="2200" dirty="0"/>
              <a:t>is the committee’s view on the sensitivity of the ICERs to changes in the OS parameter? </a:t>
            </a:r>
          </a:p>
          <a:p>
            <a:pPr lvl="1"/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ERG comments: </a:t>
            </a:r>
            <a:r>
              <a:rPr lang="en-GB" dirty="0" smtClean="0"/>
              <a:t>ITC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1800" dirty="0"/>
              <a:t>Agrees </a:t>
            </a:r>
            <a:r>
              <a:rPr lang="en-GB" sz="1800" dirty="0" smtClean="0"/>
              <a:t>there </a:t>
            </a:r>
            <a:r>
              <a:rPr lang="en-GB" sz="1800" dirty="0"/>
              <a:t>are violations of proportional hazards in the plots for the studies included in the NMA, therefore using the alternative NMA method for the base case is reasonable </a:t>
            </a:r>
            <a:endParaRPr lang="en-GB" sz="1800" dirty="0" smtClean="0"/>
          </a:p>
          <a:p>
            <a:r>
              <a:rPr lang="en-GB" sz="1800" dirty="0" smtClean="0"/>
              <a:t>ERG prefers </a:t>
            </a:r>
            <a:r>
              <a:rPr lang="en-GB" sz="1800" dirty="0"/>
              <a:t>to </a:t>
            </a:r>
            <a:r>
              <a:rPr lang="en-GB" sz="1800" dirty="0" smtClean="0"/>
              <a:t>exclude </a:t>
            </a:r>
            <a:r>
              <a:rPr lang="en-GB" sz="1800" dirty="0"/>
              <a:t>PO25 </a:t>
            </a:r>
            <a:r>
              <a:rPr lang="en-GB" sz="1800" dirty="0" smtClean="0"/>
              <a:t>- widely </a:t>
            </a:r>
            <a:r>
              <a:rPr lang="en-GB" sz="1800" dirty="0"/>
              <a:t>accepted that </a:t>
            </a:r>
            <a:r>
              <a:rPr lang="en-GB" sz="1800" dirty="0" smtClean="0"/>
              <a:t>anastrozole and letrozole have similar </a:t>
            </a:r>
            <a:r>
              <a:rPr lang="en-GB" sz="1800" dirty="0"/>
              <a:t>efficacy </a:t>
            </a:r>
            <a:r>
              <a:rPr lang="en-GB" sz="1800" dirty="0" smtClean="0"/>
              <a:t>and </a:t>
            </a:r>
            <a:r>
              <a:rPr lang="en-GB" sz="1800" dirty="0"/>
              <a:t>PO25 is the only trial without </a:t>
            </a:r>
            <a:r>
              <a:rPr lang="en-GB" sz="1800" dirty="0" smtClean="0"/>
              <a:t>patient-level data</a:t>
            </a:r>
          </a:p>
          <a:p>
            <a:r>
              <a:rPr lang="en-GB" sz="1800" dirty="0"/>
              <a:t>ERG accepts that only a fixed-effects model was possible but is concerned that the inability to conduct random-effects analyses means that the potential uncertainty may not be adequately </a:t>
            </a:r>
            <a:r>
              <a:rPr lang="en-GB" sz="1800" dirty="0" smtClean="0"/>
              <a:t>captured</a:t>
            </a:r>
          </a:p>
          <a:p>
            <a:r>
              <a:rPr lang="en-GB" sz="1800" dirty="0"/>
              <a:t>Re </a:t>
            </a:r>
            <a:r>
              <a:rPr lang="en-GB" sz="1800" dirty="0" smtClean="0"/>
              <a:t>‘matching’ </a:t>
            </a:r>
            <a:r>
              <a:rPr lang="en-GB" sz="1800" dirty="0"/>
              <a:t>the inclusion and exclusion </a:t>
            </a:r>
            <a:r>
              <a:rPr lang="en-GB" sz="1800" dirty="0" smtClean="0"/>
              <a:t>criteria of included studies to FALCON to create a homogenous population:</a:t>
            </a:r>
          </a:p>
          <a:p>
            <a:pPr lvl="1"/>
            <a:r>
              <a:rPr lang="en-GB" sz="1800" dirty="0" smtClean="0"/>
              <a:t>ERG notes that ‘matching</a:t>
            </a:r>
            <a:r>
              <a:rPr lang="en-GB" sz="1800" dirty="0"/>
              <a:t>’ reduces the sample size of the comparator studies and breaks </a:t>
            </a:r>
            <a:r>
              <a:rPr lang="en-GB" sz="1800" dirty="0" smtClean="0"/>
              <a:t>randomisation but considers that </a:t>
            </a:r>
            <a:r>
              <a:rPr lang="en-GB" sz="1800" dirty="0"/>
              <a:t>the advantages of reducing heterogeneity </a:t>
            </a:r>
            <a:r>
              <a:rPr lang="en-GB" sz="1800" dirty="0" smtClean="0"/>
              <a:t>outweigh </a:t>
            </a:r>
            <a:r>
              <a:rPr lang="en-GB" sz="1800" dirty="0"/>
              <a:t>these disadvantages   </a:t>
            </a:r>
          </a:p>
          <a:p>
            <a:pPr lvl="1"/>
            <a:r>
              <a:rPr lang="en-GB" sz="1800" dirty="0" smtClean="0"/>
              <a:t>unclear </a:t>
            </a:r>
            <a:r>
              <a:rPr lang="en-GB" sz="1800" dirty="0"/>
              <a:t>whether </a:t>
            </a:r>
            <a:r>
              <a:rPr lang="en-GB" sz="1800" dirty="0" smtClean="0"/>
              <a:t>‘matching’ excluded people </a:t>
            </a:r>
            <a:r>
              <a:rPr lang="en-GB" sz="1800" dirty="0"/>
              <a:t>with HER2+ breast cancer from the comparator studies – people with HER2+ breast cancer would be expected to respond less well to treatment thereby putting the comparator studies at a disadvantage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15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ERG comments: </a:t>
            </a:r>
            <a:r>
              <a:rPr lang="en-GB" dirty="0"/>
              <a:t>model structure and </a:t>
            </a:r>
            <a:r>
              <a:rPr lang="en-GB" dirty="0" smtClean="0"/>
              <a:t>extrapolations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200" dirty="0" smtClean="0"/>
              <a:t>The model approach is appropriate and consistent with the clinical pathway for advanced breast cancer </a:t>
            </a:r>
          </a:p>
          <a:p>
            <a:r>
              <a:rPr lang="en-GB" sz="2200" dirty="0" smtClean="0"/>
              <a:t>The generalised gamma provides a good fit to PFS from FALCON and therefore deemed reasonable for modelling PFS</a:t>
            </a:r>
          </a:p>
          <a:p>
            <a:r>
              <a:rPr lang="en-GB" sz="2200" dirty="0" smtClean="0"/>
              <a:t>The ERG note that the OS data from FALCON is immature so much of the data that informs the OS extrapolation is from FIRST – the Weibull provided a good fit to OS from FIRST and therefore deemed reasonable for modelling OS</a:t>
            </a:r>
          </a:p>
          <a:p>
            <a:pPr lvl="1"/>
            <a:r>
              <a:rPr lang="en-GB" sz="2000" dirty="0" smtClean="0"/>
              <a:t>ERG expects the cost effectiveness results to be higher when mature OS data from FALCON become available </a:t>
            </a:r>
            <a:r>
              <a:rPr lang="en-GB" sz="2000" dirty="0"/>
              <a:t>because the OS benefit </a:t>
            </a:r>
            <a:r>
              <a:rPr lang="en-GB" sz="2000" dirty="0" smtClean="0"/>
              <a:t>may </a:t>
            </a:r>
            <a:r>
              <a:rPr lang="en-GB" sz="2000" dirty="0"/>
              <a:t>mirror </a:t>
            </a:r>
            <a:r>
              <a:rPr lang="en-GB" sz="2000" dirty="0" smtClean="0"/>
              <a:t>PFS (i.e. be lower than in FIRST)</a:t>
            </a:r>
          </a:p>
          <a:p>
            <a:r>
              <a:rPr lang="en-GB" sz="2200" dirty="0" smtClean="0"/>
              <a:t>The company did not extrapolate time-to-treatment discontinuation (TTD) beyond the trial therefore it cannot be evaluated if PFS is a good proxy for TTD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ERG comments: </a:t>
            </a:r>
            <a:r>
              <a:rPr lang="en-GB" dirty="0" smtClean="0"/>
              <a:t>adverse events, HRQoL and resource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000" dirty="0" smtClean="0"/>
              <a:t>Errors were found in some adverse event incidence rates and utility decrement values</a:t>
            </a:r>
          </a:p>
          <a:p>
            <a:pPr lvl="1"/>
            <a:r>
              <a:rPr lang="en-GB" sz="1800" dirty="0" smtClean="0"/>
              <a:t>ERG concludes that adverse events have only a minor impact on the results because of the low frequency of serious events in the trial</a:t>
            </a:r>
          </a:p>
          <a:p>
            <a:r>
              <a:rPr lang="en-GB" sz="2000" dirty="0" smtClean="0"/>
              <a:t>The use of EQ-5D data from FALCON for utility data is appropriate and consistent with the NICE reference case</a:t>
            </a:r>
          </a:p>
          <a:p>
            <a:r>
              <a:rPr lang="en-GB" sz="2000" dirty="0" smtClean="0"/>
              <a:t>Disagrees with company’s assumption that 32% of people will receive fulvestrant in primary care and basing management costs on NICE clinical guideline CG81</a:t>
            </a:r>
          </a:p>
          <a:p>
            <a:pPr lvl="1"/>
            <a:r>
              <a:rPr lang="en-GB" sz="1800" dirty="0" smtClean="0"/>
              <a:t>primary care assumption removed based on clinical opinion</a:t>
            </a:r>
          </a:p>
          <a:p>
            <a:pPr lvl="1"/>
            <a:r>
              <a:rPr lang="en-GB" sz="1800" dirty="0" smtClean="0"/>
              <a:t>management costs amended (CG81 </a:t>
            </a:r>
            <a:r>
              <a:rPr lang="en-GB" sz="1800" dirty="0"/>
              <a:t>refers to people receiving chemotherapy not endocrine </a:t>
            </a:r>
            <a:r>
              <a:rPr lang="en-GB" sz="1800" dirty="0" smtClean="0"/>
              <a:t>therapy) to be more consistent with clinical opinion and previous clinical trials for aromatase inhibitors (Karnon et al.)</a:t>
            </a:r>
          </a:p>
          <a:p>
            <a:r>
              <a:rPr lang="en-GB" sz="2000" dirty="0" smtClean="0"/>
              <a:t>Disagrees with subsequent therapy assumptions </a:t>
            </a:r>
          </a:p>
          <a:p>
            <a:pPr lvl="1"/>
            <a:r>
              <a:rPr lang="en-GB" sz="1800" dirty="0" smtClean="0"/>
              <a:t>proportion receiving second line endocrine therapy would be higher (company estimate, 54.35%; ERG estimate, 67 - 80%) than chemotherapy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ERG exploratory </a:t>
            </a:r>
            <a:r>
              <a:rPr lang="en-GB" b="1" dirty="0" smtClean="0"/>
              <a:t>analyses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1800" b="1" dirty="0" smtClean="0"/>
              <a:t>Scenario 1 - different </a:t>
            </a:r>
            <a:r>
              <a:rPr lang="en-GB" sz="1800" b="1" dirty="0"/>
              <a:t>parametric distributions for </a:t>
            </a:r>
            <a:r>
              <a:rPr lang="en-GB" sz="1800" b="1" dirty="0" smtClean="0"/>
              <a:t>OS</a:t>
            </a:r>
          </a:p>
          <a:p>
            <a:pPr lvl="1"/>
            <a:r>
              <a:rPr lang="en-GB" sz="1800" dirty="0" smtClean="0"/>
              <a:t>no significant </a:t>
            </a:r>
            <a:r>
              <a:rPr lang="en-GB" sz="1800" dirty="0"/>
              <a:t>effect on </a:t>
            </a:r>
            <a:r>
              <a:rPr lang="en-GB" sz="1800" dirty="0" smtClean="0"/>
              <a:t>ICER</a:t>
            </a:r>
            <a:r>
              <a:rPr lang="en-GB" sz="1800" dirty="0"/>
              <a:t>, except Gompertz, </a:t>
            </a:r>
            <a:r>
              <a:rPr lang="en-GB" sz="1800" dirty="0" smtClean="0"/>
              <a:t>which provided </a:t>
            </a:r>
            <a:r>
              <a:rPr lang="en-GB" sz="1800" dirty="0"/>
              <a:t>a poor fit to the </a:t>
            </a:r>
            <a:r>
              <a:rPr lang="en-GB" sz="1800" dirty="0" smtClean="0"/>
              <a:t>data therefore the results should be treated with caution</a:t>
            </a:r>
          </a:p>
          <a:p>
            <a:r>
              <a:rPr lang="en-GB" sz="1800" b="1" dirty="0" smtClean="0"/>
              <a:t>Scenario 2 - </a:t>
            </a:r>
            <a:r>
              <a:rPr lang="en-GB" sz="1800" b="1" dirty="0"/>
              <a:t>effect of changes in the scale parameter for </a:t>
            </a:r>
            <a:r>
              <a:rPr lang="en-GB" sz="1800" b="1" dirty="0" smtClean="0"/>
              <a:t>OS</a:t>
            </a:r>
          </a:p>
          <a:p>
            <a:pPr lvl="1"/>
            <a:r>
              <a:rPr lang="en-GB" sz="1800" dirty="0"/>
              <a:t>ICERs were most sensitive to OS parameters and shows there is considerable uncertainty in the model results (i.e. long-term effectiveness) </a:t>
            </a:r>
            <a:endParaRPr lang="en-GB" sz="1800" dirty="0" smtClean="0"/>
          </a:p>
          <a:p>
            <a:pPr lvl="1"/>
            <a:r>
              <a:rPr lang="en-GB" sz="1800" dirty="0" smtClean="0"/>
              <a:t>ICERs for fulvestrant vs anastrozole vary between £40,761 and £208,231</a:t>
            </a:r>
          </a:p>
          <a:p>
            <a:r>
              <a:rPr lang="en-GB" sz="1800" b="1" dirty="0" smtClean="0"/>
              <a:t>Scenario 3 - resource use data for </a:t>
            </a:r>
            <a:r>
              <a:rPr lang="en-GB" sz="1800" b="1" dirty="0"/>
              <a:t>PFS and </a:t>
            </a:r>
            <a:r>
              <a:rPr lang="en-GB" sz="1800" b="1" dirty="0" smtClean="0"/>
              <a:t>PD </a:t>
            </a:r>
            <a:r>
              <a:rPr lang="en-GB" sz="1800" b="1" dirty="0"/>
              <a:t>from Karnon et al. </a:t>
            </a:r>
            <a:endParaRPr lang="en-GB" sz="1800" b="1" dirty="0" smtClean="0"/>
          </a:p>
          <a:p>
            <a:pPr lvl="1"/>
            <a:r>
              <a:rPr lang="en-GB" sz="1800" dirty="0"/>
              <a:t>the ICER for fulvestrant vs anastrozole </a:t>
            </a:r>
            <a:r>
              <a:rPr lang="en-GB" sz="1800" dirty="0" smtClean="0"/>
              <a:t>falls by £2,015</a:t>
            </a:r>
          </a:p>
          <a:p>
            <a:r>
              <a:rPr lang="en-GB" sz="1800" b="1" dirty="0" smtClean="0"/>
              <a:t>Scenario 4</a:t>
            </a:r>
            <a:r>
              <a:rPr lang="en-GB" sz="1800" dirty="0" smtClean="0"/>
              <a:t>  - </a:t>
            </a:r>
            <a:r>
              <a:rPr lang="en-GB" sz="1800" b="1" dirty="0" smtClean="0"/>
              <a:t>subsequent </a:t>
            </a:r>
            <a:r>
              <a:rPr lang="en-GB" sz="1800" b="1" dirty="0"/>
              <a:t>therapy based on clinical </a:t>
            </a:r>
            <a:r>
              <a:rPr lang="en-GB" sz="1800" b="1" dirty="0" smtClean="0"/>
              <a:t>opinion</a:t>
            </a:r>
          </a:p>
          <a:p>
            <a:pPr lvl="1"/>
            <a:r>
              <a:rPr lang="en-GB" sz="1800" dirty="0"/>
              <a:t>t</a:t>
            </a:r>
            <a:r>
              <a:rPr lang="en-GB" sz="1800" dirty="0" smtClean="0"/>
              <a:t>he ICER for fulvestrant vs anastrozole decreases by £53</a:t>
            </a:r>
          </a:p>
          <a:p>
            <a:r>
              <a:rPr lang="en-GB" sz="1800" b="1" dirty="0" smtClean="0"/>
              <a:t>Scenario 5</a:t>
            </a:r>
            <a:r>
              <a:rPr lang="en-GB" sz="1800" dirty="0" smtClean="0"/>
              <a:t> - </a:t>
            </a:r>
            <a:r>
              <a:rPr lang="en-GB" sz="1800" b="1" dirty="0" smtClean="0"/>
              <a:t>assume </a:t>
            </a:r>
            <a:r>
              <a:rPr lang="en-GB" sz="1800" b="1" dirty="0"/>
              <a:t>equal efficacy for letrozole to </a:t>
            </a:r>
            <a:r>
              <a:rPr lang="en-GB" sz="1800" b="1" dirty="0" smtClean="0"/>
              <a:t>anastrozole </a:t>
            </a:r>
          </a:p>
          <a:p>
            <a:pPr lvl="1"/>
            <a:r>
              <a:rPr lang="en-GB" sz="1800" dirty="0" smtClean="0"/>
              <a:t>exclusion of PO25 study has almost no impact on base case ICER</a:t>
            </a:r>
          </a:p>
          <a:p>
            <a:r>
              <a:rPr lang="en-GB" sz="1800" b="1" dirty="0" smtClean="0"/>
              <a:t>Scenario 6</a:t>
            </a:r>
            <a:r>
              <a:rPr lang="en-GB" sz="1800" dirty="0" smtClean="0"/>
              <a:t> - </a:t>
            </a:r>
            <a:r>
              <a:rPr lang="en-GB" sz="1800" b="1" dirty="0" smtClean="0"/>
              <a:t>no administration of fulvestrant in primary care</a:t>
            </a:r>
          </a:p>
          <a:p>
            <a:pPr lvl="1"/>
            <a:r>
              <a:rPr lang="en-GB" sz="1800" dirty="0"/>
              <a:t>the ICER for fulvestrant vs anastrozole </a:t>
            </a:r>
            <a:r>
              <a:rPr lang="en-GB" sz="1800" dirty="0" smtClean="0"/>
              <a:t>increases by £1,397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224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b="1" dirty="0" smtClean="0"/>
              <a:t>ERG scenario analysis 2</a:t>
            </a:r>
            <a:r>
              <a:rPr lang="en-GB" sz="3000" dirty="0" smtClean="0"/>
              <a:t>: varying OS scale between its mean and to the lower bound 95% CI</a:t>
            </a:r>
            <a:endParaRPr lang="en-GB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Down Arrow 5"/>
          <p:cNvSpPr/>
          <p:nvPr/>
        </p:nvSpPr>
        <p:spPr>
          <a:xfrm>
            <a:off x="8218012" y="1639882"/>
            <a:ext cx="360040" cy="4332968"/>
          </a:xfrm>
          <a:prstGeom prst="downArrow">
            <a:avLst>
              <a:gd name="adj1" fmla="val 2552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 rot="5400000">
            <a:off x="6938877" y="3621700"/>
            <a:ext cx="373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Decreasing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/>
              <a:t>fulvestrant benefit </a:t>
            </a:r>
            <a:endParaRPr lang="en-GB" b="1" dirty="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095448"/>
              </p:ext>
            </p:extLst>
          </p:nvPr>
        </p:nvGraphicFramePr>
        <p:xfrm>
          <a:off x="255418" y="1312771"/>
          <a:ext cx="7916713" cy="5014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0939"/>
                <a:gridCol w="2211318"/>
                <a:gridCol w="2211318"/>
                <a:gridCol w="1853138"/>
              </a:tblGrid>
              <a:tr h="54128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Parameters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Base case ICER (OS: Weibull)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Scenario ICER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0643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 smtClean="0">
                          <a:effectLst/>
                        </a:rPr>
                        <a:t>Scenario 2: Fulvestrant Incremental scale parameter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00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</a:t>
                      </a:r>
                      <a:endParaRPr lang="en-GB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064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Fulvestrant vs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Letrozole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£29,991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£33,475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Anastrozole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£40,761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Tamoxifen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£22,498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£24,432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 smtClean="0">
                          <a:effectLst/>
                        </a:rPr>
                        <a:t>Scenario 2: Fulvestrant Incremental scale parameter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00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</a:t>
                      </a:r>
                      <a:endParaRPr lang="en-GB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064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Fulvestrant vs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Letrozole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£29,991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£38,326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Anastrozole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£52,405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Tamoxifen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£22,498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£27,146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 smtClean="0">
                          <a:effectLst/>
                        </a:rPr>
                        <a:t>Scenario 2: Fulvestrant Incremental scale parameter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00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</a:t>
                      </a:r>
                      <a:endParaRPr lang="en-GB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064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Fulvestrant vs 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Letrozole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£29,991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£45,842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Anastrozole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£79,337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Tamoxifen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£22,498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£31,404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 smtClean="0">
                          <a:effectLst/>
                        </a:rPr>
                        <a:t>Scenario 2: Fulvestrant Incremental scale parameter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00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</a:t>
                      </a:r>
                      <a:endParaRPr lang="en-GB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064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Fulvestrant </a:t>
                      </a:r>
                      <a:r>
                        <a:rPr lang="en-GB" sz="1800" dirty="0">
                          <a:effectLst/>
                        </a:rPr>
                        <a:t>vs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Letrozole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£29,991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£59,000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Anastrozole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£34,099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£208,231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0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Tamoxifen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£22,498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£39,027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61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ERG exploratory base case results: </a:t>
            </a:r>
            <a:r>
              <a:rPr lang="en-GB" dirty="0" smtClean="0"/>
              <a:t>combines scenarios 3 to 6 </a:t>
            </a:r>
            <a:endParaRPr lang="en-GB" strike="sngStrike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65367736"/>
              </p:ext>
            </p:extLst>
          </p:nvPr>
        </p:nvGraphicFramePr>
        <p:xfrm>
          <a:off x="179511" y="1556792"/>
          <a:ext cx="8784976" cy="4608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7124"/>
                <a:gridCol w="983959"/>
                <a:gridCol w="866821"/>
                <a:gridCol w="1341121"/>
                <a:gridCol w="1341466"/>
                <a:gridCol w="1536334"/>
                <a:gridCol w="1368151"/>
              </a:tblGrid>
              <a:tr h="19477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Treatments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Total costs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Total QALYs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costs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QALYs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Incremental </a:t>
                      </a:r>
                      <a:r>
                        <a:rPr lang="en-GB" sz="1600" dirty="0" smtClean="0">
                          <a:effectLst/>
                        </a:rPr>
                        <a:t>ICER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Pairwise ICER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(Fulvestrant vs comparator)</a:t>
                      </a:r>
                      <a:endParaRPr lang="en-GB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5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Letrozole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£11,336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58775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2.68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5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Anastrozole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£11,356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58775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2.68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--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£33,455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5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Tamoxifen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£11,852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58775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2.47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£496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3400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-0.21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Dominated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£23,687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5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Fulvestrant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£29,866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58775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3.23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£18,510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0129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3400" algn="dec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	0.54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£33,455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308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8838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Probabilistic ICERs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fulvestrant; vs anastrozole,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£32,956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vs letrozole,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£32,983</a:t>
                      </a:r>
                      <a:r>
                        <a:rPr lang="en-GB" sz="1600" b="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vs tamoxifen, 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£23,999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2012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33083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3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Innovation &amp; equalities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204755"/>
            <a:ext cx="8637490" cy="5040312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 smtClean="0"/>
              <a:t>Innovatio</a:t>
            </a:r>
            <a:r>
              <a:rPr lang="en-GB" sz="1800" b="1" dirty="0"/>
              <a:t>n</a:t>
            </a:r>
            <a:endParaRPr lang="en-GB" sz="1800" b="1" dirty="0" smtClean="0"/>
          </a:p>
          <a:p>
            <a:r>
              <a:rPr lang="en-GB" sz="2000" dirty="0" smtClean="0"/>
              <a:t>Fulvestrant has a different mechanism of action because it’s the only drug to block the effects of oestrogen </a:t>
            </a:r>
          </a:p>
          <a:p>
            <a:pPr lvl="1"/>
            <a:r>
              <a:rPr lang="en-GB" sz="1800" dirty="0"/>
              <a:t>t</a:t>
            </a:r>
            <a:r>
              <a:rPr lang="en-GB" sz="1800" dirty="0" smtClean="0"/>
              <a:t>his could delay acquired resistance and increase OS</a:t>
            </a:r>
          </a:p>
          <a:p>
            <a:r>
              <a:rPr lang="en-GB" sz="2000" dirty="0" smtClean="0"/>
              <a:t>Fulvestrant has a different and manageable tolerability profile compared to aromatase inhibitors and chemotherapy </a:t>
            </a:r>
          </a:p>
          <a:p>
            <a:r>
              <a:rPr lang="en-GB" sz="2000" dirty="0" smtClean="0"/>
              <a:t>Intramuscular route of administration </a:t>
            </a:r>
          </a:p>
          <a:p>
            <a:pPr lvl="1"/>
            <a:r>
              <a:rPr lang="en-GB" sz="1800" dirty="0"/>
              <a:t>s</a:t>
            </a:r>
            <a:r>
              <a:rPr lang="en-GB" sz="1800" dirty="0" smtClean="0"/>
              <a:t>uited to people unable to swallow (e.g. older people) – increases adherence and length of treatment </a:t>
            </a:r>
          </a:p>
          <a:p>
            <a:pPr marL="0" indent="0">
              <a:buNone/>
            </a:pPr>
            <a:r>
              <a:rPr lang="en-GB" sz="1800" b="1" dirty="0" smtClean="0"/>
              <a:t>Equality</a:t>
            </a:r>
            <a:endParaRPr lang="en-GB" sz="1800" b="1" dirty="0"/>
          </a:p>
          <a:p>
            <a:r>
              <a:rPr lang="en-GB" sz="2000" dirty="0"/>
              <a:t>I</a:t>
            </a:r>
            <a:r>
              <a:rPr lang="en-GB" sz="2000" dirty="0" smtClean="0"/>
              <a:t>ntramuscular administration may be suited </a:t>
            </a:r>
            <a:r>
              <a:rPr lang="en-GB" sz="2000" dirty="0"/>
              <a:t>for people protected by equality </a:t>
            </a:r>
            <a:r>
              <a:rPr lang="en-GB" sz="2000" dirty="0" smtClean="0"/>
              <a:t>legislation</a:t>
            </a:r>
          </a:p>
          <a:p>
            <a:r>
              <a:rPr lang="en-GB" sz="2000" dirty="0"/>
              <a:t>Many patients presenting with untreated locally advanced or metastatic breast cancer are atypical compared to </a:t>
            </a:r>
            <a:r>
              <a:rPr lang="en-GB" sz="2000" dirty="0" smtClean="0"/>
              <a:t>patients with early disease; </a:t>
            </a:r>
            <a:r>
              <a:rPr lang="en-GB" sz="2000" dirty="0"/>
              <a:t>older, more frail, more co-morbidities, </a:t>
            </a:r>
            <a:r>
              <a:rPr lang="en-GB" sz="2000" dirty="0" smtClean="0"/>
              <a:t>socially and </a:t>
            </a:r>
            <a:r>
              <a:rPr lang="en-GB" sz="2000" dirty="0"/>
              <a:t>economically deprived or psychologically </a:t>
            </a:r>
            <a:r>
              <a:rPr lang="en-GB" sz="2000" dirty="0" smtClean="0"/>
              <a:t>compromised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90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issues: </a:t>
            </a:r>
            <a:r>
              <a:rPr lang="en-GB" dirty="0"/>
              <a:t>cost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169289"/>
            <a:ext cx="8637490" cy="5040312"/>
          </a:xfrm>
        </p:spPr>
        <p:txBody>
          <a:bodyPr/>
          <a:lstStyle/>
          <a:p>
            <a:pPr lvl="0"/>
            <a:r>
              <a:rPr lang="en-GB" sz="2200" dirty="0"/>
              <a:t>What is the committee’s view on the approach used to estimate treatment effects </a:t>
            </a:r>
            <a:r>
              <a:rPr lang="en-GB" sz="2200" dirty="0" smtClean="0"/>
              <a:t>in </a:t>
            </a:r>
            <a:r>
              <a:rPr lang="en-GB" sz="2200" dirty="0"/>
              <a:t>the economic model?</a:t>
            </a:r>
          </a:p>
          <a:p>
            <a:pPr lvl="1"/>
            <a:r>
              <a:rPr lang="en-GB" sz="2200" dirty="0"/>
              <a:t>Is the ‘matched’ population relevant to the decision problem?</a:t>
            </a:r>
          </a:p>
          <a:p>
            <a:pPr lvl="1"/>
            <a:r>
              <a:rPr lang="en-GB" sz="2200" dirty="0"/>
              <a:t>Does generating a more homogenous sub-group for the NMA outweigh the potential bias associated with violating trial randomisation?</a:t>
            </a:r>
          </a:p>
          <a:p>
            <a:pPr lvl="0"/>
            <a:r>
              <a:rPr lang="en-GB" sz="2200" dirty="0"/>
              <a:t>What is the committee’s view on the robustness of the estimated OS based on the survival </a:t>
            </a:r>
            <a:r>
              <a:rPr lang="en-GB" sz="2200" dirty="0" smtClean="0"/>
              <a:t>extrapolations? </a:t>
            </a:r>
          </a:p>
          <a:p>
            <a:pPr lvl="0"/>
            <a:r>
              <a:rPr lang="en-GB" sz="2200" dirty="0" smtClean="0"/>
              <a:t>What </a:t>
            </a:r>
            <a:r>
              <a:rPr lang="en-GB" sz="2200" dirty="0"/>
              <a:t>is the committee’s view on the estimated health </a:t>
            </a:r>
            <a:r>
              <a:rPr lang="en-GB" sz="2200" dirty="0" smtClean="0"/>
              <a:t>utilities?</a:t>
            </a:r>
            <a:endParaRPr lang="en-GB" sz="2200" dirty="0"/>
          </a:p>
          <a:p>
            <a:pPr lvl="0"/>
            <a:r>
              <a:rPr lang="en-GB" sz="2200" dirty="0" smtClean="0"/>
              <a:t>What </a:t>
            </a:r>
            <a:r>
              <a:rPr lang="en-GB" sz="2200" dirty="0"/>
              <a:t>is the committee’s view on the cost effectiveness estimates </a:t>
            </a:r>
            <a:r>
              <a:rPr lang="en-GB" sz="2200" dirty="0" smtClean="0"/>
              <a:t>for fulvestrant</a:t>
            </a:r>
            <a:endParaRPr lang="en-GB" sz="2200" dirty="0"/>
          </a:p>
          <a:p>
            <a:pPr lvl="1"/>
            <a:r>
              <a:rPr lang="en-GB" sz="2200" dirty="0"/>
              <a:t>c</a:t>
            </a:r>
            <a:r>
              <a:rPr lang="en-GB" sz="2200" dirty="0" smtClean="0"/>
              <a:t>ompared </a:t>
            </a:r>
            <a:r>
              <a:rPr lang="en-GB" sz="2200" dirty="0"/>
              <a:t>with </a:t>
            </a:r>
            <a:r>
              <a:rPr lang="en-GB" sz="2200" dirty="0" smtClean="0"/>
              <a:t>anastrozole, letrozole and </a:t>
            </a:r>
            <a:r>
              <a:rPr lang="en-GB" sz="2200" dirty="0"/>
              <a:t>tamoxifen?</a:t>
            </a:r>
          </a:p>
          <a:p>
            <a:pPr lvl="0"/>
            <a:r>
              <a:rPr lang="en-GB" sz="2200" dirty="0"/>
              <a:t>What is the committee’s view on the sensitivity of the ICERs to changes in the OS parameter? </a:t>
            </a:r>
          </a:p>
          <a:p>
            <a:pPr lvl="1"/>
            <a:endParaRPr lang="en-GB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09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Company model: </a:t>
            </a:r>
            <a:r>
              <a:rPr lang="en-GB" dirty="0"/>
              <a:t>cohort-based partitioned survival model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887356" y="1979639"/>
            <a:ext cx="2016224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Progression-free </a:t>
            </a:r>
            <a:r>
              <a:rPr lang="en-GB" dirty="0" smtClean="0"/>
              <a:t>survival (PF)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3590335" y="1979639"/>
            <a:ext cx="2094147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Progressed </a:t>
            </a:r>
            <a:r>
              <a:rPr lang="en-GB" dirty="0" smtClean="0"/>
              <a:t>disease (PD)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6444208" y="1979639"/>
            <a:ext cx="197779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Death </a:t>
            </a:r>
          </a:p>
        </p:txBody>
      </p: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2903580" y="2627711"/>
            <a:ext cx="6867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6"/>
            <a:endCxn id="7" idx="2"/>
          </p:cNvCxnSpPr>
          <p:nvPr/>
        </p:nvCxnSpPr>
        <p:spPr>
          <a:xfrm>
            <a:off x="5684482" y="2627711"/>
            <a:ext cx="759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rved Down Arrow 16"/>
          <p:cNvSpPr/>
          <p:nvPr/>
        </p:nvSpPr>
        <p:spPr>
          <a:xfrm rot="17921406">
            <a:off x="527509" y="1970786"/>
            <a:ext cx="648072" cy="5035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5373" y="3582154"/>
            <a:ext cx="775662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Markov state transition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PF: </a:t>
            </a:r>
            <a:r>
              <a:rPr lang="en-GB" sz="2000" dirty="0" smtClean="0"/>
              <a:t>receive first line hormonal therapy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PD: </a:t>
            </a:r>
            <a:r>
              <a:rPr lang="en-GB" sz="2000" dirty="0" smtClean="0"/>
              <a:t>receive subsequent therapies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Death:</a:t>
            </a:r>
            <a:r>
              <a:rPr lang="en-GB" sz="2000" dirty="0" smtClean="0"/>
              <a:t> due to any cause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Cycle length: </a:t>
            </a:r>
            <a:r>
              <a:rPr lang="en-GB" sz="2000" dirty="0" smtClean="0"/>
              <a:t>4 weeks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Time horizon: </a:t>
            </a:r>
            <a:r>
              <a:rPr lang="en-GB" sz="2000" dirty="0" smtClean="0"/>
              <a:t>30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Half-cycle correction</a:t>
            </a:r>
            <a:r>
              <a:rPr lang="en-GB" sz="2000" dirty="0" smtClean="0"/>
              <a:t>: yes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Discount rate: </a:t>
            </a:r>
            <a:r>
              <a:rPr lang="en-GB" sz="2000" dirty="0" smtClean="0"/>
              <a:t>3.5% costs &amp; outcomes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/>
              <a:t>Perspective: </a:t>
            </a:r>
            <a:r>
              <a:rPr lang="en-GB" sz="2000" dirty="0" smtClean="0"/>
              <a:t>NHS/PSS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9" name="Curved Down Arrow 18"/>
          <p:cNvSpPr/>
          <p:nvPr/>
        </p:nvSpPr>
        <p:spPr>
          <a:xfrm rot="17921406">
            <a:off x="3266299" y="1952473"/>
            <a:ext cx="648072" cy="5035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 rot="17921406">
            <a:off x="6099577" y="1926418"/>
            <a:ext cx="648072" cy="5035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9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data used in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/>
              <a:t>Parametric survival models </a:t>
            </a:r>
          </a:p>
          <a:p>
            <a:pPr lvl="1"/>
            <a:r>
              <a:rPr lang="en-GB" sz="2000" dirty="0"/>
              <a:t>t</a:t>
            </a:r>
            <a:r>
              <a:rPr lang="en-GB" sz="2000" dirty="0" smtClean="0"/>
              <a:t>o estimate the proportion of people in the modelled health states (alive and progression-free) over the time horizon, PFS and OS were extrapolated beyond </a:t>
            </a:r>
            <a:r>
              <a:rPr lang="en-GB" sz="2000" dirty="0"/>
              <a:t>the duration of the trial </a:t>
            </a:r>
            <a:endParaRPr lang="en-GB" sz="2000" dirty="0" smtClean="0"/>
          </a:p>
          <a:p>
            <a:pPr lvl="1"/>
            <a:r>
              <a:rPr lang="en-GB" sz="2000" dirty="0" smtClean="0"/>
              <a:t>appropriate parametric models (PFS, generalised gamma; OS, Weibull) were selected from a NMA to estimate comparative effectiveness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endParaRPr lang="en-GB" sz="2000" strike="sngStrike" dirty="0" smtClean="0">
              <a:solidFill>
                <a:srgbClr val="FF0000"/>
              </a:solidFill>
            </a:endParaRPr>
          </a:p>
          <a:p>
            <a:r>
              <a:rPr lang="en-GB" sz="2400" dirty="0" smtClean="0"/>
              <a:t>Adverse events </a:t>
            </a:r>
          </a:p>
          <a:p>
            <a:pPr lvl="1"/>
            <a:r>
              <a:rPr lang="en-GB" sz="2000" dirty="0" smtClean="0"/>
              <a:t>included </a:t>
            </a:r>
            <a:r>
              <a:rPr lang="en-GB" sz="2000" dirty="0"/>
              <a:t>all grade ≥ </a:t>
            </a:r>
            <a:r>
              <a:rPr lang="en-GB" sz="2000" dirty="0" smtClean="0"/>
              <a:t>3 (according </a:t>
            </a:r>
            <a:r>
              <a:rPr lang="en-GB" sz="2000" dirty="0"/>
              <a:t>to </a:t>
            </a:r>
            <a:r>
              <a:rPr lang="en-GB" sz="2000" dirty="0" smtClean="0"/>
              <a:t>Common </a:t>
            </a:r>
            <a:r>
              <a:rPr lang="en-GB" sz="2000" dirty="0"/>
              <a:t>Terminology Criteria for Adverse Events (CTCAE</a:t>
            </a:r>
            <a:r>
              <a:rPr lang="en-GB" sz="2000" dirty="0" smtClean="0"/>
              <a:t>) occurring in at least </a:t>
            </a:r>
            <a:r>
              <a:rPr lang="en-GB" sz="2000" dirty="0"/>
              <a:t>2% </a:t>
            </a:r>
            <a:r>
              <a:rPr lang="en-GB" sz="2000" dirty="0" smtClean="0"/>
              <a:t>of </a:t>
            </a:r>
            <a:r>
              <a:rPr lang="en-GB" sz="2000" dirty="0"/>
              <a:t>patients in any treatment group</a:t>
            </a:r>
          </a:p>
          <a:p>
            <a:pPr lvl="1"/>
            <a:r>
              <a:rPr lang="en-GB" sz="2000" dirty="0"/>
              <a:t>impact on </a:t>
            </a:r>
            <a:r>
              <a:rPr lang="en-GB" sz="2000" dirty="0" smtClean="0"/>
              <a:t>Health-related quality</a:t>
            </a:r>
            <a:r>
              <a:rPr lang="en-GB" sz="2000" dirty="0"/>
              <a:t> </a:t>
            </a:r>
            <a:r>
              <a:rPr lang="en-GB" sz="2000" dirty="0" smtClean="0"/>
              <a:t>of life (HRQoL) </a:t>
            </a:r>
            <a:r>
              <a:rPr lang="en-GB" sz="2000" dirty="0"/>
              <a:t>and costs </a:t>
            </a:r>
            <a:r>
              <a:rPr lang="en-GB" sz="2000" dirty="0" smtClean="0"/>
              <a:t>included</a:t>
            </a:r>
          </a:p>
          <a:p>
            <a:pPr lvl="1"/>
            <a:r>
              <a:rPr lang="en-GB" sz="2000" b="1" dirty="0" smtClean="0"/>
              <a:t>Fulvestrant/anastrozole: </a:t>
            </a:r>
            <a:r>
              <a:rPr lang="en-GB" sz="2000" dirty="0"/>
              <a:t>incidence rates from FALCON trial </a:t>
            </a:r>
          </a:p>
          <a:p>
            <a:pPr lvl="1"/>
            <a:r>
              <a:rPr lang="en-GB" sz="2000" b="1" dirty="0" smtClean="0"/>
              <a:t>Letrozole/tamoxifen: </a:t>
            </a:r>
            <a:r>
              <a:rPr lang="en-GB" sz="2000" dirty="0"/>
              <a:t>incidence rates from literature</a:t>
            </a: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9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Indirect treatment comparison (ITC)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33653" y="1499776"/>
            <a:ext cx="8637490" cy="5040312"/>
          </a:xfrm>
        </p:spPr>
        <p:txBody>
          <a:bodyPr/>
          <a:lstStyle/>
          <a:p>
            <a:r>
              <a:rPr lang="en-US" sz="2400" dirty="0" smtClean="0"/>
              <a:t>Traditional </a:t>
            </a:r>
            <a:r>
              <a:rPr lang="en-US" sz="2400" dirty="0"/>
              <a:t>methods for NMA using pooled hazard ratios were judged inappropriate </a:t>
            </a:r>
            <a:r>
              <a:rPr lang="en-GB" sz="2400" dirty="0"/>
              <a:t>as Kaplan–Meier curves showed violation of proportional hazards</a:t>
            </a:r>
            <a:r>
              <a:rPr lang="en-US" sz="2400" dirty="0"/>
              <a:t>. </a:t>
            </a:r>
            <a:r>
              <a:rPr lang="en-GB" sz="2400" dirty="0"/>
              <a:t>Company used </a:t>
            </a:r>
            <a:r>
              <a:rPr lang="en-GB" sz="2400" dirty="0" smtClean="0"/>
              <a:t>an </a:t>
            </a:r>
            <a:r>
              <a:rPr lang="en-GB" sz="2400" dirty="0"/>
              <a:t>alternative method to estimate the effect of treatment on the shape and scale of parametric survival </a:t>
            </a:r>
            <a:r>
              <a:rPr lang="en-GB" sz="2400" dirty="0" smtClean="0"/>
              <a:t>distributions</a:t>
            </a:r>
          </a:p>
          <a:p>
            <a:r>
              <a:rPr lang="en-GB" sz="2400" dirty="0" smtClean="0"/>
              <a:t>Company considered a fixed-effects analysis was more appropriate than random-effects because of the limited number </a:t>
            </a:r>
            <a:r>
              <a:rPr lang="en-GB" sz="2400" dirty="0"/>
              <a:t>of trials included </a:t>
            </a:r>
            <a:endParaRPr lang="en-GB" sz="2400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inclusion and exclusion criteria from FALCON were applied to </a:t>
            </a:r>
            <a:r>
              <a:rPr lang="en-GB" sz="2400" dirty="0" smtClean="0"/>
              <a:t>the included studies (where patient-level data were available) to </a:t>
            </a:r>
            <a:r>
              <a:rPr lang="en-GB" sz="2400" dirty="0"/>
              <a:t>better ‘match’ the trial population in FALCON </a:t>
            </a:r>
            <a:endParaRPr lang="en-GB" sz="2400" dirty="0" smtClean="0"/>
          </a:p>
          <a:p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lvl="1"/>
            <a:endParaRPr lang="en-GB" sz="18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43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ITC: </a:t>
            </a:r>
            <a:r>
              <a:rPr lang="en-GB" dirty="0"/>
              <a:t>network of evidence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z="1400" smtClean="0"/>
              <a:pPr/>
              <a:t>6</a:t>
            </a:fld>
            <a:endParaRPr lang="en-GB" sz="16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395158" y="1566084"/>
            <a:ext cx="8655291" cy="4824536"/>
            <a:chOff x="-3553" y="0"/>
            <a:chExt cx="5870953" cy="3006725"/>
          </a:xfrm>
        </p:grpSpPr>
        <p:grpSp>
          <p:nvGrpSpPr>
            <p:cNvPr id="25" name="Group 24"/>
            <p:cNvGrpSpPr/>
            <p:nvPr/>
          </p:nvGrpSpPr>
          <p:grpSpPr>
            <a:xfrm>
              <a:off x="716280" y="0"/>
              <a:ext cx="3471545" cy="3006725"/>
              <a:chOff x="0" y="0"/>
              <a:chExt cx="3471545" cy="3006725"/>
            </a:xfrm>
          </p:grpSpPr>
          <p:sp>
            <p:nvSpPr>
              <p:cNvPr id="29" name="Flowchart: Process 28"/>
              <p:cNvSpPr/>
              <p:nvPr/>
            </p:nvSpPr>
            <p:spPr>
              <a:xfrm>
                <a:off x="1228725" y="0"/>
                <a:ext cx="1181100" cy="539750"/>
              </a:xfrm>
              <a:prstGeom prst="flowChartProcess">
                <a:avLst/>
              </a:prstGeom>
              <a:noFill/>
              <a:ln w="1905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1600" kern="12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</a:rPr>
                  <a:t>ANASTROZOLE</a:t>
                </a:r>
                <a:endParaRPr lang="en-GB" sz="1600" dirty="0">
                  <a:effectLst/>
                  <a:ea typeface="SimSun" panose="02010600030101010101" pitchFamily="2" charset="-122"/>
                </a:endParaRPr>
              </a:p>
            </p:txBody>
          </p:sp>
          <p:sp>
            <p:nvSpPr>
              <p:cNvPr id="30" name="Flowchart: Process 29"/>
              <p:cNvSpPr/>
              <p:nvPr/>
            </p:nvSpPr>
            <p:spPr>
              <a:xfrm>
                <a:off x="0" y="1266825"/>
                <a:ext cx="1169670" cy="539750"/>
              </a:xfrm>
              <a:prstGeom prst="flowChartProcess">
                <a:avLst/>
              </a:prstGeom>
              <a:noFill/>
              <a:ln w="1905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1600" kern="12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</a:rPr>
                  <a:t>FULVESTRANT</a:t>
                </a:r>
                <a:endParaRPr lang="en-GB" sz="1600" dirty="0">
                  <a:effectLst/>
                  <a:ea typeface="SimSun" panose="02010600030101010101" pitchFamily="2" charset="-122"/>
                </a:endParaRPr>
              </a:p>
            </p:txBody>
          </p:sp>
          <p:sp>
            <p:nvSpPr>
              <p:cNvPr id="31" name="Flowchart: Process 30"/>
              <p:cNvSpPr/>
              <p:nvPr/>
            </p:nvSpPr>
            <p:spPr>
              <a:xfrm>
                <a:off x="2466975" y="1266825"/>
                <a:ext cx="1004570" cy="539750"/>
              </a:xfrm>
              <a:prstGeom prst="flowChartProcess">
                <a:avLst/>
              </a:prstGeom>
              <a:noFill/>
              <a:ln w="1905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1600" kern="12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</a:rPr>
                  <a:t>TAMOXIFEN</a:t>
                </a:r>
                <a:endParaRPr lang="en-GB" sz="1600" dirty="0">
                  <a:effectLst/>
                  <a:ea typeface="SimSun" panose="02010600030101010101" pitchFamily="2" charset="-122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n-GB" sz="1600" kern="12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</a:rPr>
                  <a:t>20 mg</a:t>
                </a:r>
                <a:endParaRPr lang="en-GB" sz="1600" dirty="0">
                  <a:effectLst/>
                  <a:ea typeface="SimSun" panose="02010600030101010101" pitchFamily="2" charset="-122"/>
                </a:endParaRPr>
              </a:p>
            </p:txBody>
          </p:sp>
          <p:sp>
            <p:nvSpPr>
              <p:cNvPr id="32" name="Flowchart: Process 31"/>
              <p:cNvSpPr/>
              <p:nvPr/>
            </p:nvSpPr>
            <p:spPr>
              <a:xfrm>
                <a:off x="1333500" y="2466975"/>
                <a:ext cx="980440" cy="539750"/>
              </a:xfrm>
              <a:prstGeom prst="flowChartProcess">
                <a:avLst/>
              </a:prstGeom>
              <a:noFill/>
              <a:ln w="1905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1600" kern="12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</a:rPr>
                  <a:t>LETROZOLE</a:t>
                </a:r>
                <a:endParaRPr lang="en-GB" sz="1600" dirty="0">
                  <a:effectLst/>
                  <a:ea typeface="SimSun" panose="02010600030101010101" pitchFamily="2" charset="-122"/>
                </a:endParaRP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>
                <a:off x="2409825" y="266700"/>
                <a:ext cx="567690" cy="99822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581025" y="266700"/>
                <a:ext cx="647700" cy="99822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2314575" y="1809750"/>
                <a:ext cx="664845" cy="93345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1171575" y="1533525"/>
                <a:ext cx="1303474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81025" y="1809750"/>
                <a:ext cx="752475" cy="981075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Oval 25"/>
            <p:cNvSpPr/>
            <p:nvPr/>
          </p:nvSpPr>
          <p:spPr>
            <a:xfrm>
              <a:off x="-3553" y="172372"/>
              <a:ext cx="1887855" cy="967740"/>
            </a:xfrm>
            <a:prstGeom prst="ellipse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FIRST matched n=153 (75%)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FALCON matched n=462 (100%)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124200" y="316207"/>
              <a:ext cx="2743200" cy="845820"/>
            </a:xfrm>
            <a:prstGeom prst="ellipse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North American matched n=253 (72%)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Target matched n=260 (39%)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124200" y="2058290"/>
              <a:ext cx="1457325" cy="609600"/>
            </a:xfrm>
            <a:prstGeom prst="ellipse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PO25 n= 907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1600" b="1" kern="1200" dirty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Arial" panose="020B0604020202020204" pitchFamily="34" charset="0"/>
                </a:rPr>
                <a:t>Not matched</a:t>
              </a:r>
              <a:endParaRPr lang="en-GB" sz="1600" dirty="0">
                <a:effectLst/>
                <a:ea typeface="SimSun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10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54" y="435785"/>
            <a:ext cx="8637490" cy="940609"/>
          </a:xfrm>
        </p:spPr>
        <p:txBody>
          <a:bodyPr/>
          <a:lstStyle/>
          <a:p>
            <a:r>
              <a:rPr lang="en-GB" b="1" dirty="0"/>
              <a:t>ITC results: </a:t>
            </a:r>
            <a:r>
              <a:rPr lang="en-GB" dirty="0"/>
              <a:t>PFS</a:t>
            </a:r>
            <a:r>
              <a:rPr lang="en-GB" b="1" dirty="0"/>
              <a:t> </a:t>
            </a:r>
            <a:r>
              <a:rPr lang="en-GB" dirty="0"/>
              <a:t>estimates from the fixed effects model - Generalised gamma model 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83568" y="2132856"/>
            <a:ext cx="7848872" cy="40324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412648"/>
            <a:ext cx="8637490" cy="940609"/>
          </a:xfrm>
        </p:spPr>
        <p:txBody>
          <a:bodyPr/>
          <a:lstStyle/>
          <a:p>
            <a:r>
              <a:rPr lang="en-GB" b="1" dirty="0"/>
              <a:t>ITC results: </a:t>
            </a:r>
            <a:r>
              <a:rPr lang="en-GB" dirty="0"/>
              <a:t>OS</a:t>
            </a:r>
            <a:r>
              <a:rPr lang="en-GB" b="1" dirty="0"/>
              <a:t> </a:t>
            </a:r>
            <a:r>
              <a:rPr lang="en-GB" dirty="0"/>
              <a:t>estimates from the fixed effects model - Weibull model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83568" y="2132856"/>
            <a:ext cx="7848872" cy="40324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Clarification response: </a:t>
            </a:r>
            <a:r>
              <a:rPr lang="en-GB" dirty="0"/>
              <a:t>removal of PO25 from the ITC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sz="2000" dirty="0" smtClean="0"/>
          </a:p>
          <a:p>
            <a:r>
              <a:rPr lang="en-GB" sz="2000" dirty="0" smtClean="0"/>
              <a:t>PO25 </a:t>
            </a:r>
            <a:r>
              <a:rPr lang="en-GB" sz="2000" dirty="0"/>
              <a:t>differs to the other trials in the network </a:t>
            </a:r>
          </a:p>
          <a:p>
            <a:pPr lvl="1"/>
            <a:r>
              <a:rPr lang="en-GB" sz="1800" dirty="0"/>
              <a:t>No </a:t>
            </a:r>
            <a:r>
              <a:rPr lang="en-GB" sz="1800" dirty="0" smtClean="0"/>
              <a:t>patient </a:t>
            </a:r>
            <a:r>
              <a:rPr lang="en-GB" sz="1800" dirty="0"/>
              <a:t>level data </a:t>
            </a:r>
            <a:r>
              <a:rPr lang="en-GB" sz="1800" dirty="0" smtClean="0"/>
              <a:t>available</a:t>
            </a:r>
            <a:endParaRPr lang="en-GB" sz="1800" dirty="0"/>
          </a:p>
          <a:p>
            <a:pPr lvl="1"/>
            <a:r>
              <a:rPr lang="en-GB" sz="1800" dirty="0" smtClean="0"/>
              <a:t>Results are compromised by approx 50% cross-over after progression and it is </a:t>
            </a:r>
            <a:r>
              <a:rPr lang="en-GB" sz="1800" dirty="0"/>
              <a:t>w</a:t>
            </a:r>
            <a:r>
              <a:rPr lang="en-GB" sz="1800" dirty="0" smtClean="0"/>
              <a:t>idely accepted that letrozole and anastrozole have equivalent efficacy</a:t>
            </a:r>
          </a:p>
          <a:p>
            <a:r>
              <a:rPr lang="en-GB" sz="2000" dirty="0" smtClean="0"/>
              <a:t>ERG </a:t>
            </a:r>
            <a:r>
              <a:rPr lang="en-GB" sz="2000" dirty="0"/>
              <a:t>requested an analysis with PO25 removed from the ITC and equal efficacy </a:t>
            </a:r>
            <a:r>
              <a:rPr lang="en-GB" sz="2000" dirty="0" smtClean="0"/>
              <a:t>of letrozole and anastrozole </a:t>
            </a:r>
            <a:r>
              <a:rPr lang="en-GB" sz="2000" dirty="0"/>
              <a:t>assumed</a:t>
            </a:r>
          </a:p>
          <a:p>
            <a:pPr marL="0" indent="0">
              <a:buNone/>
            </a:pPr>
            <a:endParaRPr lang="en-GB" strike="sngStrike" dirty="0" smtClean="0"/>
          </a:p>
          <a:p>
            <a:pPr marL="0" indent="0">
              <a:buNone/>
            </a:pPr>
            <a:endParaRPr lang="en-GB" strike="sngStrike" dirty="0"/>
          </a:p>
          <a:p>
            <a:pPr marL="0" indent="0">
              <a:buNone/>
            </a:pPr>
            <a:endParaRPr lang="en-GB" strike="sngStrike" dirty="0" smtClean="0"/>
          </a:p>
          <a:p>
            <a:r>
              <a:rPr lang="en-GB" sz="2000" dirty="0" smtClean="0"/>
              <a:t>Company reported that removing </a:t>
            </a:r>
            <a:r>
              <a:rPr lang="en-GB" sz="2000" dirty="0"/>
              <a:t>PO25 </a:t>
            </a:r>
            <a:r>
              <a:rPr lang="en-GB" sz="2000" dirty="0" smtClean="0"/>
              <a:t>had a </a:t>
            </a:r>
            <a:r>
              <a:rPr lang="en-GB" sz="2000" dirty="0"/>
              <a:t>minimal impact </a:t>
            </a:r>
            <a:r>
              <a:rPr lang="en-GB" sz="2000" dirty="0" smtClean="0"/>
              <a:t>on the </a:t>
            </a:r>
            <a:r>
              <a:rPr lang="en-GB" sz="2000" dirty="0"/>
              <a:t>estimated curve parameters for anastrozole, fulvestrant and tamoxifen and </a:t>
            </a:r>
            <a:r>
              <a:rPr lang="en-GB" sz="2000" dirty="0" smtClean="0"/>
              <a:t>the mean </a:t>
            </a:r>
            <a:r>
              <a:rPr lang="en-GB" sz="2000" dirty="0"/>
              <a:t>and median survival </a:t>
            </a:r>
            <a:r>
              <a:rPr lang="en-GB" sz="2000" dirty="0" smtClean="0"/>
              <a:t>estimates</a:t>
            </a:r>
          </a:p>
          <a:p>
            <a:r>
              <a:rPr lang="en-GB" sz="2000" dirty="0"/>
              <a:t>Included as a scenario in the </a:t>
            </a:r>
            <a:r>
              <a:rPr lang="en-GB" sz="2000" dirty="0" smtClean="0"/>
              <a:t>cost effectiveness </a:t>
            </a:r>
            <a:r>
              <a:rPr lang="en-GB" sz="2000" dirty="0"/>
              <a:t>analysis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467544" y="4293096"/>
            <a:ext cx="1512168" cy="432048"/>
          </a:xfrm>
          <a:prstGeom prst="roundRect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Fulvestrant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99792" y="4306028"/>
            <a:ext cx="1512168" cy="432048"/>
          </a:xfrm>
          <a:prstGeom prst="roundRect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anastrozole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4932040" y="4293096"/>
            <a:ext cx="1512168" cy="432048"/>
          </a:xfrm>
          <a:prstGeom prst="roundRect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Tamoxifen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4288" y="4293096"/>
            <a:ext cx="1512168" cy="432048"/>
          </a:xfrm>
          <a:prstGeom prst="roundRect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Letrozole </a:t>
            </a:r>
          </a:p>
        </p:txBody>
      </p:sp>
      <p:cxnSp>
        <p:nvCxnSpPr>
          <p:cNvPr id="14" name="Straight Connector 13"/>
          <p:cNvCxnSpPr>
            <a:stCxn id="7" idx="3"/>
          </p:cNvCxnSpPr>
          <p:nvPr/>
        </p:nvCxnSpPr>
        <p:spPr>
          <a:xfrm>
            <a:off x="4211960" y="4522052"/>
            <a:ext cx="720080" cy="0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444208" y="4505239"/>
            <a:ext cx="720080" cy="0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79712" y="4522052"/>
            <a:ext cx="720080" cy="0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55408" y="404357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FIRST</a:t>
            </a:r>
          </a:p>
          <a:p>
            <a:r>
              <a:rPr lang="en-GB" sz="1200" dirty="0"/>
              <a:t>FALCON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7531" y="3849312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North American </a:t>
            </a:r>
          </a:p>
          <a:p>
            <a:r>
              <a:rPr lang="en-GB" sz="1200" dirty="0"/>
              <a:t>TARGET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5253" y="418941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strike="sngStrike" dirty="0"/>
              <a:t>PO25</a:t>
            </a:r>
          </a:p>
        </p:txBody>
      </p:sp>
      <p:sp>
        <p:nvSpPr>
          <p:cNvPr id="26" name="&quot;No&quot; Symbol 25"/>
          <p:cNvSpPr/>
          <p:nvPr/>
        </p:nvSpPr>
        <p:spPr>
          <a:xfrm>
            <a:off x="7410394" y="4021532"/>
            <a:ext cx="1019955" cy="1001039"/>
          </a:xfrm>
          <a:prstGeom prst="noSmoking">
            <a:avLst>
              <a:gd name="adj" fmla="val 63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CE 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</TotalTime>
  <Words>3683</Words>
  <Application>Microsoft Office PowerPoint</Application>
  <PresentationFormat>On-screen Show (4:3)</PresentationFormat>
  <Paragraphs>570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ＭＳ Ｐゴシック</vt:lpstr>
      <vt:lpstr>SimSun</vt:lpstr>
      <vt:lpstr>Arial</vt:lpstr>
      <vt:lpstr>Calibri</vt:lpstr>
      <vt:lpstr>Times New Roman</vt:lpstr>
      <vt:lpstr>1_Custom Design</vt:lpstr>
      <vt:lpstr>Lead team presentation Fulvestrant for untreated hormone-receptor positive locally advanced or metastatic breast cancer </vt:lpstr>
      <vt:lpstr>Key issues: cost effectiveness</vt:lpstr>
      <vt:lpstr>Company model: cohort-based partitioned survival model </vt:lpstr>
      <vt:lpstr>Clinical data used in the model </vt:lpstr>
      <vt:lpstr>Indirect treatment comparison (ITC)</vt:lpstr>
      <vt:lpstr>ITC: network of evidence </vt:lpstr>
      <vt:lpstr>ITC results: PFS estimates from the fixed effects model - Generalised gamma model </vt:lpstr>
      <vt:lpstr>ITC results: OS estimates from the fixed effects model - Weibull model </vt:lpstr>
      <vt:lpstr>Clarification response: removal of PO25 from the ITC</vt:lpstr>
      <vt:lpstr>Utility values used in the model </vt:lpstr>
      <vt:lpstr>Utility values used in other technology appraisals</vt:lpstr>
      <vt:lpstr>Resource use (1)</vt:lpstr>
      <vt:lpstr>Resource use (2)</vt:lpstr>
      <vt:lpstr>Summary of key modelling assumptions</vt:lpstr>
      <vt:lpstr>Company’s base case results</vt:lpstr>
      <vt:lpstr>Company’s base case results: survival outcomes – time spent in health states</vt:lpstr>
      <vt:lpstr>Company’s deterministic sensitivity analysis: fulvestrant vs anastrozole</vt:lpstr>
      <vt:lpstr>Company deterministic sensitivity analysis: fulvestrant vs tamoxifen</vt:lpstr>
      <vt:lpstr>Key company scenario analyses</vt:lpstr>
      <vt:lpstr>ERG comments: ITC</vt:lpstr>
      <vt:lpstr>ERG comments: model structure and extrapolations</vt:lpstr>
      <vt:lpstr>ERG comments: adverse events, HRQoL and resource use</vt:lpstr>
      <vt:lpstr>ERG exploratory analyses</vt:lpstr>
      <vt:lpstr>ERG scenario analysis 2: varying OS scale between its mean and to the lower bound 95% CI</vt:lpstr>
      <vt:lpstr>ERG exploratory base case results: combines scenarios 3 to 6 </vt:lpstr>
      <vt:lpstr>Innovation &amp; equalities </vt:lpstr>
      <vt:lpstr>Key issues: cost effectiveness</vt:lpstr>
    </vt:vector>
  </TitlesOfParts>
  <Company>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team presentation</dc:title>
  <dc:creator>sdoss</dc:creator>
  <cp:lastModifiedBy>Marcia Miller</cp:lastModifiedBy>
  <cp:revision>175</cp:revision>
  <dcterms:created xsi:type="dcterms:W3CDTF">2014-10-02T13:52:11Z</dcterms:created>
  <dcterms:modified xsi:type="dcterms:W3CDTF">2017-08-07T15:01:10Z</dcterms:modified>
</cp:coreProperties>
</file>