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25"/>
  </p:notesMasterIdLst>
  <p:handoutMasterIdLst>
    <p:handoutMasterId r:id="rId26"/>
  </p:handoutMasterIdLst>
  <p:sldIdLst>
    <p:sldId id="321" r:id="rId2"/>
    <p:sldId id="319" r:id="rId3"/>
    <p:sldId id="320" r:id="rId4"/>
    <p:sldId id="294" r:id="rId5"/>
    <p:sldId id="291" r:id="rId6"/>
    <p:sldId id="288" r:id="rId7"/>
    <p:sldId id="295" r:id="rId8"/>
    <p:sldId id="296" r:id="rId9"/>
    <p:sldId id="287" r:id="rId10"/>
    <p:sldId id="283" r:id="rId11"/>
    <p:sldId id="309" r:id="rId12"/>
    <p:sldId id="308" r:id="rId13"/>
    <p:sldId id="306" r:id="rId14"/>
    <p:sldId id="297" r:id="rId15"/>
    <p:sldId id="299" r:id="rId16"/>
    <p:sldId id="301" r:id="rId17"/>
    <p:sldId id="300" r:id="rId18"/>
    <p:sldId id="303" r:id="rId19"/>
    <p:sldId id="322" r:id="rId20"/>
    <p:sldId id="304" r:id="rId21"/>
    <p:sldId id="317" r:id="rId22"/>
    <p:sldId id="313" r:id="rId23"/>
    <p:sldId id="318" r:id="rId24"/>
  </p:sldIdLst>
  <p:sldSz cx="9144000" cy="6858000" type="screen4x3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y Beggs" initials="LB" lastIdx="6" clrIdx="0">
    <p:extLst>
      <p:ext uri="{19B8F6BF-5375-455C-9EA6-DF929625EA0E}">
        <p15:presenceInfo xmlns:p15="http://schemas.microsoft.com/office/powerpoint/2012/main" userId="S-1-5-21-2135317788-1047624253-925700815-28172" providerId="AD"/>
      </p:ext>
    </p:extLst>
  </p:cmAuthor>
  <p:cmAuthor id="2" name="Christian Griffiths" initials="CG" lastIdx="15" clrIdx="1">
    <p:extLst>
      <p:ext uri="{19B8F6BF-5375-455C-9EA6-DF929625EA0E}">
        <p15:presenceInfo xmlns:p15="http://schemas.microsoft.com/office/powerpoint/2012/main" userId="S-1-5-21-2135317788-1047624253-925700815-11062" providerId="AD"/>
      </p:ext>
    </p:extLst>
  </p:cmAuthor>
  <p:cmAuthor id="3" name="Helen Knight" initials="HK" lastIdx="3" clrIdx="2">
    <p:extLst>
      <p:ext uri="{19B8F6BF-5375-455C-9EA6-DF929625EA0E}">
        <p15:presenceInfo xmlns:p15="http://schemas.microsoft.com/office/powerpoint/2012/main" userId="S-1-5-21-2135317788-1047624253-925700815-68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84" autoAdjust="0"/>
    <p:restoredTop sz="75362" autoAdjust="0"/>
  </p:normalViewPr>
  <p:slideViewPr>
    <p:cSldViewPr>
      <p:cViewPr varScale="1">
        <p:scale>
          <a:sx n="74" d="100"/>
          <a:sy n="74" d="100"/>
        </p:scale>
        <p:origin x="11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13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F4E50-F464-42BB-B03D-459F03292F70}" type="datetimeFigureOut"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21/06/2018</a:t>
            </a:fld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1F4EF-C34A-4611-B3D5-96D531809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46097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09577D4-48CF-4D33-AA8F-102FB5A63387}" type="datetimeFigureOut">
              <a:rPr lang="en-GB" smtClean="0"/>
              <a:pPr/>
              <a:t>21/06/2018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9900" y="577850"/>
            <a:ext cx="5719763" cy="4291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49413" y="5070497"/>
            <a:ext cx="6159418" cy="38768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-1" y="9377317"/>
            <a:ext cx="5931693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dirty="0" smtClean="0"/>
              <a:t>National Institute for Health and Care Excellence</a:t>
            </a:r>
            <a:br>
              <a:rPr lang="en-GB" dirty="0" smtClean="0"/>
            </a:br>
            <a:r>
              <a:rPr lang="en-GB" dirty="0" smtClean="0"/>
              <a:t>Pre-meeting briefing – insert title in notes master view</a:t>
            </a:r>
          </a:p>
          <a:p>
            <a:pPr>
              <a:defRPr/>
            </a:pPr>
            <a:r>
              <a:rPr lang="en-GB" dirty="0" smtClean="0"/>
              <a:t>Issue date: [Month year]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931691" y="9377317"/>
            <a:ext cx="735853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9BB253-DF53-4740-B7D7-9B82F5DA74B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782537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</a:t>
            </a:r>
            <a:br>
              <a:rPr lang="en-GB" smtClean="0"/>
            </a:br>
            <a:r>
              <a:rPr lang="en-GB" smtClean="0"/>
              <a:t>Pre-meeting briefing – insert title in notes master view</a:t>
            </a:r>
          </a:p>
          <a:p>
            <a:pPr>
              <a:defRPr/>
            </a:pPr>
            <a:r>
              <a:rPr lang="en-GB" smtClean="0"/>
              <a:t>Issue date: [Month year]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89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</a:t>
            </a:r>
            <a:br>
              <a:rPr lang="en-GB" smtClean="0"/>
            </a:br>
            <a:r>
              <a:rPr lang="en-GB" smtClean="0"/>
              <a:t>Pre-meeting briefing – insert title in notes master view</a:t>
            </a:r>
          </a:p>
          <a:p>
            <a:pPr>
              <a:defRPr/>
            </a:pPr>
            <a:r>
              <a:rPr lang="en-GB" smtClean="0"/>
              <a:t>Issue date: [Month year]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8313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</a:t>
            </a:r>
            <a:br>
              <a:rPr lang="en-GB" smtClean="0"/>
            </a:br>
            <a:r>
              <a:rPr lang="en-GB" smtClean="0"/>
              <a:t>Pre-meeting briefing – insert title in notes master view</a:t>
            </a:r>
          </a:p>
          <a:p>
            <a:pPr>
              <a:defRPr/>
            </a:pPr>
            <a:r>
              <a:rPr lang="en-GB" smtClean="0"/>
              <a:t>Issue date: [Month year]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2293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2"/>
            <a:ext cx="8637490" cy="5040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Box 2"/>
          <p:cNvSpPr txBox="1"/>
          <p:nvPr userDrawn="1"/>
        </p:nvSpPr>
        <p:spPr>
          <a:xfrm>
            <a:off x="3814446" y="0"/>
            <a:ext cx="1519968" cy="30777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CONFIDENTIAL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3144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3"/>
            <a:ext cx="863749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48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69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588" y="1268413"/>
            <a:ext cx="4203737" cy="5040311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1"/>
          </p:nvPr>
        </p:nvSpPr>
        <p:spPr>
          <a:xfrm>
            <a:off x="4658576" y="1268415"/>
            <a:ext cx="4234599" cy="5040310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66767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685" y="1268414"/>
            <a:ext cx="4203640" cy="5040312"/>
          </a:xfr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4658613" y="1268414"/>
            <a:ext cx="4234562" cy="5040311"/>
          </a:xfrm>
        </p:spPr>
        <p:txBody>
          <a:bodyPr/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556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255685" y="1268414"/>
            <a:ext cx="8637490" cy="421263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Placeholder for image/chart (click icons below)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55684" y="5528669"/>
            <a:ext cx="8637491" cy="78005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GB" dirty="0"/>
              <a:t>Caption for image</a:t>
            </a:r>
          </a:p>
        </p:txBody>
      </p:sp>
    </p:spTree>
    <p:extLst>
      <p:ext uri="{BB962C8B-B14F-4D97-AF65-F5344CB8AC3E}">
        <p14:creationId xmlns:p14="http://schemas.microsoft.com/office/powerpoint/2010/main" val="243785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35200"/>
            <a:ext cx="7774632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592000"/>
            <a:ext cx="7776000" cy="1752600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4904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49EB973-4E3D-4426-BD5D-4294625AFE0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6299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5685" y="233815"/>
            <a:ext cx="8633804" cy="9869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685" y="1268413"/>
            <a:ext cx="8637490" cy="5040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287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4" r:id="rId2"/>
    <p:sldLayoutId id="2147483666" r:id="rId3"/>
    <p:sldLayoutId id="2147483667" r:id="rId4"/>
    <p:sldLayoutId id="2147483668" r:id="rId5"/>
    <p:sldLayoutId id="2147483669" r:id="rId6"/>
    <p:sldLayoutId id="2147483671" r:id="rId7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58" userDrawn="1">
          <p15:clr>
            <a:srgbClr val="F26B43"/>
          </p15:clr>
        </p15:guide>
        <p15:guide id="2" orient="horz" pos="799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06847"/>
            <a:ext cx="7774632" cy="1470025"/>
          </a:xfrm>
        </p:spPr>
        <p:txBody>
          <a:bodyPr/>
          <a:lstStyle/>
          <a:p>
            <a:r>
              <a:rPr lang="en-GB" sz="3200" b="1" dirty="0">
                <a:solidFill>
                  <a:schemeClr val="accent1"/>
                </a:solidFill>
              </a:rPr>
              <a:t>Chair’s presentation</a:t>
            </a:r>
            <a:r>
              <a:rPr lang="en-GB" sz="3200" b="1" dirty="0"/>
              <a:t/>
            </a:r>
            <a:br>
              <a:rPr lang="en-GB" sz="3200" b="1" dirty="0"/>
            </a:br>
            <a:r>
              <a:rPr lang="en-GB" altLang="en-US" sz="3200" b="1" dirty="0">
                <a:latin typeface="Arial" charset="0"/>
                <a:cs typeface="Arial" charset="0"/>
              </a:rPr>
              <a:t>Alectinib for untreated anaplastic lymphoma kinase-positive advanced non-small cell lung cancer – STA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540496"/>
            <a:ext cx="7776000" cy="1752600"/>
          </a:xfrm>
        </p:spPr>
        <p:txBody>
          <a:bodyPr/>
          <a:lstStyle/>
          <a:p>
            <a:r>
              <a:rPr lang="en-GB" sz="2400" dirty="0" smtClean="0"/>
              <a:t>2nd </a:t>
            </a:r>
            <a:r>
              <a:rPr lang="en-GB" sz="2400" dirty="0"/>
              <a:t>Appraisal Committee meeting</a:t>
            </a:r>
          </a:p>
          <a:p>
            <a:r>
              <a:rPr lang="en-GB" sz="2400" dirty="0"/>
              <a:t>Committee D</a:t>
            </a:r>
          </a:p>
          <a:p>
            <a:r>
              <a:rPr lang="en-GB" sz="2400" dirty="0"/>
              <a:t>Lead team: Dr </a:t>
            </a:r>
            <a:r>
              <a:rPr lang="en-GB" sz="2400" dirty="0" err="1"/>
              <a:t>Nabeel</a:t>
            </a:r>
            <a:r>
              <a:rPr lang="en-GB" sz="2400" dirty="0"/>
              <a:t> </a:t>
            </a:r>
            <a:r>
              <a:rPr lang="en-GB" sz="2400" dirty="0" err="1"/>
              <a:t>Alsindi</a:t>
            </a:r>
            <a:r>
              <a:rPr lang="en-GB" sz="2400" dirty="0"/>
              <a:t>, Susan Dutton, Malcolm Oswald</a:t>
            </a:r>
          </a:p>
          <a:p>
            <a:r>
              <a:rPr lang="en-GB" sz="2400" dirty="0" smtClean="0"/>
              <a:t>ERG: </a:t>
            </a:r>
            <a:r>
              <a:rPr lang="en-GB" altLang="en-US" sz="2400" dirty="0">
                <a:latin typeface="Arial" charset="0"/>
                <a:ea typeface="ＭＳ Ｐゴシック" pitchFamily="34" charset="-128"/>
                <a:cs typeface="Arial" charset="0"/>
              </a:rPr>
              <a:t>BMJ-TAG</a:t>
            </a:r>
          </a:p>
          <a:p>
            <a:r>
              <a:rPr lang="en-GB" sz="2400" dirty="0" smtClean="0"/>
              <a:t>NICE </a:t>
            </a:r>
            <a:r>
              <a:rPr lang="en-GB" sz="2400" dirty="0"/>
              <a:t>technical team: </a:t>
            </a:r>
            <a:r>
              <a:rPr lang="en-GB" altLang="en-US" sz="2400" dirty="0">
                <a:latin typeface="Arial" charset="0"/>
                <a:ea typeface="ＭＳ Ｐゴシック" pitchFamily="34" charset="-128"/>
                <a:cs typeface="Arial" charset="0"/>
              </a:rPr>
              <a:t>Lucy Beggs, Christian Griffiths</a:t>
            </a:r>
          </a:p>
          <a:p>
            <a:r>
              <a:rPr lang="en-GB" sz="2400" dirty="0" smtClean="0"/>
              <a:t>Company</a:t>
            </a:r>
            <a:r>
              <a:rPr lang="en-GB" sz="2400" dirty="0"/>
              <a:t>: </a:t>
            </a:r>
            <a:r>
              <a:rPr lang="en-GB" sz="2400" dirty="0" smtClean="0"/>
              <a:t>Roche Products Ltd. </a:t>
            </a:r>
            <a:endParaRPr lang="en-GB" sz="2400" dirty="0"/>
          </a:p>
          <a:p>
            <a:r>
              <a:rPr lang="en-GB" sz="2400" dirty="0" smtClean="0"/>
              <a:t>15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May 2018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9EB973-4E3D-4426-BD5D-4294625AFE09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70484" y="147307"/>
            <a:ext cx="7200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</a:t>
            </a:r>
            <a:r>
              <a:rPr lang="en-GB" b="1" dirty="0" smtClean="0"/>
              <a:t>lides for public – no confidential information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42481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ACD consultation responses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/>
              <a:t>Consultee comments from:</a:t>
            </a:r>
          </a:p>
          <a:p>
            <a:pPr lvl="1"/>
            <a:r>
              <a:rPr lang="en-GB" sz="2400" dirty="0" smtClean="0"/>
              <a:t>Roche</a:t>
            </a:r>
            <a:endParaRPr lang="en-GB" sz="2400" dirty="0"/>
          </a:p>
          <a:p>
            <a:pPr lvl="1"/>
            <a:endParaRPr lang="en-GB" sz="2400" dirty="0"/>
          </a:p>
          <a:p>
            <a:r>
              <a:rPr lang="en-GB" sz="2400" dirty="0"/>
              <a:t>Commentator comments from:</a:t>
            </a:r>
          </a:p>
          <a:p>
            <a:pPr lvl="1"/>
            <a:r>
              <a:rPr lang="en-GB" sz="2400" dirty="0" smtClean="0"/>
              <a:t>Pfizer</a:t>
            </a:r>
            <a:endParaRPr lang="en-GB" sz="2400" dirty="0"/>
          </a:p>
          <a:p>
            <a:pPr lvl="1"/>
            <a:endParaRPr lang="en-GB" sz="2400" dirty="0"/>
          </a:p>
          <a:p>
            <a:r>
              <a:rPr lang="en-GB" sz="2400" dirty="0"/>
              <a:t>Web comments from:</a:t>
            </a:r>
          </a:p>
          <a:p>
            <a:pPr lvl="1"/>
            <a:r>
              <a:rPr lang="en-GB" sz="2400" dirty="0"/>
              <a:t>1 </a:t>
            </a:r>
            <a:r>
              <a:rPr lang="en-GB" sz="2400" dirty="0" smtClean="0"/>
              <a:t>GP (also a patient)</a:t>
            </a:r>
            <a:endParaRPr lang="en-GB" sz="2400" dirty="0"/>
          </a:p>
          <a:p>
            <a:pPr lvl="1"/>
            <a:r>
              <a:rPr lang="en-GB" sz="2400" dirty="0"/>
              <a:t>5</a:t>
            </a:r>
            <a:r>
              <a:rPr lang="en-GB" sz="2400" dirty="0" smtClean="0"/>
              <a:t> patients/carer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46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188640"/>
            <a:ext cx="8637490" cy="940609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Consultation topic in order of discussion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1155245"/>
            <a:ext cx="8637490" cy="5040312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>
                <a:solidFill>
                  <a:schemeClr val="accent2"/>
                </a:solidFill>
              </a:rPr>
              <a:t>Consultation comments: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Comments on model inputs &amp; data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Summary of web </a:t>
            </a:r>
            <a:r>
              <a:rPr lang="en-GB" sz="2400" dirty="0" smtClean="0"/>
              <a:t>comments</a:t>
            </a:r>
          </a:p>
          <a:p>
            <a:pPr marL="0" indent="0">
              <a:buNone/>
            </a:pPr>
            <a:r>
              <a:rPr lang="en-GB" sz="2400" dirty="0" smtClean="0">
                <a:solidFill>
                  <a:schemeClr val="accent2"/>
                </a:solidFill>
              </a:rPr>
              <a:t>Additional evidence from company: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GB" sz="2400" dirty="0" smtClean="0"/>
              <a:t>Summary of committee preferences and company’s revised analysis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GB" sz="2400" dirty="0" smtClean="0"/>
              <a:t>Use of RECIST only data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GB" sz="2400" dirty="0" smtClean="0"/>
              <a:t>Subsequent treatment distributions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GB" sz="2400" dirty="0" smtClean="0"/>
              <a:t>Management of CNS metastases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GB" sz="2400" dirty="0" smtClean="0"/>
              <a:t>Updated data-cut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GB" sz="2400" dirty="0" smtClean="0"/>
              <a:t>Company’s new base-case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GB" sz="2400" dirty="0" smtClean="0"/>
              <a:t>Updated scenario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15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188640"/>
            <a:ext cx="8637490" cy="940609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Comments on model inputs &amp; data</a:t>
            </a:r>
            <a:endParaRPr lang="en-GB" sz="4000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12</a:t>
            </a:fld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203617"/>
              </p:ext>
            </p:extLst>
          </p:nvPr>
        </p:nvGraphicFramePr>
        <p:xfrm>
          <a:off x="255685" y="1628800"/>
          <a:ext cx="8628023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2099"/>
                <a:gridCol w="1800200"/>
                <a:gridCol w="2376264"/>
                <a:gridCol w="2079460"/>
              </a:tblGrid>
              <a:tr h="626118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Input variable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Current input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Suggested input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Likely impact on ICER*</a:t>
                      </a:r>
                      <a:endParaRPr lang="en-GB" sz="2000" dirty="0"/>
                    </a:p>
                  </a:txBody>
                  <a:tcPr/>
                </a:tc>
              </a:tr>
              <a:tr h="626118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Crizotinib dose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500mg once daily 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250mg twice</a:t>
                      </a:r>
                      <a:r>
                        <a:rPr lang="en-GB" sz="2000" baseline="0" dirty="0" smtClean="0"/>
                        <a:t> daily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No impact</a:t>
                      </a:r>
                      <a:endParaRPr lang="en-GB" sz="2000" b="1" dirty="0"/>
                    </a:p>
                  </a:txBody>
                  <a:tcPr/>
                </a:tc>
              </a:tr>
              <a:tr h="353893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Administration</a:t>
                      </a:r>
                      <a:r>
                        <a:rPr lang="en-GB" sz="2000" baseline="0" dirty="0" smtClean="0"/>
                        <a:t> cost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£9.20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£14.40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Minimal ↑</a:t>
                      </a:r>
                      <a:endParaRPr lang="en-GB" sz="2000" b="1" dirty="0"/>
                    </a:p>
                  </a:txBody>
                  <a:tcPr/>
                </a:tc>
              </a:tr>
              <a:tr h="626118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ALK testing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£2380 (£75 p/test)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£2380 (£75 p/test + £120 confirmation)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No impact</a:t>
                      </a:r>
                      <a:endParaRPr lang="en-GB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53822" y="1126411"/>
            <a:ext cx="69086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accent2"/>
                </a:solidFill>
              </a:rPr>
              <a:t>Consultation comments from Pfizer (crizotinib):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136449"/>
              </p:ext>
            </p:extLst>
          </p:nvPr>
        </p:nvGraphicFramePr>
        <p:xfrm>
          <a:off x="253822" y="4293096"/>
          <a:ext cx="8628023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2099"/>
                <a:gridCol w="1802063"/>
                <a:gridCol w="2376264"/>
                <a:gridCol w="2077597"/>
              </a:tblGrid>
              <a:tr h="625188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Data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Current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Suggested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Likely impact on ICER*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PROFILE1014</a:t>
                      </a:r>
                      <a:r>
                        <a:rPr lang="en-GB" sz="2000" baseline="0" dirty="0" smtClean="0"/>
                        <a:t> OS outcomes used in TA406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Median</a:t>
                      </a:r>
                      <a:r>
                        <a:rPr lang="en-GB" sz="2000" baseline="0" dirty="0" smtClean="0"/>
                        <a:t> = 21.7 months, mean = 29 months</a:t>
                      </a:r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Median</a:t>
                      </a:r>
                      <a:r>
                        <a:rPr lang="en-GB" sz="2000" baseline="0" dirty="0" smtClean="0"/>
                        <a:t> = 24.6 months, mean = 33.9 months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baseline="0" dirty="0" smtClean="0"/>
                        <a:t>PROFILE1014 = supplementary info, only for validation </a:t>
                      </a:r>
                      <a:endParaRPr lang="en-GB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488668"/>
            <a:ext cx="5292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*calculated by NICE technical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9579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188640"/>
            <a:ext cx="8637490" cy="940609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Summary of web comments</a:t>
            </a:r>
            <a:endParaRPr lang="en-GB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1129249"/>
            <a:ext cx="8671944" cy="5183981"/>
          </a:xfrm>
        </p:spPr>
        <p:txBody>
          <a:bodyPr/>
          <a:lstStyle/>
          <a:p>
            <a:pPr marL="0" indent="0">
              <a:buNone/>
            </a:pPr>
            <a:r>
              <a:rPr lang="en-GB" sz="2200" dirty="0" smtClean="0">
                <a:solidFill>
                  <a:schemeClr val="accent2"/>
                </a:solidFill>
              </a:rPr>
              <a:t>Themes from the consultation:</a:t>
            </a:r>
          </a:p>
          <a:p>
            <a:r>
              <a:rPr lang="en-GB" sz="2200" dirty="0" smtClean="0"/>
              <a:t>Profile of ALK-positive patients: </a:t>
            </a:r>
            <a:r>
              <a:rPr lang="en-GB" sz="2200" i="1" dirty="0" smtClean="0"/>
              <a:t>‘young, fit and ‘healthy’’  </a:t>
            </a:r>
          </a:p>
          <a:p>
            <a:r>
              <a:rPr lang="en-GB" sz="2200" dirty="0" smtClean="0"/>
              <a:t>Many people diagnosed are younger than 50 </a:t>
            </a:r>
            <a:r>
              <a:rPr lang="en-GB" sz="2200" dirty="0" smtClean="0">
                <a:sym typeface="Wingdings" panose="05000000000000000000" pitchFamily="2" charset="2"/>
              </a:rPr>
              <a:t> treatment enables a relatively normal life and continued contribution to society</a:t>
            </a:r>
            <a:endParaRPr lang="en-GB" sz="2200" dirty="0" smtClean="0"/>
          </a:p>
          <a:p>
            <a:r>
              <a:rPr lang="en-GB" sz="2200" dirty="0" smtClean="0"/>
              <a:t>Because ALK-positive patients can be younger &amp; non-smokers, may be misdiagnosed/diagnosed later </a:t>
            </a:r>
            <a:r>
              <a:rPr lang="en-GB" sz="2200" dirty="0" smtClean="0">
                <a:sym typeface="Wingdings" panose="05000000000000000000" pitchFamily="2" charset="2"/>
              </a:rPr>
              <a:t> disadvantaged</a:t>
            </a:r>
          </a:p>
          <a:p>
            <a:r>
              <a:rPr lang="en-GB" sz="2200" dirty="0" smtClean="0"/>
              <a:t>Importance of CNS protection &amp; avoiding risk of leptomeningeal disease</a:t>
            </a:r>
          </a:p>
          <a:p>
            <a:r>
              <a:rPr lang="en-GB" sz="2200" dirty="0" smtClean="0"/>
              <a:t>1L crizotinib has poor CNS penetration</a:t>
            </a:r>
          </a:p>
          <a:p>
            <a:r>
              <a:rPr lang="en-GB" sz="2200" dirty="0" smtClean="0"/>
              <a:t>Alectinib has fewer side effects than crizotinib</a:t>
            </a:r>
          </a:p>
          <a:p>
            <a:r>
              <a:rPr lang="en-GB" sz="2200" dirty="0">
                <a:sym typeface="Wingdings" panose="05000000000000000000" pitchFamily="2" charset="2"/>
              </a:rPr>
              <a:t>Treatment with alectinib  </a:t>
            </a:r>
            <a:r>
              <a:rPr lang="en-GB" sz="2200" i="1" dirty="0">
                <a:sym typeface="Wingdings" panose="05000000000000000000" pitchFamily="2" charset="2"/>
              </a:rPr>
              <a:t>‘</a:t>
            </a:r>
            <a:r>
              <a:rPr lang="en-GB" sz="2200" i="1" dirty="0"/>
              <a:t>Although I am not curable, I am currently living well with my cancer.’ </a:t>
            </a:r>
            <a:endParaRPr lang="en-GB" sz="2200" i="1" dirty="0" smtClean="0"/>
          </a:p>
          <a:p>
            <a:r>
              <a:rPr lang="en-GB" sz="2200" i="1" dirty="0" smtClean="0"/>
              <a:t>‘Life saving drug which will surely make a huge difference to many patients &amp; families’</a:t>
            </a:r>
            <a:endParaRPr lang="en-GB" sz="2200" i="1" dirty="0"/>
          </a:p>
          <a:p>
            <a:endParaRPr lang="en-GB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5588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72" y="356146"/>
            <a:ext cx="8637490" cy="940609"/>
          </a:xfrm>
        </p:spPr>
        <p:txBody>
          <a:bodyPr/>
          <a:lstStyle/>
          <a:p>
            <a:r>
              <a:rPr lang="en-GB" sz="3800" dirty="0" smtClean="0">
                <a:solidFill>
                  <a:schemeClr val="accent1"/>
                </a:solidFill>
              </a:rPr>
              <a:t>Committee preferences and company’s revised analysis</a:t>
            </a:r>
            <a:endParaRPr lang="en-GB" sz="3800" dirty="0">
              <a:solidFill>
                <a:schemeClr val="accent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857900077"/>
              </p:ext>
            </p:extLst>
          </p:nvPr>
        </p:nvGraphicFramePr>
        <p:xfrm>
          <a:off x="246072" y="1484784"/>
          <a:ext cx="8637588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2192"/>
                <a:gridCol w="193539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Committee preference: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Did</a:t>
                      </a:r>
                      <a:r>
                        <a:rPr lang="en-GB" sz="2000" baseline="0" dirty="0" smtClean="0"/>
                        <a:t> company revise?</a:t>
                      </a:r>
                      <a:endParaRPr lang="en-GB" sz="2000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dirty="0" smtClean="0"/>
                        <a:t>Assessment of progression by IRC using RECIST</a:t>
                      </a:r>
                      <a:r>
                        <a:rPr lang="en-GB" sz="2000" baseline="0" dirty="0" smtClean="0"/>
                        <a:t> criteria</a:t>
                      </a:r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dirty="0" smtClean="0"/>
                        <a:t>OS</a:t>
                      </a:r>
                      <a:r>
                        <a:rPr lang="en-GB" sz="2000" baseline="0" dirty="0" smtClean="0"/>
                        <a:t> extrapolation using KM data + exponential tail</a:t>
                      </a:r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dirty="0" smtClean="0"/>
                        <a:t>‘No wastage’ assumption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dirty="0" smtClean="0"/>
                        <a:t>Subsequent</a:t>
                      </a:r>
                      <a:r>
                        <a:rPr lang="en-GB" sz="2000" baseline="0" dirty="0" smtClean="0"/>
                        <a:t> treatment distribution in line with clinical practice</a:t>
                      </a:r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Slide 18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dirty="0" smtClean="0"/>
                        <a:t>Oncologist</a:t>
                      </a:r>
                      <a:r>
                        <a:rPr lang="en-GB" sz="2000" baseline="0" dirty="0" smtClean="0"/>
                        <a:t> visit every 4 weeks</a:t>
                      </a:r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dirty="0" smtClean="0"/>
                        <a:t>CNS metastases managed in line with clinical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dirty="0" smtClean="0"/>
                        <a:t>Lower utility value</a:t>
                      </a:r>
                      <a:r>
                        <a:rPr lang="en-GB" sz="2000" baseline="0" dirty="0" smtClean="0"/>
                        <a:t> for non-CNS progressed disease state</a:t>
                      </a:r>
                      <a:endParaRPr lang="en-GB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  <a:r>
                        <a:rPr lang="en-GB" sz="2000" b="1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(Scenario)</a:t>
                      </a:r>
                      <a:endParaRPr lang="en-GB" sz="20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46170" y="5757133"/>
            <a:ext cx="8637490" cy="599217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 smtClean="0">
                <a:solidFill>
                  <a:schemeClr val="tx1"/>
                </a:solidFill>
              </a:rPr>
              <a:t>Company also submitted a revised Patient Access Scheme discount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87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188640"/>
            <a:ext cx="8637490" cy="940609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Use of RECIST only data</a:t>
            </a:r>
            <a:endParaRPr lang="en-GB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1052736"/>
            <a:ext cx="8497639" cy="5183981"/>
          </a:xfrm>
        </p:spPr>
        <p:txBody>
          <a:bodyPr/>
          <a:lstStyle/>
          <a:p>
            <a:pPr marL="0" indent="0">
              <a:buNone/>
            </a:pPr>
            <a:r>
              <a:rPr lang="en-GB" sz="2200" dirty="0" smtClean="0">
                <a:solidFill>
                  <a:schemeClr val="accent2"/>
                </a:solidFill>
              </a:rPr>
              <a:t>In ACM1:</a:t>
            </a:r>
          </a:p>
          <a:p>
            <a:r>
              <a:rPr lang="en-GB" dirty="0" smtClean="0"/>
              <a:t>Company captured CNS &amp; non-CNS progression events using RECIST + CNS-RECIST criteria</a:t>
            </a:r>
          </a:p>
          <a:p>
            <a:r>
              <a:rPr lang="en-GB" dirty="0"/>
              <a:t>C</a:t>
            </a:r>
            <a:r>
              <a:rPr lang="en-GB" dirty="0" smtClean="0"/>
              <a:t>ommittee preferred RECIST only as concluded CNS-RECIST not used in clinical practice</a:t>
            </a:r>
          </a:p>
          <a:p>
            <a:pPr marL="0" indent="0">
              <a:buNone/>
            </a:pPr>
            <a:r>
              <a:rPr lang="en-GB" sz="2200" dirty="0" smtClean="0">
                <a:solidFill>
                  <a:schemeClr val="accent2"/>
                </a:solidFill>
              </a:rPr>
              <a:t>Consultation: </a:t>
            </a:r>
          </a:p>
          <a:p>
            <a:r>
              <a:rPr lang="en-GB" dirty="0" smtClean="0"/>
              <a:t>Company updated base-case to use data captured by RECIST only</a:t>
            </a:r>
          </a:p>
          <a:p>
            <a:r>
              <a:rPr lang="en-GB" dirty="0" smtClean="0"/>
              <a:t>However, highlighted that:</a:t>
            </a:r>
          </a:p>
          <a:p>
            <a:pPr lvl="1"/>
            <a:r>
              <a:rPr lang="en-GB" dirty="0" smtClean="0"/>
              <a:t>Using RECIST only could potentially underestimate number of patients with CNS-progression because ALEX clinicians were not required to capture progression location </a:t>
            </a:r>
            <a:r>
              <a:rPr lang="en-GB" dirty="0" smtClean="0">
                <a:sym typeface="Wingdings" panose="05000000000000000000" pitchFamily="2" charset="2"/>
              </a:rPr>
              <a:t> events without further information classed as ‘non-CNS’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Events captured only by CNS-RECIST + RECIST are likely to eventually be picked up by RECIST  CNS-RECIST + RECIST just captures the same events earlier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3808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188640"/>
            <a:ext cx="8637490" cy="940609"/>
          </a:xfrm>
        </p:spPr>
        <p:txBody>
          <a:bodyPr/>
          <a:lstStyle/>
          <a:p>
            <a:r>
              <a:rPr lang="en-GB" dirty="0">
                <a:solidFill>
                  <a:schemeClr val="accent2"/>
                </a:solidFill>
              </a:rPr>
              <a:t>Subsequent treatment distributions</a:t>
            </a:r>
            <a:endParaRPr lang="en-GB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1052737"/>
            <a:ext cx="8628024" cy="864096"/>
          </a:xfrm>
        </p:spPr>
        <p:txBody>
          <a:bodyPr/>
          <a:lstStyle/>
          <a:p>
            <a:pPr marL="0" indent="0">
              <a:buNone/>
            </a:pPr>
            <a:r>
              <a:rPr lang="en-GB" sz="2200" dirty="0" smtClean="0">
                <a:solidFill>
                  <a:schemeClr val="accent2"/>
                </a:solidFill>
              </a:rPr>
              <a:t>In ACM1:</a:t>
            </a:r>
          </a:p>
          <a:p>
            <a:r>
              <a:rPr lang="en-GB" dirty="0" smtClean="0"/>
              <a:t>Committee preferred distribution reflecting clinical practice, estimated as: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16</a:t>
            </a:fld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394874"/>
              </p:ext>
            </p:extLst>
          </p:nvPr>
        </p:nvGraphicFramePr>
        <p:xfrm>
          <a:off x="255685" y="1916833"/>
          <a:ext cx="8628027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158"/>
                <a:gridCol w="2158157"/>
                <a:gridCol w="1437238"/>
                <a:gridCol w="1437237"/>
                <a:gridCol w="1437237"/>
              </a:tblGrid>
              <a:tr h="312034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Post-alectinib (2L)</a:t>
                      </a:r>
                      <a:endParaRPr lang="en-GB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Post-crizotinib (2L)</a:t>
                      </a:r>
                      <a:endParaRPr lang="en-GB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1203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Chemo.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BSC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Ceritinib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Chemo. 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BSC</a:t>
                      </a:r>
                      <a:endParaRPr lang="en-GB" dirty="0"/>
                    </a:p>
                  </a:txBody>
                  <a:tcPr anchor="ctr"/>
                </a:tc>
              </a:tr>
              <a:tr h="312034"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50%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50%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70-80%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0%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20-30%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41034"/>
              </p:ext>
            </p:extLst>
          </p:nvPr>
        </p:nvGraphicFramePr>
        <p:xfrm>
          <a:off x="6012158" y="3021818"/>
          <a:ext cx="288101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508"/>
                <a:gridCol w="1440508"/>
              </a:tblGrid>
              <a:tr h="327749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Post-ceritinib (3L)</a:t>
                      </a:r>
                      <a:endParaRPr lang="en-GB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2774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Chemo.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BSC</a:t>
                      </a:r>
                      <a:endParaRPr lang="en-GB" dirty="0"/>
                    </a:p>
                  </a:txBody>
                  <a:tcPr anchor="ctr"/>
                </a:tc>
              </a:tr>
              <a:tr h="327749"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40-50%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50-60%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6" name="Bent Arrow 15"/>
          <p:cNvSpPr/>
          <p:nvPr/>
        </p:nvSpPr>
        <p:spPr>
          <a:xfrm flipV="1">
            <a:off x="5364088" y="3033858"/>
            <a:ext cx="504056" cy="25112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55685" y="3801697"/>
            <a:ext cx="862802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200" dirty="0" smtClean="0">
                <a:solidFill>
                  <a:schemeClr val="accent2"/>
                </a:solidFill>
              </a:rPr>
              <a:t>Consultation:</a:t>
            </a:r>
          </a:p>
          <a:p>
            <a:r>
              <a:rPr lang="en-GB" dirty="0" smtClean="0"/>
              <a:t>Company modelled 2 scenarios based on estimate ranges: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349111"/>
              </p:ext>
            </p:extLst>
          </p:nvPr>
        </p:nvGraphicFramePr>
        <p:xfrm>
          <a:off x="246219" y="4721857"/>
          <a:ext cx="8637490" cy="1463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8380"/>
                <a:gridCol w="1596272"/>
                <a:gridCol w="1572838"/>
                <a:gridCol w="1720000"/>
                <a:gridCol w="1720000"/>
              </a:tblGrid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Scenario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Post-alectinib (2L)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Post-crizotinib (2L)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Chemo.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BSC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Ceritinib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BSC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</a:rPr>
                        <a:t>Option 1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50%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50%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75%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25%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</a:rPr>
                        <a:t>Option 2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50%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50%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70%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30%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5-Point Star 5"/>
          <p:cNvSpPr/>
          <p:nvPr/>
        </p:nvSpPr>
        <p:spPr>
          <a:xfrm>
            <a:off x="1907704" y="5884096"/>
            <a:ext cx="216024" cy="2092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539552" y="6376944"/>
            <a:ext cx="806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= company base-case</a:t>
            </a:r>
            <a:endParaRPr lang="en-GB" dirty="0"/>
          </a:p>
        </p:txBody>
      </p:sp>
      <p:sp>
        <p:nvSpPr>
          <p:cNvPr id="12" name="5-Point Star 11"/>
          <p:cNvSpPr/>
          <p:nvPr/>
        </p:nvSpPr>
        <p:spPr>
          <a:xfrm>
            <a:off x="323528" y="6458762"/>
            <a:ext cx="216024" cy="2092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946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188640"/>
            <a:ext cx="8637490" cy="940609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Management of CNS metastases</a:t>
            </a:r>
            <a:endParaRPr lang="en-GB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1052737"/>
            <a:ext cx="8628024" cy="864096"/>
          </a:xfrm>
        </p:spPr>
        <p:txBody>
          <a:bodyPr/>
          <a:lstStyle/>
          <a:p>
            <a:pPr marL="0" indent="0">
              <a:buNone/>
            </a:pPr>
            <a:r>
              <a:rPr lang="en-GB" sz="2200" dirty="0" smtClean="0">
                <a:solidFill>
                  <a:schemeClr val="accent2"/>
                </a:solidFill>
              </a:rPr>
              <a:t>In ACM1:</a:t>
            </a:r>
          </a:p>
          <a:p>
            <a:r>
              <a:rPr lang="en-GB" dirty="0" smtClean="0"/>
              <a:t>Committee preferred distribution reflecting clinical practice, estimated as: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55685" y="3573016"/>
            <a:ext cx="8628024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200" dirty="0" smtClean="0">
                <a:solidFill>
                  <a:schemeClr val="accent2"/>
                </a:solidFill>
              </a:rPr>
              <a:t>Consultation:</a:t>
            </a:r>
          </a:p>
          <a:p>
            <a:r>
              <a:rPr lang="en-GB" dirty="0" smtClean="0"/>
              <a:t>Company modelled 2 scenarios based on estimate ranges: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727122"/>
              </p:ext>
            </p:extLst>
          </p:nvPr>
        </p:nvGraphicFramePr>
        <p:xfrm>
          <a:off x="246219" y="4475192"/>
          <a:ext cx="8637490" cy="15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8380"/>
                <a:gridCol w="1596272"/>
                <a:gridCol w="1572838"/>
                <a:gridCol w="1720000"/>
                <a:gridCol w="172000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</a:rPr>
                        <a:t>Scenario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SRS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WBRT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Surgical resection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Steroids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200" b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Option 1</a:t>
                      </a:r>
                      <a:endParaRPr lang="en-GB" sz="2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22.5%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25%</a:t>
                      </a:r>
                      <a:endParaRPr lang="en-GB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5%</a:t>
                      </a:r>
                      <a:endParaRPr lang="en-GB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100%</a:t>
                      </a:r>
                      <a:endParaRPr lang="en-GB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200" b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Option</a:t>
                      </a:r>
                      <a:r>
                        <a:rPr lang="en-GB" sz="2200" b="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endParaRPr lang="en-GB" sz="2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20%</a:t>
                      </a:r>
                      <a:endParaRPr lang="en-GB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25%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0%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100%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921425"/>
              </p:ext>
            </p:extLst>
          </p:nvPr>
        </p:nvGraphicFramePr>
        <p:xfrm>
          <a:off x="246219" y="1993346"/>
          <a:ext cx="8637490" cy="1432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8380"/>
                <a:gridCol w="1596272"/>
                <a:gridCol w="1572838"/>
                <a:gridCol w="1720000"/>
                <a:gridCol w="172000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</a:rPr>
                        <a:t>Scenario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SRS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WBRT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Surgical resection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Steroids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200" b="0" dirty="0" smtClean="0">
                          <a:effectLst/>
                        </a:rPr>
                        <a:t>Clinical</a:t>
                      </a:r>
                      <a:r>
                        <a:rPr lang="en-GB" sz="2200" b="0" baseline="0" dirty="0" smtClean="0">
                          <a:effectLst/>
                        </a:rPr>
                        <a:t> expert estimates</a:t>
                      </a:r>
                      <a:endParaRPr lang="en-GB" sz="2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20-25%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25%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Sometimes used</a:t>
                      </a:r>
                      <a:r>
                        <a:rPr lang="en-GB" sz="22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Most people</a:t>
                      </a:r>
                      <a:endParaRPr lang="en-GB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1" name="5-Point Star 20"/>
          <p:cNvSpPr/>
          <p:nvPr/>
        </p:nvSpPr>
        <p:spPr>
          <a:xfrm>
            <a:off x="1691680" y="5661248"/>
            <a:ext cx="216024" cy="2092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539552" y="6376944"/>
            <a:ext cx="806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= company base-case</a:t>
            </a:r>
            <a:endParaRPr lang="en-GB" dirty="0"/>
          </a:p>
        </p:txBody>
      </p:sp>
      <p:sp>
        <p:nvSpPr>
          <p:cNvPr id="23" name="5-Point Star 22"/>
          <p:cNvSpPr/>
          <p:nvPr/>
        </p:nvSpPr>
        <p:spPr>
          <a:xfrm>
            <a:off x="323528" y="6458762"/>
            <a:ext cx="216024" cy="2092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667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Company’s new base case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1205296"/>
            <a:ext cx="8637490" cy="2788820"/>
          </a:xfrm>
        </p:spPr>
        <p:txBody>
          <a:bodyPr/>
          <a:lstStyle/>
          <a:p>
            <a:pPr marL="0" indent="0">
              <a:buNone/>
            </a:pPr>
            <a:r>
              <a:rPr lang="en-GB" sz="2200" dirty="0">
                <a:solidFill>
                  <a:schemeClr val="accent1"/>
                </a:solidFill>
              </a:rPr>
              <a:t>U</a:t>
            </a:r>
            <a:r>
              <a:rPr lang="en-GB" sz="2200" dirty="0" smtClean="0">
                <a:solidFill>
                  <a:schemeClr val="accent1"/>
                </a:solidFill>
              </a:rPr>
              <a:t>pdated assumptions:</a:t>
            </a:r>
          </a:p>
          <a:p>
            <a:r>
              <a:rPr lang="en-GB" sz="2200" dirty="0" smtClean="0"/>
              <a:t>RECIST only data</a:t>
            </a:r>
          </a:p>
          <a:p>
            <a:r>
              <a:rPr lang="en-GB" sz="2200" dirty="0" smtClean="0"/>
              <a:t>No wastage</a:t>
            </a:r>
          </a:p>
          <a:p>
            <a:r>
              <a:rPr lang="en-GB" sz="2200" dirty="0" smtClean="0"/>
              <a:t>Oncologist visits every 4 weeks </a:t>
            </a:r>
          </a:p>
          <a:p>
            <a:r>
              <a:rPr lang="en-GB" sz="2200" dirty="0" smtClean="0"/>
              <a:t>OS extrapolation = KM data for 18 months + exponential tail</a:t>
            </a:r>
          </a:p>
          <a:p>
            <a:r>
              <a:rPr lang="en-GB" sz="2200" dirty="0"/>
              <a:t>S</a:t>
            </a:r>
            <a:r>
              <a:rPr lang="en-GB" sz="2200" dirty="0" smtClean="0"/>
              <a:t>ubsequent treatment distribution = Option 2</a:t>
            </a:r>
          </a:p>
          <a:p>
            <a:r>
              <a:rPr lang="en-GB" sz="2200" dirty="0" smtClean="0"/>
              <a:t>CNS metastases management = Option 2</a:t>
            </a:r>
          </a:p>
          <a:p>
            <a:endParaRPr lang="en-GB" sz="22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GB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18</a:t>
            </a:fld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092043"/>
              </p:ext>
            </p:extLst>
          </p:nvPr>
        </p:nvGraphicFramePr>
        <p:xfrm>
          <a:off x="255685" y="4834597"/>
          <a:ext cx="8639835" cy="140271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08492"/>
                <a:gridCol w="1296481"/>
                <a:gridCol w="792295"/>
                <a:gridCol w="1012820"/>
                <a:gridCol w="1133004"/>
                <a:gridCol w="778940"/>
                <a:gridCol w="991378"/>
                <a:gridCol w="1126425"/>
              </a:tblGrid>
              <a:tr h="701675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Total costs 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Total LYG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Total QALYs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 err="1" smtClean="0">
                          <a:effectLst/>
                        </a:rPr>
                        <a:t>Inc</a:t>
                      </a:r>
                      <a:r>
                        <a:rPr lang="en-GB" sz="2000" baseline="0" dirty="0" smtClean="0">
                          <a:effectLst/>
                        </a:rPr>
                        <a:t> </a:t>
                      </a:r>
                      <a:r>
                        <a:rPr lang="en-GB" sz="2000" dirty="0" smtClean="0">
                          <a:effectLst/>
                        </a:rPr>
                        <a:t>costs</a:t>
                      </a:r>
                      <a:r>
                        <a:rPr lang="en-GB" sz="2000" baseline="0" dirty="0" smtClean="0">
                          <a:effectLst/>
                        </a:rPr>
                        <a:t> 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 err="1" smtClean="0">
                          <a:effectLst/>
                        </a:rPr>
                        <a:t>Inc</a:t>
                      </a:r>
                      <a:endParaRPr lang="en-GB" sz="2000" dirty="0" smtClean="0">
                        <a:effectLst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LYG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 err="1" smtClean="0">
                          <a:effectLst/>
                        </a:rPr>
                        <a:t>Inc</a:t>
                      </a:r>
                      <a:r>
                        <a:rPr lang="en-GB" sz="2000" dirty="0" smtClean="0">
                          <a:effectLst/>
                        </a:rPr>
                        <a:t> </a:t>
                      </a:r>
                      <a:r>
                        <a:rPr lang="en-GB" sz="2000" dirty="0">
                          <a:effectLst/>
                        </a:rPr>
                        <a:t>QALYs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ICER  </a:t>
                      </a:r>
                      <a:r>
                        <a:rPr lang="en-GB" sz="2000" dirty="0" smtClean="0">
                          <a:effectLst/>
                        </a:rPr>
                        <a:t>£/QALY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</a:tr>
              <a:tr h="332302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Crizotinib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£143,986</a:t>
                      </a:r>
                      <a:endParaRPr lang="en-GB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4.32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2.84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</a:tr>
              <a:tr h="339413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Alectinib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£209,668</a:t>
                      </a:r>
                      <a:endParaRPr lang="en-GB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5.14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3.79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£65,681 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0.83</a:t>
                      </a:r>
                      <a:endParaRPr lang="en-GB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0.95</a:t>
                      </a:r>
                      <a:endParaRPr lang="en-GB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£69,310</a:t>
                      </a:r>
                      <a:endParaRPr lang="en-GB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6219" y="4317219"/>
            <a:ext cx="86374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chemeClr val="accent1"/>
                </a:solidFill>
              </a:rPr>
              <a:t>Updated base case results (list price):</a:t>
            </a:r>
            <a:endParaRPr lang="en-GB" sz="2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946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4360" y="1167988"/>
            <a:ext cx="8637490" cy="1181284"/>
          </a:xfrm>
        </p:spPr>
        <p:txBody>
          <a:bodyPr/>
          <a:lstStyle/>
          <a:p>
            <a:r>
              <a:rPr lang="en-GB" sz="2400" dirty="0" smtClean="0"/>
              <a:t>Updated ALEX data cut </a:t>
            </a:r>
            <a:r>
              <a:rPr lang="en-GB" sz="2400" dirty="0" smtClean="0">
                <a:highlight>
                  <a:srgbClr val="0000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*******</a:t>
            </a:r>
          </a:p>
          <a:p>
            <a:r>
              <a:rPr lang="en-GB" sz="2400" dirty="0" smtClean="0"/>
              <a:t>Only available for investigator-assessed outcomes as both IRCs were disbanded after primary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Updated data-cut</a:t>
            </a:r>
            <a:endParaRPr lang="en-GB" sz="4000" dirty="0">
              <a:solidFill>
                <a:schemeClr val="accent2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84360" y="2564904"/>
          <a:ext cx="8693256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1722"/>
                <a:gridCol w="2330973"/>
                <a:gridCol w="2376264"/>
                <a:gridCol w="266429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Outcome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Alectinib</a:t>
                      </a:r>
                      <a:r>
                        <a:rPr lang="en-GB" sz="2000" baseline="0" dirty="0" smtClean="0"/>
                        <a:t> median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Crizotinib median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HR (95% CI)</a:t>
                      </a:r>
                      <a:endParaRPr lang="en-GB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</a:rPr>
                        <a:t>PFS</a:t>
                      </a:r>
                      <a:endParaRPr lang="en-GB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highlight>
                            <a:srgbClr val="0000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*********</a:t>
                      </a:r>
                      <a:endParaRPr lang="en-GB" sz="2000" kern="120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highlight>
                            <a:srgbClr val="0000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*********</a:t>
                      </a:r>
                      <a:r>
                        <a:rPr lang="en-GB" sz="2000" u="sng" dirty="0" smtClean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highlight>
                            <a:srgbClr val="0000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****************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</a:rPr>
                        <a:t>DOR</a:t>
                      </a:r>
                      <a:endParaRPr lang="en-GB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highlight>
                            <a:srgbClr val="0000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*********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highlight>
                            <a:srgbClr val="0000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*********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highlight>
                            <a:srgbClr val="0000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****************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</a:rPr>
                        <a:t>OS</a:t>
                      </a:r>
                      <a:endParaRPr lang="en-GB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highlight>
                            <a:srgbClr val="0000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****************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highlight>
                            <a:srgbClr val="0000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****************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4360" y="4365104"/>
            <a:ext cx="8693255" cy="20584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smtClean="0"/>
              <a:t>Alectinib </a:t>
            </a:r>
            <a:r>
              <a:rPr lang="en-GB" sz="2400" dirty="0">
                <a:highlight>
                  <a:srgbClr val="0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********</a:t>
            </a:r>
            <a:r>
              <a:rPr lang="en-GB" sz="2400" dirty="0" smtClean="0"/>
              <a:t>PFS in subgroups with </a:t>
            </a:r>
            <a:r>
              <a:rPr lang="en-GB" sz="2400" dirty="0"/>
              <a:t>CNS metastases at baseline </a:t>
            </a:r>
            <a:r>
              <a:rPr lang="en-GB" sz="2400" dirty="0" smtClean="0">
                <a:highlight>
                  <a:srgbClr val="0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**************** </a:t>
            </a:r>
            <a:r>
              <a:rPr lang="en-GB" sz="2400" dirty="0">
                <a:highlight>
                  <a:srgbClr val="000000"/>
                </a:highlight>
              </a:rPr>
              <a:t> </a:t>
            </a:r>
            <a:r>
              <a:rPr lang="en-GB" sz="2400" dirty="0" smtClean="0"/>
              <a:t>and without </a:t>
            </a:r>
            <a:r>
              <a:rPr lang="en-GB" sz="2400" dirty="0">
                <a:highlight>
                  <a:srgbClr val="0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****************</a:t>
            </a:r>
          </a:p>
          <a:p>
            <a:r>
              <a:rPr lang="en-GB" sz="2400" dirty="0" smtClean="0"/>
              <a:t>Because committee preferred IRC assessed PFS, updated PFS data not included in base-case economic analysis</a:t>
            </a:r>
          </a:p>
          <a:p>
            <a:r>
              <a:rPr lang="en-GB" sz="2400" dirty="0"/>
              <a:t>U</a:t>
            </a:r>
            <a:r>
              <a:rPr lang="en-GB" sz="2400" dirty="0" smtClean="0"/>
              <a:t>pdated OS results included as scenario analysis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5579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184135"/>
            <a:ext cx="8637490" cy="940609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Current treatment for advanced NSCLC</a:t>
            </a:r>
            <a:endParaRPr lang="en-GB" sz="2800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</a:t>
            </a:fld>
            <a:endParaRPr lang="en-GB"/>
          </a:p>
        </p:txBody>
      </p:sp>
      <p:grpSp>
        <p:nvGrpSpPr>
          <p:cNvPr id="49" name="Group 48"/>
          <p:cNvGrpSpPr/>
          <p:nvPr/>
        </p:nvGrpSpPr>
        <p:grpSpPr>
          <a:xfrm>
            <a:off x="191715" y="1094106"/>
            <a:ext cx="8772773" cy="4063086"/>
            <a:chOff x="419536" y="1124744"/>
            <a:chExt cx="8395635" cy="4320480"/>
          </a:xfrm>
        </p:grpSpPr>
        <p:sp>
          <p:nvSpPr>
            <p:cNvPr id="47" name="Rounded Rectangle 46"/>
            <p:cNvSpPr/>
            <p:nvPr/>
          </p:nvSpPr>
          <p:spPr>
            <a:xfrm>
              <a:off x="5006397" y="3937588"/>
              <a:ext cx="3808774" cy="352941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 smtClean="0">
                  <a:solidFill>
                    <a:schemeClr val="tx1"/>
                  </a:solidFill>
                </a:rPr>
                <a:t>Ceritinib (TA395)</a:t>
              </a:r>
              <a:endParaRPr lang="en-GB" sz="2000" dirty="0">
                <a:solidFill>
                  <a:schemeClr val="tx1"/>
                </a:solidFill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419536" y="1124744"/>
              <a:ext cx="8395635" cy="4320480"/>
              <a:chOff x="331074" y="1126953"/>
              <a:chExt cx="8395635" cy="4320480"/>
            </a:xfrm>
          </p:grpSpPr>
          <p:cxnSp>
            <p:nvCxnSpPr>
              <p:cNvPr id="43" name="Straight Arrow Connector 42"/>
              <p:cNvCxnSpPr/>
              <p:nvPr/>
            </p:nvCxnSpPr>
            <p:spPr>
              <a:xfrm flipH="1">
                <a:off x="2560096" y="2728701"/>
                <a:ext cx="19092" cy="1716925"/>
              </a:xfrm>
              <a:prstGeom prst="straightConnector1">
                <a:avLst/>
              </a:prstGeom>
              <a:ln w="38100"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5" name="Group 64"/>
              <p:cNvGrpSpPr/>
              <p:nvPr/>
            </p:nvGrpSpPr>
            <p:grpSpPr>
              <a:xfrm>
                <a:off x="331074" y="1126953"/>
                <a:ext cx="8395635" cy="4320480"/>
                <a:chOff x="354609" y="1083925"/>
                <a:chExt cx="8395635" cy="4320480"/>
              </a:xfrm>
            </p:grpSpPr>
            <p:grpSp>
              <p:nvGrpSpPr>
                <p:cNvPr id="21" name="Group 20"/>
                <p:cNvGrpSpPr/>
                <p:nvPr/>
              </p:nvGrpSpPr>
              <p:grpSpPr>
                <a:xfrm>
                  <a:off x="354609" y="1083925"/>
                  <a:ext cx="8395635" cy="4320480"/>
                  <a:chOff x="244841" y="1196752"/>
                  <a:chExt cx="8463243" cy="4104456"/>
                </a:xfrm>
              </p:grpSpPr>
              <p:cxnSp>
                <p:nvCxnSpPr>
                  <p:cNvPr id="45" name="Straight Arrow Connector 44"/>
                  <p:cNvCxnSpPr/>
                  <p:nvPr/>
                </p:nvCxnSpPr>
                <p:spPr>
                  <a:xfrm flipH="1">
                    <a:off x="2476489" y="1698904"/>
                    <a:ext cx="9504" cy="270768"/>
                  </a:xfrm>
                  <a:prstGeom prst="straightConnector1">
                    <a:avLst/>
                  </a:prstGeom>
                  <a:ln w="38100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" name="Group 19"/>
                  <p:cNvGrpSpPr/>
                  <p:nvPr/>
                </p:nvGrpSpPr>
                <p:grpSpPr>
                  <a:xfrm>
                    <a:off x="244841" y="1196752"/>
                    <a:ext cx="8463243" cy="4104456"/>
                    <a:chOff x="244841" y="1124397"/>
                    <a:chExt cx="8463244" cy="4176811"/>
                  </a:xfrm>
                </p:grpSpPr>
                <p:grpSp>
                  <p:nvGrpSpPr>
                    <p:cNvPr id="19" name="Group 18"/>
                    <p:cNvGrpSpPr/>
                    <p:nvPr/>
                  </p:nvGrpSpPr>
                  <p:grpSpPr>
                    <a:xfrm>
                      <a:off x="244841" y="1124397"/>
                      <a:ext cx="8463244" cy="4176811"/>
                      <a:chOff x="244841" y="1124397"/>
                      <a:chExt cx="8463244" cy="4176811"/>
                    </a:xfrm>
                  </p:grpSpPr>
                  <p:grpSp>
                    <p:nvGrpSpPr>
                      <p:cNvPr id="32" name="Group 31"/>
                      <p:cNvGrpSpPr/>
                      <p:nvPr/>
                    </p:nvGrpSpPr>
                    <p:grpSpPr>
                      <a:xfrm>
                        <a:off x="244841" y="1124397"/>
                        <a:ext cx="8463244" cy="4176811"/>
                        <a:chOff x="244841" y="1268413"/>
                        <a:chExt cx="8463244" cy="4176811"/>
                      </a:xfrm>
                    </p:grpSpPr>
                    <p:grpSp>
                      <p:nvGrpSpPr>
                        <p:cNvPr id="3" name="Group 2"/>
                        <p:cNvGrpSpPr/>
                        <p:nvPr/>
                      </p:nvGrpSpPr>
                      <p:grpSpPr>
                        <a:xfrm>
                          <a:off x="244841" y="1268413"/>
                          <a:ext cx="8463244" cy="4176811"/>
                          <a:chOff x="244632" y="1268413"/>
                          <a:chExt cx="8626728" cy="5335235"/>
                        </a:xfrm>
                      </p:grpSpPr>
                      <p:cxnSp>
                        <p:nvCxnSpPr>
                          <p:cNvPr id="84" name="Straight Arrow Connector 83"/>
                          <p:cNvCxnSpPr/>
                          <p:nvPr/>
                        </p:nvCxnSpPr>
                        <p:spPr>
                          <a:xfrm flipH="1">
                            <a:off x="6893799" y="5177749"/>
                            <a:ext cx="6697" cy="212064"/>
                          </a:xfrm>
                          <a:prstGeom prst="straightConnector1">
                            <a:avLst/>
                          </a:prstGeom>
                          <a:ln w="38100"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sp>
                        <p:nvSpPr>
                          <p:cNvPr id="5" name="Rounded Rectangle 4"/>
                          <p:cNvSpPr/>
                          <p:nvPr/>
                        </p:nvSpPr>
                        <p:spPr>
                          <a:xfrm>
                            <a:off x="255685" y="1268413"/>
                            <a:ext cx="4489177" cy="504403"/>
                          </a:xfrm>
                          <a:prstGeom prst="roundRect">
                            <a:avLst/>
                          </a:prstGeom>
                          <a:noFill/>
                          <a:ln w="25400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GB" sz="2000" dirty="0" smtClean="0">
                                <a:solidFill>
                                  <a:schemeClr val="tx1"/>
                                </a:solidFill>
                              </a:rPr>
                              <a:t>ALK-positive</a:t>
                            </a:r>
                            <a:endParaRPr lang="en-GB" sz="2000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6" name="Rounded Rectangle 5"/>
                          <p:cNvSpPr/>
                          <p:nvPr/>
                        </p:nvSpPr>
                        <p:spPr>
                          <a:xfrm>
                            <a:off x="4951997" y="1268413"/>
                            <a:ext cx="3919362" cy="504403"/>
                          </a:xfrm>
                          <a:prstGeom prst="roundRect">
                            <a:avLst/>
                          </a:prstGeom>
                          <a:noFill/>
                          <a:ln w="25400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GB" sz="2000" dirty="0" smtClean="0">
                                <a:solidFill>
                                  <a:schemeClr val="tx1"/>
                                </a:solidFill>
                              </a:rPr>
                              <a:t>ALK status unknown</a:t>
                            </a:r>
                            <a:endParaRPr lang="en-GB" sz="2000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9" name="Rounded Rectangle 8"/>
                          <p:cNvSpPr/>
                          <p:nvPr/>
                        </p:nvSpPr>
                        <p:spPr>
                          <a:xfrm>
                            <a:off x="4942532" y="2282018"/>
                            <a:ext cx="3928827" cy="954062"/>
                          </a:xfrm>
                          <a:prstGeom prst="roundRect">
                            <a:avLst/>
                          </a:prstGeom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n w="31750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GB" sz="2000" dirty="0" err="1" smtClean="0">
                                <a:solidFill>
                                  <a:schemeClr val="tx1"/>
                                </a:solidFill>
                              </a:rPr>
                              <a:t>Pemetrexed</a:t>
                            </a:r>
                            <a:r>
                              <a:rPr lang="en-GB" sz="2000" dirty="0" smtClean="0">
                                <a:solidFill>
                                  <a:schemeClr val="tx1"/>
                                </a:solidFill>
                              </a:rPr>
                              <a:t> with cisplatin (TA181)</a:t>
                            </a:r>
                            <a:endParaRPr lang="en-GB" sz="2000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1" name="Rounded Rectangle 10"/>
                          <p:cNvSpPr/>
                          <p:nvPr/>
                        </p:nvSpPr>
                        <p:spPr>
                          <a:xfrm>
                            <a:off x="4951997" y="3488019"/>
                            <a:ext cx="3919363" cy="429435"/>
                          </a:xfrm>
                          <a:prstGeom prst="roundRect">
                            <a:avLst/>
                          </a:prstGeom>
                          <a:noFill/>
                          <a:ln w="25400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GB" sz="2000" dirty="0" smtClean="0">
                                <a:solidFill>
                                  <a:schemeClr val="tx1"/>
                                </a:solidFill>
                              </a:rPr>
                              <a:t>ALK-positive status confirmed</a:t>
                            </a:r>
                            <a:endParaRPr lang="en-GB" sz="2000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2" name="Rounded Rectangle 11"/>
                          <p:cNvSpPr/>
                          <p:nvPr/>
                        </p:nvSpPr>
                        <p:spPr>
                          <a:xfrm>
                            <a:off x="256131" y="2291878"/>
                            <a:ext cx="1468869" cy="944207"/>
                          </a:xfrm>
                          <a:prstGeom prst="roundRect">
                            <a:avLst/>
                          </a:prstGeom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n w="31750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GB" sz="2000" dirty="0" smtClean="0">
                                <a:solidFill>
                                  <a:schemeClr val="tx1"/>
                                </a:solidFill>
                              </a:rPr>
                              <a:t>Crizotinib (TA406)</a:t>
                            </a:r>
                            <a:endParaRPr lang="en-GB" sz="2000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3" name="Rounded Rectangle 12"/>
                          <p:cNvSpPr/>
                          <p:nvPr/>
                        </p:nvSpPr>
                        <p:spPr>
                          <a:xfrm>
                            <a:off x="244632" y="3739672"/>
                            <a:ext cx="1299884" cy="914400"/>
                          </a:xfrm>
                          <a:prstGeom prst="roundRect">
                            <a:avLst/>
                          </a:prstGeom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n w="31750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GB" sz="2000" dirty="0" err="1" smtClean="0">
                                <a:solidFill>
                                  <a:schemeClr val="tx1"/>
                                </a:solidFill>
                              </a:rPr>
                              <a:t>Ceritinib</a:t>
                            </a:r>
                            <a:r>
                              <a:rPr lang="en-GB" sz="2000" dirty="0" smtClean="0">
                                <a:solidFill>
                                  <a:schemeClr val="tx1"/>
                                </a:solidFill>
                              </a:rPr>
                              <a:t> (TA395)</a:t>
                            </a:r>
                            <a:endParaRPr lang="en-GB" sz="2000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4" name="Rounded Rectangle 13"/>
                          <p:cNvSpPr/>
                          <p:nvPr/>
                        </p:nvSpPr>
                        <p:spPr>
                          <a:xfrm>
                            <a:off x="4951997" y="4120003"/>
                            <a:ext cx="3919363" cy="435837"/>
                          </a:xfrm>
                          <a:prstGeom prst="roundRect">
                            <a:avLst/>
                          </a:prstGeom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n w="31750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GB" sz="2000" dirty="0" smtClean="0">
                                <a:solidFill>
                                  <a:schemeClr val="tx1"/>
                                </a:solidFill>
                              </a:rPr>
                              <a:t>Crizotinib (TA422)</a:t>
                            </a:r>
                            <a:endParaRPr lang="en-GB" sz="2000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5" name="Rounded Rectangle 14"/>
                          <p:cNvSpPr/>
                          <p:nvPr/>
                        </p:nvSpPr>
                        <p:spPr>
                          <a:xfrm>
                            <a:off x="3332767" y="2291874"/>
                            <a:ext cx="1412095" cy="944207"/>
                          </a:xfrm>
                          <a:prstGeom prst="roundRect">
                            <a:avLst/>
                          </a:prstGeom>
                          <a:solidFill>
                            <a:schemeClr val="accent1"/>
                          </a:solidFill>
                          <a:ln w="31750">
                            <a:prstDash val="sysDash"/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GB" sz="2000" dirty="0" smtClean="0">
                                <a:solidFill>
                                  <a:schemeClr val="bg1"/>
                                </a:solidFill>
                              </a:rPr>
                              <a:t>Alectinib?</a:t>
                            </a:r>
                            <a:endParaRPr lang="en-GB" sz="2000" dirty="0">
                              <a:solidFill>
                                <a:schemeClr val="bg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7" name="Rounded Rectangle 16"/>
                          <p:cNvSpPr/>
                          <p:nvPr/>
                        </p:nvSpPr>
                        <p:spPr>
                          <a:xfrm>
                            <a:off x="255685" y="5366549"/>
                            <a:ext cx="8615675" cy="504056"/>
                          </a:xfrm>
                          <a:prstGeom prst="roundRect">
                            <a:avLst/>
                          </a:prstGeom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n w="31750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GB" sz="2000" dirty="0" smtClean="0">
                                <a:solidFill>
                                  <a:schemeClr val="tx1"/>
                                </a:solidFill>
                              </a:rPr>
                              <a:t>Chemotherapy</a:t>
                            </a:r>
                            <a:endParaRPr lang="en-GB" sz="2000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8" name="Rounded Rectangle 17"/>
                          <p:cNvSpPr/>
                          <p:nvPr/>
                        </p:nvSpPr>
                        <p:spPr>
                          <a:xfrm>
                            <a:off x="255684" y="6099592"/>
                            <a:ext cx="8615675" cy="504056"/>
                          </a:xfrm>
                          <a:prstGeom prst="roundRect">
                            <a:avLst/>
                          </a:prstGeom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n w="31750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GB" sz="2000" dirty="0" smtClean="0">
                                <a:solidFill>
                                  <a:schemeClr val="tx1"/>
                                </a:solidFill>
                              </a:rPr>
                              <a:t>Best supportive care</a:t>
                            </a:r>
                            <a:endParaRPr lang="en-GB" sz="2000" dirty="0">
                              <a:solidFill>
                                <a:schemeClr val="tx1"/>
                              </a:solidFill>
                            </a:endParaRPr>
                          </a:p>
                        </p:txBody>
                      </p:sp>
                      <p:cxnSp>
                        <p:nvCxnSpPr>
                          <p:cNvPr id="10" name="Straight Connector 9"/>
                          <p:cNvCxnSpPr/>
                          <p:nvPr/>
                        </p:nvCxnSpPr>
                        <p:spPr>
                          <a:xfrm flipH="1">
                            <a:off x="1037128" y="1988840"/>
                            <a:ext cx="1740620" cy="0"/>
                          </a:xfrm>
                          <a:prstGeom prst="line">
                            <a:avLst/>
                          </a:prstGeom>
                          <a:ln w="38100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2" name="Straight Connector 41"/>
                          <p:cNvCxnSpPr/>
                          <p:nvPr/>
                        </p:nvCxnSpPr>
                        <p:spPr>
                          <a:xfrm>
                            <a:off x="2774327" y="1988840"/>
                            <a:ext cx="1277140" cy="7701"/>
                          </a:xfrm>
                          <a:prstGeom prst="line">
                            <a:avLst/>
                          </a:prstGeom>
                          <a:ln w="38100">
                            <a:prstDash val="sysDash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50" name="Straight Arrow Connector 49"/>
                          <p:cNvCxnSpPr/>
                          <p:nvPr/>
                        </p:nvCxnSpPr>
                        <p:spPr>
                          <a:xfrm flipH="1">
                            <a:off x="4047229" y="3270739"/>
                            <a:ext cx="8477" cy="2071435"/>
                          </a:xfrm>
                          <a:prstGeom prst="straightConnector1">
                            <a:avLst/>
                          </a:prstGeom>
                          <a:ln w="38100">
                            <a:prstDash val="sysDash"/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3" name="Straight Arrow Connector 62"/>
                          <p:cNvCxnSpPr/>
                          <p:nvPr/>
                        </p:nvCxnSpPr>
                        <p:spPr>
                          <a:xfrm>
                            <a:off x="4572000" y="5870605"/>
                            <a:ext cx="0" cy="228987"/>
                          </a:xfrm>
                          <a:prstGeom prst="straightConnector1">
                            <a:avLst/>
                          </a:prstGeom>
                          <a:ln w="38100"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6" name="Straight Arrow Connector 65"/>
                          <p:cNvCxnSpPr/>
                          <p:nvPr/>
                        </p:nvCxnSpPr>
                        <p:spPr>
                          <a:xfrm>
                            <a:off x="6907857" y="3914922"/>
                            <a:ext cx="0" cy="205081"/>
                          </a:xfrm>
                          <a:prstGeom prst="straightConnector1">
                            <a:avLst/>
                          </a:prstGeom>
                          <a:ln w="38100"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7" name="Straight Arrow Connector 66"/>
                          <p:cNvCxnSpPr/>
                          <p:nvPr/>
                        </p:nvCxnSpPr>
                        <p:spPr>
                          <a:xfrm>
                            <a:off x="6900496" y="3227147"/>
                            <a:ext cx="4733" cy="251938"/>
                          </a:xfrm>
                          <a:prstGeom prst="straightConnector1">
                            <a:avLst/>
                          </a:prstGeom>
                          <a:ln w="38100"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9" name="Straight Arrow Connector 78"/>
                          <p:cNvCxnSpPr/>
                          <p:nvPr/>
                        </p:nvCxnSpPr>
                        <p:spPr>
                          <a:xfrm>
                            <a:off x="931570" y="4654072"/>
                            <a:ext cx="0" cy="712476"/>
                          </a:xfrm>
                          <a:prstGeom prst="straightConnector1">
                            <a:avLst/>
                          </a:prstGeom>
                          <a:ln w="38100"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85" name="Straight Arrow Connector 84"/>
                          <p:cNvCxnSpPr/>
                          <p:nvPr/>
                        </p:nvCxnSpPr>
                        <p:spPr>
                          <a:xfrm>
                            <a:off x="6923589" y="1762958"/>
                            <a:ext cx="0" cy="519061"/>
                          </a:xfrm>
                          <a:prstGeom prst="straightConnector1">
                            <a:avLst/>
                          </a:prstGeom>
                          <a:ln w="38100"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97" name="Straight Arrow Connector 96"/>
                          <p:cNvCxnSpPr/>
                          <p:nvPr/>
                        </p:nvCxnSpPr>
                        <p:spPr>
                          <a:xfrm flipH="1">
                            <a:off x="920664" y="3259650"/>
                            <a:ext cx="10906" cy="473826"/>
                          </a:xfrm>
                          <a:prstGeom prst="straightConnector1">
                            <a:avLst/>
                          </a:prstGeom>
                          <a:ln w="38100">
                            <a:prstDash val="solid"/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cxnSp>
                      <p:nvCxnSpPr>
                        <p:cNvPr id="30" name="Straight Arrow Connector 29"/>
                        <p:cNvCxnSpPr/>
                        <p:nvPr/>
                      </p:nvCxnSpPr>
                      <p:spPr>
                        <a:xfrm>
                          <a:off x="3979534" y="1851893"/>
                          <a:ext cx="1678" cy="236971"/>
                        </a:xfrm>
                        <a:prstGeom prst="straightConnector1">
                          <a:avLst/>
                        </a:prstGeom>
                        <a:ln w="38100">
                          <a:prstDash val="dash"/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4" name="Straight Arrow Connector 43"/>
                        <p:cNvCxnSpPr/>
                        <p:nvPr/>
                      </p:nvCxnSpPr>
                      <p:spPr>
                        <a:xfrm>
                          <a:off x="1034439" y="1832416"/>
                          <a:ext cx="0" cy="237239"/>
                        </a:xfrm>
                        <a:prstGeom prst="straightConnector1">
                          <a:avLst/>
                        </a:prstGeom>
                        <a:ln w="38100">
                          <a:prstDash val="dash"/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35" name="Rounded Rectangle 34"/>
                      <p:cNvSpPr/>
                      <p:nvPr/>
                    </p:nvSpPr>
                    <p:spPr>
                      <a:xfrm>
                        <a:off x="1768483" y="1925639"/>
                        <a:ext cx="1438175" cy="739194"/>
                      </a:xfrm>
                      <a:prstGeom prst="roundRect">
                        <a:avLst/>
                      </a:prstGeom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ln w="31750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GB" sz="2000" dirty="0" err="1" smtClean="0">
                            <a:solidFill>
                              <a:schemeClr val="tx1"/>
                            </a:solidFill>
                          </a:rPr>
                          <a:t>Ceritinib</a:t>
                        </a:r>
                        <a:r>
                          <a:rPr lang="en-GB" sz="2000" dirty="0" smtClean="0">
                            <a:solidFill>
                              <a:schemeClr val="tx1"/>
                            </a:solidFill>
                          </a:rPr>
                          <a:t> (TA500)</a:t>
                        </a:r>
                        <a:endParaRPr lang="en-GB" sz="20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p:grpSp>
                <p:cxnSp>
                  <p:nvCxnSpPr>
                    <p:cNvPr id="8" name="Straight Connector 7"/>
                    <p:cNvCxnSpPr/>
                    <p:nvPr/>
                  </p:nvCxnSpPr>
                  <p:spPr>
                    <a:xfrm flipH="1">
                      <a:off x="2489198" y="1519280"/>
                      <a:ext cx="2" cy="178895"/>
                    </a:xfrm>
                    <a:prstGeom prst="line">
                      <a:avLst/>
                    </a:prstGeom>
                    <a:ln w="381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55" name="Elbow Connector 54"/>
                <p:cNvCxnSpPr/>
                <p:nvPr/>
              </p:nvCxnSpPr>
              <p:spPr>
                <a:xfrm rot="16200000" flipH="1">
                  <a:off x="623520" y="3173484"/>
                  <a:ext cx="1617411" cy="820605"/>
                </a:xfrm>
                <a:prstGeom prst="bentConnector3">
                  <a:avLst>
                    <a:gd name="adj1" fmla="val 5243"/>
                  </a:avLst>
                </a:prstGeom>
                <a:ln w="381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Arrow Connector 47"/>
              <p:cNvCxnSpPr/>
              <p:nvPr/>
            </p:nvCxnSpPr>
            <p:spPr>
              <a:xfrm flipH="1">
                <a:off x="6799429" y="3769610"/>
                <a:ext cx="9212" cy="172396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/>
        </p:nvSpPr>
        <p:spPr>
          <a:xfrm>
            <a:off x="202953" y="5295346"/>
            <a:ext cx="8761533" cy="1348259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Alectinib marketing authorisation: ‘…</a:t>
            </a:r>
            <a:r>
              <a:rPr lang="en-GB" sz="2000" dirty="0" smtClean="0">
                <a:solidFill>
                  <a:schemeClr val="bg1"/>
                </a:solidFill>
              </a:rPr>
              <a:t>as </a:t>
            </a:r>
            <a:r>
              <a:rPr lang="en-GB" sz="2000" dirty="0">
                <a:solidFill>
                  <a:schemeClr val="bg1"/>
                </a:solidFill>
              </a:rPr>
              <a:t>a monotherapy is indicated for the first line treatment of adult patients with anaplastic lymphoma kinase (ALK)-positive advanced non-small cell lung cancer (NSCLC</a:t>
            </a:r>
            <a:r>
              <a:rPr lang="en-GB" sz="2000" dirty="0" smtClean="0">
                <a:solidFill>
                  <a:schemeClr val="bg1"/>
                </a:solidFill>
              </a:rPr>
              <a:t>)’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141581" y="2987485"/>
            <a:ext cx="1338036" cy="8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NB: </a:t>
            </a:r>
            <a:r>
              <a:rPr lang="en-GB" dirty="0" smtClean="0">
                <a:solidFill>
                  <a:schemeClr val="tx1"/>
                </a:solidFill>
                <a:sym typeface="Wingdings" panose="05000000000000000000" pitchFamily="2" charset="2"/>
              </a:rPr>
              <a:t>not </a:t>
            </a:r>
            <a:r>
              <a:rPr lang="en-GB" dirty="0">
                <a:solidFill>
                  <a:schemeClr val="tx1"/>
                </a:solidFill>
                <a:sym typeface="Wingdings" panose="05000000000000000000" pitchFamily="2" charset="2"/>
              </a:rPr>
              <a:t>in scope for appraisal</a:t>
            </a:r>
          </a:p>
        </p:txBody>
      </p:sp>
      <p:sp>
        <p:nvSpPr>
          <p:cNvPr id="25" name="Oval 24"/>
          <p:cNvSpPr/>
          <p:nvPr/>
        </p:nvSpPr>
        <p:spPr>
          <a:xfrm>
            <a:off x="1771082" y="1786534"/>
            <a:ext cx="1490774" cy="8979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Arrow Connector 26"/>
          <p:cNvCxnSpPr>
            <a:stCxn id="25" idx="4"/>
            <a:endCxn id="22" idx="0"/>
          </p:cNvCxnSpPr>
          <p:nvPr/>
        </p:nvCxnSpPr>
        <p:spPr>
          <a:xfrm>
            <a:off x="2516469" y="2684511"/>
            <a:ext cx="294130" cy="30297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33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Company scenario analysis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908720"/>
            <a:ext cx="8637490" cy="2788820"/>
          </a:xfrm>
        </p:spPr>
        <p:txBody>
          <a:bodyPr/>
          <a:lstStyle/>
          <a:p>
            <a:pPr marL="0" indent="0">
              <a:buNone/>
            </a:pPr>
            <a:r>
              <a:rPr lang="en-GB" sz="2200" dirty="0" smtClean="0">
                <a:solidFill>
                  <a:schemeClr val="accent1"/>
                </a:solidFill>
              </a:rPr>
              <a:t>Scenarios: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Subsequent treatment = Option 1, CNS management = Option 1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S</a:t>
            </a:r>
            <a:r>
              <a:rPr lang="en-GB" dirty="0" smtClean="0"/>
              <a:t>ubsequent treatment = Option 2, CNS management = Option 2, Updated OS data cut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S</a:t>
            </a:r>
            <a:r>
              <a:rPr lang="en-GB" dirty="0" smtClean="0"/>
              <a:t>ubsequent treatment = Option 1, CNS management = Option 1, Updated OS data cut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S</a:t>
            </a:r>
            <a:r>
              <a:rPr lang="en-GB" dirty="0" smtClean="0"/>
              <a:t>ubsequent treatment distribution = Option 2, CNS management = Option 2, </a:t>
            </a:r>
            <a:r>
              <a:rPr lang="en-GB" dirty="0" err="1" smtClean="0"/>
              <a:t>Roughley</a:t>
            </a:r>
            <a:r>
              <a:rPr lang="en-GB" dirty="0" smtClean="0"/>
              <a:t> et al. utility value used for non-CNS progressed disease health state (0.65 instead of 0.725)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20</a:t>
            </a:fld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561092"/>
              </p:ext>
            </p:extLst>
          </p:nvPr>
        </p:nvGraphicFramePr>
        <p:xfrm>
          <a:off x="255684" y="4575822"/>
          <a:ext cx="8628025" cy="188561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86569"/>
                <a:gridCol w="1710364"/>
                <a:gridCol w="1710364"/>
                <a:gridCol w="1453085"/>
                <a:gridCol w="1967643"/>
              </a:tblGrid>
              <a:tr h="483537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 err="1" smtClean="0">
                          <a:effectLst/>
                        </a:rPr>
                        <a:t>Inc</a:t>
                      </a:r>
                      <a:r>
                        <a:rPr lang="en-GB" sz="2000" baseline="0" dirty="0" smtClean="0">
                          <a:effectLst/>
                        </a:rPr>
                        <a:t> </a:t>
                      </a:r>
                      <a:r>
                        <a:rPr lang="en-GB" sz="2000" dirty="0" smtClean="0">
                          <a:effectLst/>
                        </a:rPr>
                        <a:t>costs</a:t>
                      </a:r>
                      <a:r>
                        <a:rPr lang="en-GB" sz="2000" baseline="0" dirty="0" smtClean="0">
                          <a:effectLst/>
                        </a:rPr>
                        <a:t> 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 err="1" smtClean="0">
                          <a:effectLst/>
                        </a:rPr>
                        <a:t>Inc</a:t>
                      </a:r>
                      <a:r>
                        <a:rPr lang="en-GB" sz="2000" baseline="0" dirty="0" smtClean="0">
                          <a:effectLst/>
                        </a:rPr>
                        <a:t> </a:t>
                      </a:r>
                      <a:r>
                        <a:rPr lang="en-GB" sz="2000" dirty="0" smtClean="0">
                          <a:effectLst/>
                        </a:rPr>
                        <a:t>LYG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 err="1" smtClean="0">
                          <a:effectLst/>
                        </a:rPr>
                        <a:t>Inc</a:t>
                      </a:r>
                      <a:r>
                        <a:rPr lang="en-GB" sz="2000" dirty="0" smtClean="0">
                          <a:effectLst/>
                        </a:rPr>
                        <a:t> </a:t>
                      </a:r>
                      <a:r>
                        <a:rPr lang="en-GB" sz="2000" dirty="0">
                          <a:effectLst/>
                        </a:rPr>
                        <a:t>QALYs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ICER  </a:t>
                      </a:r>
                      <a:r>
                        <a:rPr lang="en-GB" sz="2000" dirty="0" smtClean="0">
                          <a:effectLst/>
                        </a:rPr>
                        <a:t>£/QALY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</a:tr>
              <a:tr h="311609">
                <a:tc>
                  <a:txBody>
                    <a:bodyPr/>
                    <a:lstStyle/>
                    <a:p>
                      <a:r>
                        <a:rPr lang="en-GB" b="0" dirty="0" smtClean="0"/>
                        <a:t>Scenario</a:t>
                      </a:r>
                      <a:r>
                        <a:rPr lang="en-GB" b="0" baseline="0" dirty="0" smtClean="0"/>
                        <a:t> 1</a:t>
                      </a:r>
                      <a:endParaRPr lang="en-GB" b="0" dirty="0"/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£63,380</a:t>
                      </a:r>
                      <a:endParaRPr lang="en-GB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0.83</a:t>
                      </a:r>
                      <a:endParaRPr lang="en-GB" sz="3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0.95</a:t>
                      </a:r>
                      <a:endParaRPr lang="en-GB" sz="3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£66,881</a:t>
                      </a:r>
                      <a:endParaRPr lang="en-GB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7E9E9"/>
                    </a:solidFill>
                  </a:tcPr>
                </a:tc>
              </a:tr>
              <a:tr h="311609">
                <a:tc>
                  <a:txBody>
                    <a:bodyPr/>
                    <a:lstStyle/>
                    <a:p>
                      <a:r>
                        <a:rPr lang="en-GB" b="0" dirty="0" smtClean="0"/>
                        <a:t>Scenario 2</a:t>
                      </a:r>
                      <a:endParaRPr lang="en-GB" b="0" dirty="0"/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£67,234</a:t>
                      </a:r>
                      <a:endParaRPr lang="en-GB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1.05</a:t>
                      </a:r>
                      <a:endParaRPr lang="en-GB" sz="3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1.10</a:t>
                      </a:r>
                      <a:endParaRPr lang="en-GB" sz="3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£61,070</a:t>
                      </a:r>
                      <a:endParaRPr lang="en-GB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7E9E9"/>
                    </a:solidFill>
                  </a:tcPr>
                </a:tc>
              </a:tr>
              <a:tr h="311609">
                <a:tc>
                  <a:txBody>
                    <a:bodyPr/>
                    <a:lstStyle/>
                    <a:p>
                      <a:r>
                        <a:rPr lang="en-GB" b="0" dirty="0" smtClean="0"/>
                        <a:t>Scenario</a:t>
                      </a:r>
                      <a:r>
                        <a:rPr lang="en-GB" b="0" baseline="0" dirty="0" smtClean="0"/>
                        <a:t> 3</a:t>
                      </a:r>
                      <a:endParaRPr lang="en-GB" b="0" dirty="0"/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£64,949</a:t>
                      </a:r>
                      <a:endParaRPr lang="en-GB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1.05</a:t>
                      </a:r>
                      <a:endParaRPr lang="en-GB" sz="3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1.10</a:t>
                      </a:r>
                      <a:endParaRPr lang="en-GB" sz="3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£58,994</a:t>
                      </a:r>
                      <a:endParaRPr lang="en-GB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7E9E9"/>
                    </a:solidFill>
                  </a:tcPr>
                </a:tc>
              </a:tr>
              <a:tr h="311609">
                <a:tc>
                  <a:txBody>
                    <a:bodyPr/>
                    <a:lstStyle/>
                    <a:p>
                      <a:r>
                        <a:rPr lang="en-GB" b="0" dirty="0" smtClean="0"/>
                        <a:t>Scenario 4</a:t>
                      </a:r>
                      <a:endParaRPr lang="en-GB" b="0" dirty="0"/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£65,681</a:t>
                      </a:r>
                      <a:endParaRPr lang="en-GB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0.83</a:t>
                      </a:r>
                      <a:endParaRPr lang="en-GB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0.88</a:t>
                      </a:r>
                      <a:endParaRPr lang="en-GB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£74,563</a:t>
                      </a:r>
                      <a:endParaRPr lang="en-GB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7E9E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46219" y="4075929"/>
            <a:ext cx="86374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chemeClr val="accent1"/>
                </a:solidFill>
              </a:rPr>
              <a:t>Scenario analysis results (list price):</a:t>
            </a:r>
            <a:endParaRPr lang="en-GB" sz="2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53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188640"/>
            <a:ext cx="8637490" cy="940609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ERG comment on revised analysis</a:t>
            </a:r>
            <a:br>
              <a:rPr lang="en-GB" dirty="0" smtClean="0">
                <a:solidFill>
                  <a:schemeClr val="accent2"/>
                </a:solidFill>
              </a:rPr>
            </a:br>
            <a:r>
              <a:rPr lang="en-GB" sz="2400" i="1" dirty="0" smtClean="0">
                <a:solidFill>
                  <a:schemeClr val="accent2"/>
                </a:solidFill>
              </a:rPr>
              <a:t>Subsequent treatments &amp; utilities</a:t>
            </a:r>
            <a:endParaRPr lang="en-GB" sz="2400" i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42238" y="1129249"/>
            <a:ext cx="8852472" cy="2952328"/>
          </a:xfrm>
        </p:spPr>
        <p:txBody>
          <a:bodyPr/>
          <a:lstStyle/>
          <a:p>
            <a:r>
              <a:rPr lang="en-GB" dirty="0" smtClean="0"/>
              <a:t>Accept company’s modelling of </a:t>
            </a:r>
            <a:r>
              <a:rPr lang="en-GB" b="1" dirty="0" smtClean="0"/>
              <a:t>cost</a:t>
            </a:r>
            <a:r>
              <a:rPr lang="en-GB" dirty="0" smtClean="0"/>
              <a:t> of subsequent treatments</a:t>
            </a:r>
          </a:p>
          <a:p>
            <a:r>
              <a:rPr lang="en-GB" dirty="0"/>
              <a:t>Agree that limiting analysis to 2L </a:t>
            </a:r>
            <a:r>
              <a:rPr lang="en-GB" dirty="0" err="1"/>
              <a:t>tx</a:t>
            </a:r>
            <a:r>
              <a:rPr lang="en-GB" dirty="0"/>
              <a:t> helps ‘contain’ uncertainty </a:t>
            </a:r>
            <a:endParaRPr lang="en-GB" dirty="0" smtClean="0"/>
          </a:p>
          <a:p>
            <a:r>
              <a:rPr lang="en-GB" dirty="0" smtClean="0"/>
              <a:t>However, concerned that impact on quality of life not captured</a:t>
            </a:r>
          </a:p>
          <a:p>
            <a:r>
              <a:rPr lang="en-GB" dirty="0" smtClean="0"/>
              <a:t>In company’s model, progression utilities associated with subsequent treatment (regardless of progression site) </a:t>
            </a:r>
            <a:endParaRPr lang="en-GB" dirty="0">
              <a:sym typeface="Wingdings" panose="05000000000000000000" pitchFamily="2" charset="2"/>
            </a:endParaRPr>
          </a:p>
          <a:p>
            <a:r>
              <a:rPr lang="en-GB" dirty="0" smtClean="0">
                <a:sym typeface="Wingdings" panose="05000000000000000000" pitchFamily="2" charset="2"/>
              </a:rPr>
              <a:t>ERG preferred to model utility based on site of tumour progression (e.g. CNS vs non-CNS)</a:t>
            </a:r>
          </a:p>
          <a:p>
            <a:r>
              <a:rPr lang="en-GB" dirty="0">
                <a:sym typeface="Wingdings" panose="05000000000000000000" pitchFamily="2" charset="2"/>
              </a:rPr>
              <a:t>Utilities weighted to reflect distributions of subsequent </a:t>
            </a:r>
            <a:r>
              <a:rPr lang="en-GB" dirty="0" err="1">
                <a:sym typeface="Wingdings" panose="05000000000000000000" pitchFamily="2" charset="2"/>
              </a:rPr>
              <a:t>tx</a:t>
            </a:r>
            <a:r>
              <a:rPr lang="en-GB" dirty="0">
                <a:sym typeface="Wingdings" panose="05000000000000000000" pitchFamily="2" charset="2"/>
              </a:rPr>
              <a:t> in each </a:t>
            </a:r>
            <a:r>
              <a:rPr lang="en-GB" dirty="0" smtClean="0">
                <a:sym typeface="Wingdings" panose="05000000000000000000" pitchFamily="2" charset="2"/>
              </a:rPr>
              <a:t>arm </a:t>
            </a:r>
            <a:endParaRPr lang="en-GB" dirty="0">
              <a:sym typeface="Wingdings" panose="05000000000000000000" pitchFamily="2" charset="2"/>
            </a:endParaRPr>
          </a:p>
          <a:p>
            <a:r>
              <a:rPr lang="en-GB" dirty="0" smtClean="0">
                <a:sym typeface="Wingdings" panose="05000000000000000000" pitchFamily="2" charset="2"/>
              </a:rPr>
              <a:t>Applied </a:t>
            </a:r>
            <a:r>
              <a:rPr lang="en-GB" dirty="0" err="1" smtClean="0">
                <a:sym typeface="Wingdings" panose="05000000000000000000" pitchFamily="2" charset="2"/>
              </a:rPr>
              <a:t>Roughley</a:t>
            </a:r>
            <a:r>
              <a:rPr lang="en-GB" dirty="0" smtClean="0">
                <a:sym typeface="Wingdings" panose="05000000000000000000" pitchFamily="2" charset="2"/>
              </a:rPr>
              <a:t> et al. decrement to CNS-PD </a:t>
            </a:r>
            <a:r>
              <a:rPr lang="en-GB" dirty="0">
                <a:sym typeface="Wingdings" panose="05000000000000000000" pitchFamily="2" charset="2"/>
              </a:rPr>
              <a:t>utility </a:t>
            </a:r>
            <a:r>
              <a:rPr lang="en-GB" dirty="0" smtClean="0">
                <a:sym typeface="Wingdings" panose="05000000000000000000" pitchFamily="2" charset="2"/>
              </a:rPr>
              <a:t> 0.52 to 0.58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accent1"/>
                </a:solidFill>
              </a:rPr>
              <a:t>ERG revised utilities: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975736"/>
              </p:ext>
            </p:extLst>
          </p:nvPr>
        </p:nvGraphicFramePr>
        <p:xfrm>
          <a:off x="242238" y="4876104"/>
          <a:ext cx="8780816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495"/>
                <a:gridCol w="792088"/>
                <a:gridCol w="1407513"/>
                <a:gridCol w="1407513"/>
                <a:gridCol w="1400800"/>
                <a:gridCol w="1400800"/>
                <a:gridCol w="961607"/>
              </a:tblGrid>
              <a:tr h="360236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2L TKI</a:t>
                      </a:r>
                      <a:endParaRPr lang="en-GB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2L</a:t>
                      </a:r>
                      <a:r>
                        <a:rPr lang="en-GB" sz="2000" baseline="0" dirty="0" smtClean="0"/>
                        <a:t> chemo</a:t>
                      </a:r>
                      <a:endParaRPr lang="en-GB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BSC</a:t>
                      </a:r>
                      <a:endParaRPr lang="en-GB" sz="2000" dirty="0"/>
                    </a:p>
                  </a:txBody>
                  <a:tcPr/>
                </a:tc>
              </a:tr>
              <a:tr h="360236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PFS</a:t>
                      </a:r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Non-CNS</a:t>
                      </a:r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CNS</a:t>
                      </a:r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Non-CNS </a:t>
                      </a:r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CNS</a:t>
                      </a:r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60236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Alectinib </a:t>
                      </a:r>
                      <a:endParaRPr lang="en-GB" sz="20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0.81</a:t>
                      </a:r>
                      <a:endParaRPr lang="en-GB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Do not receive TKI</a:t>
                      </a:r>
                      <a:endParaRPr lang="en-GB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0.57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0.58</a:t>
                      </a:r>
                      <a:endParaRPr lang="en-GB" sz="2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0.47</a:t>
                      </a:r>
                      <a:endParaRPr lang="en-GB" sz="2000" dirty="0"/>
                    </a:p>
                  </a:txBody>
                  <a:tcPr anchor="ctr"/>
                </a:tc>
              </a:tr>
              <a:tr h="360236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Crizotinib</a:t>
                      </a:r>
                      <a:endParaRPr lang="en-GB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0.65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0.58</a:t>
                      </a:r>
                      <a:endParaRPr lang="en-GB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Do not receive</a:t>
                      </a:r>
                      <a:r>
                        <a:rPr lang="en-GB" sz="2000" baseline="0" dirty="0" smtClean="0"/>
                        <a:t> chemo</a:t>
                      </a:r>
                      <a:endParaRPr lang="en-GB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1511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44624"/>
            <a:ext cx="8637490" cy="940609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ERG’s preferred base-case</a:t>
            </a:r>
            <a:endParaRPr lang="en-GB" sz="4000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8020" y="908720"/>
            <a:ext cx="8852820" cy="2788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Accept modelling of IRC RECIST </a:t>
            </a:r>
            <a:r>
              <a:rPr lang="en-GB" dirty="0" smtClean="0"/>
              <a:t>only, frequency of oncologist visits, no wastage assumption </a:t>
            </a:r>
            <a:r>
              <a:rPr lang="en-GB" dirty="0"/>
              <a:t>&amp; management of CNS metastases</a:t>
            </a:r>
          </a:p>
          <a:p>
            <a:r>
              <a:rPr lang="en-GB" dirty="0" smtClean="0"/>
              <a:t>Prefer </a:t>
            </a:r>
            <a:r>
              <a:rPr lang="en-GB" b="1" dirty="0"/>
              <a:t>original</a:t>
            </a:r>
            <a:r>
              <a:rPr lang="en-GB" dirty="0"/>
              <a:t> IRC PFS and </a:t>
            </a:r>
            <a:r>
              <a:rPr lang="en-GB" b="1" dirty="0"/>
              <a:t>updated</a:t>
            </a:r>
            <a:r>
              <a:rPr lang="en-GB" dirty="0"/>
              <a:t> OS analysis (BUT caveat that updated OS is still immature &amp; confounded by missing subsequent </a:t>
            </a:r>
            <a:r>
              <a:rPr lang="en-GB" dirty="0" err="1"/>
              <a:t>tx</a:t>
            </a:r>
            <a:r>
              <a:rPr lang="en-GB" dirty="0"/>
              <a:t> data</a:t>
            </a:r>
            <a:r>
              <a:rPr lang="en-GB" dirty="0" smtClean="0"/>
              <a:t>)</a:t>
            </a:r>
            <a:endParaRPr lang="en-GB" dirty="0" smtClean="0">
              <a:solidFill>
                <a:schemeClr val="accent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>
                <a:solidFill>
                  <a:schemeClr val="accent1"/>
                </a:solidFill>
              </a:rPr>
              <a:t>Preferred assumptions: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Progressed disease utility values related to progression-site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Utilities weighted to reflect subsequent treatment distributions in each treatment arm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err="1" smtClean="0"/>
              <a:t>Roughley</a:t>
            </a:r>
            <a:r>
              <a:rPr lang="en-GB" dirty="0" smtClean="0"/>
              <a:t> et al. decrement applied to CNS progressed disease utility </a:t>
            </a:r>
            <a:r>
              <a:rPr lang="en-GB" dirty="0" smtClean="0">
                <a:sym typeface="Wingdings" panose="05000000000000000000" pitchFamily="2" charset="2"/>
              </a:rPr>
              <a:t> increased from 0.52 to 0.58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>
                <a:sym typeface="Wingdings" panose="05000000000000000000" pitchFamily="2" charset="2"/>
              </a:rPr>
              <a:t>Using OS data from updated data-cut</a:t>
            </a:r>
          </a:p>
          <a:p>
            <a:pPr marL="0" indent="0">
              <a:buNone/>
            </a:pPr>
            <a:endParaRPr lang="en-GB" dirty="0" smtClean="0">
              <a:sym typeface="Wingdings" panose="05000000000000000000" pitchFamily="2" charset="2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884424"/>
              </p:ext>
            </p:extLst>
          </p:nvPr>
        </p:nvGraphicFramePr>
        <p:xfrm>
          <a:off x="246219" y="5339976"/>
          <a:ext cx="8286221" cy="13733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17469"/>
                <a:gridCol w="1584176"/>
                <a:gridCol w="1373793"/>
                <a:gridCol w="1328172"/>
                <a:gridCol w="1162150"/>
                <a:gridCol w="1320461"/>
              </a:tblGrid>
              <a:tr h="701675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Total costs 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Total QALYs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 err="1" smtClean="0">
                          <a:effectLst/>
                        </a:rPr>
                        <a:t>Inc</a:t>
                      </a:r>
                      <a:r>
                        <a:rPr lang="en-GB" sz="2000" baseline="0" dirty="0" smtClean="0">
                          <a:effectLst/>
                        </a:rPr>
                        <a:t> </a:t>
                      </a:r>
                      <a:r>
                        <a:rPr lang="en-GB" sz="2000" dirty="0" smtClean="0">
                          <a:effectLst/>
                        </a:rPr>
                        <a:t>costs</a:t>
                      </a:r>
                      <a:r>
                        <a:rPr lang="en-GB" sz="2000" baseline="0" dirty="0" smtClean="0">
                          <a:effectLst/>
                        </a:rPr>
                        <a:t> 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 err="1" smtClean="0">
                          <a:effectLst/>
                        </a:rPr>
                        <a:t>Inc</a:t>
                      </a:r>
                      <a:r>
                        <a:rPr lang="en-GB" sz="2000" dirty="0" smtClean="0">
                          <a:effectLst/>
                        </a:rPr>
                        <a:t> </a:t>
                      </a:r>
                      <a:r>
                        <a:rPr lang="en-GB" sz="2000" dirty="0">
                          <a:effectLst/>
                        </a:rPr>
                        <a:t>QALYs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ICER  </a:t>
                      </a:r>
                      <a:r>
                        <a:rPr lang="en-GB" sz="2000" dirty="0" smtClean="0">
                          <a:effectLst/>
                        </a:rPr>
                        <a:t>£/QALY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</a:tr>
              <a:tr h="332302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Crizotinib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£144,255</a:t>
                      </a: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2.53</a:t>
                      </a: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–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–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–</a:t>
                      </a: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</a:tr>
              <a:tr h="339413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GB" sz="2000" dirty="0">
                          <a:effectLst/>
                        </a:rPr>
                        <a:t>Alectinib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£211,490</a:t>
                      </a: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3.39</a:t>
                      </a: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£67,234</a:t>
                      </a:r>
                    </a:p>
                  </a:txBody>
                  <a:tcPr marL="68580" marR="68580" marT="0" marB="0" anchor="ctr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0.86</a:t>
                      </a:r>
                    </a:p>
                  </a:txBody>
                  <a:tcPr marL="68580" marR="68580" marT="0" marB="0" anchor="ctr">
                    <a:solidFill>
                      <a:srgbClr val="CBCF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£78,555</a:t>
                      </a:r>
                    </a:p>
                  </a:txBody>
                  <a:tcPr marL="68580" marR="68580" marT="0" marB="0" anchor="ctr">
                    <a:solidFill>
                      <a:srgbClr val="E7E9E9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36702" y="4826890"/>
            <a:ext cx="40575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solidFill>
                  <a:schemeClr val="accent1"/>
                </a:solidFill>
              </a:rPr>
              <a:t>ERG base </a:t>
            </a:r>
            <a:r>
              <a:rPr lang="en-GB" sz="2000" dirty="0">
                <a:solidFill>
                  <a:schemeClr val="accent1"/>
                </a:solidFill>
              </a:rPr>
              <a:t>case results (list price):</a:t>
            </a:r>
          </a:p>
        </p:txBody>
      </p:sp>
    </p:spTree>
    <p:extLst>
      <p:ext uri="{BB962C8B-B14F-4D97-AF65-F5344CB8AC3E}">
        <p14:creationId xmlns:p14="http://schemas.microsoft.com/office/powerpoint/2010/main" val="31452295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188640"/>
            <a:ext cx="8637490" cy="940609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Key Issues</a:t>
            </a:r>
            <a:endParaRPr lang="en-GB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6070" y="1129249"/>
            <a:ext cx="8497639" cy="4967957"/>
          </a:xfrm>
        </p:spPr>
        <p:txBody>
          <a:bodyPr/>
          <a:lstStyle/>
          <a:p>
            <a:r>
              <a:rPr lang="en-GB" sz="2200" dirty="0" smtClean="0"/>
              <a:t>Does the updated modelling of subsequent treatment distribution reflect clinical practice?</a:t>
            </a:r>
          </a:p>
          <a:p>
            <a:r>
              <a:rPr lang="en-GB" sz="2200" dirty="0" smtClean="0"/>
              <a:t>Should the post-progression utilities be modelled as:</a:t>
            </a:r>
          </a:p>
          <a:p>
            <a:pPr lvl="1"/>
            <a:r>
              <a:rPr lang="en-GB" sz="2200" dirty="0" smtClean="0"/>
              <a:t>One utility applied to all patients post-progression, regardless of progression site? (</a:t>
            </a:r>
            <a:r>
              <a:rPr lang="en-GB" sz="2200" dirty="0" smtClean="0">
                <a:solidFill>
                  <a:schemeClr val="accent1"/>
                </a:solidFill>
              </a:rPr>
              <a:t>company</a:t>
            </a:r>
            <a:r>
              <a:rPr lang="en-GB" sz="2200" dirty="0" smtClean="0"/>
              <a:t>)</a:t>
            </a:r>
          </a:p>
          <a:p>
            <a:pPr lvl="1"/>
            <a:r>
              <a:rPr lang="en-GB" sz="2200" dirty="0" smtClean="0"/>
              <a:t>Related to progression site, dependent on treatment (</a:t>
            </a:r>
            <a:r>
              <a:rPr lang="en-GB" sz="2200" dirty="0" smtClean="0">
                <a:solidFill>
                  <a:schemeClr val="accent1"/>
                </a:solidFill>
              </a:rPr>
              <a:t>ERG</a:t>
            </a:r>
            <a:r>
              <a:rPr lang="en-GB" sz="2200" dirty="0" smtClean="0"/>
              <a:t>)</a:t>
            </a:r>
          </a:p>
          <a:p>
            <a:r>
              <a:rPr lang="en-GB" sz="2200" dirty="0" smtClean="0"/>
              <a:t>Should the </a:t>
            </a:r>
            <a:r>
              <a:rPr lang="en-GB" sz="2200" dirty="0" err="1"/>
              <a:t>Roughley</a:t>
            </a:r>
            <a:r>
              <a:rPr lang="en-GB" sz="2200" dirty="0"/>
              <a:t> et al. decrement </a:t>
            </a:r>
            <a:r>
              <a:rPr lang="en-GB" sz="2200" dirty="0" smtClean="0"/>
              <a:t>be applied to CNS-PD utility (0.58 or 0.52)?</a:t>
            </a:r>
          </a:p>
          <a:p>
            <a:r>
              <a:rPr lang="en-GB" sz="2200" dirty="0" smtClean="0"/>
              <a:t>Does the new data-cut provide information about whether alectinib prolongs survival compared with crizotinib?</a:t>
            </a:r>
          </a:p>
          <a:p>
            <a:r>
              <a:rPr lang="en-GB" sz="2200" dirty="0" smtClean="0"/>
              <a:t>Should the most plausible ICER used for decision making be based on an OS extrapolation (KM + exponential) using Kaplan-Meier data from the old or new data cut?</a:t>
            </a:r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436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19" y="187280"/>
            <a:ext cx="8637490" cy="940609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Key clinical evidence: ALEX trial</a:t>
            </a:r>
            <a:endParaRPr lang="en-GB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46219" y="1150129"/>
            <a:ext cx="8637490" cy="5183981"/>
          </a:xfrm>
        </p:spPr>
        <p:txBody>
          <a:bodyPr/>
          <a:lstStyle/>
          <a:p>
            <a:r>
              <a:rPr lang="en-GB" sz="2100" dirty="0" smtClean="0">
                <a:solidFill>
                  <a:schemeClr val="accent2"/>
                </a:solidFill>
              </a:rPr>
              <a:t>ALEX open-label RCT: </a:t>
            </a:r>
            <a:r>
              <a:rPr lang="en-GB" sz="2100" dirty="0" smtClean="0"/>
              <a:t>alectinib vs crizotinib</a:t>
            </a:r>
          </a:p>
          <a:p>
            <a:r>
              <a:rPr lang="en-GB" sz="2100" dirty="0" smtClean="0"/>
              <a:t>Overall survival data immature (median OS not reached in either arm)</a:t>
            </a:r>
            <a:endParaRPr lang="en-GB" sz="2100" dirty="0"/>
          </a:p>
          <a:p>
            <a:pPr marL="457200" lvl="1" indent="0">
              <a:buNone/>
            </a:pPr>
            <a:endParaRPr lang="en-GB" sz="2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3</a:t>
            </a:fld>
            <a:endParaRPr lang="en-GB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258188"/>
              </p:ext>
            </p:extLst>
          </p:nvPr>
        </p:nvGraphicFramePr>
        <p:xfrm>
          <a:off x="323528" y="2060848"/>
          <a:ext cx="828092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2046"/>
                <a:gridCol w="399887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Key</a:t>
                      </a:r>
                      <a:r>
                        <a:rPr lang="en-GB" sz="2000" baseline="0" dirty="0" smtClean="0"/>
                        <a:t> o</a:t>
                      </a:r>
                      <a:r>
                        <a:rPr lang="en-GB" sz="2000" dirty="0" smtClean="0"/>
                        <a:t>utcomes 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 smtClean="0"/>
                        <a:t>Hazard</a:t>
                      </a:r>
                      <a:r>
                        <a:rPr lang="en-GB" sz="2000" baseline="0" dirty="0" smtClean="0"/>
                        <a:t> ratio (95% CI)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Investigator assessed PFS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0.47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dirty="0" smtClean="0"/>
                        <a:t>(0.34,</a:t>
                      </a:r>
                      <a:r>
                        <a:rPr lang="en-GB" sz="2000" baseline="0" dirty="0" smtClean="0"/>
                        <a:t> 0.65)</a:t>
                      </a:r>
                      <a:endParaRPr lang="en-GB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IRC assessed PFS using RECIST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0.50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dirty="0" smtClean="0"/>
                        <a:t>(0.36,</a:t>
                      </a:r>
                      <a:r>
                        <a:rPr lang="en-GB" sz="2000" baseline="0" dirty="0" smtClean="0"/>
                        <a:t> 0.70)</a:t>
                      </a:r>
                      <a:endParaRPr lang="en-GB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Overall survival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0.76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dirty="0" smtClean="0"/>
                        <a:t>(0.48,</a:t>
                      </a:r>
                      <a:r>
                        <a:rPr lang="en-GB" sz="2000" baseline="0" dirty="0" smtClean="0"/>
                        <a:t> 1.20)</a:t>
                      </a:r>
                      <a:endParaRPr lang="en-GB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246219" y="3949776"/>
            <a:ext cx="8637490" cy="2384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To demonstrate </a:t>
            </a:r>
            <a:r>
              <a:rPr lang="en-GB" dirty="0" err="1" smtClean="0"/>
              <a:t>alectinib’s</a:t>
            </a:r>
            <a:r>
              <a:rPr lang="en-GB" dirty="0" smtClean="0"/>
              <a:t> role in the CNS, company split analyses…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>
                <a:solidFill>
                  <a:schemeClr val="accent2"/>
                </a:solidFill>
              </a:rPr>
              <a:t>Progression-free survival </a:t>
            </a:r>
            <a:r>
              <a:rPr lang="en-GB" dirty="0" smtClean="0"/>
              <a:t>= survival without any progression events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>
                <a:solidFill>
                  <a:schemeClr val="accent2"/>
                </a:solidFill>
              </a:rPr>
              <a:t>CNS-progression-free survival </a:t>
            </a:r>
            <a:r>
              <a:rPr lang="en-GB" dirty="0" smtClean="0"/>
              <a:t>= survival without a CNS progression event</a:t>
            </a:r>
          </a:p>
          <a:p>
            <a:r>
              <a:rPr lang="en-GB" dirty="0" smtClean="0"/>
              <a:t>Company’s PFS analyses used IRC CNS-RECIST and RECIST</a:t>
            </a:r>
          </a:p>
          <a:p>
            <a:r>
              <a:rPr lang="en-GB" dirty="0" smtClean="0"/>
              <a:t>ERG &amp; committee preferred IRC RECIST only</a:t>
            </a:r>
          </a:p>
          <a:p>
            <a:r>
              <a:rPr lang="en-GB" dirty="0" smtClean="0"/>
              <a:t>Both show benefit of alectinib in delaying progression in the CNS</a:t>
            </a:r>
          </a:p>
          <a:p>
            <a:endParaRPr lang="en-GB" dirty="0" smtClean="0"/>
          </a:p>
          <a:p>
            <a:pPr marL="457200" lvl="1" indent="0">
              <a:buFont typeface="Arial" panose="020B0604020202020204" pitchFamily="34" charset="0"/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019652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116632"/>
            <a:ext cx="8637490" cy="940609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Cost-effectiveness modelling</a:t>
            </a:r>
            <a:endParaRPr lang="en-GB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112364" y="1125339"/>
            <a:ext cx="8780811" cy="5183981"/>
          </a:xfrm>
        </p:spPr>
        <p:txBody>
          <a:bodyPr/>
          <a:lstStyle/>
          <a:p>
            <a:r>
              <a:rPr lang="en-GB" dirty="0" smtClean="0"/>
              <a:t>Partitioned survival model with </a:t>
            </a:r>
            <a:r>
              <a:rPr lang="en-GB" dirty="0"/>
              <a:t>4 states: progression-free survival, CNS progressed disease, non-CNS progressed disease and death</a:t>
            </a:r>
          </a:p>
          <a:p>
            <a:r>
              <a:rPr lang="en-GB" dirty="0"/>
              <a:t>O</a:t>
            </a:r>
            <a:r>
              <a:rPr lang="en-GB" dirty="0" smtClean="0"/>
              <a:t>verall survival extrapolation:</a:t>
            </a:r>
          </a:p>
          <a:p>
            <a:pPr lvl="1"/>
            <a:r>
              <a:rPr lang="en-GB" dirty="0" smtClean="0"/>
              <a:t>Company used exponential extrapolation</a:t>
            </a:r>
          </a:p>
          <a:p>
            <a:pPr lvl="1"/>
            <a:r>
              <a:rPr lang="en-GB" dirty="0" smtClean="0"/>
              <a:t>ERG &amp; committee preferred Kaplan-Meier + exponential tail</a:t>
            </a:r>
          </a:p>
          <a:p>
            <a:r>
              <a:rPr lang="en-GB" dirty="0" smtClean="0"/>
              <a:t>Progression-free survival extrapolation:</a:t>
            </a:r>
          </a:p>
          <a:p>
            <a:pPr lvl="1"/>
            <a:r>
              <a:rPr lang="en-GB" dirty="0" smtClean="0"/>
              <a:t>Company used Kaplan-Meier + exponential tail (committee accepted)</a:t>
            </a:r>
          </a:p>
          <a:p>
            <a:r>
              <a:rPr lang="en-GB" dirty="0" smtClean="0"/>
              <a:t>CNS-PFS extrapolation: </a:t>
            </a:r>
          </a:p>
          <a:p>
            <a:pPr lvl="1"/>
            <a:r>
              <a:rPr lang="en-GB" dirty="0" smtClean="0"/>
              <a:t>Company used gamma distribution</a:t>
            </a:r>
          </a:p>
          <a:p>
            <a:pPr lvl="1"/>
            <a:r>
              <a:rPr lang="en-GB" dirty="0" smtClean="0"/>
              <a:t>ERG: </a:t>
            </a:r>
            <a:r>
              <a:rPr lang="en-GB" dirty="0">
                <a:sym typeface="Wingdings" panose="05000000000000000000" pitchFamily="2" charset="2"/>
              </a:rPr>
              <a:t>lognormal or log-logistic </a:t>
            </a:r>
            <a:r>
              <a:rPr lang="en-GB" dirty="0" smtClean="0">
                <a:sym typeface="Wingdings" panose="05000000000000000000" pitchFamily="2" charset="2"/>
              </a:rPr>
              <a:t>better</a:t>
            </a:r>
            <a:r>
              <a:rPr lang="en-GB" dirty="0">
                <a:sym typeface="Wingdings" panose="05000000000000000000" pitchFamily="2" charset="2"/>
              </a:rPr>
              <a:t>, but </a:t>
            </a:r>
            <a:r>
              <a:rPr lang="en-GB" dirty="0" smtClean="0">
                <a:sym typeface="Wingdings" panose="05000000000000000000" pitchFamily="2" charset="2"/>
              </a:rPr>
              <a:t>negligible impact on ICER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Utilities: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Progression-free state = 0.814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Non-CNS progressed disease state = 0.725</a:t>
            </a:r>
          </a:p>
          <a:p>
            <a:pPr lvl="1"/>
            <a:r>
              <a:rPr lang="en-GB" dirty="0" smtClean="0"/>
              <a:t>CNS-progressed disease state = 0.520</a:t>
            </a:r>
            <a:endParaRPr lang="en-GB" dirty="0"/>
          </a:p>
          <a:p>
            <a:pPr lvl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228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19" y="191650"/>
            <a:ext cx="8637490" cy="940609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Management of progression 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55685" y="981544"/>
            <a:ext cx="8637490" cy="85673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accent2"/>
                </a:solidFill>
              </a:rPr>
              <a:t>Subsequent treatments:</a:t>
            </a:r>
          </a:p>
          <a:p>
            <a:r>
              <a:rPr lang="en-GB" dirty="0" smtClean="0"/>
              <a:t>Subsequent </a:t>
            </a:r>
            <a:r>
              <a:rPr lang="en-GB" dirty="0"/>
              <a:t>therapy data only available for 41% patients in ALEX</a:t>
            </a:r>
          </a:p>
          <a:p>
            <a:r>
              <a:rPr lang="en-GB" dirty="0"/>
              <a:t>Clinical experts at meeting </a:t>
            </a:r>
            <a:r>
              <a:rPr lang="en-GB" dirty="0" smtClean="0"/>
              <a:t>estimated subsequent treatment distribution…</a:t>
            </a:r>
          </a:p>
          <a:p>
            <a:pPr marL="457200" lvl="1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5</a:t>
            </a:fld>
            <a:endParaRPr lang="en-GB"/>
          </a:p>
        </p:txBody>
      </p:sp>
      <p:cxnSp>
        <p:nvCxnSpPr>
          <p:cNvPr id="45" name="Straight Arrow Connector 44"/>
          <p:cNvCxnSpPr>
            <a:stCxn id="25" idx="2"/>
            <a:endCxn id="41" idx="0"/>
          </p:cNvCxnSpPr>
          <p:nvPr/>
        </p:nvCxnSpPr>
        <p:spPr>
          <a:xfrm>
            <a:off x="3070108" y="2641488"/>
            <a:ext cx="1" cy="4533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828140" y="2276307"/>
            <a:ext cx="7492579" cy="2479388"/>
            <a:chOff x="864947" y="2003732"/>
            <a:chExt cx="7492579" cy="2623404"/>
          </a:xfrm>
        </p:grpSpPr>
        <p:grpSp>
          <p:nvGrpSpPr>
            <p:cNvPr id="203" name="Group 202"/>
            <p:cNvGrpSpPr/>
            <p:nvPr/>
          </p:nvGrpSpPr>
          <p:grpSpPr>
            <a:xfrm>
              <a:off x="864947" y="2003732"/>
              <a:ext cx="5372996" cy="2623404"/>
              <a:chOff x="2043961" y="1918354"/>
              <a:chExt cx="5372996" cy="2623404"/>
            </a:xfrm>
          </p:grpSpPr>
          <p:cxnSp>
            <p:nvCxnSpPr>
              <p:cNvPr id="71" name="Elbow Connector 70"/>
              <p:cNvCxnSpPr>
                <a:stCxn id="28" idx="3"/>
                <a:endCxn id="30" idx="3"/>
              </p:cNvCxnSpPr>
              <p:nvPr/>
            </p:nvCxnSpPr>
            <p:spPr>
              <a:xfrm>
                <a:off x="6737750" y="2113083"/>
                <a:ext cx="49407" cy="2242639"/>
              </a:xfrm>
              <a:prstGeom prst="bentConnector3">
                <a:avLst>
                  <a:gd name="adj1" fmla="val 562687"/>
                </a:avLst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3" name="Group 182"/>
              <p:cNvGrpSpPr/>
              <p:nvPr/>
            </p:nvGrpSpPr>
            <p:grpSpPr>
              <a:xfrm>
                <a:off x="2043961" y="1918354"/>
                <a:ext cx="5372996" cy="2623404"/>
                <a:chOff x="2043961" y="1918354"/>
                <a:chExt cx="5372996" cy="2623404"/>
              </a:xfrm>
            </p:grpSpPr>
            <p:sp>
              <p:nvSpPr>
                <p:cNvPr id="172" name="Rounded Rectangle 171"/>
                <p:cNvSpPr/>
                <p:nvPr/>
              </p:nvSpPr>
              <p:spPr>
                <a:xfrm>
                  <a:off x="6675545" y="2350304"/>
                  <a:ext cx="741412" cy="276528"/>
                </a:xfrm>
                <a:prstGeom prst="round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dirty="0" smtClean="0">
                      <a:solidFill>
                        <a:schemeClr val="tx1"/>
                      </a:solidFill>
                    </a:rPr>
                    <a:t>50%</a:t>
                  </a:r>
                  <a:endParaRPr lang="en-GB" dirty="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182" name="Group 181"/>
                <p:cNvGrpSpPr/>
                <p:nvPr/>
              </p:nvGrpSpPr>
              <p:grpSpPr>
                <a:xfrm>
                  <a:off x="2043961" y="1918354"/>
                  <a:ext cx="4743196" cy="2623404"/>
                  <a:chOff x="2043961" y="1918354"/>
                  <a:chExt cx="4743196" cy="2623404"/>
                </a:xfrm>
              </p:grpSpPr>
              <p:grpSp>
                <p:nvGrpSpPr>
                  <p:cNvPr id="178" name="Group 177"/>
                  <p:cNvGrpSpPr/>
                  <p:nvPr/>
                </p:nvGrpSpPr>
                <p:grpSpPr>
                  <a:xfrm>
                    <a:off x="3497315" y="1918354"/>
                    <a:ext cx="3289842" cy="2623404"/>
                    <a:chOff x="3497315" y="1918354"/>
                    <a:chExt cx="3289842" cy="2623404"/>
                  </a:xfrm>
                </p:grpSpPr>
                <p:grpSp>
                  <p:nvGrpSpPr>
                    <p:cNvPr id="171" name="Group 170"/>
                    <p:cNvGrpSpPr/>
                    <p:nvPr/>
                  </p:nvGrpSpPr>
                  <p:grpSpPr>
                    <a:xfrm>
                      <a:off x="3497315" y="1918354"/>
                      <a:ext cx="3289842" cy="2623404"/>
                      <a:chOff x="3497315" y="1918354"/>
                      <a:chExt cx="3289842" cy="2623404"/>
                    </a:xfrm>
                  </p:grpSpPr>
                  <p:grpSp>
                    <p:nvGrpSpPr>
                      <p:cNvPr id="166" name="Group 165"/>
                      <p:cNvGrpSpPr/>
                      <p:nvPr/>
                    </p:nvGrpSpPr>
                    <p:grpSpPr>
                      <a:xfrm>
                        <a:off x="3513831" y="1918354"/>
                        <a:ext cx="3273326" cy="2623404"/>
                        <a:chOff x="3513831" y="1918354"/>
                        <a:chExt cx="3273326" cy="2623404"/>
                      </a:xfrm>
                    </p:grpSpPr>
                    <p:sp>
                      <p:nvSpPr>
                        <p:cNvPr id="25" name="Rounded Rectangle 24"/>
                        <p:cNvSpPr/>
                        <p:nvPr/>
                      </p:nvSpPr>
                      <p:spPr>
                        <a:xfrm>
                          <a:off x="3513831" y="1918354"/>
                          <a:ext cx="1544196" cy="386393"/>
                        </a:xfrm>
                        <a:prstGeom prst="roundRect">
                          <a:avLst/>
                        </a:prstGeom>
                        <a:noFill/>
                        <a:ln w="31750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GB" sz="2000" dirty="0" smtClean="0">
                              <a:solidFill>
                                <a:schemeClr val="tx1"/>
                              </a:solidFill>
                            </a:rPr>
                            <a:t>Crizotinib</a:t>
                          </a:r>
                          <a:endParaRPr lang="en-GB" sz="2000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  <p:sp>
                      <p:nvSpPr>
                        <p:cNvPr id="28" name="Rounded Rectangle 27"/>
                        <p:cNvSpPr/>
                        <p:nvPr/>
                      </p:nvSpPr>
                      <p:spPr>
                        <a:xfrm>
                          <a:off x="5193118" y="1919887"/>
                          <a:ext cx="1544632" cy="386392"/>
                        </a:xfrm>
                        <a:prstGeom prst="roundRect">
                          <a:avLst/>
                        </a:prstGeom>
                        <a:noFill/>
                        <a:ln w="31750">
                          <a:prstDash val="solid"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GB" sz="2000" dirty="0" smtClean="0">
                              <a:solidFill>
                                <a:schemeClr val="tx1"/>
                              </a:solidFill>
                            </a:rPr>
                            <a:t>Alectinib</a:t>
                          </a:r>
                          <a:endParaRPr lang="en-GB" sz="2000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  <p:sp>
                      <p:nvSpPr>
                        <p:cNvPr id="29" name="Rounded Rectangle 28"/>
                        <p:cNvSpPr/>
                        <p:nvPr/>
                      </p:nvSpPr>
                      <p:spPr>
                        <a:xfrm>
                          <a:off x="3513831" y="3730503"/>
                          <a:ext cx="3273326" cy="356866"/>
                        </a:xfrm>
                        <a:prstGeom prst="roundRect">
                          <a:avLst/>
                        </a:prstGeom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n w="31750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GB" sz="2000" dirty="0" smtClean="0">
                              <a:solidFill>
                                <a:schemeClr val="tx1"/>
                              </a:solidFill>
                            </a:rPr>
                            <a:t>Chemotherapy</a:t>
                          </a:r>
                          <a:endParaRPr lang="en-GB" sz="2000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  <p:sp>
                      <p:nvSpPr>
                        <p:cNvPr id="30" name="Rounded Rectangle 29"/>
                        <p:cNvSpPr/>
                        <p:nvPr/>
                      </p:nvSpPr>
                      <p:spPr>
                        <a:xfrm>
                          <a:off x="3513831" y="4169686"/>
                          <a:ext cx="3273326" cy="372072"/>
                        </a:xfrm>
                        <a:prstGeom prst="roundRect">
                          <a:avLst/>
                        </a:prstGeom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n w="31750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GB" sz="2000" dirty="0" smtClean="0">
                              <a:solidFill>
                                <a:schemeClr val="tx1"/>
                              </a:solidFill>
                            </a:rPr>
                            <a:t>Best supportive care</a:t>
                          </a:r>
                          <a:endParaRPr lang="en-GB" sz="2000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  <p:sp>
                      <p:nvSpPr>
                        <p:cNvPr id="41" name="Rounded Rectangle 40"/>
                        <p:cNvSpPr/>
                        <p:nvPr/>
                      </p:nvSpPr>
                      <p:spPr>
                        <a:xfrm>
                          <a:off x="3513831" y="2784431"/>
                          <a:ext cx="1544198" cy="353861"/>
                        </a:xfrm>
                        <a:prstGeom prst="roundRect">
                          <a:avLst/>
                        </a:prstGeom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n w="31750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GB" sz="2000" dirty="0" smtClean="0">
                              <a:solidFill>
                                <a:schemeClr val="tx1"/>
                              </a:solidFill>
                            </a:rPr>
                            <a:t>Ceritinib</a:t>
                          </a:r>
                          <a:endParaRPr lang="en-GB" sz="2000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58" name="Straight Arrow Connector 57"/>
                        <p:cNvCxnSpPr/>
                        <p:nvPr/>
                      </p:nvCxnSpPr>
                      <p:spPr>
                        <a:xfrm flipH="1">
                          <a:off x="4281198" y="3165860"/>
                          <a:ext cx="3" cy="553696"/>
                        </a:xfrm>
                        <a:prstGeom prst="straightConnector1">
                          <a:avLst/>
                        </a:prstGeom>
                        <a:ln w="38100"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2" name="Straight Arrow Connector 61"/>
                        <p:cNvCxnSpPr/>
                        <p:nvPr/>
                      </p:nvCxnSpPr>
                      <p:spPr>
                        <a:xfrm>
                          <a:off x="5940152" y="2317928"/>
                          <a:ext cx="0" cy="1404692"/>
                        </a:xfrm>
                        <a:prstGeom prst="straightConnector1">
                          <a:avLst/>
                        </a:prstGeom>
                        <a:ln w="38100"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74" name="Rounded Rectangle 73"/>
                        <p:cNvSpPr/>
                        <p:nvPr/>
                      </p:nvSpPr>
                      <p:spPr>
                        <a:xfrm>
                          <a:off x="3776655" y="2361719"/>
                          <a:ext cx="1009086" cy="276528"/>
                        </a:xfrm>
                        <a:prstGeom prst="roundRect">
                          <a:avLst/>
                        </a:pr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GB" dirty="0" smtClean="0">
                              <a:solidFill>
                                <a:schemeClr val="tx1"/>
                              </a:solidFill>
                            </a:rPr>
                            <a:t>70-80%</a:t>
                          </a:r>
                          <a:endParaRPr lang="en-GB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  <p:sp>
                      <p:nvSpPr>
                        <p:cNvPr id="98" name="Rounded Rectangle 97"/>
                        <p:cNvSpPr/>
                        <p:nvPr/>
                      </p:nvSpPr>
                      <p:spPr>
                        <a:xfrm>
                          <a:off x="3776655" y="3256497"/>
                          <a:ext cx="1009086" cy="276528"/>
                        </a:xfrm>
                        <a:prstGeom prst="roundRect">
                          <a:avLst/>
                        </a:prstGeom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n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GB" dirty="0" smtClean="0">
                              <a:solidFill>
                                <a:schemeClr val="tx1"/>
                              </a:solidFill>
                            </a:rPr>
                            <a:t>40-50%</a:t>
                          </a:r>
                          <a:endParaRPr lang="en-GB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p:grpSp>
                  <p:cxnSp>
                    <p:nvCxnSpPr>
                      <p:cNvPr id="167" name="Elbow Connector 166"/>
                      <p:cNvCxnSpPr/>
                      <p:nvPr/>
                    </p:nvCxnSpPr>
                    <p:spPr>
                      <a:xfrm>
                        <a:off x="3497315" y="2111550"/>
                        <a:ext cx="49407" cy="2242639"/>
                      </a:xfrm>
                      <a:prstGeom prst="bentConnector3">
                        <a:avLst>
                          <a:gd name="adj1" fmla="val -1924258"/>
                        </a:avLst>
                      </a:prstGeom>
                      <a:ln w="38100"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74" name="Elbow Connector 173"/>
                    <p:cNvCxnSpPr>
                      <a:stCxn id="41" idx="1"/>
                    </p:cNvCxnSpPr>
                    <p:nvPr/>
                  </p:nvCxnSpPr>
                  <p:spPr>
                    <a:xfrm rot="10800000" flipH="1" flipV="1">
                      <a:off x="3513830" y="2961361"/>
                      <a:ext cx="36707" cy="1394359"/>
                    </a:xfrm>
                    <a:prstGeom prst="bentConnector4">
                      <a:avLst>
                        <a:gd name="adj1" fmla="val -1012000"/>
                        <a:gd name="adj2" fmla="val 99380"/>
                      </a:avLst>
                    </a:prstGeom>
                    <a:ln w="38100"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27" name="Rounded Rectangle 126"/>
                  <p:cNvSpPr/>
                  <p:nvPr/>
                </p:nvSpPr>
                <p:spPr>
                  <a:xfrm>
                    <a:off x="2043961" y="2361719"/>
                    <a:ext cx="1009086" cy="276528"/>
                  </a:xfrm>
                  <a:prstGeom prst="roundRect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dirty="0" smtClean="0">
                        <a:solidFill>
                          <a:schemeClr val="tx1"/>
                        </a:solidFill>
                      </a:rPr>
                      <a:t>20-30%</a:t>
                    </a:r>
                    <a:endParaRPr lang="en-GB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137" name="Rounded Rectangle 136"/>
                <p:cNvSpPr/>
                <p:nvPr/>
              </p:nvSpPr>
              <p:spPr>
                <a:xfrm>
                  <a:off x="5508103" y="2355544"/>
                  <a:ext cx="864097" cy="276528"/>
                </a:xfrm>
                <a:prstGeom prst="round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dirty="0" smtClean="0">
                      <a:solidFill>
                        <a:schemeClr val="tx1"/>
                      </a:solidFill>
                    </a:rPr>
                    <a:t>50%</a:t>
                  </a:r>
                  <a:endParaRPr lang="en-GB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79" name="Rounded Rectangle 178"/>
              <p:cNvSpPr/>
              <p:nvPr/>
            </p:nvSpPr>
            <p:spPr>
              <a:xfrm>
                <a:off x="2622244" y="3256497"/>
                <a:ext cx="1081749" cy="276528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 smtClean="0">
                    <a:solidFill>
                      <a:schemeClr val="tx1"/>
                    </a:solidFill>
                  </a:rPr>
                  <a:t>50-60%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17" name="Group 216"/>
            <p:cNvGrpSpPr/>
            <p:nvPr/>
          </p:nvGrpSpPr>
          <p:grpSpPr>
            <a:xfrm>
              <a:off x="6555566" y="2082528"/>
              <a:ext cx="1801960" cy="2544608"/>
              <a:chOff x="6551852" y="2077765"/>
              <a:chExt cx="1801960" cy="2544608"/>
            </a:xfrm>
          </p:grpSpPr>
          <p:grpSp>
            <p:nvGrpSpPr>
              <p:cNvPr id="214" name="Group 213"/>
              <p:cNvGrpSpPr/>
              <p:nvPr/>
            </p:nvGrpSpPr>
            <p:grpSpPr>
              <a:xfrm>
                <a:off x="6551852" y="2077765"/>
                <a:ext cx="1801960" cy="2544608"/>
                <a:chOff x="593250" y="1820497"/>
                <a:chExt cx="1801960" cy="2544608"/>
              </a:xfrm>
            </p:grpSpPr>
            <p:grpSp>
              <p:nvGrpSpPr>
                <p:cNvPr id="212" name="Group 211"/>
                <p:cNvGrpSpPr/>
                <p:nvPr/>
              </p:nvGrpSpPr>
              <p:grpSpPr>
                <a:xfrm>
                  <a:off x="710814" y="2241936"/>
                  <a:ext cx="1544197" cy="1992889"/>
                  <a:chOff x="795555" y="1998848"/>
                  <a:chExt cx="1544197" cy="1992889"/>
                </a:xfrm>
              </p:grpSpPr>
              <p:sp>
                <p:nvSpPr>
                  <p:cNvPr id="205" name="Rounded Rectangle 204"/>
                  <p:cNvSpPr/>
                  <p:nvPr/>
                </p:nvSpPr>
                <p:spPr>
                  <a:xfrm>
                    <a:off x="795556" y="1998848"/>
                    <a:ext cx="1544196" cy="386393"/>
                  </a:xfrm>
                  <a:prstGeom prst="roundRect">
                    <a:avLst/>
                  </a:pr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2000" dirty="0" smtClean="0">
                        <a:solidFill>
                          <a:schemeClr val="tx1"/>
                        </a:solidFill>
                      </a:rPr>
                      <a:t>1</a:t>
                    </a:r>
                    <a:r>
                      <a:rPr lang="en-GB" sz="2000" baseline="30000" dirty="0" smtClean="0">
                        <a:solidFill>
                          <a:schemeClr val="tx1"/>
                        </a:solidFill>
                      </a:rPr>
                      <a:t>st</a:t>
                    </a:r>
                    <a:r>
                      <a:rPr lang="en-GB" sz="2000" dirty="0" smtClean="0">
                        <a:solidFill>
                          <a:schemeClr val="tx1"/>
                        </a:solidFill>
                      </a:rPr>
                      <a:t> line</a:t>
                    </a:r>
                    <a:endParaRPr lang="en-GB" sz="2000" dirty="0"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207" name="Straight Arrow Connector 206"/>
                  <p:cNvCxnSpPr>
                    <a:stCxn id="205" idx="2"/>
                  </p:cNvCxnSpPr>
                  <p:nvPr/>
                </p:nvCxnSpPr>
                <p:spPr>
                  <a:xfrm flipH="1">
                    <a:off x="1566008" y="2385241"/>
                    <a:ext cx="1646" cy="1606496"/>
                  </a:xfrm>
                  <a:prstGeom prst="straightConnector1">
                    <a:avLst/>
                  </a:prstGeom>
                  <a:ln w="38100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8" name="Rounded Rectangle 207"/>
                  <p:cNvSpPr/>
                  <p:nvPr/>
                </p:nvSpPr>
                <p:spPr>
                  <a:xfrm>
                    <a:off x="795555" y="2708598"/>
                    <a:ext cx="1544197" cy="276528"/>
                  </a:xfrm>
                  <a:prstGeom prst="roundRect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dirty="0" smtClean="0">
                        <a:solidFill>
                          <a:schemeClr val="tx1"/>
                        </a:solidFill>
                      </a:rPr>
                      <a:t>% receive 2L</a:t>
                    </a:r>
                    <a:endParaRPr lang="en-GB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0" name="Rounded Rectangle 209"/>
                  <p:cNvSpPr/>
                  <p:nvPr/>
                </p:nvSpPr>
                <p:spPr>
                  <a:xfrm>
                    <a:off x="795555" y="3303220"/>
                    <a:ext cx="1540907" cy="276528"/>
                  </a:xfrm>
                  <a:prstGeom prst="roundRect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  <a:ln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dirty="0" smtClean="0">
                        <a:solidFill>
                          <a:schemeClr val="tx1"/>
                        </a:solidFill>
                      </a:rPr>
                      <a:t>% receive 3L</a:t>
                    </a:r>
                    <a:endParaRPr lang="en-GB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213" name="Rounded Rectangle 212"/>
                <p:cNvSpPr/>
                <p:nvPr/>
              </p:nvSpPr>
              <p:spPr>
                <a:xfrm>
                  <a:off x="593250" y="1820497"/>
                  <a:ext cx="1801960" cy="2544608"/>
                </a:xfrm>
                <a:prstGeom prst="roundRect">
                  <a:avLst>
                    <a:gd name="adj" fmla="val 5038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216" name="TextBox 215"/>
              <p:cNvSpPr txBox="1"/>
              <p:nvPr/>
            </p:nvSpPr>
            <p:spPr>
              <a:xfrm>
                <a:off x="6826309" y="2077765"/>
                <a:ext cx="12740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/>
                  <a:t>Key:</a:t>
                </a:r>
                <a:endParaRPr lang="en-GB" b="1" dirty="0"/>
              </a:p>
            </p:txBody>
          </p:sp>
        </p:grpSp>
      </p:grpSp>
      <p:sp>
        <p:nvSpPr>
          <p:cNvPr id="219" name="Content Placeholder 2"/>
          <p:cNvSpPr txBox="1">
            <a:spLocks/>
          </p:cNvSpPr>
          <p:nvPr/>
        </p:nvSpPr>
        <p:spPr>
          <a:xfrm>
            <a:off x="255685" y="4876524"/>
            <a:ext cx="8637490" cy="1852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smtClean="0">
                <a:solidFill>
                  <a:schemeClr val="accent2"/>
                </a:solidFill>
              </a:rPr>
              <a:t>Management of CNS metastases: </a:t>
            </a:r>
          </a:p>
          <a:p>
            <a:r>
              <a:rPr lang="en-GB" dirty="0" smtClean="0"/>
              <a:t>Clinical experts expected majority of patients to receive steroids</a:t>
            </a:r>
          </a:p>
          <a:p>
            <a:r>
              <a:rPr lang="en-GB" dirty="0" smtClean="0"/>
              <a:t>Clinical </a:t>
            </a:r>
            <a:r>
              <a:rPr lang="en-GB" dirty="0"/>
              <a:t>experts at meeting </a:t>
            </a:r>
            <a:r>
              <a:rPr lang="en-GB" dirty="0" smtClean="0"/>
              <a:t>estimated ~20-25% of patients would have stereotactic radiosurgery and 25% would have whole-brain radiotherapy</a:t>
            </a:r>
          </a:p>
          <a:p>
            <a:r>
              <a:rPr lang="en-GB" dirty="0" smtClean="0"/>
              <a:t>Surgical resection may also be an option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120773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015778"/>
              </p:ext>
            </p:extLst>
          </p:nvPr>
        </p:nvGraphicFramePr>
        <p:xfrm>
          <a:off x="146467" y="1124744"/>
          <a:ext cx="8836993" cy="5596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711"/>
                <a:gridCol w="6865282"/>
              </a:tblGrid>
              <a:tr h="399766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Issue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Committee’s consideration</a:t>
                      </a:r>
                      <a:endParaRPr lang="en-GB" sz="2000" dirty="0"/>
                    </a:p>
                  </a:txBody>
                  <a:tcPr/>
                </a:tc>
              </a:tr>
              <a:tr h="101479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Measurement of PFS and CNS-PFS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Preferred independent</a:t>
                      </a:r>
                      <a:r>
                        <a:rPr lang="en-GB" sz="2000" baseline="0" dirty="0" smtClean="0"/>
                        <a:t> over investigator assessment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Preferred assessment using RECIST criteria (compared with RECIST &amp; CNS-RECIST)</a:t>
                      </a:r>
                      <a:endParaRPr lang="en-GB" sz="2000" dirty="0"/>
                    </a:p>
                  </a:txBody>
                  <a:tcPr/>
                </a:tc>
              </a:tr>
              <a:tr h="193733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Clinical efficacy (compared with</a:t>
                      </a:r>
                      <a:r>
                        <a:rPr lang="en-GB" sz="2000" baseline="0" dirty="0" smtClean="0"/>
                        <a:t> crizotinib)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Alectinib</a:t>
                      </a:r>
                      <a:r>
                        <a:rPr lang="en-GB" sz="2000" baseline="0" dirty="0" smtClean="0"/>
                        <a:t> improves progression-free survival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Alectinib improves CNS-progression-free survival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Insufficient evidence to draw conclusion about overall survival benefit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59% missing data on subsequent treatments </a:t>
                      </a:r>
                      <a:r>
                        <a:rPr lang="en-GB" sz="2000" baseline="0" dirty="0" smtClean="0">
                          <a:sym typeface="Wingdings" panose="05000000000000000000" pitchFamily="2" charset="2"/>
                        </a:rPr>
                        <a:t> potential confounding of overall survival</a:t>
                      </a:r>
                      <a:endParaRPr lang="en-GB" sz="2000" dirty="0"/>
                    </a:p>
                  </a:txBody>
                  <a:tcPr/>
                </a:tc>
              </a:tr>
              <a:tr h="2244843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Extrapolation</a:t>
                      </a:r>
                      <a:r>
                        <a:rPr lang="en-GB" sz="2000" baseline="0" dirty="0" smtClean="0"/>
                        <a:t> of survival curves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Non-proportional</a:t>
                      </a:r>
                      <a:r>
                        <a:rPr lang="en-GB" sz="2000" baseline="0" dirty="0" smtClean="0"/>
                        <a:t> hazards</a:t>
                      </a:r>
                      <a:endParaRPr lang="en-GB" sz="20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Accepted</a:t>
                      </a:r>
                      <a:r>
                        <a:rPr lang="en-GB" sz="2000" baseline="0" dirty="0" smtClean="0"/>
                        <a:t> PFS extrapolation using KM data + exponential tail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Accepted CNS-PFS extrapolation</a:t>
                      </a:r>
                      <a:r>
                        <a:rPr lang="en-GB" sz="2000" baseline="0" dirty="0" smtClean="0"/>
                        <a:t> using gamma distribution (although preferred log normal or log-logistic, had negligible impact on ICER)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Preferred OS extrapolation KM data + exponential tail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19" y="357013"/>
            <a:ext cx="8637490" cy="767731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Committee’s considerations in ACD (1)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70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210598"/>
              </p:ext>
            </p:extLst>
          </p:nvPr>
        </p:nvGraphicFramePr>
        <p:xfrm>
          <a:off x="146467" y="1119336"/>
          <a:ext cx="8836993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711"/>
                <a:gridCol w="6865282"/>
              </a:tblGrid>
              <a:tr h="3769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Issue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Committee’s consideration</a:t>
                      </a:r>
                      <a:endParaRPr lang="en-GB" sz="2000" dirty="0"/>
                    </a:p>
                  </a:txBody>
                  <a:tcPr/>
                </a:tc>
              </a:tr>
              <a:tr h="1235803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Utility values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Accepted</a:t>
                      </a:r>
                      <a:r>
                        <a:rPr lang="en-GB" sz="2000" baseline="0" dirty="0" smtClean="0"/>
                        <a:t> 0.814 for progression-free health state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Accepted 0.520 for CNS progressed disease state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Considered that 0.725 for non-CNS progressed disease state may be too high</a:t>
                      </a:r>
                    </a:p>
                  </a:txBody>
                  <a:tcPr/>
                </a:tc>
              </a:tr>
              <a:tr h="373615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Wastage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‘No wastage’ assumption for alectinib &amp; crizotinib</a:t>
                      </a:r>
                    </a:p>
                  </a:txBody>
                  <a:tcPr/>
                </a:tc>
              </a:tr>
              <a:tr h="2385387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Subsequent</a:t>
                      </a:r>
                      <a:r>
                        <a:rPr lang="en-GB" sz="2000" baseline="0" dirty="0" smtClean="0"/>
                        <a:t> treatments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Preferred clinical experts’ estimates: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000" baseline="0" dirty="0" smtClean="0"/>
                        <a:t>Crizotinib arm: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>
                          <a:sym typeface="Wingdings" panose="05000000000000000000" pitchFamily="2" charset="2"/>
                        </a:rPr>
                        <a:t>2L ceritinib = 70-80%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>
                          <a:sym typeface="Wingdings" panose="05000000000000000000" pitchFamily="2" charset="2"/>
                        </a:rPr>
                        <a:t>3L chemotherapy = 40-50%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>
                          <a:sym typeface="Wingdings" panose="05000000000000000000" pitchFamily="2" charset="2"/>
                        </a:rPr>
                        <a:t>3L best supportive care = 50-60%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2000" baseline="0" dirty="0" smtClean="0">
                          <a:sym typeface="Wingdings" panose="05000000000000000000" pitchFamily="2" charset="2"/>
                        </a:rPr>
                        <a:t>Alectinib arm: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>
                          <a:sym typeface="Wingdings" panose="05000000000000000000" pitchFamily="2" charset="2"/>
                        </a:rPr>
                        <a:t>2L chemotherapy = 50%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>
                          <a:sym typeface="Wingdings" panose="05000000000000000000" pitchFamily="2" charset="2"/>
                        </a:rPr>
                        <a:t>2L best supportive care = 50% </a:t>
                      </a:r>
                    </a:p>
                  </a:txBody>
                  <a:tcPr/>
                </a:tc>
              </a:tr>
              <a:tr h="69563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Oncologist visits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Preferred assumption that oncologist visits are every 4 weeks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19" y="357013"/>
            <a:ext cx="8637490" cy="767731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Committee’s considerations in ACD (2)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2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285730"/>
              </p:ext>
            </p:extLst>
          </p:nvPr>
        </p:nvGraphicFramePr>
        <p:xfrm>
          <a:off x="146467" y="1119336"/>
          <a:ext cx="8836993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711"/>
                <a:gridCol w="6865282"/>
              </a:tblGrid>
              <a:tr h="3769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Issue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Committee’s consideration</a:t>
                      </a:r>
                      <a:endParaRPr lang="en-GB" sz="2000" dirty="0"/>
                    </a:p>
                  </a:txBody>
                  <a:tcPr/>
                </a:tc>
              </a:tr>
              <a:tr h="1235803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Management of</a:t>
                      </a:r>
                      <a:r>
                        <a:rPr lang="en-GB" sz="2000" baseline="0" dirty="0" smtClean="0"/>
                        <a:t> CNS progressed disease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aseline="0" dirty="0" smtClean="0"/>
                        <a:t>Preferred clinical experts’ estimates: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aseline="0" dirty="0" smtClean="0"/>
                        <a:t>Majority receive steroids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aseline="0" dirty="0" smtClean="0"/>
                        <a:t>Stereotactic radiotherapy = 20-25%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aseline="0" dirty="0" smtClean="0"/>
                        <a:t>Whole-brain radiotherapy = 25%</a:t>
                      </a:r>
                    </a:p>
                  </a:txBody>
                  <a:tcPr/>
                </a:tc>
              </a:tr>
              <a:tr h="1235803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End of life criteria &amp;</a:t>
                      </a:r>
                      <a:r>
                        <a:rPr lang="en-GB" sz="2000" baseline="0" dirty="0" smtClean="0"/>
                        <a:t> innovation 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aseline="0" dirty="0" smtClean="0"/>
                        <a:t>End of life criteria not met; life expectancy with standard care &gt; 2 years &amp; uncertainty about extension to life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aseline="0" dirty="0" smtClean="0"/>
                        <a:t>Alectinib may be innovative but no additional evidence of benefits that had not been captured through QALYs and resulting ICERs</a:t>
                      </a:r>
                    </a:p>
                  </a:txBody>
                  <a:tcPr/>
                </a:tc>
              </a:tr>
              <a:tr h="1235803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Cancer Drugs Fund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aseline="0" dirty="0" smtClean="0"/>
                        <a:t>More mature data could resolve clinical uncertainty about benefits of alectinib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aseline="0" dirty="0" smtClean="0"/>
                        <a:t>However, concluded does not show plausible potential to be cost-effective </a:t>
                      </a:r>
                      <a:r>
                        <a:rPr lang="en-GB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∴ not recommended for CDF</a:t>
                      </a:r>
                      <a:endParaRPr lang="en-GB" sz="2400" baseline="0" dirty="0" smtClean="0"/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r>
                        <a:rPr lang="en-GB" sz="2000" b="0" dirty="0" smtClean="0">
                          <a:solidFill>
                            <a:schemeClr val="bg1"/>
                          </a:solidFill>
                        </a:rPr>
                        <a:t>ICER</a:t>
                      </a:r>
                      <a:endParaRPr lang="en-GB" sz="20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="0" baseline="0" dirty="0" smtClean="0">
                          <a:solidFill>
                            <a:schemeClr val="bg1"/>
                          </a:solidFill>
                        </a:rPr>
                        <a:t>Most plausible ICER was above £30,000 per QALY gained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19" y="357013"/>
            <a:ext cx="8637490" cy="767731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Committee’s considerations in ACD (3)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471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4" y="448652"/>
            <a:ext cx="8637490" cy="940609"/>
          </a:xfrm>
        </p:spPr>
        <p:txBody>
          <a:bodyPr/>
          <a:lstStyle/>
          <a:p>
            <a:r>
              <a:rPr lang="en-GB" sz="4000" dirty="0" smtClean="0">
                <a:solidFill>
                  <a:schemeClr val="accent2"/>
                </a:solidFill>
              </a:rPr>
              <a:t>ACD Preliminary </a:t>
            </a:r>
            <a:r>
              <a:rPr lang="en-GB" sz="4000" dirty="0">
                <a:solidFill>
                  <a:schemeClr val="accent2"/>
                </a:solidFill>
              </a:rPr>
              <a:t>R</a:t>
            </a:r>
            <a:r>
              <a:rPr lang="en-GB" sz="4000" dirty="0" smtClean="0">
                <a:solidFill>
                  <a:schemeClr val="accent2"/>
                </a:solidFill>
              </a:rPr>
              <a:t>ecommendation</a:t>
            </a:r>
            <a:endParaRPr lang="en-GB" sz="4000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469973" y="1988840"/>
            <a:ext cx="8208913" cy="2952328"/>
          </a:xfrm>
          <a:prstGeom prst="rect">
            <a:avLst/>
          </a:prstGeom>
          <a:ln w="38100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ctr">
              <a:buNone/>
            </a:pPr>
            <a:r>
              <a:rPr lang="x-none" sz="3800" dirty="0"/>
              <a:t>Alectinib is not recommended, within its marketing authorisation, for untreated ALK-positive advanced non-small-cell lung cancer (NSCLC) in </a:t>
            </a:r>
            <a:r>
              <a:rPr lang="x-none" sz="3800" dirty="0" smtClean="0"/>
              <a:t>adults</a:t>
            </a:r>
            <a:endParaRPr lang="en-GB" sz="3800" dirty="0"/>
          </a:p>
        </p:txBody>
      </p:sp>
    </p:spTree>
    <p:extLst>
      <p:ext uri="{BB962C8B-B14F-4D97-AF65-F5344CB8AC3E}">
        <p14:creationId xmlns:p14="http://schemas.microsoft.com/office/powerpoint/2010/main" val="345676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ICE Theme">
  <a:themeElements>
    <a:clrScheme name="NICE 2017">
      <a:dk1>
        <a:sysClr val="windowText" lastClr="000000"/>
      </a:dk1>
      <a:lt1>
        <a:sysClr val="window" lastClr="FFFFFF"/>
      </a:lt1>
      <a:dk2>
        <a:srgbClr val="44546A"/>
      </a:dk2>
      <a:lt2>
        <a:srgbClr val="E9E9E9"/>
      </a:lt2>
      <a:accent1>
        <a:srgbClr val="004650"/>
      </a:accent1>
      <a:accent2>
        <a:srgbClr val="00506A"/>
      </a:accent2>
      <a:accent3>
        <a:srgbClr val="517489"/>
      </a:accent3>
      <a:accent4>
        <a:srgbClr val="A2BDC1"/>
      </a:accent4>
      <a:accent5>
        <a:srgbClr val="18646E"/>
      </a:accent5>
      <a:accent6>
        <a:srgbClr val="451551"/>
      </a:accent6>
      <a:hlink>
        <a:srgbClr val="005EA5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air's presentation ACM2+ TEMPLATE LIVE" id="{E401ADAF-203A-4CB9-B7CF-BD616FC4AECA}" vid="{AEDB7984-214E-41FA-8580-AF929997EC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Chair's presentation ACM2+ TEMPLATE LIVE</Template>
  <TotalTime>3233</TotalTime>
  <Words>2162</Words>
  <Application>Microsoft Office PowerPoint</Application>
  <PresentationFormat>On-screen Show (4:3)</PresentationFormat>
  <Paragraphs>473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ＭＳ Ｐゴシック</vt:lpstr>
      <vt:lpstr>Arial</vt:lpstr>
      <vt:lpstr>Calibri</vt:lpstr>
      <vt:lpstr>Times New Roman</vt:lpstr>
      <vt:lpstr>Wingdings</vt:lpstr>
      <vt:lpstr>NICE Theme</vt:lpstr>
      <vt:lpstr>Chair’s presentation Alectinib for untreated anaplastic lymphoma kinase-positive advanced non-small cell lung cancer – STA</vt:lpstr>
      <vt:lpstr>Current treatment for advanced NSCLC</vt:lpstr>
      <vt:lpstr>Key clinical evidence: ALEX trial</vt:lpstr>
      <vt:lpstr>Cost-effectiveness modelling</vt:lpstr>
      <vt:lpstr>Management of progression </vt:lpstr>
      <vt:lpstr>Committee’s considerations in ACD (1)</vt:lpstr>
      <vt:lpstr>Committee’s considerations in ACD (2)</vt:lpstr>
      <vt:lpstr>Committee’s considerations in ACD (3)</vt:lpstr>
      <vt:lpstr>ACD Preliminary Recommendation</vt:lpstr>
      <vt:lpstr>ACD consultation responses</vt:lpstr>
      <vt:lpstr>Consultation topic in order of discussion </vt:lpstr>
      <vt:lpstr>Comments on model inputs &amp; data</vt:lpstr>
      <vt:lpstr>Summary of web comments</vt:lpstr>
      <vt:lpstr>Committee preferences and company’s revised analysis</vt:lpstr>
      <vt:lpstr>Use of RECIST only data</vt:lpstr>
      <vt:lpstr>Subsequent treatment distributions</vt:lpstr>
      <vt:lpstr>Management of CNS metastases</vt:lpstr>
      <vt:lpstr>Company’s new base case</vt:lpstr>
      <vt:lpstr>Updated data-cut</vt:lpstr>
      <vt:lpstr>Company scenario analysis</vt:lpstr>
      <vt:lpstr>ERG comment on revised analysis Subsequent treatments &amp; utilities</vt:lpstr>
      <vt:lpstr>ERG’s preferred base-case</vt:lpstr>
      <vt:lpstr>Key Issues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Chair’s presentation Appraisal Title</dc:title>
  <dc:creator>Lucy Beggs</dc:creator>
  <cp:lastModifiedBy>Kate Moore</cp:lastModifiedBy>
  <cp:revision>280</cp:revision>
  <cp:lastPrinted>2018-05-09T12:50:28Z</cp:lastPrinted>
  <dcterms:created xsi:type="dcterms:W3CDTF">2018-04-05T08:39:08Z</dcterms:created>
  <dcterms:modified xsi:type="dcterms:W3CDTF">2018-06-21T11:24:29Z</dcterms:modified>
</cp:coreProperties>
</file>