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7" r:id="rId2"/>
    <p:sldId id="293" r:id="rId3"/>
    <p:sldId id="278" r:id="rId4"/>
    <p:sldId id="261" r:id="rId5"/>
    <p:sldId id="282" r:id="rId6"/>
    <p:sldId id="280" r:id="rId7"/>
    <p:sldId id="281" r:id="rId8"/>
    <p:sldId id="284" r:id="rId9"/>
    <p:sldId id="262" r:id="rId10"/>
    <p:sldId id="263" r:id="rId11"/>
    <p:sldId id="288" r:id="rId12"/>
    <p:sldId id="299" r:id="rId13"/>
    <p:sldId id="296" r:id="rId14"/>
    <p:sldId id="285" r:id="rId15"/>
    <p:sldId id="286" r:id="rId16"/>
    <p:sldId id="287" r:id="rId17"/>
    <p:sldId id="290" r:id="rId18"/>
    <p:sldId id="297" r:id="rId19"/>
    <p:sldId id="292" r:id="rId20"/>
    <p:sldId id="300" r:id="rId21"/>
    <p:sldId id="291" r:id="rId22"/>
    <p:sldId id="301" r:id="rId23"/>
    <p:sldId id="302" r:id="rId24"/>
    <p:sldId id="303" r:id="rId25"/>
    <p:sldId id="298" r:id="rId26"/>
  </p:sldIdLst>
  <p:sldSz cx="10693400" cy="7561263"/>
  <p:notesSz cx="6858000" cy="9144000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sty Pitt" initials="KP" lastIdx="22" clrIdx="0">
    <p:extLst>
      <p:ext uri="{19B8F6BF-5375-455C-9EA6-DF929625EA0E}">
        <p15:presenceInfo xmlns:p15="http://schemas.microsoft.com/office/powerpoint/2012/main" userId="S-1-5-21-2135317788-1047624253-925700815-23121" providerId="AD"/>
      </p:ext>
    </p:extLst>
  </p:cmAuthor>
  <p:cmAuthor id="2" name="Alexandra Filby" initials="AF" lastIdx="31" clrIdx="1">
    <p:extLst>
      <p:ext uri="{19B8F6BF-5375-455C-9EA6-DF929625EA0E}">
        <p15:presenceInfo xmlns:p15="http://schemas.microsoft.com/office/powerpoint/2012/main" userId="S-1-5-21-2135317788-1047624253-925700815-243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FFFF"/>
    <a:srgbClr val="C09200"/>
    <a:srgbClr val="ED7B2E"/>
    <a:srgbClr val="5A9BD5"/>
    <a:srgbClr val="6DAF01"/>
    <a:srgbClr val="82B000"/>
    <a:srgbClr val="99CC00"/>
    <a:srgbClr val="254377"/>
    <a:srgbClr val="1D3C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6355" autoAdjust="0"/>
  </p:normalViewPr>
  <p:slideViewPr>
    <p:cSldViewPr snapToGrid="0" showGuides="1">
      <p:cViewPr varScale="1">
        <p:scale>
          <a:sx n="95" d="100"/>
          <a:sy n="95" d="100"/>
        </p:scale>
        <p:origin x="840" y="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8" d="100"/>
          <a:sy n="98" d="100"/>
        </p:scale>
        <p:origin x="-63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1677" y="4343400"/>
            <a:ext cx="4844374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spcAft>
        <a:spcPts val="450"/>
      </a:spcAft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1pPr>
    <a:lvl2pPr marL="17462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2pPr>
    <a:lvl3pPr marL="44767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3pPr>
    <a:lvl4pPr marL="622300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4pPr>
    <a:lvl5pPr marL="808038" indent="-185738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377317"/>
            <a:ext cx="5856969" cy="49534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liposomal cytarabine and daunorubicin for untreated acute myeloid leukaemia</a:t>
            </a:r>
          </a:p>
          <a:p>
            <a:pPr>
              <a:defRPr/>
            </a:pPr>
            <a:r>
              <a:rPr lang="en-GB" smtClean="0"/>
              <a:t>Issue date: July 2018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02566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2889938" cy="49534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377317"/>
            <a:ext cx="5856969" cy="49534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liposomal cytarabine and daunorubicin for untreated acute myeloid leukaemia</a:t>
            </a:r>
          </a:p>
          <a:p>
            <a:pPr>
              <a:defRPr/>
            </a:pPr>
            <a:r>
              <a:rPr lang="en-GB" smtClean="0"/>
              <a:t>Issue date: July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990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8685213"/>
            <a:ext cx="6099717" cy="458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184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2889938" cy="49534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377317"/>
            <a:ext cx="5856969" cy="49534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liposomal cytarabine and daunorubicin for untreated acute myeloid leukaemia</a:t>
            </a:r>
          </a:p>
          <a:p>
            <a:pPr>
              <a:defRPr/>
            </a:pPr>
            <a:r>
              <a:rPr lang="en-GB" smtClean="0"/>
              <a:t>Issue date: July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145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377317"/>
            <a:ext cx="5856969" cy="49534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liposomal cytarabine and daunorubicin for untreated acute myeloid leukaemia</a:t>
            </a:r>
          </a:p>
          <a:p>
            <a:pPr>
              <a:defRPr/>
            </a:pPr>
            <a:r>
              <a:rPr lang="en-GB" smtClean="0"/>
              <a:t>Issue date: July 2018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9262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8685213"/>
            <a:ext cx="6022876" cy="458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liposomal cytarabine and daunorubicin for untreated acute myeloid leukaemia</a:t>
            </a:r>
          </a:p>
          <a:p>
            <a:pPr>
              <a:defRPr/>
            </a:pPr>
            <a:r>
              <a:rPr lang="en-GB" smtClean="0"/>
              <a:t>Issue date: July 2018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2113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8685213"/>
            <a:ext cx="6099717" cy="458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308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8685213"/>
            <a:ext cx="6099717" cy="458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mtClean="0"/>
              <a:t>National Institute for Health and Care Excellence</a:t>
            </a:r>
            <a:br>
              <a:rPr lang="en-GB" smtClean="0"/>
            </a:br>
            <a:r>
              <a:rPr lang="en-GB" smtClean="0"/>
              <a:t>Pre-meeting briefing – insert title in notes master view</a:t>
            </a:r>
          </a:p>
          <a:p>
            <a:pPr>
              <a:defRPr/>
            </a:pPr>
            <a:r>
              <a:rPr lang="en-GB" smtClean="0"/>
              <a:t>Issue date: [Month year]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9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3670195"/>
            <a:ext cx="9383395" cy="702589"/>
          </a:xfrm>
        </p:spPr>
        <p:txBody>
          <a:bodyPr/>
          <a:lstStyle>
            <a:lvl1pPr algn="l">
              <a:lnSpc>
                <a:spcPts val="5600"/>
              </a:lnSpc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4392907"/>
            <a:ext cx="7781290" cy="819150"/>
          </a:xfrm>
        </p:spPr>
        <p:txBody>
          <a:bodyPr/>
          <a:lstStyle>
            <a:lvl1pPr marL="0" indent="0" algn="l">
              <a:lnSpc>
                <a:spcPts val="4600"/>
              </a:lnSpc>
              <a:spcBef>
                <a:spcPts val="0"/>
              </a:spcBef>
              <a:buNone/>
              <a:defRPr sz="36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75" y="369240"/>
            <a:ext cx="3412800" cy="662083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32522" y="6872289"/>
            <a:ext cx="935887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spc="0" baseline="0" dirty="0" smtClean="0">
                <a:solidFill>
                  <a:srgbClr val="757474"/>
                </a:solidFill>
              </a:rPr>
              <a:t>© NICE 2018. All rights reserved. Subject to notice of rights. The content in this publication is owned by multiple parties and may not be re-used without the permission of the relevant copyright owner. </a:t>
            </a:r>
            <a:endParaRPr lang="en-US" sz="1400" spc="0" baseline="0" dirty="0" smtClean="0">
              <a:solidFill>
                <a:srgbClr val="757474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8277" y="2941409"/>
            <a:ext cx="8271760" cy="697044"/>
          </a:xfrm>
        </p:spPr>
        <p:txBody>
          <a:bodyPr/>
          <a:lstStyle>
            <a:lvl1pPr marL="0" indent="0">
              <a:lnSpc>
                <a:spcPts val="5600"/>
              </a:lnSpc>
              <a:defRPr sz="48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2893102"/>
            <a:ext cx="8980488" cy="1469036"/>
          </a:xfrm>
        </p:spPr>
        <p:txBody>
          <a:bodyPr anchor="b" anchorCtr="0"/>
          <a:lstStyle>
            <a:lvl1pPr>
              <a:lnSpc>
                <a:spcPts val="5600"/>
              </a:lnSpc>
              <a:spcBef>
                <a:spcPts val="0"/>
              </a:spcBef>
              <a:defRPr sz="4800" b="0">
                <a:solidFill>
                  <a:schemeClr val="bg2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08000" y="4359981"/>
            <a:ext cx="9010754" cy="689677"/>
          </a:xfr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36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27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Statement or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1295400"/>
            <a:ext cx="7734300" cy="4946650"/>
          </a:xfrm>
        </p:spPr>
        <p:txBody>
          <a:bodyPr/>
          <a:lstStyle>
            <a:lvl1pPr>
              <a:lnSpc>
                <a:spcPts val="4200"/>
              </a:lnSpc>
              <a:spcBef>
                <a:spcPts val="1134"/>
              </a:spcBef>
              <a:defRPr sz="3600" b="1">
                <a:solidFill>
                  <a:schemeClr val="bg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3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7600"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2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6189"/>
          </a:xfrm>
        </p:spPr>
        <p:txBody>
          <a:bodyPr anchor="t" anchorCtr="0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812" y="2701823"/>
            <a:ext cx="8618976" cy="3756127"/>
          </a:xfrm>
        </p:spPr>
        <p:txBody>
          <a:bodyPr numCol="2" spcCol="162000"/>
          <a:lstStyle>
            <a:lvl1pPr marL="237600"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tx1"/>
                </a:solidFill>
                <a:latin typeface="+mj-lt"/>
              </a:defRPr>
            </a:lvl1pPr>
            <a:lvl2pPr>
              <a:lnSpc>
                <a:spcPts val="2400"/>
              </a:lnSpc>
              <a:spcBef>
                <a:spcPts val="567"/>
              </a:spcBef>
              <a:buClr>
                <a:schemeClr val="tx1"/>
              </a:buClr>
              <a:defRPr sz="2000">
                <a:solidFill>
                  <a:schemeClr val="tx1"/>
                </a:solidFill>
              </a:defRPr>
            </a:lvl2pPr>
            <a:lvl3pPr>
              <a:lnSpc>
                <a:spcPts val="24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7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1684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9669780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525198" y="0"/>
            <a:ext cx="1635384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 smtClean="0">
                <a:solidFill>
                  <a:schemeClr val="bg1"/>
                </a:solidFill>
              </a:rPr>
              <a:t>CONFIDENTIAL</a:t>
            </a:r>
            <a:endParaRPr lang="en-GB" sz="1544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8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</p:spTree>
    <p:extLst>
      <p:ext uri="{BB962C8B-B14F-4D97-AF65-F5344CB8AC3E}">
        <p14:creationId xmlns:p14="http://schemas.microsoft.com/office/powerpoint/2010/main" val="263032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 with confidential in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765501"/>
          </a:xfrm>
        </p:spPr>
        <p:txBody>
          <a:bodyPr anchor="t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296954"/>
            <a:ext cx="4759325" cy="5444103"/>
          </a:xfrm>
        </p:spPr>
        <p:txBody>
          <a:bodyPr/>
          <a:lstStyle>
            <a:lvl1pPr marL="347663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5447989" y="1315616"/>
            <a:ext cx="4729791" cy="5425441"/>
          </a:xfrm>
        </p:spPr>
        <p:txBody>
          <a:bodyPr/>
          <a:lstStyle>
            <a:lvl1pPr marL="0" indent="0">
              <a:buNone/>
              <a:defRPr sz="2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525198" y="0"/>
            <a:ext cx="1635384" cy="32996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544" b="1" dirty="0" smtClean="0">
                <a:solidFill>
                  <a:schemeClr val="bg1"/>
                </a:solidFill>
              </a:rPr>
              <a:t>CONFIDENTIAL</a:t>
            </a:r>
            <a:endParaRPr lang="en-GB" sz="1544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7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142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812" y="2996927"/>
            <a:ext cx="7433113" cy="275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77400" y="6930281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400" b="1">
                <a:solidFill>
                  <a:schemeClr val="tx1"/>
                </a:solidFill>
                <a:latin typeface="+mn-lt"/>
              </a:defRPr>
            </a:lvl1pPr>
          </a:lstStyle>
          <a:p>
            <a:fld id="{DDBE135E-2566-4748-853C-8A3B78F0FB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17" y="6987026"/>
            <a:ext cx="664464" cy="22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0" r:id="rId4"/>
    <p:sldLayoutId id="2147483662" r:id="rId5"/>
    <p:sldLayoutId id="2147483670" r:id="rId6"/>
    <p:sldLayoutId id="2147483671" r:id="rId7"/>
    <p:sldLayoutId id="2147483672" r:id="rId8"/>
    <p:sldLayoutId id="2147483673" r:id="rId9"/>
  </p:sldLayoutIdLst>
  <p:hf hdr="0" ftr="0" dt="0"/>
  <p:txStyles>
    <p:titleStyle>
      <a:lvl1pPr algn="l" defTabSz="1043056" rtl="0" eaLnBrk="1" latinLnBrk="0" hangingPunct="1">
        <a:lnSpc>
          <a:spcPts val="4200"/>
        </a:lnSpc>
        <a:spcBef>
          <a:spcPct val="0"/>
        </a:spcBef>
        <a:buNone/>
        <a:defRPr sz="36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4763" indent="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SzPct val="95000"/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1043056" rtl="0" eaLnBrk="1" latinLnBrk="0" hangingPunct="1">
        <a:lnSpc>
          <a:spcPct val="100000"/>
        </a:lnSpc>
        <a:spcBef>
          <a:spcPts val="850"/>
        </a:spcBef>
        <a:buClr>
          <a:schemeClr val="tx1"/>
        </a:buClr>
        <a:buFont typeface="Lato" panose="020F0502020204030203" pitchFamily="34" charset="0"/>
        <a:buChar char="∙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998" y="3043997"/>
            <a:ext cx="9383395" cy="702589"/>
          </a:xfrm>
        </p:spPr>
        <p:txBody>
          <a:bodyPr/>
          <a:lstStyle/>
          <a:p>
            <a:r>
              <a:rPr lang="en-US" b="1" dirty="0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Chair’s presentation</a:t>
            </a:r>
            <a:endParaRPr lang="en-US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998" y="3784036"/>
            <a:ext cx="9383395" cy="2898115"/>
          </a:xfrm>
        </p:spPr>
        <p:txBody>
          <a:bodyPr/>
          <a:lstStyle/>
          <a:p>
            <a:r>
              <a:rPr lang="en-GB" sz="2800" b="1" dirty="0" smtClean="0"/>
              <a:t>Lead team: </a:t>
            </a:r>
            <a:r>
              <a:rPr lang="en-GB" sz="2800" dirty="0"/>
              <a:t>David </a:t>
            </a:r>
            <a:r>
              <a:rPr lang="en-GB" sz="2800" dirty="0" smtClean="0"/>
              <a:t>Chandler, John Hampson, Natalie Hallas </a:t>
            </a:r>
          </a:p>
          <a:p>
            <a:r>
              <a:rPr lang="en-GB" sz="2800" b="1" dirty="0" smtClean="0"/>
              <a:t>ERG: </a:t>
            </a:r>
            <a:r>
              <a:rPr lang="en-GB" sz="2800" dirty="0" smtClean="0"/>
              <a:t>CRD and CHE, University of York</a:t>
            </a:r>
          </a:p>
          <a:p>
            <a:r>
              <a:rPr lang="en-GB" sz="2800" b="1" dirty="0" smtClean="0"/>
              <a:t>NICE technical team: </a:t>
            </a:r>
            <a:r>
              <a:rPr lang="en-GB" sz="2800" dirty="0" smtClean="0"/>
              <a:t>Kirsty Pitt and Alex Filby</a:t>
            </a:r>
          </a:p>
          <a:p>
            <a:r>
              <a:rPr lang="en-GB" sz="2800" b="1" dirty="0" smtClean="0"/>
              <a:t>Company: </a:t>
            </a:r>
            <a:r>
              <a:rPr lang="en-GB" sz="2800" dirty="0" smtClean="0"/>
              <a:t>Jazz Pharmaceuticals</a:t>
            </a:r>
          </a:p>
          <a:p>
            <a:r>
              <a:rPr lang="en-GB" sz="2800" dirty="0" smtClean="0"/>
              <a:t>27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September 2018</a:t>
            </a:r>
            <a:endParaRPr lang="en-GB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07999" y="1226974"/>
            <a:ext cx="9383394" cy="752731"/>
          </a:xfrm>
        </p:spPr>
        <p:txBody>
          <a:bodyPr vert="horz" lIns="0" tIns="0" rIns="0" bIns="0" rtlCol="0">
            <a:noAutofit/>
          </a:bodyPr>
          <a:lstStyle/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sz="2800" dirty="0"/>
              <a:t>Liposomal </a:t>
            </a:r>
            <a:r>
              <a:rPr lang="en-US" sz="2800" dirty="0" err="1"/>
              <a:t>cytarabine</a:t>
            </a:r>
            <a:r>
              <a:rPr lang="en-US" sz="2800" dirty="0"/>
              <a:t> and </a:t>
            </a:r>
            <a:r>
              <a:rPr lang="en-US" sz="2800" dirty="0" err="1"/>
              <a:t>daunorubicin</a:t>
            </a:r>
            <a:r>
              <a:rPr lang="en-US" sz="2800" dirty="0"/>
              <a:t> </a:t>
            </a:r>
            <a:r>
              <a:rPr lang="en-US" sz="2800" dirty="0" smtClean="0"/>
              <a:t>for </a:t>
            </a:r>
            <a:r>
              <a:rPr lang="en-US" sz="2800" dirty="0"/>
              <a:t>untreated acute myeloid </a:t>
            </a:r>
            <a:r>
              <a:rPr lang="en-US" sz="2800" dirty="0" err="1"/>
              <a:t>leukaemia</a:t>
            </a:r>
            <a:r>
              <a:rPr lang="en-US" sz="2800" dirty="0"/>
              <a:t> [ID1225] </a:t>
            </a:r>
            <a:endParaRPr lang="en-US" sz="2800" dirty="0" smtClean="0"/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sz="2800" dirty="0" smtClean="0"/>
              <a:t>– 2nd </a:t>
            </a:r>
            <a:r>
              <a:rPr lang="en-US" sz="2800" dirty="0"/>
              <a:t>appraisal committee 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97866" y="304800"/>
            <a:ext cx="3921871" cy="3804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PART 1 – for public observers</a:t>
            </a:r>
          </a:p>
        </p:txBody>
      </p:sp>
    </p:spTree>
    <p:extLst>
      <p:ext uri="{BB962C8B-B14F-4D97-AF65-F5344CB8AC3E}">
        <p14:creationId xmlns:p14="http://schemas.microsoft.com/office/powerpoint/2010/main" val="27007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ACD consultation responses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Consultee comments from:</a:t>
            </a:r>
          </a:p>
          <a:p>
            <a:pPr lvl="1"/>
            <a:r>
              <a:rPr lang="en-GB" dirty="0"/>
              <a:t>Leukaemia Care</a:t>
            </a:r>
          </a:p>
          <a:p>
            <a:pPr lvl="1"/>
            <a:r>
              <a:rPr lang="en-GB" dirty="0"/>
              <a:t>NCRI-ACP-RCP</a:t>
            </a:r>
          </a:p>
          <a:p>
            <a:pPr lvl="1"/>
            <a:r>
              <a:rPr lang="en-GB" dirty="0" smtClean="0"/>
              <a:t>Jazz Pharmaceuticals</a:t>
            </a:r>
          </a:p>
          <a:p>
            <a:pPr lvl="2"/>
            <a:r>
              <a:rPr lang="en-GB" dirty="0" smtClean="0"/>
              <a:t>Updated analysis of overall survival</a:t>
            </a:r>
          </a:p>
          <a:p>
            <a:pPr lvl="2"/>
            <a:r>
              <a:rPr lang="en-GB" dirty="0" smtClean="0"/>
              <a:t>Implemented a cure model post-HSCT</a:t>
            </a:r>
          </a:p>
          <a:p>
            <a:pPr lvl="2"/>
            <a:r>
              <a:rPr lang="en-GB" dirty="0" smtClean="0"/>
              <a:t>Updated patient access scheme</a:t>
            </a:r>
          </a:p>
          <a:p>
            <a:r>
              <a:rPr lang="en-GB" dirty="0" smtClean="0"/>
              <a:t>Web comments</a:t>
            </a:r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32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and professional group comments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11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People with high-risk AML currently have limited options</a:t>
            </a:r>
          </a:p>
          <a:p>
            <a:r>
              <a:rPr lang="en-GB" dirty="0" smtClean="0"/>
              <a:t>Extension to life is significant</a:t>
            </a:r>
          </a:p>
          <a:p>
            <a:r>
              <a:rPr lang="en-GB" dirty="0" smtClean="0"/>
              <a:t>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allowed more people to receive stem cell transplant</a:t>
            </a:r>
          </a:p>
          <a:p>
            <a:r>
              <a:rPr lang="en-GB" dirty="0" smtClean="0"/>
              <a:t>Access through the Cancer Drugs Fund could be considered to provide more long-term data</a:t>
            </a:r>
          </a:p>
          <a:p>
            <a:r>
              <a:rPr lang="en-GB" dirty="0" smtClean="0"/>
              <a:t>Results of the NCRI AML 18 and 19 trials may be useful (currently recruiting)</a:t>
            </a:r>
          </a:p>
        </p:txBody>
      </p:sp>
    </p:spTree>
    <p:extLst>
      <p:ext uri="{BB962C8B-B14F-4D97-AF65-F5344CB8AC3E}">
        <p14:creationId xmlns:p14="http://schemas.microsoft.com/office/powerpoint/2010/main" val="2632715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web comments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It is clinically plausible that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could offer an improvement in post-transplant survival, although scientific rationale not understood – current trials may explain</a:t>
            </a:r>
          </a:p>
          <a:p>
            <a:r>
              <a:rPr lang="en-GB" dirty="0"/>
              <a:t>T</a:t>
            </a:r>
            <a:r>
              <a:rPr lang="en-GB" dirty="0" smtClean="0"/>
              <a:t>he 3+7 group may not achieve the same plateau if disease relapse risk of treatment-related mortality is higher</a:t>
            </a:r>
          </a:p>
          <a:p>
            <a:r>
              <a:rPr lang="en-GB" dirty="0" smtClean="0"/>
              <a:t>Useful, easy to administer and well-tolerated treatment</a:t>
            </a:r>
          </a:p>
          <a:p>
            <a:r>
              <a:rPr lang="en-GB" dirty="0" smtClean="0"/>
              <a:t>Outcome may be slightly better in younger patients using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because have less expression of MDR gene and fewer comorbidities</a:t>
            </a:r>
          </a:p>
          <a:p>
            <a:r>
              <a:rPr lang="en-GB" dirty="0" smtClean="0"/>
              <a:t>Reduced cardiotoxicity with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may improve outcomes for older patients in particular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778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Committee preferences and company’s </a:t>
            </a:r>
            <a:br>
              <a:rPr lang="en-GB" dirty="0" smtClean="0"/>
            </a:br>
            <a:r>
              <a:rPr lang="en-GB" dirty="0" smtClean="0"/>
              <a:t>revised analysis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13</a:t>
            </a:fld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884765"/>
              </p:ext>
            </p:extLst>
          </p:nvPr>
        </p:nvGraphicFramePr>
        <p:xfrm>
          <a:off x="242887" y="1803984"/>
          <a:ext cx="10129837" cy="32857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195543"/>
                <a:gridCol w="293429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Committee</a:t>
                      </a:r>
                      <a:r>
                        <a:rPr lang="en-GB" sz="2000" baseline="0" dirty="0" smtClean="0"/>
                        <a:t> preference: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Did company include?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Updated analysis for overall survival based on a more mature data cut of Study 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 </a:t>
                      </a:r>
                    </a:p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(updated trial data)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Survival plateau captured in both groups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>
                        <a:lnSpc>
                          <a:spcPct val="114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Model based on overall survival data from a more recent data cut of the Study 301 trial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>
                        <a:lnSpc>
                          <a:spcPct val="114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Cure model for the whole population, whether or not they had had a stem cell transplant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</a:p>
                    <a:p>
                      <a:pPr marL="0" marR="0" lvl="0" indent="0" algn="ctr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2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ICER results presented)</a:t>
                      </a:r>
                      <a:endParaRPr lang="en-GB" sz="20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77971" y="5563187"/>
            <a:ext cx="10129837" cy="59921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>
                <a:solidFill>
                  <a:schemeClr val="bg1"/>
                </a:solidFill>
              </a:rPr>
              <a:t>Company also submitted a revised Patient Access Scheme discount</a:t>
            </a:r>
            <a:endParaRPr lang="en-GB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5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69" y="1947431"/>
            <a:ext cx="9108331" cy="4982850"/>
          </a:xfrm>
          <a:prstGeom prst="rect">
            <a:avLst/>
          </a:prstGeom>
          <a:ln w="3175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Company’s new evidence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200" b="0" dirty="0" smtClean="0">
                <a:latin typeface="+mn-lt"/>
              </a:rPr>
              <a:t>1a. Updated analysis of overall survival</a:t>
            </a:r>
            <a:endParaRPr lang="en-GB" b="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14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498060"/>
            <a:ext cx="9669780" cy="5242997"/>
          </a:xfrm>
        </p:spPr>
        <p:txBody>
          <a:bodyPr/>
          <a:lstStyle/>
          <a:p>
            <a:r>
              <a:rPr lang="en-GB" dirty="0"/>
              <a:t>Using drug safety update report data from 3 August 2018</a:t>
            </a:r>
          </a:p>
        </p:txBody>
      </p:sp>
    </p:spTree>
    <p:extLst>
      <p:ext uri="{BB962C8B-B14F-4D97-AF65-F5344CB8AC3E}">
        <p14:creationId xmlns:p14="http://schemas.microsoft.com/office/powerpoint/2010/main" val="4068724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Company’s new evidence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b="0" dirty="0" smtClean="0">
                <a:latin typeface="+mn-lt"/>
              </a:rPr>
              <a:t>1b. Updated analysis of overall survival from time of HSCT</a:t>
            </a:r>
            <a:endParaRPr lang="en-GB" b="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15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8000" y="1546698"/>
            <a:ext cx="9669780" cy="5194359"/>
          </a:xfrm>
        </p:spPr>
        <p:txBody>
          <a:bodyPr/>
          <a:lstStyle/>
          <a:p>
            <a:r>
              <a:rPr lang="en-GB" sz="2000" dirty="0" smtClean="0"/>
              <a:t>Using </a:t>
            </a:r>
            <a:r>
              <a:rPr lang="en-GB" sz="2000" dirty="0"/>
              <a:t>drug safety update report data from 3 August 2018</a:t>
            </a:r>
          </a:p>
          <a:p>
            <a:r>
              <a:rPr lang="en-GB" sz="2000" dirty="0"/>
              <a:t>Company reports that 8 UK AML experts confirmed </a:t>
            </a:r>
            <a:r>
              <a:rPr lang="en-GB" sz="2000" dirty="0" smtClean="0"/>
              <a:t>the </a:t>
            </a:r>
            <a:r>
              <a:rPr lang="en-GB" sz="2000" dirty="0"/>
              <a:t>majority of transplant-related mortality and relapse deaths would be expected within first year after transplant</a:t>
            </a: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23052" y="2671812"/>
            <a:ext cx="6883690" cy="4069245"/>
          </a:xfrm>
          <a:prstGeom prst="rect">
            <a:avLst/>
          </a:prstGeom>
          <a:ln w="38100"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418596" y="6930281"/>
            <a:ext cx="9508994" cy="40011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78047" lvl="1" indent="-378047">
              <a:buFont typeface="Wingdings"/>
              <a:buChar char="¤"/>
              <a:defRPr/>
            </a:pPr>
            <a:r>
              <a:rPr lang="en-GB" altLang="en-US" sz="2000" i="1" dirty="0" smtClean="0">
                <a:cs typeface="Arial" charset="0"/>
              </a:rPr>
              <a:t>Does the additional evidence improve the clinical plausibility of the results?</a:t>
            </a:r>
            <a:endParaRPr lang="en-GB" altLang="en-US" sz="2000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536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new evidence</a:t>
            </a:r>
            <a:br>
              <a:rPr lang="en-GB" dirty="0" smtClean="0"/>
            </a:br>
            <a:r>
              <a:rPr lang="en-GB" sz="2800" b="0" dirty="0" smtClean="0"/>
              <a:t>2. New cure form for post-HSCT survival in model</a:t>
            </a:r>
            <a:endParaRPr lang="en-GB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605064"/>
            <a:ext cx="9669780" cy="5135993"/>
          </a:xfrm>
        </p:spPr>
        <p:txBody>
          <a:bodyPr/>
          <a:lstStyle/>
          <a:p>
            <a:r>
              <a:rPr lang="en-GB" sz="2000" dirty="0"/>
              <a:t>Company based new analysis on ERG base case from first meeting (except alternative cost for HSCT)</a:t>
            </a:r>
          </a:p>
          <a:p>
            <a:r>
              <a:rPr lang="en-GB" sz="2000" dirty="0"/>
              <a:t>U</a:t>
            </a:r>
            <a:r>
              <a:rPr lang="en-GB" sz="2000" dirty="0" smtClean="0"/>
              <a:t>sed original trial </a:t>
            </a:r>
            <a:r>
              <a:rPr lang="en-GB" sz="2000" dirty="0"/>
              <a:t>data to extrapolate survival post-HSCT (due to lack of individual patient data for updated KM curves)</a:t>
            </a:r>
          </a:p>
          <a:p>
            <a:pPr lvl="1"/>
            <a:r>
              <a:rPr lang="en-GB" sz="2000" dirty="0"/>
              <a:t>Compared the extrapolated curves with updated KM curves</a:t>
            </a:r>
          </a:p>
          <a:p>
            <a:r>
              <a:rPr lang="en-GB" sz="2000" dirty="0"/>
              <a:t>None of the analyses for 3+7 group converged, so company applied 20% (aligned with updated KM curves) cure fraction manually for this group in the model</a:t>
            </a:r>
          </a:p>
          <a:p>
            <a:r>
              <a:rPr lang="en-GB" sz="2000" dirty="0"/>
              <a:t>Fit cure models to liposomal </a:t>
            </a:r>
            <a:r>
              <a:rPr lang="en-GB" sz="2000" dirty="0" err="1"/>
              <a:t>cytarabine</a:t>
            </a:r>
            <a:r>
              <a:rPr lang="en-GB" sz="2000" dirty="0"/>
              <a:t> and </a:t>
            </a:r>
            <a:r>
              <a:rPr lang="en-GB" sz="2000" dirty="0" err="1"/>
              <a:t>daunorubicin</a:t>
            </a:r>
            <a:r>
              <a:rPr lang="en-GB" sz="2000" dirty="0"/>
              <a:t> and 3+7 groups separately for post-HSCT overall survival – used in cost-effectiveness results</a:t>
            </a:r>
          </a:p>
          <a:p>
            <a:r>
              <a:rPr lang="en-GB" sz="2000" dirty="0"/>
              <a:t>Fit statistical cure model for full ITT populations using original data</a:t>
            </a:r>
          </a:p>
          <a:p>
            <a:pPr lvl="1"/>
            <a:r>
              <a:rPr lang="en-GB" sz="2000" dirty="0" smtClean="0"/>
              <a:t>Used </a:t>
            </a:r>
            <a:r>
              <a:rPr lang="en-GB" sz="2000" dirty="0"/>
              <a:t>to compare to modelled outcomes and updated KM data</a:t>
            </a:r>
          </a:p>
          <a:p>
            <a:pPr lvl="1"/>
            <a:r>
              <a:rPr lang="en-GB" sz="2000" dirty="0" smtClean="0"/>
              <a:t>Not used in cost-effectiveness results</a:t>
            </a:r>
          </a:p>
        </p:txBody>
      </p:sp>
    </p:spTree>
    <p:extLst>
      <p:ext uri="{BB962C8B-B14F-4D97-AF65-F5344CB8AC3E}">
        <p14:creationId xmlns:p14="http://schemas.microsoft.com/office/powerpoint/2010/main" val="4251838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new evidence</a:t>
            </a:r>
            <a:br>
              <a:rPr lang="en-GB" dirty="0" smtClean="0"/>
            </a:br>
            <a:r>
              <a:rPr lang="en-GB" sz="2800" b="0" dirty="0" smtClean="0"/>
              <a:t>2. Updated extrapolations for post-HSCT overall survival [1]</a:t>
            </a:r>
            <a:endParaRPr lang="en-GB" sz="2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17</a:t>
            </a:fld>
            <a:endParaRPr lang="en-GB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8528" y="1771193"/>
            <a:ext cx="6750898" cy="368883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</p:pic>
      <p:sp>
        <p:nvSpPr>
          <p:cNvPr id="7" name="Content Placeholder 3"/>
          <p:cNvSpPr txBox="1">
            <a:spLocks/>
          </p:cNvSpPr>
          <p:nvPr/>
        </p:nvSpPr>
        <p:spPr>
          <a:xfrm>
            <a:off x="1634246" y="1561755"/>
            <a:ext cx="6692629" cy="566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 algn="ctr">
              <a:buNone/>
            </a:pPr>
            <a:r>
              <a:rPr lang="en-GB" sz="1800" dirty="0" smtClean="0"/>
              <a:t>Post-HSCT overall survival extrapolations for liposomal cytarabine and daunorubicin group</a:t>
            </a: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349115" y="5573321"/>
            <a:ext cx="10176813" cy="1425264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buNone/>
            </a:pPr>
            <a:r>
              <a:rPr lang="en-GB" sz="1800" b="1" dirty="0" smtClean="0">
                <a:solidFill>
                  <a:srgbClr val="ED7B2E"/>
                </a:solidFill>
              </a:rPr>
              <a:t>Scenario a</a:t>
            </a:r>
            <a:r>
              <a:rPr lang="en-GB" sz="1800" dirty="0" smtClean="0"/>
              <a:t>: Original ERG base case (from first meeting)</a:t>
            </a:r>
          </a:p>
          <a:p>
            <a:pPr marL="4763" indent="0">
              <a:buNone/>
            </a:pPr>
            <a:r>
              <a:rPr lang="en-GB" sz="1800" b="1" dirty="0" smtClean="0">
                <a:solidFill>
                  <a:srgbClr val="5A9BD5"/>
                </a:solidFill>
              </a:rPr>
              <a:t>Scenario b</a:t>
            </a:r>
            <a:r>
              <a:rPr lang="en-GB" sz="1800" dirty="0" smtClean="0"/>
              <a:t>: Original ERG base case with </a:t>
            </a:r>
            <a:r>
              <a:rPr lang="en-GB" sz="1800" dirty="0" err="1" smtClean="0"/>
              <a:t>Gompertz</a:t>
            </a:r>
            <a:r>
              <a:rPr lang="en-GB" sz="1800" dirty="0" smtClean="0"/>
              <a:t> for liposomal cytarabine and daunorubicin</a:t>
            </a:r>
          </a:p>
          <a:p>
            <a:pPr marL="4763" indent="0">
              <a:buNone/>
            </a:pPr>
            <a:r>
              <a:rPr lang="en-GB" sz="1800" b="1" dirty="0" smtClean="0">
                <a:solidFill>
                  <a:srgbClr val="1D3C73"/>
                </a:solidFill>
              </a:rPr>
              <a:t>Scenario d</a:t>
            </a:r>
            <a:r>
              <a:rPr lang="en-GB" sz="1800" dirty="0" smtClean="0"/>
              <a:t>: Original ERG base case with cure model for liposomal </a:t>
            </a:r>
            <a:r>
              <a:rPr lang="en-GB" sz="1800" dirty="0" err="1" smtClean="0"/>
              <a:t>cytarabine</a:t>
            </a:r>
            <a:r>
              <a:rPr lang="en-GB" sz="1800" dirty="0" smtClean="0"/>
              <a:t> and </a:t>
            </a:r>
            <a:r>
              <a:rPr lang="en-GB" sz="1800" dirty="0" err="1" smtClean="0"/>
              <a:t>daunorubicin</a:t>
            </a:r>
            <a:r>
              <a:rPr lang="en-GB" sz="1800" dirty="0" smtClean="0"/>
              <a:t> and 	   3+7 groups </a:t>
            </a:r>
          </a:p>
        </p:txBody>
      </p:sp>
      <p:sp>
        <p:nvSpPr>
          <p:cNvPr id="4" name="Rectangle 3"/>
          <p:cNvSpPr/>
          <p:nvPr/>
        </p:nvSpPr>
        <p:spPr>
          <a:xfrm>
            <a:off x="6828720" y="3969290"/>
            <a:ext cx="1760706" cy="525294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94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new evidence</a:t>
            </a:r>
            <a:br>
              <a:rPr lang="en-GB" dirty="0" smtClean="0"/>
            </a:br>
            <a:r>
              <a:rPr lang="en-GB" sz="2800" b="0" dirty="0" smtClean="0"/>
              <a:t>2. Updated extrapolations for post-HSCT overall survival [2]</a:t>
            </a:r>
            <a:endParaRPr lang="en-GB" sz="2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18</a:t>
            </a:fld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462" y="1769790"/>
            <a:ext cx="6866021" cy="3957242"/>
          </a:xfrm>
          <a:prstGeom prst="rect">
            <a:avLst/>
          </a:prstGeom>
          <a:noFill/>
          <a:ln w="38100">
            <a:noFill/>
          </a:ln>
        </p:spPr>
      </p:pic>
      <p:sp>
        <p:nvSpPr>
          <p:cNvPr id="8" name="Content Placeholder 3"/>
          <p:cNvSpPr txBox="1">
            <a:spLocks/>
          </p:cNvSpPr>
          <p:nvPr/>
        </p:nvSpPr>
        <p:spPr>
          <a:xfrm>
            <a:off x="1819073" y="1789245"/>
            <a:ext cx="6634264" cy="335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 algn="ctr">
              <a:buNone/>
            </a:pPr>
            <a:r>
              <a:rPr lang="en-GB" sz="1800" dirty="0" smtClean="0"/>
              <a:t>Post-HSCT overall survival extrapolations for 3+7 group</a:t>
            </a: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508000" y="5935067"/>
            <a:ext cx="9083473" cy="72957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buNone/>
            </a:pPr>
            <a:r>
              <a:rPr lang="en-GB" sz="1800" b="1" dirty="0" smtClean="0">
                <a:solidFill>
                  <a:srgbClr val="6DAF01"/>
                </a:solidFill>
              </a:rPr>
              <a:t>Scenario c: </a:t>
            </a:r>
            <a:r>
              <a:rPr lang="en-GB" sz="1800" dirty="0"/>
              <a:t>Original </a:t>
            </a:r>
            <a:r>
              <a:rPr lang="en-GB" sz="1800" dirty="0" err="1"/>
              <a:t>Gompertz</a:t>
            </a:r>
            <a:r>
              <a:rPr lang="en-GB" sz="1800" dirty="0"/>
              <a:t> model for 3+7</a:t>
            </a:r>
          </a:p>
          <a:p>
            <a:pPr marL="4763" indent="0">
              <a:buNone/>
            </a:pPr>
            <a:r>
              <a:rPr lang="en-GB" sz="1800" b="1" dirty="0" smtClean="0">
                <a:solidFill>
                  <a:srgbClr val="254377"/>
                </a:solidFill>
              </a:rPr>
              <a:t>Scenario d</a:t>
            </a:r>
            <a:r>
              <a:rPr lang="en-GB" sz="1800" dirty="0" smtClean="0"/>
              <a:t>: Original ERG base case with cure model for liposomal </a:t>
            </a:r>
            <a:r>
              <a:rPr lang="en-GB" sz="1800" dirty="0" err="1" smtClean="0"/>
              <a:t>cytarabine</a:t>
            </a:r>
            <a:r>
              <a:rPr lang="en-GB" sz="1800" dirty="0" smtClean="0"/>
              <a:t> and </a:t>
            </a:r>
            <a:r>
              <a:rPr lang="en-GB" sz="1800" dirty="0" err="1" smtClean="0"/>
              <a:t>daunorubicin</a:t>
            </a:r>
            <a:r>
              <a:rPr lang="en-GB" sz="1800" dirty="0" smtClean="0"/>
              <a:t> and 3+7 groups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27259" y="2556714"/>
            <a:ext cx="2029496" cy="1266256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24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new evidence</a:t>
            </a:r>
            <a:br>
              <a:rPr lang="en-GB" dirty="0" smtClean="0"/>
            </a:br>
            <a:r>
              <a:rPr lang="en-GB" sz="2800" b="0" dirty="0" smtClean="0"/>
              <a:t>2. Updated extrapolations [3]</a:t>
            </a:r>
            <a:endParaRPr lang="en-GB" sz="2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19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1566153"/>
            <a:ext cx="9669780" cy="5174904"/>
          </a:xfrm>
        </p:spPr>
        <p:txBody>
          <a:bodyPr/>
          <a:lstStyle/>
          <a:p>
            <a:pPr marL="4763" indent="0">
              <a:buNone/>
            </a:pPr>
            <a:r>
              <a:rPr lang="en-GB" dirty="0" smtClean="0"/>
              <a:t>Overall survival extrapolation for full 3+7 group </a:t>
            </a:r>
            <a:endParaRPr lang="en-GB" dirty="0"/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3" y="2003898"/>
            <a:ext cx="7725086" cy="4321499"/>
          </a:xfrm>
          <a:prstGeom prst="rect">
            <a:avLst/>
          </a:prstGeom>
          <a:noFill/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8044775" y="2003898"/>
            <a:ext cx="2276273" cy="36736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1800" dirty="0" smtClean="0"/>
              <a:t>Company comments that the cure method and model projections remain close, suggesting that differences in OS outcomes between the current modelling approach and one based on a cure model of the ITT population would be modest.</a:t>
            </a:r>
          </a:p>
        </p:txBody>
      </p:sp>
    </p:spTree>
    <p:extLst>
      <p:ext uri="{BB962C8B-B14F-4D97-AF65-F5344CB8AC3E}">
        <p14:creationId xmlns:p14="http://schemas.microsoft.com/office/powerpoint/2010/main" val="384331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for consideration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Does the additional evidence improve the clinical plausibility of the results</a:t>
            </a:r>
            <a:r>
              <a:rPr lang="en-GB" dirty="0" smtClean="0"/>
              <a:t>?</a:t>
            </a:r>
          </a:p>
          <a:p>
            <a:r>
              <a:rPr lang="en-GB" dirty="0"/>
              <a:t>Are the post-HSCT cure models plausible?</a:t>
            </a:r>
          </a:p>
          <a:p>
            <a:r>
              <a:rPr lang="en-GB" dirty="0"/>
              <a:t>Is the model structure adequate for decision-making?</a:t>
            </a:r>
          </a:p>
          <a:p>
            <a:r>
              <a:rPr lang="en-GB" dirty="0" smtClean="0"/>
              <a:t>What is the most plausible ICER?</a:t>
            </a:r>
          </a:p>
          <a:p>
            <a:r>
              <a:rPr lang="en-GB" dirty="0" smtClean="0"/>
              <a:t>Is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cost-effective?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9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new evidence</a:t>
            </a:r>
            <a:br>
              <a:rPr lang="en-GB" dirty="0" smtClean="0"/>
            </a:br>
            <a:r>
              <a:rPr lang="en-GB" sz="2800" b="0" dirty="0"/>
              <a:t>2. Updated extrapolations </a:t>
            </a:r>
            <a:r>
              <a:rPr lang="en-GB" sz="2800" b="0" dirty="0" smtClean="0"/>
              <a:t>[4]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20</a:t>
            </a:fld>
            <a:endParaRPr lang="en-GB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32" y="2360898"/>
            <a:ext cx="7805847" cy="39430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188413" y="2360898"/>
            <a:ext cx="2276273" cy="33966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1800" dirty="0" smtClean="0"/>
              <a:t>Company states that this cure model of OS from the original data set overestimated survival and gave an overly favourable and unrealistic ICER for liposomal </a:t>
            </a:r>
            <a:r>
              <a:rPr lang="en-GB" sz="1800" dirty="0" err="1" smtClean="0"/>
              <a:t>cytarabine</a:t>
            </a:r>
            <a:r>
              <a:rPr lang="en-GB" sz="1800" dirty="0" smtClean="0"/>
              <a:t> and </a:t>
            </a:r>
            <a:r>
              <a:rPr lang="en-GB" sz="1800" dirty="0" err="1" smtClean="0"/>
              <a:t>daunorubicin</a:t>
            </a:r>
            <a:r>
              <a:rPr lang="en-GB" sz="1800" dirty="0"/>
              <a:t> </a:t>
            </a:r>
            <a:r>
              <a:rPr lang="en-GB" sz="1800" dirty="0" smtClean="0"/>
              <a:t>– so used cure models for </a:t>
            </a:r>
            <a:r>
              <a:rPr lang="en-GB" sz="1800" b="1" dirty="0" smtClean="0"/>
              <a:t>post-HSCT</a:t>
            </a:r>
            <a:r>
              <a:rPr lang="en-GB" sz="1800" dirty="0" smtClean="0"/>
              <a:t> OS instead.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508000" y="1566153"/>
            <a:ext cx="9669780" cy="51749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>
              <a:buFont typeface="Arial" pitchFamily="34" charset="0"/>
              <a:buNone/>
            </a:pPr>
            <a:r>
              <a:rPr lang="en-GB" dirty="0" smtClean="0"/>
              <a:t>Overall survival extrapolation for full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group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626924" y="6536337"/>
            <a:ext cx="7431932" cy="707886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78047" lvl="1" indent="-378047">
              <a:buFont typeface="Wingdings"/>
              <a:buChar char="¤"/>
              <a:defRPr/>
            </a:pPr>
            <a:r>
              <a:rPr lang="en-GB" altLang="en-US" sz="2000" i="1" dirty="0" smtClean="0">
                <a:cs typeface="Arial" charset="0"/>
              </a:rPr>
              <a:t>Are the post-HSCT cure models plausible?</a:t>
            </a:r>
          </a:p>
          <a:p>
            <a:pPr marL="378047" lvl="1" indent="-378047">
              <a:buFont typeface="Wingdings"/>
              <a:buChar char="¤"/>
              <a:defRPr/>
            </a:pPr>
            <a:r>
              <a:rPr lang="en-GB" altLang="en-US" sz="2000" i="1" dirty="0" smtClean="0">
                <a:cs typeface="Arial" charset="0"/>
              </a:rPr>
              <a:t>Is the model structure adequate for decision-making?</a:t>
            </a:r>
            <a:endParaRPr lang="en-GB" altLang="en-US" sz="2000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10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934319664"/>
              </p:ext>
            </p:extLst>
          </p:nvPr>
        </p:nvGraphicFramePr>
        <p:xfrm>
          <a:off x="507177" y="4102795"/>
          <a:ext cx="9670603" cy="31196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210483"/>
                <a:gridCol w="1518060"/>
                <a:gridCol w="1942060"/>
              </a:tblGrid>
              <a:tr h="22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Scenario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ICER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Population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</a:tr>
              <a:tr h="466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Base case </a:t>
                      </a:r>
                      <a:r>
                        <a:rPr lang="en-GB" sz="2000" b="0" dirty="0">
                          <a:effectLst/>
                        </a:rPr>
                        <a:t>(scenario d) (cure model applied to CPX-351 and 3+7)</a:t>
                      </a:r>
                      <a:endParaRPr lang="en-GB" sz="2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£42,681</a:t>
                      </a: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20% of patients  below age 60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</a:tr>
              <a:tr h="22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Base case </a:t>
                      </a:r>
                      <a:r>
                        <a:rPr lang="en-GB" sz="2000" b="0">
                          <a:effectLst/>
                        </a:rPr>
                        <a:t>with </a:t>
                      </a:r>
                      <a:r>
                        <a:rPr lang="en-GB" sz="2000" b="0" smtClean="0">
                          <a:effectLst/>
                        </a:rPr>
                        <a:t>trial </a:t>
                      </a:r>
                      <a:r>
                        <a:rPr lang="en-GB" sz="2000" b="0" dirty="0">
                          <a:effectLst/>
                        </a:rPr>
                        <a:t>population</a:t>
                      </a:r>
                      <a:endParaRPr lang="en-GB" sz="2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£48,991</a:t>
                      </a: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All patients &gt; 60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</a:tr>
              <a:tr h="466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Assuming no cure fraction post-transplant for 3+7</a:t>
                      </a:r>
                      <a:endParaRPr lang="en-GB" sz="2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£33,755</a:t>
                      </a: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20% of patients below age 60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</a:tr>
              <a:tr h="466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Assuming </a:t>
                      </a:r>
                      <a:r>
                        <a:rPr lang="en-GB" sz="2000" b="0" dirty="0" err="1">
                          <a:effectLst/>
                        </a:rPr>
                        <a:t>Gompertz</a:t>
                      </a:r>
                      <a:r>
                        <a:rPr lang="en-GB" sz="2000" b="0" dirty="0">
                          <a:effectLst/>
                        </a:rPr>
                        <a:t> survival function </a:t>
                      </a:r>
                      <a:r>
                        <a:rPr lang="en-GB" sz="2000" b="0" dirty="0" smtClean="0">
                          <a:effectLst/>
                        </a:rPr>
                        <a:t>for both groups</a:t>
                      </a:r>
                      <a:endParaRPr lang="en-GB" sz="2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46,523*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064" marR="660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All patients &gt; 60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6064" marR="66064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updated base case and scenario analyses, including updated PAS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927590" y="7055592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21</a:t>
            </a:fld>
            <a:endParaRPr lang="en-GB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08000" y="1596365"/>
            <a:ext cx="9669780" cy="2422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/>
              <a:t>Company’s updated base case uses scenario (d): cure model for post-HSCT survival with forced cure fraction for 3+7 group (liposomal </a:t>
            </a:r>
            <a:r>
              <a:rPr lang="en-GB" sz="2000" dirty="0" err="1" smtClean="0"/>
              <a:t>cytarabine</a:t>
            </a:r>
            <a:r>
              <a:rPr lang="en-GB" sz="2000" dirty="0" smtClean="0"/>
              <a:t> and </a:t>
            </a:r>
            <a:r>
              <a:rPr lang="en-GB" sz="2000" dirty="0" err="1" smtClean="0"/>
              <a:t>daunorubicin</a:t>
            </a:r>
            <a:r>
              <a:rPr lang="en-GB" sz="2000" dirty="0" smtClean="0"/>
              <a:t> and 3+7 groups modelled separately)</a:t>
            </a:r>
          </a:p>
          <a:p>
            <a:pPr lvl="1"/>
            <a:r>
              <a:rPr lang="en-GB" sz="2000" dirty="0" smtClean="0"/>
              <a:t>Also includes 20% of people in model as under 60 years – in original company and ERG base cases, all patients were over 60</a:t>
            </a:r>
          </a:p>
          <a:p>
            <a:pPr lvl="1"/>
            <a:r>
              <a:rPr lang="en-GB" sz="2000" dirty="0" smtClean="0"/>
              <a:t>Company states this scenario has best fit to trial data and is consistent with literature on post-transplant survival</a:t>
            </a:r>
          </a:p>
          <a:p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08000" y="7222423"/>
            <a:ext cx="842498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dirty="0" smtClean="0"/>
              <a:t>*result omitted from company report - calculated by ERG</a:t>
            </a:r>
          </a:p>
        </p:txBody>
      </p:sp>
    </p:spTree>
    <p:extLst>
      <p:ext uri="{BB962C8B-B14F-4D97-AF65-F5344CB8AC3E}">
        <p14:creationId xmlns:p14="http://schemas.microsoft.com/office/powerpoint/2010/main" val="1909454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32636"/>
            <a:ext cx="9669780" cy="765501"/>
          </a:xfrm>
        </p:spPr>
        <p:txBody>
          <a:bodyPr/>
          <a:lstStyle/>
          <a:p>
            <a:r>
              <a:rPr lang="en-GB" dirty="0" smtClean="0"/>
              <a:t>ERG comments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8000" y="854827"/>
            <a:ext cx="9669780" cy="6075454"/>
          </a:xfrm>
        </p:spPr>
        <p:txBody>
          <a:bodyPr/>
          <a:lstStyle/>
          <a:p>
            <a:pPr marL="4763" indent="0">
              <a:buNone/>
            </a:pPr>
            <a:r>
              <a:rPr lang="en-GB" sz="1800" b="1" dirty="0" smtClean="0">
                <a:solidFill>
                  <a:schemeClr val="accent1"/>
                </a:solidFill>
              </a:rPr>
              <a:t>Clinical data</a:t>
            </a:r>
          </a:p>
          <a:p>
            <a:r>
              <a:rPr lang="en-GB" sz="1800" dirty="0" smtClean="0"/>
              <a:t>Updated evidence is more robust and reduces uncertainty</a:t>
            </a:r>
          </a:p>
          <a:p>
            <a:pPr marL="4763" indent="0">
              <a:buNone/>
            </a:pPr>
            <a:r>
              <a:rPr lang="en-GB" sz="1800" b="1" dirty="0" smtClean="0">
                <a:solidFill>
                  <a:schemeClr val="accent1"/>
                </a:solidFill>
              </a:rPr>
              <a:t>Post-stem cell transplant cure modelling approach</a:t>
            </a:r>
            <a:endParaRPr lang="en-GB" sz="1800" b="1" dirty="0">
              <a:solidFill>
                <a:schemeClr val="accent1"/>
              </a:solidFill>
            </a:endParaRPr>
          </a:p>
          <a:p>
            <a:r>
              <a:rPr lang="en-GB" sz="1800" dirty="0" smtClean="0"/>
              <a:t>Not clear how general population mortality was taken into account</a:t>
            </a:r>
          </a:p>
          <a:p>
            <a:r>
              <a:rPr lang="en-GB" sz="1800" dirty="0" smtClean="0"/>
              <a:t>The </a:t>
            </a:r>
            <a:r>
              <a:rPr lang="en-GB" sz="1800" dirty="0"/>
              <a:t>ERG noted that the cure fractions for </a:t>
            </a:r>
            <a:r>
              <a:rPr lang="en-GB" sz="1800" dirty="0" smtClean="0"/>
              <a:t>liposomal cytarabine and daunorubicin applied </a:t>
            </a:r>
            <a:r>
              <a:rPr lang="en-GB" sz="1800" dirty="0"/>
              <a:t>in the model were </a:t>
            </a:r>
            <a:r>
              <a:rPr lang="en-GB" sz="1800" dirty="0" smtClean="0"/>
              <a:t>higher than those </a:t>
            </a:r>
            <a:r>
              <a:rPr lang="en-GB" sz="1800" dirty="0"/>
              <a:t>in the </a:t>
            </a:r>
            <a:r>
              <a:rPr lang="en-GB" sz="1800" dirty="0" smtClean="0"/>
              <a:t>company’s response document and were higher than what might be expected from visual inspection of the Kaplan–Meier curves</a:t>
            </a:r>
            <a:endParaRPr lang="en-GB" sz="1800" dirty="0"/>
          </a:p>
          <a:p>
            <a:r>
              <a:rPr lang="en-GB" sz="1800" dirty="0" smtClean="0"/>
              <a:t>The </a:t>
            </a:r>
            <a:r>
              <a:rPr lang="en-GB" sz="1800" dirty="0"/>
              <a:t>20% cure rate </a:t>
            </a:r>
            <a:r>
              <a:rPr lang="en-GB" sz="1800" dirty="0" smtClean="0"/>
              <a:t>for 3+7 appears </a:t>
            </a:r>
            <a:r>
              <a:rPr lang="en-GB" sz="1800" dirty="0"/>
              <a:t>to be based on visual inspection, and no other cure fractions were </a:t>
            </a:r>
            <a:r>
              <a:rPr lang="en-GB" sz="1800" dirty="0" smtClean="0"/>
              <a:t>explored</a:t>
            </a:r>
            <a:r>
              <a:rPr lang="en-GB" sz="1800" dirty="0"/>
              <a:t> </a:t>
            </a:r>
            <a:r>
              <a:rPr lang="en-GB" sz="1800" dirty="0" smtClean="0"/>
              <a:t>– ERG considered 25% → </a:t>
            </a:r>
            <a:r>
              <a:rPr lang="en-GB" sz="1800" i="1" dirty="0" smtClean="0">
                <a:solidFill>
                  <a:schemeClr val="accent5"/>
                </a:solidFill>
              </a:rPr>
              <a:t>this increases the ICER</a:t>
            </a:r>
          </a:p>
          <a:p>
            <a:r>
              <a:rPr lang="en-GB" sz="1800" dirty="0" smtClean="0"/>
              <a:t>For </a:t>
            </a:r>
            <a:r>
              <a:rPr lang="en-GB" sz="1800" dirty="0"/>
              <a:t>liposomal cytarabine and daunorubicin, the cure model curves provide higher survival estimates and </a:t>
            </a:r>
            <a:r>
              <a:rPr lang="en-GB" sz="1800" dirty="0" smtClean="0"/>
              <a:t>produces </a:t>
            </a:r>
            <a:r>
              <a:rPr lang="en-GB" sz="1800" dirty="0"/>
              <a:t>more life years than all simple parametric curves in the original </a:t>
            </a:r>
            <a:r>
              <a:rPr lang="en-GB" sz="1800"/>
              <a:t>company </a:t>
            </a:r>
            <a:r>
              <a:rPr lang="en-GB" sz="1800" smtClean="0"/>
              <a:t>model</a:t>
            </a:r>
          </a:p>
          <a:p>
            <a:pPr marL="4763" indent="0">
              <a:buNone/>
            </a:pPr>
            <a:r>
              <a:rPr lang="en-GB" sz="1800" b="1" smtClean="0">
                <a:solidFill>
                  <a:schemeClr val="accent1"/>
                </a:solidFill>
              </a:rPr>
              <a:t>Other </a:t>
            </a:r>
            <a:r>
              <a:rPr lang="en-GB" sz="1800" b="1" dirty="0" smtClean="0">
                <a:solidFill>
                  <a:schemeClr val="accent1"/>
                </a:solidFill>
              </a:rPr>
              <a:t>modelling </a:t>
            </a:r>
            <a:r>
              <a:rPr lang="en-GB" sz="1800" b="1" dirty="0">
                <a:solidFill>
                  <a:schemeClr val="accent1"/>
                </a:solidFill>
              </a:rPr>
              <a:t>scenarios</a:t>
            </a:r>
          </a:p>
          <a:p>
            <a:r>
              <a:rPr lang="en-GB" sz="1800" dirty="0" smtClean="0"/>
              <a:t>ERG does not consider company’s age adjustment appropriate as it also increases the number of patients who achieve remission (OR = 1.35) – an impact of age on response was not significant in the trial and trial did not include people under 60</a:t>
            </a:r>
          </a:p>
          <a:p>
            <a:r>
              <a:rPr lang="en-GB" sz="1800" dirty="0" smtClean="0"/>
              <a:t>ERG considered using a body surface area of 2.0m</a:t>
            </a:r>
            <a:r>
              <a:rPr lang="en-GB" sz="1800" baseline="30000" dirty="0" smtClean="0"/>
              <a:t>2 </a:t>
            </a:r>
            <a:r>
              <a:rPr lang="en-GB" sz="1800" dirty="0"/>
              <a:t>as in the </a:t>
            </a:r>
            <a:r>
              <a:rPr lang="en-GB" sz="1800" dirty="0" smtClean="0"/>
              <a:t>trial instead of 1.83 as in the ERG base case </a:t>
            </a:r>
            <a:r>
              <a:rPr lang="en-GB" sz="1800" dirty="0"/>
              <a:t>→ </a:t>
            </a:r>
            <a:r>
              <a:rPr lang="en-GB" sz="1800" i="1" dirty="0">
                <a:solidFill>
                  <a:schemeClr val="accent5"/>
                </a:solidFill>
              </a:rPr>
              <a:t>this increases the ICER</a:t>
            </a:r>
          </a:p>
          <a:p>
            <a:pPr marL="4763" indent="0">
              <a:buNone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068343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 comments</a:t>
            </a:r>
            <a:br>
              <a:rPr lang="en-GB" dirty="0" smtClean="0"/>
            </a:br>
            <a:r>
              <a:rPr lang="en-GB" sz="2800" b="0" dirty="0" smtClean="0"/>
              <a:t>Post-HSCT OS for liposomal </a:t>
            </a:r>
            <a:r>
              <a:rPr lang="en-GB" sz="2800" b="0" dirty="0" err="1" smtClean="0"/>
              <a:t>cytarabine</a:t>
            </a:r>
            <a:r>
              <a:rPr lang="en-GB" sz="2800" b="0" dirty="0" smtClean="0"/>
              <a:t> and </a:t>
            </a:r>
            <a:r>
              <a:rPr lang="en-GB" sz="2800" b="0" dirty="0" err="1" smtClean="0"/>
              <a:t>daunorubicin</a:t>
            </a:r>
            <a:endParaRPr lang="en-GB" sz="28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23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95375" y="1943100"/>
            <a:ext cx="8305800" cy="4610100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624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 comments</a:t>
            </a:r>
            <a:br>
              <a:rPr lang="en-GB" dirty="0" smtClean="0"/>
            </a:br>
            <a:r>
              <a:rPr lang="en-GB" sz="3200" b="0" dirty="0"/>
              <a:t>Post-HSCT OS for </a:t>
            </a:r>
            <a:r>
              <a:rPr lang="en-GB" sz="3200" b="0" dirty="0" smtClean="0"/>
              <a:t>3+7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24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095375" y="1943100"/>
            <a:ext cx="8305800" cy="4610100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192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issues for consideration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25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Does the additional evidence improve the clinical plausibility of the results</a:t>
            </a:r>
            <a:r>
              <a:rPr lang="en-GB" dirty="0" smtClean="0"/>
              <a:t>?</a:t>
            </a:r>
          </a:p>
          <a:p>
            <a:r>
              <a:rPr lang="en-GB" dirty="0"/>
              <a:t>Are the post-HSCT cure models plausible?</a:t>
            </a:r>
          </a:p>
          <a:p>
            <a:r>
              <a:rPr lang="en-GB" dirty="0"/>
              <a:t>Is the model structure adequate for decision-making?</a:t>
            </a:r>
          </a:p>
          <a:p>
            <a:r>
              <a:rPr lang="en-GB" dirty="0" smtClean="0"/>
              <a:t>What is the most plausible ICER?</a:t>
            </a:r>
          </a:p>
          <a:p>
            <a:r>
              <a:rPr lang="en-GB" dirty="0" smtClean="0"/>
              <a:t>Is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cost-effective?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71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224566934"/>
              </p:ext>
            </p:extLst>
          </p:nvPr>
        </p:nvGraphicFramePr>
        <p:xfrm>
          <a:off x="353019" y="1599456"/>
          <a:ext cx="10030847" cy="5033758"/>
        </p:xfrm>
        <a:graphic>
          <a:graphicData uri="http://schemas.openxmlformats.org/drawingml/2006/table">
            <a:tbl>
              <a:tblPr firstCol="1" bandRow="1">
                <a:tableStyleId>{F5AB1C69-6EDB-4FF4-983F-18BD219EF322}</a:tableStyleId>
              </a:tblPr>
              <a:tblGrid>
                <a:gridCol w="2170262"/>
                <a:gridCol w="7860585"/>
              </a:tblGrid>
              <a:tr h="94801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Marketing authorisation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effectLst/>
                        </a:rPr>
                        <a:t>Treatment of adults with newly diagnosed, therapy-related AML (t-AML) or AML with myelodysplasia-related changes (AML-MRC)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</a:tr>
              <a:tr h="108269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Mechanism of action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Liposomal </a:t>
                      </a:r>
                      <a:r>
                        <a:rPr lang="en-GB" sz="1800" dirty="0" err="1" smtClean="0"/>
                        <a:t>cytarabine</a:t>
                      </a:r>
                      <a:r>
                        <a:rPr lang="en-GB" sz="1800" dirty="0" smtClean="0"/>
                        <a:t> and </a:t>
                      </a:r>
                      <a:r>
                        <a:rPr lang="en-GB" sz="1800" dirty="0" err="1" smtClean="0"/>
                        <a:t>daunorubicin</a:t>
                      </a:r>
                      <a:r>
                        <a:rPr lang="en-GB" sz="1800" dirty="0" smtClean="0"/>
                        <a:t> is a liposomal delivery system which uses nanoparticle technology. The liposomes are taken up inside the </a:t>
                      </a:r>
                      <a:r>
                        <a:rPr lang="en-GB" sz="1800" dirty="0" err="1" smtClean="0"/>
                        <a:t>leukaemic</a:t>
                      </a:r>
                      <a:r>
                        <a:rPr lang="en-GB" sz="1800" dirty="0" smtClean="0"/>
                        <a:t> cells where they release a fixed molar ratio of 1:5 of </a:t>
                      </a:r>
                      <a:r>
                        <a:rPr lang="en-GB" sz="1800" dirty="0" err="1" smtClean="0"/>
                        <a:t>daunorubicin</a:t>
                      </a:r>
                      <a:r>
                        <a:rPr lang="en-GB" sz="1800" dirty="0" smtClean="0"/>
                        <a:t>: </a:t>
                      </a:r>
                      <a:r>
                        <a:rPr lang="en-GB" sz="1800" dirty="0" err="1" smtClean="0"/>
                        <a:t>cytarabine</a:t>
                      </a:r>
                      <a:r>
                        <a:rPr lang="en-GB" sz="1800" dirty="0" smtClean="0"/>
                        <a:t>.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</a:tr>
              <a:tr h="18530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Administration</a:t>
                      </a:r>
                      <a:r>
                        <a:rPr lang="en-GB" sz="1800" baseline="0" dirty="0" smtClean="0"/>
                        <a:t> and dosage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Daunorubicin</a:t>
                      </a:r>
                      <a:r>
                        <a:rPr lang="en-GB" sz="1800" dirty="0" smtClean="0"/>
                        <a:t> 44 mg/m</a:t>
                      </a:r>
                      <a:r>
                        <a:rPr lang="en-GB" sz="1800" baseline="30000" dirty="0" smtClean="0"/>
                        <a:t>2</a:t>
                      </a:r>
                      <a:r>
                        <a:rPr lang="en-GB" sz="1800" dirty="0" smtClean="0"/>
                        <a:t> and </a:t>
                      </a:r>
                      <a:r>
                        <a:rPr lang="en-GB" sz="1800" dirty="0" err="1" smtClean="0"/>
                        <a:t>cytarabine</a:t>
                      </a:r>
                      <a:r>
                        <a:rPr lang="en-GB" sz="1800" dirty="0" smtClean="0"/>
                        <a:t> 100 mg/m</a:t>
                      </a:r>
                      <a:r>
                        <a:rPr lang="en-GB" sz="1800" baseline="30000" dirty="0" smtClean="0"/>
                        <a:t>2</a:t>
                      </a:r>
                      <a:r>
                        <a:rPr lang="en-GB" sz="1800" dirty="0" smtClean="0"/>
                        <a:t>, administered intravenously over 90 minutes on days 1, 3, and 5 for the first course of induction therapy and on days 1 and 3 for subsequent courses of induction therapy, if needed. The recommended dosing schedule</a:t>
                      </a:r>
                      <a:r>
                        <a:rPr lang="en-GB" sz="1800" baseline="0" dirty="0" smtClean="0"/>
                        <a:t> for consolidation </a:t>
                      </a:r>
                      <a:r>
                        <a:rPr lang="en-GB" sz="1800" dirty="0" smtClean="0"/>
                        <a:t>is </a:t>
                      </a:r>
                      <a:r>
                        <a:rPr lang="en-GB" sz="1800" dirty="0" err="1" smtClean="0"/>
                        <a:t>daunorubicin</a:t>
                      </a:r>
                      <a:r>
                        <a:rPr lang="en-GB" sz="1800" dirty="0" smtClean="0"/>
                        <a:t> 29 mg/m</a:t>
                      </a:r>
                      <a:r>
                        <a:rPr lang="en-GB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dirty="0" smtClean="0"/>
                        <a:t> and </a:t>
                      </a:r>
                      <a:r>
                        <a:rPr lang="en-GB" sz="1800" dirty="0" err="1" smtClean="0"/>
                        <a:t>cytarabine</a:t>
                      </a:r>
                      <a:r>
                        <a:rPr lang="en-GB" sz="1800" dirty="0" smtClean="0"/>
                        <a:t> 65 mg/m</a:t>
                      </a:r>
                      <a:r>
                        <a:rPr lang="en-GB" sz="1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dirty="0" smtClean="0"/>
                        <a:t> administered intravenously over 90 minutes on days 1 and 3.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</a:tr>
              <a:tr h="103462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List</a:t>
                      </a:r>
                      <a:r>
                        <a:rPr lang="en-GB" sz="1800" baseline="0" dirty="0" smtClean="0"/>
                        <a:t> price</a:t>
                      </a:r>
                      <a:endParaRPr lang="en-GB" sz="1800" dirty="0"/>
                    </a:p>
                  </a:txBody>
                  <a:tcPr marL="99015" marR="99015" marT="50408" marB="504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£4,581 </a:t>
                      </a:r>
                      <a:r>
                        <a:rPr lang="en-GB" sz="1800" kern="1200" dirty="0" smtClean="0"/>
                        <a:t>per 50ml vial. The company estimates that </a:t>
                      </a: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XXXXXXXXXXXXXXXX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 is a simple discount patient access scheme.</a:t>
                      </a:r>
                    </a:p>
                  </a:txBody>
                  <a:tcPr marL="99015" marR="99015" marT="50408" marB="50408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9669780" cy="1080811"/>
          </a:xfrm>
        </p:spPr>
        <p:txBody>
          <a:bodyPr/>
          <a:lstStyle/>
          <a:p>
            <a:r>
              <a:rPr lang="en-GB" b="1" dirty="0" smtClean="0"/>
              <a:t>Liposomal cytarabine and daunorubicin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646" dirty="0" smtClean="0">
                <a:latin typeface="+mn-lt"/>
              </a:rPr>
              <a:t>(CPX-351, Jazz </a:t>
            </a:r>
            <a:r>
              <a:rPr lang="en-GB" sz="2646" dirty="0">
                <a:latin typeface="+mn-lt"/>
              </a:rPr>
              <a:t>Pharmaceuticals)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532824D6-1CC4-45B0-B658-13A760FABFF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420238" y="7125444"/>
            <a:ext cx="843388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dirty="0" smtClean="0"/>
              <a:t>NB. Received </a:t>
            </a:r>
            <a:r>
              <a:rPr lang="en-GB" sz="1800" dirty="0"/>
              <a:t>Promising Innovative Medicine designation from the MHRA in Oct </a:t>
            </a:r>
            <a:r>
              <a:rPr lang="en-GB" sz="1800" dirty="0" smtClean="0"/>
              <a:t>17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1303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ACD: preliminary recommendation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08000" y="1965961"/>
            <a:ext cx="9669780" cy="3002279"/>
          </a:xfrm>
          <a:prstGeom prst="rect">
            <a:avLst/>
          </a:prstGeom>
          <a:ln w="38100">
            <a:solidFill>
              <a:schemeClr val="accent3"/>
            </a:solidFill>
          </a:ln>
        </p:spPr>
        <p:txBody>
          <a:bodyPr vert="horz" lIns="0" tIns="0" rIns="0" bIns="0" rtlCol="0">
            <a:noAutofit/>
          </a:bodyPr>
          <a:lstStyle>
            <a:lvl1pPr marL="347663" indent="-3429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SzPct val="95000"/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266700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6225" algn="l" defTabSz="1043056" rtl="0" eaLnBrk="1" latinLnBrk="0" hangingPunct="1">
              <a:lnSpc>
                <a:spcPct val="100000"/>
              </a:lnSpc>
              <a:spcBef>
                <a:spcPts val="850"/>
              </a:spcBef>
              <a:buClr>
                <a:schemeClr val="tx1"/>
              </a:buClr>
              <a:buFont typeface="Lato" panose="020F0502020204030203" pitchFamily="34" charset="0"/>
              <a:buChar char="∙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763" indent="0" algn="ctr">
              <a:buNone/>
            </a:pPr>
            <a:r>
              <a:rPr lang="en-GB" sz="3200" dirty="0"/>
              <a:t>Liposomal cytarabine and daunorubicin is not recommended, within its anticipated marketing authorisation, for treating newly diagnosed, therapy-related acute myeloid leukaemia or acute myeloid leukaemia with myelodysplasia-related changes in adults</a:t>
            </a:r>
          </a:p>
        </p:txBody>
      </p:sp>
    </p:spTree>
    <p:extLst>
      <p:ext uri="{BB962C8B-B14F-4D97-AF65-F5344CB8AC3E}">
        <p14:creationId xmlns:p14="http://schemas.microsoft.com/office/powerpoint/2010/main" val="427404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792480" y="1219200"/>
            <a:ext cx="8222108" cy="51663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76" y="337396"/>
            <a:ext cx="9669780" cy="1098204"/>
          </a:xfrm>
        </p:spPr>
        <p:txBody>
          <a:bodyPr/>
          <a:lstStyle/>
          <a:p>
            <a:r>
              <a:rPr lang="en-GB" b="1" dirty="0" smtClean="0"/>
              <a:t>Conclusions from ACD: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400" b="0" dirty="0">
                <a:latin typeface="+mn-lt"/>
              </a:rPr>
              <a:t>Study 301 results: </a:t>
            </a:r>
            <a:r>
              <a:rPr lang="en-GB" sz="3400" b="0" dirty="0" smtClean="0">
                <a:latin typeface="+mn-lt"/>
              </a:rPr>
              <a:t>Overall </a:t>
            </a:r>
            <a:r>
              <a:rPr lang="en-GB" sz="3400" b="0" dirty="0">
                <a:latin typeface="+mn-lt"/>
              </a:rPr>
              <a:t>survival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8101330" y="3050962"/>
            <a:ext cx="2076450" cy="9960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2000" dirty="0" smtClean="0"/>
              <a:t>Median increase in overall survival = 3.61 months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8001" y="6264876"/>
            <a:ext cx="9669779" cy="6654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ACD conclusion: </a:t>
            </a:r>
            <a:endParaRPr lang="en-GB" dirty="0" smtClean="0"/>
          </a:p>
          <a:p>
            <a:r>
              <a:rPr lang="en-GB" dirty="0"/>
              <a:t> </a:t>
            </a:r>
            <a:r>
              <a:rPr lang="en-GB" dirty="0" smtClean="0"/>
              <a:t>- liposomal </a:t>
            </a:r>
            <a:r>
              <a:rPr lang="en-GB" dirty="0" err="1" smtClean="0"/>
              <a:t>cytarabine</a:t>
            </a:r>
            <a:r>
              <a:rPr lang="en-GB" dirty="0" smtClean="0"/>
              <a:t> and </a:t>
            </a:r>
            <a:r>
              <a:rPr lang="en-GB" dirty="0" err="1" smtClean="0"/>
              <a:t>daunorubicin</a:t>
            </a:r>
            <a:r>
              <a:rPr lang="en-GB" dirty="0" smtClean="0"/>
              <a:t> increases overall survival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634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989584" y="1219200"/>
            <a:ext cx="8938006" cy="52138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 from ACD: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200" b="0" dirty="0" smtClean="0">
                <a:latin typeface="+mn-lt"/>
              </a:rPr>
              <a:t>Overall survival from time of HSCT</a:t>
            </a:r>
            <a:endParaRPr lang="en-GB" b="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6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08001" y="6264876"/>
            <a:ext cx="9669779" cy="6654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ACD conclusion: </a:t>
            </a:r>
            <a:endParaRPr lang="en-GB" dirty="0" smtClean="0"/>
          </a:p>
          <a:p>
            <a:r>
              <a:rPr lang="en-GB" dirty="0"/>
              <a:t> </a:t>
            </a:r>
            <a:r>
              <a:rPr lang="en-GB" dirty="0" smtClean="0"/>
              <a:t>- additional </a:t>
            </a:r>
            <a:r>
              <a:rPr lang="en-GB" dirty="0"/>
              <a:t>benefit after stem cell transplant lacks clinical plausibility</a:t>
            </a:r>
          </a:p>
        </p:txBody>
      </p:sp>
    </p:spTree>
    <p:extLst>
      <p:ext uri="{BB962C8B-B14F-4D97-AF65-F5344CB8AC3E}">
        <p14:creationId xmlns:p14="http://schemas.microsoft.com/office/powerpoint/2010/main" val="209037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4" descr="\\woksfps01\UKHEOR$\01 Live Projects\Jazz Pharma\1192381 - Vyxeos in AML - UK &amp; Ireland HTA submissions\10 HTA submission\NICE submission\Consolidated submission\Model structure.png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89882" y="2719506"/>
            <a:ext cx="7315647" cy="48417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 from ACD: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b="0" dirty="0" smtClean="0">
                <a:latin typeface="+mn-lt"/>
              </a:rPr>
              <a:t>Company’s model structure [1]</a:t>
            </a:r>
            <a:endParaRPr lang="en-GB" b="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7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145932" y="1712068"/>
            <a:ext cx="5031848" cy="5028989"/>
          </a:xfrm>
        </p:spPr>
        <p:txBody>
          <a:bodyPr/>
          <a:lstStyle/>
          <a:p>
            <a:r>
              <a:rPr lang="en-GB" sz="1800" dirty="0"/>
              <a:t>C</a:t>
            </a:r>
            <a:r>
              <a:rPr lang="en-GB" sz="1800" dirty="0" smtClean="0"/>
              <a:t>ompany </a:t>
            </a:r>
            <a:r>
              <a:rPr lang="en-GB" sz="1800" dirty="0"/>
              <a:t>modelled parametric curves separately by treatment </a:t>
            </a:r>
            <a:r>
              <a:rPr lang="en-GB" sz="1800" dirty="0" smtClean="0"/>
              <a:t>group</a:t>
            </a:r>
          </a:p>
          <a:p>
            <a:r>
              <a:rPr lang="en-GB" sz="1800" dirty="0" smtClean="0"/>
              <a:t>Overall </a:t>
            </a:r>
            <a:r>
              <a:rPr lang="en-GB" sz="1800" dirty="0"/>
              <a:t>survival and relapse-free survival outcomes were modelled separately for 3 </a:t>
            </a:r>
            <a:r>
              <a:rPr lang="en-GB" sz="1800" dirty="0" smtClean="0"/>
              <a:t>groups: </a:t>
            </a:r>
          </a:p>
          <a:p>
            <a:pPr lvl="1"/>
            <a:r>
              <a:rPr lang="en-GB" sz="1800" dirty="0" smtClean="0"/>
              <a:t>people </a:t>
            </a:r>
            <a:r>
              <a:rPr lang="en-GB" sz="1800" dirty="0"/>
              <a:t>in remission who had a stem cell </a:t>
            </a:r>
            <a:r>
              <a:rPr lang="en-GB" sz="1800" dirty="0" smtClean="0"/>
              <a:t>transplant</a:t>
            </a:r>
          </a:p>
          <a:p>
            <a:pPr lvl="1"/>
            <a:r>
              <a:rPr lang="en-GB" sz="1800" dirty="0" smtClean="0"/>
              <a:t>people </a:t>
            </a:r>
            <a:r>
              <a:rPr lang="en-GB" sz="1800" dirty="0"/>
              <a:t>in remission who did not have a </a:t>
            </a:r>
            <a:r>
              <a:rPr lang="en-GB" sz="1800" dirty="0" smtClean="0"/>
              <a:t>transplant</a:t>
            </a:r>
          </a:p>
          <a:p>
            <a:pPr lvl="1"/>
            <a:r>
              <a:rPr lang="en-GB" sz="1800" dirty="0" smtClean="0"/>
              <a:t>people </a:t>
            </a:r>
            <a:r>
              <a:rPr lang="en-GB" sz="1800" dirty="0"/>
              <a:t>who were not in remission</a:t>
            </a:r>
          </a:p>
        </p:txBody>
      </p:sp>
    </p:spTree>
    <p:extLst>
      <p:ext uri="{BB962C8B-B14F-4D97-AF65-F5344CB8AC3E}">
        <p14:creationId xmlns:p14="http://schemas.microsoft.com/office/powerpoint/2010/main" val="72213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8000" y="1602613"/>
            <a:ext cx="4978400" cy="3883787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98372" y="5757047"/>
            <a:ext cx="8970848" cy="168288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lnSpc>
                <a:spcPct val="114000"/>
              </a:lnSpc>
            </a:pPr>
            <a:r>
              <a:rPr lang="en-GB" sz="1800" b="1" dirty="0" smtClean="0">
                <a:solidFill>
                  <a:schemeClr val="tx1"/>
                </a:solidFill>
              </a:rPr>
              <a:t>ACD conclusion: </a:t>
            </a:r>
            <a:r>
              <a:rPr lang="en-GB" sz="1800" dirty="0" smtClean="0">
                <a:solidFill>
                  <a:schemeClr val="tx1"/>
                </a:solidFill>
              </a:rPr>
              <a:t>Committee would prefer to see</a:t>
            </a:r>
          </a:p>
          <a:p>
            <a:pPr marL="342900" indent="-34290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chemeClr val="tx1"/>
                </a:solidFill>
              </a:rPr>
              <a:t>cure </a:t>
            </a:r>
            <a:r>
              <a:rPr lang="en-GB" sz="1800" dirty="0">
                <a:solidFill>
                  <a:schemeClr val="tx1"/>
                </a:solidFill>
              </a:rPr>
              <a:t>model for the whole population, whether or not they had had a stem cell </a:t>
            </a:r>
            <a:r>
              <a:rPr lang="en-GB" sz="1800" dirty="0" smtClean="0">
                <a:solidFill>
                  <a:schemeClr val="tx1"/>
                </a:solidFill>
              </a:rPr>
              <a:t>transplant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n-GB" sz="1800" dirty="0" smtClean="0">
                <a:solidFill>
                  <a:schemeClr val="tx1"/>
                </a:solidFill>
              </a:rPr>
              <a:t>updated </a:t>
            </a:r>
            <a:r>
              <a:rPr lang="en-GB" sz="1800" dirty="0">
                <a:solidFill>
                  <a:schemeClr val="tx1"/>
                </a:solidFill>
              </a:rPr>
              <a:t>analysis for overall survival </a:t>
            </a:r>
            <a:r>
              <a:rPr lang="en-GB" sz="1800" dirty="0" smtClean="0">
                <a:solidFill>
                  <a:schemeClr val="tx1"/>
                </a:solidFill>
              </a:rPr>
              <a:t>based </a:t>
            </a:r>
            <a:r>
              <a:rPr lang="en-GB" sz="1800" dirty="0">
                <a:solidFill>
                  <a:schemeClr val="tx1"/>
                </a:solidFill>
              </a:rPr>
              <a:t>on a more mature data </a:t>
            </a:r>
            <a:r>
              <a:rPr lang="en-GB" sz="1800" dirty="0" smtClean="0">
                <a:solidFill>
                  <a:schemeClr val="tx1"/>
                </a:solidFill>
              </a:rPr>
              <a:t>cut of Study 301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</a:rPr>
              <a:t>s</a:t>
            </a:r>
            <a:r>
              <a:rPr lang="en-GB" sz="1800" dirty="0" smtClean="0">
                <a:solidFill>
                  <a:schemeClr val="tx1"/>
                </a:solidFill>
              </a:rPr>
              <a:t>urvival plateau captured in both groups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 from ACD: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b="0" dirty="0" smtClean="0">
                <a:latin typeface="+mn-lt"/>
              </a:rPr>
              <a:t>Company’s model structure [2]</a:t>
            </a:r>
            <a:endParaRPr lang="en-GB" b="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019030" y="7037285"/>
            <a:ext cx="500380" cy="333663"/>
          </a:xfrm>
        </p:spPr>
        <p:txBody>
          <a:bodyPr/>
          <a:lstStyle/>
          <a:p>
            <a:fld id="{DDBE135E-2566-4748-853C-8A3B78F0FB00}" type="slidenum">
              <a:rPr lang="en-GB" smtClean="0"/>
              <a:t>8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5762624" y="1602613"/>
            <a:ext cx="4506596" cy="3883787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/>
          <a:lstStyle/>
          <a:p>
            <a:pPr marL="4763" indent="0">
              <a:buClr>
                <a:schemeClr val="bg1"/>
              </a:buClr>
              <a:buNone/>
            </a:pPr>
            <a:r>
              <a:rPr lang="en-GB" sz="1800" dirty="0">
                <a:solidFill>
                  <a:schemeClr val="tx1"/>
                </a:solidFill>
              </a:rPr>
              <a:t>ACD conclusions about overall survival extrapolation for people in remission who had a stem cell transplant, in the liposomal </a:t>
            </a:r>
            <a:r>
              <a:rPr lang="en-GB" sz="1800" dirty="0" err="1">
                <a:solidFill>
                  <a:schemeClr val="tx1"/>
                </a:solidFill>
              </a:rPr>
              <a:t>cytarabine</a:t>
            </a:r>
            <a:r>
              <a:rPr lang="en-GB" sz="1800" dirty="0">
                <a:solidFill>
                  <a:schemeClr val="tx1"/>
                </a:solidFill>
              </a:rPr>
              <a:t> and </a:t>
            </a:r>
            <a:r>
              <a:rPr lang="en-GB" sz="1800" dirty="0" err="1">
                <a:solidFill>
                  <a:schemeClr val="tx1"/>
                </a:solidFill>
              </a:rPr>
              <a:t>daunorubicin</a:t>
            </a:r>
            <a:r>
              <a:rPr lang="en-GB" sz="1800" dirty="0">
                <a:solidFill>
                  <a:schemeClr val="tx1"/>
                </a:solidFill>
              </a:rPr>
              <a:t> group: </a:t>
            </a:r>
          </a:p>
          <a:p>
            <a:pPr lvl="1">
              <a:buClrTx/>
            </a:pPr>
            <a:r>
              <a:rPr lang="en-GB" sz="1800" dirty="0">
                <a:solidFill>
                  <a:schemeClr val="tx1"/>
                </a:solidFill>
              </a:rPr>
              <a:t>data from Study 301 was not mature enough to justify extrapolation</a:t>
            </a:r>
          </a:p>
          <a:p>
            <a:pPr lvl="1">
              <a:buClrTx/>
            </a:pPr>
            <a:r>
              <a:rPr lang="en-GB" sz="1800" dirty="0">
                <a:solidFill>
                  <a:schemeClr val="tx1"/>
                </a:solidFill>
              </a:rPr>
              <a:t>plateau </a:t>
            </a:r>
            <a:r>
              <a:rPr lang="en-GB" sz="1800" dirty="0" smtClean="0">
                <a:solidFill>
                  <a:schemeClr val="tx1"/>
                </a:solidFill>
              </a:rPr>
              <a:t>in treatment group appears </a:t>
            </a:r>
            <a:r>
              <a:rPr lang="en-GB" sz="1800" dirty="0">
                <a:solidFill>
                  <a:schemeClr val="tx1"/>
                </a:solidFill>
              </a:rPr>
              <a:t>overly optimistic</a:t>
            </a:r>
          </a:p>
          <a:p>
            <a:pPr lvl="1">
              <a:buClrTx/>
            </a:pPr>
            <a:r>
              <a:rPr lang="en-GB" sz="1800" dirty="0">
                <a:solidFill>
                  <a:schemeClr val="tx1"/>
                </a:solidFill>
              </a:rPr>
              <a:t>modelled curve for the comparator group did not reach a </a:t>
            </a:r>
            <a:r>
              <a:rPr lang="en-GB" sz="1800" dirty="0" smtClean="0">
                <a:solidFill>
                  <a:schemeClr val="tx1"/>
                </a:solidFill>
              </a:rPr>
              <a:t>plateau (clinical experts said they would expect to see plateau in both groups)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40439" y="1602613"/>
            <a:ext cx="4226431" cy="11806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en-GB" sz="1800" dirty="0"/>
              <a:t>Post-transplant overall survival extrapolation for people who had a complete </a:t>
            </a:r>
            <a:r>
              <a:rPr lang="en-GB" sz="1800" dirty="0" smtClean="0"/>
              <a:t>response (liposomal </a:t>
            </a:r>
            <a:r>
              <a:rPr lang="en-GB" sz="1800" dirty="0" err="1" smtClean="0"/>
              <a:t>cytarabine</a:t>
            </a:r>
            <a:r>
              <a:rPr lang="en-GB" sz="1800" dirty="0" smtClean="0"/>
              <a:t> and </a:t>
            </a:r>
            <a:r>
              <a:rPr lang="en-GB" sz="1800" dirty="0" err="1" smtClean="0"/>
              <a:t>daunorubicin</a:t>
            </a:r>
            <a:r>
              <a:rPr lang="en-GB" sz="1800" dirty="0" smtClean="0"/>
              <a:t> group)</a:t>
            </a:r>
          </a:p>
        </p:txBody>
      </p:sp>
    </p:spTree>
    <p:extLst>
      <p:ext uri="{BB962C8B-B14F-4D97-AF65-F5344CB8AC3E}">
        <p14:creationId xmlns:p14="http://schemas.microsoft.com/office/powerpoint/2010/main" val="404254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84" y="160505"/>
            <a:ext cx="9669780" cy="765501"/>
          </a:xfrm>
        </p:spPr>
        <p:txBody>
          <a:bodyPr/>
          <a:lstStyle/>
          <a:p>
            <a:r>
              <a:rPr lang="en-GB" b="1" dirty="0" smtClean="0"/>
              <a:t>Committee's further considerations in ACD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417569765"/>
              </p:ext>
            </p:extLst>
          </p:nvPr>
        </p:nvGraphicFramePr>
        <p:xfrm>
          <a:off x="0" y="926006"/>
          <a:ext cx="10671349" cy="66352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3162"/>
                <a:gridCol w="9028187"/>
              </a:tblGrid>
              <a:tr h="50408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Issue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Committee's conclusion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</a:tr>
              <a:tr h="702977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Event-free survival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Th</a:t>
                      </a:r>
                      <a:r>
                        <a:rPr lang="en-GB" sz="1800" baseline="0" dirty="0" smtClean="0"/>
                        <a:t>e </a:t>
                      </a:r>
                      <a:r>
                        <a:rPr lang="en-GB" sz="1800" dirty="0" smtClean="0"/>
                        <a:t>whole population should be modelled together, whether</a:t>
                      </a:r>
                      <a:r>
                        <a:rPr lang="en-GB" sz="1800" baseline="0" dirty="0" smtClean="0"/>
                        <a:t> or not they had a stem cell transplant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</a:tr>
              <a:tr h="50408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Mortality</a:t>
                      </a:r>
                      <a:r>
                        <a:rPr lang="en-GB" sz="1800" baseline="0" dirty="0" smtClean="0"/>
                        <a:t> rate after HSCT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Mortality rates are higher after stem cell transplant than in the general population and increased mortality rates should be included in the model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</a:tr>
              <a:tr h="21082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Utility values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Do not have a big effect on the cost-effectiveness results</a:t>
                      </a:r>
                    </a:p>
                    <a:p>
                      <a:r>
                        <a:rPr lang="en-GB" sz="1800" dirty="0" smtClean="0"/>
                        <a:t>Changes made by</a:t>
                      </a:r>
                      <a:r>
                        <a:rPr lang="en-GB" sz="1800" baseline="0" dirty="0" smtClean="0"/>
                        <a:t> ERG: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Estimated the mean utility for each treatment phase and applied this utility value to both treatment groups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Used utility value of 0.75 from </a:t>
                      </a:r>
                      <a:r>
                        <a:rPr lang="en-GB" sz="1800" dirty="0" err="1" smtClean="0"/>
                        <a:t>Hensen</a:t>
                      </a:r>
                      <a:r>
                        <a:rPr lang="en-GB" sz="1800" dirty="0" smtClean="0"/>
                        <a:t> et al. for post-transplant remission health state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Adjusted</a:t>
                      </a:r>
                      <a:r>
                        <a:rPr lang="en-GB" sz="1800" baseline="0" dirty="0" smtClean="0"/>
                        <a:t> utility values for ageing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</a:tr>
              <a:tr h="1406769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Costs and resource use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Do not have a big effect on the cost-effectiveness results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Changes made by ERG: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Used alternative method to calculate vial use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Reduced the number of hospital days in consolidation period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Lowered cost of stem cell transplant (not accepted by committee)</a:t>
                      </a:r>
                    </a:p>
                  </a:txBody>
                  <a:tcPr marL="100817" marR="100817" marT="50408" marB="50408"/>
                </a:tc>
              </a:tr>
              <a:tr h="517543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End of life</a:t>
                      </a:r>
                      <a:endParaRPr lang="en-GB" sz="1800" dirty="0"/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Both end of life criteria met.</a:t>
                      </a:r>
                      <a:r>
                        <a:rPr lang="en-GB" sz="1800" baseline="0" dirty="0" smtClean="0"/>
                        <a:t> Study 301 results:</a:t>
                      </a:r>
                      <a:endParaRPr lang="en-GB" sz="1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 smtClean="0"/>
                        <a:t>Median survival</a:t>
                      </a:r>
                      <a:r>
                        <a:rPr lang="en-GB" sz="1800" baseline="0" dirty="0" smtClean="0"/>
                        <a:t> in 3+7 group = 5.95 months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 smtClean="0"/>
                        <a:t>Median increase in survival with liposomal </a:t>
                      </a:r>
                      <a:r>
                        <a:rPr lang="en-GB" sz="1800" baseline="0" dirty="0" err="1" smtClean="0"/>
                        <a:t>cytarabine</a:t>
                      </a:r>
                      <a:r>
                        <a:rPr lang="en-GB" sz="1800" baseline="0" dirty="0" smtClean="0"/>
                        <a:t> and </a:t>
                      </a:r>
                      <a:r>
                        <a:rPr lang="en-GB" sz="1800" baseline="0" dirty="0" err="1" smtClean="0"/>
                        <a:t>daunorubicin</a:t>
                      </a:r>
                      <a:r>
                        <a:rPr lang="en-GB" sz="1800" baseline="0" dirty="0" smtClean="0"/>
                        <a:t> = 3.61 months</a:t>
                      </a:r>
                      <a:endParaRPr lang="en-GB" sz="1800" dirty="0" smtClean="0"/>
                    </a:p>
                  </a:txBody>
                  <a:tcPr marL="100817" marR="100817" marT="50408" marB="504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7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CE">
  <a:themeElements>
    <a:clrScheme name="NICE Wht Background">
      <a:dk1>
        <a:srgbClr val="393938"/>
      </a:dk1>
      <a:lt1>
        <a:sysClr val="window" lastClr="FFFFFF"/>
      </a:lt1>
      <a:dk2>
        <a:srgbClr val="222222"/>
      </a:dk2>
      <a:lt2>
        <a:srgbClr val="18646E"/>
      </a:lt2>
      <a:accent1>
        <a:srgbClr val="573562"/>
      </a:accent1>
      <a:accent2>
        <a:srgbClr val="A28AA8"/>
      </a:accent2>
      <a:accent3>
        <a:srgbClr val="18646E"/>
      </a:accent3>
      <a:accent4>
        <a:srgbClr val="527D83"/>
      </a:accent4>
      <a:accent5>
        <a:srgbClr val="004650"/>
      </a:accent5>
      <a:accent6>
        <a:srgbClr val="A2BDC1"/>
      </a:accent6>
      <a:hlink>
        <a:srgbClr val="393938"/>
      </a:hlink>
      <a:folHlink>
        <a:srgbClr val="39393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w ACM2 template draft" id="{2B48A3D2-5879-4D7D-A3C2-E003F33A9B32}" vid="{D93D2218-9051-4048-841B-4C052214C3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ACM2 presentation template June 2018</Template>
  <TotalTime>1627</TotalTime>
  <Words>1883</Words>
  <Application>Microsoft Office PowerPoint</Application>
  <PresentationFormat>Custom</PresentationFormat>
  <Paragraphs>234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Lato</vt:lpstr>
      <vt:lpstr>Lato Black</vt:lpstr>
      <vt:lpstr>Lato Light</vt:lpstr>
      <vt:lpstr>Wingdings</vt:lpstr>
      <vt:lpstr>NICE</vt:lpstr>
      <vt:lpstr>Chair’s presentation</vt:lpstr>
      <vt:lpstr>Key issues for consideration</vt:lpstr>
      <vt:lpstr>Liposomal cytarabine and daunorubicin (CPX-351, Jazz Pharmaceuticals)</vt:lpstr>
      <vt:lpstr>ACD: preliminary recommendation</vt:lpstr>
      <vt:lpstr>Conclusions from ACD: Study 301 results: Overall survival</vt:lpstr>
      <vt:lpstr>Conclusions from ACD: Overall survival from time of HSCT</vt:lpstr>
      <vt:lpstr>Conclusions from ACD: Company’s model structure [1]</vt:lpstr>
      <vt:lpstr>Conclusions from ACD: Company’s model structure [2]</vt:lpstr>
      <vt:lpstr>Committee's further considerations in ACD</vt:lpstr>
      <vt:lpstr>ACD consultation responses</vt:lpstr>
      <vt:lpstr>Patient and professional group comments</vt:lpstr>
      <vt:lpstr>Summary of web comments</vt:lpstr>
      <vt:lpstr>Committee preferences and company’s  revised analysis </vt:lpstr>
      <vt:lpstr>Company’s new evidence 1a. Updated analysis of overall survival</vt:lpstr>
      <vt:lpstr>Company’s new evidence 1b. Updated analysis of overall survival from time of HSCT</vt:lpstr>
      <vt:lpstr>Company’s new evidence 2. New cure form for post-HSCT survival in model</vt:lpstr>
      <vt:lpstr>Company’s new evidence 2. Updated extrapolations for post-HSCT overall survival [1]</vt:lpstr>
      <vt:lpstr>Company’s new evidence 2. Updated extrapolations for post-HSCT overall survival [2]</vt:lpstr>
      <vt:lpstr>Company’s new evidence 2. Updated extrapolations [3]</vt:lpstr>
      <vt:lpstr>Company’s new evidence 2. Updated extrapolations [4]</vt:lpstr>
      <vt:lpstr>Company’s updated base case and scenario analyses, including updated PAS</vt:lpstr>
      <vt:lpstr>ERG comments</vt:lpstr>
      <vt:lpstr>ERG comments Post-HSCT OS for liposomal cytarabine and daunorubicin</vt:lpstr>
      <vt:lpstr>ERG comments Post-HSCT OS for 3+7</vt:lpstr>
      <vt:lpstr>Key issues for consideration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presentation</dc:title>
  <dc:creator>Kirsty Pitt</dc:creator>
  <cp:lastModifiedBy>Kirsty Pitt</cp:lastModifiedBy>
  <cp:revision>126</cp:revision>
  <dcterms:created xsi:type="dcterms:W3CDTF">2018-08-20T13:56:10Z</dcterms:created>
  <dcterms:modified xsi:type="dcterms:W3CDTF">2018-09-27T09:17:23Z</dcterms:modified>
</cp:coreProperties>
</file>