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83" r:id="rId3"/>
    <p:sldId id="257" r:id="rId4"/>
    <p:sldId id="258" r:id="rId5"/>
    <p:sldId id="273" r:id="rId6"/>
    <p:sldId id="259" r:id="rId7"/>
    <p:sldId id="265" r:id="rId8"/>
    <p:sldId id="261" r:id="rId9"/>
    <p:sldId id="262" r:id="rId10"/>
    <p:sldId id="263" r:id="rId11"/>
    <p:sldId id="264" r:id="rId12"/>
    <p:sldId id="270" r:id="rId13"/>
    <p:sldId id="279" r:id="rId14"/>
    <p:sldId id="266" r:id="rId15"/>
    <p:sldId id="274" r:id="rId16"/>
    <p:sldId id="267" r:id="rId17"/>
    <p:sldId id="269" r:id="rId18"/>
    <p:sldId id="275" r:id="rId19"/>
    <p:sldId id="278" r:id="rId20"/>
    <p:sldId id="281" r:id="rId21"/>
    <p:sldId id="280" r:id="rId22"/>
    <p:sldId id="284" r:id="rId23"/>
    <p:sldId id="272" r:id="rId24"/>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 Hay" initials="NH" lastIdx="85" clrIdx="0">
    <p:extLst>
      <p:ext uri="{19B8F6BF-5375-455C-9EA6-DF929625EA0E}">
        <p15:presenceInfo xmlns:p15="http://schemas.microsoft.com/office/powerpoint/2012/main" userId="S::Nicola.Hay@nice.org.uk::0c9900b2-91c3-48ae-8ce8-3de1f7df9f14" providerId="AD"/>
      </p:ext>
    </p:extLst>
  </p:cmAuthor>
  <p:cmAuthor id="2" name="Thomas Paling" initials="TP" lastIdx="52" clrIdx="1">
    <p:extLst>
      <p:ext uri="{19B8F6BF-5375-455C-9EA6-DF929625EA0E}">
        <p15:presenceInfo xmlns:p15="http://schemas.microsoft.com/office/powerpoint/2012/main" userId="S::Thomas.Paling@nice.org.uk::be12796f-2cac-43b4-bc30-c25bd6eb2d3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8646E"/>
    <a:srgbClr val="393938"/>
    <a:srgbClr val="4D4D4D"/>
    <a:srgbClr val="A2BDC1"/>
    <a:srgbClr val="00506A"/>
    <a:srgbClr val="222222"/>
    <a:srgbClr val="DEDEDE"/>
    <a:srgbClr val="195962"/>
    <a:srgbClr val="366D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698" autoAdjust="0"/>
    <p:restoredTop sz="84236" autoAdjust="0"/>
  </p:normalViewPr>
  <p:slideViewPr>
    <p:cSldViewPr snapToGrid="0" showGuides="1">
      <p:cViewPr varScale="1">
        <p:scale>
          <a:sx n="56" d="100"/>
          <a:sy n="56" d="100"/>
        </p:scale>
        <p:origin x="1164" y="72"/>
      </p:cViewPr>
      <p:guideLst>
        <p:guide orient="horz"/>
        <p:guide/>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7" d="100"/>
          <a:sy n="87" d="100"/>
        </p:scale>
        <p:origin x="304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BDD942E-CE7B-442A-816D-6C1418D46A19}" type="datetimeFigureOut">
              <a:rPr lang="en-GB" smtClean="0"/>
              <a:t>09/05/2019</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National Institute for Health and Care Excellence</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DE1BFFA-0AD8-48BB-93EB-AA1D747979DC}" type="slidenum">
              <a:rPr lang="en-GB" smtClean="0"/>
              <a:t>‹#›</a:t>
            </a:fld>
            <a:endParaRPr lang="en-GB" dirty="0"/>
          </a:p>
        </p:txBody>
      </p:sp>
    </p:spTree>
    <p:extLst>
      <p:ext uri="{BB962C8B-B14F-4D97-AF65-F5344CB8AC3E}">
        <p14:creationId xmlns:p14="http://schemas.microsoft.com/office/powerpoint/2010/main" val="740300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
        <p:nvSpPr>
          <p:cNvPr id="2" name="Footer Placeholder 1"/>
          <p:cNvSpPr>
            <a:spLocks noGrp="1"/>
          </p:cNvSpPr>
          <p:nvPr>
            <p:ph type="ftr" sz="quarter" idx="4"/>
          </p:nvPr>
        </p:nvSpPr>
        <p:spPr>
          <a:xfrm>
            <a:off x="0" y="8685213"/>
            <a:ext cx="6022876" cy="458787"/>
          </a:xfrm>
          <a:prstGeom prst="rect">
            <a:avLst/>
          </a:prstGeom>
        </p:spPr>
        <p:txBody>
          <a:bodyPr vert="horz" lIns="91440" tIns="45720" rIns="91440" bIns="45720" rtlCol="0" anchor="b"/>
          <a:lstStyle>
            <a:lvl1pPr algn="l">
              <a:defRPr sz="1200"/>
            </a:lvl1pPr>
          </a:lstStyle>
          <a:p>
            <a:pPr>
              <a:defRPr/>
            </a:pPr>
            <a:r>
              <a:rPr lang="en-GB" dirty="0"/>
              <a:t>National Institute for Health and Care Excellence</a:t>
            </a:r>
            <a:br>
              <a:rPr lang="en-GB" dirty="0"/>
            </a:br>
            <a:r>
              <a:rPr lang="en-GB" dirty="0"/>
              <a:t>Pre-meeting briefing – insert title in notes master view</a:t>
            </a:r>
          </a:p>
          <a:p>
            <a:pPr>
              <a:defRPr/>
            </a:pPr>
            <a:r>
              <a:rPr lang="en-GB" dirty="0"/>
              <a:t>Issue date: [Month year]</a:t>
            </a:r>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hf hdr="0" ftr="0" dt="0"/>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118998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22</a:t>
            </a:fld>
            <a:endParaRPr lang="en-GB" dirty="0"/>
          </a:p>
        </p:txBody>
      </p:sp>
    </p:spTree>
    <p:extLst>
      <p:ext uri="{BB962C8B-B14F-4D97-AF65-F5344CB8AC3E}">
        <p14:creationId xmlns:p14="http://schemas.microsoft.com/office/powerpoint/2010/main" val="2278733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5366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8813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endParaRPr/>
          </a:p>
        </p:txBody>
      </p:sp>
      <p:sp>
        <p:nvSpPr>
          <p:cNvPr id="155" name="Shape 155"/>
          <p:cNvSpPr>
            <a:spLocks noGrp="1"/>
          </p:cNvSpPr>
          <p:nvPr>
            <p:ph type="body" sz="quarter" idx="1"/>
          </p:nvPr>
        </p:nvSpPr>
        <p:spPr>
          <a:prstGeom prst="rect">
            <a:avLst/>
          </a:prstGeom>
        </p:spPr>
        <p:txBody>
          <a:bodyPr/>
          <a:lstStyle/>
          <a:p>
            <a:pPr marL="0" indent="0">
              <a:buSzPct val="100000"/>
              <a:buFont typeface="Arial"/>
              <a:buNone/>
            </a:pPr>
            <a:endParaRPr dirty="0"/>
          </a:p>
        </p:txBody>
      </p:sp>
    </p:spTree>
    <p:extLst>
      <p:ext uri="{BB962C8B-B14F-4D97-AF65-F5344CB8AC3E}">
        <p14:creationId xmlns:p14="http://schemas.microsoft.com/office/powerpoint/2010/main" val="1356484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a:spLocks noGrp="1" noRot="1" noChangeAspect="1"/>
          </p:cNvSpPr>
          <p:nvPr>
            <p:ph type="sldImg"/>
          </p:nvPr>
        </p:nvSpPr>
        <p:spPr>
          <a:prstGeom prst="rect">
            <a:avLst/>
          </a:prstGeom>
        </p:spPr>
        <p:txBody>
          <a:bodyPr/>
          <a:lstStyle/>
          <a:p>
            <a:endParaRPr/>
          </a:p>
        </p:txBody>
      </p:sp>
      <p:sp>
        <p:nvSpPr>
          <p:cNvPr id="132" name="Shape 132"/>
          <p:cNvSpPr>
            <a:spLocks noGrp="1"/>
          </p:cNvSpPr>
          <p:nvPr>
            <p:ph type="body" sz="quarter" idx="1"/>
          </p:nvPr>
        </p:nvSpPr>
        <p:spPr>
          <a:prstGeom prst="rect">
            <a:avLst/>
          </a:prstGeom>
        </p:spPr>
        <p:txBody>
          <a:bodyPr/>
          <a:lstStyle/>
          <a:p>
            <a:pPr marL="0" indent="0">
              <a:buSzPct val="100000"/>
              <a:buFont typeface="Arial"/>
              <a:buNone/>
            </a:pPr>
            <a:endParaRPr dirty="0"/>
          </a:p>
        </p:txBody>
      </p:sp>
    </p:spTree>
    <p:extLst>
      <p:ext uri="{BB962C8B-B14F-4D97-AF65-F5344CB8AC3E}">
        <p14:creationId xmlns:p14="http://schemas.microsoft.com/office/powerpoint/2010/main" val="1965227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1752512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13</a:t>
            </a:fld>
            <a:endParaRPr lang="en-GB" dirty="0"/>
          </a:p>
        </p:txBody>
      </p:sp>
    </p:spTree>
    <p:extLst>
      <p:ext uri="{BB962C8B-B14F-4D97-AF65-F5344CB8AC3E}">
        <p14:creationId xmlns:p14="http://schemas.microsoft.com/office/powerpoint/2010/main" val="3628659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14</a:t>
            </a:fld>
            <a:endParaRPr lang="en-GB" dirty="0"/>
          </a:p>
        </p:txBody>
      </p:sp>
    </p:spTree>
    <p:extLst>
      <p:ext uri="{BB962C8B-B14F-4D97-AF65-F5344CB8AC3E}">
        <p14:creationId xmlns:p14="http://schemas.microsoft.com/office/powerpoint/2010/main" val="3224520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17</a:t>
            </a:fld>
            <a:endParaRPr lang="en-GB" dirty="0"/>
          </a:p>
        </p:txBody>
      </p:sp>
    </p:spTree>
    <p:extLst>
      <p:ext uri="{BB962C8B-B14F-4D97-AF65-F5344CB8AC3E}">
        <p14:creationId xmlns:p14="http://schemas.microsoft.com/office/powerpoint/2010/main" val="39391720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670623"/>
            <a:ext cx="9495898" cy="430887"/>
          </a:xfrm>
          <a:prstGeom prst="rect">
            <a:avLst/>
          </a:prstGeom>
          <a:noFill/>
        </p:spPr>
        <p:txBody>
          <a:bodyPr wrap="square" lIns="0" tIns="0" rIns="0" bIns="0" rtlCol="0">
            <a:spAutoFit/>
          </a:bodyPr>
          <a:lstStyle/>
          <a:p>
            <a:r>
              <a:rPr lang="en-GB" sz="1400" spc="0" baseline="0" dirty="0">
                <a:solidFill>
                  <a:srgbClr val="757474"/>
                </a:solidFill>
                <a:latin typeface="Arial" panose="020B0604020202020204" pitchFamily="34" charset="0"/>
                <a:cs typeface="Arial" panose="020B0604020202020204" pitchFamily="34" charset="0"/>
              </a:rPr>
              <a:t>© NICE 2019.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1_Content">
    <p:spTree>
      <p:nvGrpSpPr>
        <p:cNvPr id="1" name=""/>
        <p:cNvGrpSpPr/>
        <p:nvPr/>
      </p:nvGrpSpPr>
      <p:grpSpPr>
        <a:xfrm>
          <a:off x="0" y="0"/>
          <a:ext cx="0" cy="0"/>
          <a:chOff x="0" y="0"/>
          <a:chExt cx="0" cy="0"/>
        </a:xfrm>
      </p:grpSpPr>
      <p:sp>
        <p:nvSpPr>
          <p:cNvPr id="21" name="Title Text"/>
          <p:cNvSpPr txBox="1">
            <a:spLocks noGrp="1"/>
          </p:cNvSpPr>
          <p:nvPr>
            <p:ph type="title"/>
          </p:nvPr>
        </p:nvSpPr>
        <p:spPr>
          <a:prstGeom prst="rect">
            <a:avLst/>
          </a:prstGeom>
        </p:spPr>
        <p:txBody>
          <a:bodyPr/>
          <a:lstStyle/>
          <a:p>
            <a:r>
              <a:t>Title Text</a:t>
            </a:r>
          </a:p>
        </p:txBody>
      </p:sp>
      <p:sp>
        <p:nvSpPr>
          <p:cNvPr id="22" name="Body Level One…"/>
          <p:cNvSpPr txBox="1">
            <a:spLocks noGrp="1"/>
          </p:cNvSpPr>
          <p:nvPr>
            <p:ph type="body" idx="1"/>
          </p:nvPr>
        </p:nvSpPr>
        <p:spPr>
          <a:xfrm>
            <a:off x="299009" y="1398483"/>
            <a:ext cx="10101066" cy="555718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extLst>
      <p:ext uri="{BB962C8B-B14F-4D97-AF65-F5344CB8AC3E}">
        <p14:creationId xmlns:p14="http://schemas.microsoft.com/office/powerpoint/2010/main" val="343380551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3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1" name="Title Text"/>
          <p:cNvSpPr txBox="1">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105301941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0">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dirty="0"/>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b="1">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latin typeface="Arial" panose="020B0604020202020204" pitchFamily="34" charset="0"/>
                <a:cs typeface="Arial" panose="020B0604020202020204" pitchFamily="34" charset="0"/>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vl4pPr>
              <a:defRPr/>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47090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145660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356313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932228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1" r:id="rId6"/>
    <p:sldLayoutId id="2147483672" r:id="rId7"/>
    <p:sldLayoutId id="2147483673" r:id="rId8"/>
    <p:sldLayoutId id="2147483674" r:id="rId9"/>
    <p:sldLayoutId id="2147483675" r:id="rId10"/>
    <p:sldLayoutId id="2147483676" r:id="rId11"/>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441325" y="1055459"/>
            <a:ext cx="9993128" cy="3392716"/>
          </a:xfrm>
        </p:spPr>
        <p:txBody>
          <a:bodyPr/>
          <a:lstStyle/>
          <a:p>
            <a:pPr>
              <a:lnSpc>
                <a:spcPts val="4000"/>
              </a:lnSpc>
            </a:pPr>
            <a:r>
              <a:rPr lang="en-GB" sz="3600" dirty="0" err="1"/>
              <a:t>Letermovir</a:t>
            </a:r>
            <a:r>
              <a:rPr lang="en-US" sz="3600" dirty="0"/>
              <a:t> for the prophylaxis of cytomegalovirus (CMV) reactivation or disease in people with seropositive-CMV who have had an allogeneic </a:t>
            </a:r>
            <a:r>
              <a:rPr lang="en-US" sz="3600" dirty="0" err="1"/>
              <a:t>haematopoietic</a:t>
            </a:r>
            <a:r>
              <a:rPr lang="en-US" sz="3600" dirty="0"/>
              <a:t> stem cell transplant</a:t>
            </a:r>
          </a:p>
        </p:txBody>
      </p:sp>
      <p:sp>
        <p:nvSpPr>
          <p:cNvPr id="6" name="Subtitle 5">
            <a:extLst>
              <a:ext uri="{FF2B5EF4-FFF2-40B4-BE49-F238E27FC236}">
                <a16:creationId xmlns:a16="http://schemas.microsoft.com/office/drawing/2014/main" id="{CCE3232A-E73E-4DDF-BE6E-7A146E5DBB2A}"/>
              </a:ext>
            </a:extLst>
          </p:cNvPr>
          <p:cNvSpPr txBox="1">
            <a:spLocks/>
          </p:cNvSpPr>
          <p:nvPr/>
        </p:nvSpPr>
        <p:spPr>
          <a:xfrm>
            <a:off x="441325" y="3316776"/>
            <a:ext cx="8642351" cy="3332052"/>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lvl1pPr marL="0" marR="0" indent="0" algn="l" defTabSz="914400" rtl="0" latinLnBrk="0">
              <a:lnSpc>
                <a:spcPct val="95000"/>
              </a:lnSpc>
              <a:spcBef>
                <a:spcPts val="800"/>
              </a:spcBef>
              <a:spcAft>
                <a:spcPts val="0"/>
              </a:spcAft>
              <a:buClrTx/>
              <a:buSzTx/>
              <a:buFontTx/>
              <a:buNone/>
              <a:tabLst/>
              <a:defRPr sz="2000" b="0" i="0" u="none" strike="noStrike" cap="none" spc="0" baseline="0">
                <a:ln>
                  <a:noFill/>
                </a:ln>
                <a:solidFill>
                  <a:srgbClr val="000000"/>
                </a:solidFill>
                <a:uFillTx/>
                <a:latin typeface="+mj-lt"/>
                <a:ea typeface="+mj-ea"/>
                <a:cs typeface="+mj-cs"/>
                <a:sym typeface="Arial"/>
              </a:defRPr>
            </a:lvl1pPr>
            <a:lvl2pPr marL="0" marR="0" indent="457200" algn="l" defTabSz="914400" rtl="0" latinLnBrk="0">
              <a:lnSpc>
                <a:spcPct val="95000"/>
              </a:lnSpc>
              <a:spcBef>
                <a:spcPts val="800"/>
              </a:spcBef>
              <a:spcAft>
                <a:spcPts val="0"/>
              </a:spcAft>
              <a:buClrTx/>
              <a:buSzTx/>
              <a:buFontTx/>
              <a:buNone/>
              <a:tabLst/>
              <a:defRPr sz="2000" b="0" i="0" u="none" strike="noStrike" cap="none" spc="0" baseline="0">
                <a:ln>
                  <a:noFill/>
                </a:ln>
                <a:solidFill>
                  <a:srgbClr val="000000"/>
                </a:solidFill>
                <a:uFillTx/>
                <a:latin typeface="+mj-lt"/>
                <a:ea typeface="+mj-ea"/>
                <a:cs typeface="+mj-cs"/>
                <a:sym typeface="Arial"/>
              </a:defRPr>
            </a:lvl2pPr>
            <a:lvl3pPr marL="0" marR="0" indent="914400" algn="l" defTabSz="914400" rtl="0" latinLnBrk="0">
              <a:lnSpc>
                <a:spcPct val="95000"/>
              </a:lnSpc>
              <a:spcBef>
                <a:spcPts val="800"/>
              </a:spcBef>
              <a:spcAft>
                <a:spcPts val="0"/>
              </a:spcAft>
              <a:buClrTx/>
              <a:buSzTx/>
              <a:buFontTx/>
              <a:buNone/>
              <a:tabLst/>
              <a:defRPr sz="2000" b="0" i="0" u="none" strike="noStrike" cap="none" spc="0" baseline="0">
                <a:ln>
                  <a:noFill/>
                </a:ln>
                <a:solidFill>
                  <a:srgbClr val="000000"/>
                </a:solidFill>
                <a:uFillTx/>
                <a:latin typeface="+mj-lt"/>
                <a:ea typeface="+mj-ea"/>
                <a:cs typeface="+mj-cs"/>
                <a:sym typeface="Arial"/>
              </a:defRPr>
            </a:lvl3pPr>
            <a:lvl4pPr marL="0" marR="0" indent="1371600" algn="l" defTabSz="914400" rtl="0" latinLnBrk="0">
              <a:lnSpc>
                <a:spcPct val="95000"/>
              </a:lnSpc>
              <a:spcBef>
                <a:spcPts val="800"/>
              </a:spcBef>
              <a:spcAft>
                <a:spcPts val="0"/>
              </a:spcAft>
              <a:buClrTx/>
              <a:buSzTx/>
              <a:buFontTx/>
              <a:buNone/>
              <a:tabLst/>
              <a:defRPr sz="2000" b="0" i="0" u="none" strike="noStrike" cap="none" spc="0" baseline="0">
                <a:ln>
                  <a:noFill/>
                </a:ln>
                <a:solidFill>
                  <a:srgbClr val="000000"/>
                </a:solidFill>
                <a:uFillTx/>
                <a:latin typeface="+mj-lt"/>
                <a:ea typeface="+mj-ea"/>
                <a:cs typeface="+mj-cs"/>
                <a:sym typeface="Arial"/>
              </a:defRPr>
            </a:lvl4pPr>
            <a:lvl5pPr marL="0" marR="0" indent="1828800" algn="l" defTabSz="914400" rtl="0" latinLnBrk="0">
              <a:lnSpc>
                <a:spcPct val="95000"/>
              </a:lnSpc>
              <a:spcBef>
                <a:spcPts val="800"/>
              </a:spcBef>
              <a:spcAft>
                <a:spcPts val="0"/>
              </a:spcAft>
              <a:buClrTx/>
              <a:buSzTx/>
              <a:buFontTx/>
              <a:buNone/>
              <a:tabLst/>
              <a:defRPr sz="2000" b="0" i="0" u="none" strike="noStrike" cap="none" spc="0" baseline="0">
                <a:ln>
                  <a:noFill/>
                </a:ln>
                <a:solidFill>
                  <a:srgbClr val="000000"/>
                </a:solidFill>
                <a:uFillTx/>
                <a:latin typeface="+mj-lt"/>
                <a:ea typeface="+mj-ea"/>
                <a:cs typeface="+mj-cs"/>
                <a:sym typeface="Arial"/>
              </a:defRPr>
            </a:lvl5pPr>
            <a:lvl6pPr marL="2540000" marR="0" indent="-254000" algn="l" defTabSz="914400" rtl="0" latinLnBrk="0">
              <a:lnSpc>
                <a:spcPct val="95000"/>
              </a:lnSpc>
              <a:spcBef>
                <a:spcPts val="800"/>
              </a:spcBef>
              <a:spcAft>
                <a:spcPts val="0"/>
              </a:spcAft>
              <a:buClr>
                <a:schemeClr val="accent5"/>
              </a:buClr>
              <a:buSzPct val="100000"/>
              <a:buFont typeface="Arial"/>
              <a:buChar char="•"/>
              <a:tabLst/>
              <a:defRPr sz="2000" b="0" i="0" u="none" strike="noStrike" cap="none" spc="0" baseline="0">
                <a:ln>
                  <a:noFill/>
                </a:ln>
                <a:solidFill>
                  <a:srgbClr val="000000"/>
                </a:solidFill>
                <a:uFillTx/>
                <a:latin typeface="+mj-lt"/>
                <a:ea typeface="+mj-ea"/>
                <a:cs typeface="+mj-cs"/>
                <a:sym typeface="Arial"/>
              </a:defRPr>
            </a:lvl6pPr>
            <a:lvl7pPr marL="2997200" marR="0" indent="-254000" algn="l" defTabSz="914400" rtl="0" latinLnBrk="0">
              <a:lnSpc>
                <a:spcPct val="95000"/>
              </a:lnSpc>
              <a:spcBef>
                <a:spcPts val="800"/>
              </a:spcBef>
              <a:spcAft>
                <a:spcPts val="0"/>
              </a:spcAft>
              <a:buClr>
                <a:schemeClr val="accent5"/>
              </a:buClr>
              <a:buSzPct val="100000"/>
              <a:buFont typeface="Arial"/>
              <a:buChar char="•"/>
              <a:tabLst/>
              <a:defRPr sz="2000" b="0" i="0" u="none" strike="noStrike" cap="none" spc="0" baseline="0">
                <a:ln>
                  <a:noFill/>
                </a:ln>
                <a:solidFill>
                  <a:srgbClr val="000000"/>
                </a:solidFill>
                <a:uFillTx/>
                <a:latin typeface="+mj-lt"/>
                <a:ea typeface="+mj-ea"/>
                <a:cs typeface="+mj-cs"/>
                <a:sym typeface="Arial"/>
              </a:defRPr>
            </a:lvl7pPr>
            <a:lvl8pPr marL="3454400" marR="0" indent="-254000" algn="l" defTabSz="914400" rtl="0" latinLnBrk="0">
              <a:lnSpc>
                <a:spcPct val="95000"/>
              </a:lnSpc>
              <a:spcBef>
                <a:spcPts val="800"/>
              </a:spcBef>
              <a:spcAft>
                <a:spcPts val="0"/>
              </a:spcAft>
              <a:buClr>
                <a:schemeClr val="accent5"/>
              </a:buClr>
              <a:buSzPct val="100000"/>
              <a:buFont typeface="Arial"/>
              <a:buChar char="•"/>
              <a:tabLst/>
              <a:defRPr sz="2000" b="0" i="0" u="none" strike="noStrike" cap="none" spc="0" baseline="0">
                <a:ln>
                  <a:noFill/>
                </a:ln>
                <a:solidFill>
                  <a:srgbClr val="000000"/>
                </a:solidFill>
                <a:uFillTx/>
                <a:latin typeface="+mj-lt"/>
                <a:ea typeface="+mj-ea"/>
                <a:cs typeface="+mj-cs"/>
                <a:sym typeface="Arial"/>
              </a:defRPr>
            </a:lvl8pPr>
            <a:lvl9pPr marL="3911600" marR="0" indent="-254000" algn="l" defTabSz="914400" rtl="0" latinLnBrk="0">
              <a:lnSpc>
                <a:spcPct val="95000"/>
              </a:lnSpc>
              <a:spcBef>
                <a:spcPts val="800"/>
              </a:spcBef>
              <a:spcAft>
                <a:spcPts val="0"/>
              </a:spcAft>
              <a:buClr>
                <a:schemeClr val="accent5"/>
              </a:buClr>
              <a:buSzPct val="100000"/>
              <a:buFont typeface="Arial"/>
              <a:buChar char="•"/>
              <a:tabLst/>
              <a:defRPr sz="2000" b="0" i="0" u="none" strike="noStrike" cap="none" spc="0" baseline="0">
                <a:ln>
                  <a:noFill/>
                </a:ln>
                <a:solidFill>
                  <a:srgbClr val="000000"/>
                </a:solidFill>
                <a:uFillTx/>
                <a:latin typeface="+mj-lt"/>
                <a:ea typeface="+mj-ea"/>
                <a:cs typeface="+mj-cs"/>
                <a:sym typeface="Arial"/>
              </a:defRPr>
            </a:lvl9pPr>
          </a:lstStyle>
          <a:p>
            <a:pPr marL="0" marR="0" lvl="0" indent="0" algn="l" defTabSz="914400" rtl="0" eaLnBrk="1" fontAlgn="auto" latinLnBrk="0" hangingPunct="1">
              <a:lnSpc>
                <a:spcPct val="95000"/>
              </a:lnSpc>
              <a:spcBef>
                <a:spcPts val="3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2</a:t>
            </a:r>
            <a:r>
              <a:rPr kumimoji="0" lang="en-GB" sz="2000" b="0" i="0" u="none" strike="noStrike" kern="0" cap="none" spc="0" normalizeH="0" baseline="30000" noProof="0" dirty="0">
                <a:ln>
                  <a:noFill/>
                </a:ln>
                <a:solidFill>
                  <a:srgbClr val="000000"/>
                </a:solidFill>
                <a:effectLst/>
                <a:uLnTx/>
                <a:uFillTx/>
                <a:latin typeface="Arial"/>
                <a:cs typeface="Arial"/>
                <a:sym typeface="Arial"/>
              </a:rPr>
              <a:t>nd</a:t>
            </a:r>
            <a:r>
              <a:rPr kumimoji="0" lang="en-GB" sz="2000" b="0" i="0" u="none" strike="noStrike" kern="0" cap="none" spc="0" normalizeH="0" baseline="0" noProof="0" dirty="0">
                <a:ln>
                  <a:noFill/>
                </a:ln>
                <a:solidFill>
                  <a:srgbClr val="000000"/>
                </a:solidFill>
                <a:effectLst/>
                <a:uLnTx/>
                <a:uFillTx/>
                <a:latin typeface="Arial"/>
                <a:cs typeface="Arial"/>
                <a:sym typeface="Arial"/>
              </a:rPr>
              <a:t> Appraisal Committee meeting</a:t>
            </a:r>
          </a:p>
          <a:p>
            <a:pPr marL="0" marR="0" lvl="0" indent="0" algn="l" defTabSz="914400" rtl="0" eaLnBrk="1" fontAlgn="auto" latinLnBrk="0" hangingPunct="1">
              <a:lnSpc>
                <a:spcPct val="95000"/>
              </a:lnSpc>
              <a:spcBef>
                <a:spcPts val="3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Committee D, 16 April 2019</a:t>
            </a:r>
          </a:p>
          <a:p>
            <a:pPr marL="0" marR="0" lvl="0" indent="0" algn="l" defTabSz="914400" rtl="0" eaLnBrk="1" fontAlgn="auto" latinLnBrk="0" hangingPunct="1">
              <a:lnSpc>
                <a:spcPct val="95000"/>
              </a:lnSpc>
              <a:spcBef>
                <a:spcPts val="300"/>
              </a:spcBef>
              <a:spcAft>
                <a:spcPts val="0"/>
              </a:spcAft>
              <a:buClrTx/>
              <a:buSzTx/>
              <a:buFontTx/>
              <a:buNone/>
              <a:tabLst/>
              <a:defRPr/>
            </a:pPr>
            <a:endParaRPr kumimoji="0" lang="en-GB" sz="20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95000"/>
              </a:lnSpc>
              <a:spcBef>
                <a:spcPts val="8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Lead team: Malcolm Oswald, Bernard Khoo, Paula </a:t>
            </a:r>
            <a:r>
              <a:rPr kumimoji="0" lang="en-GB" sz="2000" b="0" i="0" u="none" strike="noStrike" kern="0" cap="none" spc="0" normalizeH="0" baseline="0" noProof="0" dirty="0" err="1">
                <a:ln>
                  <a:noFill/>
                </a:ln>
                <a:solidFill>
                  <a:srgbClr val="000000"/>
                </a:solidFill>
                <a:effectLst/>
                <a:uLnTx/>
                <a:uFillTx/>
                <a:latin typeface="Arial"/>
                <a:cs typeface="Arial"/>
                <a:sym typeface="Arial"/>
              </a:rPr>
              <a:t>Parvulescu</a:t>
            </a:r>
            <a:r>
              <a:rPr kumimoji="0" lang="en-GB" sz="2000" b="0" i="0" u="none" strike="noStrike" kern="0" cap="none" spc="0" normalizeH="0" baseline="0" noProof="0" dirty="0">
                <a:ln>
                  <a:noFill/>
                </a:ln>
                <a:solidFill>
                  <a:srgbClr val="000000"/>
                </a:solidFill>
                <a:effectLst/>
                <a:uLnTx/>
                <a:uFillTx/>
                <a:latin typeface="Arial"/>
                <a:cs typeface="Arial"/>
                <a:sym typeface="Arial"/>
              </a:rPr>
              <a:t> </a:t>
            </a:r>
          </a:p>
          <a:p>
            <a:pPr marL="0" marR="0" lvl="0" indent="0" algn="l" defTabSz="914400" rtl="0" eaLnBrk="1" fontAlgn="auto" latinLnBrk="0" hangingPunct="1">
              <a:lnSpc>
                <a:spcPct val="95000"/>
              </a:lnSpc>
              <a:spcBef>
                <a:spcPts val="8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Company: Merck, Sharp &amp; Dohme</a:t>
            </a:r>
          </a:p>
          <a:p>
            <a:pPr marL="0" marR="0" lvl="0" indent="0" algn="l" defTabSz="914400" rtl="0" eaLnBrk="1" fontAlgn="auto" latinLnBrk="0" hangingPunct="1">
              <a:lnSpc>
                <a:spcPct val="95000"/>
              </a:lnSpc>
              <a:spcBef>
                <a:spcPts val="8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Chair: Gary McVeigh</a:t>
            </a:r>
          </a:p>
          <a:p>
            <a:pPr marL="0" marR="0" lvl="0" indent="0" algn="l" defTabSz="914400" rtl="0" eaLnBrk="1" fontAlgn="auto" latinLnBrk="0" hangingPunct="1">
              <a:lnSpc>
                <a:spcPct val="95000"/>
              </a:lnSpc>
              <a:spcBef>
                <a:spcPts val="8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Evidence review group: CRD and CHE Technology Assessment Group</a:t>
            </a:r>
          </a:p>
          <a:p>
            <a:pPr marL="0" marR="0" lvl="0" indent="0" algn="l" defTabSz="914400" rtl="0" eaLnBrk="1" fontAlgn="auto" latinLnBrk="0" hangingPunct="1">
              <a:lnSpc>
                <a:spcPct val="95000"/>
              </a:lnSpc>
              <a:spcBef>
                <a:spcPts val="800"/>
              </a:spcBef>
              <a:spcAft>
                <a:spcPts val="0"/>
              </a:spcAft>
              <a:buClrTx/>
              <a:buSzTx/>
              <a:buFontTx/>
              <a:buNone/>
              <a:tabLst/>
              <a:defRPr/>
            </a:pPr>
            <a:r>
              <a:rPr kumimoji="0" lang="en-GB" sz="2000" b="0" i="0" u="none" strike="noStrike" kern="0" cap="none" spc="0" normalizeH="0" baseline="0" noProof="0" dirty="0">
                <a:ln>
                  <a:noFill/>
                </a:ln>
                <a:solidFill>
                  <a:srgbClr val="000000"/>
                </a:solidFill>
                <a:effectLst/>
                <a:uLnTx/>
                <a:uFillTx/>
                <a:latin typeface="Arial"/>
                <a:cs typeface="Arial"/>
                <a:sym typeface="Arial"/>
              </a:rPr>
              <a:t>NICE team: Thomas Paling, Nicola Hay, Linda Landells</a:t>
            </a:r>
          </a:p>
        </p:txBody>
      </p:sp>
      <p:sp>
        <p:nvSpPr>
          <p:cNvPr id="5" name="TextBox 4">
            <a:extLst>
              <a:ext uri="{FF2B5EF4-FFF2-40B4-BE49-F238E27FC236}">
                <a16:creationId xmlns:a16="http://schemas.microsoft.com/office/drawing/2014/main" id="{2EF5AE0D-8A92-445B-A7A5-F73469D78FB3}"/>
              </a:ext>
            </a:extLst>
          </p:cNvPr>
          <p:cNvSpPr txBox="1"/>
          <p:nvPr/>
        </p:nvSpPr>
        <p:spPr>
          <a:xfrm>
            <a:off x="1749237" y="84841"/>
            <a:ext cx="7344816" cy="41549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b="1" dirty="0">
                <a:solidFill>
                  <a:srgbClr val="FF0000"/>
                </a:solidFill>
              </a:rPr>
              <a:t>Public observer slides – redacted</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263D-0EA2-45FF-9CB0-754D25CAB7D0}"/>
              </a:ext>
            </a:extLst>
          </p:cNvPr>
          <p:cNvSpPr>
            <a:spLocks noGrp="1"/>
          </p:cNvSpPr>
          <p:nvPr>
            <p:ph type="title"/>
          </p:nvPr>
        </p:nvSpPr>
        <p:spPr>
          <a:xfrm>
            <a:off x="508000" y="374676"/>
            <a:ext cx="9669780" cy="765501"/>
          </a:xfrm>
        </p:spPr>
        <p:txBody>
          <a:bodyPr/>
          <a:lstStyle/>
          <a:p>
            <a:r>
              <a:rPr lang="en-US" dirty="0"/>
              <a:t>ACD consultation comments</a:t>
            </a:r>
            <a:br>
              <a:rPr lang="en-US" dirty="0"/>
            </a:br>
            <a:r>
              <a:rPr lang="en-GB" sz="2800" i="1" dirty="0"/>
              <a:t>Clinical expert and professional groups</a:t>
            </a:r>
            <a:br>
              <a:rPr lang="en-US" dirty="0"/>
            </a:br>
            <a:endParaRPr lang="en-GB" dirty="0"/>
          </a:p>
        </p:txBody>
      </p:sp>
      <p:sp>
        <p:nvSpPr>
          <p:cNvPr id="4" name="Content Placeholder 3">
            <a:extLst>
              <a:ext uri="{FF2B5EF4-FFF2-40B4-BE49-F238E27FC236}">
                <a16:creationId xmlns:a16="http://schemas.microsoft.com/office/drawing/2014/main" id="{7C346858-8534-4506-8A36-6C9C30E2D192}"/>
              </a:ext>
            </a:extLst>
          </p:cNvPr>
          <p:cNvSpPr>
            <a:spLocks noGrp="1"/>
          </p:cNvSpPr>
          <p:nvPr>
            <p:ph sz="quarter" idx="10"/>
          </p:nvPr>
        </p:nvSpPr>
        <p:spPr>
          <a:xfrm>
            <a:off x="508000" y="1476585"/>
            <a:ext cx="9848112" cy="5895059"/>
          </a:xfrm>
          <a:solidFill>
            <a:schemeClr val="bg1"/>
          </a:solidFill>
        </p:spPr>
        <p:txBody>
          <a:bodyPr/>
          <a:lstStyle/>
          <a:p>
            <a:pPr marL="4763" indent="0">
              <a:buNone/>
            </a:pPr>
            <a:r>
              <a:rPr lang="en-US" sz="2000" b="1" dirty="0"/>
              <a:t>Duration of therapy</a:t>
            </a:r>
          </a:p>
          <a:p>
            <a:r>
              <a:rPr lang="en-US" sz="2000" dirty="0"/>
              <a:t>Treatment duration is likely to be between 72 and 83 days </a:t>
            </a:r>
            <a:endParaRPr lang="en-US" sz="2000" b="1" dirty="0"/>
          </a:p>
          <a:p>
            <a:pPr marL="4763" indent="0">
              <a:buNone/>
            </a:pPr>
            <a:r>
              <a:rPr lang="en-US" sz="2000" b="1" dirty="0"/>
              <a:t>The PN001 trial results are </a:t>
            </a:r>
            <a:r>
              <a:rPr lang="en-US" sz="2000" b="1" dirty="0" err="1"/>
              <a:t>generalisable</a:t>
            </a:r>
            <a:r>
              <a:rPr lang="en-US" sz="2000" b="1" dirty="0"/>
              <a:t> to UK populations </a:t>
            </a:r>
          </a:p>
          <a:p>
            <a:r>
              <a:rPr lang="en-US" sz="2000" dirty="0"/>
              <a:t>Committee incorrectly concluded that a maximum treatment duration of 100 days was inappropriate in clinical practice</a:t>
            </a:r>
          </a:p>
          <a:p>
            <a:pPr lvl="1"/>
            <a:r>
              <a:rPr lang="en-US" sz="2000" dirty="0"/>
              <a:t>No evidence to suggest patients may or may not benefit from longer prophylaxis</a:t>
            </a:r>
          </a:p>
          <a:p>
            <a:r>
              <a:rPr lang="en-US" sz="2000" dirty="0"/>
              <a:t>Committee incorrectly concluded that PN001 overestimates CMV rate and use of pre-emptive therapy by using the wrong threshold level of </a:t>
            </a:r>
            <a:r>
              <a:rPr lang="en-US" sz="2000" dirty="0" err="1"/>
              <a:t>viraemia</a:t>
            </a:r>
            <a:endParaRPr lang="en-US" sz="2000" dirty="0"/>
          </a:p>
          <a:p>
            <a:pPr lvl="1"/>
            <a:r>
              <a:rPr lang="en-US" sz="2000" dirty="0"/>
              <a:t>CMV rate is determined by detectable DNA not the threshold level of </a:t>
            </a:r>
            <a:r>
              <a:rPr lang="en-US" sz="2000" dirty="0" err="1"/>
              <a:t>viraemia</a:t>
            </a:r>
            <a:endParaRPr lang="en-US" sz="2000" dirty="0"/>
          </a:p>
          <a:p>
            <a:pPr marL="4763" indent="0">
              <a:buNone/>
            </a:pPr>
            <a:r>
              <a:rPr lang="en-US" sz="2000" b="1" dirty="0"/>
              <a:t>Mortality</a:t>
            </a:r>
          </a:p>
          <a:p>
            <a:r>
              <a:rPr lang="en-US" sz="2000" dirty="0"/>
              <a:t>The mortality data from Wingard et al (2011) is not relevant </a:t>
            </a:r>
          </a:p>
          <a:p>
            <a:r>
              <a:rPr lang="en-US" sz="2000" dirty="0"/>
              <a:t>CMV reactivation is only linked to mortality if it progresses to CMV disease</a:t>
            </a:r>
          </a:p>
          <a:p>
            <a:pPr lvl="1"/>
            <a:r>
              <a:rPr lang="en-US" sz="2000" dirty="0"/>
              <a:t>Pre-emptive therapies mostly stop this → </a:t>
            </a:r>
            <a:r>
              <a:rPr lang="en-US" sz="2000" dirty="0" err="1"/>
              <a:t>letermovir</a:t>
            </a:r>
            <a:r>
              <a:rPr lang="en-US" sz="2000" dirty="0"/>
              <a:t> is unlikely to reduce mortality </a:t>
            </a:r>
          </a:p>
          <a:p>
            <a:pPr marL="4763" indent="0">
              <a:buNone/>
            </a:pPr>
            <a:r>
              <a:rPr lang="en-US" sz="2000" b="1" dirty="0"/>
              <a:t>Quality of life (QoL)</a:t>
            </a:r>
          </a:p>
          <a:p>
            <a:r>
              <a:rPr lang="en-US" sz="2000" dirty="0"/>
              <a:t>QoL benefits from reduced CMV reactivation were not adequately accounted for </a:t>
            </a:r>
          </a:p>
          <a:p>
            <a:endParaRPr lang="en-US" sz="2000" dirty="0"/>
          </a:p>
          <a:p>
            <a:endParaRPr lang="en-US" sz="2000" dirty="0"/>
          </a:p>
        </p:txBody>
      </p:sp>
      <p:sp>
        <p:nvSpPr>
          <p:cNvPr id="3" name="Slide Number Placeholder 2">
            <a:extLst>
              <a:ext uri="{FF2B5EF4-FFF2-40B4-BE49-F238E27FC236}">
                <a16:creationId xmlns:a16="http://schemas.microsoft.com/office/drawing/2014/main" id="{6834841C-9CF0-4E84-941A-AF72549FA5F6}"/>
              </a:ext>
            </a:extLst>
          </p:cNvPr>
          <p:cNvSpPr>
            <a:spLocks noGrp="1"/>
          </p:cNvSpPr>
          <p:nvPr>
            <p:ph type="sldNum" sz="quarter" idx="12"/>
          </p:nvPr>
        </p:nvSpPr>
        <p:spPr/>
        <p:txBody>
          <a:bodyPr/>
          <a:lstStyle/>
          <a:p>
            <a:fld id="{DDBE135E-2566-4748-853C-8A3B78F0FB00}" type="slidenum">
              <a:rPr lang="en-GB" smtClean="0"/>
              <a:t>10</a:t>
            </a:fld>
            <a:endParaRPr lang="en-GB" dirty="0"/>
          </a:p>
        </p:txBody>
      </p:sp>
    </p:spTree>
    <p:extLst>
      <p:ext uri="{BB962C8B-B14F-4D97-AF65-F5344CB8AC3E}">
        <p14:creationId xmlns:p14="http://schemas.microsoft.com/office/powerpoint/2010/main" val="993932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263D-0EA2-45FF-9CB0-754D25CAB7D0}"/>
              </a:ext>
            </a:extLst>
          </p:cNvPr>
          <p:cNvSpPr>
            <a:spLocks noGrp="1"/>
          </p:cNvSpPr>
          <p:nvPr>
            <p:ph type="title"/>
          </p:nvPr>
        </p:nvSpPr>
        <p:spPr>
          <a:xfrm>
            <a:off x="508000" y="453699"/>
            <a:ext cx="9669780" cy="1002997"/>
          </a:xfrm>
        </p:spPr>
        <p:txBody>
          <a:bodyPr/>
          <a:lstStyle/>
          <a:p>
            <a:r>
              <a:rPr lang="en-US" dirty="0"/>
              <a:t>ACD consultation comments</a:t>
            </a:r>
            <a:br>
              <a:rPr lang="en-US" dirty="0"/>
            </a:br>
            <a:r>
              <a:rPr lang="en-GB" sz="2800" i="1" dirty="0"/>
              <a:t>Patient experts group: Anthony Nolan</a:t>
            </a:r>
            <a:br>
              <a:rPr lang="en-US" dirty="0"/>
            </a:br>
            <a:endParaRPr lang="en-GB" dirty="0"/>
          </a:p>
        </p:txBody>
      </p:sp>
      <p:sp>
        <p:nvSpPr>
          <p:cNvPr id="3" name="Slide Number Placeholder 2">
            <a:extLst>
              <a:ext uri="{FF2B5EF4-FFF2-40B4-BE49-F238E27FC236}">
                <a16:creationId xmlns:a16="http://schemas.microsoft.com/office/drawing/2014/main" id="{6834841C-9CF0-4E84-941A-AF72549FA5F6}"/>
              </a:ext>
            </a:extLst>
          </p:cNvPr>
          <p:cNvSpPr>
            <a:spLocks noGrp="1"/>
          </p:cNvSpPr>
          <p:nvPr>
            <p:ph type="sldNum" sz="quarter" idx="12"/>
          </p:nvPr>
        </p:nvSpPr>
        <p:spPr/>
        <p:txBody>
          <a:bodyPr/>
          <a:lstStyle/>
          <a:p>
            <a:fld id="{DDBE135E-2566-4748-853C-8A3B78F0FB00}" type="slidenum">
              <a:rPr lang="en-GB" smtClean="0"/>
              <a:t>11</a:t>
            </a:fld>
            <a:endParaRPr lang="en-GB" dirty="0"/>
          </a:p>
        </p:txBody>
      </p:sp>
      <p:sp>
        <p:nvSpPr>
          <p:cNvPr id="4" name="Content Placeholder 3">
            <a:extLst>
              <a:ext uri="{FF2B5EF4-FFF2-40B4-BE49-F238E27FC236}">
                <a16:creationId xmlns:a16="http://schemas.microsoft.com/office/drawing/2014/main" id="{7C346858-8534-4506-8A36-6C9C30E2D192}"/>
              </a:ext>
            </a:extLst>
          </p:cNvPr>
          <p:cNvSpPr>
            <a:spLocks noGrp="1"/>
          </p:cNvSpPr>
          <p:nvPr>
            <p:ph sz="quarter" idx="10"/>
          </p:nvPr>
        </p:nvSpPr>
        <p:spPr>
          <a:xfrm>
            <a:off x="508000" y="1645920"/>
            <a:ext cx="9669780" cy="5095137"/>
          </a:xfrm>
        </p:spPr>
        <p:txBody>
          <a:bodyPr/>
          <a:lstStyle/>
          <a:p>
            <a:pPr marL="4763" indent="0">
              <a:buNone/>
            </a:pPr>
            <a:r>
              <a:rPr lang="en-US" sz="2000" b="1" dirty="0"/>
              <a:t>Mortality</a:t>
            </a:r>
          </a:p>
          <a:p>
            <a:r>
              <a:rPr lang="en-US" sz="2000" dirty="0"/>
              <a:t>Too much emphasis has been placed on mortality </a:t>
            </a:r>
          </a:p>
          <a:p>
            <a:r>
              <a:rPr lang="en-US" sz="2000" dirty="0"/>
              <a:t>Mortality was only an exploratory end point in the trial</a:t>
            </a:r>
          </a:p>
          <a:p>
            <a:r>
              <a:rPr lang="en-US" sz="2000" dirty="0"/>
              <a:t>Because pre-emptive therapies mostly prevent progression to CMV disease, </a:t>
            </a:r>
            <a:r>
              <a:rPr lang="en-US" sz="2000" dirty="0" err="1"/>
              <a:t>letermovir</a:t>
            </a:r>
            <a:r>
              <a:rPr lang="en-US" sz="2000" dirty="0"/>
              <a:t> is unlikely to reduce mortality </a:t>
            </a:r>
          </a:p>
          <a:p>
            <a:pPr marL="4763" indent="0">
              <a:buNone/>
            </a:pPr>
            <a:r>
              <a:rPr lang="en-US" sz="2000" b="1" dirty="0"/>
              <a:t>Quality of life</a:t>
            </a:r>
          </a:p>
          <a:p>
            <a:r>
              <a:rPr lang="en-US" sz="2000" dirty="0"/>
              <a:t>Quality of life benefits could not be demonstrated in PN001 because it focused on pre-emptive therapy quality of life utility decrements</a:t>
            </a:r>
          </a:p>
          <a:p>
            <a:pPr lvl="1"/>
            <a:r>
              <a:rPr lang="en-US" sz="2000" dirty="0"/>
              <a:t>It did not capture the psychological benefits from reduced CMV reactivation</a:t>
            </a:r>
          </a:p>
          <a:p>
            <a:pPr marL="4763" indent="0">
              <a:buNone/>
            </a:pPr>
            <a:r>
              <a:rPr lang="en-US" sz="2000" b="1" dirty="0"/>
              <a:t>Adverse effects </a:t>
            </a:r>
          </a:p>
          <a:p>
            <a:r>
              <a:rPr lang="en-US" sz="2000" dirty="0"/>
              <a:t>Some pre-emptive therapies can cause neutropenia which increases the risk of potentially fatal infections</a:t>
            </a:r>
          </a:p>
          <a:p>
            <a:pPr lvl="1"/>
            <a:r>
              <a:rPr lang="en-US" sz="2000" dirty="0" err="1"/>
              <a:t>Letermovir</a:t>
            </a:r>
            <a:r>
              <a:rPr lang="en-US" sz="2000" dirty="0"/>
              <a:t> reduces the need for pre-emptive therapy and subsequently reduces the risk of potentially fatal infections </a:t>
            </a:r>
          </a:p>
          <a:p>
            <a:pPr marL="4763" indent="0">
              <a:buNone/>
            </a:pPr>
            <a:endParaRPr lang="en-US" sz="2000" dirty="0"/>
          </a:p>
        </p:txBody>
      </p:sp>
    </p:spTree>
    <p:extLst>
      <p:ext uri="{BB962C8B-B14F-4D97-AF65-F5344CB8AC3E}">
        <p14:creationId xmlns:p14="http://schemas.microsoft.com/office/powerpoint/2010/main" val="652610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0A966F90-077E-49D9-AE8E-6D67954480AC}"/>
              </a:ext>
            </a:extLst>
          </p:cNvPr>
          <p:cNvSpPr txBox="1">
            <a:spLocks/>
          </p:cNvSpPr>
          <p:nvPr/>
        </p:nvSpPr>
        <p:spPr>
          <a:xfrm>
            <a:off x="515620" y="5514236"/>
            <a:ext cx="9669780" cy="1965530"/>
          </a:xfrm>
          <a:prstGeom prst="rect">
            <a:avLst/>
          </a:prstGeom>
          <a:solidFill>
            <a:schemeClr val="accent1"/>
          </a:solidFill>
          <a:ln>
            <a:solidFill>
              <a:schemeClr val="tx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US" sz="2000" b="1" dirty="0">
                <a:solidFill>
                  <a:schemeClr val="bg1"/>
                </a:solidFill>
              </a:rPr>
              <a:t>ERG comment:</a:t>
            </a:r>
          </a:p>
          <a:p>
            <a:pPr>
              <a:buClr>
                <a:schemeClr val="bg1"/>
              </a:buClr>
            </a:pPr>
            <a:r>
              <a:rPr lang="en-GB" sz="2000" dirty="0">
                <a:solidFill>
                  <a:schemeClr val="bg1"/>
                </a:solidFill>
              </a:rPr>
              <a:t>Delay between HSCT and initiation of prophylaxis in PN001 was because of safety concerns which have now been addressed → delays unlikely to occur in practice</a:t>
            </a:r>
          </a:p>
          <a:p>
            <a:pPr>
              <a:buClr>
                <a:schemeClr val="bg1"/>
              </a:buClr>
            </a:pPr>
            <a:r>
              <a:rPr lang="en-GB" sz="2000" dirty="0">
                <a:solidFill>
                  <a:schemeClr val="bg1"/>
                </a:solidFill>
              </a:rPr>
              <a:t>A treatment duration &gt; 100 days (per the licence) is plausible for some people</a:t>
            </a:r>
          </a:p>
          <a:p>
            <a:pPr>
              <a:buClr>
                <a:schemeClr val="bg1"/>
              </a:buClr>
            </a:pPr>
            <a:r>
              <a:rPr lang="en-GB" sz="2000" dirty="0">
                <a:solidFill>
                  <a:schemeClr val="bg1"/>
                </a:solidFill>
              </a:rPr>
              <a:t>ERG base-case: the 83 day average treatment duration from PN001 is realistic</a:t>
            </a:r>
          </a:p>
        </p:txBody>
      </p:sp>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a:xfrm>
            <a:off x="508000" y="453699"/>
            <a:ext cx="9669780" cy="1005255"/>
          </a:xfrm>
        </p:spPr>
        <p:txBody>
          <a:bodyPr/>
          <a:lstStyle/>
          <a:p>
            <a:r>
              <a:rPr lang="en-US" dirty="0"/>
              <a:t>ACD consultation comments: Company </a:t>
            </a:r>
            <a:br>
              <a:rPr lang="en-US" dirty="0"/>
            </a:br>
            <a:r>
              <a:rPr lang="en-US" sz="2800" i="1" dirty="0"/>
              <a:t>Treatment duration</a:t>
            </a:r>
            <a:endParaRPr lang="en-GB" i="1"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p:txBody>
          <a:bodyPr/>
          <a:lstStyle/>
          <a:p>
            <a:fld id="{DDBE135E-2566-4748-853C-8A3B78F0FB00}" type="slidenum">
              <a:rPr lang="en-GB" smtClean="0">
                <a:solidFill>
                  <a:schemeClr val="bg1"/>
                </a:solidFill>
              </a:rPr>
              <a:t>12</a:t>
            </a:fld>
            <a:endParaRPr lang="en-GB" dirty="0">
              <a:solidFill>
                <a:schemeClr val="bg1"/>
              </a:solidFill>
            </a:endParaRPr>
          </a:p>
        </p:txBody>
      </p:sp>
      <p:sp>
        <p:nvSpPr>
          <p:cNvPr id="4" name="Content Placeholder 3">
            <a:extLst>
              <a:ext uri="{FF2B5EF4-FFF2-40B4-BE49-F238E27FC236}">
                <a16:creationId xmlns:a16="http://schemas.microsoft.com/office/drawing/2014/main" id="{59546FEB-DE62-4B46-822D-B069E3C0E2D9}"/>
              </a:ext>
            </a:extLst>
          </p:cNvPr>
          <p:cNvSpPr>
            <a:spLocks noGrp="1"/>
          </p:cNvSpPr>
          <p:nvPr>
            <p:ph sz="quarter" idx="10"/>
          </p:nvPr>
        </p:nvSpPr>
        <p:spPr>
          <a:xfrm>
            <a:off x="515620" y="2971523"/>
            <a:ext cx="9662159" cy="2484000"/>
          </a:xfrm>
          <a:ln>
            <a:solidFill>
              <a:schemeClr val="tx1"/>
            </a:solidFill>
          </a:ln>
        </p:spPr>
        <p:txBody>
          <a:bodyPr/>
          <a:lstStyle/>
          <a:p>
            <a:pPr marL="4763" indent="0">
              <a:buNone/>
            </a:pPr>
            <a:r>
              <a:rPr lang="en-US" sz="2000" b="1" dirty="0"/>
              <a:t>Company ACD response:</a:t>
            </a:r>
          </a:p>
          <a:p>
            <a:r>
              <a:rPr lang="en-GB" sz="2000" dirty="0"/>
              <a:t>The mean duration of treatment from PN001 (72.1 days) includes patients who delayed initiating prophylaxis → including extra days risks double counting</a:t>
            </a:r>
          </a:p>
          <a:p>
            <a:r>
              <a:rPr lang="en-GB" sz="2000" dirty="0"/>
              <a:t>The model does not account for delays in starting </a:t>
            </a:r>
            <a:r>
              <a:rPr lang="en-GB" sz="2000" dirty="0" err="1"/>
              <a:t>letermovir</a:t>
            </a:r>
            <a:r>
              <a:rPr lang="en-GB" sz="2000" dirty="0"/>
              <a:t> prophylaxis, people enter at treatment initiation → adding a delay would not reflect clinical practice</a:t>
            </a:r>
          </a:p>
          <a:p>
            <a:r>
              <a:rPr lang="en-GB" sz="2000" dirty="0"/>
              <a:t>Accept that duration of treatment is likely to be longer than 69.4 days (base-case) → 72.1 days is used in the updated base-case </a:t>
            </a:r>
          </a:p>
        </p:txBody>
      </p:sp>
      <p:sp>
        <p:nvSpPr>
          <p:cNvPr id="6" name="Rectangle 5">
            <a:extLst>
              <a:ext uri="{FF2B5EF4-FFF2-40B4-BE49-F238E27FC236}">
                <a16:creationId xmlns:a16="http://schemas.microsoft.com/office/drawing/2014/main" id="{80393577-84F3-4B08-97AD-C0C5C1F07D21}"/>
              </a:ext>
            </a:extLst>
          </p:cNvPr>
          <p:cNvSpPr/>
          <p:nvPr/>
        </p:nvSpPr>
        <p:spPr>
          <a:xfrm>
            <a:off x="1069779" y="1458954"/>
            <a:ext cx="9108000" cy="1477328"/>
          </a:xfrm>
          <a:prstGeom prst="rect">
            <a:avLst/>
          </a:prstGeom>
          <a:solidFill>
            <a:schemeClr val="bg2"/>
          </a:solidFill>
        </p:spPr>
        <p:txBody>
          <a:bodyPr wrap="square">
            <a:spAutoFit/>
          </a:bodyPr>
          <a:lstStyle/>
          <a:p>
            <a:pPr>
              <a:spcBef>
                <a:spcPts val="600"/>
              </a:spcBef>
              <a:spcAft>
                <a:spcPts val="600"/>
              </a:spcAft>
            </a:pPr>
            <a:r>
              <a:rPr lang="en-GB" sz="2000" b="1" i="1" dirty="0">
                <a:solidFill>
                  <a:schemeClr val="bg1"/>
                </a:solidFill>
              </a:rPr>
              <a:t>“the mean duration of treatment was assumed to be 83 days… (72.1 days) plus an additional 10.9 days from the delayed start of prophylaxis”</a:t>
            </a:r>
          </a:p>
          <a:p>
            <a:pPr>
              <a:spcBef>
                <a:spcPts val="600"/>
              </a:spcBef>
              <a:spcAft>
                <a:spcPts val="600"/>
              </a:spcAft>
            </a:pPr>
            <a:r>
              <a:rPr lang="en-US" sz="2000" b="1" i="1" dirty="0">
                <a:solidFill>
                  <a:schemeClr val="bg1"/>
                </a:solidFill>
              </a:rPr>
              <a:t>“</a:t>
            </a:r>
            <a:r>
              <a:rPr lang="en-GB" sz="2000" b="1" i="1" dirty="0">
                <a:solidFill>
                  <a:schemeClr val="bg1"/>
                </a:solidFill>
              </a:rPr>
              <a:t>… the ERG’s assumption for the treatment duration [83 days] was more plausible than the company’s [69.4 days].” </a:t>
            </a:r>
          </a:p>
        </p:txBody>
      </p:sp>
      <p:sp>
        <p:nvSpPr>
          <p:cNvPr id="7" name="Rectangle 6">
            <a:extLst>
              <a:ext uri="{FF2B5EF4-FFF2-40B4-BE49-F238E27FC236}">
                <a16:creationId xmlns:a16="http://schemas.microsoft.com/office/drawing/2014/main" id="{637841DB-3A9B-4E92-BC77-9C559A1B309F}"/>
              </a:ext>
            </a:extLst>
          </p:cNvPr>
          <p:cNvSpPr/>
          <p:nvPr/>
        </p:nvSpPr>
        <p:spPr>
          <a:xfrm rot="16200000">
            <a:off x="38567" y="1936009"/>
            <a:ext cx="1477329"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Tree>
    <p:extLst>
      <p:ext uri="{BB962C8B-B14F-4D97-AF65-F5344CB8AC3E}">
        <p14:creationId xmlns:p14="http://schemas.microsoft.com/office/powerpoint/2010/main" val="3556994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0A966F90-077E-49D9-AE8E-6D67954480AC}"/>
              </a:ext>
            </a:extLst>
          </p:cNvPr>
          <p:cNvSpPr txBox="1">
            <a:spLocks/>
          </p:cNvSpPr>
          <p:nvPr/>
        </p:nvSpPr>
        <p:spPr>
          <a:xfrm>
            <a:off x="515620" y="6249765"/>
            <a:ext cx="9669780" cy="1065039"/>
          </a:xfrm>
          <a:prstGeom prst="rect">
            <a:avLst/>
          </a:prstGeom>
          <a:solidFill>
            <a:schemeClr val="accent1"/>
          </a:solidFill>
          <a:ln>
            <a:solidFill>
              <a:schemeClr val="tx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US" sz="2000" b="1" dirty="0">
                <a:solidFill>
                  <a:schemeClr val="bg1"/>
                </a:solidFill>
              </a:rPr>
              <a:t>ERG comment:</a:t>
            </a:r>
          </a:p>
          <a:p>
            <a:pPr>
              <a:spcBef>
                <a:spcPts val="400"/>
              </a:spcBef>
              <a:buClr>
                <a:schemeClr val="bg1"/>
              </a:buClr>
            </a:pPr>
            <a:r>
              <a:rPr lang="en-US" sz="2000" dirty="0">
                <a:solidFill>
                  <a:schemeClr val="bg1"/>
                </a:solidFill>
              </a:rPr>
              <a:t>Incorporated the committee preferred assumptions in the ERG’s updated base case</a:t>
            </a:r>
          </a:p>
        </p:txBody>
      </p:sp>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p:txBody>
          <a:bodyPr/>
          <a:lstStyle/>
          <a:p>
            <a:r>
              <a:rPr lang="en-US" dirty="0"/>
              <a:t>ACD consultation comments: Company </a:t>
            </a:r>
            <a:br>
              <a:rPr lang="en-US" dirty="0"/>
            </a:br>
            <a:r>
              <a:rPr lang="en-US" sz="2800" i="1" dirty="0"/>
              <a:t>Pre-emptive therapy and IV </a:t>
            </a:r>
            <a:r>
              <a:rPr lang="en-US" sz="2800" i="1" dirty="0" err="1"/>
              <a:t>letermovir</a:t>
            </a:r>
            <a:r>
              <a:rPr lang="en-US" sz="2800" i="1" dirty="0"/>
              <a:t> usage</a:t>
            </a:r>
            <a:endParaRPr lang="en-GB" i="1"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p:txBody>
          <a:bodyPr/>
          <a:lstStyle/>
          <a:p>
            <a:fld id="{DDBE135E-2566-4748-853C-8A3B78F0FB00}" type="slidenum">
              <a:rPr lang="en-GB" smtClean="0">
                <a:solidFill>
                  <a:schemeClr val="bg1"/>
                </a:solidFill>
              </a:rPr>
              <a:t>13</a:t>
            </a:fld>
            <a:endParaRPr lang="en-GB" dirty="0">
              <a:solidFill>
                <a:schemeClr val="bg1"/>
              </a:solidFill>
            </a:endParaRPr>
          </a:p>
        </p:txBody>
      </p:sp>
      <p:sp>
        <p:nvSpPr>
          <p:cNvPr id="4" name="Content Placeholder 3">
            <a:extLst>
              <a:ext uri="{FF2B5EF4-FFF2-40B4-BE49-F238E27FC236}">
                <a16:creationId xmlns:a16="http://schemas.microsoft.com/office/drawing/2014/main" id="{59546FEB-DE62-4B46-822D-B069E3C0E2D9}"/>
              </a:ext>
            </a:extLst>
          </p:cNvPr>
          <p:cNvSpPr>
            <a:spLocks noGrp="1"/>
          </p:cNvSpPr>
          <p:nvPr>
            <p:ph sz="quarter" idx="10"/>
          </p:nvPr>
        </p:nvSpPr>
        <p:spPr>
          <a:xfrm>
            <a:off x="508000" y="3780631"/>
            <a:ext cx="9669780" cy="2418274"/>
          </a:xfrm>
          <a:ln>
            <a:solidFill>
              <a:schemeClr val="tx1"/>
            </a:solidFill>
          </a:ln>
        </p:spPr>
        <p:txBody>
          <a:bodyPr/>
          <a:lstStyle/>
          <a:p>
            <a:pPr marL="4763" indent="0">
              <a:buNone/>
            </a:pPr>
            <a:r>
              <a:rPr lang="en-US" sz="2000" b="1" dirty="0"/>
              <a:t>Company ACD response: </a:t>
            </a:r>
          </a:p>
          <a:p>
            <a:r>
              <a:rPr lang="en-US" sz="2000" dirty="0"/>
              <a:t>Updated model assumptions to align with committee preferences </a:t>
            </a:r>
          </a:p>
          <a:p>
            <a:pPr lvl="1"/>
            <a:r>
              <a:rPr lang="en-GB" sz="2000" dirty="0"/>
              <a:t>20% use of </a:t>
            </a:r>
            <a:r>
              <a:rPr lang="en-GB" sz="2000" dirty="0" err="1"/>
              <a:t>foscarnet</a:t>
            </a:r>
            <a:r>
              <a:rPr lang="en-GB" sz="2000" dirty="0"/>
              <a:t> as a pre-emptive therapy (PET)</a:t>
            </a:r>
          </a:p>
          <a:p>
            <a:pPr lvl="1"/>
            <a:r>
              <a:rPr lang="en-GB" sz="2000" dirty="0"/>
              <a:t>Concomitant ciclosporin A use reduced from 95% to 90%</a:t>
            </a:r>
          </a:p>
          <a:p>
            <a:pPr lvl="1"/>
            <a:r>
              <a:rPr lang="en-GB" sz="2000" dirty="0"/>
              <a:t>IV </a:t>
            </a:r>
            <a:r>
              <a:rPr lang="en-GB" sz="2000" dirty="0" err="1"/>
              <a:t>letermovir</a:t>
            </a:r>
            <a:r>
              <a:rPr lang="en-GB" sz="2000" dirty="0"/>
              <a:t> used in 5% of patients (reduced from 27% in ERG model)</a:t>
            </a:r>
          </a:p>
          <a:p>
            <a:r>
              <a:rPr lang="en-GB" sz="2000" dirty="0"/>
              <a:t>Additional analyses: no IV </a:t>
            </a:r>
            <a:r>
              <a:rPr lang="en-GB" sz="2000" dirty="0" err="1"/>
              <a:t>letermovir</a:t>
            </a:r>
            <a:r>
              <a:rPr lang="en-GB" sz="2000" dirty="0"/>
              <a:t> (0%) explored</a:t>
            </a:r>
          </a:p>
          <a:p>
            <a:endParaRPr lang="en-US" sz="2000" b="1" dirty="0"/>
          </a:p>
        </p:txBody>
      </p:sp>
      <p:sp>
        <p:nvSpPr>
          <p:cNvPr id="6" name="Rectangle 5">
            <a:extLst>
              <a:ext uri="{FF2B5EF4-FFF2-40B4-BE49-F238E27FC236}">
                <a16:creationId xmlns:a16="http://schemas.microsoft.com/office/drawing/2014/main" id="{80393577-84F3-4B08-97AD-C0C5C1F07D21}"/>
              </a:ext>
            </a:extLst>
          </p:cNvPr>
          <p:cNvSpPr/>
          <p:nvPr/>
        </p:nvSpPr>
        <p:spPr>
          <a:xfrm>
            <a:off x="1069779" y="1504110"/>
            <a:ext cx="9108000" cy="2246769"/>
          </a:xfrm>
          <a:prstGeom prst="rect">
            <a:avLst/>
          </a:prstGeom>
          <a:solidFill>
            <a:schemeClr val="bg2"/>
          </a:solidFill>
        </p:spPr>
        <p:txBody>
          <a:bodyPr wrap="square">
            <a:spAutoFit/>
          </a:bodyPr>
          <a:lstStyle/>
          <a:p>
            <a:pPr>
              <a:spcBef>
                <a:spcPts val="600"/>
              </a:spcBef>
              <a:spcAft>
                <a:spcPts val="600"/>
              </a:spcAft>
            </a:pPr>
            <a:r>
              <a:rPr lang="en-GB" sz="2000" b="1" i="1" dirty="0">
                <a:solidFill>
                  <a:schemeClr val="bg1"/>
                </a:solidFill>
              </a:rPr>
              <a:t>“The committee concluded that </a:t>
            </a:r>
            <a:r>
              <a:rPr lang="en-GB" sz="2000" b="1" i="1" dirty="0" err="1">
                <a:solidFill>
                  <a:schemeClr val="bg1"/>
                </a:solidFill>
              </a:rPr>
              <a:t>foscarnet</a:t>
            </a:r>
            <a:r>
              <a:rPr lang="en-GB" sz="2000" b="1" i="1" dirty="0">
                <a:solidFill>
                  <a:schemeClr val="bg1"/>
                </a:solidFill>
              </a:rPr>
              <a:t> use in the model should be between 15 and 25%.” </a:t>
            </a:r>
          </a:p>
          <a:p>
            <a:pPr>
              <a:spcBef>
                <a:spcPts val="600"/>
              </a:spcBef>
              <a:spcAft>
                <a:spcPts val="600"/>
              </a:spcAft>
            </a:pPr>
            <a:r>
              <a:rPr lang="en-GB" sz="2000" b="1" i="1" dirty="0">
                <a:solidFill>
                  <a:schemeClr val="bg1"/>
                </a:solidFill>
              </a:rPr>
              <a:t>“The committee considered that concomitant use of ciclosporin A would be closer to 90%”</a:t>
            </a:r>
          </a:p>
          <a:p>
            <a:pPr>
              <a:spcBef>
                <a:spcPts val="600"/>
              </a:spcBef>
              <a:spcAft>
                <a:spcPts val="600"/>
              </a:spcAft>
            </a:pPr>
            <a:r>
              <a:rPr lang="en-GB" sz="2000" b="1" i="1" dirty="0">
                <a:solidFill>
                  <a:schemeClr val="bg1"/>
                </a:solidFill>
              </a:rPr>
              <a:t>“.. committee took into account its preferred assumptions that … intravenous </a:t>
            </a:r>
            <a:r>
              <a:rPr lang="en-GB" sz="2000" b="1" i="1" dirty="0" err="1">
                <a:solidFill>
                  <a:schemeClr val="bg1"/>
                </a:solidFill>
              </a:rPr>
              <a:t>letermovir</a:t>
            </a:r>
            <a:r>
              <a:rPr lang="en-GB" sz="2000" b="1" i="1" dirty="0">
                <a:solidFill>
                  <a:schemeClr val="bg1"/>
                </a:solidFill>
              </a:rPr>
              <a:t> to be used for 5% of patients ”</a:t>
            </a:r>
          </a:p>
        </p:txBody>
      </p:sp>
      <p:sp>
        <p:nvSpPr>
          <p:cNvPr id="7" name="Rectangle 6">
            <a:extLst>
              <a:ext uri="{FF2B5EF4-FFF2-40B4-BE49-F238E27FC236}">
                <a16:creationId xmlns:a16="http://schemas.microsoft.com/office/drawing/2014/main" id="{637841DB-3A9B-4E92-BC77-9C559A1B309F}"/>
              </a:ext>
            </a:extLst>
          </p:cNvPr>
          <p:cNvSpPr/>
          <p:nvPr/>
        </p:nvSpPr>
        <p:spPr>
          <a:xfrm rot="16200000">
            <a:off x="-346153" y="2365885"/>
            <a:ext cx="2246770"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Tree>
    <p:extLst>
      <p:ext uri="{BB962C8B-B14F-4D97-AF65-F5344CB8AC3E}">
        <p14:creationId xmlns:p14="http://schemas.microsoft.com/office/powerpoint/2010/main" val="1636864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9546FEB-DE62-4B46-822D-B069E3C0E2D9}"/>
              </a:ext>
            </a:extLst>
          </p:cNvPr>
          <p:cNvSpPr>
            <a:spLocks noGrp="1"/>
          </p:cNvSpPr>
          <p:nvPr>
            <p:ph sz="quarter" idx="10"/>
          </p:nvPr>
        </p:nvSpPr>
        <p:spPr>
          <a:xfrm>
            <a:off x="508000" y="2733779"/>
            <a:ext cx="9654311" cy="4062132"/>
          </a:xfrm>
          <a:solidFill>
            <a:schemeClr val="bg1"/>
          </a:solidFill>
          <a:ln>
            <a:solidFill>
              <a:schemeClr val="tx1"/>
            </a:solidFill>
          </a:ln>
        </p:spPr>
        <p:txBody>
          <a:bodyPr/>
          <a:lstStyle/>
          <a:p>
            <a:pPr marL="4763" indent="0">
              <a:buNone/>
            </a:pPr>
            <a:r>
              <a:rPr lang="en-GB" sz="1800" b="1" dirty="0"/>
              <a:t>Company ACD response: </a:t>
            </a:r>
          </a:p>
          <a:p>
            <a:pPr>
              <a:spcBef>
                <a:spcPts val="400"/>
              </a:spcBef>
              <a:buFont typeface="+mj-lt"/>
              <a:buAutoNum type="arabicPeriod"/>
            </a:pPr>
            <a:r>
              <a:rPr lang="en-GB" sz="1800" dirty="0"/>
              <a:t>Both the data sources Wingard et al 2011 (original) and HMRN are valid but with limitations</a:t>
            </a:r>
          </a:p>
          <a:p>
            <a:pPr>
              <a:buFont typeface="+mj-lt"/>
              <a:buAutoNum type="arabicPeriod"/>
            </a:pPr>
            <a:r>
              <a:rPr lang="en-GB" sz="1800" dirty="0"/>
              <a:t>There is a plausible mortality benefit of </a:t>
            </a:r>
            <a:r>
              <a:rPr lang="en-GB" sz="1800" dirty="0" err="1"/>
              <a:t>letermovir</a:t>
            </a:r>
            <a:r>
              <a:rPr lang="en-GB" sz="1800" dirty="0"/>
              <a:t> due to prevention of CMV reactivation</a:t>
            </a:r>
          </a:p>
          <a:p>
            <a:pPr marL="144000" indent="0">
              <a:buNone/>
            </a:pPr>
            <a:r>
              <a:rPr lang="en-GB" sz="1800" dirty="0"/>
              <a:t>•  PN001 was not designed to demonstrate </a:t>
            </a:r>
            <a:r>
              <a:rPr lang="en-GB" sz="1800" dirty="0" err="1"/>
              <a:t>letermovir</a:t>
            </a:r>
            <a:r>
              <a:rPr lang="en-GB" sz="1800" dirty="0"/>
              <a:t> mortality benefit, however;</a:t>
            </a:r>
          </a:p>
          <a:p>
            <a:pPr lvl="1"/>
            <a:r>
              <a:rPr lang="en-GB" sz="1800" dirty="0"/>
              <a:t>CMV reactivation is associated with increased mortality for people receiving standard of care (SoC) (HR = </a:t>
            </a:r>
            <a:r>
              <a:rPr lang="en-GB" sz="1800" dirty="0">
                <a:solidFill>
                  <a:prstClr val="black"/>
                </a:solidFill>
                <a:highlight>
                  <a:srgbClr val="000000"/>
                </a:highlight>
                <a:ea typeface="Times New Roman" panose="02020603050405020304" pitchFamily="18" charset="0"/>
              </a:rPr>
              <a:t>XXXXXXXXXXXXXXXXXXXX</a:t>
            </a:r>
            <a:r>
              <a:rPr lang="en-GB" sz="1800" dirty="0"/>
              <a:t>), but not associated with increased mortality in the </a:t>
            </a:r>
            <a:r>
              <a:rPr lang="en-GB" sz="1800" dirty="0" err="1"/>
              <a:t>letermovir</a:t>
            </a:r>
            <a:r>
              <a:rPr lang="en-GB" sz="1800" dirty="0"/>
              <a:t> group (HR = </a:t>
            </a:r>
            <a:r>
              <a:rPr lang="en-GB" sz="1800" dirty="0">
                <a:solidFill>
                  <a:prstClr val="black"/>
                </a:solidFill>
                <a:highlight>
                  <a:srgbClr val="000000"/>
                </a:highlight>
                <a:ea typeface="Times New Roman" panose="02020603050405020304" pitchFamily="18" charset="0"/>
              </a:rPr>
              <a:t>XXXXXXXXXXXXXXXXXXXX</a:t>
            </a:r>
            <a:r>
              <a:rPr lang="en-GB" sz="1800" dirty="0"/>
              <a:t>)</a:t>
            </a:r>
          </a:p>
          <a:p>
            <a:pPr marL="144000" indent="0">
              <a:buNone/>
            </a:pPr>
            <a:r>
              <a:rPr lang="en-GB" sz="1800" dirty="0"/>
              <a:t>•  CMV </a:t>
            </a:r>
            <a:r>
              <a:rPr lang="en-GB" sz="1800" dirty="0" err="1"/>
              <a:t>viraemia</a:t>
            </a:r>
            <a:r>
              <a:rPr lang="en-GB" sz="1800" dirty="0"/>
              <a:t> is an appropriate surrogate for mortality post-HSCT</a:t>
            </a:r>
          </a:p>
          <a:p>
            <a:pPr lvl="1"/>
            <a:r>
              <a:rPr lang="en-GB" sz="1800" dirty="0"/>
              <a:t>When risk factors are controlled for, CMV </a:t>
            </a:r>
            <a:r>
              <a:rPr lang="en-GB" sz="1800" dirty="0" err="1"/>
              <a:t>viraemia</a:t>
            </a:r>
            <a:r>
              <a:rPr lang="en-GB" sz="1800" dirty="0"/>
              <a:t> (post-HSCT) is associated with overall and non-relapse mortality </a:t>
            </a:r>
          </a:p>
          <a:p>
            <a:pPr lvl="1"/>
            <a:r>
              <a:rPr lang="en-GB" sz="1800" dirty="0"/>
              <a:t>Post stem cell transplant only around 5% progress to CMV disease after pre-emptive therapy → large sample sizes would be required to show a changes in CMV disease</a:t>
            </a:r>
          </a:p>
          <a:p>
            <a:pPr lvl="1"/>
            <a:endParaRPr lang="en-GB" sz="1800" dirty="0"/>
          </a:p>
          <a:p>
            <a:pPr lvl="1"/>
            <a:endParaRPr lang="en-GB" sz="1800" dirty="0"/>
          </a:p>
        </p:txBody>
      </p:sp>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a:xfrm>
            <a:off x="508000" y="292965"/>
            <a:ext cx="9669780" cy="765501"/>
          </a:xfrm>
        </p:spPr>
        <p:txBody>
          <a:bodyPr/>
          <a:lstStyle/>
          <a:p>
            <a:r>
              <a:rPr lang="en-US" dirty="0"/>
              <a:t>ACD consultation comments: Company </a:t>
            </a:r>
            <a:br>
              <a:rPr lang="en-US" dirty="0"/>
            </a:br>
            <a:r>
              <a:rPr lang="en-US" sz="2800" i="1" dirty="0"/>
              <a:t>Mortality </a:t>
            </a:r>
            <a:endParaRPr lang="en-GB" i="1"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a:xfrm>
            <a:off x="10049933" y="6940732"/>
            <a:ext cx="500380" cy="333663"/>
          </a:xfrm>
        </p:spPr>
        <p:txBody>
          <a:bodyPr/>
          <a:lstStyle/>
          <a:p>
            <a:fld id="{DDBE135E-2566-4748-853C-8A3B78F0FB00}" type="slidenum">
              <a:rPr lang="en-GB" smtClean="0"/>
              <a:t>14</a:t>
            </a:fld>
            <a:endParaRPr lang="en-GB" dirty="0"/>
          </a:p>
        </p:txBody>
      </p:sp>
      <p:sp>
        <p:nvSpPr>
          <p:cNvPr id="5" name="Rectangle 4">
            <a:extLst>
              <a:ext uri="{FF2B5EF4-FFF2-40B4-BE49-F238E27FC236}">
                <a16:creationId xmlns:a16="http://schemas.microsoft.com/office/drawing/2014/main" id="{19002A17-4FAB-4F74-86F4-3744B8F1A350}"/>
              </a:ext>
            </a:extLst>
          </p:cNvPr>
          <p:cNvSpPr/>
          <p:nvPr/>
        </p:nvSpPr>
        <p:spPr>
          <a:xfrm>
            <a:off x="1054311" y="1345069"/>
            <a:ext cx="9108000" cy="1400383"/>
          </a:xfrm>
          <a:prstGeom prst="rect">
            <a:avLst/>
          </a:prstGeom>
          <a:solidFill>
            <a:schemeClr val="bg2"/>
          </a:solidFill>
        </p:spPr>
        <p:txBody>
          <a:bodyPr wrap="square">
            <a:spAutoFit/>
          </a:bodyPr>
          <a:lstStyle/>
          <a:p>
            <a:pPr marL="457200" indent="-457200">
              <a:spcBef>
                <a:spcPts val="600"/>
              </a:spcBef>
              <a:spcAft>
                <a:spcPts val="600"/>
              </a:spcAft>
              <a:buFont typeface="+mj-lt"/>
              <a:buAutoNum type="arabicPeriod"/>
            </a:pPr>
            <a:r>
              <a:rPr lang="en-US" sz="2000" b="1" i="1" dirty="0">
                <a:solidFill>
                  <a:schemeClr val="bg1"/>
                </a:solidFill>
              </a:rPr>
              <a:t>“</a:t>
            </a:r>
            <a:r>
              <a:rPr lang="en-GB" sz="2000" b="1" i="1" dirty="0">
                <a:solidFill>
                  <a:schemeClr val="bg1"/>
                </a:solidFill>
              </a:rPr>
              <a:t>Mortality data from the haematological malignancy research network (HMRN) is more relevant to clinical practice”</a:t>
            </a:r>
          </a:p>
          <a:p>
            <a:pPr marL="457200" indent="-457200">
              <a:buFont typeface="+mj-lt"/>
              <a:buAutoNum type="arabicPeriod"/>
            </a:pPr>
            <a:r>
              <a:rPr lang="en-US" sz="2000" b="1" i="1" dirty="0">
                <a:solidFill>
                  <a:schemeClr val="bg1"/>
                </a:solidFill>
              </a:rPr>
              <a:t>“</a:t>
            </a:r>
            <a:r>
              <a:rPr lang="en-GB" sz="2000" b="1" i="1" dirty="0">
                <a:solidFill>
                  <a:schemeClr val="bg1"/>
                </a:solidFill>
              </a:rPr>
              <a:t>The all-cause mortality benefit of </a:t>
            </a:r>
            <a:r>
              <a:rPr lang="en-GB" sz="2000" b="1" i="1" dirty="0" err="1">
                <a:solidFill>
                  <a:schemeClr val="bg1"/>
                </a:solidFill>
              </a:rPr>
              <a:t>letermovir</a:t>
            </a:r>
            <a:r>
              <a:rPr lang="en-GB" sz="2000" b="1" i="1" dirty="0">
                <a:solidFill>
                  <a:schemeClr val="bg1"/>
                </a:solidFill>
              </a:rPr>
              <a:t> compared with placebo is not statistically significant at 48 weeks”</a:t>
            </a:r>
          </a:p>
        </p:txBody>
      </p:sp>
      <p:sp>
        <p:nvSpPr>
          <p:cNvPr id="6" name="Rectangle 5">
            <a:extLst>
              <a:ext uri="{FF2B5EF4-FFF2-40B4-BE49-F238E27FC236}">
                <a16:creationId xmlns:a16="http://schemas.microsoft.com/office/drawing/2014/main" id="{7796B959-5D97-451E-AE8C-9EE3FDE98133}"/>
              </a:ext>
            </a:extLst>
          </p:cNvPr>
          <p:cNvSpPr/>
          <p:nvPr/>
        </p:nvSpPr>
        <p:spPr>
          <a:xfrm rot="16200000">
            <a:off x="69419" y="1783651"/>
            <a:ext cx="1400382"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
        <p:nvSpPr>
          <p:cNvPr id="7" name="Content Placeholder 3">
            <a:extLst>
              <a:ext uri="{FF2B5EF4-FFF2-40B4-BE49-F238E27FC236}">
                <a16:creationId xmlns:a16="http://schemas.microsoft.com/office/drawing/2014/main" id="{785929C2-8AEA-406F-9099-C400CEDFD39F}"/>
              </a:ext>
            </a:extLst>
          </p:cNvPr>
          <p:cNvSpPr txBox="1">
            <a:spLocks/>
          </p:cNvSpPr>
          <p:nvPr/>
        </p:nvSpPr>
        <p:spPr>
          <a:xfrm>
            <a:off x="508000" y="6816554"/>
            <a:ext cx="9669780" cy="612000"/>
          </a:xfrm>
          <a:prstGeom prst="rect">
            <a:avLst/>
          </a:prstGeom>
          <a:solidFill>
            <a:schemeClr val="accent1"/>
          </a:solidFill>
          <a:ln>
            <a:solidFill>
              <a:schemeClr val="tx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US" sz="1800" b="1" dirty="0">
                <a:solidFill>
                  <a:schemeClr val="bg1"/>
                </a:solidFill>
              </a:rPr>
              <a:t>ERG comment: </a:t>
            </a:r>
          </a:p>
          <a:p>
            <a:pPr>
              <a:spcBef>
                <a:spcPts val="400"/>
              </a:spcBef>
              <a:buClr>
                <a:schemeClr val="bg1"/>
              </a:buClr>
            </a:pPr>
            <a:r>
              <a:rPr lang="en-US" sz="1800" dirty="0">
                <a:solidFill>
                  <a:schemeClr val="bg1"/>
                </a:solidFill>
              </a:rPr>
              <a:t>A case for a </a:t>
            </a:r>
            <a:r>
              <a:rPr lang="en-GB" sz="1800" dirty="0">
                <a:solidFill>
                  <a:schemeClr val="bg1"/>
                </a:solidFill>
              </a:rPr>
              <a:t>causal relationship between CMV reactivation and mortality was not made</a:t>
            </a:r>
            <a:endParaRPr lang="en-US" sz="1800" dirty="0">
              <a:solidFill>
                <a:schemeClr val="bg1"/>
              </a:solidFill>
            </a:endParaRPr>
          </a:p>
        </p:txBody>
      </p:sp>
    </p:spTree>
    <p:extLst>
      <p:ext uri="{BB962C8B-B14F-4D97-AF65-F5344CB8AC3E}">
        <p14:creationId xmlns:p14="http://schemas.microsoft.com/office/powerpoint/2010/main" val="3902640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8E39C704-48FA-411B-83F1-C93F9DF51D67}"/>
              </a:ext>
            </a:extLst>
          </p:cNvPr>
          <p:cNvSpPr txBox="1">
            <a:spLocks/>
          </p:cNvSpPr>
          <p:nvPr/>
        </p:nvSpPr>
        <p:spPr>
          <a:xfrm>
            <a:off x="515620" y="5428939"/>
            <a:ext cx="9669780" cy="1536306"/>
          </a:xfrm>
          <a:prstGeom prst="rect">
            <a:avLst/>
          </a:prstGeom>
          <a:solidFill>
            <a:schemeClr val="accent1"/>
          </a:solidFill>
          <a:ln>
            <a:solidFill>
              <a:schemeClr val="tx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US" sz="1800" b="1" dirty="0">
                <a:solidFill>
                  <a:schemeClr val="bg1"/>
                </a:solidFill>
              </a:rPr>
              <a:t>ERG comment:</a:t>
            </a:r>
          </a:p>
          <a:p>
            <a:pPr>
              <a:spcBef>
                <a:spcPts val="400"/>
              </a:spcBef>
              <a:buClr>
                <a:schemeClr val="bg1"/>
              </a:buClr>
            </a:pPr>
            <a:r>
              <a:rPr lang="en-US" sz="1800" dirty="0">
                <a:solidFill>
                  <a:schemeClr val="bg1"/>
                </a:solidFill>
              </a:rPr>
              <a:t>Benefits driven by improvements in mortality not CMV reactivation → company’s concerns about inferring CMV reactivation rates at 48 weeks are of little importance to model results</a:t>
            </a:r>
          </a:p>
          <a:p>
            <a:pPr>
              <a:spcBef>
                <a:spcPts val="400"/>
              </a:spcBef>
              <a:buClr>
                <a:schemeClr val="bg1"/>
              </a:buClr>
            </a:pPr>
            <a:r>
              <a:rPr lang="en-GB" sz="1800" dirty="0">
                <a:solidFill>
                  <a:schemeClr val="bg1"/>
                </a:solidFill>
              </a:rPr>
              <a:t>Company </a:t>
            </a:r>
            <a:r>
              <a:rPr lang="en-US" sz="1800" dirty="0">
                <a:solidFill>
                  <a:schemeClr val="bg1"/>
                </a:solidFill>
              </a:rPr>
              <a:t>ignores mortality events between weeks 24 and 48, </a:t>
            </a:r>
            <a:r>
              <a:rPr lang="en-GB" sz="1800" dirty="0">
                <a:solidFill>
                  <a:schemeClr val="bg1"/>
                </a:solidFill>
              </a:rPr>
              <a:t>assuming an additional 1.9% of people stay alive and accrue QALYs beyond week 48 </a:t>
            </a:r>
            <a:r>
              <a:rPr lang="en-US" sz="1800" dirty="0">
                <a:solidFill>
                  <a:schemeClr val="bg1"/>
                </a:solidFill>
              </a:rPr>
              <a:t>→ increasing mortality benefit</a:t>
            </a:r>
          </a:p>
        </p:txBody>
      </p:sp>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a:xfrm>
            <a:off x="508000" y="453699"/>
            <a:ext cx="9669780" cy="1005255"/>
          </a:xfrm>
        </p:spPr>
        <p:txBody>
          <a:bodyPr/>
          <a:lstStyle/>
          <a:p>
            <a:r>
              <a:rPr lang="en-US" dirty="0"/>
              <a:t>ACD consultation comments: Company </a:t>
            </a:r>
            <a:br>
              <a:rPr lang="en-US" dirty="0"/>
            </a:br>
            <a:r>
              <a:rPr lang="en-US" sz="2800" i="1" dirty="0"/>
              <a:t>Clinical data used in the model (24 weeks vs. 48 weeks)</a:t>
            </a:r>
            <a:endParaRPr lang="en-GB" i="1"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15</a:t>
            </a:fld>
            <a:endParaRPr lang="en-GB" dirty="0"/>
          </a:p>
        </p:txBody>
      </p:sp>
      <p:sp>
        <p:nvSpPr>
          <p:cNvPr id="4" name="Content Placeholder 3">
            <a:extLst>
              <a:ext uri="{FF2B5EF4-FFF2-40B4-BE49-F238E27FC236}">
                <a16:creationId xmlns:a16="http://schemas.microsoft.com/office/drawing/2014/main" id="{59546FEB-DE62-4B46-822D-B069E3C0E2D9}"/>
              </a:ext>
            </a:extLst>
          </p:cNvPr>
          <p:cNvSpPr>
            <a:spLocks noGrp="1"/>
          </p:cNvSpPr>
          <p:nvPr>
            <p:ph sz="quarter" idx="10"/>
          </p:nvPr>
        </p:nvSpPr>
        <p:spPr>
          <a:xfrm>
            <a:off x="508000" y="2487857"/>
            <a:ext cx="9669780" cy="2930809"/>
          </a:xfrm>
          <a:ln>
            <a:solidFill>
              <a:schemeClr val="tx1"/>
            </a:solidFill>
          </a:ln>
        </p:spPr>
        <p:txBody>
          <a:bodyPr/>
          <a:lstStyle/>
          <a:p>
            <a:pPr marL="4763" indent="0">
              <a:buNone/>
            </a:pPr>
            <a:r>
              <a:rPr lang="en-US" sz="1800" b="1" dirty="0"/>
              <a:t>Company ACD response:</a:t>
            </a:r>
          </a:p>
          <a:p>
            <a:pPr marL="4763" indent="0">
              <a:spcBef>
                <a:spcPts val="400"/>
              </a:spcBef>
              <a:buNone/>
            </a:pPr>
            <a:r>
              <a:rPr lang="en-GB" sz="1800" b="1" i="1" dirty="0"/>
              <a:t>The 48 week data endpoints should not be used for decision making</a:t>
            </a:r>
          </a:p>
          <a:p>
            <a:pPr>
              <a:spcBef>
                <a:spcPts val="400"/>
              </a:spcBef>
            </a:pPr>
            <a:r>
              <a:rPr lang="en-GB" sz="1800" dirty="0"/>
              <a:t>Committee accepted that in PN001 </a:t>
            </a:r>
            <a:r>
              <a:rPr lang="en-GB" sz="1800" dirty="0" err="1"/>
              <a:t>letermovir</a:t>
            </a:r>
            <a:r>
              <a:rPr lang="en-GB" sz="1800" dirty="0"/>
              <a:t> met its primary endpoint [reduced rate of clinically significantly CMV reactivation] at week 24 compared with placebo</a:t>
            </a:r>
          </a:p>
          <a:p>
            <a:r>
              <a:rPr lang="en-GB" sz="1800" dirty="0"/>
              <a:t>Without data it’s challenging to predict the rate of clinically significantly CMV reactivation at week 48 → however, it is expected to fall as the immune system strengthens</a:t>
            </a:r>
          </a:p>
          <a:p>
            <a:r>
              <a:rPr lang="en-GB" sz="1800" dirty="0"/>
              <a:t>The trial follow-up phase (to week 48) was agreed to investigate </a:t>
            </a:r>
            <a:r>
              <a:rPr lang="en-GB" sz="1800" dirty="0" err="1"/>
              <a:t>letermovir</a:t>
            </a:r>
            <a:r>
              <a:rPr lang="en-GB" sz="1800" dirty="0"/>
              <a:t> safety</a:t>
            </a:r>
          </a:p>
          <a:p>
            <a:r>
              <a:rPr lang="en-GB" sz="1800" dirty="0" err="1"/>
              <a:t>Letermovir</a:t>
            </a:r>
            <a:r>
              <a:rPr lang="en-GB" sz="1800" dirty="0"/>
              <a:t> prophylaxis stops at week 14 → inappropriate to assess the effect of prophylaxis at week 48 </a:t>
            </a:r>
          </a:p>
        </p:txBody>
      </p:sp>
      <p:sp>
        <p:nvSpPr>
          <p:cNvPr id="6" name="Rectangle 5">
            <a:extLst>
              <a:ext uri="{FF2B5EF4-FFF2-40B4-BE49-F238E27FC236}">
                <a16:creationId xmlns:a16="http://schemas.microsoft.com/office/drawing/2014/main" id="{80393577-84F3-4B08-97AD-C0C5C1F07D21}"/>
              </a:ext>
            </a:extLst>
          </p:cNvPr>
          <p:cNvSpPr/>
          <p:nvPr/>
        </p:nvSpPr>
        <p:spPr>
          <a:xfrm>
            <a:off x="1069780" y="1477188"/>
            <a:ext cx="9108000" cy="1015663"/>
          </a:xfrm>
          <a:prstGeom prst="rect">
            <a:avLst/>
          </a:prstGeom>
          <a:solidFill>
            <a:schemeClr val="bg2"/>
          </a:solidFill>
        </p:spPr>
        <p:txBody>
          <a:bodyPr wrap="square" anchor="ctr">
            <a:spAutoFit/>
          </a:bodyPr>
          <a:lstStyle/>
          <a:p>
            <a:pPr>
              <a:spcBef>
                <a:spcPts val="600"/>
              </a:spcBef>
              <a:spcAft>
                <a:spcPts val="600"/>
              </a:spcAft>
            </a:pPr>
            <a:r>
              <a:rPr lang="en-US" sz="2000" b="1" i="1" dirty="0">
                <a:solidFill>
                  <a:schemeClr val="bg1"/>
                </a:solidFill>
              </a:rPr>
              <a:t>“[The company’s base-case was] not appropriate for decision making because of concerns about […] </a:t>
            </a:r>
            <a:r>
              <a:rPr lang="en-GB" sz="2000" b="1" i="1" dirty="0">
                <a:solidFill>
                  <a:schemeClr val="bg1"/>
                </a:solidFill>
              </a:rPr>
              <a:t>The use of 24-week data over 48-week data because this may overestimate the mortality benefit of </a:t>
            </a:r>
            <a:r>
              <a:rPr lang="en-GB" sz="2000" b="1" i="1" dirty="0" err="1">
                <a:solidFill>
                  <a:schemeClr val="bg1"/>
                </a:solidFill>
              </a:rPr>
              <a:t>letermovir</a:t>
            </a:r>
            <a:r>
              <a:rPr lang="en-GB" sz="2000" b="1" i="1" dirty="0">
                <a:solidFill>
                  <a:schemeClr val="bg1"/>
                </a:solidFill>
              </a:rPr>
              <a:t>”</a:t>
            </a:r>
          </a:p>
        </p:txBody>
      </p:sp>
      <p:sp>
        <p:nvSpPr>
          <p:cNvPr id="7" name="Rectangle 6">
            <a:extLst>
              <a:ext uri="{FF2B5EF4-FFF2-40B4-BE49-F238E27FC236}">
                <a16:creationId xmlns:a16="http://schemas.microsoft.com/office/drawing/2014/main" id="{637841DB-3A9B-4E92-BC77-9C559A1B309F}"/>
              </a:ext>
            </a:extLst>
          </p:cNvPr>
          <p:cNvSpPr/>
          <p:nvPr/>
        </p:nvSpPr>
        <p:spPr>
          <a:xfrm rot="16200000">
            <a:off x="262383" y="1718749"/>
            <a:ext cx="1014454"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Tree>
    <p:extLst>
      <p:ext uri="{BB962C8B-B14F-4D97-AF65-F5344CB8AC3E}">
        <p14:creationId xmlns:p14="http://schemas.microsoft.com/office/powerpoint/2010/main" val="205122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a:xfrm>
            <a:off x="508000" y="453699"/>
            <a:ext cx="9669780" cy="1005255"/>
          </a:xfrm>
        </p:spPr>
        <p:txBody>
          <a:bodyPr/>
          <a:lstStyle/>
          <a:p>
            <a:r>
              <a:rPr lang="en-US" dirty="0"/>
              <a:t>ACD consultation comments: Company </a:t>
            </a:r>
            <a:br>
              <a:rPr lang="en-US" dirty="0"/>
            </a:br>
            <a:r>
              <a:rPr lang="en-US" sz="2800" i="1" dirty="0"/>
              <a:t>Health-related quality of life </a:t>
            </a:r>
            <a:endParaRPr lang="en-GB" i="1" strike="sngStrike"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p:txBody>
          <a:bodyPr/>
          <a:lstStyle/>
          <a:p>
            <a:fld id="{DDBE135E-2566-4748-853C-8A3B78F0FB00}" type="slidenum">
              <a:rPr lang="en-GB" smtClean="0"/>
              <a:t>16</a:t>
            </a:fld>
            <a:endParaRPr lang="en-GB" dirty="0"/>
          </a:p>
        </p:txBody>
      </p:sp>
      <p:sp>
        <p:nvSpPr>
          <p:cNvPr id="4" name="Content Placeholder 3">
            <a:extLst>
              <a:ext uri="{FF2B5EF4-FFF2-40B4-BE49-F238E27FC236}">
                <a16:creationId xmlns:a16="http://schemas.microsoft.com/office/drawing/2014/main" id="{59546FEB-DE62-4B46-822D-B069E3C0E2D9}"/>
              </a:ext>
            </a:extLst>
          </p:cNvPr>
          <p:cNvSpPr>
            <a:spLocks noGrp="1"/>
          </p:cNvSpPr>
          <p:nvPr>
            <p:ph sz="quarter" idx="10"/>
          </p:nvPr>
        </p:nvSpPr>
        <p:spPr>
          <a:xfrm>
            <a:off x="508000" y="3497017"/>
            <a:ext cx="9669780" cy="2983993"/>
          </a:xfrm>
          <a:ln>
            <a:solidFill>
              <a:schemeClr val="tx1"/>
            </a:solidFill>
          </a:ln>
        </p:spPr>
        <p:txBody>
          <a:bodyPr/>
          <a:lstStyle/>
          <a:p>
            <a:pPr marL="4763" indent="0">
              <a:buNone/>
            </a:pPr>
            <a:r>
              <a:rPr lang="en-US" sz="2000" b="1" dirty="0"/>
              <a:t>Company ACD response:</a:t>
            </a:r>
          </a:p>
          <a:p>
            <a:pPr marL="461963" indent="-457200">
              <a:spcBef>
                <a:spcPts val="1200"/>
              </a:spcBef>
              <a:buFont typeface="+mj-lt"/>
              <a:buAutoNum type="arabicPeriod"/>
            </a:pPr>
            <a:r>
              <a:rPr lang="en-GB" sz="2000" dirty="0"/>
              <a:t>Health-related quality of life (</a:t>
            </a:r>
            <a:r>
              <a:rPr lang="en-GB" sz="2000" dirty="0" err="1"/>
              <a:t>HRQoL</a:t>
            </a:r>
            <a:r>
              <a:rPr lang="en-GB" sz="2000" dirty="0"/>
              <a:t>) was an exploratory endpoint → not powered to detect statistically significant differences in </a:t>
            </a:r>
            <a:r>
              <a:rPr lang="en-GB" sz="2000" dirty="0" err="1"/>
              <a:t>HRQoL</a:t>
            </a:r>
            <a:r>
              <a:rPr lang="en-GB" sz="2000" dirty="0"/>
              <a:t> between treatment groups</a:t>
            </a:r>
          </a:p>
          <a:p>
            <a:pPr marL="460800" indent="-457200">
              <a:spcBef>
                <a:spcPts val="1200"/>
              </a:spcBef>
              <a:buNone/>
            </a:pPr>
            <a:r>
              <a:rPr lang="en-GB" sz="2000" dirty="0"/>
              <a:t>	</a:t>
            </a:r>
            <a:r>
              <a:rPr lang="en-GB" sz="2000" dirty="0" err="1"/>
              <a:t>HRQoL</a:t>
            </a:r>
            <a:r>
              <a:rPr lang="en-GB" sz="2000" dirty="0"/>
              <a:t> assessment was made prior to pre-emptive therapy initiation → expected disutility associated with the toxicity of pre-emptive therapies were not captured </a:t>
            </a:r>
          </a:p>
          <a:p>
            <a:pPr marL="460800" indent="-457200">
              <a:spcBef>
                <a:spcPts val="1200"/>
              </a:spcBef>
              <a:buFont typeface="+mj-lt"/>
              <a:buAutoNum type="arabicPeriod" startAt="2"/>
            </a:pPr>
            <a:r>
              <a:rPr lang="en-GB" sz="2000" dirty="0"/>
              <a:t>The disutility associated with graft versus host disease (GvHD) should only apply to chronic-GvHD (occurring after the first 100 days) →  discounting (3.5%) applied to the GvHD disutility after the first year </a:t>
            </a:r>
          </a:p>
        </p:txBody>
      </p:sp>
      <p:sp>
        <p:nvSpPr>
          <p:cNvPr id="6" name="Rectangle 5">
            <a:extLst>
              <a:ext uri="{FF2B5EF4-FFF2-40B4-BE49-F238E27FC236}">
                <a16:creationId xmlns:a16="http://schemas.microsoft.com/office/drawing/2014/main" id="{80393577-84F3-4B08-97AD-C0C5C1F07D21}"/>
              </a:ext>
            </a:extLst>
          </p:cNvPr>
          <p:cNvSpPr/>
          <p:nvPr/>
        </p:nvSpPr>
        <p:spPr>
          <a:xfrm>
            <a:off x="1085249" y="1585434"/>
            <a:ext cx="9108000" cy="1785104"/>
          </a:xfrm>
          <a:prstGeom prst="rect">
            <a:avLst/>
          </a:prstGeom>
          <a:solidFill>
            <a:schemeClr val="bg2"/>
          </a:solidFill>
        </p:spPr>
        <p:txBody>
          <a:bodyPr wrap="square">
            <a:spAutoFit/>
          </a:bodyPr>
          <a:lstStyle/>
          <a:p>
            <a:pPr marL="457200" indent="-457200">
              <a:spcBef>
                <a:spcPts val="600"/>
              </a:spcBef>
              <a:spcAft>
                <a:spcPts val="600"/>
              </a:spcAft>
              <a:buFont typeface="+mj-lt"/>
              <a:buAutoNum type="arabicPeriod"/>
            </a:pPr>
            <a:r>
              <a:rPr lang="en-US" sz="2000" b="1" i="1" dirty="0">
                <a:solidFill>
                  <a:schemeClr val="bg1"/>
                </a:solidFill>
              </a:rPr>
              <a:t>“</a:t>
            </a:r>
            <a:r>
              <a:rPr lang="en-GB" sz="2000" b="1" i="1" dirty="0">
                <a:solidFill>
                  <a:schemeClr val="bg1"/>
                </a:solidFill>
              </a:rPr>
              <a:t>The committee agreed there could plausibly be a health-related quality-of-life benefit associated with preventing CMV reactivation but concluded that the trial did not show this”</a:t>
            </a:r>
          </a:p>
          <a:p>
            <a:pPr marL="457200" indent="-457200">
              <a:spcBef>
                <a:spcPts val="600"/>
              </a:spcBef>
              <a:spcAft>
                <a:spcPts val="600"/>
              </a:spcAft>
              <a:buFont typeface="+mj-lt"/>
              <a:buAutoNum type="arabicPeriod"/>
            </a:pPr>
            <a:r>
              <a:rPr lang="en-GB" sz="2000" b="1" i="1" dirty="0">
                <a:solidFill>
                  <a:schemeClr val="bg1"/>
                </a:solidFill>
              </a:rPr>
              <a:t>“The committee agreed that the disutility associated with graft versus host disease should have been included in the model”</a:t>
            </a:r>
          </a:p>
        </p:txBody>
      </p:sp>
      <p:sp>
        <p:nvSpPr>
          <p:cNvPr id="7" name="Rectangle 6">
            <a:extLst>
              <a:ext uri="{FF2B5EF4-FFF2-40B4-BE49-F238E27FC236}">
                <a16:creationId xmlns:a16="http://schemas.microsoft.com/office/drawing/2014/main" id="{637841DB-3A9B-4E92-BC77-9C559A1B309F}"/>
              </a:ext>
            </a:extLst>
          </p:cNvPr>
          <p:cNvSpPr/>
          <p:nvPr/>
        </p:nvSpPr>
        <p:spPr>
          <a:xfrm rot="16200000">
            <a:off x="-115320" y="2216376"/>
            <a:ext cx="1785103"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Tree>
    <p:extLst>
      <p:ext uri="{BB962C8B-B14F-4D97-AF65-F5344CB8AC3E}">
        <p14:creationId xmlns:p14="http://schemas.microsoft.com/office/powerpoint/2010/main" val="2283364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90246-A56A-44F7-9524-83DEBD467C95}"/>
              </a:ext>
            </a:extLst>
          </p:cNvPr>
          <p:cNvSpPr>
            <a:spLocks noGrp="1"/>
          </p:cNvSpPr>
          <p:nvPr>
            <p:ph type="title"/>
          </p:nvPr>
        </p:nvSpPr>
        <p:spPr>
          <a:xfrm>
            <a:off x="508000" y="227919"/>
            <a:ext cx="9669780" cy="765501"/>
          </a:xfrm>
        </p:spPr>
        <p:txBody>
          <a:bodyPr/>
          <a:lstStyle/>
          <a:p>
            <a:r>
              <a:rPr lang="en-US" dirty="0"/>
              <a:t>ACD consultation comments: Company </a:t>
            </a:r>
            <a:br>
              <a:rPr lang="en-US" dirty="0"/>
            </a:br>
            <a:r>
              <a:rPr lang="en-US" sz="2800" i="1" dirty="0"/>
              <a:t>Company updated base-case (with updated PAS)</a:t>
            </a:r>
            <a:endParaRPr lang="en-GB" i="1" dirty="0"/>
          </a:p>
        </p:txBody>
      </p:sp>
      <p:sp>
        <p:nvSpPr>
          <p:cNvPr id="3" name="Slide Number Placeholder 2">
            <a:extLst>
              <a:ext uri="{FF2B5EF4-FFF2-40B4-BE49-F238E27FC236}">
                <a16:creationId xmlns:a16="http://schemas.microsoft.com/office/drawing/2014/main" id="{32321FE8-D171-48AA-8D37-5EF846DEAC51}"/>
              </a:ext>
            </a:extLst>
          </p:cNvPr>
          <p:cNvSpPr>
            <a:spLocks noGrp="1"/>
          </p:cNvSpPr>
          <p:nvPr>
            <p:ph type="sldNum" sz="quarter" idx="12"/>
          </p:nvPr>
        </p:nvSpPr>
        <p:spPr>
          <a:xfrm>
            <a:off x="10087469" y="6930655"/>
            <a:ext cx="500380" cy="333663"/>
          </a:xfrm>
        </p:spPr>
        <p:txBody>
          <a:bodyPr/>
          <a:lstStyle/>
          <a:p>
            <a:fld id="{DDBE135E-2566-4748-853C-8A3B78F0FB00}" type="slidenum">
              <a:rPr lang="en-GB" smtClean="0"/>
              <a:t>17</a:t>
            </a:fld>
            <a:endParaRPr lang="en-GB" dirty="0"/>
          </a:p>
        </p:txBody>
      </p:sp>
      <p:graphicFrame>
        <p:nvGraphicFramePr>
          <p:cNvPr id="5" name="Content Placeholder 4">
            <a:extLst>
              <a:ext uri="{FF2B5EF4-FFF2-40B4-BE49-F238E27FC236}">
                <a16:creationId xmlns:a16="http://schemas.microsoft.com/office/drawing/2014/main" id="{DD5E6D9D-3849-4FAB-A1C2-384A1947FF89}"/>
              </a:ext>
            </a:extLst>
          </p:cNvPr>
          <p:cNvGraphicFramePr>
            <a:graphicFrameLocks noGrp="1"/>
          </p:cNvGraphicFramePr>
          <p:nvPr>
            <p:ph sz="quarter" idx="10"/>
            <p:extLst>
              <p:ext uri="{D42A27DB-BD31-4B8C-83A1-F6EECF244321}">
                <p14:modId xmlns:p14="http://schemas.microsoft.com/office/powerpoint/2010/main" val="1298092730"/>
              </p:ext>
            </p:extLst>
          </p:nvPr>
        </p:nvGraphicFramePr>
        <p:xfrm>
          <a:off x="507998" y="5567312"/>
          <a:ext cx="9669782" cy="1724521"/>
        </p:xfrm>
        <a:graphic>
          <a:graphicData uri="http://schemas.openxmlformats.org/drawingml/2006/table">
            <a:tbl>
              <a:tblPr firstRow="1" firstCol="1" bandRow="1">
                <a:tableStyleId>{F5AB1C69-6EDB-4FF4-983F-18BD219EF322}</a:tableStyleId>
              </a:tblPr>
              <a:tblGrid>
                <a:gridCol w="2179252">
                  <a:extLst>
                    <a:ext uri="{9D8B030D-6E8A-4147-A177-3AD203B41FA5}">
                      <a16:colId xmlns:a16="http://schemas.microsoft.com/office/drawing/2014/main" val="2326621106"/>
                    </a:ext>
                  </a:extLst>
                </a:gridCol>
                <a:gridCol w="1498106">
                  <a:extLst>
                    <a:ext uri="{9D8B030D-6E8A-4147-A177-3AD203B41FA5}">
                      <a16:colId xmlns:a16="http://schemas.microsoft.com/office/drawing/2014/main" val="2118835213"/>
                    </a:ext>
                  </a:extLst>
                </a:gridCol>
                <a:gridCol w="1498106">
                  <a:extLst>
                    <a:ext uri="{9D8B030D-6E8A-4147-A177-3AD203B41FA5}">
                      <a16:colId xmlns:a16="http://schemas.microsoft.com/office/drawing/2014/main" val="1660474075"/>
                    </a:ext>
                  </a:extLst>
                </a:gridCol>
                <a:gridCol w="1498106">
                  <a:extLst>
                    <a:ext uri="{9D8B030D-6E8A-4147-A177-3AD203B41FA5}">
                      <a16:colId xmlns:a16="http://schemas.microsoft.com/office/drawing/2014/main" val="1815324558"/>
                    </a:ext>
                  </a:extLst>
                </a:gridCol>
                <a:gridCol w="1498106">
                  <a:extLst>
                    <a:ext uri="{9D8B030D-6E8A-4147-A177-3AD203B41FA5}">
                      <a16:colId xmlns:a16="http://schemas.microsoft.com/office/drawing/2014/main" val="2440334936"/>
                    </a:ext>
                  </a:extLst>
                </a:gridCol>
                <a:gridCol w="1498106">
                  <a:extLst>
                    <a:ext uri="{9D8B030D-6E8A-4147-A177-3AD203B41FA5}">
                      <a16:colId xmlns:a16="http://schemas.microsoft.com/office/drawing/2014/main" val="1935580130"/>
                    </a:ext>
                  </a:extLst>
                </a:gridCol>
              </a:tblGrid>
              <a:tr h="288000">
                <a:tc rowSpan="2">
                  <a:txBody>
                    <a:bodyPr/>
                    <a:lstStyle/>
                    <a:p>
                      <a:pPr>
                        <a:lnSpc>
                          <a:spcPct val="115000"/>
                        </a:lnSpc>
                        <a:spcBef>
                          <a:spcPts val="800"/>
                        </a:spcBef>
                        <a:spcAft>
                          <a:spcPts val="0"/>
                        </a:spcAft>
                      </a:pPr>
                      <a:r>
                        <a:rPr lang="en-GB" sz="2000" dirty="0">
                          <a:effectLst/>
                        </a:rPr>
                        <a:t>Technologies</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15000"/>
                        </a:lnSpc>
                        <a:spcBef>
                          <a:spcPts val="800"/>
                        </a:spcBef>
                        <a:spcAft>
                          <a:spcPts val="0"/>
                        </a:spcAft>
                      </a:pPr>
                      <a:r>
                        <a:rPr lang="en-US" sz="2000" b="1" kern="1200" dirty="0">
                          <a:solidFill>
                            <a:schemeClr val="bg1"/>
                          </a:solidFill>
                          <a:effectLst/>
                          <a:latin typeface="+mn-lt"/>
                          <a:ea typeface="+mn-ea"/>
                          <a:cs typeface="+mn-cs"/>
                        </a:rPr>
                        <a:t>Total</a:t>
                      </a:r>
                      <a:endParaRPr lang="en-GB" sz="2000" b="1" kern="1200" dirty="0">
                        <a:solidFill>
                          <a:schemeClr val="bg1"/>
                        </a:solidFill>
                        <a:effectLst/>
                        <a:latin typeface="+mn-lt"/>
                        <a:ea typeface="+mn-ea"/>
                        <a:cs typeface="+mn-cs"/>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lgn="ctr">
                        <a:lnSpc>
                          <a:spcPct val="115000"/>
                        </a:lnSpc>
                        <a:spcBef>
                          <a:spcPts val="800"/>
                        </a:spcBef>
                        <a:spcAft>
                          <a:spcPts val="0"/>
                        </a:spcAft>
                      </a:pPr>
                      <a:r>
                        <a:rPr lang="en-US" sz="2000" b="1" kern="1200" dirty="0">
                          <a:solidFill>
                            <a:schemeClr val="bg1"/>
                          </a:solidFill>
                          <a:effectLst/>
                          <a:latin typeface="+mn-lt"/>
                          <a:ea typeface="+mn-ea"/>
                          <a:cs typeface="+mn-cs"/>
                        </a:rPr>
                        <a:t>Incremental</a:t>
                      </a:r>
                      <a:endParaRPr lang="en-GB" sz="2000" b="1" kern="1200" dirty="0">
                        <a:solidFill>
                          <a:schemeClr val="bg1"/>
                        </a:solidFill>
                        <a:effectLst/>
                        <a:latin typeface="+mn-lt"/>
                        <a:ea typeface="+mn-ea"/>
                        <a:cs typeface="+mn-cs"/>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300648"/>
                  </a:ext>
                </a:extLst>
              </a:tr>
              <a:tr h="396000">
                <a:tc v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Bef>
                          <a:spcPts val="800"/>
                        </a:spcBef>
                        <a:spcAft>
                          <a:spcPts val="0"/>
                        </a:spcAft>
                      </a:pPr>
                      <a:r>
                        <a:rPr lang="en-GB" sz="2000" b="1" dirty="0">
                          <a:solidFill>
                            <a:schemeClr val="bg1"/>
                          </a:solidFill>
                          <a:effectLst/>
                        </a:rPr>
                        <a:t>Costs (£)</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QALYs</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Costs (£)</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QALYs</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ICER (£/QALY)</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1753048594"/>
                  </a:ext>
                </a:extLst>
              </a:tr>
              <a:tr h="365595">
                <a:tc>
                  <a:txBody>
                    <a:bodyPr/>
                    <a:lstStyle/>
                    <a:p>
                      <a:pPr>
                        <a:lnSpc>
                          <a:spcPct val="115000"/>
                        </a:lnSpc>
                        <a:spcAft>
                          <a:spcPts val="300"/>
                        </a:spcAft>
                      </a:pPr>
                      <a:r>
                        <a:rPr lang="en-GB" sz="2000" dirty="0">
                          <a:effectLst/>
                        </a:rPr>
                        <a:t>Standard of care</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dirty="0">
                          <a:effectLst/>
                        </a:rPr>
                        <a:t>£38,665</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dirty="0">
                          <a:effectLst/>
                        </a:rPr>
                        <a:t>6.02</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a:effectLst/>
                        </a:rPr>
                        <a:t>-</a:t>
                      </a:r>
                      <a:endParaRPr lang="en-GB"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a:effectLst/>
                        </a:rPr>
                        <a:t>-</a:t>
                      </a:r>
                      <a:endParaRPr lang="en-GB"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dirty="0">
                          <a:effectLst/>
                        </a:rPr>
                        <a:t>-</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253966"/>
                  </a:ext>
                </a:extLst>
              </a:tr>
              <a:tr h="365595">
                <a:tc>
                  <a:txBody>
                    <a:bodyPr/>
                    <a:lstStyle/>
                    <a:p>
                      <a:pPr>
                        <a:lnSpc>
                          <a:spcPct val="115000"/>
                        </a:lnSpc>
                        <a:spcAft>
                          <a:spcPts val="300"/>
                        </a:spcAft>
                      </a:pPr>
                      <a:r>
                        <a:rPr lang="en-GB" sz="2000">
                          <a:effectLst/>
                        </a:rPr>
                        <a:t>Letermovir</a:t>
                      </a:r>
                      <a:endParaRPr lang="en-GB"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a:effectLst/>
                        </a:rPr>
                        <a:t>£45,655</a:t>
                      </a:r>
                      <a:endParaRPr lang="en-GB"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2000" dirty="0">
                          <a:effectLst/>
                        </a:rPr>
                        <a:t>6.41</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2000" dirty="0">
                          <a:effectLst/>
                        </a:rPr>
                        <a:t>£7,000</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2000" dirty="0">
                          <a:effectLst/>
                        </a:rPr>
                        <a:t>0.40</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300"/>
                        </a:spcAft>
                      </a:pPr>
                      <a:r>
                        <a:rPr lang="en-GB" sz="2000" dirty="0">
                          <a:effectLst/>
                        </a:rPr>
                        <a:t>£17,713</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060893"/>
                  </a:ext>
                </a:extLst>
              </a:tr>
            </a:tbl>
          </a:graphicData>
        </a:graphic>
      </p:graphicFrame>
      <p:sp>
        <p:nvSpPr>
          <p:cNvPr id="6" name="Rectangle 5">
            <a:extLst>
              <a:ext uri="{FF2B5EF4-FFF2-40B4-BE49-F238E27FC236}">
                <a16:creationId xmlns:a16="http://schemas.microsoft.com/office/drawing/2014/main" id="{0CAE13CF-F35A-4ED0-B1E7-A0286AEE532D}"/>
              </a:ext>
            </a:extLst>
          </p:cNvPr>
          <p:cNvSpPr/>
          <p:nvPr/>
        </p:nvSpPr>
        <p:spPr>
          <a:xfrm>
            <a:off x="417689" y="7231801"/>
            <a:ext cx="6576060" cy="338554"/>
          </a:xfrm>
          <a:prstGeom prst="rect">
            <a:avLst/>
          </a:prstGeom>
        </p:spPr>
        <p:txBody>
          <a:bodyPr wrap="square">
            <a:spAutoFit/>
          </a:bodyPr>
          <a:lstStyle/>
          <a:p>
            <a:r>
              <a:rPr lang="en-US" sz="1600" dirty="0"/>
              <a:t>Source: adapted from table 3 company ACD response updated</a:t>
            </a:r>
            <a:endParaRPr lang="en-GB" sz="1600" dirty="0"/>
          </a:p>
        </p:txBody>
      </p:sp>
      <p:sp>
        <p:nvSpPr>
          <p:cNvPr id="7" name="Content Placeholder 3">
            <a:extLst>
              <a:ext uri="{FF2B5EF4-FFF2-40B4-BE49-F238E27FC236}">
                <a16:creationId xmlns:a16="http://schemas.microsoft.com/office/drawing/2014/main" id="{5D4EDB00-DA87-4D0B-94BB-5C80A837F84D}"/>
              </a:ext>
            </a:extLst>
          </p:cNvPr>
          <p:cNvSpPr txBox="1">
            <a:spLocks/>
          </p:cNvSpPr>
          <p:nvPr/>
        </p:nvSpPr>
        <p:spPr>
          <a:xfrm>
            <a:off x="417689" y="1696772"/>
            <a:ext cx="9669780" cy="3039422"/>
          </a:xfrm>
          <a:prstGeom prst="rect">
            <a:avLst/>
          </a:prstGeom>
          <a:ln>
            <a:no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endParaRPr lang="en-GB" sz="2000" dirty="0"/>
          </a:p>
        </p:txBody>
      </p:sp>
      <p:graphicFrame>
        <p:nvGraphicFramePr>
          <p:cNvPr id="4" name="Table 3">
            <a:extLst>
              <a:ext uri="{FF2B5EF4-FFF2-40B4-BE49-F238E27FC236}">
                <a16:creationId xmlns:a16="http://schemas.microsoft.com/office/drawing/2014/main" id="{F8FAF08F-76AF-41C6-A53F-96A775E1FD9E}"/>
              </a:ext>
            </a:extLst>
          </p:cNvPr>
          <p:cNvGraphicFramePr>
            <a:graphicFrameLocks noGrp="1"/>
          </p:cNvGraphicFramePr>
          <p:nvPr>
            <p:extLst>
              <p:ext uri="{D42A27DB-BD31-4B8C-83A1-F6EECF244321}">
                <p14:modId xmlns:p14="http://schemas.microsoft.com/office/powerpoint/2010/main" val="2108266324"/>
              </p:ext>
            </p:extLst>
          </p:nvPr>
        </p:nvGraphicFramePr>
        <p:xfrm>
          <a:off x="508000" y="1297348"/>
          <a:ext cx="9684000" cy="4275576"/>
        </p:xfrm>
        <a:graphic>
          <a:graphicData uri="http://schemas.openxmlformats.org/drawingml/2006/table">
            <a:tbl>
              <a:tblPr firstRow="1" bandRow="1">
                <a:tableStyleId>{F5AB1C69-6EDB-4FF4-983F-18BD219EF322}</a:tableStyleId>
              </a:tblPr>
              <a:tblGrid>
                <a:gridCol w="8172000">
                  <a:extLst>
                    <a:ext uri="{9D8B030D-6E8A-4147-A177-3AD203B41FA5}">
                      <a16:colId xmlns:a16="http://schemas.microsoft.com/office/drawing/2014/main" val="3896195400"/>
                    </a:ext>
                  </a:extLst>
                </a:gridCol>
                <a:gridCol w="1512000">
                  <a:extLst>
                    <a:ext uri="{9D8B030D-6E8A-4147-A177-3AD203B41FA5}">
                      <a16:colId xmlns:a16="http://schemas.microsoft.com/office/drawing/2014/main" val="2211605754"/>
                    </a:ext>
                  </a:extLst>
                </a:gridCol>
              </a:tblGrid>
              <a:tr h="754512">
                <a:tc>
                  <a:txBody>
                    <a:bodyPr/>
                    <a:lstStyle/>
                    <a:p>
                      <a:r>
                        <a:rPr lang="en-US" sz="2400" dirty="0">
                          <a:solidFill>
                            <a:schemeClr val="bg1"/>
                          </a:solidFill>
                        </a:rPr>
                        <a:t>Company’s updated base-case</a:t>
                      </a:r>
                    </a:p>
                    <a:p>
                      <a:r>
                        <a:rPr lang="en-US" sz="2000" i="1" dirty="0">
                          <a:solidFill>
                            <a:schemeClr val="bg1"/>
                          </a:solidFill>
                        </a:rPr>
                        <a:t>Changes to the ERG original base-case</a:t>
                      </a:r>
                      <a:endParaRPr lang="en-GB" sz="2000" i="1" dirty="0">
                        <a:solidFill>
                          <a:schemeClr val="bg1"/>
                        </a:solidFill>
                      </a:endParaRPr>
                    </a:p>
                  </a:txBody>
                  <a:tcP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solidFill>
                      <a:schemeClr val="bg2"/>
                    </a:solidFill>
                  </a:tcPr>
                </a:tc>
                <a:tc>
                  <a:txBody>
                    <a:bodyPr/>
                    <a:lstStyle/>
                    <a:p>
                      <a:r>
                        <a:rPr lang="en-US" sz="2000" dirty="0">
                          <a:solidFill>
                            <a:schemeClr val="bg1"/>
                          </a:solidFill>
                        </a:rPr>
                        <a:t>Committee preference</a:t>
                      </a:r>
                      <a:endParaRPr lang="en-GB" sz="2000" dirty="0">
                        <a:solidFill>
                          <a:schemeClr val="bg1"/>
                        </a:solidFill>
                      </a:endParaRPr>
                    </a:p>
                  </a:txBody>
                  <a:tcP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707660145"/>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HMRN data used to model long-term mortality </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000" b="0" dirty="0">
                          <a:solidFill>
                            <a:schemeClr val="tx1"/>
                          </a:solidFill>
                        </a:rPr>
                        <a:t>Yes</a:t>
                      </a:r>
                      <a:r>
                        <a:rPr lang="en-GB" sz="2000" b="1" dirty="0">
                          <a:solidFill>
                            <a:srgbClr val="00B050"/>
                          </a:solidFill>
                        </a:rPr>
                        <a:t> </a:t>
                      </a:r>
                      <a:r>
                        <a:rPr lang="en-GB" sz="2100" b="1" i="0" kern="1200" dirty="0">
                          <a:solidFill>
                            <a:srgbClr val="00B050"/>
                          </a:solidFill>
                          <a:effectLst/>
                          <a:latin typeface="+mn-lt"/>
                          <a:ea typeface="+mn-ea"/>
                          <a:cs typeface="+mn-cs"/>
                        </a:rPr>
                        <a: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81313508"/>
                  </a:ext>
                </a:extLst>
              </a:tr>
              <a:tr h="63379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Discounting (3.5%) the disutility associated with graft-versus-host-disease (GvHD) and disease relapse beyond the first year </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000" b="0" dirty="0">
                          <a:solidFill>
                            <a:schemeClr val="tx1"/>
                          </a:solidFill>
                        </a:rPr>
                        <a:t>Yes</a:t>
                      </a:r>
                      <a:r>
                        <a:rPr lang="en-GB" sz="2000" b="1" dirty="0">
                          <a:solidFill>
                            <a:srgbClr val="00B050"/>
                          </a:solidFill>
                        </a:rPr>
                        <a:t> </a:t>
                      </a:r>
                      <a:r>
                        <a:rPr lang="en-GB" sz="2100" b="1" i="0" kern="1200" dirty="0">
                          <a:solidFill>
                            <a:srgbClr val="00B050"/>
                          </a:solidFill>
                          <a:effectLst/>
                          <a:latin typeface="+mn-lt"/>
                          <a:ea typeface="+mn-ea"/>
                          <a:cs typeface="+mn-cs"/>
                        </a:rPr>
                        <a: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90803513"/>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Treatment duration of 72.1 days</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Arial" panose="020B0604020202020204"/>
                          <a:ea typeface="+mn-ea"/>
                          <a:cs typeface="+mn-cs"/>
                        </a:rPr>
                        <a:t>No </a:t>
                      </a:r>
                      <a:r>
                        <a:rPr lang="en-GB" sz="2100" b="0" i="0" kern="1200" dirty="0">
                          <a:solidFill>
                            <a:srgbClr val="FF0000"/>
                          </a:solidFill>
                          <a:effectLst/>
                          <a:latin typeface="+mn-lt"/>
                          <a:ea typeface="+mn-ea"/>
                          <a:cs typeface="+mn-cs"/>
                        </a:rPr>
                        <a:t>✖</a:t>
                      </a:r>
                      <a:r>
                        <a:rPr kumimoji="0" lang="en-GB" sz="2000" b="0" i="0" u="none" strike="noStrike" kern="1200" cap="none" spc="0" normalizeH="0" baseline="0" noProof="0" dirty="0">
                          <a:ln>
                            <a:noFill/>
                          </a:ln>
                          <a:solidFill>
                            <a:srgbClr val="393938"/>
                          </a:solidFill>
                          <a:effectLst/>
                          <a:uLnTx/>
                          <a:uFillTx/>
                          <a:latin typeface="Arial" panose="020B0604020202020204"/>
                          <a:ea typeface="+mn-ea"/>
                          <a:cs typeface="+mn-cs"/>
                        </a:rPr>
                        <a:t> </a:t>
                      </a:r>
                      <a:endParaRPr kumimoji="0" lang="en-GB" sz="2000" b="1" i="0" u="none" strike="noStrike" kern="1200" cap="none" spc="0" normalizeH="0" baseline="0" noProof="0" dirty="0">
                        <a:ln>
                          <a:noFill/>
                        </a:ln>
                        <a:solidFill>
                          <a:srgbClr val="00B050"/>
                        </a:solidFill>
                        <a:effectLst/>
                        <a:uLnTx/>
                        <a:uFillTx/>
                        <a:latin typeface="Arial" panose="020B0604020202020204"/>
                        <a:ea typeface="+mn-ea"/>
                        <a:cs typeface="+mn-cs"/>
                      </a:endParaRP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858418735"/>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Use of 24 week data end points to inform the analyses</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mn-lt"/>
                          <a:ea typeface="+mn-ea"/>
                          <a:cs typeface="+mn-cs"/>
                        </a:rPr>
                        <a:t>No </a:t>
                      </a:r>
                      <a:r>
                        <a:rPr lang="en-GB" sz="2100" b="0" i="0" kern="1200" dirty="0">
                          <a:solidFill>
                            <a:srgbClr val="FF0000"/>
                          </a:solidFill>
                          <a:effectLst/>
                          <a:latin typeface="+mn-lt"/>
                          <a:ea typeface="+mn-ea"/>
                          <a:cs typeface="+mn-cs"/>
                        </a:rPr>
                        <a:t>✖</a:t>
                      </a:r>
                      <a:r>
                        <a:rPr kumimoji="0" lang="en-GB" sz="2000" b="0" i="0" u="none" strike="noStrike" kern="1200" cap="none" spc="0" normalizeH="0" baseline="0" noProof="0" dirty="0">
                          <a:ln>
                            <a:noFill/>
                          </a:ln>
                          <a:solidFill>
                            <a:srgbClr val="393938"/>
                          </a:solidFill>
                          <a:effectLst/>
                          <a:uLnTx/>
                          <a:uFillTx/>
                          <a:latin typeface="+mn-lt"/>
                          <a:ea typeface="+mn-ea"/>
                          <a:cs typeface="+mn-cs"/>
                        </a:rPr>
                        <a:t> </a:t>
                      </a:r>
                      <a:endParaRPr kumimoji="0" lang="en-GB" sz="2000" b="1" i="0" u="none" strike="noStrike" kern="1200" cap="none" spc="0" normalizeH="0" baseline="0" noProof="0" dirty="0">
                        <a:ln>
                          <a:noFill/>
                        </a:ln>
                        <a:solidFill>
                          <a:srgbClr val="00B050"/>
                        </a:solidFill>
                        <a:effectLst/>
                        <a:uLnTx/>
                        <a:uFillTx/>
                        <a:latin typeface="+mn-lt"/>
                        <a:ea typeface="+mn-ea"/>
                        <a:cs typeface="+mn-cs"/>
                      </a:endParaRP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699111816"/>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mn-ea"/>
                          <a:cs typeface="+mn-cs"/>
                        </a:rPr>
                        <a:t>20% use of </a:t>
                      </a:r>
                      <a:r>
                        <a:rPr lang="en-GB" sz="1800" kern="1200" dirty="0" err="1">
                          <a:solidFill>
                            <a:schemeClr val="dk1"/>
                          </a:solidFill>
                          <a:latin typeface="+mn-lt"/>
                          <a:ea typeface="+mn-ea"/>
                          <a:cs typeface="+mn-cs"/>
                        </a:rPr>
                        <a:t>foscarnet</a:t>
                      </a:r>
                      <a:r>
                        <a:rPr lang="en-GB" sz="1800" kern="1200" dirty="0">
                          <a:solidFill>
                            <a:schemeClr val="dk1"/>
                          </a:solidFill>
                          <a:latin typeface="+mn-lt"/>
                          <a:ea typeface="+mn-ea"/>
                          <a:cs typeface="+mn-cs"/>
                        </a:rPr>
                        <a:t> as a pre-emptive therapy (PET)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Arial" panose="020B0604020202020204"/>
                          <a:ea typeface="+mn-ea"/>
                          <a:cs typeface="+mn-cs"/>
                        </a:rPr>
                        <a:t>Yes</a:t>
                      </a:r>
                      <a:r>
                        <a:rPr kumimoji="0" lang="en-GB" sz="2000" b="1" i="0" u="none" strike="noStrike" kern="1200" cap="none" spc="0" normalizeH="0" baseline="0" noProof="0" dirty="0">
                          <a:ln>
                            <a:noFill/>
                          </a:ln>
                          <a:solidFill>
                            <a:srgbClr val="00B050"/>
                          </a:solidFill>
                          <a:effectLst/>
                          <a:uLnTx/>
                          <a:uFillTx/>
                          <a:latin typeface="Arial" panose="020B0604020202020204"/>
                          <a:ea typeface="+mn-ea"/>
                          <a:cs typeface="+mn-cs"/>
                        </a:rPr>
                        <a:t> </a:t>
                      </a:r>
                      <a:r>
                        <a:rPr kumimoji="0" lang="en-GB" sz="2100" b="1" i="0" u="none" strike="noStrike" kern="1200" cap="none" spc="0" normalizeH="0" baseline="0" noProof="0" dirty="0">
                          <a:ln>
                            <a:noFill/>
                          </a:ln>
                          <a:solidFill>
                            <a:srgbClr val="00B050"/>
                          </a:solidFill>
                          <a:effectLst/>
                          <a:uLnTx/>
                          <a:uFillTx/>
                          <a:latin typeface="Arial" panose="020B0604020202020204"/>
                          <a:ea typeface="+mn-ea"/>
                          <a:cs typeface="+mn-cs"/>
                        </a:rPr>
                        <a: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604173669"/>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Concomitant ciclosporin use reduced from 95% to 90%</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Arial" panose="020B0604020202020204"/>
                          <a:ea typeface="+mn-ea"/>
                          <a:cs typeface="+mn-cs"/>
                        </a:rPr>
                        <a:t>Yes</a:t>
                      </a:r>
                      <a:r>
                        <a:rPr kumimoji="0" lang="en-GB" sz="2000" b="1" i="0" u="none" strike="noStrike" kern="1200" cap="none" spc="0" normalizeH="0" baseline="0" noProof="0" dirty="0">
                          <a:ln>
                            <a:noFill/>
                          </a:ln>
                          <a:solidFill>
                            <a:srgbClr val="00B050"/>
                          </a:solidFill>
                          <a:effectLst/>
                          <a:uLnTx/>
                          <a:uFillTx/>
                          <a:latin typeface="Arial" panose="020B0604020202020204"/>
                          <a:ea typeface="+mn-ea"/>
                          <a:cs typeface="+mn-cs"/>
                        </a:rPr>
                        <a:t> </a:t>
                      </a:r>
                      <a:r>
                        <a:rPr kumimoji="0" lang="en-GB" sz="2100" b="1" i="0" u="none" strike="noStrike" kern="1200" cap="none" spc="0" normalizeH="0" baseline="0" noProof="0" dirty="0">
                          <a:ln>
                            <a:noFill/>
                          </a:ln>
                          <a:solidFill>
                            <a:srgbClr val="00B050"/>
                          </a:solidFill>
                          <a:effectLst/>
                          <a:uLnTx/>
                          <a:uFillTx/>
                          <a:latin typeface="Arial" panose="020B0604020202020204"/>
                          <a:ea typeface="+mn-ea"/>
                          <a:cs typeface="+mn-cs"/>
                        </a:rPr>
                        <a: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837091566"/>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IV </a:t>
                      </a:r>
                      <a:r>
                        <a:rPr lang="en-GB" sz="1800" kern="1200" dirty="0" err="1">
                          <a:solidFill>
                            <a:schemeClr val="dk1"/>
                          </a:solidFill>
                          <a:effectLst/>
                          <a:latin typeface="+mn-lt"/>
                          <a:ea typeface="+mn-ea"/>
                          <a:cs typeface="+mn-cs"/>
                        </a:rPr>
                        <a:t>letermovir</a:t>
                      </a:r>
                      <a:r>
                        <a:rPr lang="en-GB" sz="1800" kern="1200" dirty="0">
                          <a:solidFill>
                            <a:schemeClr val="dk1"/>
                          </a:solidFill>
                          <a:effectLst/>
                          <a:latin typeface="+mn-lt"/>
                          <a:ea typeface="+mn-ea"/>
                          <a:cs typeface="+mn-cs"/>
                        </a:rPr>
                        <a:t> used in 5% of patients </a:t>
                      </a:r>
                      <a:endParaRPr lang="en-GB" sz="1800" b="1" i="1" kern="1200" dirty="0">
                        <a:solidFill>
                          <a:schemeClr val="dk1"/>
                        </a:solidFill>
                        <a:effectLst/>
                        <a:latin typeface="+mn-lt"/>
                        <a:ea typeface="+mn-ea"/>
                        <a:cs typeface="+mn-cs"/>
                      </a:endParaRP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mn-lt"/>
                          <a:ea typeface="+mn-ea"/>
                          <a:cs typeface="+mn-cs"/>
                        </a:rPr>
                        <a:t>Yes</a:t>
                      </a:r>
                      <a:r>
                        <a:rPr kumimoji="0" lang="en-GB" sz="2000" b="1" i="0" u="none" strike="noStrike" kern="1200" cap="none" spc="0" normalizeH="0" baseline="0" noProof="0" dirty="0">
                          <a:ln>
                            <a:noFill/>
                          </a:ln>
                          <a:solidFill>
                            <a:srgbClr val="00B050"/>
                          </a:solidFill>
                          <a:effectLst/>
                          <a:uLnTx/>
                          <a:uFillTx/>
                          <a:latin typeface="+mn-lt"/>
                          <a:ea typeface="+mn-ea"/>
                          <a:cs typeface="+mn-cs"/>
                        </a:rPr>
                        <a:t> </a:t>
                      </a:r>
                      <a:r>
                        <a:rPr kumimoji="0" lang="en-GB" sz="2100" b="1" i="0" u="none" strike="noStrike" kern="1200" cap="none" spc="0" normalizeH="0" baseline="0" noProof="0" dirty="0">
                          <a:ln>
                            <a:noFill/>
                          </a:ln>
                          <a:solidFill>
                            <a:srgbClr val="00B050"/>
                          </a:solidFill>
                          <a:effectLst/>
                          <a:uLnTx/>
                          <a:uFillTx/>
                          <a:latin typeface="+mn-lt"/>
                          <a:ea typeface="+mn-ea"/>
                          <a:cs typeface="+mn-cs"/>
                        </a:rPr>
                        <a:t>✓</a:t>
                      </a: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2525233188"/>
                  </a:ext>
                </a:extLst>
              </a:tr>
              <a:tr h="4046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Model correction: apply admin costs to valganciclovir (oral) not ganciclovir (IV)</a:t>
                      </a:r>
                      <a:endParaRPr lang="en-GB" sz="1800" b="0" i="0" kern="1200" dirty="0">
                        <a:solidFill>
                          <a:schemeClr val="dk1"/>
                        </a:solidFill>
                        <a:effectLst/>
                        <a:latin typeface="+mn-lt"/>
                        <a:ea typeface="+mn-ea"/>
                        <a:cs typeface="+mn-cs"/>
                      </a:endParaRP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393938"/>
                          </a:solidFill>
                          <a:effectLst/>
                          <a:uLnTx/>
                          <a:uFillTx/>
                          <a:latin typeface="Arial" panose="020B0604020202020204"/>
                          <a:ea typeface="+mn-ea"/>
                          <a:cs typeface="+mn-cs"/>
                        </a:rPr>
                        <a:t>N/A</a:t>
                      </a:r>
                      <a:endParaRPr kumimoji="0" lang="en-GB" sz="2000" b="0" i="0" u="none" strike="noStrike" kern="1200" cap="none" spc="0" normalizeH="0" baseline="0" noProof="0" dirty="0">
                        <a:ln>
                          <a:noFill/>
                        </a:ln>
                        <a:solidFill>
                          <a:srgbClr val="393938"/>
                        </a:solidFill>
                        <a:effectLst/>
                        <a:uLnTx/>
                        <a:uFillTx/>
                        <a:latin typeface="Arial" panose="020B0604020202020204"/>
                        <a:ea typeface="+mn-ea"/>
                        <a:cs typeface="+mn-cs"/>
                      </a:endParaRPr>
                    </a:p>
                  </a:txBody>
                  <a:tcPr anchor="ctr">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3156746350"/>
                  </a:ext>
                </a:extLst>
              </a:tr>
            </a:tbl>
          </a:graphicData>
        </a:graphic>
      </p:graphicFrame>
    </p:spTree>
    <p:extLst>
      <p:ext uri="{BB962C8B-B14F-4D97-AF65-F5344CB8AC3E}">
        <p14:creationId xmlns:p14="http://schemas.microsoft.com/office/powerpoint/2010/main" val="1523795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6ECEC066-66AD-43B7-8D91-A9438F510750}"/>
              </a:ext>
            </a:extLst>
          </p:cNvPr>
          <p:cNvSpPr txBox="1">
            <a:spLocks/>
          </p:cNvSpPr>
          <p:nvPr/>
        </p:nvSpPr>
        <p:spPr>
          <a:xfrm>
            <a:off x="507999" y="4946360"/>
            <a:ext cx="9669780" cy="2317584"/>
          </a:xfrm>
          <a:prstGeom prst="rect">
            <a:avLst/>
          </a:prstGeom>
          <a:solidFill>
            <a:schemeClr val="accent1"/>
          </a:solidFill>
          <a:ln>
            <a:solidFill>
              <a:schemeClr val="tx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8288"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3638" indent="-268288"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1925" indent="-268288"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US" sz="2000" b="1" dirty="0">
                <a:solidFill>
                  <a:schemeClr val="bg1"/>
                </a:solidFill>
              </a:rPr>
              <a:t>ERG comment:</a:t>
            </a:r>
          </a:p>
          <a:p>
            <a:pPr>
              <a:buClr>
                <a:schemeClr val="bg1"/>
              </a:buClr>
            </a:pPr>
            <a:r>
              <a:rPr lang="en-US" sz="2000" dirty="0" err="1">
                <a:solidFill>
                  <a:schemeClr val="bg1"/>
                </a:solidFill>
              </a:rPr>
              <a:t>Letermovir</a:t>
            </a:r>
            <a:r>
              <a:rPr lang="en-US" sz="2000" dirty="0">
                <a:solidFill>
                  <a:schemeClr val="bg1"/>
                </a:solidFill>
              </a:rPr>
              <a:t> must reduce all-cause mortality by 3% to bring the ICER &lt; £20k /QALY</a:t>
            </a:r>
          </a:p>
          <a:p>
            <a:pPr>
              <a:buClr>
                <a:schemeClr val="bg1"/>
              </a:buClr>
            </a:pPr>
            <a:r>
              <a:rPr lang="en-US" sz="2000" dirty="0">
                <a:solidFill>
                  <a:schemeClr val="bg1"/>
                </a:solidFill>
              </a:rPr>
              <a:t>If assuming no difference in all-cause mortality the ICER is around £200k /QALY</a:t>
            </a:r>
          </a:p>
          <a:p>
            <a:pPr>
              <a:buClr>
                <a:schemeClr val="bg1"/>
              </a:buClr>
            </a:pPr>
            <a:r>
              <a:rPr lang="en-US" sz="2000" dirty="0">
                <a:solidFill>
                  <a:schemeClr val="bg1"/>
                </a:solidFill>
              </a:rPr>
              <a:t>In PN001 the 95% CI for change in mortality rate was (-15.3% to +7.7%)</a:t>
            </a:r>
          </a:p>
          <a:p>
            <a:pPr lvl="1">
              <a:buClr>
                <a:schemeClr val="bg1"/>
              </a:buClr>
            </a:pPr>
            <a:r>
              <a:rPr lang="en-US" sz="2000" dirty="0">
                <a:solidFill>
                  <a:schemeClr val="bg1"/>
                </a:solidFill>
              </a:rPr>
              <a:t>Company stated referring to a 1% change as small was inappropriate, however a 1% change is well within this interval</a:t>
            </a:r>
          </a:p>
          <a:p>
            <a:endParaRPr lang="en-US" sz="2000" b="1" dirty="0">
              <a:solidFill>
                <a:schemeClr val="bg1"/>
              </a:solidFill>
            </a:endParaRPr>
          </a:p>
        </p:txBody>
      </p:sp>
      <p:sp>
        <p:nvSpPr>
          <p:cNvPr id="2" name="Title 1">
            <a:extLst>
              <a:ext uri="{FF2B5EF4-FFF2-40B4-BE49-F238E27FC236}">
                <a16:creationId xmlns:a16="http://schemas.microsoft.com/office/drawing/2014/main" id="{61FB266B-A157-4576-9771-8974CA038FB9}"/>
              </a:ext>
            </a:extLst>
          </p:cNvPr>
          <p:cNvSpPr>
            <a:spLocks noGrp="1"/>
          </p:cNvSpPr>
          <p:nvPr>
            <p:ph type="title"/>
          </p:nvPr>
        </p:nvSpPr>
        <p:spPr>
          <a:xfrm>
            <a:off x="508000" y="453699"/>
            <a:ext cx="9669780" cy="1116429"/>
          </a:xfrm>
        </p:spPr>
        <p:txBody>
          <a:bodyPr/>
          <a:lstStyle/>
          <a:p>
            <a:r>
              <a:rPr lang="en-US" dirty="0"/>
              <a:t>ACD consultation comments: Company</a:t>
            </a:r>
            <a:br>
              <a:rPr lang="en-US" dirty="0"/>
            </a:br>
            <a:r>
              <a:rPr lang="en-US" sz="2800" i="1" dirty="0"/>
              <a:t>Sensitivity analysis: mortality</a:t>
            </a:r>
            <a:endParaRPr lang="en-GB" dirty="0"/>
          </a:p>
        </p:txBody>
      </p:sp>
      <p:sp>
        <p:nvSpPr>
          <p:cNvPr id="3" name="Slide Number Placeholder 2">
            <a:extLst>
              <a:ext uri="{FF2B5EF4-FFF2-40B4-BE49-F238E27FC236}">
                <a16:creationId xmlns:a16="http://schemas.microsoft.com/office/drawing/2014/main" id="{C0980587-5D08-4CD1-BE0D-C7D4D10A7240}"/>
              </a:ext>
            </a:extLst>
          </p:cNvPr>
          <p:cNvSpPr>
            <a:spLocks noGrp="1"/>
          </p:cNvSpPr>
          <p:nvPr>
            <p:ph type="sldNum" sz="quarter" idx="12"/>
          </p:nvPr>
        </p:nvSpPr>
        <p:spPr/>
        <p:txBody>
          <a:bodyPr/>
          <a:lstStyle/>
          <a:p>
            <a:fld id="{DDBE135E-2566-4748-853C-8A3B78F0FB00}" type="slidenum">
              <a:rPr lang="en-GB" smtClean="0">
                <a:solidFill>
                  <a:schemeClr val="bg1"/>
                </a:solidFill>
              </a:rPr>
              <a:t>18</a:t>
            </a:fld>
            <a:endParaRPr lang="en-GB" dirty="0">
              <a:solidFill>
                <a:schemeClr val="bg1"/>
              </a:solidFill>
            </a:endParaRPr>
          </a:p>
        </p:txBody>
      </p:sp>
      <p:sp>
        <p:nvSpPr>
          <p:cNvPr id="4" name="Content Placeholder 3">
            <a:extLst>
              <a:ext uri="{FF2B5EF4-FFF2-40B4-BE49-F238E27FC236}">
                <a16:creationId xmlns:a16="http://schemas.microsoft.com/office/drawing/2014/main" id="{48BE5F5A-FE31-48F9-9AB6-6857274AA741}"/>
              </a:ext>
            </a:extLst>
          </p:cNvPr>
          <p:cNvSpPr>
            <a:spLocks noGrp="1"/>
          </p:cNvSpPr>
          <p:nvPr>
            <p:ph sz="quarter" idx="10"/>
          </p:nvPr>
        </p:nvSpPr>
        <p:spPr>
          <a:xfrm>
            <a:off x="507999" y="2595068"/>
            <a:ext cx="9669780" cy="2202709"/>
          </a:xfrm>
          <a:ln>
            <a:solidFill>
              <a:srgbClr val="000000"/>
            </a:solidFill>
          </a:ln>
        </p:spPr>
        <p:txBody>
          <a:bodyPr/>
          <a:lstStyle/>
          <a:p>
            <a:pPr marL="4763" indent="0">
              <a:buNone/>
            </a:pPr>
            <a:r>
              <a:rPr lang="en-US" sz="2000" b="1" dirty="0"/>
              <a:t>Company ACD response:</a:t>
            </a:r>
          </a:p>
          <a:p>
            <a:r>
              <a:rPr lang="en-US" sz="2000" dirty="0"/>
              <a:t>Presented a 2-way sensitivity analysis varying the all-cause mortality rates of </a:t>
            </a:r>
            <a:r>
              <a:rPr lang="en-US" sz="2000" dirty="0" err="1"/>
              <a:t>letermovir</a:t>
            </a:r>
            <a:r>
              <a:rPr lang="en-US" sz="2000" dirty="0"/>
              <a:t> and no </a:t>
            </a:r>
            <a:r>
              <a:rPr lang="en-US" sz="2000" dirty="0" err="1"/>
              <a:t>letermovir</a:t>
            </a:r>
            <a:r>
              <a:rPr lang="en-US" sz="2000" dirty="0"/>
              <a:t> at 24 weeks in 0.5% increments </a:t>
            </a:r>
          </a:p>
          <a:p>
            <a:r>
              <a:rPr lang="en-US" sz="2000" dirty="0"/>
              <a:t>Inappropriate to suggest that the ICERs are sensitive to a “small change” (3.8% to 4.8%) in mortality rate </a:t>
            </a:r>
          </a:p>
          <a:p>
            <a:pPr lvl="1"/>
            <a:r>
              <a:rPr lang="en-US" sz="2000" dirty="0"/>
              <a:t>1% change in absolute mortality is approx. a 20% change in relative mortality</a:t>
            </a:r>
          </a:p>
          <a:p>
            <a:pPr lvl="1"/>
            <a:endParaRPr lang="en-US" sz="2000" dirty="0"/>
          </a:p>
          <a:p>
            <a:pPr marL="1085850" lvl="2" indent="-457200">
              <a:buFont typeface="+mj-lt"/>
              <a:buAutoNum type="arabicPeriod"/>
            </a:pPr>
            <a:endParaRPr lang="en-GB" sz="2000" dirty="0"/>
          </a:p>
        </p:txBody>
      </p:sp>
      <p:sp>
        <p:nvSpPr>
          <p:cNvPr id="8" name="Rectangle 7">
            <a:extLst>
              <a:ext uri="{FF2B5EF4-FFF2-40B4-BE49-F238E27FC236}">
                <a16:creationId xmlns:a16="http://schemas.microsoft.com/office/drawing/2014/main" id="{A758E0D2-0FFE-4A30-832F-FB3FA8A66D0E}"/>
              </a:ext>
            </a:extLst>
          </p:cNvPr>
          <p:cNvSpPr/>
          <p:nvPr/>
        </p:nvSpPr>
        <p:spPr>
          <a:xfrm>
            <a:off x="1077400" y="1534337"/>
            <a:ext cx="9108000" cy="1015200"/>
          </a:xfrm>
          <a:prstGeom prst="rect">
            <a:avLst/>
          </a:prstGeom>
          <a:solidFill>
            <a:schemeClr val="bg2"/>
          </a:solidFill>
        </p:spPr>
        <p:txBody>
          <a:bodyPr wrap="square" anchor="ctr">
            <a:spAutoFit/>
          </a:bodyPr>
          <a:lstStyle/>
          <a:p>
            <a:pPr>
              <a:spcBef>
                <a:spcPts val="600"/>
              </a:spcBef>
              <a:spcAft>
                <a:spcPts val="600"/>
              </a:spcAft>
            </a:pPr>
            <a:r>
              <a:rPr lang="en-GB" sz="2000" b="1" i="1" dirty="0">
                <a:solidFill>
                  <a:schemeClr val="bg1"/>
                </a:solidFill>
              </a:rPr>
              <a:t>“the ICER was very sensitive to the estimate of all-cause mortality and a small change could result in substantial changes to the ICER”</a:t>
            </a:r>
          </a:p>
        </p:txBody>
      </p:sp>
      <p:sp>
        <p:nvSpPr>
          <p:cNvPr id="9" name="Rectangle 8">
            <a:extLst>
              <a:ext uri="{FF2B5EF4-FFF2-40B4-BE49-F238E27FC236}">
                <a16:creationId xmlns:a16="http://schemas.microsoft.com/office/drawing/2014/main" id="{6E35EDAE-3861-4B34-965E-2859A6A88B7F}"/>
              </a:ext>
            </a:extLst>
          </p:cNvPr>
          <p:cNvSpPr/>
          <p:nvPr/>
        </p:nvSpPr>
        <p:spPr>
          <a:xfrm rot="16200000">
            <a:off x="262382" y="1779954"/>
            <a:ext cx="1014454" cy="523220"/>
          </a:xfrm>
          <a:prstGeom prst="rect">
            <a:avLst/>
          </a:prstGeom>
          <a:solidFill>
            <a:schemeClr val="bg2"/>
          </a:solidFill>
        </p:spPr>
        <p:txBody>
          <a:bodyPr wrap="square">
            <a:spAutoFit/>
          </a:bodyPr>
          <a:lstStyle/>
          <a:p>
            <a:pPr algn="ctr"/>
            <a:r>
              <a:rPr lang="en-US" sz="2800" b="1" dirty="0">
                <a:solidFill>
                  <a:schemeClr val="bg1"/>
                </a:solidFill>
              </a:rPr>
              <a:t>ACD</a:t>
            </a:r>
            <a:endParaRPr lang="en-GB" sz="2800" b="1" dirty="0">
              <a:solidFill>
                <a:schemeClr val="bg1"/>
              </a:solidFill>
            </a:endParaRPr>
          </a:p>
        </p:txBody>
      </p:sp>
    </p:spTree>
    <p:extLst>
      <p:ext uri="{BB962C8B-B14F-4D97-AF65-F5344CB8AC3E}">
        <p14:creationId xmlns:p14="http://schemas.microsoft.com/office/powerpoint/2010/main" val="3424603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20D75-463B-4E26-B756-2CC9CF3AB799}"/>
              </a:ext>
            </a:extLst>
          </p:cNvPr>
          <p:cNvSpPr>
            <a:spLocks noGrp="1"/>
          </p:cNvSpPr>
          <p:nvPr>
            <p:ph type="title"/>
          </p:nvPr>
        </p:nvSpPr>
        <p:spPr>
          <a:xfrm>
            <a:off x="508000" y="453699"/>
            <a:ext cx="9669780" cy="765501"/>
          </a:xfrm>
        </p:spPr>
        <p:txBody>
          <a:bodyPr/>
          <a:lstStyle/>
          <a:p>
            <a:r>
              <a:rPr lang="en-US" dirty="0"/>
              <a:t>ERG updated base case (with PAS)</a:t>
            </a:r>
            <a:endParaRPr lang="en-GB" dirty="0"/>
          </a:p>
        </p:txBody>
      </p:sp>
      <p:sp>
        <p:nvSpPr>
          <p:cNvPr id="3" name="Slide Number Placeholder 2">
            <a:extLst>
              <a:ext uri="{FF2B5EF4-FFF2-40B4-BE49-F238E27FC236}">
                <a16:creationId xmlns:a16="http://schemas.microsoft.com/office/drawing/2014/main" id="{C1850D76-17EE-4EB9-8C09-BF87C60167FC}"/>
              </a:ext>
            </a:extLst>
          </p:cNvPr>
          <p:cNvSpPr>
            <a:spLocks noGrp="1"/>
          </p:cNvSpPr>
          <p:nvPr>
            <p:ph type="sldNum" sz="quarter" idx="12"/>
          </p:nvPr>
        </p:nvSpPr>
        <p:spPr/>
        <p:txBody>
          <a:bodyPr/>
          <a:lstStyle/>
          <a:p>
            <a:fld id="{DDBE135E-2566-4748-853C-8A3B78F0FB00}" type="slidenum">
              <a:rPr lang="en-GB" smtClean="0"/>
              <a:t>19</a:t>
            </a:fld>
            <a:endParaRPr lang="en-GB" dirty="0"/>
          </a:p>
        </p:txBody>
      </p:sp>
      <p:sp>
        <p:nvSpPr>
          <p:cNvPr id="4" name="Content Placeholder 3">
            <a:extLst>
              <a:ext uri="{FF2B5EF4-FFF2-40B4-BE49-F238E27FC236}">
                <a16:creationId xmlns:a16="http://schemas.microsoft.com/office/drawing/2014/main" id="{3038042C-C10A-446B-8803-29C7A6D1375F}"/>
              </a:ext>
            </a:extLst>
          </p:cNvPr>
          <p:cNvSpPr>
            <a:spLocks noGrp="1"/>
          </p:cNvSpPr>
          <p:nvPr>
            <p:ph sz="quarter" idx="10"/>
          </p:nvPr>
        </p:nvSpPr>
        <p:spPr>
          <a:xfrm>
            <a:off x="508000" y="1219200"/>
            <a:ext cx="9669780" cy="3601157"/>
          </a:xfrm>
        </p:spPr>
        <p:txBody>
          <a:bodyPr/>
          <a:lstStyle/>
          <a:p>
            <a:pPr marL="4763" indent="0">
              <a:buNone/>
            </a:pPr>
            <a:r>
              <a:rPr lang="en-US" sz="2000" b="1" i="1" dirty="0"/>
              <a:t>ERG’s updated base case incorporates the following committee preferences: </a:t>
            </a:r>
          </a:p>
          <a:p>
            <a:r>
              <a:rPr lang="en-GB" sz="2000" dirty="0"/>
              <a:t>Discounting (3.5%) the disutility associated with graft-versus-host-disease (GvHD)</a:t>
            </a:r>
          </a:p>
          <a:p>
            <a:r>
              <a:rPr lang="en-GB" sz="2000" dirty="0"/>
              <a:t>20% use of </a:t>
            </a:r>
            <a:r>
              <a:rPr lang="en-GB" sz="2000" dirty="0" err="1"/>
              <a:t>foscarnet</a:t>
            </a:r>
            <a:r>
              <a:rPr lang="en-GB" sz="2000" dirty="0"/>
              <a:t> as a PET</a:t>
            </a:r>
          </a:p>
          <a:p>
            <a:r>
              <a:rPr lang="en-GB" sz="2000" dirty="0"/>
              <a:t>Concomitant ciclosporin use reduced from 95% to 90%</a:t>
            </a:r>
          </a:p>
          <a:p>
            <a:r>
              <a:rPr lang="en-GB" sz="2000" dirty="0"/>
              <a:t>IV </a:t>
            </a:r>
            <a:r>
              <a:rPr lang="en-GB" sz="2000" dirty="0" err="1"/>
              <a:t>letermovir</a:t>
            </a:r>
            <a:r>
              <a:rPr lang="en-GB" sz="2000" dirty="0"/>
              <a:t> used in 5% of patients (reduced from 27% in ERG model)</a:t>
            </a:r>
          </a:p>
          <a:p>
            <a:r>
              <a:rPr lang="en-GB" sz="2000" dirty="0"/>
              <a:t>Use of 48 week data end points to inform the analyses</a:t>
            </a:r>
          </a:p>
          <a:p>
            <a:r>
              <a:rPr lang="en-GB" sz="2000" dirty="0"/>
              <a:t>Treatment duration of 83 days</a:t>
            </a:r>
          </a:p>
          <a:p>
            <a:pPr marL="4763" indent="0">
              <a:buNone/>
            </a:pPr>
            <a:r>
              <a:rPr lang="en-GB" sz="2000" b="1" i="1" dirty="0"/>
              <a:t>The ERG also corrected for the company’s misinterpretation of the ERG model settings for some utility value inputs</a:t>
            </a:r>
          </a:p>
          <a:p>
            <a:pPr marL="4763" indent="0">
              <a:buNone/>
            </a:pPr>
            <a:endParaRPr lang="en-GB" sz="2000" dirty="0"/>
          </a:p>
          <a:p>
            <a:endParaRPr lang="en-GB" sz="2000" dirty="0"/>
          </a:p>
        </p:txBody>
      </p:sp>
      <p:graphicFrame>
        <p:nvGraphicFramePr>
          <p:cNvPr id="6" name="Content Placeholder 4">
            <a:extLst>
              <a:ext uri="{FF2B5EF4-FFF2-40B4-BE49-F238E27FC236}">
                <a16:creationId xmlns:a16="http://schemas.microsoft.com/office/drawing/2014/main" id="{6B6CEA7F-7685-4519-A2C3-EFC91F0F760B}"/>
              </a:ext>
            </a:extLst>
          </p:cNvPr>
          <p:cNvGraphicFramePr>
            <a:graphicFrameLocks/>
          </p:cNvGraphicFramePr>
          <p:nvPr>
            <p:extLst>
              <p:ext uri="{D42A27DB-BD31-4B8C-83A1-F6EECF244321}">
                <p14:modId xmlns:p14="http://schemas.microsoft.com/office/powerpoint/2010/main" val="993701475"/>
              </p:ext>
            </p:extLst>
          </p:nvPr>
        </p:nvGraphicFramePr>
        <p:xfrm>
          <a:off x="507998" y="5061666"/>
          <a:ext cx="9669782" cy="1868615"/>
        </p:xfrm>
        <a:graphic>
          <a:graphicData uri="http://schemas.openxmlformats.org/drawingml/2006/table">
            <a:tbl>
              <a:tblPr firstRow="1" firstCol="1" bandRow="1">
                <a:tableStyleId>{F5AB1C69-6EDB-4FF4-983F-18BD219EF322}</a:tableStyleId>
              </a:tblPr>
              <a:tblGrid>
                <a:gridCol w="2179252">
                  <a:extLst>
                    <a:ext uri="{9D8B030D-6E8A-4147-A177-3AD203B41FA5}">
                      <a16:colId xmlns:a16="http://schemas.microsoft.com/office/drawing/2014/main" val="2326621106"/>
                    </a:ext>
                  </a:extLst>
                </a:gridCol>
                <a:gridCol w="1498106">
                  <a:extLst>
                    <a:ext uri="{9D8B030D-6E8A-4147-A177-3AD203B41FA5}">
                      <a16:colId xmlns:a16="http://schemas.microsoft.com/office/drawing/2014/main" val="2118835213"/>
                    </a:ext>
                  </a:extLst>
                </a:gridCol>
                <a:gridCol w="1498106">
                  <a:extLst>
                    <a:ext uri="{9D8B030D-6E8A-4147-A177-3AD203B41FA5}">
                      <a16:colId xmlns:a16="http://schemas.microsoft.com/office/drawing/2014/main" val="1660474075"/>
                    </a:ext>
                  </a:extLst>
                </a:gridCol>
                <a:gridCol w="1498106">
                  <a:extLst>
                    <a:ext uri="{9D8B030D-6E8A-4147-A177-3AD203B41FA5}">
                      <a16:colId xmlns:a16="http://schemas.microsoft.com/office/drawing/2014/main" val="1815324558"/>
                    </a:ext>
                  </a:extLst>
                </a:gridCol>
                <a:gridCol w="1498106">
                  <a:extLst>
                    <a:ext uri="{9D8B030D-6E8A-4147-A177-3AD203B41FA5}">
                      <a16:colId xmlns:a16="http://schemas.microsoft.com/office/drawing/2014/main" val="2440334936"/>
                    </a:ext>
                  </a:extLst>
                </a:gridCol>
                <a:gridCol w="1498106">
                  <a:extLst>
                    <a:ext uri="{9D8B030D-6E8A-4147-A177-3AD203B41FA5}">
                      <a16:colId xmlns:a16="http://schemas.microsoft.com/office/drawing/2014/main" val="1935580130"/>
                    </a:ext>
                  </a:extLst>
                </a:gridCol>
              </a:tblGrid>
              <a:tr h="288000">
                <a:tc rowSpan="2">
                  <a:txBody>
                    <a:bodyPr/>
                    <a:lstStyle/>
                    <a:p>
                      <a:pPr>
                        <a:lnSpc>
                          <a:spcPct val="115000"/>
                        </a:lnSpc>
                        <a:spcBef>
                          <a:spcPts val="800"/>
                        </a:spcBef>
                        <a:spcAft>
                          <a:spcPts val="0"/>
                        </a:spcAft>
                      </a:pPr>
                      <a:r>
                        <a:rPr lang="en-GB" sz="2000" dirty="0">
                          <a:effectLst/>
                        </a:rPr>
                        <a:t>Technologies</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15000"/>
                        </a:lnSpc>
                        <a:spcBef>
                          <a:spcPts val="800"/>
                        </a:spcBef>
                        <a:spcAft>
                          <a:spcPts val="0"/>
                        </a:spcAft>
                      </a:pPr>
                      <a:r>
                        <a:rPr lang="en-US" sz="2000" b="1" kern="1200" dirty="0">
                          <a:solidFill>
                            <a:schemeClr val="bg1"/>
                          </a:solidFill>
                          <a:effectLst/>
                          <a:latin typeface="+mn-lt"/>
                          <a:ea typeface="+mn-ea"/>
                          <a:cs typeface="+mn-cs"/>
                        </a:rPr>
                        <a:t>Total</a:t>
                      </a:r>
                      <a:endParaRPr lang="en-GB" sz="2000" b="1" kern="1200" dirty="0">
                        <a:solidFill>
                          <a:schemeClr val="bg1"/>
                        </a:solidFill>
                        <a:effectLst/>
                        <a:latin typeface="+mn-lt"/>
                        <a:ea typeface="+mn-ea"/>
                        <a:cs typeface="+mn-cs"/>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lgn="ctr">
                        <a:lnSpc>
                          <a:spcPct val="115000"/>
                        </a:lnSpc>
                        <a:spcBef>
                          <a:spcPts val="800"/>
                        </a:spcBef>
                        <a:spcAft>
                          <a:spcPts val="0"/>
                        </a:spcAft>
                      </a:pPr>
                      <a:r>
                        <a:rPr lang="en-US" sz="2000" b="1" kern="1200" dirty="0">
                          <a:solidFill>
                            <a:schemeClr val="bg1"/>
                          </a:solidFill>
                          <a:effectLst/>
                          <a:latin typeface="+mn-lt"/>
                          <a:ea typeface="+mn-ea"/>
                          <a:cs typeface="+mn-cs"/>
                        </a:rPr>
                        <a:t>Incremental</a:t>
                      </a:r>
                      <a:endParaRPr lang="en-GB" sz="2000" b="1" kern="1200" dirty="0">
                        <a:solidFill>
                          <a:schemeClr val="bg1"/>
                        </a:solidFill>
                        <a:effectLst/>
                        <a:latin typeface="+mn-lt"/>
                        <a:ea typeface="+mn-ea"/>
                        <a:cs typeface="+mn-cs"/>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300648"/>
                  </a:ext>
                </a:extLst>
              </a:tr>
              <a:tr h="396000">
                <a:tc vMerge="1">
                  <a:txBody>
                    <a:bodyPr/>
                    <a:lstStyle/>
                    <a:p>
                      <a:pPr>
                        <a:lnSpc>
                          <a:spcPct val="115000"/>
                        </a:lnSpc>
                        <a:spcBef>
                          <a:spcPts val="80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Bef>
                          <a:spcPts val="800"/>
                        </a:spcBef>
                        <a:spcAft>
                          <a:spcPts val="0"/>
                        </a:spcAft>
                      </a:pPr>
                      <a:r>
                        <a:rPr lang="en-GB" sz="2000" b="1" dirty="0">
                          <a:solidFill>
                            <a:schemeClr val="bg1"/>
                          </a:solidFill>
                          <a:effectLst/>
                        </a:rPr>
                        <a:t>Costs (£)</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QALYs</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Costs (£)</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QALYs</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a:lnSpc>
                          <a:spcPct val="115000"/>
                        </a:lnSpc>
                        <a:spcBef>
                          <a:spcPts val="800"/>
                        </a:spcBef>
                        <a:spcAft>
                          <a:spcPts val="0"/>
                        </a:spcAft>
                      </a:pPr>
                      <a:r>
                        <a:rPr lang="en-GB" sz="2000" b="1" dirty="0">
                          <a:solidFill>
                            <a:schemeClr val="bg1"/>
                          </a:solidFill>
                          <a:effectLst/>
                        </a:rPr>
                        <a:t>ICER (£/QALY)</a:t>
                      </a:r>
                      <a:endParaRPr lang="en-GB"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1753048594"/>
                  </a:ext>
                </a:extLst>
              </a:tr>
              <a:tr h="365595">
                <a:tc>
                  <a:txBody>
                    <a:bodyPr/>
                    <a:lstStyle/>
                    <a:p>
                      <a:pPr>
                        <a:lnSpc>
                          <a:spcPct val="115000"/>
                        </a:lnSpc>
                        <a:spcAft>
                          <a:spcPts val="300"/>
                        </a:spcAft>
                      </a:pPr>
                      <a:r>
                        <a:rPr lang="en-GB" sz="2000" dirty="0">
                          <a:effectLst/>
                        </a:rPr>
                        <a:t>Standard of care</a:t>
                      </a:r>
                      <a:endParaRPr lang="en-GB"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Bef>
                          <a:spcPts val="200"/>
                        </a:spcBef>
                        <a:spcAft>
                          <a:spcPts val="200"/>
                        </a:spcAft>
                      </a:pPr>
                      <a:r>
                        <a:rPr lang="en-GB" sz="2000" u="none" dirty="0">
                          <a:effectLst/>
                        </a:rPr>
                        <a:t>29,646</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5.36</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a:effectLst/>
                        </a:rPr>
                        <a:t>-</a:t>
                      </a:r>
                      <a:endParaRPr lang="en-GB" sz="2000" u="non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extLst>
                  <a:ext uri="{0D108BD9-81ED-4DB2-BD59-A6C34878D82A}">
                    <a16:rowId xmlns:a16="http://schemas.microsoft.com/office/drawing/2014/main" val="349253966"/>
                  </a:ext>
                </a:extLst>
              </a:tr>
              <a:tr h="365595">
                <a:tc>
                  <a:txBody>
                    <a:bodyPr/>
                    <a:lstStyle/>
                    <a:p>
                      <a:pPr>
                        <a:lnSpc>
                          <a:spcPct val="115000"/>
                        </a:lnSpc>
                        <a:spcAft>
                          <a:spcPts val="300"/>
                        </a:spcAft>
                      </a:pPr>
                      <a:r>
                        <a:rPr lang="en-GB" sz="2000">
                          <a:effectLst/>
                        </a:rPr>
                        <a:t>Letermovir</a:t>
                      </a:r>
                      <a:endParaRPr lang="en-GB"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Bef>
                          <a:spcPts val="200"/>
                        </a:spcBef>
                        <a:spcAft>
                          <a:spcPts val="200"/>
                        </a:spcAft>
                      </a:pPr>
                      <a:r>
                        <a:rPr lang="en-GB" sz="2000" u="none">
                          <a:effectLst/>
                        </a:rPr>
                        <a:t>37,090</a:t>
                      </a:r>
                      <a:endParaRPr lang="en-GB" sz="2000" u="non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5.66</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7,444</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0.307</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tc>
                  <a:txBody>
                    <a:bodyPr/>
                    <a:lstStyle/>
                    <a:p>
                      <a:pPr algn="ctr">
                        <a:lnSpc>
                          <a:spcPct val="150000"/>
                        </a:lnSpc>
                        <a:spcBef>
                          <a:spcPts val="200"/>
                        </a:spcBef>
                        <a:spcAft>
                          <a:spcPts val="200"/>
                        </a:spcAft>
                      </a:pPr>
                      <a:r>
                        <a:rPr lang="en-GB" sz="2000" u="none" dirty="0">
                          <a:effectLst/>
                        </a:rPr>
                        <a:t>£24,269</a:t>
                      </a:r>
                      <a:endParaRPr lang="en-GB" sz="20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nchor="ctr"/>
                </a:tc>
                <a:extLst>
                  <a:ext uri="{0D108BD9-81ED-4DB2-BD59-A6C34878D82A}">
                    <a16:rowId xmlns:a16="http://schemas.microsoft.com/office/drawing/2014/main" val="265060893"/>
                  </a:ext>
                </a:extLst>
              </a:tr>
            </a:tbl>
          </a:graphicData>
        </a:graphic>
      </p:graphicFrame>
      <p:sp>
        <p:nvSpPr>
          <p:cNvPr id="7" name="Rectangle 6">
            <a:extLst>
              <a:ext uri="{FF2B5EF4-FFF2-40B4-BE49-F238E27FC236}">
                <a16:creationId xmlns:a16="http://schemas.microsoft.com/office/drawing/2014/main" id="{962C693E-BB4C-462A-BACA-9B4954730342}"/>
              </a:ext>
            </a:extLst>
          </p:cNvPr>
          <p:cNvSpPr/>
          <p:nvPr/>
        </p:nvSpPr>
        <p:spPr>
          <a:xfrm>
            <a:off x="2054859" y="6945978"/>
            <a:ext cx="6576060" cy="338554"/>
          </a:xfrm>
          <a:prstGeom prst="rect">
            <a:avLst/>
          </a:prstGeom>
        </p:spPr>
        <p:txBody>
          <a:bodyPr wrap="square">
            <a:spAutoFit/>
          </a:bodyPr>
          <a:lstStyle/>
          <a:p>
            <a:r>
              <a:rPr lang="en-US" sz="1600" dirty="0"/>
              <a:t>Source: table 3 ERG comments on company response to ACD</a:t>
            </a:r>
            <a:endParaRPr lang="en-GB" sz="1600" dirty="0"/>
          </a:p>
        </p:txBody>
      </p:sp>
    </p:spTree>
    <p:extLst>
      <p:ext uri="{BB962C8B-B14F-4D97-AF65-F5344CB8AC3E}">
        <p14:creationId xmlns:p14="http://schemas.microsoft.com/office/powerpoint/2010/main" val="2204325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0D8BB-5D1F-476C-8DAC-67653AF76035}"/>
              </a:ext>
            </a:extLst>
          </p:cNvPr>
          <p:cNvSpPr>
            <a:spLocks noGrp="1"/>
          </p:cNvSpPr>
          <p:nvPr>
            <p:ph type="title"/>
          </p:nvPr>
        </p:nvSpPr>
        <p:spPr/>
        <p:txBody>
          <a:bodyPr/>
          <a:lstStyle/>
          <a:p>
            <a:r>
              <a:rPr lang="en-US" dirty="0"/>
              <a:t>Recap: ID1153</a:t>
            </a:r>
            <a:endParaRPr lang="en-GB" dirty="0"/>
          </a:p>
        </p:txBody>
      </p:sp>
      <p:sp>
        <p:nvSpPr>
          <p:cNvPr id="3" name="Slide Number Placeholder 2">
            <a:extLst>
              <a:ext uri="{FF2B5EF4-FFF2-40B4-BE49-F238E27FC236}">
                <a16:creationId xmlns:a16="http://schemas.microsoft.com/office/drawing/2014/main" id="{1C85552A-8650-4324-A08A-41B2E876F1B8}"/>
              </a:ext>
            </a:extLst>
          </p:cNvPr>
          <p:cNvSpPr>
            <a:spLocks noGrp="1"/>
          </p:cNvSpPr>
          <p:nvPr>
            <p:ph type="sldNum" sz="quarter" idx="12"/>
          </p:nvPr>
        </p:nvSpPr>
        <p:spPr/>
        <p:txBody>
          <a:bodyPr/>
          <a:lstStyle/>
          <a:p>
            <a:fld id="{DDBE135E-2566-4748-853C-8A3B78F0FB00}" type="slidenum">
              <a:rPr lang="en-GB" smtClean="0"/>
              <a:t>2</a:t>
            </a:fld>
            <a:endParaRPr lang="en-GB" dirty="0"/>
          </a:p>
        </p:txBody>
      </p:sp>
      <p:sp>
        <p:nvSpPr>
          <p:cNvPr id="4" name="Content Placeholder 3">
            <a:extLst>
              <a:ext uri="{FF2B5EF4-FFF2-40B4-BE49-F238E27FC236}">
                <a16:creationId xmlns:a16="http://schemas.microsoft.com/office/drawing/2014/main" id="{C18930C6-4531-423D-B5BA-811781B9F30C}"/>
              </a:ext>
            </a:extLst>
          </p:cNvPr>
          <p:cNvSpPr>
            <a:spLocks noGrp="1"/>
          </p:cNvSpPr>
          <p:nvPr>
            <p:ph sz="quarter" idx="10"/>
          </p:nvPr>
        </p:nvSpPr>
        <p:spPr/>
        <p:txBody>
          <a:bodyPr/>
          <a:lstStyle/>
          <a:p>
            <a:r>
              <a:rPr lang="en-US" sz="2000" dirty="0"/>
              <a:t>First appraisal committee meeting (ACM): </a:t>
            </a:r>
            <a:r>
              <a:rPr lang="en-GB" sz="2000" dirty="0"/>
              <a:t>12 June 2018</a:t>
            </a:r>
          </a:p>
          <a:p>
            <a:pPr lvl="1"/>
            <a:r>
              <a:rPr lang="en-GB" sz="2000" i="1" dirty="0"/>
              <a:t>Not recommended </a:t>
            </a:r>
          </a:p>
          <a:p>
            <a:r>
              <a:rPr lang="en-GB" sz="2000" dirty="0"/>
              <a:t>ACD consultation closes: 25 July 2018</a:t>
            </a:r>
          </a:p>
          <a:p>
            <a:pPr lvl="1"/>
            <a:r>
              <a:rPr lang="en-GB" sz="2000" i="1" dirty="0"/>
              <a:t>Consultation comments received </a:t>
            </a:r>
          </a:p>
          <a:p>
            <a:r>
              <a:rPr lang="en-GB" sz="2000" dirty="0"/>
              <a:t>ACM2 (August 2018) delayed</a:t>
            </a:r>
          </a:p>
          <a:p>
            <a:pPr marL="360362" lvl="1" indent="0">
              <a:buNone/>
            </a:pPr>
            <a:r>
              <a:rPr lang="en-GB" sz="2000" i="1" dirty="0"/>
              <a:t>“The company (Merck Sharp &amp; Dohme) requested that NICE suspend this appraisal because it is considering its commercial arrangement for this product. Therefore, the basis for the decision making is likely to change and the appraisal committee meeting (previously scheduled for 8 August 2018) will be rescheduled”</a:t>
            </a:r>
          </a:p>
          <a:p>
            <a:r>
              <a:rPr lang="en-GB" sz="2000" dirty="0"/>
              <a:t>ACM2 (April 2019) </a:t>
            </a:r>
          </a:p>
          <a:p>
            <a:pPr lvl="1"/>
            <a:r>
              <a:rPr lang="en-GB" sz="2000" i="1" dirty="0"/>
              <a:t>Updated ACD response from the company</a:t>
            </a:r>
          </a:p>
          <a:p>
            <a:pPr lvl="1"/>
            <a:r>
              <a:rPr lang="en-GB" sz="2000" i="1" dirty="0"/>
              <a:t>Changes to the commercial arrangement</a:t>
            </a:r>
          </a:p>
          <a:p>
            <a:pPr lvl="1"/>
            <a:endParaRPr lang="en-GB" dirty="0"/>
          </a:p>
          <a:p>
            <a:pPr marL="4763" indent="0">
              <a:buNone/>
            </a:pPr>
            <a:endParaRPr lang="en-GB" dirty="0"/>
          </a:p>
          <a:p>
            <a:endParaRPr lang="en-GB" dirty="0"/>
          </a:p>
        </p:txBody>
      </p:sp>
    </p:spTree>
    <p:extLst>
      <p:ext uri="{BB962C8B-B14F-4D97-AF65-F5344CB8AC3E}">
        <p14:creationId xmlns:p14="http://schemas.microsoft.com/office/powerpoint/2010/main" val="2593423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B2E31-863F-4D7F-A3D8-48E376FDEE3D}"/>
              </a:ext>
            </a:extLst>
          </p:cNvPr>
          <p:cNvSpPr>
            <a:spLocks noGrp="1"/>
          </p:cNvSpPr>
          <p:nvPr>
            <p:ph type="title"/>
          </p:nvPr>
        </p:nvSpPr>
        <p:spPr>
          <a:xfrm>
            <a:off x="508000" y="453699"/>
            <a:ext cx="9669780" cy="765501"/>
          </a:xfrm>
        </p:spPr>
        <p:txBody>
          <a:bodyPr/>
          <a:lstStyle/>
          <a:p>
            <a:r>
              <a:rPr lang="en-US" dirty="0"/>
              <a:t>ERG exploratory analysis: </a:t>
            </a:r>
            <a:br>
              <a:rPr lang="en-US" dirty="0"/>
            </a:br>
            <a:r>
              <a:rPr lang="en-US" sz="2800" i="1" dirty="0"/>
              <a:t>Treatment duration </a:t>
            </a:r>
            <a:endParaRPr lang="en-GB" sz="2800" i="1" dirty="0"/>
          </a:p>
        </p:txBody>
      </p:sp>
      <p:sp>
        <p:nvSpPr>
          <p:cNvPr id="3" name="Slide Number Placeholder 2">
            <a:extLst>
              <a:ext uri="{FF2B5EF4-FFF2-40B4-BE49-F238E27FC236}">
                <a16:creationId xmlns:a16="http://schemas.microsoft.com/office/drawing/2014/main" id="{C645631B-9974-446C-8497-665CD74B97ED}"/>
              </a:ext>
            </a:extLst>
          </p:cNvPr>
          <p:cNvSpPr>
            <a:spLocks noGrp="1"/>
          </p:cNvSpPr>
          <p:nvPr>
            <p:ph type="sldNum" sz="quarter" idx="12"/>
          </p:nvPr>
        </p:nvSpPr>
        <p:spPr/>
        <p:txBody>
          <a:bodyPr/>
          <a:lstStyle/>
          <a:p>
            <a:fld id="{DDBE135E-2566-4748-853C-8A3B78F0FB00}" type="slidenum">
              <a:rPr lang="en-GB" smtClean="0"/>
              <a:t>20</a:t>
            </a:fld>
            <a:endParaRPr lang="en-GB" dirty="0"/>
          </a:p>
        </p:txBody>
      </p:sp>
      <p:graphicFrame>
        <p:nvGraphicFramePr>
          <p:cNvPr id="5" name="Table 4">
            <a:extLst>
              <a:ext uri="{FF2B5EF4-FFF2-40B4-BE49-F238E27FC236}">
                <a16:creationId xmlns:a16="http://schemas.microsoft.com/office/drawing/2014/main" id="{820DB840-E457-46BB-954C-E372EFA659D8}"/>
              </a:ext>
            </a:extLst>
          </p:cNvPr>
          <p:cNvGraphicFramePr>
            <a:graphicFrameLocks noGrp="1"/>
          </p:cNvGraphicFramePr>
          <p:nvPr>
            <p:extLst>
              <p:ext uri="{D42A27DB-BD31-4B8C-83A1-F6EECF244321}">
                <p14:modId xmlns:p14="http://schemas.microsoft.com/office/powerpoint/2010/main" val="2849223660"/>
              </p:ext>
            </p:extLst>
          </p:nvPr>
        </p:nvGraphicFramePr>
        <p:xfrm>
          <a:off x="313007" y="3893901"/>
          <a:ext cx="10172656" cy="3046981"/>
        </p:xfrm>
        <a:graphic>
          <a:graphicData uri="http://schemas.openxmlformats.org/drawingml/2006/table">
            <a:tbl>
              <a:tblPr firstRow="1" firstCol="1" bandRow="1">
                <a:tableStyleId>{F5AB1C69-6EDB-4FF4-983F-18BD219EF322}</a:tableStyleId>
              </a:tblPr>
              <a:tblGrid>
                <a:gridCol w="1224000">
                  <a:extLst>
                    <a:ext uri="{9D8B030D-6E8A-4147-A177-3AD203B41FA5}">
                      <a16:colId xmlns:a16="http://schemas.microsoft.com/office/drawing/2014/main" val="2172200058"/>
                    </a:ext>
                  </a:extLst>
                </a:gridCol>
                <a:gridCol w="5744656">
                  <a:extLst>
                    <a:ext uri="{9D8B030D-6E8A-4147-A177-3AD203B41FA5}">
                      <a16:colId xmlns:a16="http://schemas.microsoft.com/office/drawing/2014/main" val="252962962"/>
                    </a:ext>
                  </a:extLst>
                </a:gridCol>
                <a:gridCol w="1980000">
                  <a:extLst>
                    <a:ext uri="{9D8B030D-6E8A-4147-A177-3AD203B41FA5}">
                      <a16:colId xmlns:a16="http://schemas.microsoft.com/office/drawing/2014/main" val="2733394688"/>
                    </a:ext>
                  </a:extLst>
                </a:gridCol>
                <a:gridCol w="1224000">
                  <a:extLst>
                    <a:ext uri="{9D8B030D-6E8A-4147-A177-3AD203B41FA5}">
                      <a16:colId xmlns:a16="http://schemas.microsoft.com/office/drawing/2014/main" val="3786971837"/>
                    </a:ext>
                  </a:extLst>
                </a:gridCol>
              </a:tblGrid>
              <a:tr h="689086">
                <a:tc>
                  <a:txBody>
                    <a:bodyPr/>
                    <a:lstStyle/>
                    <a:p>
                      <a:pPr>
                        <a:lnSpc>
                          <a:spcPct val="100000"/>
                        </a:lnSpc>
                        <a:spcBef>
                          <a:spcPts val="200"/>
                        </a:spcBef>
                        <a:spcAft>
                          <a:spcPts val="200"/>
                        </a:spcAft>
                      </a:pPr>
                      <a:r>
                        <a:rPr lang="en-US" sz="2000" b="1" kern="1200" dirty="0">
                          <a:solidFill>
                            <a:schemeClr val="lt1"/>
                          </a:solidFill>
                          <a:effectLst/>
                          <a:latin typeface="+mn-lt"/>
                          <a:ea typeface="+mn-ea"/>
                          <a:cs typeface="+mn-cs"/>
                        </a:rPr>
                        <a:t>Scenario </a:t>
                      </a:r>
                      <a:endParaRPr lang="en-GB" sz="2000" b="1" kern="1200" dirty="0">
                        <a:solidFill>
                          <a:schemeClr val="lt1"/>
                        </a:solidFill>
                        <a:effectLst/>
                        <a:latin typeface="+mn-lt"/>
                        <a:ea typeface="+mn-ea"/>
                        <a:cs typeface="+mn-cs"/>
                      </a:endParaRPr>
                    </a:p>
                  </a:txBody>
                  <a:tcPr marL="68580" marR="68580" marT="17780" marB="17780"/>
                </a:tc>
                <a:tc>
                  <a:txBody>
                    <a:bodyPr/>
                    <a:lstStyle/>
                    <a:p>
                      <a:pPr>
                        <a:lnSpc>
                          <a:spcPct val="100000"/>
                        </a:lnSpc>
                        <a:spcBef>
                          <a:spcPts val="200"/>
                        </a:spcBef>
                        <a:spcAft>
                          <a:spcPts val="200"/>
                        </a:spcAft>
                      </a:pPr>
                      <a:r>
                        <a:rPr lang="en-GB" sz="2000" dirty="0">
                          <a:effectLst/>
                        </a:rPr>
                        <a:t>Source</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Treatment duration (days)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ICER</a:t>
                      </a:r>
                    </a:p>
                    <a:p>
                      <a:pPr>
                        <a:lnSpc>
                          <a:spcPct val="100000"/>
                        </a:lnSpc>
                        <a:spcBef>
                          <a:spcPts val="200"/>
                        </a:spcBef>
                        <a:spcAft>
                          <a:spcPts val="200"/>
                        </a:spcAft>
                      </a:pPr>
                      <a:r>
                        <a:rPr lang="en-GB" sz="2000" b="1" kern="1200" dirty="0">
                          <a:solidFill>
                            <a:schemeClr val="lt1"/>
                          </a:solidFill>
                          <a:effectLst/>
                          <a:latin typeface="+mn-lt"/>
                          <a:ea typeface="+mn-ea"/>
                          <a:cs typeface="+mn-cs"/>
                        </a:rPr>
                        <a:t>(£/QALY)</a:t>
                      </a:r>
                    </a:p>
                  </a:txBody>
                  <a:tcPr marL="68580" marR="68580" marT="17780" marB="17780"/>
                </a:tc>
                <a:extLst>
                  <a:ext uri="{0D108BD9-81ED-4DB2-BD59-A6C34878D82A}">
                    <a16:rowId xmlns:a16="http://schemas.microsoft.com/office/drawing/2014/main" val="1122272672"/>
                  </a:ext>
                </a:extLst>
              </a:tr>
              <a:tr h="360222">
                <a:tc>
                  <a:txBody>
                    <a:bodyPr/>
                    <a:lstStyle/>
                    <a:p>
                      <a:pPr algn="ctr">
                        <a:lnSpc>
                          <a:spcPct val="100000"/>
                        </a:lnSpc>
                        <a:spcBef>
                          <a:spcPts val="200"/>
                        </a:spcBef>
                        <a:spcAft>
                          <a:spcPts val="200"/>
                        </a:spcAft>
                      </a:pPr>
                      <a:r>
                        <a:rPr lang="en-US" sz="2000" b="1" kern="1200" dirty="0">
                          <a:solidFill>
                            <a:schemeClr val="lt1"/>
                          </a:solidFill>
                          <a:effectLst/>
                          <a:latin typeface="+mn-lt"/>
                          <a:ea typeface="+mn-ea"/>
                          <a:cs typeface="+mn-cs"/>
                        </a:rPr>
                        <a:t>1</a:t>
                      </a:r>
                      <a:endParaRPr lang="en-GB" sz="2000" b="1" kern="1200" dirty="0">
                        <a:solidFill>
                          <a:schemeClr val="lt1"/>
                        </a:solidFill>
                        <a:effectLst/>
                        <a:latin typeface="+mn-lt"/>
                        <a:ea typeface="+mn-ea"/>
                        <a:cs typeface="+mn-cs"/>
                      </a:endParaRPr>
                    </a:p>
                  </a:txBody>
                  <a:tcPr marL="68580" marR="68580" marT="17780" marB="17780" anchor="ctr"/>
                </a:tc>
                <a:tc>
                  <a:txBody>
                    <a:bodyPr/>
                    <a:lstStyle/>
                    <a:p>
                      <a:pPr>
                        <a:lnSpc>
                          <a:spcPct val="100000"/>
                        </a:lnSpc>
                        <a:spcBef>
                          <a:spcPts val="200"/>
                        </a:spcBef>
                        <a:spcAft>
                          <a:spcPts val="200"/>
                        </a:spcAft>
                      </a:pPr>
                      <a:r>
                        <a:rPr lang="en-GB" sz="2000" b="0" dirty="0">
                          <a:solidFill>
                            <a:schemeClr val="bg1"/>
                          </a:solidFill>
                          <a:effectLst/>
                        </a:rPr>
                        <a:t>PN001 </a:t>
                      </a:r>
                      <a:r>
                        <a:rPr lang="en-GB" sz="2000" b="0" dirty="0" err="1">
                          <a:solidFill>
                            <a:schemeClr val="bg1"/>
                          </a:solidFill>
                          <a:effectLst/>
                        </a:rPr>
                        <a:t>ASaT</a:t>
                      </a:r>
                      <a:endParaRPr lang="en-GB" sz="20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solidFill>
                      <a:schemeClr val="bg2"/>
                    </a:solidFill>
                  </a:tcPr>
                </a:tc>
                <a:tc>
                  <a:txBody>
                    <a:bodyPr/>
                    <a:lstStyle/>
                    <a:p>
                      <a:pPr>
                        <a:lnSpc>
                          <a:spcPct val="100000"/>
                        </a:lnSpc>
                        <a:spcBef>
                          <a:spcPts val="200"/>
                        </a:spcBef>
                        <a:spcAft>
                          <a:spcPts val="200"/>
                        </a:spcAft>
                      </a:pPr>
                      <a:r>
                        <a:rPr lang="en-GB" sz="2000" dirty="0">
                          <a:effectLst/>
                        </a:rPr>
                        <a:t>69.4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a:effectLst/>
                        </a:rPr>
                        <a:t>£19,414</a:t>
                      </a:r>
                      <a:endParaRPr lang="en-GB"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2429542264"/>
                  </a:ext>
                </a:extLst>
              </a:tr>
              <a:tr h="336998">
                <a:tc>
                  <a:txBody>
                    <a:bodyPr/>
                    <a:lstStyle/>
                    <a:p>
                      <a:pPr marL="0" algn="ctr" defTabSz="1043056" rtl="0" eaLnBrk="1" latinLnBrk="0" hangingPunct="1">
                        <a:lnSpc>
                          <a:spcPct val="100000"/>
                        </a:lnSpc>
                        <a:spcBef>
                          <a:spcPts val="200"/>
                        </a:spcBef>
                        <a:spcAft>
                          <a:spcPts val="200"/>
                        </a:spcAft>
                      </a:pPr>
                      <a:r>
                        <a:rPr lang="en-US" sz="2000" b="1" kern="1200">
                          <a:solidFill>
                            <a:schemeClr val="lt1"/>
                          </a:solidFill>
                          <a:effectLst/>
                          <a:latin typeface="+mn-lt"/>
                          <a:ea typeface="+mn-ea"/>
                          <a:cs typeface="+mn-cs"/>
                        </a:rPr>
                        <a:t>2</a:t>
                      </a:r>
                      <a:endParaRPr lang="en-GB" sz="2000" b="1" kern="1200" dirty="0">
                        <a:solidFill>
                          <a:schemeClr val="lt1"/>
                        </a:solidFill>
                        <a:effectLst/>
                        <a:latin typeface="+mn-lt"/>
                        <a:ea typeface="+mn-ea"/>
                        <a:cs typeface="+mn-cs"/>
                      </a:endParaRPr>
                    </a:p>
                  </a:txBody>
                  <a:tcPr marL="68580" marR="68580" marT="17780" marB="17780"/>
                </a:tc>
                <a:tc>
                  <a:txBody>
                    <a:bodyPr/>
                    <a:lstStyle/>
                    <a:p>
                      <a:pPr>
                        <a:lnSpc>
                          <a:spcPct val="100000"/>
                        </a:lnSpc>
                        <a:spcBef>
                          <a:spcPts val="200"/>
                        </a:spcBef>
                        <a:spcAft>
                          <a:spcPts val="200"/>
                        </a:spcAft>
                      </a:pPr>
                      <a:r>
                        <a:rPr lang="en-GB" sz="2000" b="0" dirty="0">
                          <a:solidFill>
                            <a:schemeClr val="bg1"/>
                          </a:solidFill>
                          <a:effectLst/>
                        </a:rPr>
                        <a:t>PN001 FAS</a:t>
                      </a:r>
                      <a:endParaRPr lang="en-GB" sz="20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solidFill>
                      <a:schemeClr val="bg2"/>
                    </a:solidFill>
                  </a:tcPr>
                </a:tc>
                <a:tc>
                  <a:txBody>
                    <a:bodyPr/>
                    <a:lstStyle/>
                    <a:p>
                      <a:pPr>
                        <a:lnSpc>
                          <a:spcPct val="100000"/>
                        </a:lnSpc>
                        <a:spcBef>
                          <a:spcPts val="200"/>
                        </a:spcBef>
                        <a:spcAft>
                          <a:spcPts val="200"/>
                        </a:spcAft>
                      </a:pPr>
                      <a:r>
                        <a:rPr lang="en-GB" sz="2000" dirty="0">
                          <a:effectLst/>
                        </a:rPr>
                        <a:t>72.1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£20,378</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799954466"/>
                  </a:ext>
                </a:extLst>
              </a:tr>
              <a:tr h="360119">
                <a:tc>
                  <a:txBody>
                    <a:bodyPr/>
                    <a:lstStyle/>
                    <a:p>
                      <a:pPr marL="0" algn="ctr" defTabSz="1043056" rtl="0" eaLnBrk="1" latinLnBrk="0" hangingPunct="1">
                        <a:lnSpc>
                          <a:spcPct val="100000"/>
                        </a:lnSpc>
                        <a:spcBef>
                          <a:spcPts val="200"/>
                        </a:spcBef>
                        <a:spcAft>
                          <a:spcPts val="200"/>
                        </a:spcAft>
                      </a:pPr>
                      <a:r>
                        <a:rPr lang="en-US" sz="2000" b="1" kern="1200" dirty="0">
                          <a:solidFill>
                            <a:schemeClr val="lt1"/>
                          </a:solidFill>
                          <a:effectLst/>
                          <a:latin typeface="+mn-lt"/>
                          <a:ea typeface="+mn-ea"/>
                          <a:cs typeface="+mn-cs"/>
                        </a:rPr>
                        <a:t>3</a:t>
                      </a:r>
                      <a:endParaRPr lang="en-GB" sz="2000" b="1" kern="1200" dirty="0">
                        <a:solidFill>
                          <a:schemeClr val="lt1"/>
                        </a:solidFill>
                        <a:effectLst/>
                        <a:latin typeface="+mn-lt"/>
                        <a:ea typeface="+mn-ea"/>
                        <a:cs typeface="+mn-cs"/>
                      </a:endParaRPr>
                    </a:p>
                  </a:txBody>
                  <a:tcPr marL="68580" marR="68580" marT="17780" marB="17780"/>
                </a:tc>
                <a:tc>
                  <a:txBody>
                    <a:bodyPr/>
                    <a:lstStyle/>
                    <a:p>
                      <a:pPr>
                        <a:lnSpc>
                          <a:spcPct val="100000"/>
                        </a:lnSpc>
                        <a:spcBef>
                          <a:spcPts val="200"/>
                        </a:spcBef>
                        <a:spcAft>
                          <a:spcPts val="200"/>
                        </a:spcAft>
                      </a:pPr>
                      <a:r>
                        <a:rPr lang="en-GB" sz="2000" b="0" dirty="0">
                          <a:solidFill>
                            <a:schemeClr val="bg1"/>
                          </a:solidFill>
                          <a:effectLst/>
                        </a:rPr>
                        <a:t>PN001 FAS + 10.9 day delay</a:t>
                      </a:r>
                      <a:endParaRPr lang="en-GB" sz="20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solidFill>
                      <a:schemeClr val="bg2"/>
                    </a:solidFill>
                  </a:tcPr>
                </a:tc>
                <a:tc>
                  <a:txBody>
                    <a:bodyPr/>
                    <a:lstStyle/>
                    <a:p>
                      <a:pPr>
                        <a:lnSpc>
                          <a:spcPct val="100000"/>
                        </a:lnSpc>
                        <a:spcBef>
                          <a:spcPts val="200"/>
                        </a:spcBef>
                        <a:spcAft>
                          <a:spcPts val="200"/>
                        </a:spcAft>
                      </a:pPr>
                      <a:r>
                        <a:rPr lang="en-GB" sz="2000" dirty="0">
                          <a:effectLst/>
                        </a:rPr>
                        <a:t>83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£24,269</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2858391599"/>
                  </a:ext>
                </a:extLst>
              </a:tr>
              <a:tr h="638787">
                <a:tc>
                  <a:txBody>
                    <a:bodyPr/>
                    <a:lstStyle/>
                    <a:p>
                      <a:pPr marL="0" algn="ctr" defTabSz="1043056" rtl="0" eaLnBrk="1" latinLnBrk="0" hangingPunct="1">
                        <a:lnSpc>
                          <a:spcPct val="100000"/>
                        </a:lnSpc>
                        <a:spcBef>
                          <a:spcPts val="200"/>
                        </a:spcBef>
                        <a:spcAft>
                          <a:spcPts val="200"/>
                        </a:spcAft>
                      </a:pPr>
                      <a:r>
                        <a:rPr lang="en-US" sz="2000" b="1" kern="1200" dirty="0">
                          <a:solidFill>
                            <a:schemeClr val="lt1"/>
                          </a:solidFill>
                          <a:effectLst/>
                          <a:latin typeface="+mn-lt"/>
                          <a:ea typeface="+mn-ea"/>
                          <a:cs typeface="+mn-cs"/>
                        </a:rPr>
                        <a:t>4</a:t>
                      </a:r>
                      <a:endParaRPr lang="en-GB" sz="2000" b="1" kern="1200" dirty="0">
                        <a:solidFill>
                          <a:schemeClr val="lt1"/>
                        </a:solidFill>
                        <a:effectLst/>
                        <a:latin typeface="+mn-lt"/>
                        <a:ea typeface="+mn-ea"/>
                        <a:cs typeface="+mn-cs"/>
                      </a:endParaRPr>
                    </a:p>
                  </a:txBody>
                  <a:tcPr marL="68580" marR="68580" marT="17780" marB="17780"/>
                </a:tc>
                <a:tc>
                  <a:txBody>
                    <a:bodyPr/>
                    <a:lstStyle/>
                    <a:p>
                      <a:pPr>
                        <a:lnSpc>
                          <a:spcPct val="100000"/>
                        </a:lnSpc>
                        <a:spcBef>
                          <a:spcPts val="200"/>
                        </a:spcBef>
                        <a:spcAft>
                          <a:spcPts val="200"/>
                        </a:spcAft>
                      </a:pPr>
                      <a:r>
                        <a:rPr lang="en-GB" sz="2000" b="0" dirty="0">
                          <a:solidFill>
                            <a:schemeClr val="bg1"/>
                          </a:solidFill>
                          <a:effectLst/>
                        </a:rPr>
                        <a:t>ERG exploratory analysis (max. duration 100 days +2 weeks)</a:t>
                      </a:r>
                      <a:endParaRPr lang="en-GB" sz="20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solidFill>
                      <a:schemeClr val="bg2"/>
                    </a:solidFill>
                  </a:tcPr>
                </a:tc>
                <a:tc>
                  <a:txBody>
                    <a:bodyPr/>
                    <a:lstStyle/>
                    <a:p>
                      <a:pPr>
                        <a:lnSpc>
                          <a:spcPct val="100000"/>
                        </a:lnSpc>
                        <a:spcBef>
                          <a:spcPts val="200"/>
                        </a:spcBef>
                        <a:spcAft>
                          <a:spcPts val="200"/>
                        </a:spcAft>
                      </a:pPr>
                      <a:r>
                        <a:rPr lang="en-GB" sz="2000">
                          <a:effectLst/>
                        </a:rPr>
                        <a:t>89.3 </a:t>
                      </a:r>
                      <a:endParaRPr lang="en-GB"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£26,518</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869554316"/>
                  </a:ext>
                </a:extLst>
              </a:tr>
              <a:tr h="638787">
                <a:tc>
                  <a:txBody>
                    <a:bodyPr/>
                    <a:lstStyle/>
                    <a:p>
                      <a:pPr marL="0" algn="ctr" defTabSz="1043056" rtl="0" eaLnBrk="1" latinLnBrk="0" hangingPunct="1">
                        <a:lnSpc>
                          <a:spcPct val="100000"/>
                        </a:lnSpc>
                        <a:spcBef>
                          <a:spcPts val="200"/>
                        </a:spcBef>
                        <a:spcAft>
                          <a:spcPts val="200"/>
                        </a:spcAft>
                      </a:pPr>
                      <a:r>
                        <a:rPr lang="en-US" sz="2000" b="1" kern="1200" dirty="0">
                          <a:solidFill>
                            <a:schemeClr val="lt1"/>
                          </a:solidFill>
                          <a:effectLst/>
                          <a:latin typeface="+mn-lt"/>
                          <a:ea typeface="+mn-ea"/>
                          <a:cs typeface="+mn-cs"/>
                        </a:rPr>
                        <a:t>5</a:t>
                      </a:r>
                      <a:endParaRPr lang="en-GB" sz="2000" b="1" kern="1200" dirty="0">
                        <a:solidFill>
                          <a:schemeClr val="lt1"/>
                        </a:solidFill>
                        <a:effectLst/>
                        <a:latin typeface="+mn-lt"/>
                        <a:ea typeface="+mn-ea"/>
                        <a:cs typeface="+mn-cs"/>
                      </a:endParaRPr>
                    </a:p>
                  </a:txBody>
                  <a:tcPr marL="68580" marR="68580" marT="17780" marB="17780"/>
                </a:tc>
                <a:tc>
                  <a:txBody>
                    <a:bodyPr/>
                    <a:lstStyle/>
                    <a:p>
                      <a:pPr>
                        <a:lnSpc>
                          <a:spcPct val="100000"/>
                        </a:lnSpc>
                        <a:spcBef>
                          <a:spcPts val="200"/>
                        </a:spcBef>
                        <a:spcAft>
                          <a:spcPts val="200"/>
                        </a:spcAft>
                      </a:pPr>
                      <a:r>
                        <a:rPr lang="en-GB" sz="2000" b="0" dirty="0">
                          <a:solidFill>
                            <a:schemeClr val="bg1"/>
                          </a:solidFill>
                          <a:effectLst/>
                        </a:rPr>
                        <a:t>ERG exploratory analysis (max. duration 100 days +6 weeks)</a:t>
                      </a:r>
                      <a:endParaRPr lang="en-GB" sz="20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solidFill>
                      <a:schemeClr val="bg2"/>
                    </a:solidFill>
                  </a:tcPr>
                </a:tc>
                <a:tc>
                  <a:txBody>
                    <a:bodyPr/>
                    <a:lstStyle/>
                    <a:p>
                      <a:pPr>
                        <a:lnSpc>
                          <a:spcPct val="100000"/>
                        </a:lnSpc>
                        <a:spcBef>
                          <a:spcPts val="200"/>
                        </a:spcBef>
                        <a:spcAft>
                          <a:spcPts val="200"/>
                        </a:spcAft>
                      </a:pPr>
                      <a:r>
                        <a:rPr lang="en-GB" sz="2000" dirty="0">
                          <a:effectLst/>
                        </a:rPr>
                        <a:t>101.9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2000" dirty="0">
                          <a:effectLst/>
                        </a:rPr>
                        <a:t>£31,016</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375990011"/>
                  </a:ext>
                </a:extLst>
              </a:tr>
            </a:tbl>
          </a:graphicData>
        </a:graphic>
      </p:graphicFrame>
      <p:sp>
        <p:nvSpPr>
          <p:cNvPr id="6" name="TextBox 5">
            <a:extLst>
              <a:ext uri="{FF2B5EF4-FFF2-40B4-BE49-F238E27FC236}">
                <a16:creationId xmlns:a16="http://schemas.microsoft.com/office/drawing/2014/main" id="{9A639E75-0398-4A9C-AEBE-0E42D0858007}"/>
              </a:ext>
            </a:extLst>
          </p:cNvPr>
          <p:cNvSpPr txBox="1"/>
          <p:nvPr/>
        </p:nvSpPr>
        <p:spPr>
          <a:xfrm>
            <a:off x="522535" y="1639479"/>
            <a:ext cx="9753600" cy="2616101"/>
          </a:xfrm>
          <a:prstGeom prst="rect">
            <a:avLst/>
          </a:prstGeom>
          <a:noFill/>
        </p:spPr>
        <p:txBody>
          <a:bodyPr wrap="square" lIns="0" tIns="0" rIns="0" bIns="0" rtlCol="0">
            <a:spAutoFit/>
          </a:bodyPr>
          <a:lstStyle/>
          <a:p>
            <a:pPr>
              <a:spcAft>
                <a:spcPts val="600"/>
              </a:spcAft>
            </a:pPr>
            <a:r>
              <a:rPr lang="en-US" sz="2000" b="1" i="1" dirty="0">
                <a:solidFill>
                  <a:schemeClr val="tx1"/>
                </a:solidFill>
              </a:rPr>
              <a:t>Exploring the effect of treatment duration on the ERG base case: scenarios</a:t>
            </a:r>
          </a:p>
          <a:p>
            <a:pPr marL="457200" indent="-457200">
              <a:spcAft>
                <a:spcPts val="600"/>
              </a:spcAft>
              <a:buFont typeface="+mj-lt"/>
              <a:buAutoNum type="arabicPeriod"/>
            </a:pPr>
            <a:r>
              <a:rPr lang="en-GB" sz="2000" dirty="0">
                <a:solidFill>
                  <a:schemeClr val="tx1"/>
                </a:solidFill>
              </a:rPr>
              <a:t>PN001 all subjects as treated (</a:t>
            </a:r>
            <a:r>
              <a:rPr lang="en-GB" sz="2000" dirty="0" err="1">
                <a:solidFill>
                  <a:schemeClr val="tx1"/>
                </a:solidFill>
              </a:rPr>
              <a:t>ASaT</a:t>
            </a:r>
            <a:r>
              <a:rPr lang="en-GB" sz="2000" dirty="0">
                <a:solidFill>
                  <a:schemeClr val="tx1"/>
                </a:solidFill>
              </a:rPr>
              <a:t>): </a:t>
            </a:r>
            <a:r>
              <a:rPr lang="en-GB" sz="2000" b="1" i="1" dirty="0">
                <a:solidFill>
                  <a:schemeClr val="tx1"/>
                </a:solidFill>
              </a:rPr>
              <a:t>company original base case</a:t>
            </a:r>
            <a:endParaRPr lang="en-GB" sz="2000" dirty="0">
              <a:solidFill>
                <a:schemeClr val="tx1"/>
              </a:solidFill>
            </a:endParaRPr>
          </a:p>
          <a:p>
            <a:pPr marL="457200" indent="-457200">
              <a:spcAft>
                <a:spcPts val="600"/>
              </a:spcAft>
              <a:buFont typeface="+mj-lt"/>
              <a:buAutoNum type="arabicPeriod"/>
            </a:pPr>
            <a:r>
              <a:rPr lang="en-GB" sz="2000" dirty="0"/>
              <a:t>PN001 full analysis set (FAS): </a:t>
            </a:r>
            <a:r>
              <a:rPr lang="en-GB" sz="2000" b="1" i="1" dirty="0"/>
              <a:t>company updated base case</a:t>
            </a:r>
            <a:endParaRPr lang="en-GB" sz="2000" dirty="0"/>
          </a:p>
          <a:p>
            <a:pPr marL="457200" indent="-457200">
              <a:spcAft>
                <a:spcPts val="600"/>
              </a:spcAft>
              <a:buFont typeface="+mj-lt"/>
              <a:buAutoNum type="arabicPeriod"/>
            </a:pPr>
            <a:r>
              <a:rPr lang="en-GB" sz="2000" dirty="0"/>
              <a:t>PN001 full analysis set (FAS) + 10.9 day delay: </a:t>
            </a:r>
            <a:r>
              <a:rPr lang="en-GB" sz="2000" b="1" i="1" dirty="0"/>
              <a:t>ERG updated base case</a:t>
            </a:r>
          </a:p>
          <a:p>
            <a:pPr marL="457200" indent="-457200">
              <a:spcAft>
                <a:spcPts val="600"/>
              </a:spcAft>
              <a:buFont typeface="+mj-lt"/>
              <a:buAutoNum type="arabicPeriod"/>
            </a:pPr>
            <a:r>
              <a:rPr lang="en-GB" sz="2000" dirty="0"/>
              <a:t>Assumes 45% of people still on </a:t>
            </a:r>
            <a:r>
              <a:rPr lang="en-GB" sz="2000" dirty="0" err="1"/>
              <a:t>letermovir</a:t>
            </a:r>
            <a:r>
              <a:rPr lang="en-GB" sz="2000" dirty="0"/>
              <a:t> at 100 days continue for 2 weeks more</a:t>
            </a:r>
          </a:p>
          <a:p>
            <a:pPr marL="457200" indent="-457200">
              <a:spcAft>
                <a:spcPts val="600"/>
              </a:spcAft>
              <a:buFont typeface="+mj-lt"/>
              <a:buAutoNum type="arabicPeriod"/>
            </a:pPr>
            <a:r>
              <a:rPr lang="en-GB" sz="2000" dirty="0"/>
              <a:t>Assumes 45% of people still on </a:t>
            </a:r>
            <a:r>
              <a:rPr lang="en-GB" sz="2000" dirty="0" err="1"/>
              <a:t>letermovir</a:t>
            </a:r>
            <a:r>
              <a:rPr lang="en-GB" sz="2000" dirty="0"/>
              <a:t> at 100 days continue for 6 weeks more</a:t>
            </a:r>
          </a:p>
          <a:p>
            <a:pPr marL="457200" indent="-457200">
              <a:spcAft>
                <a:spcPts val="600"/>
              </a:spcAft>
              <a:buFont typeface="+mj-lt"/>
              <a:buAutoNum type="arabicPeriod"/>
            </a:pPr>
            <a:endParaRPr lang="en-GB" sz="2000" dirty="0">
              <a:solidFill>
                <a:schemeClr val="tx1"/>
              </a:solidFill>
            </a:endParaRPr>
          </a:p>
        </p:txBody>
      </p:sp>
      <p:sp>
        <p:nvSpPr>
          <p:cNvPr id="7" name="Rectangle 6">
            <a:extLst>
              <a:ext uri="{FF2B5EF4-FFF2-40B4-BE49-F238E27FC236}">
                <a16:creationId xmlns:a16="http://schemas.microsoft.com/office/drawing/2014/main" id="{47F832BA-56FE-49FC-8192-D8C40D2D8672}"/>
              </a:ext>
            </a:extLst>
          </p:cNvPr>
          <p:cNvSpPr/>
          <p:nvPr/>
        </p:nvSpPr>
        <p:spPr>
          <a:xfrm>
            <a:off x="1940137" y="6938287"/>
            <a:ext cx="6576060" cy="338554"/>
          </a:xfrm>
          <a:prstGeom prst="rect">
            <a:avLst/>
          </a:prstGeom>
        </p:spPr>
        <p:txBody>
          <a:bodyPr wrap="square">
            <a:spAutoFit/>
          </a:bodyPr>
          <a:lstStyle/>
          <a:p>
            <a:r>
              <a:rPr lang="en-US" sz="1600" dirty="0"/>
              <a:t>Source: table 2 ERG comments on company response to ACD</a:t>
            </a:r>
            <a:endParaRPr lang="en-GB" sz="1600" dirty="0"/>
          </a:p>
        </p:txBody>
      </p:sp>
    </p:spTree>
    <p:extLst>
      <p:ext uri="{BB962C8B-B14F-4D97-AF65-F5344CB8AC3E}">
        <p14:creationId xmlns:p14="http://schemas.microsoft.com/office/powerpoint/2010/main" val="223973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C3600-1A8C-4792-B7EB-B3F7779C0766}"/>
              </a:ext>
            </a:extLst>
          </p:cNvPr>
          <p:cNvSpPr>
            <a:spLocks noGrp="1"/>
          </p:cNvSpPr>
          <p:nvPr>
            <p:ph type="title"/>
          </p:nvPr>
        </p:nvSpPr>
        <p:spPr/>
        <p:txBody>
          <a:bodyPr/>
          <a:lstStyle/>
          <a:p>
            <a:r>
              <a:rPr lang="en-US" dirty="0"/>
              <a:t>Differences in key assumptions between model iterations</a:t>
            </a:r>
            <a:endParaRPr lang="en-GB" dirty="0"/>
          </a:p>
        </p:txBody>
      </p:sp>
      <p:sp>
        <p:nvSpPr>
          <p:cNvPr id="3" name="Slide Number Placeholder 2">
            <a:extLst>
              <a:ext uri="{FF2B5EF4-FFF2-40B4-BE49-F238E27FC236}">
                <a16:creationId xmlns:a16="http://schemas.microsoft.com/office/drawing/2014/main" id="{63EB03D6-0ABC-4D6B-BE5C-144AB72A4EE8}"/>
              </a:ext>
            </a:extLst>
          </p:cNvPr>
          <p:cNvSpPr>
            <a:spLocks noGrp="1"/>
          </p:cNvSpPr>
          <p:nvPr>
            <p:ph type="sldNum" sz="quarter" idx="12"/>
          </p:nvPr>
        </p:nvSpPr>
        <p:spPr/>
        <p:txBody>
          <a:bodyPr/>
          <a:lstStyle/>
          <a:p>
            <a:fld id="{DDBE135E-2566-4748-853C-8A3B78F0FB00}" type="slidenum">
              <a:rPr lang="en-GB" smtClean="0"/>
              <a:t>21</a:t>
            </a:fld>
            <a:endParaRPr lang="en-GB" dirty="0"/>
          </a:p>
        </p:txBody>
      </p:sp>
      <p:graphicFrame>
        <p:nvGraphicFramePr>
          <p:cNvPr id="5" name="Content Placeholder 4">
            <a:extLst>
              <a:ext uri="{FF2B5EF4-FFF2-40B4-BE49-F238E27FC236}">
                <a16:creationId xmlns:a16="http://schemas.microsoft.com/office/drawing/2014/main" id="{4A791BFB-64B3-4CD2-B997-83A1F7CCF420}"/>
              </a:ext>
            </a:extLst>
          </p:cNvPr>
          <p:cNvGraphicFramePr>
            <a:graphicFrameLocks noGrp="1"/>
          </p:cNvGraphicFramePr>
          <p:nvPr>
            <p:ph sz="quarter" idx="10"/>
            <p:extLst>
              <p:ext uri="{D42A27DB-BD31-4B8C-83A1-F6EECF244321}">
                <p14:modId xmlns:p14="http://schemas.microsoft.com/office/powerpoint/2010/main" val="679228431"/>
              </p:ext>
            </p:extLst>
          </p:nvPr>
        </p:nvGraphicFramePr>
        <p:xfrm>
          <a:off x="507999" y="1708727"/>
          <a:ext cx="9669781" cy="4938972"/>
        </p:xfrm>
        <a:graphic>
          <a:graphicData uri="http://schemas.openxmlformats.org/drawingml/2006/table">
            <a:tbl>
              <a:tblPr firstRow="1" firstCol="1" bandRow="1">
                <a:tableStyleId>{F5AB1C69-6EDB-4FF4-983F-18BD219EF322}</a:tableStyleId>
              </a:tblPr>
              <a:tblGrid>
                <a:gridCol w="1673121">
                  <a:extLst>
                    <a:ext uri="{9D8B030D-6E8A-4147-A177-3AD203B41FA5}">
                      <a16:colId xmlns:a16="http://schemas.microsoft.com/office/drawing/2014/main" val="350880300"/>
                    </a:ext>
                  </a:extLst>
                </a:gridCol>
                <a:gridCol w="1569087">
                  <a:extLst>
                    <a:ext uri="{9D8B030D-6E8A-4147-A177-3AD203B41FA5}">
                      <a16:colId xmlns:a16="http://schemas.microsoft.com/office/drawing/2014/main" val="457188574"/>
                    </a:ext>
                  </a:extLst>
                </a:gridCol>
                <a:gridCol w="1569087">
                  <a:extLst>
                    <a:ext uri="{9D8B030D-6E8A-4147-A177-3AD203B41FA5}">
                      <a16:colId xmlns:a16="http://schemas.microsoft.com/office/drawing/2014/main" val="4053093552"/>
                    </a:ext>
                  </a:extLst>
                </a:gridCol>
                <a:gridCol w="1735327">
                  <a:extLst>
                    <a:ext uri="{9D8B030D-6E8A-4147-A177-3AD203B41FA5}">
                      <a16:colId xmlns:a16="http://schemas.microsoft.com/office/drawing/2014/main" val="3675887137"/>
                    </a:ext>
                  </a:extLst>
                </a:gridCol>
                <a:gridCol w="1666685">
                  <a:extLst>
                    <a:ext uri="{9D8B030D-6E8A-4147-A177-3AD203B41FA5}">
                      <a16:colId xmlns:a16="http://schemas.microsoft.com/office/drawing/2014/main" val="1370138708"/>
                    </a:ext>
                  </a:extLst>
                </a:gridCol>
                <a:gridCol w="1456474">
                  <a:extLst>
                    <a:ext uri="{9D8B030D-6E8A-4147-A177-3AD203B41FA5}">
                      <a16:colId xmlns:a16="http://schemas.microsoft.com/office/drawing/2014/main" val="78535723"/>
                    </a:ext>
                  </a:extLst>
                </a:gridCol>
              </a:tblGrid>
              <a:tr h="729673">
                <a:tc>
                  <a:txBody>
                    <a:bodyPr/>
                    <a:lstStyle/>
                    <a:p>
                      <a:pPr>
                        <a:lnSpc>
                          <a:spcPct val="100000"/>
                        </a:lnSpc>
                        <a:spcBef>
                          <a:spcPts val="200"/>
                        </a:spcBef>
                        <a:spcAft>
                          <a:spcPts val="200"/>
                        </a:spcAft>
                      </a:pPr>
                      <a:r>
                        <a:rPr lang="en-GB" sz="1800" dirty="0">
                          <a:effectLst/>
                        </a:rPr>
                        <a:t>Parameter</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Company original base case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ERG original base case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Committee’s preferred assumptions</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Company updated base case </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ERG updated base case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3893954074"/>
                  </a:ext>
                </a:extLst>
              </a:tr>
              <a:tr h="373259">
                <a:tc>
                  <a:txBody>
                    <a:bodyPr/>
                    <a:lstStyle/>
                    <a:p>
                      <a:pPr>
                        <a:lnSpc>
                          <a:spcPct val="100000"/>
                        </a:lnSpc>
                        <a:spcBef>
                          <a:spcPts val="200"/>
                        </a:spcBef>
                        <a:spcAft>
                          <a:spcPts val="200"/>
                        </a:spcAft>
                      </a:pPr>
                      <a:r>
                        <a:rPr lang="en-GB" sz="1800" dirty="0">
                          <a:effectLst/>
                        </a:rPr>
                        <a:t>Trial endpoints</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24-week</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48-week</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48-week</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24-week</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48-week</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027217499"/>
                  </a:ext>
                </a:extLst>
              </a:tr>
              <a:tr h="728013">
                <a:tc>
                  <a:txBody>
                    <a:bodyPr/>
                    <a:lstStyle/>
                    <a:p>
                      <a:pPr>
                        <a:lnSpc>
                          <a:spcPct val="100000"/>
                        </a:lnSpc>
                        <a:spcBef>
                          <a:spcPts val="200"/>
                        </a:spcBef>
                        <a:spcAft>
                          <a:spcPts val="200"/>
                        </a:spcAft>
                      </a:pPr>
                      <a:r>
                        <a:rPr lang="en-GB" sz="1800" dirty="0">
                          <a:effectLst/>
                        </a:rPr>
                        <a:t>Treatment duration</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69.4 days</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83 days</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83 days</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72.1 days</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83 days</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542006625"/>
                  </a:ext>
                </a:extLst>
              </a:tr>
              <a:tr h="373259">
                <a:tc>
                  <a:txBody>
                    <a:bodyPr/>
                    <a:lstStyle/>
                    <a:p>
                      <a:pPr>
                        <a:lnSpc>
                          <a:spcPct val="100000"/>
                        </a:lnSpc>
                        <a:spcBef>
                          <a:spcPts val="200"/>
                        </a:spcBef>
                        <a:spcAft>
                          <a:spcPts val="200"/>
                        </a:spcAft>
                      </a:pPr>
                      <a:r>
                        <a:rPr lang="en-GB" sz="1800" dirty="0" err="1">
                          <a:effectLst/>
                        </a:rPr>
                        <a:t>Foscarnet</a:t>
                      </a:r>
                      <a:r>
                        <a:rPr lang="en-GB" sz="1800" dirty="0">
                          <a:effectLst/>
                        </a:rPr>
                        <a:t> use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25%</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15%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15-25%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20%</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20%</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3701388465"/>
                  </a:ext>
                </a:extLst>
              </a:tr>
              <a:tr h="728013">
                <a:tc>
                  <a:txBody>
                    <a:bodyPr/>
                    <a:lstStyle/>
                    <a:p>
                      <a:pPr>
                        <a:lnSpc>
                          <a:spcPct val="100000"/>
                        </a:lnSpc>
                        <a:spcBef>
                          <a:spcPts val="200"/>
                        </a:spcBef>
                        <a:spcAft>
                          <a:spcPts val="200"/>
                        </a:spcAft>
                      </a:pPr>
                      <a:r>
                        <a:rPr lang="en-GB" sz="1800" dirty="0">
                          <a:effectLst/>
                        </a:rPr>
                        <a:t>IV </a:t>
                      </a:r>
                      <a:r>
                        <a:rPr lang="en-GB" sz="1800" dirty="0" err="1">
                          <a:effectLst/>
                        </a:rPr>
                        <a:t>letermovir</a:t>
                      </a:r>
                      <a:r>
                        <a:rPr lang="en-GB" sz="1800" dirty="0">
                          <a:effectLst/>
                        </a:rPr>
                        <a:t> use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27%</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838588878"/>
                  </a:ext>
                </a:extLst>
              </a:tr>
              <a:tr h="728013">
                <a:tc>
                  <a:txBody>
                    <a:bodyPr/>
                    <a:lstStyle/>
                    <a:p>
                      <a:pPr>
                        <a:lnSpc>
                          <a:spcPct val="100000"/>
                        </a:lnSpc>
                        <a:spcBef>
                          <a:spcPts val="200"/>
                        </a:spcBef>
                        <a:spcAft>
                          <a:spcPts val="200"/>
                        </a:spcAft>
                      </a:pPr>
                      <a:r>
                        <a:rPr lang="en-GB" sz="1800" dirty="0">
                          <a:effectLst/>
                        </a:rPr>
                        <a:t>Ciclosporin A use</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95%</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95%</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90%</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90%</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a:effectLst/>
                        </a:rPr>
                        <a:t>90%</a:t>
                      </a:r>
                      <a:endParaRPr lang="en-GB"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3180184749"/>
                  </a:ext>
                </a:extLst>
              </a:tr>
              <a:tr h="728013">
                <a:tc>
                  <a:txBody>
                    <a:bodyPr/>
                    <a:lstStyle/>
                    <a:p>
                      <a:pPr>
                        <a:lnSpc>
                          <a:spcPct val="100000"/>
                        </a:lnSpc>
                        <a:spcBef>
                          <a:spcPts val="200"/>
                        </a:spcBef>
                        <a:spcAft>
                          <a:spcPts val="200"/>
                        </a:spcAft>
                      </a:pPr>
                      <a:r>
                        <a:rPr lang="en-GB" sz="1800" dirty="0">
                          <a:effectLst/>
                        </a:rPr>
                        <a:t>ICER</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£10,904</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£27,536</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£23,124 to &gt;30,000</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£16,982*</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00000"/>
                        </a:lnSpc>
                        <a:spcBef>
                          <a:spcPts val="200"/>
                        </a:spcBef>
                        <a:spcAft>
                          <a:spcPts val="200"/>
                        </a:spcAft>
                      </a:pPr>
                      <a:r>
                        <a:rPr lang="en-GB" sz="1800" dirty="0">
                          <a:effectLst/>
                        </a:rPr>
                        <a:t>£24,269</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436247505"/>
                  </a:ext>
                </a:extLst>
              </a:tr>
            </a:tbl>
          </a:graphicData>
        </a:graphic>
      </p:graphicFrame>
      <p:sp>
        <p:nvSpPr>
          <p:cNvPr id="6" name="Rectangle 5">
            <a:extLst>
              <a:ext uri="{FF2B5EF4-FFF2-40B4-BE49-F238E27FC236}">
                <a16:creationId xmlns:a16="http://schemas.microsoft.com/office/drawing/2014/main" id="{6FB3FF14-5852-4692-9EEE-9997F5C90C34}"/>
              </a:ext>
            </a:extLst>
          </p:cNvPr>
          <p:cNvSpPr/>
          <p:nvPr/>
        </p:nvSpPr>
        <p:spPr>
          <a:xfrm>
            <a:off x="1336746" y="6727780"/>
            <a:ext cx="8590844" cy="738664"/>
          </a:xfrm>
          <a:prstGeom prst="rect">
            <a:avLst/>
          </a:prstGeom>
        </p:spPr>
        <p:txBody>
          <a:bodyPr wrap="square">
            <a:spAutoFit/>
          </a:bodyPr>
          <a:lstStyle/>
          <a:p>
            <a:r>
              <a:rPr lang="en-US" sz="1400" dirty="0"/>
              <a:t>Source: table 1 ERG comments on company response to ACD</a:t>
            </a:r>
          </a:p>
          <a:p>
            <a:r>
              <a:rPr lang="en-US" sz="1400" dirty="0"/>
              <a:t>Notes: CS = company submission (ACM1)</a:t>
            </a:r>
          </a:p>
          <a:p>
            <a:r>
              <a:rPr lang="en-US" sz="1400" dirty="0"/>
              <a:t>*C</a:t>
            </a:r>
            <a:r>
              <a:rPr lang="en-GB" sz="1400" dirty="0" err="1"/>
              <a:t>orrected</a:t>
            </a:r>
            <a:r>
              <a:rPr lang="en-GB" sz="1400" dirty="0"/>
              <a:t> for the company’s misinterpretation of the ERG model settings for some utility value inputs</a:t>
            </a:r>
          </a:p>
        </p:txBody>
      </p:sp>
    </p:spTree>
    <p:extLst>
      <p:ext uri="{BB962C8B-B14F-4D97-AF65-F5344CB8AC3E}">
        <p14:creationId xmlns:p14="http://schemas.microsoft.com/office/powerpoint/2010/main" val="2029547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4635-951B-4FC6-A7B4-6941CF6C6F82}"/>
              </a:ext>
            </a:extLst>
          </p:cNvPr>
          <p:cNvSpPr>
            <a:spLocks noGrp="1"/>
          </p:cNvSpPr>
          <p:nvPr>
            <p:ph type="title"/>
          </p:nvPr>
        </p:nvSpPr>
        <p:spPr>
          <a:xfrm>
            <a:off x="508000" y="453699"/>
            <a:ext cx="9669780" cy="1205768"/>
          </a:xfrm>
        </p:spPr>
        <p:txBody>
          <a:bodyPr/>
          <a:lstStyle/>
          <a:p>
            <a:r>
              <a:rPr lang="en-US" dirty="0"/>
              <a:t>Additional analyses</a:t>
            </a:r>
            <a:br>
              <a:rPr lang="en-US" dirty="0"/>
            </a:br>
            <a:r>
              <a:rPr lang="en-US" sz="2800" i="1" dirty="0"/>
              <a:t>No IV </a:t>
            </a:r>
            <a:r>
              <a:rPr lang="en-US" sz="2800" i="1" dirty="0" err="1"/>
              <a:t>letermovir</a:t>
            </a:r>
            <a:r>
              <a:rPr lang="en-US" sz="2800" i="1" dirty="0"/>
              <a:t> (100% oral </a:t>
            </a:r>
            <a:r>
              <a:rPr lang="en-US" sz="2800" i="1" dirty="0" err="1"/>
              <a:t>letermovir</a:t>
            </a:r>
            <a:r>
              <a:rPr lang="en-US" sz="2800" i="1" dirty="0"/>
              <a:t>)</a:t>
            </a:r>
            <a:endParaRPr lang="en-GB" i="1" dirty="0"/>
          </a:p>
        </p:txBody>
      </p:sp>
      <p:sp>
        <p:nvSpPr>
          <p:cNvPr id="3" name="Slide Number Placeholder 2">
            <a:extLst>
              <a:ext uri="{FF2B5EF4-FFF2-40B4-BE49-F238E27FC236}">
                <a16:creationId xmlns:a16="http://schemas.microsoft.com/office/drawing/2014/main" id="{9A033ED4-52B0-48A7-93FC-6D38E3BD87CF}"/>
              </a:ext>
            </a:extLst>
          </p:cNvPr>
          <p:cNvSpPr>
            <a:spLocks noGrp="1"/>
          </p:cNvSpPr>
          <p:nvPr>
            <p:ph type="sldNum" sz="quarter" idx="12"/>
          </p:nvPr>
        </p:nvSpPr>
        <p:spPr/>
        <p:txBody>
          <a:bodyPr/>
          <a:lstStyle/>
          <a:p>
            <a:fld id="{DDBE135E-2566-4748-853C-8A3B78F0FB00}" type="slidenum">
              <a:rPr lang="en-GB" smtClean="0"/>
              <a:t>22</a:t>
            </a:fld>
            <a:endParaRPr lang="en-GB" dirty="0"/>
          </a:p>
        </p:txBody>
      </p:sp>
      <p:sp>
        <p:nvSpPr>
          <p:cNvPr id="4" name="Content Placeholder 3">
            <a:extLst>
              <a:ext uri="{FF2B5EF4-FFF2-40B4-BE49-F238E27FC236}">
                <a16:creationId xmlns:a16="http://schemas.microsoft.com/office/drawing/2014/main" id="{0692A381-DF0F-4C6D-996A-A4BE5EC25FC0}"/>
              </a:ext>
            </a:extLst>
          </p:cNvPr>
          <p:cNvSpPr>
            <a:spLocks noGrp="1"/>
          </p:cNvSpPr>
          <p:nvPr>
            <p:ph sz="quarter" idx="10"/>
          </p:nvPr>
        </p:nvSpPr>
        <p:spPr>
          <a:xfrm>
            <a:off x="508000" y="1659467"/>
            <a:ext cx="9669780" cy="5081590"/>
          </a:xfrm>
        </p:spPr>
        <p:txBody>
          <a:bodyPr/>
          <a:lstStyle/>
          <a:p>
            <a:pPr marL="4763" indent="0">
              <a:buNone/>
            </a:pPr>
            <a:r>
              <a:rPr lang="en-US" b="1" i="1" dirty="0"/>
              <a:t>Additional analyses provided to reflect the current availability of </a:t>
            </a:r>
            <a:r>
              <a:rPr lang="en-US" b="1" i="1" dirty="0" err="1"/>
              <a:t>letermovir</a:t>
            </a:r>
            <a:r>
              <a:rPr lang="en-US" b="1" i="1" dirty="0"/>
              <a:t> formulations in England → no IV </a:t>
            </a:r>
            <a:r>
              <a:rPr lang="en-US" b="1" i="1" dirty="0" err="1"/>
              <a:t>letermovir</a:t>
            </a:r>
            <a:endParaRPr lang="en-US" b="1" i="1" dirty="0"/>
          </a:p>
          <a:p>
            <a:r>
              <a:rPr lang="en-US" dirty="0"/>
              <a:t>Scenarios incorporating 100% oral </a:t>
            </a:r>
            <a:r>
              <a:rPr lang="en-US" dirty="0" err="1"/>
              <a:t>letermovir</a:t>
            </a:r>
            <a:r>
              <a:rPr lang="en-US" dirty="0"/>
              <a:t> usage</a:t>
            </a:r>
          </a:p>
          <a:p>
            <a:pPr lvl="1"/>
            <a:r>
              <a:rPr lang="en-US" i="1" dirty="0"/>
              <a:t>All other assumptions unchanged</a:t>
            </a:r>
          </a:p>
          <a:p>
            <a:pPr marL="4763" indent="0">
              <a:buNone/>
            </a:pPr>
            <a:endParaRPr lang="en-US" dirty="0"/>
          </a:p>
          <a:p>
            <a:pPr marL="4763" indent="0">
              <a:buNone/>
            </a:pPr>
            <a:endParaRPr lang="en-US" i="1" dirty="0"/>
          </a:p>
        </p:txBody>
      </p:sp>
      <p:graphicFrame>
        <p:nvGraphicFramePr>
          <p:cNvPr id="10" name="Table 9">
            <a:extLst>
              <a:ext uri="{FF2B5EF4-FFF2-40B4-BE49-F238E27FC236}">
                <a16:creationId xmlns:a16="http://schemas.microsoft.com/office/drawing/2014/main" id="{F70B4495-1314-452D-9DCB-26AA9E1973D9}"/>
              </a:ext>
            </a:extLst>
          </p:cNvPr>
          <p:cNvGraphicFramePr>
            <a:graphicFrameLocks noGrp="1"/>
          </p:cNvGraphicFramePr>
          <p:nvPr>
            <p:extLst>
              <p:ext uri="{D42A27DB-BD31-4B8C-83A1-F6EECF244321}">
                <p14:modId xmlns:p14="http://schemas.microsoft.com/office/powerpoint/2010/main" val="1935124944"/>
              </p:ext>
            </p:extLst>
          </p:nvPr>
        </p:nvGraphicFramePr>
        <p:xfrm>
          <a:off x="508000" y="3650810"/>
          <a:ext cx="9669780" cy="2057400"/>
        </p:xfrm>
        <a:graphic>
          <a:graphicData uri="http://schemas.openxmlformats.org/drawingml/2006/table">
            <a:tbl>
              <a:tblPr firstRow="1" bandRow="1">
                <a:tableStyleId>{F5AB1C69-6EDB-4FF4-983F-18BD219EF322}</a:tableStyleId>
              </a:tblPr>
              <a:tblGrid>
                <a:gridCol w="7608711">
                  <a:extLst>
                    <a:ext uri="{9D8B030D-6E8A-4147-A177-3AD203B41FA5}">
                      <a16:colId xmlns:a16="http://schemas.microsoft.com/office/drawing/2014/main" val="1623047280"/>
                    </a:ext>
                  </a:extLst>
                </a:gridCol>
                <a:gridCol w="2061069">
                  <a:extLst>
                    <a:ext uri="{9D8B030D-6E8A-4147-A177-3AD203B41FA5}">
                      <a16:colId xmlns:a16="http://schemas.microsoft.com/office/drawing/2014/main" val="3302461773"/>
                    </a:ext>
                  </a:extLst>
                </a:gridCol>
              </a:tblGrid>
              <a:tr h="391164">
                <a:tc>
                  <a:txBody>
                    <a:bodyPr/>
                    <a:lstStyle/>
                    <a:p>
                      <a:r>
                        <a:rPr lang="en-US" dirty="0"/>
                        <a:t>Scenario </a:t>
                      </a:r>
                      <a:endParaRPr lang="en-GB" dirty="0"/>
                    </a:p>
                  </a:txBody>
                  <a:tcPr/>
                </a:tc>
                <a:tc>
                  <a:txBody>
                    <a:bodyPr/>
                    <a:lstStyle/>
                    <a:p>
                      <a:r>
                        <a:rPr lang="en-US" dirty="0"/>
                        <a:t>ICER (£/QALY)</a:t>
                      </a:r>
                      <a:endParaRPr lang="en-GB" dirty="0"/>
                    </a:p>
                  </a:txBody>
                  <a:tcPr/>
                </a:tc>
                <a:extLst>
                  <a:ext uri="{0D108BD9-81ED-4DB2-BD59-A6C34878D82A}">
                    <a16:rowId xmlns:a16="http://schemas.microsoft.com/office/drawing/2014/main" val="1275574073"/>
                  </a:ext>
                </a:extLst>
              </a:tr>
              <a:tr h="391164">
                <a:tc>
                  <a:txBody>
                    <a:bodyPr/>
                    <a:lstStyle/>
                    <a:p>
                      <a:r>
                        <a:rPr lang="en-US" dirty="0"/>
                        <a:t>Company updated base case</a:t>
                      </a:r>
                      <a:endParaRPr lang="en-GB" dirty="0"/>
                    </a:p>
                  </a:txBody>
                  <a:tcPr/>
                </a:tc>
                <a:tc>
                  <a:txBody>
                    <a:bodyPr/>
                    <a:lstStyle/>
                    <a:p>
                      <a:r>
                        <a:rPr lang="en-GB" sz="2100" kern="1200" dirty="0">
                          <a:solidFill>
                            <a:schemeClr val="dk1"/>
                          </a:solidFill>
                          <a:effectLst/>
                          <a:latin typeface="+mn-lt"/>
                          <a:ea typeface="+mn-ea"/>
                          <a:cs typeface="+mn-cs"/>
                        </a:rPr>
                        <a:t>£17,352</a:t>
                      </a:r>
                      <a:endParaRPr lang="en-GB" dirty="0"/>
                    </a:p>
                  </a:txBody>
                  <a:tcPr/>
                </a:tc>
                <a:extLst>
                  <a:ext uri="{0D108BD9-81ED-4DB2-BD59-A6C34878D82A}">
                    <a16:rowId xmlns:a16="http://schemas.microsoft.com/office/drawing/2014/main" val="4094333436"/>
                  </a:ext>
                </a:extLst>
              </a:tr>
              <a:tr h="391164">
                <a:tc>
                  <a:txBody>
                    <a:bodyPr/>
                    <a:lstStyle/>
                    <a:p>
                      <a:r>
                        <a:rPr lang="en-US" dirty="0"/>
                        <a:t>Company updated base case (ERG corrected)</a:t>
                      </a:r>
                      <a:endParaRPr lang="en-GB" dirty="0"/>
                    </a:p>
                  </a:txBody>
                  <a:tcPr/>
                </a:tc>
                <a:tc>
                  <a:txBody>
                    <a:bodyPr/>
                    <a:lstStyle/>
                    <a:p>
                      <a:r>
                        <a:rPr lang="en-GB" sz="2100" kern="1200" dirty="0">
                          <a:solidFill>
                            <a:schemeClr val="dk1"/>
                          </a:solidFill>
                          <a:effectLst/>
                          <a:latin typeface="+mn-lt"/>
                          <a:ea typeface="+mn-ea"/>
                          <a:cs typeface="+mn-cs"/>
                        </a:rPr>
                        <a:t>£16,636 </a:t>
                      </a:r>
                      <a:endParaRPr lang="en-GB" dirty="0"/>
                    </a:p>
                  </a:txBody>
                  <a:tcPr/>
                </a:tc>
                <a:extLst>
                  <a:ext uri="{0D108BD9-81ED-4DB2-BD59-A6C34878D82A}">
                    <a16:rowId xmlns:a16="http://schemas.microsoft.com/office/drawing/2014/main" val="4273476472"/>
                  </a:ext>
                </a:extLst>
              </a:tr>
              <a:tr h="391164">
                <a:tc>
                  <a:txBody>
                    <a:bodyPr/>
                    <a:lstStyle/>
                    <a:p>
                      <a:r>
                        <a:rPr lang="en-US" dirty="0"/>
                        <a:t>ERG updated base case (48-week end points)</a:t>
                      </a:r>
                      <a:endParaRPr lang="en-GB" dirty="0"/>
                    </a:p>
                  </a:txBody>
                  <a:tcPr/>
                </a:tc>
                <a:tc>
                  <a:txBody>
                    <a:bodyPr/>
                    <a:lstStyle/>
                    <a:p>
                      <a:r>
                        <a:rPr lang="en-GB" dirty="0"/>
                        <a:t>£23,822 </a:t>
                      </a:r>
                    </a:p>
                  </a:txBody>
                  <a:tcPr/>
                </a:tc>
                <a:extLst>
                  <a:ext uri="{0D108BD9-81ED-4DB2-BD59-A6C34878D82A}">
                    <a16:rowId xmlns:a16="http://schemas.microsoft.com/office/drawing/2014/main" val="1670155756"/>
                  </a:ext>
                </a:extLst>
              </a:tr>
              <a:tr h="391164">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dirty="0"/>
                        <a:t>ERG updated base case (24-week end points)</a:t>
                      </a:r>
                      <a:endParaRPr lang="en-GB" dirty="0"/>
                    </a:p>
                  </a:txBody>
                  <a:tcPr/>
                </a:tc>
                <a:tc>
                  <a:txBody>
                    <a:bodyPr/>
                    <a:lstStyle/>
                    <a:p>
                      <a:r>
                        <a:rPr lang="en-GB" sz="2100" kern="1200" dirty="0">
                          <a:solidFill>
                            <a:schemeClr val="dk1"/>
                          </a:solidFill>
                          <a:effectLst/>
                          <a:latin typeface="+mn-lt"/>
                          <a:ea typeface="+mn-ea"/>
                          <a:cs typeface="+mn-cs"/>
                        </a:rPr>
                        <a:t>£19,544</a:t>
                      </a:r>
                      <a:endParaRPr lang="en-GB" dirty="0"/>
                    </a:p>
                  </a:txBody>
                  <a:tcPr/>
                </a:tc>
                <a:extLst>
                  <a:ext uri="{0D108BD9-81ED-4DB2-BD59-A6C34878D82A}">
                    <a16:rowId xmlns:a16="http://schemas.microsoft.com/office/drawing/2014/main" val="1288854293"/>
                  </a:ext>
                </a:extLst>
              </a:tr>
            </a:tbl>
          </a:graphicData>
        </a:graphic>
      </p:graphicFrame>
    </p:spTree>
    <p:extLst>
      <p:ext uri="{BB962C8B-B14F-4D97-AF65-F5344CB8AC3E}">
        <p14:creationId xmlns:p14="http://schemas.microsoft.com/office/powerpoint/2010/main" val="3868237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D1C6-1B50-412D-91DE-BF752999E6E5}"/>
              </a:ext>
            </a:extLst>
          </p:cNvPr>
          <p:cNvSpPr>
            <a:spLocks noGrp="1"/>
          </p:cNvSpPr>
          <p:nvPr>
            <p:ph type="title"/>
          </p:nvPr>
        </p:nvSpPr>
        <p:spPr/>
        <p:txBody>
          <a:bodyPr/>
          <a:lstStyle/>
          <a:p>
            <a:r>
              <a:rPr lang="en-US" dirty="0"/>
              <a:t>Key issues for consideration</a:t>
            </a:r>
            <a:endParaRPr lang="en-GB" dirty="0"/>
          </a:p>
        </p:txBody>
      </p:sp>
      <p:sp>
        <p:nvSpPr>
          <p:cNvPr id="3" name="Slide Number Placeholder 2">
            <a:extLst>
              <a:ext uri="{FF2B5EF4-FFF2-40B4-BE49-F238E27FC236}">
                <a16:creationId xmlns:a16="http://schemas.microsoft.com/office/drawing/2014/main" id="{849DB91A-1C2F-4E52-8FEA-1A62D1F7640F}"/>
              </a:ext>
            </a:extLst>
          </p:cNvPr>
          <p:cNvSpPr>
            <a:spLocks noGrp="1"/>
          </p:cNvSpPr>
          <p:nvPr>
            <p:ph type="sldNum" sz="quarter" idx="12"/>
          </p:nvPr>
        </p:nvSpPr>
        <p:spPr/>
        <p:txBody>
          <a:bodyPr/>
          <a:lstStyle/>
          <a:p>
            <a:fld id="{DDBE135E-2566-4748-853C-8A3B78F0FB00}" type="slidenum">
              <a:rPr lang="en-GB" smtClean="0"/>
              <a:t>23</a:t>
            </a:fld>
            <a:endParaRPr lang="en-GB" dirty="0"/>
          </a:p>
        </p:txBody>
      </p:sp>
      <p:sp>
        <p:nvSpPr>
          <p:cNvPr id="4" name="Content Placeholder 3">
            <a:extLst>
              <a:ext uri="{FF2B5EF4-FFF2-40B4-BE49-F238E27FC236}">
                <a16:creationId xmlns:a16="http://schemas.microsoft.com/office/drawing/2014/main" id="{6105BE06-E182-47F4-9B58-13152B32ACED}"/>
              </a:ext>
            </a:extLst>
          </p:cNvPr>
          <p:cNvSpPr>
            <a:spLocks noGrp="1"/>
          </p:cNvSpPr>
          <p:nvPr>
            <p:ph sz="quarter" idx="10"/>
          </p:nvPr>
        </p:nvSpPr>
        <p:spPr>
          <a:xfrm>
            <a:off x="508000" y="1219200"/>
            <a:ext cx="9669780" cy="5521857"/>
          </a:xfrm>
        </p:spPr>
        <p:txBody>
          <a:bodyPr/>
          <a:lstStyle/>
          <a:p>
            <a:r>
              <a:rPr lang="en-US" dirty="0"/>
              <a:t>What is the expected treatment duration of </a:t>
            </a:r>
            <a:r>
              <a:rPr lang="en-US" dirty="0" err="1"/>
              <a:t>letermovir</a:t>
            </a:r>
            <a:r>
              <a:rPr lang="en-US" dirty="0"/>
              <a:t>?</a:t>
            </a:r>
          </a:p>
          <a:p>
            <a:r>
              <a:rPr lang="en-US" dirty="0"/>
              <a:t>Is </a:t>
            </a:r>
            <a:r>
              <a:rPr lang="en-US" dirty="0" err="1"/>
              <a:t>letermovir</a:t>
            </a:r>
            <a:r>
              <a:rPr lang="en-US" dirty="0"/>
              <a:t> expected to have an effect on mortality? Has this been adequately reflected in the economic model? </a:t>
            </a:r>
          </a:p>
          <a:p>
            <a:r>
              <a:rPr lang="en-US" dirty="0"/>
              <a:t>Which clinical data points (24 or 48 weeks) should be used in the economic model?</a:t>
            </a:r>
          </a:p>
          <a:p>
            <a:r>
              <a:rPr lang="en-US" dirty="0"/>
              <a:t>Do the utility values sufficiently capture the benefits of </a:t>
            </a:r>
            <a:r>
              <a:rPr lang="en-US" dirty="0" err="1"/>
              <a:t>letermovir</a:t>
            </a:r>
            <a:r>
              <a:rPr lang="en-US" dirty="0"/>
              <a:t>? </a:t>
            </a:r>
          </a:p>
          <a:p>
            <a:r>
              <a:rPr lang="en-GB" dirty="0"/>
              <a:t>Is </a:t>
            </a:r>
            <a:r>
              <a:rPr lang="en-GB" dirty="0" err="1"/>
              <a:t>letermovir</a:t>
            </a:r>
            <a:r>
              <a:rPr lang="en-GB" dirty="0"/>
              <a:t> innovative? </a:t>
            </a:r>
          </a:p>
          <a:p>
            <a:r>
              <a:rPr lang="en-GB" dirty="0"/>
              <a:t>What is the committee’s preferred ICER?</a:t>
            </a:r>
          </a:p>
          <a:p>
            <a:r>
              <a:rPr lang="en-GB" dirty="0"/>
              <a:t>Are there any potential equality issues?</a:t>
            </a:r>
          </a:p>
          <a:p>
            <a:endParaRPr lang="en-GB" dirty="0"/>
          </a:p>
        </p:txBody>
      </p:sp>
    </p:spTree>
    <p:extLst>
      <p:ext uri="{BB962C8B-B14F-4D97-AF65-F5344CB8AC3E}">
        <p14:creationId xmlns:p14="http://schemas.microsoft.com/office/powerpoint/2010/main" val="1392630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itle 1"/>
          <p:cNvSpPr txBox="1">
            <a:spLocks noGrp="1"/>
          </p:cNvSpPr>
          <p:nvPr>
            <p:ph type="title"/>
          </p:nvPr>
        </p:nvSpPr>
        <p:spPr>
          <a:prstGeom prst="rect">
            <a:avLst/>
          </a:prstGeom>
        </p:spPr>
        <p:txBody>
          <a:bodyPr/>
          <a:lstStyle/>
          <a:p>
            <a:r>
              <a:rPr lang="en-US" dirty="0"/>
              <a:t>Recap: The nature of the condition </a:t>
            </a:r>
            <a:br>
              <a:rPr lang="en-US" dirty="0"/>
            </a:br>
            <a:r>
              <a:rPr lang="en-GB" sz="3200" i="1" dirty="0"/>
              <a:t>Cytomegalovirus</a:t>
            </a:r>
            <a:endParaRPr i="1" dirty="0"/>
          </a:p>
        </p:txBody>
      </p:sp>
      <p:sp>
        <p:nvSpPr>
          <p:cNvPr id="92" name="Slide Number Placeholder 3"/>
          <p:cNvSpPr txBox="1">
            <a:spLocks noGrp="1"/>
          </p:cNvSpPr>
          <p:nvPr>
            <p:ph type="sldNum" sz="quarter" idx="1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sp>
        <p:nvSpPr>
          <p:cNvPr id="91" name="Content Placeholder 2"/>
          <p:cNvSpPr txBox="1">
            <a:spLocks noGrp="1"/>
          </p:cNvSpPr>
          <p:nvPr>
            <p:ph sz="quarter" idx="10"/>
          </p:nvPr>
        </p:nvSpPr>
        <p:spPr>
          <a:xfrm>
            <a:off x="508000" y="1635760"/>
            <a:ext cx="9669780" cy="5105297"/>
          </a:xfrm>
          <a:prstGeom prst="rect">
            <a:avLst/>
          </a:prstGeom>
        </p:spPr>
        <p:txBody>
          <a:bodyPr>
            <a:noAutofit/>
          </a:bodyPr>
          <a:lstStyle/>
          <a:p>
            <a:r>
              <a:rPr dirty="0"/>
              <a:t>Cytomegalovirus (CMV) is a common viral pathogen of the </a:t>
            </a:r>
            <a:r>
              <a:rPr i="1" dirty="0"/>
              <a:t>Herpesviridae</a:t>
            </a:r>
            <a:r>
              <a:rPr dirty="0"/>
              <a:t> family</a:t>
            </a:r>
          </a:p>
          <a:p>
            <a:r>
              <a:rPr dirty="0"/>
              <a:t>Approx. 50% to 60% of adults in the UK are infected with CMV</a:t>
            </a:r>
          </a:p>
          <a:p>
            <a:r>
              <a:rPr dirty="0"/>
              <a:t>Higher </a:t>
            </a:r>
            <a:r>
              <a:rPr lang="en-GB" dirty="0"/>
              <a:t>prevalence</a:t>
            </a:r>
            <a:r>
              <a:rPr dirty="0"/>
              <a:t> with increasing age</a:t>
            </a:r>
          </a:p>
          <a:p>
            <a:r>
              <a:rPr dirty="0"/>
              <a:t>In healthy people, CMV is usually dormant and asymptomatic </a:t>
            </a:r>
          </a:p>
          <a:p>
            <a:r>
              <a:rPr dirty="0"/>
              <a:t>For people undergoing </a:t>
            </a:r>
            <a:r>
              <a:rPr dirty="0" err="1"/>
              <a:t>haematopoietic</a:t>
            </a:r>
            <a:r>
              <a:rPr dirty="0"/>
              <a:t> stem cell transplant (HSCT) the virus can become active again (80% of cases) because of a weakened immune system, causing serious complications and increased mortality</a:t>
            </a:r>
          </a:p>
          <a:p>
            <a:r>
              <a:rPr lang="en-GB" dirty="0"/>
              <a:t>Risk factors for </a:t>
            </a:r>
            <a:r>
              <a:rPr dirty="0"/>
              <a:t>CMV infection post-HSCT </a:t>
            </a:r>
            <a:r>
              <a:rPr lang="en-GB" dirty="0"/>
              <a:t>include the </a:t>
            </a:r>
            <a:r>
              <a:rPr dirty="0"/>
              <a:t>use of </a:t>
            </a:r>
            <a:r>
              <a:rPr lang="en-GB" dirty="0"/>
              <a:t>high dose corticosteroids, T</a:t>
            </a:r>
            <a:r>
              <a:rPr dirty="0"/>
              <a:t>-cell </a:t>
            </a:r>
            <a:r>
              <a:rPr lang="en-GB" dirty="0"/>
              <a:t>depletion, </a:t>
            </a:r>
            <a:r>
              <a:rPr lang="de-DE" dirty="0"/>
              <a:t>graft versus host disease (GvHD) and use of mismatched or unrelated donors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 name="Content Placeholder 4"/>
          <p:cNvGraphicFramePr/>
          <p:nvPr>
            <p:extLst>
              <p:ext uri="{D42A27DB-BD31-4B8C-83A1-F6EECF244321}">
                <p14:modId xmlns:p14="http://schemas.microsoft.com/office/powerpoint/2010/main" val="2709385742"/>
              </p:ext>
            </p:extLst>
          </p:nvPr>
        </p:nvGraphicFramePr>
        <p:xfrm>
          <a:off x="515620" y="1219200"/>
          <a:ext cx="9669780" cy="6019102"/>
        </p:xfrm>
        <a:graphic>
          <a:graphicData uri="http://schemas.openxmlformats.org/drawingml/2006/table">
            <a:tbl>
              <a:tblPr/>
              <a:tblGrid>
                <a:gridCol w="3006483">
                  <a:extLst>
                    <a:ext uri="{9D8B030D-6E8A-4147-A177-3AD203B41FA5}">
                      <a16:colId xmlns:a16="http://schemas.microsoft.com/office/drawing/2014/main" val="20000"/>
                    </a:ext>
                  </a:extLst>
                </a:gridCol>
                <a:gridCol w="6663297">
                  <a:extLst>
                    <a:ext uri="{9D8B030D-6E8A-4147-A177-3AD203B41FA5}">
                      <a16:colId xmlns:a16="http://schemas.microsoft.com/office/drawing/2014/main" val="20001"/>
                    </a:ext>
                  </a:extLst>
                </a:gridCol>
              </a:tblGrid>
              <a:tr h="1033066">
                <a:tc>
                  <a:txBody>
                    <a:bodyPr/>
                    <a:lstStyle/>
                    <a:p>
                      <a:pPr algn="l" defTabSz="914400">
                        <a:defRPr sz="1800"/>
                      </a:pPr>
                      <a:r>
                        <a:rPr sz="2200" dirty="0">
                          <a:solidFill>
                            <a:srgbClr val="FFFFFF"/>
                          </a:solidFill>
                        </a:rPr>
                        <a:t>Marketing </a:t>
                      </a:r>
                      <a:r>
                        <a:rPr sz="2200" dirty="0" err="1">
                          <a:solidFill>
                            <a:srgbClr val="FFFFFF"/>
                          </a:solidFill>
                        </a:rPr>
                        <a:t>authorisation</a:t>
                      </a:r>
                      <a:r>
                        <a:rPr sz="2200" dirty="0">
                          <a:solidFill>
                            <a:srgbClr val="FFFFFF"/>
                          </a:solidFill>
                        </a:rPr>
                        <a:t> (MA)</a:t>
                      </a:r>
                    </a:p>
                  </a:txBody>
                  <a:tcPr marL="50408" marR="50408" marT="50408" marB="50408"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124B53"/>
                    </a:solidFill>
                  </a:tcPr>
                </a:tc>
                <a:tc>
                  <a:txBody>
                    <a:bodyPr/>
                    <a:lstStyle/>
                    <a:p>
                      <a:pPr algn="l" defTabSz="914400">
                        <a:defRPr sz="1900"/>
                      </a:pPr>
                      <a:r>
                        <a:rPr lang="en-US" sz="2200" dirty="0" err="1"/>
                        <a:t>Letermovir</a:t>
                      </a:r>
                      <a:r>
                        <a:rPr sz="2200" dirty="0"/>
                        <a:t> is indicated for the prophylaxis of CMV reactivation and disease in adult CMV-seropositive [R+] recipients of an allogeneic HSCT</a:t>
                      </a:r>
                    </a:p>
                  </a:txBody>
                  <a:tcPr marL="50408" marR="50408" marT="50408" marB="50408" horzOverflow="overflow">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0"/>
                  </a:ext>
                </a:extLst>
              </a:tr>
              <a:tr h="720016">
                <a:tc>
                  <a:txBody>
                    <a:bodyPr/>
                    <a:lstStyle/>
                    <a:p>
                      <a:pPr algn="l" defTabSz="914400">
                        <a:defRPr sz="1800"/>
                      </a:pPr>
                      <a:r>
                        <a:rPr sz="2200" dirty="0">
                          <a:solidFill>
                            <a:srgbClr val="FFFFFF"/>
                          </a:solidFill>
                        </a:rPr>
                        <a:t>Mechanism of action</a:t>
                      </a:r>
                    </a:p>
                  </a:txBody>
                  <a:tcPr marL="50408" marR="50408" marT="50408" marB="50408"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124B53"/>
                    </a:solidFill>
                  </a:tcPr>
                </a:tc>
                <a:tc>
                  <a:txBody>
                    <a:bodyPr/>
                    <a:lstStyle/>
                    <a:p>
                      <a:pPr algn="l" defTabSz="914400">
                        <a:defRPr sz="1800"/>
                      </a:pPr>
                      <a:r>
                        <a:rPr sz="2200" dirty="0"/>
                        <a:t>Inhibits viral replication by targeting the pUL56 subunit of the CMV viral </a:t>
                      </a:r>
                      <a:r>
                        <a:rPr sz="2200" dirty="0" err="1"/>
                        <a:t>terminase</a:t>
                      </a:r>
                      <a:r>
                        <a:rPr sz="2200" dirty="0"/>
                        <a:t> complex</a:t>
                      </a:r>
                    </a:p>
                  </a:txBody>
                  <a:tcPr marL="50408" marR="50408" marT="50408" marB="50408" horzOverflow="overflow">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1"/>
                  </a:ext>
                </a:extLst>
              </a:tr>
              <a:tr h="1033066">
                <a:tc>
                  <a:txBody>
                    <a:bodyPr/>
                    <a:lstStyle/>
                    <a:p>
                      <a:pPr algn="l" defTabSz="914400">
                        <a:defRPr sz="1800"/>
                      </a:pPr>
                      <a:r>
                        <a:rPr sz="2200">
                          <a:solidFill>
                            <a:srgbClr val="FFFFFF"/>
                          </a:solidFill>
                        </a:rPr>
                        <a:t>Administration &amp; dosage</a:t>
                      </a:r>
                    </a:p>
                  </a:txBody>
                  <a:tcPr marL="50408" marR="50408" marT="50408" marB="50408"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124B53"/>
                    </a:solidFill>
                  </a:tcPr>
                </a:tc>
                <a:tc>
                  <a:txBody>
                    <a:bodyPr/>
                    <a:lstStyle/>
                    <a:p>
                      <a:pPr algn="l" defTabSz="914400">
                        <a:defRPr sz="1800"/>
                      </a:pPr>
                      <a:r>
                        <a:rPr sz="2200" dirty="0"/>
                        <a:t>Oral tablets or intravenously (IV)</a:t>
                      </a:r>
                      <a:r>
                        <a:rPr lang="en-US" sz="2200" dirty="0"/>
                        <a:t>*</a:t>
                      </a:r>
                      <a:r>
                        <a:rPr sz="2200" dirty="0"/>
                        <a:t>, 480 mg once daily, decreased to 240 mg once daily if co-administered with cyclosporin A (</a:t>
                      </a:r>
                      <a:r>
                        <a:rPr sz="2200" dirty="0" err="1"/>
                        <a:t>CsA</a:t>
                      </a:r>
                      <a:r>
                        <a:rPr sz="2200" dirty="0"/>
                        <a:t>)</a:t>
                      </a:r>
                    </a:p>
                  </a:txBody>
                  <a:tcPr marL="50408" marR="50408" marT="50408" marB="50408" horzOverflow="overflow">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2"/>
                  </a:ext>
                </a:extLst>
              </a:tr>
              <a:tr h="406965">
                <a:tc>
                  <a:txBody>
                    <a:bodyPr/>
                    <a:lstStyle/>
                    <a:p>
                      <a:pPr algn="l" defTabSz="914400">
                        <a:defRPr sz="1800"/>
                      </a:pPr>
                      <a:r>
                        <a:rPr sz="2200">
                          <a:solidFill>
                            <a:srgbClr val="FFFFFF"/>
                          </a:solidFill>
                        </a:rPr>
                        <a:t>Duration of treatment</a:t>
                      </a:r>
                    </a:p>
                  </a:txBody>
                  <a:tcPr marL="50408" marR="50408" marT="50408" marB="50408"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124B53"/>
                    </a:solidFill>
                  </a:tcPr>
                </a:tc>
                <a:tc>
                  <a:txBody>
                    <a:bodyPr/>
                    <a:lstStyle/>
                    <a:p>
                      <a:pPr algn="l" defTabSz="914400">
                        <a:defRPr sz="1800"/>
                      </a:pPr>
                      <a:r>
                        <a:rPr sz="2200" dirty="0"/>
                        <a:t>Up to 100 days post-transplant</a:t>
                      </a:r>
                    </a:p>
                  </a:txBody>
                  <a:tcPr marL="50408" marR="50408" marT="50408" marB="50408" horzOverflow="overflow">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3"/>
                  </a:ext>
                </a:extLst>
              </a:tr>
              <a:tr h="2598318">
                <a:tc>
                  <a:txBody>
                    <a:bodyPr/>
                    <a:lstStyle/>
                    <a:p>
                      <a:pPr algn="l" defTabSz="914400">
                        <a:defRPr sz="1800"/>
                      </a:pPr>
                      <a:r>
                        <a:rPr sz="2200" dirty="0">
                          <a:solidFill>
                            <a:srgbClr val="FFFFFF"/>
                          </a:solidFill>
                        </a:rPr>
                        <a:t>Cost (</a:t>
                      </a:r>
                      <a:r>
                        <a:rPr lang="en-US" sz="2200" dirty="0">
                          <a:solidFill>
                            <a:srgbClr val="FFFFFF"/>
                          </a:solidFill>
                        </a:rPr>
                        <a:t>PAS</a:t>
                      </a:r>
                      <a:r>
                        <a:rPr sz="2200" dirty="0">
                          <a:solidFill>
                            <a:srgbClr val="FFFFFF"/>
                          </a:solidFill>
                        </a:rPr>
                        <a:t> price)</a:t>
                      </a:r>
                    </a:p>
                  </a:txBody>
                  <a:tcPr marL="50408" marR="50408" marT="50408" marB="50408"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124B53"/>
                    </a:solidFill>
                  </a:tcPr>
                </a:tc>
                <a:tc>
                  <a:txBody>
                    <a:bodyPr/>
                    <a:lstStyle/>
                    <a:p>
                      <a:pPr marL="0" marR="0" lvl="0" indent="0" algn="l" defTabSz="1043056" rtl="0" eaLnBrk="1" fontAlgn="auto" latinLnBrk="0" hangingPunct="1">
                        <a:lnSpc>
                          <a:spcPct val="115000"/>
                        </a:lnSpc>
                        <a:spcBef>
                          <a:spcPts val="300"/>
                        </a:spcBef>
                        <a:spcAft>
                          <a:spcPts val="300"/>
                        </a:spcAft>
                        <a:buClrTx/>
                        <a:buSzTx/>
                        <a:buFontTx/>
                        <a:buNone/>
                        <a:tabLst/>
                        <a:defRPr/>
                      </a:pP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XXXX</a:t>
                      </a:r>
                      <a:r>
                        <a:rPr lang="en-GB" sz="2200" kern="1200" dirty="0">
                          <a:solidFill>
                            <a:schemeClr val="tx1"/>
                          </a:solidFill>
                          <a:latin typeface="+mj-lt"/>
                          <a:ea typeface="+mn-ea"/>
                          <a:cs typeface="+mn-cs"/>
                        </a:rPr>
                        <a:t> per 240mg </a:t>
                      </a:r>
                      <a:r>
                        <a:rPr lang="en-GB" sz="2200" dirty="0">
                          <a:solidFill>
                            <a:schemeClr val="tx1"/>
                          </a:solidFill>
                          <a:latin typeface="+mj-lt"/>
                        </a:rPr>
                        <a:t>x 28 tablets (</a:t>
                      </a: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cs typeface="Arial" panose="020B0604020202020204" pitchFamily="34" charset="0"/>
                        </a:rPr>
                        <a:t>XX</a:t>
                      </a: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a:t>
                      </a:r>
                      <a:r>
                        <a:rPr lang="en-GB" sz="2200" kern="1200" dirty="0">
                          <a:solidFill>
                            <a:schemeClr val="tx1"/>
                          </a:solidFill>
                          <a:latin typeface="+mj-lt"/>
                          <a:ea typeface="+mn-ea"/>
                          <a:cs typeface="+mn-cs"/>
                        </a:rPr>
                        <a:t> per tablet) </a:t>
                      </a:r>
                    </a:p>
                    <a:p>
                      <a:pPr algn="l"/>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XXXX</a:t>
                      </a:r>
                      <a:r>
                        <a:rPr lang="en-GB" sz="2200" kern="1200" dirty="0">
                          <a:solidFill>
                            <a:schemeClr val="tx1"/>
                          </a:solidFill>
                          <a:latin typeface="+mn-lt"/>
                          <a:ea typeface="+mn-ea"/>
                          <a:cs typeface="+mn-cs"/>
                        </a:rPr>
                        <a:t> per 480mg x 28 tables (</a:t>
                      </a: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XXX</a:t>
                      </a:r>
                      <a:r>
                        <a:rPr lang="en-GB" sz="2200" kern="1200" dirty="0">
                          <a:solidFill>
                            <a:schemeClr val="tx1"/>
                          </a:solidFill>
                          <a:latin typeface="+mn-lt"/>
                          <a:ea typeface="+mn-ea"/>
                          <a:cs typeface="+mn-cs"/>
                        </a:rPr>
                        <a:t> per tablet)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XXX</a:t>
                      </a:r>
                      <a:r>
                        <a:rPr lang="en-GB" sz="2200" kern="1200" dirty="0">
                          <a:solidFill>
                            <a:schemeClr val="tx1"/>
                          </a:solidFill>
                          <a:latin typeface="+mn-lt"/>
                          <a:ea typeface="+mn-ea"/>
                          <a:cs typeface="+mn-cs"/>
                        </a:rPr>
                        <a:t>, 240mg IV*</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rPr>
                        <a:t>XXX</a:t>
                      </a:r>
                      <a:r>
                        <a:rPr lang="en-GB" sz="2200" kern="1200" dirty="0">
                          <a:solidFill>
                            <a:schemeClr val="tx1"/>
                          </a:solidFill>
                          <a:latin typeface="+mn-lt"/>
                          <a:ea typeface="+mn-ea"/>
                          <a:cs typeface="+mn-cs"/>
                        </a:rPr>
                        <a:t>, 480mg IV*</a:t>
                      </a:r>
                    </a:p>
                    <a:p>
                      <a:pPr algn="l" defTabSz="914400">
                        <a:defRPr sz="1900"/>
                      </a:pPr>
                      <a:endParaRPr lang="en-US" sz="2200" dirty="0"/>
                    </a:p>
                    <a:p>
                      <a:pPr algn="l" defTabSz="914400">
                        <a:defRPr sz="1900"/>
                      </a:pPr>
                      <a:r>
                        <a:rPr sz="2200" dirty="0"/>
                        <a:t>A confidential patient access scheme has been </a:t>
                      </a:r>
                      <a:r>
                        <a:rPr lang="en-US" sz="2200" dirty="0"/>
                        <a:t>agreed</a:t>
                      </a:r>
                      <a:endParaRPr sz="2200" dirty="0"/>
                    </a:p>
                  </a:txBody>
                  <a:tcPr marL="50408" marR="50408" marT="50408" marB="50408" horzOverflow="overflow">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4"/>
                  </a:ext>
                </a:extLst>
              </a:tr>
            </a:tbl>
          </a:graphicData>
        </a:graphic>
      </p:graphicFrame>
      <p:sp>
        <p:nvSpPr>
          <p:cNvPr id="95" name="Title 1"/>
          <p:cNvSpPr txBox="1">
            <a:spLocks noGrp="1"/>
          </p:cNvSpPr>
          <p:nvPr>
            <p:ph type="title"/>
          </p:nvPr>
        </p:nvSpPr>
        <p:spPr>
          <a:prstGeom prst="rect">
            <a:avLst/>
          </a:prstGeom>
        </p:spPr>
        <p:txBody>
          <a:bodyPr/>
          <a:lstStyle/>
          <a:p>
            <a:r>
              <a:rPr dirty="0"/>
              <a:t>Letermovir (</a:t>
            </a:r>
            <a:r>
              <a:rPr dirty="0" err="1"/>
              <a:t>Prevymis</a:t>
            </a:r>
            <a:r>
              <a:rPr dirty="0"/>
              <a:t>)</a:t>
            </a:r>
          </a:p>
        </p:txBody>
      </p:sp>
      <p:sp>
        <p:nvSpPr>
          <p:cNvPr id="96" name="Slide Number Placeholder 3"/>
          <p:cNvSpPr txBox="1">
            <a:spLocks noGrp="1"/>
          </p:cNvSpPr>
          <p:nvPr>
            <p:ph type="sldNum" sz="quarter" idx="1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4</a:t>
            </a:fld>
            <a:endParaRPr dirty="0"/>
          </a:p>
        </p:txBody>
      </p:sp>
      <p:sp>
        <p:nvSpPr>
          <p:cNvPr id="2" name="Rectangle 1">
            <a:extLst>
              <a:ext uri="{FF2B5EF4-FFF2-40B4-BE49-F238E27FC236}">
                <a16:creationId xmlns:a16="http://schemas.microsoft.com/office/drawing/2014/main" id="{2A6008C5-1A58-4468-8510-40E9DFE486AE}"/>
              </a:ext>
            </a:extLst>
          </p:cNvPr>
          <p:cNvSpPr/>
          <p:nvPr/>
        </p:nvSpPr>
        <p:spPr>
          <a:xfrm>
            <a:off x="2431203" y="7227013"/>
            <a:ext cx="7622117" cy="338554"/>
          </a:xfrm>
          <a:prstGeom prst="rect">
            <a:avLst/>
          </a:prstGeom>
        </p:spPr>
        <p:txBody>
          <a:bodyPr wrap="square">
            <a:spAutoFit/>
          </a:bodyPr>
          <a:lstStyle/>
          <a:p>
            <a:r>
              <a:rPr lang="en-US" sz="1600" i="1" dirty="0"/>
              <a:t>*IV </a:t>
            </a:r>
            <a:r>
              <a:rPr lang="en-US" sz="1600" i="1" dirty="0" err="1"/>
              <a:t>letermovir</a:t>
            </a:r>
            <a:r>
              <a:rPr lang="en-US" sz="1600" i="1" dirty="0"/>
              <a:t> formulation not currently available in England</a:t>
            </a:r>
            <a:endParaRPr lang="en-GB" sz="16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itle 2"/>
          <p:cNvSpPr txBox="1">
            <a:spLocks noGrp="1"/>
          </p:cNvSpPr>
          <p:nvPr>
            <p:ph type="title"/>
          </p:nvPr>
        </p:nvSpPr>
        <p:spPr>
          <a:prstGeom prst="rect">
            <a:avLst/>
          </a:prstGeom>
        </p:spPr>
        <p:txBody>
          <a:bodyPr/>
          <a:lstStyle/>
          <a:p>
            <a:r>
              <a:t>Clinical evidence: PN001 Trial</a:t>
            </a:r>
          </a:p>
        </p:txBody>
      </p:sp>
      <p:sp>
        <p:nvSpPr>
          <p:cNvPr id="151" name="Slide Number Placeholder 1"/>
          <p:cNvSpPr txBox="1">
            <a:spLocks noGrp="1"/>
          </p:cNvSpPr>
          <p:nvPr>
            <p:ph type="sldNum" sz="quarter" idx="12"/>
          </p:nvPr>
        </p:nvSpPr>
        <p:spPr>
          <a:xfrm>
            <a:off x="9927590" y="7107564"/>
            <a:ext cx="500380" cy="333663"/>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5</a:t>
            </a:fld>
            <a:endParaRPr/>
          </a:p>
        </p:txBody>
      </p:sp>
      <p:sp>
        <p:nvSpPr>
          <p:cNvPr id="2" name="Content Placeholder 1">
            <a:extLst>
              <a:ext uri="{FF2B5EF4-FFF2-40B4-BE49-F238E27FC236}">
                <a16:creationId xmlns:a16="http://schemas.microsoft.com/office/drawing/2014/main" id="{4D58813E-A8A8-4A5C-8E05-D4D1F5F587E7}"/>
              </a:ext>
            </a:extLst>
          </p:cNvPr>
          <p:cNvSpPr>
            <a:spLocks noGrp="1"/>
          </p:cNvSpPr>
          <p:nvPr>
            <p:ph sz="quarter" idx="10"/>
          </p:nvPr>
        </p:nvSpPr>
        <p:spPr/>
        <p:txBody>
          <a:bodyPr/>
          <a:lstStyle/>
          <a:p>
            <a:endParaRPr lang="en-GB"/>
          </a:p>
        </p:txBody>
      </p:sp>
      <p:graphicFrame>
        <p:nvGraphicFramePr>
          <p:cNvPr id="153" name="Table 3"/>
          <p:cNvGraphicFramePr/>
          <p:nvPr>
            <p:extLst>
              <p:ext uri="{D42A27DB-BD31-4B8C-83A1-F6EECF244321}">
                <p14:modId xmlns:p14="http://schemas.microsoft.com/office/powerpoint/2010/main" val="3030456580"/>
              </p:ext>
            </p:extLst>
          </p:nvPr>
        </p:nvGraphicFramePr>
        <p:xfrm>
          <a:off x="555992" y="1200222"/>
          <a:ext cx="9581416" cy="6009232"/>
        </p:xfrm>
        <a:graphic>
          <a:graphicData uri="http://schemas.openxmlformats.org/drawingml/2006/table">
            <a:tbl>
              <a:tblPr firstRow="1" bandRow="1"/>
              <a:tblGrid>
                <a:gridCol w="1763179">
                  <a:extLst>
                    <a:ext uri="{9D8B030D-6E8A-4147-A177-3AD203B41FA5}">
                      <a16:colId xmlns:a16="http://schemas.microsoft.com/office/drawing/2014/main" val="20000"/>
                    </a:ext>
                  </a:extLst>
                </a:gridCol>
                <a:gridCol w="7818237">
                  <a:extLst>
                    <a:ext uri="{9D8B030D-6E8A-4147-A177-3AD203B41FA5}">
                      <a16:colId xmlns:a16="http://schemas.microsoft.com/office/drawing/2014/main" val="20001"/>
                    </a:ext>
                  </a:extLst>
                </a:gridCol>
              </a:tblGrid>
              <a:tr h="705718">
                <a:tc>
                  <a:txBody>
                    <a:bodyPr/>
                    <a:lstStyle/>
                    <a:p>
                      <a:pPr algn="l" defTabSz="914400">
                        <a:defRPr sz="1800" b="0">
                          <a:solidFill>
                            <a:srgbClr val="000000"/>
                          </a:solidFill>
                        </a:defRPr>
                      </a:pPr>
                      <a:r>
                        <a:rPr sz="2000" b="1" dirty="0">
                          <a:solidFill>
                            <a:srgbClr val="FFFFFF"/>
                          </a:solidFill>
                        </a:rPr>
                        <a:t>Study type</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algn="l" defTabSz="914400">
                        <a:defRPr sz="1800" b="0">
                          <a:solidFill>
                            <a:srgbClr val="000000"/>
                          </a:solidFill>
                        </a:defRPr>
                      </a:pPr>
                      <a:r>
                        <a:rPr sz="2000" dirty="0"/>
                        <a:t>Phase III, International, </a:t>
                      </a:r>
                      <a:r>
                        <a:rPr sz="2000" dirty="0" err="1"/>
                        <a:t>multicentre</a:t>
                      </a:r>
                      <a:r>
                        <a:rPr sz="2000" dirty="0"/>
                        <a:t>, randomised, double-blind, placebo-controlled trial</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E7EAEA"/>
                    </a:solidFill>
                  </a:tcPr>
                </a:tc>
                <a:extLst>
                  <a:ext uri="{0D108BD9-81ED-4DB2-BD59-A6C34878D82A}">
                    <a16:rowId xmlns:a16="http://schemas.microsoft.com/office/drawing/2014/main" val="10000"/>
                  </a:ext>
                </a:extLst>
              </a:tr>
              <a:tr h="403267">
                <a:tc>
                  <a:txBody>
                    <a:bodyPr/>
                    <a:lstStyle/>
                    <a:p>
                      <a:pPr algn="l" defTabSz="914400">
                        <a:defRPr sz="1800"/>
                      </a:pPr>
                      <a:r>
                        <a:rPr sz="2000" b="1">
                          <a:solidFill>
                            <a:srgbClr val="FFFFFF"/>
                          </a:solidFill>
                        </a:rPr>
                        <a:t>Population</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algn="l" defTabSz="914400">
                        <a:defRPr sz="1800"/>
                      </a:pPr>
                      <a:r>
                        <a:rPr sz="2000" dirty="0"/>
                        <a:t>Adult CMV-seropositive recipients of an allogeneic HSCT (n</a:t>
                      </a:r>
                      <a:r>
                        <a:rPr lang="en-GB" sz="2000" dirty="0"/>
                        <a:t>=</a:t>
                      </a:r>
                      <a:r>
                        <a:rPr sz="2000" dirty="0"/>
                        <a:t>570)</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CBD2D4"/>
                    </a:solidFill>
                  </a:tcPr>
                </a:tc>
                <a:extLst>
                  <a:ext uri="{0D108BD9-81ED-4DB2-BD59-A6C34878D82A}">
                    <a16:rowId xmlns:a16="http://schemas.microsoft.com/office/drawing/2014/main" val="10001"/>
                  </a:ext>
                </a:extLst>
              </a:tr>
              <a:tr h="705718">
                <a:tc>
                  <a:txBody>
                    <a:bodyPr/>
                    <a:lstStyle/>
                    <a:p>
                      <a:pPr algn="l" defTabSz="914400">
                        <a:defRPr sz="1800"/>
                      </a:pPr>
                      <a:r>
                        <a:rPr sz="2000" b="1">
                          <a:solidFill>
                            <a:srgbClr val="FFFFFF"/>
                          </a:solidFill>
                        </a:rPr>
                        <a:t>Intervention</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algn="l" defTabSz="914400">
                        <a:defRPr sz="1800"/>
                      </a:pPr>
                      <a:r>
                        <a:rPr sz="2000" dirty="0"/>
                        <a:t>Oral or IV letermovir 480 mg once-daily (OD, n=376), adjusted to 240 mg OD if co-administered with </a:t>
                      </a:r>
                      <a:r>
                        <a:rPr sz="2000" dirty="0" err="1"/>
                        <a:t>CsA</a:t>
                      </a:r>
                      <a:r>
                        <a:rPr sz="2000" dirty="0"/>
                        <a:t>)</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E7EAEA"/>
                    </a:solidFill>
                  </a:tcPr>
                </a:tc>
                <a:extLst>
                  <a:ext uri="{0D108BD9-81ED-4DB2-BD59-A6C34878D82A}">
                    <a16:rowId xmlns:a16="http://schemas.microsoft.com/office/drawing/2014/main" val="10002"/>
                  </a:ext>
                </a:extLst>
              </a:tr>
              <a:tr h="403267">
                <a:tc>
                  <a:txBody>
                    <a:bodyPr/>
                    <a:lstStyle/>
                    <a:p>
                      <a:pPr algn="l" defTabSz="914400">
                        <a:defRPr sz="1800"/>
                      </a:pPr>
                      <a:r>
                        <a:rPr sz="2000" b="1">
                          <a:solidFill>
                            <a:srgbClr val="FFFFFF"/>
                          </a:solidFill>
                        </a:rPr>
                        <a:t>Comparator</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algn="l" defTabSz="914400">
                        <a:defRPr sz="1800"/>
                      </a:pPr>
                      <a:r>
                        <a:rPr sz="2000" dirty="0"/>
                        <a:t>Placebo (mimicking pre-emptive therapy; current </a:t>
                      </a:r>
                      <a:r>
                        <a:rPr sz="2000" dirty="0" err="1"/>
                        <a:t>SoC</a:t>
                      </a:r>
                      <a:r>
                        <a:rPr sz="2000" dirty="0"/>
                        <a:t>)</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CBD2D4"/>
                    </a:solidFill>
                  </a:tcPr>
                </a:tc>
                <a:extLst>
                  <a:ext uri="{0D108BD9-81ED-4DB2-BD59-A6C34878D82A}">
                    <a16:rowId xmlns:a16="http://schemas.microsoft.com/office/drawing/2014/main" val="10003"/>
                  </a:ext>
                </a:extLst>
              </a:tr>
              <a:tr h="2520421">
                <a:tc>
                  <a:txBody>
                    <a:bodyPr/>
                    <a:lstStyle/>
                    <a:p>
                      <a:pPr algn="l" defTabSz="914400">
                        <a:defRPr sz="1800" b="1">
                          <a:solidFill>
                            <a:srgbClr val="FFFFFF"/>
                          </a:solidFill>
                        </a:defRPr>
                      </a:pPr>
                      <a:r>
                        <a:rPr sz="2000"/>
                        <a:t>Outcomes </a:t>
                      </a:r>
                    </a:p>
                    <a:p>
                      <a:pPr algn="l" defTabSz="914400">
                        <a:defRPr sz="1800" b="1">
                          <a:solidFill>
                            <a:srgbClr val="FFFFFF"/>
                          </a:solidFill>
                        </a:defRPr>
                      </a:pPr>
                      <a:endParaRPr sz="2000"/>
                    </a:p>
                    <a:p>
                      <a:pPr algn="l" defTabSz="914400">
                        <a:defRPr sz="1800">
                          <a:solidFill>
                            <a:srgbClr val="FFFFFF"/>
                          </a:solidFill>
                        </a:defRPr>
                      </a:pPr>
                      <a:r>
                        <a:rPr sz="2000"/>
                        <a:t>(outcomes in </a:t>
                      </a:r>
                      <a:r>
                        <a:rPr sz="2000" b="1"/>
                        <a:t>bold</a:t>
                      </a:r>
                      <a:r>
                        <a:rPr sz="2000"/>
                        <a:t> are incorporated in the model)</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marL="285750" indent="-285750" algn="l" defTabSz="914400">
                        <a:buSzPct val="100000"/>
                        <a:buFont typeface="Arial"/>
                        <a:buChar char="•"/>
                        <a:defRPr sz="1800" b="1"/>
                      </a:pPr>
                      <a:r>
                        <a:rPr sz="2000" dirty="0"/>
                        <a:t>Clinically-significant CMV infection</a:t>
                      </a:r>
                      <a:r>
                        <a:rPr lang="en-GB" sz="2000" dirty="0"/>
                        <a:t>*</a:t>
                      </a:r>
                      <a:r>
                        <a:rPr sz="2000" dirty="0"/>
                        <a:t> </a:t>
                      </a:r>
                      <a:endParaRPr lang="en-GB" sz="2000" dirty="0"/>
                    </a:p>
                    <a:p>
                      <a:pPr marL="285750" indent="-285750" algn="l" defTabSz="914400">
                        <a:buSzPct val="100000"/>
                        <a:buFont typeface="Arial"/>
                        <a:buChar char="•"/>
                        <a:defRPr sz="1800" b="1"/>
                      </a:pPr>
                      <a:r>
                        <a:rPr sz="2000" b="0" dirty="0"/>
                        <a:t>Time to onset of clinically-significant CMV infection</a:t>
                      </a:r>
                    </a:p>
                    <a:p>
                      <a:pPr marL="285750" indent="-285750" algn="l" defTabSz="914400">
                        <a:buSzPct val="100000"/>
                        <a:buFont typeface="Arial"/>
                        <a:buChar char="•"/>
                        <a:defRPr sz="1800" b="1"/>
                      </a:pPr>
                      <a:r>
                        <a:rPr sz="2000" dirty="0"/>
                        <a:t>Initiation of </a:t>
                      </a:r>
                      <a:r>
                        <a:rPr lang="en-GB" sz="2000" dirty="0"/>
                        <a:t>PET </a:t>
                      </a:r>
                      <a:r>
                        <a:rPr sz="2000" dirty="0"/>
                        <a:t>for documented CMV viraemia</a:t>
                      </a:r>
                    </a:p>
                    <a:p>
                      <a:pPr marL="285750" indent="-285750" algn="l" defTabSz="914400">
                        <a:buSzPct val="100000"/>
                        <a:buFont typeface="Arial"/>
                        <a:buChar char="•"/>
                        <a:defRPr sz="1800"/>
                      </a:pPr>
                      <a:r>
                        <a:rPr sz="2000" dirty="0"/>
                        <a:t>Time to initiation of </a:t>
                      </a:r>
                      <a:r>
                        <a:rPr lang="en-GB" sz="2000" dirty="0"/>
                        <a:t>PET </a:t>
                      </a:r>
                      <a:r>
                        <a:rPr sz="2000" dirty="0"/>
                        <a:t>for documented CMV viraemia</a:t>
                      </a:r>
                    </a:p>
                    <a:p>
                      <a:pPr marL="285750" indent="-285750" algn="l" defTabSz="914400">
                        <a:buSzPct val="100000"/>
                        <a:buFont typeface="Arial"/>
                        <a:buChar char="•"/>
                        <a:defRPr sz="1800" b="1"/>
                      </a:pPr>
                      <a:r>
                        <a:rPr sz="2000" dirty="0"/>
                        <a:t>All-cause mortality</a:t>
                      </a:r>
                    </a:p>
                    <a:p>
                      <a:pPr marL="285750" indent="-285750" algn="l" defTabSz="914400">
                        <a:buSzPct val="100000"/>
                        <a:buFont typeface="Arial"/>
                        <a:buChar char="•"/>
                        <a:defRPr sz="1800" b="1"/>
                      </a:pPr>
                      <a:r>
                        <a:rPr sz="2000" dirty="0"/>
                        <a:t>Reduction of hospital in-patient days</a:t>
                      </a:r>
                    </a:p>
                    <a:p>
                      <a:pPr marL="285750" indent="-285750" algn="l" defTabSz="914400">
                        <a:buSzPct val="100000"/>
                        <a:buFont typeface="Arial"/>
                        <a:buChar char="•"/>
                        <a:defRPr sz="1800" b="1"/>
                      </a:pPr>
                      <a:r>
                        <a:rPr sz="2000" dirty="0"/>
                        <a:t>Adverse events</a:t>
                      </a:r>
                    </a:p>
                    <a:p>
                      <a:pPr marL="285750" indent="-285750" algn="l" defTabSz="914400">
                        <a:buSzPct val="100000"/>
                        <a:buFont typeface="Arial"/>
                        <a:buChar char="•"/>
                        <a:defRPr sz="1800" b="1"/>
                      </a:pPr>
                      <a:r>
                        <a:rPr sz="2000" dirty="0"/>
                        <a:t>Health-related quality of life</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E7EAEA"/>
                    </a:solidFill>
                  </a:tcPr>
                </a:tc>
                <a:extLst>
                  <a:ext uri="{0D108BD9-81ED-4DB2-BD59-A6C34878D82A}">
                    <a16:rowId xmlns:a16="http://schemas.microsoft.com/office/drawing/2014/main" val="10004"/>
                  </a:ext>
                </a:extLst>
              </a:tr>
              <a:tr h="705718">
                <a:tc>
                  <a:txBody>
                    <a:bodyPr/>
                    <a:lstStyle/>
                    <a:p>
                      <a:pPr algn="l" defTabSz="914400">
                        <a:defRPr sz="1800"/>
                      </a:pPr>
                      <a:r>
                        <a:rPr sz="2000" b="1" dirty="0">
                          <a:solidFill>
                            <a:srgbClr val="FFFFFF"/>
                          </a:solidFill>
                        </a:rPr>
                        <a:t>Time points </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a:txBody>
                    <a:bodyPr/>
                    <a:lstStyle/>
                    <a:p>
                      <a:pPr marL="285750" indent="-285750" algn="l" defTabSz="914400">
                        <a:buSzPct val="100000"/>
                        <a:buFont typeface="Arial"/>
                        <a:buChar char="•"/>
                        <a:defRPr sz="1800"/>
                      </a:pPr>
                      <a:r>
                        <a:rPr sz="2000" dirty="0"/>
                        <a:t>Efficacy data: week 14 (end of therapy) and 24 post-transplant</a:t>
                      </a:r>
                    </a:p>
                    <a:p>
                      <a:pPr marL="285750" indent="-285750" algn="l" defTabSz="914400">
                        <a:buSzPct val="100000"/>
                        <a:buFont typeface="Arial"/>
                        <a:buChar char="•"/>
                        <a:defRPr sz="1800"/>
                      </a:pPr>
                      <a:r>
                        <a:rPr sz="2000" dirty="0"/>
                        <a:t>Safety data: week 14, 24 and 48 post-transplant</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CBD2D4"/>
                    </a:solidFill>
                  </a:tcPr>
                </a:tc>
                <a:extLst>
                  <a:ext uri="{0D108BD9-81ED-4DB2-BD59-A6C34878D82A}">
                    <a16:rowId xmlns:a16="http://schemas.microsoft.com/office/drawing/2014/main" val="10005"/>
                  </a:ext>
                </a:extLst>
              </a:tr>
              <a:tr h="504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sz="1400" dirty="0">
                          <a:solidFill>
                            <a:srgbClr val="FFFFFF"/>
                          </a:solidFill>
                        </a:rPr>
                        <a:t>Source: table 5 (page 27-29) of the company submission</a:t>
                      </a:r>
                      <a:r>
                        <a:rPr lang="en-GB" sz="1400" dirty="0">
                          <a:solidFill>
                            <a:srgbClr val="FFFFFF"/>
                          </a:solidFill>
                        </a:rPr>
                        <a:t>; </a:t>
                      </a:r>
                      <a:r>
                        <a:rPr lang="en-GB" sz="1400" dirty="0">
                          <a:solidFill>
                            <a:schemeClr val="bg1"/>
                          </a:solidFill>
                        </a:rPr>
                        <a:t>* Clinically</a:t>
                      </a:r>
                      <a:r>
                        <a:rPr lang="en-GB" sz="1400" baseline="0" dirty="0">
                          <a:solidFill>
                            <a:schemeClr val="bg1"/>
                          </a:solidFill>
                        </a:rPr>
                        <a:t>-significant CMV infection is </a:t>
                      </a:r>
                      <a:r>
                        <a:rPr lang="en-GB" sz="1400" b="0" dirty="0">
                          <a:solidFill>
                            <a:schemeClr val="bg1"/>
                          </a:solidFill>
                        </a:rPr>
                        <a:t>defined as the initiation of PET based on documented CMV viraemia (~151 copies/ml) or onset of CMV end-organ disease</a:t>
                      </a:r>
                    </a:p>
                  </a:txBody>
                  <a:tcPr marL="50408" marR="50408" marT="50408" marB="50408"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124B53"/>
                    </a:solidFill>
                  </a:tcPr>
                </a:tc>
                <a:tc hMerge="1">
                  <a:txBody>
                    <a:bodyPr/>
                    <a:lstStyle/>
                    <a:p>
                      <a:endParaRPr lang="en-US"/>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itle 12"/>
          <p:cNvSpPr txBox="1">
            <a:spLocks noGrp="1"/>
          </p:cNvSpPr>
          <p:nvPr>
            <p:ph type="title"/>
          </p:nvPr>
        </p:nvSpPr>
        <p:spPr>
          <a:xfrm>
            <a:off x="415797" y="58469"/>
            <a:ext cx="9971745" cy="1086682"/>
          </a:xfrm>
          <a:prstGeom prst="rect">
            <a:avLst/>
          </a:prstGeom>
        </p:spPr>
        <p:txBody>
          <a:bodyPr>
            <a:noAutofit/>
          </a:bodyPr>
          <a:lstStyle/>
          <a:p>
            <a:r>
              <a:rPr dirty="0"/>
              <a:t>Treatment pathway – CMV in allogeneic HSCT</a:t>
            </a:r>
          </a:p>
        </p:txBody>
      </p:sp>
      <p:grpSp>
        <p:nvGrpSpPr>
          <p:cNvPr id="102" name="Rounded Rectangle 5"/>
          <p:cNvGrpSpPr/>
          <p:nvPr/>
        </p:nvGrpSpPr>
        <p:grpSpPr>
          <a:xfrm>
            <a:off x="3083525" y="993356"/>
            <a:ext cx="4685139" cy="501046"/>
            <a:chOff x="0" y="0"/>
            <a:chExt cx="4249379" cy="454442"/>
          </a:xfrm>
        </p:grpSpPr>
        <p:sp>
          <p:nvSpPr>
            <p:cNvPr id="100" name="Rounded Rectangle"/>
            <p:cNvSpPr/>
            <p:nvPr/>
          </p:nvSpPr>
          <p:spPr>
            <a:xfrm>
              <a:off x="0" y="0"/>
              <a:ext cx="4249379" cy="454442"/>
            </a:xfrm>
            <a:prstGeom prst="roundRect">
              <a:avLst>
                <a:gd name="adj" fmla="val 16667"/>
              </a:avLst>
            </a:prstGeom>
            <a:solidFill>
              <a:srgbClr val="97D5FF"/>
            </a:solidFill>
            <a:ln w="12700" cap="flat">
              <a:solidFill>
                <a:srgbClr val="00333A"/>
              </a:solidFill>
              <a:prstDash val="solid"/>
              <a:miter lim="800000"/>
            </a:ln>
            <a:effectLst/>
          </p:spPr>
          <p:txBody>
            <a:bodyPr wrap="square" lIns="50407" tIns="50407" rIns="50407" bIns="50407" numCol="1" anchor="ctr">
              <a:noAutofit/>
            </a:bodyPr>
            <a:lstStyle/>
            <a:p>
              <a:pPr algn="ctr">
                <a:defRPr b="1"/>
              </a:pPr>
              <a:endParaRPr sz="1800"/>
            </a:p>
          </p:txBody>
        </p:sp>
        <p:sp>
          <p:nvSpPr>
            <p:cNvPr id="101" name="Determine risk of CMV infection"/>
            <p:cNvSpPr txBox="1"/>
            <p:nvPr/>
          </p:nvSpPr>
          <p:spPr>
            <a:xfrm>
              <a:off x="22183" y="55439"/>
              <a:ext cx="4205013" cy="34356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lvl1pPr algn="ctr">
                <a:defRPr b="1"/>
              </a:lvl1pPr>
            </a:lstStyle>
            <a:p>
              <a:r>
                <a:rPr sz="1800" dirty="0"/>
                <a:t>Determine risk of CMV infection</a:t>
              </a:r>
            </a:p>
          </p:txBody>
        </p:sp>
      </p:grpSp>
      <p:grpSp>
        <p:nvGrpSpPr>
          <p:cNvPr id="105" name="Rounded Rectangle 6"/>
          <p:cNvGrpSpPr/>
          <p:nvPr/>
        </p:nvGrpSpPr>
        <p:grpSpPr>
          <a:xfrm>
            <a:off x="4571777" y="1926481"/>
            <a:ext cx="1684046" cy="476355"/>
            <a:chOff x="0" y="0"/>
            <a:chExt cx="2376265" cy="432048"/>
          </a:xfrm>
        </p:grpSpPr>
        <p:sp>
          <p:nvSpPr>
            <p:cNvPr id="103" name="Rounded Rectangle"/>
            <p:cNvSpPr/>
            <p:nvPr/>
          </p:nvSpPr>
          <p:spPr>
            <a:xfrm>
              <a:off x="0" y="0"/>
              <a:ext cx="2376265" cy="432048"/>
            </a:xfrm>
            <a:prstGeom prst="roundRect">
              <a:avLst>
                <a:gd name="adj" fmla="val 16667"/>
              </a:avLst>
            </a:prstGeom>
            <a:solidFill>
              <a:srgbClr val="97D5FF"/>
            </a:solidFill>
            <a:ln w="12700" cap="flat">
              <a:solidFill>
                <a:srgbClr val="00333A"/>
              </a:solidFill>
              <a:prstDash val="solid"/>
              <a:miter lim="800000"/>
            </a:ln>
            <a:effectLst/>
          </p:spPr>
          <p:txBody>
            <a:bodyPr wrap="square" lIns="50407" tIns="50407" rIns="50407" bIns="50407" numCol="1" anchor="ctr">
              <a:noAutofit/>
            </a:bodyPr>
            <a:lstStyle/>
            <a:p>
              <a:pPr algn="ctr">
                <a:defRPr b="1"/>
              </a:pPr>
              <a:endParaRPr sz="1800"/>
            </a:p>
          </p:txBody>
        </p:sp>
        <p:sp>
          <p:nvSpPr>
            <p:cNvPr id="104" name="Transplant"/>
            <p:cNvSpPr txBox="1"/>
            <p:nvPr/>
          </p:nvSpPr>
          <p:spPr>
            <a:xfrm>
              <a:off x="21091" y="44241"/>
              <a:ext cx="2334082" cy="34356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lvl1pPr algn="ctr">
                <a:defRPr b="1"/>
              </a:lvl1pPr>
            </a:lstStyle>
            <a:p>
              <a:r>
                <a:rPr sz="1800" dirty="0"/>
                <a:t>Transplant</a:t>
              </a:r>
            </a:p>
          </p:txBody>
        </p:sp>
      </p:grpSp>
      <p:grpSp>
        <p:nvGrpSpPr>
          <p:cNvPr id="108" name="Rounded Rectangle 7"/>
          <p:cNvGrpSpPr/>
          <p:nvPr/>
        </p:nvGrpSpPr>
        <p:grpSpPr>
          <a:xfrm>
            <a:off x="6058549" y="2920815"/>
            <a:ext cx="4166159" cy="913362"/>
            <a:chOff x="-66316" y="35047"/>
            <a:chExt cx="4292100" cy="828410"/>
          </a:xfrm>
        </p:grpSpPr>
        <p:sp>
          <p:nvSpPr>
            <p:cNvPr id="106" name="Rounded Rectangle"/>
            <p:cNvSpPr/>
            <p:nvPr/>
          </p:nvSpPr>
          <p:spPr>
            <a:xfrm>
              <a:off x="-66316" y="35047"/>
              <a:ext cx="4104457" cy="828410"/>
            </a:xfrm>
            <a:prstGeom prst="roundRect">
              <a:avLst>
                <a:gd name="adj" fmla="val 16667"/>
              </a:avLst>
            </a:prstGeom>
            <a:solidFill>
              <a:srgbClr val="F4A39A"/>
            </a:solidFill>
            <a:ln w="12700" cap="flat">
              <a:solidFill>
                <a:srgbClr val="00333A"/>
              </a:solidFill>
              <a:prstDash val="solid"/>
              <a:miter lim="800000"/>
            </a:ln>
            <a:effectLst/>
          </p:spPr>
          <p:txBody>
            <a:bodyPr wrap="square" lIns="50407" tIns="50407" rIns="50407" bIns="50407" numCol="1" anchor="ctr">
              <a:noAutofit/>
            </a:bodyPr>
            <a:lstStyle/>
            <a:p>
              <a:pPr algn="ctr"/>
              <a:r>
                <a:rPr lang="en-US" sz="1800" dirty="0"/>
                <a:t>IF Recipient Seropositive (R</a:t>
              </a:r>
              <a:r>
                <a:rPr lang="en-US" sz="1800" baseline="30000" dirty="0"/>
                <a:t>+</a:t>
              </a:r>
              <a:r>
                <a:rPr lang="en-US" sz="1800" dirty="0"/>
                <a:t>): receive </a:t>
              </a:r>
              <a:r>
                <a:rPr lang="en-US" sz="1800" dirty="0" err="1">
                  <a:solidFill>
                    <a:srgbClr val="3333CC"/>
                  </a:solidFill>
                </a:rPr>
                <a:t>Letermovir</a:t>
              </a:r>
              <a:r>
                <a:rPr lang="en-US" sz="1800" dirty="0">
                  <a:solidFill>
                    <a:srgbClr val="0066CC"/>
                  </a:solidFill>
                </a:rPr>
                <a:t> </a:t>
              </a:r>
              <a:r>
                <a:rPr lang="en-US" sz="1800" dirty="0"/>
                <a:t>from day of transplant up to 100 days</a:t>
              </a:r>
            </a:p>
          </p:txBody>
        </p:sp>
        <p:sp>
          <p:nvSpPr>
            <p:cNvPr id="107" name="Seropositive (R+): receive Letermovir from Day of transplant up to 100 days"/>
            <p:cNvSpPr txBox="1"/>
            <p:nvPr/>
          </p:nvSpPr>
          <p:spPr>
            <a:xfrm>
              <a:off x="202206" y="287060"/>
              <a:ext cx="4023578" cy="343565"/>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p>
              <a:pPr algn="ctr">
                <a:defRPr b="1" u="sng"/>
              </a:pPr>
              <a:endParaRPr sz="1800" dirty="0"/>
            </a:p>
          </p:txBody>
        </p:sp>
      </p:grpSp>
      <p:grpSp>
        <p:nvGrpSpPr>
          <p:cNvPr id="114" name="Rounded Rectangle 9"/>
          <p:cNvGrpSpPr/>
          <p:nvPr/>
        </p:nvGrpSpPr>
        <p:grpSpPr>
          <a:xfrm>
            <a:off x="5571692" y="4713316"/>
            <a:ext cx="2431147" cy="1589441"/>
            <a:chOff x="0" y="0"/>
            <a:chExt cx="2448273" cy="1296146"/>
          </a:xfrm>
        </p:grpSpPr>
        <p:sp>
          <p:nvSpPr>
            <p:cNvPr id="112" name="Rounded Rectangle"/>
            <p:cNvSpPr/>
            <p:nvPr/>
          </p:nvSpPr>
          <p:spPr>
            <a:xfrm>
              <a:off x="0" y="0"/>
              <a:ext cx="2448273" cy="1296146"/>
            </a:xfrm>
            <a:prstGeom prst="roundRect">
              <a:avLst>
                <a:gd name="adj" fmla="val 16667"/>
              </a:avLst>
            </a:prstGeom>
            <a:solidFill>
              <a:srgbClr val="F4A39A"/>
            </a:solidFill>
            <a:ln w="12700" cap="flat">
              <a:solidFill>
                <a:srgbClr val="00333A"/>
              </a:solidFill>
              <a:prstDash val="solid"/>
              <a:miter lim="800000"/>
            </a:ln>
            <a:effectLst/>
          </p:spPr>
          <p:txBody>
            <a:bodyPr wrap="square" lIns="50407" tIns="50407" rIns="50407" bIns="50407" numCol="1" anchor="ctr">
              <a:noAutofit/>
            </a:bodyPr>
            <a:lstStyle/>
            <a:p>
              <a:pPr algn="ctr"/>
              <a:endParaRPr sz="1800"/>
            </a:p>
          </p:txBody>
        </p:sp>
        <p:sp>
          <p:nvSpPr>
            <p:cNvPr id="113" name="Prophylaxis successful  continue monitor by PCR (if necessary)"/>
            <p:cNvSpPr txBox="1"/>
            <p:nvPr/>
          </p:nvSpPr>
          <p:spPr>
            <a:xfrm>
              <a:off x="63272" y="154796"/>
              <a:ext cx="2321728" cy="98655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p>
              <a:pPr algn="ctr">
                <a:defRPr b="1"/>
              </a:pPr>
              <a:r>
                <a:rPr sz="1800" dirty="0"/>
                <a:t>Prophylaxis successful </a:t>
              </a:r>
              <a:r>
                <a:rPr sz="1800" dirty="0">
                  <a:latin typeface="Wingdings"/>
                  <a:ea typeface="Wingdings"/>
                  <a:cs typeface="Wingdings"/>
                  <a:sym typeface="Wingdings"/>
                </a:rPr>
                <a:t></a:t>
              </a:r>
              <a:r>
                <a:rPr sz="1800" dirty="0"/>
                <a:t> continue monitor by PCR (if necessary)</a:t>
              </a:r>
            </a:p>
          </p:txBody>
        </p:sp>
      </p:grpSp>
      <p:grpSp>
        <p:nvGrpSpPr>
          <p:cNvPr id="117" name="Rounded Rectangle 10"/>
          <p:cNvGrpSpPr/>
          <p:nvPr/>
        </p:nvGrpSpPr>
        <p:grpSpPr>
          <a:xfrm>
            <a:off x="8091200" y="4713316"/>
            <a:ext cx="2306514" cy="1589441"/>
            <a:chOff x="0" y="0"/>
            <a:chExt cx="2160241" cy="1486852"/>
          </a:xfrm>
        </p:grpSpPr>
        <p:sp>
          <p:nvSpPr>
            <p:cNvPr id="115" name="Rounded Rectangle"/>
            <p:cNvSpPr/>
            <p:nvPr/>
          </p:nvSpPr>
          <p:spPr>
            <a:xfrm>
              <a:off x="0" y="0"/>
              <a:ext cx="2160241" cy="1486852"/>
            </a:xfrm>
            <a:prstGeom prst="roundRect">
              <a:avLst>
                <a:gd name="adj" fmla="val 16667"/>
              </a:avLst>
            </a:prstGeom>
            <a:solidFill>
              <a:srgbClr val="F4A39A"/>
            </a:solidFill>
            <a:ln w="12700" cap="flat">
              <a:solidFill>
                <a:srgbClr val="00333A"/>
              </a:solidFill>
              <a:prstDash val="solid"/>
              <a:miter lim="800000"/>
            </a:ln>
            <a:effectLst/>
          </p:spPr>
          <p:txBody>
            <a:bodyPr wrap="square" lIns="50407" tIns="50407" rIns="50407" bIns="50407" numCol="1" anchor="ctr">
              <a:noAutofit/>
            </a:bodyPr>
            <a:lstStyle/>
            <a:p>
              <a:pPr algn="ctr"/>
              <a:endParaRPr sz="1800"/>
            </a:p>
          </p:txBody>
        </p:sp>
        <p:sp>
          <p:nvSpPr>
            <p:cNvPr id="116" name="CMV reactivation  cease prophylaxis &amp; follow PET pathway"/>
            <p:cNvSpPr txBox="1"/>
            <p:nvPr/>
          </p:nvSpPr>
          <p:spPr>
            <a:xfrm>
              <a:off x="68253" y="69171"/>
              <a:ext cx="2019406" cy="1348508"/>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p>
              <a:pPr algn="ctr">
                <a:defRPr b="1"/>
              </a:pPr>
              <a:r>
                <a:rPr sz="1800" dirty="0"/>
                <a:t>CMV reactivation </a:t>
              </a:r>
              <a:r>
                <a:rPr sz="1800" dirty="0">
                  <a:latin typeface="Wingdings"/>
                  <a:ea typeface="Wingdings"/>
                  <a:cs typeface="Wingdings"/>
                  <a:sym typeface="Wingdings"/>
                </a:rPr>
                <a:t></a:t>
              </a:r>
              <a:r>
                <a:rPr sz="1800" dirty="0"/>
                <a:t> </a:t>
              </a:r>
              <a:r>
                <a:rPr lang="en-GB" sz="1800" dirty="0"/>
                <a:t>STOP</a:t>
              </a:r>
              <a:r>
                <a:rPr sz="1800" dirty="0"/>
                <a:t> prophylaxis &amp; follow </a:t>
              </a:r>
              <a:r>
                <a:rPr sz="1800" b="1" dirty="0"/>
                <a:t>PET pathway</a:t>
              </a:r>
            </a:p>
          </p:txBody>
        </p:sp>
      </p:grpSp>
      <p:sp>
        <p:nvSpPr>
          <p:cNvPr id="124" name="Down Arrow 1"/>
          <p:cNvSpPr/>
          <p:nvPr/>
        </p:nvSpPr>
        <p:spPr>
          <a:xfrm>
            <a:off x="5267309" y="1494402"/>
            <a:ext cx="317570" cy="434088"/>
          </a:xfrm>
          <a:custGeom>
            <a:avLst/>
            <a:gdLst/>
            <a:ahLst/>
            <a:cxnLst>
              <a:cxn ang="0">
                <a:pos x="wd2" y="hd2"/>
              </a:cxn>
              <a:cxn ang="5400000">
                <a:pos x="wd2" y="hd2"/>
              </a:cxn>
              <a:cxn ang="10800000">
                <a:pos x="wd2" y="hd2"/>
              </a:cxn>
              <a:cxn ang="16200000">
                <a:pos x="wd2" y="hd2"/>
              </a:cxn>
            </a:cxnLst>
            <a:rect l="0" t="0" r="r" b="b"/>
            <a:pathLst>
              <a:path w="21600" h="21600" extrusionOk="0">
                <a:moveTo>
                  <a:pt x="0" y="11186"/>
                </a:moveTo>
                <a:lnTo>
                  <a:pt x="5400" y="11186"/>
                </a:lnTo>
                <a:lnTo>
                  <a:pt x="5400" y="0"/>
                </a:lnTo>
                <a:lnTo>
                  <a:pt x="16200" y="0"/>
                </a:lnTo>
                <a:lnTo>
                  <a:pt x="16200" y="11186"/>
                </a:lnTo>
                <a:lnTo>
                  <a:pt x="21600" y="11186"/>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sp>
        <p:nvSpPr>
          <p:cNvPr id="127" name="Down Arrow 15"/>
          <p:cNvSpPr/>
          <p:nvPr/>
        </p:nvSpPr>
        <p:spPr>
          <a:xfrm rot="2061052">
            <a:off x="6906548" y="3904814"/>
            <a:ext cx="339424" cy="791605"/>
          </a:xfrm>
          <a:custGeom>
            <a:avLst/>
            <a:gdLst/>
            <a:ahLst/>
            <a:cxnLst>
              <a:cxn ang="0">
                <a:pos x="wd2" y="hd2"/>
              </a:cxn>
              <a:cxn ang="5400000">
                <a:pos x="wd2" y="hd2"/>
              </a:cxn>
              <a:cxn ang="10800000">
                <a:pos x="wd2" y="hd2"/>
              </a:cxn>
              <a:cxn ang="16200000">
                <a:pos x="wd2" y="hd2"/>
              </a:cxn>
            </a:cxnLst>
            <a:rect l="0" t="0" r="r" b="b"/>
            <a:pathLst>
              <a:path w="21600" h="21600" extrusionOk="0">
                <a:moveTo>
                  <a:pt x="0" y="17723"/>
                </a:moveTo>
                <a:lnTo>
                  <a:pt x="5400" y="17723"/>
                </a:lnTo>
                <a:lnTo>
                  <a:pt x="5400" y="0"/>
                </a:lnTo>
                <a:lnTo>
                  <a:pt x="16200" y="0"/>
                </a:lnTo>
                <a:lnTo>
                  <a:pt x="16200" y="17723"/>
                </a:lnTo>
                <a:lnTo>
                  <a:pt x="21600" y="17723"/>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sp>
        <p:nvSpPr>
          <p:cNvPr id="130" name="Down Arrow 21"/>
          <p:cNvSpPr/>
          <p:nvPr/>
        </p:nvSpPr>
        <p:spPr>
          <a:xfrm rot="19219893">
            <a:off x="8953387" y="3871982"/>
            <a:ext cx="339424" cy="791605"/>
          </a:xfrm>
          <a:custGeom>
            <a:avLst/>
            <a:gdLst/>
            <a:ahLst/>
            <a:cxnLst>
              <a:cxn ang="0">
                <a:pos x="wd2" y="hd2"/>
              </a:cxn>
              <a:cxn ang="5400000">
                <a:pos x="wd2" y="hd2"/>
              </a:cxn>
              <a:cxn ang="10800000">
                <a:pos x="wd2" y="hd2"/>
              </a:cxn>
              <a:cxn ang="16200000">
                <a:pos x="wd2" y="hd2"/>
              </a:cxn>
            </a:cxnLst>
            <a:rect l="0" t="0" r="r" b="b"/>
            <a:pathLst>
              <a:path w="21600" h="21600" extrusionOk="0">
                <a:moveTo>
                  <a:pt x="0" y="17723"/>
                </a:moveTo>
                <a:lnTo>
                  <a:pt x="5400" y="17723"/>
                </a:lnTo>
                <a:lnTo>
                  <a:pt x="5400" y="0"/>
                </a:lnTo>
                <a:lnTo>
                  <a:pt x="16200" y="0"/>
                </a:lnTo>
                <a:lnTo>
                  <a:pt x="16200" y="17723"/>
                </a:lnTo>
                <a:lnTo>
                  <a:pt x="21600" y="17723"/>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sp>
        <p:nvSpPr>
          <p:cNvPr id="2" name="TextBox 1"/>
          <p:cNvSpPr txBox="1"/>
          <p:nvPr/>
        </p:nvSpPr>
        <p:spPr>
          <a:xfrm>
            <a:off x="415796" y="6932580"/>
            <a:ext cx="8487310" cy="6557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407" tIns="50407" rIns="50407" bIns="50407" numCol="1" spcCol="38100" rtlCol="0" anchor="t">
            <a:spAutoFit/>
          </a:bodyPr>
          <a:lstStyle/>
          <a:p>
            <a:r>
              <a:rPr lang="en-GB" sz="1800" dirty="0">
                <a:solidFill>
                  <a:srgbClr val="000000"/>
                </a:solidFill>
                <a:sym typeface="Arial"/>
              </a:rPr>
              <a:t>* Clinical experts stated that </a:t>
            </a:r>
            <a:r>
              <a:rPr lang="en-GB" sz="1800" dirty="0" err="1">
                <a:solidFill>
                  <a:srgbClr val="000000"/>
                </a:solidFill>
                <a:sym typeface="Arial"/>
              </a:rPr>
              <a:t>aciclovir</a:t>
            </a:r>
            <a:r>
              <a:rPr lang="en-GB" sz="1800" dirty="0">
                <a:solidFill>
                  <a:srgbClr val="000000"/>
                </a:solidFill>
                <a:sym typeface="Arial"/>
              </a:rPr>
              <a:t> used in NHS but has poor effectiveness</a:t>
            </a:r>
          </a:p>
          <a:p>
            <a:r>
              <a:rPr lang="en-GB" sz="1800" dirty="0">
                <a:solidFill>
                  <a:srgbClr val="000000"/>
                </a:solidFill>
                <a:sym typeface="Arial"/>
              </a:rPr>
              <a:t>Abbreviations: PET = </a:t>
            </a:r>
            <a:r>
              <a:rPr lang="en-GB" sz="1800" dirty="0"/>
              <a:t>pre-emptive therapy</a:t>
            </a:r>
            <a:endParaRPr lang="en-GB" sz="1800" dirty="0">
              <a:solidFill>
                <a:srgbClr val="000000"/>
              </a:solidFill>
              <a:sym typeface="Arial"/>
            </a:endParaRPr>
          </a:p>
        </p:txBody>
      </p:sp>
      <p:sp>
        <p:nvSpPr>
          <p:cNvPr id="36" name="Down Arrow 15"/>
          <p:cNvSpPr/>
          <p:nvPr/>
        </p:nvSpPr>
        <p:spPr>
          <a:xfrm rot="3317307">
            <a:off x="3942846" y="1976767"/>
            <a:ext cx="307298" cy="839051"/>
          </a:xfrm>
          <a:custGeom>
            <a:avLst/>
            <a:gdLst/>
            <a:ahLst/>
            <a:cxnLst>
              <a:cxn ang="0">
                <a:pos x="wd2" y="hd2"/>
              </a:cxn>
              <a:cxn ang="5400000">
                <a:pos x="wd2" y="hd2"/>
              </a:cxn>
              <a:cxn ang="10800000">
                <a:pos x="wd2" y="hd2"/>
              </a:cxn>
              <a:cxn ang="16200000">
                <a:pos x="wd2" y="hd2"/>
              </a:cxn>
            </a:cxnLst>
            <a:rect l="0" t="0" r="r" b="b"/>
            <a:pathLst>
              <a:path w="21600" h="21600" extrusionOk="0">
                <a:moveTo>
                  <a:pt x="0" y="17723"/>
                </a:moveTo>
                <a:lnTo>
                  <a:pt x="5400" y="17723"/>
                </a:lnTo>
                <a:lnTo>
                  <a:pt x="5400" y="0"/>
                </a:lnTo>
                <a:lnTo>
                  <a:pt x="16200" y="0"/>
                </a:lnTo>
                <a:lnTo>
                  <a:pt x="16200" y="17723"/>
                </a:lnTo>
                <a:lnTo>
                  <a:pt x="21600" y="17723"/>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grpSp>
        <p:nvGrpSpPr>
          <p:cNvPr id="37" name="Rounded Rectangle 6"/>
          <p:cNvGrpSpPr/>
          <p:nvPr/>
        </p:nvGrpSpPr>
        <p:grpSpPr>
          <a:xfrm>
            <a:off x="510164" y="2899583"/>
            <a:ext cx="4409362" cy="1545279"/>
            <a:chOff x="0" y="0"/>
            <a:chExt cx="2376265" cy="432048"/>
          </a:xfrm>
        </p:grpSpPr>
        <p:sp>
          <p:nvSpPr>
            <p:cNvPr id="38" name="Rounded Rectangle"/>
            <p:cNvSpPr/>
            <p:nvPr/>
          </p:nvSpPr>
          <p:spPr>
            <a:xfrm>
              <a:off x="0" y="0"/>
              <a:ext cx="2376265" cy="432048"/>
            </a:xfrm>
            <a:prstGeom prst="roundRect">
              <a:avLst>
                <a:gd name="adj" fmla="val 16667"/>
              </a:avLst>
            </a:prstGeom>
            <a:solidFill>
              <a:srgbClr val="CAE8AA"/>
            </a:solidFill>
            <a:ln w="12700" cap="flat">
              <a:solidFill>
                <a:srgbClr val="00333A"/>
              </a:solidFill>
              <a:prstDash val="solid"/>
              <a:miter lim="800000"/>
            </a:ln>
            <a:effectLst/>
          </p:spPr>
          <p:txBody>
            <a:bodyPr wrap="square" lIns="50407" tIns="50407" rIns="50407" bIns="50407" numCol="1" anchor="ctr">
              <a:noAutofit/>
            </a:bodyPr>
            <a:lstStyle/>
            <a:p>
              <a:pPr algn="ctr">
                <a:defRPr b="1"/>
              </a:pPr>
              <a:endParaRPr sz="1800"/>
            </a:p>
          </p:txBody>
        </p:sp>
        <p:sp>
          <p:nvSpPr>
            <p:cNvPr id="39" name="Transplant"/>
            <p:cNvSpPr txBox="1"/>
            <p:nvPr/>
          </p:nvSpPr>
          <p:spPr>
            <a:xfrm>
              <a:off x="42183" y="1533"/>
              <a:ext cx="2334082" cy="4156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lvl1pPr algn="ctr">
                <a:defRPr b="1"/>
              </a:lvl1pPr>
            </a:lstStyle>
            <a:p>
              <a:pPr algn="l"/>
              <a:r>
                <a:rPr lang="en-GB" sz="1800" dirty="0"/>
                <a:t>Surveillance monitoring </a:t>
              </a:r>
              <a:r>
                <a:rPr lang="en-GB" sz="1800" b="0" dirty="0"/>
                <a:t>(PCR testing weekly+) and/or Prophylaxis with high dose aciclovir.* </a:t>
              </a:r>
              <a:r>
                <a:rPr lang="en-GB" sz="1800" b="0" dirty="0" err="1"/>
                <a:t>Gancicolvor</a:t>
              </a:r>
              <a:r>
                <a:rPr lang="en-GB" sz="1800" b="0" dirty="0"/>
                <a:t>/</a:t>
              </a:r>
              <a:r>
                <a:rPr lang="en-GB" sz="1800" b="0" dirty="0" err="1"/>
                <a:t>valgancicolvir</a:t>
              </a:r>
              <a:r>
                <a:rPr lang="en-GB" sz="1800" b="0" dirty="0"/>
                <a:t> used rarely (toxicity)</a:t>
              </a:r>
              <a:endParaRPr sz="1800" b="0" dirty="0"/>
            </a:p>
          </p:txBody>
        </p:sp>
      </p:grpSp>
      <p:sp>
        <p:nvSpPr>
          <p:cNvPr id="41" name="Rounded Rectangle"/>
          <p:cNvSpPr/>
          <p:nvPr/>
        </p:nvSpPr>
        <p:spPr>
          <a:xfrm>
            <a:off x="842966" y="5424007"/>
            <a:ext cx="3743758" cy="1031782"/>
          </a:xfrm>
          <a:prstGeom prst="roundRect">
            <a:avLst>
              <a:gd name="adj" fmla="val 16667"/>
            </a:avLst>
          </a:prstGeom>
          <a:solidFill>
            <a:srgbClr val="CAE8AA"/>
          </a:solidFill>
          <a:ln w="12700" cap="flat">
            <a:solidFill>
              <a:srgbClr val="00333A"/>
            </a:solidFill>
            <a:prstDash val="solid"/>
            <a:miter lim="800000"/>
          </a:ln>
          <a:effectLst/>
        </p:spPr>
        <p:txBody>
          <a:bodyPr wrap="square" lIns="50407" tIns="50407" rIns="50407" bIns="50407" numCol="1" anchor="ctr">
            <a:noAutofit/>
          </a:bodyPr>
          <a:lstStyle/>
          <a:p>
            <a:pPr algn="ctr">
              <a:defRPr b="1"/>
            </a:pPr>
            <a:r>
              <a:rPr lang="en-GB" sz="1800" dirty="0"/>
              <a:t>PET - </a:t>
            </a:r>
            <a:r>
              <a:rPr lang="en-GB" sz="1800" b="1" dirty="0"/>
              <a:t>(IV) ganciclovir, oral </a:t>
            </a:r>
            <a:r>
              <a:rPr lang="en-GB" sz="1800" b="1" dirty="0" err="1"/>
              <a:t>valganciclovir</a:t>
            </a:r>
            <a:r>
              <a:rPr lang="en-GB" sz="1800" b="1" dirty="0"/>
              <a:t> or </a:t>
            </a:r>
            <a:r>
              <a:rPr lang="en-GB" sz="1800" b="1" dirty="0" err="1"/>
              <a:t>foscarnet</a:t>
            </a:r>
            <a:r>
              <a:rPr lang="en-GB" sz="1800" b="1" dirty="0"/>
              <a:t> used</a:t>
            </a:r>
            <a:endParaRPr sz="1800" dirty="0"/>
          </a:p>
        </p:txBody>
      </p:sp>
      <p:sp>
        <p:nvSpPr>
          <p:cNvPr id="43" name="Transplant"/>
          <p:cNvSpPr txBox="1"/>
          <p:nvPr/>
        </p:nvSpPr>
        <p:spPr>
          <a:xfrm>
            <a:off x="467446" y="4404355"/>
            <a:ext cx="4654264" cy="6557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50407" tIns="50407" rIns="50407" bIns="50407" numCol="1" anchor="ctr">
            <a:spAutoFit/>
          </a:bodyPr>
          <a:lstStyle>
            <a:lvl1pPr algn="ctr">
              <a:defRPr b="1"/>
            </a:lvl1pPr>
          </a:lstStyle>
          <a:p>
            <a:r>
              <a:rPr lang="en-GB" sz="1800" dirty="0"/>
              <a:t>Centre-specific threshold reached for initiation of PET?</a:t>
            </a:r>
            <a:endParaRPr sz="1800" dirty="0"/>
          </a:p>
        </p:txBody>
      </p:sp>
      <p:sp>
        <p:nvSpPr>
          <p:cNvPr id="44" name="Down Arrow 1"/>
          <p:cNvSpPr/>
          <p:nvPr/>
        </p:nvSpPr>
        <p:spPr>
          <a:xfrm>
            <a:off x="2531207" y="5027581"/>
            <a:ext cx="353071" cy="402703"/>
          </a:xfrm>
          <a:custGeom>
            <a:avLst/>
            <a:gdLst/>
            <a:ahLst/>
            <a:cxnLst>
              <a:cxn ang="0">
                <a:pos x="wd2" y="hd2"/>
              </a:cxn>
              <a:cxn ang="5400000">
                <a:pos x="wd2" y="hd2"/>
              </a:cxn>
              <a:cxn ang="10800000">
                <a:pos x="wd2" y="hd2"/>
              </a:cxn>
              <a:cxn ang="16200000">
                <a:pos x="wd2" y="hd2"/>
              </a:cxn>
            </a:cxnLst>
            <a:rect l="0" t="0" r="r" b="b"/>
            <a:pathLst>
              <a:path w="21600" h="21600" extrusionOk="0">
                <a:moveTo>
                  <a:pt x="0" y="11186"/>
                </a:moveTo>
                <a:lnTo>
                  <a:pt x="5400" y="11186"/>
                </a:lnTo>
                <a:lnTo>
                  <a:pt x="5400" y="0"/>
                </a:lnTo>
                <a:lnTo>
                  <a:pt x="16200" y="0"/>
                </a:lnTo>
                <a:lnTo>
                  <a:pt x="16200" y="11186"/>
                </a:lnTo>
                <a:lnTo>
                  <a:pt x="21600" y="11186"/>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sp>
        <p:nvSpPr>
          <p:cNvPr id="3" name="TextBox 2"/>
          <p:cNvSpPr txBox="1"/>
          <p:nvPr/>
        </p:nvSpPr>
        <p:spPr>
          <a:xfrm>
            <a:off x="1665981" y="2081855"/>
            <a:ext cx="1439477" cy="5326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407" tIns="50407" rIns="50407" bIns="50407" numCol="1" spcCol="38100" rtlCol="0" anchor="t">
            <a:spAutoFit/>
          </a:bodyPr>
          <a:lstStyle/>
          <a:p>
            <a:pPr algn="ctr" defTabSz="504063" hangingPunct="0"/>
            <a:r>
              <a:rPr lang="en-GB" sz="2800" b="1" dirty="0">
                <a:solidFill>
                  <a:srgbClr val="000000"/>
                </a:solidFill>
                <a:latin typeface="+mj-lt"/>
                <a:ea typeface="+mj-ea"/>
                <a:cs typeface="+mj-cs"/>
                <a:sym typeface="Arial"/>
              </a:rPr>
              <a:t>Current</a:t>
            </a:r>
          </a:p>
        </p:txBody>
      </p:sp>
      <p:sp>
        <p:nvSpPr>
          <p:cNvPr id="4" name="Rounded Rectangle 3"/>
          <p:cNvSpPr/>
          <p:nvPr/>
        </p:nvSpPr>
        <p:spPr>
          <a:xfrm>
            <a:off x="5518839" y="2794485"/>
            <a:ext cx="4968000" cy="3672000"/>
          </a:xfrm>
          <a:prstGeom prst="roundRect">
            <a:avLst/>
          </a:prstGeom>
          <a:noFill/>
          <a:ln w="57150" cap="flat">
            <a:solidFill>
              <a:srgbClr val="00B0F0"/>
            </a:solidFill>
            <a:prstDash val="lgDash"/>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407" tIns="50407" rIns="50407" bIns="50407" numCol="1" spcCol="38100" rtlCol="0" anchor="ctr">
            <a:spAutoFit/>
          </a:bodyPr>
          <a:lstStyle/>
          <a:p>
            <a:pPr defTabSz="504063" hangingPunct="0"/>
            <a:endParaRPr lang="en-GB" sz="1800">
              <a:solidFill>
                <a:srgbClr val="000000"/>
              </a:solidFill>
              <a:latin typeface="+mj-lt"/>
              <a:ea typeface="+mj-ea"/>
              <a:cs typeface="+mj-cs"/>
              <a:sym typeface="Arial"/>
            </a:endParaRPr>
          </a:p>
        </p:txBody>
      </p:sp>
      <p:sp>
        <p:nvSpPr>
          <p:cNvPr id="47" name="TextBox 46"/>
          <p:cNvSpPr txBox="1"/>
          <p:nvPr/>
        </p:nvSpPr>
        <p:spPr>
          <a:xfrm>
            <a:off x="7111886" y="2187198"/>
            <a:ext cx="2195475" cy="5326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407" tIns="50407" rIns="50407" bIns="50407" numCol="1" spcCol="38100" rtlCol="0" anchor="t">
            <a:spAutoFit/>
          </a:bodyPr>
          <a:lstStyle/>
          <a:p>
            <a:pPr algn="ctr" defTabSz="504063" hangingPunct="0"/>
            <a:r>
              <a:rPr lang="en-GB" sz="2800" b="1" dirty="0">
                <a:solidFill>
                  <a:srgbClr val="00B0F0"/>
                </a:solidFill>
                <a:latin typeface="+mj-lt"/>
                <a:ea typeface="+mj-ea"/>
                <a:cs typeface="+mj-cs"/>
                <a:sym typeface="Arial"/>
              </a:rPr>
              <a:t>Proposed</a:t>
            </a:r>
          </a:p>
        </p:txBody>
      </p:sp>
      <p:sp>
        <p:nvSpPr>
          <p:cNvPr id="48" name="Down Arrow 21"/>
          <p:cNvSpPr/>
          <p:nvPr/>
        </p:nvSpPr>
        <p:spPr>
          <a:xfrm rot="18361442">
            <a:off x="6571579" y="2003888"/>
            <a:ext cx="289090" cy="768452"/>
          </a:xfrm>
          <a:custGeom>
            <a:avLst/>
            <a:gdLst/>
            <a:ahLst/>
            <a:cxnLst>
              <a:cxn ang="0">
                <a:pos x="wd2" y="hd2"/>
              </a:cxn>
              <a:cxn ang="5400000">
                <a:pos x="wd2" y="hd2"/>
              </a:cxn>
              <a:cxn ang="10800000">
                <a:pos x="wd2" y="hd2"/>
              </a:cxn>
              <a:cxn ang="16200000">
                <a:pos x="wd2" y="hd2"/>
              </a:cxn>
            </a:cxnLst>
            <a:rect l="0" t="0" r="r" b="b"/>
            <a:pathLst>
              <a:path w="21600" h="21600" extrusionOk="0">
                <a:moveTo>
                  <a:pt x="0" y="17723"/>
                </a:moveTo>
                <a:lnTo>
                  <a:pt x="5400" y="17723"/>
                </a:lnTo>
                <a:lnTo>
                  <a:pt x="5400" y="0"/>
                </a:lnTo>
                <a:lnTo>
                  <a:pt x="16200" y="0"/>
                </a:lnTo>
                <a:lnTo>
                  <a:pt x="16200" y="17723"/>
                </a:lnTo>
                <a:lnTo>
                  <a:pt x="21600" y="17723"/>
                </a:lnTo>
                <a:lnTo>
                  <a:pt x="10800" y="21600"/>
                </a:lnTo>
                <a:close/>
              </a:path>
            </a:pathLst>
          </a:custGeom>
          <a:solidFill>
            <a:srgbClr val="000000"/>
          </a:solidFill>
          <a:ln w="12700">
            <a:solidFill>
              <a:srgbClr val="00333A"/>
            </a:solidFill>
            <a:miter/>
          </a:ln>
        </p:spPr>
        <p:txBody>
          <a:bodyPr lIns="50407" rIns="50407" anchor="ctr"/>
          <a:lstStyle/>
          <a:p>
            <a:pPr algn="ctr">
              <a:defRPr>
                <a:solidFill>
                  <a:srgbClr val="FFFFFF"/>
                </a:solidFill>
              </a:defRPr>
            </a:pPr>
            <a:endParaRPr sz="1800"/>
          </a:p>
        </p:txBody>
      </p:sp>
      <p:sp>
        <p:nvSpPr>
          <p:cNvPr id="50" name="Rounded Rectangle"/>
          <p:cNvSpPr/>
          <p:nvPr/>
        </p:nvSpPr>
        <p:spPr>
          <a:xfrm>
            <a:off x="851165" y="6495547"/>
            <a:ext cx="3743758" cy="423341"/>
          </a:xfrm>
          <a:prstGeom prst="roundRect">
            <a:avLst>
              <a:gd name="adj" fmla="val 16667"/>
            </a:avLst>
          </a:prstGeom>
          <a:solidFill>
            <a:srgbClr val="CAE8AA"/>
          </a:solidFill>
          <a:ln w="12700" cap="flat">
            <a:solidFill>
              <a:srgbClr val="00333A"/>
            </a:solidFill>
            <a:prstDash val="solid"/>
            <a:miter lim="800000"/>
          </a:ln>
          <a:effectLst/>
        </p:spPr>
        <p:txBody>
          <a:bodyPr wrap="square" lIns="50407" tIns="50407" rIns="50407" bIns="50407" numCol="1" anchor="ctr">
            <a:noAutofit/>
          </a:bodyPr>
          <a:lstStyle/>
          <a:p>
            <a:pPr algn="ctr">
              <a:defRPr b="1"/>
            </a:pPr>
            <a:r>
              <a:rPr lang="en-GB" sz="1800" dirty="0" err="1"/>
              <a:t>Cidofovir</a:t>
            </a:r>
            <a:r>
              <a:rPr lang="en-GB" sz="1800" dirty="0"/>
              <a:t> reserved for 2</a:t>
            </a:r>
            <a:r>
              <a:rPr lang="en-GB" sz="1800" baseline="30000" dirty="0"/>
              <a:t>nd</a:t>
            </a:r>
            <a:r>
              <a:rPr lang="en-GB" sz="1800" dirty="0"/>
              <a:t> line</a:t>
            </a:r>
            <a:endParaRPr sz="1800"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21384-5A99-460E-A6DE-D81A1DE68899}"/>
              </a:ext>
            </a:extLst>
          </p:cNvPr>
          <p:cNvSpPr>
            <a:spLocks noGrp="1"/>
          </p:cNvSpPr>
          <p:nvPr>
            <p:ph type="title"/>
          </p:nvPr>
        </p:nvSpPr>
        <p:spPr/>
        <p:txBody>
          <a:bodyPr/>
          <a:lstStyle/>
          <a:p>
            <a:r>
              <a:rPr lang="en-US" dirty="0"/>
              <a:t>ACD preliminary recommendation</a:t>
            </a:r>
            <a:endParaRPr lang="en-GB" dirty="0"/>
          </a:p>
        </p:txBody>
      </p:sp>
      <p:sp>
        <p:nvSpPr>
          <p:cNvPr id="3" name="Slide Number Placeholder 2">
            <a:extLst>
              <a:ext uri="{FF2B5EF4-FFF2-40B4-BE49-F238E27FC236}">
                <a16:creationId xmlns:a16="http://schemas.microsoft.com/office/drawing/2014/main" id="{1EC1CE90-8E73-4379-B7D8-D575B311C252}"/>
              </a:ext>
            </a:extLst>
          </p:cNvPr>
          <p:cNvSpPr>
            <a:spLocks noGrp="1"/>
          </p:cNvSpPr>
          <p:nvPr>
            <p:ph type="sldNum" sz="quarter" idx="12"/>
          </p:nvPr>
        </p:nvSpPr>
        <p:spPr/>
        <p:txBody>
          <a:bodyPr/>
          <a:lstStyle/>
          <a:p>
            <a:fld id="{DDBE135E-2566-4748-853C-8A3B78F0FB00}" type="slidenum">
              <a:rPr lang="en-GB" smtClean="0"/>
              <a:t>7</a:t>
            </a:fld>
            <a:endParaRPr lang="en-GB" dirty="0"/>
          </a:p>
        </p:txBody>
      </p:sp>
      <p:sp>
        <p:nvSpPr>
          <p:cNvPr id="4" name="Content Placeholder 3">
            <a:extLst>
              <a:ext uri="{FF2B5EF4-FFF2-40B4-BE49-F238E27FC236}">
                <a16:creationId xmlns:a16="http://schemas.microsoft.com/office/drawing/2014/main" id="{08BB3348-9114-4F3F-AAF9-A144D41ED0D3}"/>
              </a:ext>
            </a:extLst>
          </p:cNvPr>
          <p:cNvSpPr>
            <a:spLocks noGrp="1"/>
          </p:cNvSpPr>
          <p:nvPr>
            <p:ph sz="quarter" idx="10"/>
          </p:nvPr>
        </p:nvSpPr>
        <p:spPr>
          <a:xfrm>
            <a:off x="508000" y="2856089"/>
            <a:ext cx="9669780" cy="1535289"/>
          </a:xfrm>
          <a:ln>
            <a:solidFill>
              <a:schemeClr val="tx1"/>
            </a:solidFill>
          </a:ln>
        </p:spPr>
        <p:txBody>
          <a:bodyPr/>
          <a:lstStyle/>
          <a:p>
            <a:pPr marL="180000" indent="-180000">
              <a:spcAft>
                <a:spcPts val="600"/>
              </a:spcAft>
              <a:buNone/>
            </a:pPr>
            <a:r>
              <a:rPr lang="en-GB" i="1" dirty="0">
                <a:effectLst>
                  <a:glow>
                    <a:srgbClr val="000000"/>
                  </a:glow>
                  <a:outerShdw sx="0" sy="0">
                    <a:srgbClr val="000000"/>
                  </a:outerShdw>
                  <a:reflection stA="0" endPos="0" fadeDir="0" sx="0" sy="0"/>
                </a:effectLst>
              </a:rPr>
              <a:t>	</a:t>
            </a:r>
            <a:r>
              <a:rPr lang="en-GB" i="1" dirty="0" err="1">
                <a:effectLst>
                  <a:glow>
                    <a:srgbClr val="000000"/>
                  </a:glow>
                  <a:outerShdw sx="0" sy="0">
                    <a:srgbClr val="000000"/>
                  </a:outerShdw>
                  <a:reflection stA="0" endPos="0" fadeDir="0" sx="0" sy="0"/>
                </a:effectLst>
              </a:rPr>
              <a:t>Letermovir</a:t>
            </a:r>
            <a:r>
              <a:rPr lang="x-none" i="1" dirty="0">
                <a:effectLst>
                  <a:glow>
                    <a:srgbClr val="000000"/>
                  </a:glow>
                  <a:outerShdw sx="0" sy="0">
                    <a:srgbClr val="000000"/>
                  </a:outerShdw>
                  <a:reflection stA="0" endPos="0" fadeDir="0" sx="0" sy="0"/>
                </a:effectLst>
              </a:rPr>
              <a:t> is </a:t>
            </a:r>
            <a:r>
              <a:rPr lang="x-none" b="1" i="1" dirty="0">
                <a:effectLst>
                  <a:glow>
                    <a:srgbClr val="000000"/>
                  </a:glow>
                  <a:outerShdw sx="0" sy="0">
                    <a:srgbClr val="000000"/>
                  </a:outerShdw>
                  <a:reflection stA="0" endPos="0" fadeDir="0" sx="0" sy="0"/>
                </a:effectLst>
              </a:rPr>
              <a:t>not recommended</a:t>
            </a:r>
            <a:r>
              <a:rPr lang="x-none" i="1" dirty="0">
                <a:effectLst>
                  <a:glow>
                    <a:srgbClr val="000000"/>
                  </a:glow>
                  <a:outerShdw sx="0" sy="0">
                    <a:srgbClr val="000000"/>
                  </a:outerShdw>
                  <a:reflection stA="0" endPos="0" fadeDir="0" sx="0" sy="0"/>
                </a:effectLst>
              </a:rPr>
              <a:t>, within its marketing authorisation, </a:t>
            </a:r>
            <a:r>
              <a:rPr lang="en-GB" i="1" dirty="0">
                <a:effectLst>
                  <a:glow>
                    <a:srgbClr val="000000"/>
                  </a:glow>
                  <a:outerShdw sx="0" sy="0">
                    <a:srgbClr val="000000"/>
                  </a:outerShdw>
                  <a:reflection stA="0" endPos="0" fadeDir="0" sx="0" sy="0"/>
                </a:effectLst>
              </a:rPr>
              <a:t>for preventing cytomegalovirus (CMV) reactivation and disease after an allogeneic haematopoietic stem cell transplant (HSCT) in adults who are seropositive for CMV</a:t>
            </a:r>
            <a:r>
              <a:rPr lang="x-none" i="1" dirty="0">
                <a:effectLst>
                  <a:glow>
                    <a:srgbClr val="000000"/>
                  </a:glow>
                  <a:outerShdw sx="0" sy="0">
                    <a:srgbClr val="000000"/>
                  </a:outerShdw>
                  <a:reflection stA="0" endPos="0" fadeDir="0" sx="0" sy="0"/>
                </a:effectLst>
              </a:rPr>
              <a:t>.</a:t>
            </a:r>
            <a:endParaRPr lang="en-GB" i="1" dirty="0">
              <a:effectLst>
                <a:glow>
                  <a:srgbClr val="000000"/>
                </a:glow>
                <a:outerShdw sx="0" sy="0">
                  <a:srgbClr val="000000"/>
                </a:outerShdw>
                <a:reflection stA="0" endPos="0" fadeDir="0" sx="0" sy="0"/>
              </a:effectLst>
            </a:endParaRPr>
          </a:p>
          <a:p>
            <a:pPr marL="180000" indent="-180000">
              <a:spcAft>
                <a:spcPts val="600"/>
              </a:spcAft>
              <a:buNone/>
            </a:pPr>
            <a:endParaRPr lang="en-GB" i="1" dirty="0"/>
          </a:p>
        </p:txBody>
      </p:sp>
    </p:spTree>
    <p:extLst>
      <p:ext uri="{BB962C8B-B14F-4D97-AF65-F5344CB8AC3E}">
        <p14:creationId xmlns:p14="http://schemas.microsoft.com/office/powerpoint/2010/main" val="2334364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BA9BE39-36FA-42A9-B6BD-28A5A7E8AF56}"/>
              </a:ext>
            </a:extLst>
          </p:cNvPr>
          <p:cNvSpPr>
            <a:spLocks noGrp="1"/>
          </p:cNvSpPr>
          <p:nvPr>
            <p:ph sz="quarter" idx="10"/>
          </p:nvPr>
        </p:nvSpPr>
        <p:spPr>
          <a:xfrm>
            <a:off x="508000" y="1215674"/>
            <a:ext cx="9669780" cy="5725058"/>
          </a:xfrm>
          <a:solidFill>
            <a:schemeClr val="bg1"/>
          </a:solidFill>
        </p:spPr>
        <p:txBody>
          <a:bodyPr/>
          <a:lstStyle/>
          <a:p>
            <a:pPr marL="4763" indent="0">
              <a:buNone/>
            </a:pPr>
            <a:r>
              <a:rPr lang="en-US" b="1" dirty="0"/>
              <a:t>Nature of the condition</a:t>
            </a:r>
          </a:p>
          <a:p>
            <a:r>
              <a:rPr lang="en-US" sz="2000" dirty="0"/>
              <a:t>Cytomegalovirus (CMV) reactivation has a psychological effect on patients and their families</a:t>
            </a:r>
          </a:p>
          <a:p>
            <a:r>
              <a:rPr lang="en-US" sz="2000" dirty="0"/>
              <a:t>There is an unmet need for an effective and well tolerated treatment</a:t>
            </a:r>
          </a:p>
          <a:p>
            <a:pPr marL="4763" indent="0">
              <a:buNone/>
            </a:pPr>
            <a:r>
              <a:rPr lang="en-US" b="1" dirty="0"/>
              <a:t>Clinical</a:t>
            </a:r>
          </a:p>
          <a:p>
            <a:r>
              <a:rPr lang="en-US" sz="2000" dirty="0"/>
              <a:t>The evidence shows </a:t>
            </a:r>
            <a:r>
              <a:rPr lang="en-US" sz="2000" dirty="0" err="1"/>
              <a:t>letermovir</a:t>
            </a:r>
            <a:r>
              <a:rPr lang="en-US" sz="2000" dirty="0"/>
              <a:t> is effective in reducing CMV infection, reduces the need for toxic pre-emptive therapy and improves quality of life</a:t>
            </a:r>
          </a:p>
          <a:p>
            <a:r>
              <a:rPr lang="en-US" sz="2000" dirty="0" err="1"/>
              <a:t>Letermovir</a:t>
            </a:r>
            <a:r>
              <a:rPr lang="en-US" sz="2000" dirty="0"/>
              <a:t> has a better side effect profile than current treatments</a:t>
            </a:r>
            <a:endParaRPr lang="en-US" sz="2000" b="1" dirty="0"/>
          </a:p>
          <a:p>
            <a:r>
              <a:rPr lang="en-US" sz="2000" dirty="0"/>
              <a:t>The effect of </a:t>
            </a:r>
            <a:r>
              <a:rPr lang="en-US" sz="2000" dirty="0" err="1"/>
              <a:t>letermovir</a:t>
            </a:r>
            <a:r>
              <a:rPr lang="en-US" sz="2000" dirty="0"/>
              <a:t> on reducing mortality from CMV disease was unclear</a:t>
            </a:r>
          </a:p>
          <a:p>
            <a:r>
              <a:rPr lang="en-US" sz="2000" dirty="0"/>
              <a:t>Concern about the </a:t>
            </a:r>
            <a:r>
              <a:rPr lang="en-US" sz="2000" dirty="0" err="1"/>
              <a:t>generalisability</a:t>
            </a:r>
            <a:r>
              <a:rPr lang="en-US" sz="2000" dirty="0"/>
              <a:t> of the trial data to NHS clinical practice</a:t>
            </a:r>
          </a:p>
          <a:p>
            <a:pPr marL="4763" indent="0">
              <a:buNone/>
            </a:pPr>
            <a:r>
              <a:rPr lang="en-US" b="1" dirty="0"/>
              <a:t>Cost</a:t>
            </a:r>
          </a:p>
          <a:p>
            <a:r>
              <a:rPr lang="en-GB" sz="2000" dirty="0"/>
              <a:t>The most plausible ICER was above £20,000/QALY and higher than £30,000/QALY in some scenarios</a:t>
            </a:r>
          </a:p>
          <a:p>
            <a:pPr lvl="1"/>
            <a:r>
              <a:rPr lang="en-GB" sz="2000" dirty="0"/>
              <a:t>ICER driven by changes in </a:t>
            </a:r>
            <a:r>
              <a:rPr lang="en-GB" sz="2000" dirty="0" err="1"/>
              <a:t>letermovir’s</a:t>
            </a:r>
            <a:r>
              <a:rPr lang="en-GB" sz="2000" dirty="0"/>
              <a:t> mortality benefit which was uncertain</a:t>
            </a:r>
          </a:p>
        </p:txBody>
      </p:sp>
      <p:sp>
        <p:nvSpPr>
          <p:cNvPr id="5" name="Title 4">
            <a:extLst>
              <a:ext uri="{FF2B5EF4-FFF2-40B4-BE49-F238E27FC236}">
                <a16:creationId xmlns:a16="http://schemas.microsoft.com/office/drawing/2014/main" id="{FC8EFBCA-7CCD-4C19-8C2F-F01AD046181E}"/>
              </a:ext>
            </a:extLst>
          </p:cNvPr>
          <p:cNvSpPr>
            <a:spLocks noGrp="1"/>
          </p:cNvSpPr>
          <p:nvPr>
            <p:ph type="title"/>
          </p:nvPr>
        </p:nvSpPr>
        <p:spPr/>
        <p:txBody>
          <a:bodyPr/>
          <a:lstStyle/>
          <a:p>
            <a:r>
              <a:rPr lang="en-US" dirty="0"/>
              <a:t>Recap: ACD considerations</a:t>
            </a:r>
            <a:endParaRPr lang="en-GB" dirty="0"/>
          </a:p>
        </p:txBody>
      </p:sp>
      <p:sp>
        <p:nvSpPr>
          <p:cNvPr id="4" name="Slide Number Placeholder 3">
            <a:extLst>
              <a:ext uri="{FF2B5EF4-FFF2-40B4-BE49-F238E27FC236}">
                <a16:creationId xmlns:a16="http://schemas.microsoft.com/office/drawing/2014/main" id="{E9A7B572-8E25-4107-A887-5C8909FC5608}"/>
              </a:ext>
            </a:extLst>
          </p:cNvPr>
          <p:cNvSpPr>
            <a:spLocks noGrp="1"/>
          </p:cNvSpPr>
          <p:nvPr>
            <p:ph type="sldNum" sz="quarter" idx="12"/>
          </p:nvPr>
        </p:nvSpPr>
        <p:spPr>
          <a:xfrm>
            <a:off x="9927590" y="6940732"/>
            <a:ext cx="500380" cy="333663"/>
          </a:xfrm>
        </p:spPr>
        <p:txBody>
          <a:bodyPr/>
          <a:lstStyle/>
          <a:p>
            <a:fld id="{86CB4B4D-7CA3-9044-876B-883B54F8677D}" type="slidenum">
              <a:rPr lang="en-GB" smtClean="0"/>
              <a:t>8</a:t>
            </a:fld>
            <a:endParaRPr lang="en-GB" dirty="0"/>
          </a:p>
        </p:txBody>
      </p:sp>
    </p:spTree>
    <p:extLst>
      <p:ext uri="{BB962C8B-B14F-4D97-AF65-F5344CB8AC3E}">
        <p14:creationId xmlns:p14="http://schemas.microsoft.com/office/powerpoint/2010/main" val="1449108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263D-0EA2-45FF-9CB0-754D25CAB7D0}"/>
              </a:ext>
            </a:extLst>
          </p:cNvPr>
          <p:cNvSpPr>
            <a:spLocks noGrp="1"/>
          </p:cNvSpPr>
          <p:nvPr>
            <p:ph type="title"/>
          </p:nvPr>
        </p:nvSpPr>
        <p:spPr/>
        <p:txBody>
          <a:bodyPr/>
          <a:lstStyle/>
          <a:p>
            <a:r>
              <a:rPr lang="en-US" dirty="0"/>
              <a:t>ACD consultation responses</a:t>
            </a:r>
            <a:br>
              <a:rPr lang="en-US" dirty="0"/>
            </a:br>
            <a:endParaRPr lang="en-GB" dirty="0"/>
          </a:p>
        </p:txBody>
      </p:sp>
      <p:sp>
        <p:nvSpPr>
          <p:cNvPr id="3" name="Slide Number Placeholder 2">
            <a:extLst>
              <a:ext uri="{FF2B5EF4-FFF2-40B4-BE49-F238E27FC236}">
                <a16:creationId xmlns:a16="http://schemas.microsoft.com/office/drawing/2014/main" id="{6834841C-9CF0-4E84-941A-AF72549FA5F6}"/>
              </a:ext>
            </a:extLst>
          </p:cNvPr>
          <p:cNvSpPr>
            <a:spLocks noGrp="1"/>
          </p:cNvSpPr>
          <p:nvPr>
            <p:ph type="sldNum" sz="quarter" idx="12"/>
          </p:nvPr>
        </p:nvSpPr>
        <p:spPr/>
        <p:txBody>
          <a:bodyPr/>
          <a:lstStyle/>
          <a:p>
            <a:fld id="{DDBE135E-2566-4748-853C-8A3B78F0FB00}" type="slidenum">
              <a:rPr lang="en-GB" smtClean="0"/>
              <a:t>9</a:t>
            </a:fld>
            <a:endParaRPr lang="en-GB" dirty="0"/>
          </a:p>
        </p:txBody>
      </p:sp>
      <p:sp>
        <p:nvSpPr>
          <p:cNvPr id="4" name="Content Placeholder 3">
            <a:extLst>
              <a:ext uri="{FF2B5EF4-FFF2-40B4-BE49-F238E27FC236}">
                <a16:creationId xmlns:a16="http://schemas.microsoft.com/office/drawing/2014/main" id="{7C346858-8534-4506-8A36-6C9C30E2D192}"/>
              </a:ext>
            </a:extLst>
          </p:cNvPr>
          <p:cNvSpPr>
            <a:spLocks noGrp="1"/>
          </p:cNvSpPr>
          <p:nvPr>
            <p:ph sz="quarter" idx="10"/>
          </p:nvPr>
        </p:nvSpPr>
        <p:spPr/>
        <p:txBody>
          <a:bodyPr/>
          <a:lstStyle/>
          <a:p>
            <a:r>
              <a:rPr lang="en-US" dirty="0"/>
              <a:t>Consultee comments from: </a:t>
            </a:r>
          </a:p>
          <a:p>
            <a:pPr lvl="1"/>
            <a:r>
              <a:rPr lang="en-US" dirty="0"/>
              <a:t>Merck Sharp &amp; Dohme</a:t>
            </a:r>
          </a:p>
          <a:p>
            <a:r>
              <a:rPr lang="en-US" dirty="0"/>
              <a:t>Clinical and patient experts and professional </a:t>
            </a:r>
            <a:r>
              <a:rPr lang="en-US" dirty="0" err="1"/>
              <a:t>organisations</a:t>
            </a:r>
            <a:r>
              <a:rPr lang="en-US" dirty="0"/>
              <a:t>:</a:t>
            </a:r>
          </a:p>
          <a:p>
            <a:pPr lvl="1"/>
            <a:r>
              <a:rPr lang="en-GB" dirty="0"/>
              <a:t>University College Hospital</a:t>
            </a:r>
          </a:p>
          <a:p>
            <a:pPr lvl="1"/>
            <a:r>
              <a:rPr lang="en-US" dirty="0"/>
              <a:t>Anthony Nolan</a:t>
            </a:r>
          </a:p>
          <a:p>
            <a:pPr lvl="1"/>
            <a:r>
              <a:rPr lang="en-US" dirty="0"/>
              <a:t>Royal College of Physicians (RCP)</a:t>
            </a:r>
          </a:p>
          <a:p>
            <a:r>
              <a:rPr lang="en-US" dirty="0"/>
              <a:t>Web comments</a:t>
            </a:r>
          </a:p>
          <a:p>
            <a:pPr lvl="1"/>
            <a:r>
              <a:rPr lang="en-US" dirty="0"/>
              <a:t>None</a:t>
            </a:r>
          </a:p>
          <a:p>
            <a:r>
              <a:rPr lang="en-US" dirty="0"/>
              <a:t>No comment responses from </a:t>
            </a:r>
          </a:p>
          <a:p>
            <a:pPr lvl="1"/>
            <a:r>
              <a:rPr lang="en-US" dirty="0"/>
              <a:t>None</a:t>
            </a:r>
          </a:p>
          <a:p>
            <a:pPr lvl="1"/>
            <a:endParaRPr lang="en-GB" dirty="0"/>
          </a:p>
        </p:txBody>
      </p:sp>
    </p:spTree>
    <p:extLst>
      <p:ext uri="{BB962C8B-B14F-4D97-AF65-F5344CB8AC3E}">
        <p14:creationId xmlns:p14="http://schemas.microsoft.com/office/powerpoint/2010/main" val="2410293881"/>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smtClean="0">
            <a:solidFill>
              <a:schemeClr val="tx1"/>
            </a:solidFill>
          </a:defRPr>
        </a:defPPr>
      </a:lstStyle>
    </a:txDef>
  </a:objectDefaults>
  <a:extraClrSchemeLst/>
  <a:extLst>
    <a:ext uri="{05A4C25C-085E-4340-85A3-A5531E510DB2}">
      <thm15:themeFamily xmlns:thm15="http://schemas.microsoft.com/office/thememl/2012/main" name="Presentation1" id="{B0DB9B5F-C47C-4DE0-81BF-AD823A4FA117}" vid="{DC25DE49-A81C-4707-ADC8-B9557FA014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ID1153 letermovir for cytomegalovirus</Template>
  <TotalTime>4381</TotalTime>
  <Words>2937</Words>
  <Application>Microsoft Office PowerPoint</Application>
  <PresentationFormat>Custom</PresentationFormat>
  <Paragraphs>404</Paragraphs>
  <Slides>23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Lato</vt:lpstr>
      <vt:lpstr>Times New Roman</vt:lpstr>
      <vt:lpstr>Wingdings</vt:lpstr>
      <vt:lpstr>NICE</vt:lpstr>
      <vt:lpstr>PowerPoint Presentation</vt:lpstr>
      <vt:lpstr>Recap: ID1153</vt:lpstr>
      <vt:lpstr>Recap: The nature of the condition  Cytomegalovirus</vt:lpstr>
      <vt:lpstr>Letermovir (Prevymis)</vt:lpstr>
      <vt:lpstr>Clinical evidence: PN001 Trial</vt:lpstr>
      <vt:lpstr>Treatment pathway – CMV in allogeneic HSCT</vt:lpstr>
      <vt:lpstr>ACD preliminary recommendation</vt:lpstr>
      <vt:lpstr>Recap: ACD considerations</vt:lpstr>
      <vt:lpstr>ACD consultation responses </vt:lpstr>
      <vt:lpstr>ACD consultation comments Clinical expert and professional groups </vt:lpstr>
      <vt:lpstr>ACD consultation comments Patient experts group: Anthony Nolan </vt:lpstr>
      <vt:lpstr>ACD consultation comments: Company  Treatment duration</vt:lpstr>
      <vt:lpstr>ACD consultation comments: Company  Pre-emptive therapy and IV letermovir usage</vt:lpstr>
      <vt:lpstr>ACD consultation comments: Company  Mortality </vt:lpstr>
      <vt:lpstr>ACD consultation comments: Company  Clinical data used in the model (24 weeks vs. 48 weeks)</vt:lpstr>
      <vt:lpstr>ACD consultation comments: Company  Health-related quality of life </vt:lpstr>
      <vt:lpstr>ACD consultation comments: Company  Company updated base-case (with updated PAS)</vt:lpstr>
      <vt:lpstr>ACD consultation comments: Company Sensitivity analysis: mortality</vt:lpstr>
      <vt:lpstr>ERG updated base case (with PAS)</vt:lpstr>
      <vt:lpstr>ERG exploratory analysis:  Treatment duration </vt:lpstr>
      <vt:lpstr>Differences in key assumptions between model iterations</vt:lpstr>
      <vt:lpstr>Additional analyses No IV letermovir (100% oral letermovir)</vt:lpstr>
      <vt:lpstr>Key issues for consideration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Paling</dc:creator>
  <cp:lastModifiedBy>Kate Moore</cp:lastModifiedBy>
  <cp:revision>236</cp:revision>
  <dcterms:created xsi:type="dcterms:W3CDTF">2019-02-25T16:32:28Z</dcterms:created>
  <dcterms:modified xsi:type="dcterms:W3CDTF">2019-05-09T09:58:11Z</dcterms:modified>
</cp:coreProperties>
</file>