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44" r:id="rId3"/>
    <p:sldId id="259" r:id="rId4"/>
    <p:sldId id="361" r:id="rId5"/>
    <p:sldId id="347" r:id="rId6"/>
    <p:sldId id="348" r:id="rId7"/>
    <p:sldId id="336" r:id="rId8"/>
    <p:sldId id="349" r:id="rId9"/>
    <p:sldId id="353" r:id="rId10"/>
    <p:sldId id="354" r:id="rId11"/>
    <p:sldId id="355" r:id="rId12"/>
    <p:sldId id="350" r:id="rId13"/>
    <p:sldId id="315" r:id="rId14"/>
    <p:sldId id="316" r:id="rId15"/>
    <p:sldId id="294" r:id="rId16"/>
    <p:sldId id="351" r:id="rId17"/>
    <p:sldId id="360" r:id="rId18"/>
  </p:sldIdLst>
  <p:sldSz cx="10693400" cy="7561263"/>
  <p:notesSz cx="6858000" cy="9144000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nda Goodall" initials="MG" lastIdx="25" clrIdx="0">
    <p:extLst>
      <p:ext uri="{19B8F6BF-5375-455C-9EA6-DF929625EA0E}">
        <p15:presenceInfo xmlns:p15="http://schemas.microsoft.com/office/powerpoint/2012/main" userId="S-1-5-21-2135317788-1047624253-925700815-19721" providerId="AD"/>
      </p:ext>
    </p:extLst>
  </p:cmAuthor>
  <p:cmAuthor id="2" name="Kirsty Pitt" initials="KP" lastIdx="67" clrIdx="1">
    <p:extLst>
      <p:ext uri="{19B8F6BF-5375-455C-9EA6-DF929625EA0E}">
        <p15:presenceInfo xmlns:p15="http://schemas.microsoft.com/office/powerpoint/2012/main" userId="S-1-5-21-2135317788-1047624253-925700815-23121" providerId="AD"/>
      </p:ext>
    </p:extLst>
  </p:cmAuthor>
  <p:cmAuthor id="3" name="Lucy Beggs" initials="LB" lastIdx="172" clrIdx="2">
    <p:extLst>
      <p:ext uri="{19B8F6BF-5375-455C-9EA6-DF929625EA0E}">
        <p15:presenceInfo xmlns:p15="http://schemas.microsoft.com/office/powerpoint/2012/main" userId="S-1-5-21-2135317788-1047624253-925700815-28172" providerId="AD"/>
      </p:ext>
    </p:extLst>
  </p:cmAuthor>
  <p:cmAuthor id="4" name="Ross Dent" initials="RD" lastIdx="13" clrIdx="3">
    <p:extLst>
      <p:ext uri="{19B8F6BF-5375-455C-9EA6-DF929625EA0E}">
        <p15:presenceInfo xmlns:p15="http://schemas.microsoft.com/office/powerpoint/2012/main" userId="S-1-5-21-2135317788-1047624253-925700815-26610" providerId="AD"/>
      </p:ext>
    </p:extLst>
  </p:cmAuthor>
  <p:cmAuthor id="5" name="Omar Moreea" initials="OM" lastIdx="23" clrIdx="4">
    <p:extLst>
      <p:ext uri="{19B8F6BF-5375-455C-9EA6-DF929625EA0E}">
        <p15:presenceInfo xmlns:p15="http://schemas.microsoft.com/office/powerpoint/2012/main" userId="S-1-5-21-2135317788-1047624253-925700815-231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93938"/>
    <a:srgbClr val="00506A"/>
    <a:srgbClr val="CCD3D5"/>
    <a:srgbClr val="E6E6E6"/>
    <a:srgbClr val="A2BDC1"/>
    <a:srgbClr val="18646E"/>
    <a:srgbClr val="4D4D4D"/>
    <a:srgbClr val="222222"/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249" autoAdjust="0"/>
  </p:normalViewPr>
  <p:slideViewPr>
    <p:cSldViewPr snapToGrid="0" showGuides="1">
      <p:cViewPr varScale="1">
        <p:scale>
          <a:sx n="105" d="100"/>
          <a:sy n="105" d="100"/>
        </p:scale>
        <p:origin x="1206" y="10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8" d="100"/>
          <a:sy n="98" d="100"/>
        </p:scale>
        <p:origin x="-63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1677" y="4343400"/>
            <a:ext cx="4844374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spcAft>
        <a:spcPts val="450"/>
      </a:spcAft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1pPr>
    <a:lvl2pPr marL="17462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2pPr>
    <a:lvl3pPr marL="44767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3pPr>
    <a:lvl4pPr marL="622300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4pPr>
    <a:lvl5pPr marL="808038" indent="-185738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3670195"/>
            <a:ext cx="9383395" cy="702589"/>
          </a:xfrm>
        </p:spPr>
        <p:txBody>
          <a:bodyPr/>
          <a:lstStyle>
            <a:lvl1pPr algn="l">
              <a:lnSpc>
                <a:spcPts val="5600"/>
              </a:lnSpc>
              <a:defRPr sz="4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4392907"/>
            <a:ext cx="7781290" cy="819150"/>
          </a:xfrm>
        </p:spPr>
        <p:txBody>
          <a:bodyPr/>
          <a:lstStyle>
            <a:lvl1pPr marL="0" indent="0" algn="l">
              <a:lnSpc>
                <a:spcPts val="4600"/>
              </a:lnSpc>
              <a:spcBef>
                <a:spcPts val="0"/>
              </a:spcBef>
              <a:buNone/>
              <a:defRPr sz="36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75" y="369240"/>
            <a:ext cx="3412800" cy="662083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32522" y="6872289"/>
            <a:ext cx="9358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spc="0" baseline="0" dirty="0">
                <a:solidFill>
                  <a:srgbClr val="7574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NICE 2019. All rights reserved. Subject to notice of rights. The content in this publication is owned by multiple parties and may not be re-used without the permission of the relevant copyright owner. </a:t>
            </a:r>
            <a:endParaRPr lang="en-US" sz="1400" spc="0" baseline="0" dirty="0">
              <a:solidFill>
                <a:srgbClr val="7574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8277" y="2941409"/>
            <a:ext cx="8271760" cy="697044"/>
          </a:xfrm>
        </p:spPr>
        <p:txBody>
          <a:bodyPr/>
          <a:lstStyle>
            <a:lvl1pPr marL="0" indent="0">
              <a:lnSpc>
                <a:spcPts val="5600"/>
              </a:lnSpc>
              <a:defRPr sz="48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2893102"/>
            <a:ext cx="8980488" cy="1469036"/>
          </a:xfrm>
        </p:spPr>
        <p:txBody>
          <a:bodyPr anchor="b" anchorCtr="0"/>
          <a:lstStyle>
            <a:lvl1pPr>
              <a:lnSpc>
                <a:spcPts val="5600"/>
              </a:lnSpc>
              <a:spcBef>
                <a:spcPts val="0"/>
              </a:spcBef>
              <a:defRPr sz="48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08000" y="4359981"/>
            <a:ext cx="9010754" cy="689677"/>
          </a:xfr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36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27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Statement or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1295400"/>
            <a:ext cx="7734300" cy="4946650"/>
          </a:xfrm>
        </p:spPr>
        <p:txBody>
          <a:bodyPr/>
          <a:lstStyle>
            <a:lvl1pPr>
              <a:lnSpc>
                <a:spcPts val="4200"/>
              </a:lnSpc>
              <a:spcBef>
                <a:spcPts val="1134"/>
              </a:spcBef>
              <a:defRPr sz="3600" b="1">
                <a:solidFill>
                  <a:schemeClr val="bg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3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7600"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2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618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812" y="2701823"/>
            <a:ext cx="8618976" cy="3756127"/>
          </a:xfrm>
        </p:spPr>
        <p:txBody>
          <a:bodyPr numCol="2" spcCol="162000"/>
          <a:lstStyle>
            <a:lvl1pPr marL="237600"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ts val="2400"/>
              </a:lnSpc>
              <a:spcBef>
                <a:spcPts val="567"/>
              </a:spcBef>
              <a:buClr>
                <a:schemeClr val="tx1"/>
              </a:buClr>
              <a:defRPr sz="2000">
                <a:solidFill>
                  <a:schemeClr val="tx1"/>
                </a:solidFill>
              </a:defRPr>
            </a:lvl2pPr>
            <a:lvl3pPr>
              <a:lnSpc>
                <a:spcPts val="24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7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1684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525198" y="0"/>
            <a:ext cx="1653017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22288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</p:spTree>
    <p:extLst>
      <p:ext uri="{BB962C8B-B14F-4D97-AF65-F5344CB8AC3E}">
        <p14:creationId xmlns:p14="http://schemas.microsoft.com/office/powerpoint/2010/main" val="263032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525198" y="0"/>
            <a:ext cx="1653017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047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142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812" y="2996927"/>
            <a:ext cx="7433113" cy="275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77400" y="6930281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BE135E-2566-4748-853C-8A3B78F0FB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17" y="6987026"/>
            <a:ext cx="664464" cy="22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0" r:id="rId4"/>
    <p:sldLayoutId id="2147483662" r:id="rId5"/>
    <p:sldLayoutId id="2147483670" r:id="rId6"/>
    <p:sldLayoutId id="2147483671" r:id="rId7"/>
    <p:sldLayoutId id="2147483672" r:id="rId8"/>
    <p:sldLayoutId id="2147483673" r:id="rId9"/>
  </p:sldLayoutIdLst>
  <p:hf hdr="0" ftr="0" dt="0"/>
  <p:txStyles>
    <p:titleStyle>
      <a:lvl1pPr algn="l" defTabSz="1043056" rtl="0" eaLnBrk="1" latinLnBrk="0" hangingPunct="1">
        <a:lnSpc>
          <a:spcPts val="4200"/>
        </a:lnSpc>
        <a:spcBef>
          <a:spcPct val="0"/>
        </a:spcBef>
        <a:buNone/>
        <a:defRPr sz="36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763" indent="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86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SzPct val="95000"/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953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20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38275" indent="-276225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Lato" panose="020F0502020204030203" pitchFamily="34" charset="0"/>
        <a:buChar char="∙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749" y="2421082"/>
            <a:ext cx="9383395" cy="1359549"/>
          </a:xfrm>
        </p:spPr>
        <p:txBody>
          <a:bodyPr/>
          <a:lstStyle/>
          <a:p>
            <a:r>
              <a:rPr lang="en-US" dirty="0"/>
              <a:t>Chair’s</a:t>
            </a:r>
            <a:r>
              <a:rPr lang="en-US" b="1" dirty="0"/>
              <a:t> presentation</a:t>
            </a:r>
            <a:br>
              <a:rPr lang="en-US" b="1" dirty="0"/>
            </a:br>
            <a:r>
              <a:rPr lang="en-US" sz="2800" b="1" dirty="0"/>
              <a:t>2</a:t>
            </a:r>
            <a:r>
              <a:rPr lang="en-US" sz="2800" b="1" baseline="30000" dirty="0"/>
              <a:t>nd</a:t>
            </a:r>
            <a:r>
              <a:rPr lang="en-US" sz="2800" b="1" dirty="0"/>
              <a:t> Appraisal Committee Meeting – 21 August 2019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749" y="3995961"/>
            <a:ext cx="9031511" cy="274818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Lead team: David Meads, Malcolm Oswald, Libby Mills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ERG: </a:t>
            </a:r>
            <a:r>
              <a:rPr lang="en-US" sz="2400" dirty="0" err="1"/>
              <a:t>ScHARR</a:t>
            </a:r>
            <a:r>
              <a:rPr lang="en-US" sz="2400" dirty="0"/>
              <a:t> – University of Sheffield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Technical team: Gary McVeigh, Omar Moreea, Lucy Beggs, Linda Landells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Company: </a:t>
            </a:r>
            <a:r>
              <a:rPr lang="en-US" sz="2400" dirty="0" err="1"/>
              <a:t>Consilient</a:t>
            </a:r>
            <a:r>
              <a:rPr lang="en-US" sz="2400" dirty="0"/>
              <a:t> Health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16749" y="1262320"/>
            <a:ext cx="9166265" cy="104273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3200" b="1" dirty="0">
                <a:solidFill>
                  <a:srgbClr val="000000"/>
                </a:solidFill>
              </a:rPr>
              <a:t>Pentosan </a:t>
            </a:r>
            <a:r>
              <a:rPr lang="en-GB" sz="3200" b="1" dirty="0" err="1">
                <a:solidFill>
                  <a:srgbClr val="000000"/>
                </a:solidFill>
              </a:rPr>
              <a:t>polysulfate</a:t>
            </a:r>
            <a:r>
              <a:rPr lang="en-GB" sz="3200" b="1" dirty="0">
                <a:solidFill>
                  <a:srgbClr val="000000"/>
                </a:solidFill>
              </a:rPr>
              <a:t> sodium for treating bladder pain syndrome [ID1364]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A4EA80-AB85-4A20-B590-9970113B60A7}"/>
              </a:ext>
            </a:extLst>
          </p:cNvPr>
          <p:cNvSpPr txBox="1"/>
          <p:nvPr/>
        </p:nvSpPr>
        <p:spPr>
          <a:xfrm>
            <a:off x="4031672" y="458647"/>
            <a:ext cx="6242591" cy="4485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GB" sz="231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for public – contains no </a:t>
            </a:r>
            <a:r>
              <a:rPr lang="en-GB" sz="2315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ACiC</a:t>
            </a:r>
            <a:endParaRPr lang="en-GB" sz="231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795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28710"/>
            <a:ext cx="9669780" cy="59483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Response to consultation – </a:t>
            </a:r>
            <a:r>
              <a:rPr lang="en-GB" sz="2800" dirty="0"/>
              <a:t>Utilities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032173"/>
            <a:ext cx="9669780" cy="3251398"/>
          </a:xfrm>
          <a:solidFill>
            <a:schemeClr val="accent6">
              <a:lumMod val="60000"/>
              <a:lumOff val="40000"/>
            </a:schemeClr>
          </a:solidFill>
          <a:ln>
            <a:solidFill>
              <a:srgbClr val="00506A"/>
            </a:solidFill>
          </a:ln>
        </p:spPr>
        <p:txBody>
          <a:bodyPr/>
          <a:lstStyle/>
          <a:p>
            <a:pPr marL="4763" indent="0">
              <a:spcBef>
                <a:spcPts val="300"/>
              </a:spcBef>
              <a:buNone/>
            </a:pPr>
            <a:r>
              <a:rPr lang="en-GB" sz="1800" b="1" dirty="0"/>
              <a:t>Company comments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 missing data for the variable ‘received bladder instillations in the previous 6 months’ are not missing at random &amp; imputation of decrement would be informed by EQ-5D score </a:t>
            </a:r>
            <a:r>
              <a:rPr lang="en-GB" sz="1800" dirty="0">
                <a:sym typeface="Wingdings" panose="05000000000000000000" pitchFamily="2" charset="2"/>
              </a:rPr>
              <a:t> d</a:t>
            </a:r>
            <a:r>
              <a:rPr lang="en-GB" sz="1800" dirty="0"/>
              <a:t>isagree with ERG’s approach to conduct multiple imputation for this variable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Utilities associated with PPS was not possible to map as the survey did not include a specific question on PPS and only </a:t>
            </a:r>
            <a:r>
              <a:rPr lang="en-GB" sz="1800" u="sng" dirty="0">
                <a:solidFill>
                  <a:srgbClr val="000000"/>
                </a:solidFill>
                <a:highlight>
                  <a:srgbClr val="000000"/>
                </a:highlight>
              </a:rPr>
              <a:t>XXXXX</a:t>
            </a:r>
            <a:r>
              <a:rPr lang="en-GB" sz="1800" dirty="0"/>
              <a:t> patients reported treatment with PPS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BIs are invasive, uncomfortable, associated with adverse effects (UTIs), and waning effect of treatment between intervals reduces quality of life</a:t>
            </a:r>
          </a:p>
          <a:p>
            <a:pPr>
              <a:spcBef>
                <a:spcPts val="300"/>
              </a:spcBef>
            </a:pPr>
            <a:r>
              <a:rPr lang="en-GB" sz="1800" dirty="0" err="1"/>
              <a:t>Cervigni</a:t>
            </a:r>
            <a:r>
              <a:rPr lang="en-GB" sz="1800" dirty="0"/>
              <a:t> (2017) does not include a utility decrement for BIs but does indicate a greater difference in QoL from baseline to 6 months than those modelled in economic model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 utility score for subsequent BIs is mainly driven by the utility score of non-responders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7895348-6048-49F1-B0F6-5416C6A27AC6}"/>
              </a:ext>
            </a:extLst>
          </p:cNvPr>
          <p:cNvSpPr txBox="1">
            <a:spLocks/>
          </p:cNvSpPr>
          <p:nvPr/>
        </p:nvSpPr>
        <p:spPr>
          <a:xfrm>
            <a:off x="508000" y="4524590"/>
            <a:ext cx="9669780" cy="240569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GB" sz="1800" b="1" dirty="0"/>
              <a:t>ERG response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 company have not adequately explored alternative assumptions for missing data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Prefer to use the utility regression which excludes the previous BIs variable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 patient survey does not indicate whether PPS is also associated with a decrement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Issues with generalisability of </a:t>
            </a:r>
            <a:r>
              <a:rPr lang="en-GB" sz="1800" dirty="0" err="1"/>
              <a:t>Cervigni</a:t>
            </a:r>
            <a:r>
              <a:rPr lang="en-GB" sz="1800" dirty="0"/>
              <a:t> study (broader population, based on Italian EQ-5D valuation, values in study don’t correspond to responders/non-responders, PPS was used as first-line in some patients)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Maintain that the utility values lack face validity</a:t>
            </a:r>
          </a:p>
        </p:txBody>
      </p:sp>
    </p:spTree>
    <p:extLst>
      <p:ext uri="{BB962C8B-B14F-4D97-AF65-F5344CB8AC3E}">
        <p14:creationId xmlns:p14="http://schemas.microsoft.com/office/powerpoint/2010/main" val="22715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60453"/>
            <a:ext cx="9669780" cy="538713"/>
          </a:xfrm>
        </p:spPr>
        <p:txBody>
          <a:bodyPr/>
          <a:lstStyle/>
          <a:p>
            <a:r>
              <a:rPr lang="en-GB" dirty="0"/>
              <a:t>Response to consultation – </a:t>
            </a:r>
            <a:r>
              <a:rPr lang="en-GB" sz="2800" dirty="0"/>
              <a:t>Resource use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799166"/>
            <a:ext cx="9669780" cy="3054601"/>
          </a:xfrm>
          <a:solidFill>
            <a:schemeClr val="accent6">
              <a:lumMod val="60000"/>
              <a:lumOff val="40000"/>
            </a:schemeClr>
          </a:solidFill>
          <a:ln>
            <a:solidFill>
              <a:srgbClr val="00506A"/>
            </a:solidFill>
          </a:ln>
        </p:spPr>
        <p:txBody>
          <a:bodyPr/>
          <a:lstStyle/>
          <a:p>
            <a:pPr marL="4763" indent="0">
              <a:spcBef>
                <a:spcPts val="300"/>
              </a:spcBef>
              <a:buNone/>
            </a:pPr>
            <a:r>
              <a:rPr lang="en-GB" sz="1800" b="1" dirty="0"/>
              <a:t>Company comments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Manufacturers’ recommendations for administration of BIs is weekly for 4 weeks then increased to once weekly every 4 weeks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Advisory board agreed that treatment is tailored to individual patient needs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There is variability in the dosing frequency of BIs (some intervals &lt;4 weeks some &gt;4 weeks)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Insufficient evidence to model intermittent cycles of BI use based on response/relapse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The increased PAS should account for uncertainties in long-term use of BIs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Disease-related costs taken from patient survey; background-disease related costs did not vary by treatment</a:t>
            </a:r>
          </a:p>
          <a:p>
            <a:pPr>
              <a:spcBef>
                <a:spcPts val="300"/>
              </a:spcBef>
            </a:pPr>
            <a:r>
              <a:rPr lang="en-GB" sz="1800" dirty="0"/>
              <a:t>Consider that a </a:t>
            </a:r>
            <a:r>
              <a:rPr lang="en-GB" sz="1800" u="sng" dirty="0">
                <a:solidFill>
                  <a:srgbClr val="000000"/>
                </a:solidFill>
                <a:highlight>
                  <a:srgbClr val="000000"/>
                </a:highlight>
              </a:rPr>
              <a:t>XXXXX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/>
              <a:t>inpatient visits figure is in line with committee expectations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7895348-6048-49F1-B0F6-5416C6A27AC6}"/>
              </a:ext>
            </a:extLst>
          </p:cNvPr>
          <p:cNvSpPr txBox="1">
            <a:spLocks/>
          </p:cNvSpPr>
          <p:nvPr/>
        </p:nvSpPr>
        <p:spPr>
          <a:xfrm>
            <a:off x="508000" y="3922912"/>
            <a:ext cx="9669780" cy="20565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GB" sz="1800" b="1" dirty="0"/>
              <a:t>ERG response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Agree there is variation in dosing frequency but the evidence, in particular, HES data is consistent with 6 weekly administration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Although inpatient visits account for a low % of resource use, they contribute much higher proportion of costs (</a:t>
            </a:r>
            <a:r>
              <a:rPr lang="en-GB" sz="1800" u="sng" dirty="0">
                <a:solidFill>
                  <a:srgbClr val="000000"/>
                </a:solidFill>
                <a:highlight>
                  <a:srgbClr val="000000"/>
                </a:highlight>
              </a:rPr>
              <a:t>XXXXX</a:t>
            </a:r>
            <a:r>
              <a:rPr lang="en-GB" sz="1800" dirty="0"/>
              <a:t> of total cost)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However, cost-effectiveness estimates are not sensitive to the disease-related costs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Model assumes people who discontinue 1</a:t>
            </a:r>
            <a:r>
              <a:rPr lang="en-GB" sz="1800" baseline="30000" dirty="0"/>
              <a:t>st</a:t>
            </a:r>
            <a:r>
              <a:rPr lang="en-GB" sz="1800" dirty="0"/>
              <a:t> line BIs remain on alternative BIs indefinitely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B7F433A-5788-404B-B4D5-AC72E17A31BF}"/>
              </a:ext>
            </a:extLst>
          </p:cNvPr>
          <p:cNvSpPr txBox="1">
            <a:spLocks/>
          </p:cNvSpPr>
          <p:nvPr/>
        </p:nvSpPr>
        <p:spPr>
          <a:xfrm>
            <a:off x="508000" y="6048600"/>
            <a:ext cx="9669780" cy="922687"/>
          </a:xfrm>
          <a:prstGeom prst="rect">
            <a:avLst/>
          </a:prstGeom>
          <a:solidFill>
            <a:schemeClr val="accent5">
              <a:lumMod val="25000"/>
              <a:lumOff val="75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GB" sz="1800" b="1" dirty="0"/>
              <a:t>BAUS comments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Withdrawal of PPS = likely increase in patient visits to primary and secondary care</a:t>
            </a:r>
          </a:p>
          <a:p>
            <a:pPr lvl="0">
              <a:spcBef>
                <a:spcPts val="300"/>
              </a:spcBef>
              <a:buClr>
                <a:srgbClr val="393938"/>
              </a:buClr>
            </a:pPr>
            <a:r>
              <a:rPr lang="en-GB" sz="1800" dirty="0"/>
              <a:t>BIs associated with increased costs (specialist clinics and management of adverse effects)</a:t>
            </a:r>
          </a:p>
        </p:txBody>
      </p:sp>
    </p:spTree>
    <p:extLst>
      <p:ext uri="{BB962C8B-B14F-4D97-AF65-F5344CB8AC3E}">
        <p14:creationId xmlns:p14="http://schemas.microsoft.com/office/powerpoint/2010/main" val="270351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07133"/>
            <a:ext cx="9669780" cy="5786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Response to consultation – </a:t>
            </a:r>
            <a:r>
              <a:rPr lang="en-GB" sz="2800" dirty="0"/>
              <a:t>Other comments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12</a:t>
            </a:fld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1E85C1-D2FD-4189-A4CD-EC019C610BCA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884259210"/>
              </p:ext>
            </p:extLst>
          </p:nvPr>
        </p:nvGraphicFramePr>
        <p:xfrm>
          <a:off x="515620" y="685801"/>
          <a:ext cx="9669780" cy="128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834890">
                  <a:extLst>
                    <a:ext uri="{9D8B030D-6E8A-4147-A177-3AD203B41FA5}">
                      <a16:colId xmlns:a16="http://schemas.microsoft.com/office/drawing/2014/main" val="180236131"/>
                    </a:ext>
                  </a:extLst>
                </a:gridCol>
                <a:gridCol w="4834890">
                  <a:extLst>
                    <a:ext uri="{9D8B030D-6E8A-4147-A177-3AD203B41FA5}">
                      <a16:colId xmlns:a16="http://schemas.microsoft.com/office/drawing/2014/main" val="2021877954"/>
                    </a:ext>
                  </a:extLst>
                </a:gridCol>
              </a:tblGrid>
              <a:tr h="235761">
                <a:tc>
                  <a:txBody>
                    <a:bodyPr/>
                    <a:lstStyle/>
                    <a:p>
                      <a:r>
                        <a:rPr lang="en-GB" sz="18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010286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r>
                        <a:rPr lang="en-GB" sz="1800" dirty="0"/>
                        <a:t>Bucher method for PPS vs BIs as base-case</a:t>
                      </a:r>
                    </a:p>
                    <a:p>
                      <a:r>
                        <a:rPr lang="en-GB" sz="1800" dirty="0"/>
                        <a:t>Bayesian NMA as scenario for PPS vs BIs</a:t>
                      </a:r>
                    </a:p>
                    <a:p>
                      <a:r>
                        <a:rPr lang="en-GB" sz="1800" dirty="0"/>
                        <a:t>Neither the Bucher nor the Bayesian are ideal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ERG’s Bayesian NMA produced</a:t>
                      </a:r>
                    </a:p>
                    <a:p>
                      <a:r>
                        <a:rPr lang="en-GB" sz="1800" dirty="0"/>
                        <a:t>Bayesian is preferable despite limitations</a:t>
                      </a:r>
                    </a:p>
                    <a:p>
                      <a:r>
                        <a:rPr lang="en-GB" sz="1800" dirty="0"/>
                        <a:t>Committee prefer ERG’s Bayesian NMA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576243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01F9E383-8029-4D66-AF03-A9A652F859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307596"/>
              </p:ext>
            </p:extLst>
          </p:nvPr>
        </p:nvGraphicFramePr>
        <p:xfrm>
          <a:off x="515620" y="1992521"/>
          <a:ext cx="9669780" cy="4937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669780">
                  <a:extLst>
                    <a:ext uri="{9D8B030D-6E8A-4147-A177-3AD203B41FA5}">
                      <a16:colId xmlns:a16="http://schemas.microsoft.com/office/drawing/2014/main" val="180236131"/>
                    </a:ext>
                  </a:extLst>
                </a:gridCol>
              </a:tblGrid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Experts and Web 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010286"/>
                  </a:ext>
                </a:extLst>
              </a:tr>
              <a:tr h="632974">
                <a:tc>
                  <a:txBody>
                    <a:bodyPr/>
                    <a:lstStyle/>
                    <a:p>
                      <a:r>
                        <a:rPr lang="en-GB" sz="1800" dirty="0"/>
                        <a:t>PPS may be more effective at relieving pain than placebo and PPS may have a moderate benefit over BSC and BIs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576243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IC/BPS is challenging to manage, causes extreme pain, disrupts normal living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99987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There is a small overall number of patients requiring treatment with PPS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12793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There are few options and there is an unmet need for effective treatment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688370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Clinicians rely on the full medical options available to manage BPS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35875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PPS has a dramatic beneficial effect on the QoL when effective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13139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It is unlikely that high quality data will become available for this rare condition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574184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Amitriptyline, cimetidine &amp; hydroxyzine are associated with adverse effects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132466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The evidence for most BPS treatments is not strong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790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r>
                        <a:rPr lang="en-GB" sz="1800" dirty="0"/>
                        <a:t>Would be useful to keep PPS as an option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599745"/>
                  </a:ext>
                </a:extLst>
              </a:tr>
              <a:tr h="632974">
                <a:tc>
                  <a:txBody>
                    <a:bodyPr/>
                    <a:lstStyle/>
                    <a:p>
                      <a:r>
                        <a:rPr lang="en-GB" sz="1800" dirty="0"/>
                        <a:t>Evidence comparing PPS with BIs may be flawed as they have different routes of 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11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31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684" y="407662"/>
            <a:ext cx="9669780" cy="625610"/>
          </a:xfrm>
        </p:spPr>
        <p:txBody>
          <a:bodyPr/>
          <a:lstStyle/>
          <a:p>
            <a:r>
              <a:rPr lang="en-GB" sz="3400" dirty="0"/>
              <a:t>Committee preference and company response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13</a:t>
            </a:fld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3F871EB-20F5-4CB3-9E2D-5EDE6AA5264C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89847014"/>
              </p:ext>
            </p:extLst>
          </p:nvPr>
        </p:nvGraphicFramePr>
        <p:xfrm>
          <a:off x="516252" y="1033271"/>
          <a:ext cx="9669464" cy="58970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54272">
                  <a:extLst>
                    <a:ext uri="{9D8B030D-6E8A-4147-A177-3AD203B41FA5}">
                      <a16:colId xmlns:a16="http://schemas.microsoft.com/office/drawing/2014/main" val="3703322371"/>
                    </a:ext>
                  </a:extLst>
                </a:gridCol>
                <a:gridCol w="3941064">
                  <a:extLst>
                    <a:ext uri="{9D8B030D-6E8A-4147-A177-3AD203B41FA5}">
                      <a16:colId xmlns:a16="http://schemas.microsoft.com/office/drawing/2014/main" val="4134710321"/>
                    </a:ext>
                  </a:extLst>
                </a:gridCol>
                <a:gridCol w="1774128">
                  <a:extLst>
                    <a:ext uri="{9D8B030D-6E8A-4147-A177-3AD203B41FA5}">
                      <a16:colId xmlns:a16="http://schemas.microsoft.com/office/drawing/2014/main" val="1975661063"/>
                    </a:ext>
                  </a:extLst>
                </a:gridCol>
              </a:tblGrid>
              <a:tr h="959312">
                <a:tc>
                  <a:txBody>
                    <a:bodyPr/>
                    <a:lstStyle/>
                    <a:p>
                      <a:r>
                        <a:rPr lang="en-US" sz="1800" dirty="0"/>
                        <a:t>Committee’s preference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Company consultation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Updated company base-case?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520431"/>
                  </a:ext>
                </a:extLst>
              </a:tr>
              <a:tr h="67151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Prefer the ERG’s Bayesian network meta-analysis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Bayesian NMA provided as a scenario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265637"/>
                  </a:ext>
                </a:extLst>
              </a:tr>
              <a:tr h="9593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Acceptable to use the 16% response rate to placebo from the pentosan polysulfate sodium trials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Applied to base-case (18.9% applied in Bayesian scenario)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71515"/>
                  </a:ext>
                </a:extLst>
              </a:tr>
              <a:tr h="71672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Not reasonable to include a utility decrement for bladder instillations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Utility decrement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606004"/>
                  </a:ext>
                </a:extLst>
              </a:tr>
              <a:tr h="124710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6-weekly administration of subsequent bladder instillations and first-time bladder instillations after the first year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Maintain 4-weekly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894756"/>
                  </a:ext>
                </a:extLst>
              </a:tr>
              <a:tr h="67151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Bladder instillations would not continue indefinitely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Model assumes BIs continue indefinitely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58891"/>
                  </a:ext>
                </a:extLst>
              </a:tr>
              <a:tr h="67151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Model overestimated disease-related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Unchanged, consider costs to be reasonable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55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617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6500D-7908-492F-A61C-CB02509D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" y="297319"/>
            <a:ext cx="9669780" cy="765501"/>
          </a:xfrm>
        </p:spPr>
        <p:txBody>
          <a:bodyPr/>
          <a:lstStyle/>
          <a:p>
            <a:r>
              <a:rPr lang="en-GB" dirty="0"/>
              <a:t>Assumptions in updated models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6588B2-7136-4731-B0DC-38336B42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14</a:t>
            </a:fld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277EA4-DF91-45E0-9E8E-F16651934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912794"/>
              </p:ext>
            </p:extLst>
          </p:nvPr>
        </p:nvGraphicFramePr>
        <p:xfrm>
          <a:off x="508000" y="1011361"/>
          <a:ext cx="9669780" cy="58773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834890">
                  <a:extLst>
                    <a:ext uri="{9D8B030D-6E8A-4147-A177-3AD203B41FA5}">
                      <a16:colId xmlns:a16="http://schemas.microsoft.com/office/drawing/2014/main" val="3404744394"/>
                    </a:ext>
                  </a:extLst>
                </a:gridCol>
                <a:gridCol w="4834890">
                  <a:extLst>
                    <a:ext uri="{9D8B030D-6E8A-4147-A177-3AD203B41FA5}">
                      <a16:colId xmlns:a16="http://schemas.microsoft.com/office/drawing/2014/main" val="3596397869"/>
                    </a:ext>
                  </a:extLst>
                </a:gridCol>
              </a:tblGrid>
              <a:tr h="35022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Company assumptions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ERG assumptions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48329"/>
                  </a:ext>
                </a:extLst>
              </a:tr>
              <a:tr h="350223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Bucher method for ITC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Bayesian NMA (ERG preferred approach)</a:t>
                      </a:r>
                      <a:r>
                        <a:rPr lang="en-GB" sz="1800" strike="sngStrike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23046"/>
                  </a:ext>
                </a:extLst>
              </a:tr>
              <a:tr h="350223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Lifetime time horizon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Lifetime time horizon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453180"/>
                  </a:ext>
                </a:extLst>
              </a:tr>
              <a:tr h="350223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15.8% BSC response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16% BSC response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758563"/>
                  </a:ext>
                </a:extLst>
              </a:tr>
              <a:tr h="612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BSC response rates estimated from PPS trials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BSC response rates estimated from PPS trials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343200"/>
                  </a:ext>
                </a:extLst>
              </a:tr>
              <a:tr h="350223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BSC response rates do not recede over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BSC response rates do not recede over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931697"/>
                  </a:ext>
                </a:extLst>
              </a:tr>
              <a:tr h="612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A log-normal extrapolation of the ERG’s 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A log-normal extrapolation of the ERG’s dataset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418832"/>
                  </a:ext>
                </a:extLst>
              </a:tr>
              <a:tr h="612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Utility decrement of </a:t>
                      </a: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XXXXX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 associated with the use of BIs in the previous 6 months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BIs in previous 6 months not included (implying no utility decrement for previous BI usage)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041334"/>
                  </a:ext>
                </a:extLst>
              </a:tr>
              <a:tr h="375855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Previous BI use missing data excluded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strike="sngStri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162021"/>
                  </a:ext>
                </a:extLst>
              </a:tr>
              <a:tr h="612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Utility values for non-responders who move onto BSC return to 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Utility values for non-responders who move onto BSC return to baseline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098862"/>
                  </a:ext>
                </a:extLst>
              </a:tr>
              <a:tr h="612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4-weekly administration of BIs for first and subsequent treatments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6-weekly administration of BIs for subsequent treatments and after 1 year for first 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273291"/>
                  </a:ext>
                </a:extLst>
              </a:tr>
              <a:tr h="47233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BIs continue indefinitely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BIs continue indefinitely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751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898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 effectiveness results (1)</a:t>
            </a:r>
            <a:br>
              <a:rPr lang="en-GB" dirty="0"/>
            </a:br>
            <a:r>
              <a:rPr lang="en-GB" sz="2800" dirty="0"/>
              <a:t>Company base-case with updated PAS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15</a:t>
            </a:fld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D0C522-DAE1-4FDB-B865-A1F3F6AFA0CB}"/>
              </a:ext>
            </a:extLst>
          </p:cNvPr>
          <p:cNvSpPr txBox="1"/>
          <p:nvPr/>
        </p:nvSpPr>
        <p:spPr>
          <a:xfrm>
            <a:off x="504305" y="1829203"/>
            <a:ext cx="938414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>
                <a:solidFill>
                  <a:schemeClr val="tx1"/>
                </a:solidFill>
              </a:rPr>
              <a:t>Pentosa</a:t>
            </a:r>
            <a:r>
              <a:rPr lang="en-GB" sz="1800" b="1" dirty="0"/>
              <a:t>n polysulfate sodium vs bladder instillations</a:t>
            </a:r>
            <a:endParaRPr lang="en-GB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5BA137-71CC-4410-AF70-CDA173E5D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495003"/>
              </p:ext>
            </p:extLst>
          </p:nvPr>
        </p:nvGraphicFramePr>
        <p:xfrm>
          <a:off x="500608" y="2103355"/>
          <a:ext cx="9387841" cy="18367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421">
                  <a:extLst>
                    <a:ext uri="{9D8B030D-6E8A-4147-A177-3AD203B41FA5}">
                      <a16:colId xmlns:a16="http://schemas.microsoft.com/office/drawing/2014/main" val="1129078655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324945123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3136904979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7558205"/>
                    </a:ext>
                  </a:extLst>
                </a:gridCol>
                <a:gridCol w="1457750">
                  <a:extLst>
                    <a:ext uri="{9D8B030D-6E8A-4147-A177-3AD203B41FA5}">
                      <a16:colId xmlns:a16="http://schemas.microsoft.com/office/drawing/2014/main" val="1665120075"/>
                    </a:ext>
                  </a:extLst>
                </a:gridCol>
                <a:gridCol w="1601618">
                  <a:extLst>
                    <a:ext uri="{9D8B030D-6E8A-4147-A177-3AD203B41FA5}">
                      <a16:colId xmlns:a16="http://schemas.microsoft.com/office/drawing/2014/main" val="3447166896"/>
                    </a:ext>
                  </a:extLst>
                </a:gridCol>
              </a:tblGrid>
              <a:tr h="71679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QALY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QALYs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990792"/>
                  </a:ext>
                </a:extLst>
              </a:tr>
              <a:tr h="403198">
                <a:tc>
                  <a:txBody>
                    <a:bodyPr/>
                    <a:lstStyle/>
                    <a:p>
                      <a:r>
                        <a:rPr lang="en-GB" sz="2000" b="0" dirty="0">
                          <a:latin typeface="+mn-lt"/>
                        </a:rPr>
                        <a:t>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2212744"/>
                  </a:ext>
                </a:extLst>
              </a:tr>
              <a:tr h="716797"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9393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PPS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u="non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Dominant</a:t>
                      </a:r>
                      <a:endParaRPr lang="en-GB" sz="200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28200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ACD88E9-2FAF-4E7C-91E7-2FBA8E2A1751}"/>
              </a:ext>
            </a:extLst>
          </p:cNvPr>
          <p:cNvSpPr txBox="1"/>
          <p:nvPr/>
        </p:nvSpPr>
        <p:spPr>
          <a:xfrm>
            <a:off x="508000" y="4245149"/>
            <a:ext cx="938414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>
                <a:solidFill>
                  <a:schemeClr val="tx1"/>
                </a:solidFill>
              </a:rPr>
              <a:t>Pentosa</a:t>
            </a:r>
            <a:r>
              <a:rPr lang="en-GB" sz="1800" b="1" dirty="0"/>
              <a:t>n polysulfate sodium vs best supportive care</a:t>
            </a:r>
            <a:endParaRPr lang="en-GB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E7DEE72-FB86-4B81-A178-82C5A8418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223756"/>
              </p:ext>
            </p:extLst>
          </p:nvPr>
        </p:nvGraphicFramePr>
        <p:xfrm>
          <a:off x="500608" y="4536665"/>
          <a:ext cx="9387841" cy="18367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421">
                  <a:extLst>
                    <a:ext uri="{9D8B030D-6E8A-4147-A177-3AD203B41FA5}">
                      <a16:colId xmlns:a16="http://schemas.microsoft.com/office/drawing/2014/main" val="1129078655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324945123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3136904979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7558205"/>
                    </a:ext>
                  </a:extLst>
                </a:gridCol>
                <a:gridCol w="1457750">
                  <a:extLst>
                    <a:ext uri="{9D8B030D-6E8A-4147-A177-3AD203B41FA5}">
                      <a16:colId xmlns:a16="http://schemas.microsoft.com/office/drawing/2014/main" val="1665120075"/>
                    </a:ext>
                  </a:extLst>
                </a:gridCol>
                <a:gridCol w="1601618">
                  <a:extLst>
                    <a:ext uri="{9D8B030D-6E8A-4147-A177-3AD203B41FA5}">
                      <a16:colId xmlns:a16="http://schemas.microsoft.com/office/drawing/2014/main" val="3447166896"/>
                    </a:ext>
                  </a:extLst>
                </a:gridCol>
              </a:tblGrid>
              <a:tr h="71679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QALY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QALYs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990792"/>
                  </a:ext>
                </a:extLst>
              </a:tr>
              <a:tr h="4031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BSC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2212744"/>
                  </a:ext>
                </a:extLst>
              </a:tr>
              <a:tr h="7167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PPS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u="non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£52,264</a:t>
                      </a:r>
                      <a:endParaRPr lang="en-GB" sz="200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282005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DDD2019-9B4A-4D00-9AFE-4AD1820EE032}"/>
              </a:ext>
            </a:extLst>
          </p:cNvPr>
          <p:cNvSpPr txBox="1"/>
          <p:nvPr/>
        </p:nvSpPr>
        <p:spPr>
          <a:xfrm>
            <a:off x="515620" y="6661095"/>
            <a:ext cx="938414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b="1" dirty="0"/>
              <a:t>Probabilistic ICERs using 10,000 simulations (as per ERG’s preference)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93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1058832"/>
          </a:xfrm>
        </p:spPr>
        <p:txBody>
          <a:bodyPr/>
          <a:lstStyle/>
          <a:p>
            <a:r>
              <a:rPr lang="en-GB" dirty="0"/>
              <a:t>Cost effectiveness results (2)</a:t>
            </a:r>
            <a:br>
              <a:rPr lang="en-GB" dirty="0"/>
            </a:br>
            <a:r>
              <a:rPr lang="en-GB" sz="2800" dirty="0"/>
              <a:t>ERG preferred base-case with updated PAS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16</a:t>
            </a:fld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D0C522-DAE1-4FDB-B865-A1F3F6AFA0CB}"/>
              </a:ext>
            </a:extLst>
          </p:cNvPr>
          <p:cNvSpPr txBox="1"/>
          <p:nvPr/>
        </p:nvSpPr>
        <p:spPr>
          <a:xfrm>
            <a:off x="504305" y="1829203"/>
            <a:ext cx="938414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>
                <a:solidFill>
                  <a:schemeClr val="tx1"/>
                </a:solidFill>
              </a:rPr>
              <a:t>Pentosa</a:t>
            </a:r>
            <a:r>
              <a:rPr lang="en-GB" sz="1800" b="1" dirty="0"/>
              <a:t>n polysulfate sodium vs bladder instillations</a:t>
            </a:r>
            <a:endParaRPr lang="en-GB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5BA137-71CC-4410-AF70-CDA173E5D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902672"/>
              </p:ext>
            </p:extLst>
          </p:nvPr>
        </p:nvGraphicFramePr>
        <p:xfrm>
          <a:off x="500609" y="2106202"/>
          <a:ext cx="9387841" cy="18367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421">
                  <a:extLst>
                    <a:ext uri="{9D8B030D-6E8A-4147-A177-3AD203B41FA5}">
                      <a16:colId xmlns:a16="http://schemas.microsoft.com/office/drawing/2014/main" val="1129078655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324945123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3136904979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7558205"/>
                    </a:ext>
                  </a:extLst>
                </a:gridCol>
                <a:gridCol w="1457750">
                  <a:extLst>
                    <a:ext uri="{9D8B030D-6E8A-4147-A177-3AD203B41FA5}">
                      <a16:colId xmlns:a16="http://schemas.microsoft.com/office/drawing/2014/main" val="1665120075"/>
                    </a:ext>
                  </a:extLst>
                </a:gridCol>
                <a:gridCol w="1601618">
                  <a:extLst>
                    <a:ext uri="{9D8B030D-6E8A-4147-A177-3AD203B41FA5}">
                      <a16:colId xmlns:a16="http://schemas.microsoft.com/office/drawing/2014/main" val="3447166896"/>
                    </a:ext>
                  </a:extLst>
                </a:gridCol>
              </a:tblGrid>
              <a:tr h="71679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QALY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QALYs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990792"/>
                  </a:ext>
                </a:extLst>
              </a:tr>
              <a:tr h="4031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BIs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2212744"/>
                  </a:ext>
                </a:extLst>
              </a:tr>
              <a:tr h="7167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PPS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£14,418</a:t>
                      </a:r>
                      <a:r>
                        <a:rPr lang="en-US" sz="2000" b="0" dirty="0">
                          <a:effectLst/>
                          <a:highlight>
                            <a:srgbClr val="00FFFF"/>
                          </a:highlight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28200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ACD88E9-2FAF-4E7C-91E7-2FBA8E2A1751}"/>
              </a:ext>
            </a:extLst>
          </p:cNvPr>
          <p:cNvSpPr txBox="1"/>
          <p:nvPr/>
        </p:nvSpPr>
        <p:spPr>
          <a:xfrm>
            <a:off x="508000" y="4245149"/>
            <a:ext cx="938414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>
                <a:solidFill>
                  <a:schemeClr val="tx1"/>
                </a:solidFill>
              </a:rPr>
              <a:t>Pentosa</a:t>
            </a:r>
            <a:r>
              <a:rPr lang="en-GB" sz="1800" b="1" dirty="0"/>
              <a:t>n polysulfate sodium vs best supportive care</a:t>
            </a:r>
            <a:endParaRPr lang="en-GB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E7DEE72-FB86-4B81-A178-82C5A8418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99073"/>
              </p:ext>
            </p:extLst>
          </p:nvPr>
        </p:nvGraphicFramePr>
        <p:xfrm>
          <a:off x="500608" y="4536665"/>
          <a:ext cx="9387841" cy="18367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421">
                  <a:extLst>
                    <a:ext uri="{9D8B030D-6E8A-4147-A177-3AD203B41FA5}">
                      <a16:colId xmlns:a16="http://schemas.microsoft.com/office/drawing/2014/main" val="1129078655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324945123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3136904979"/>
                    </a:ext>
                  </a:extLst>
                </a:gridCol>
                <a:gridCol w="1490684">
                  <a:extLst>
                    <a:ext uri="{9D8B030D-6E8A-4147-A177-3AD203B41FA5}">
                      <a16:colId xmlns:a16="http://schemas.microsoft.com/office/drawing/2014/main" val="27558205"/>
                    </a:ext>
                  </a:extLst>
                </a:gridCol>
                <a:gridCol w="1457750">
                  <a:extLst>
                    <a:ext uri="{9D8B030D-6E8A-4147-A177-3AD203B41FA5}">
                      <a16:colId xmlns:a16="http://schemas.microsoft.com/office/drawing/2014/main" val="1665120075"/>
                    </a:ext>
                  </a:extLst>
                </a:gridCol>
                <a:gridCol w="1601618">
                  <a:extLst>
                    <a:ext uri="{9D8B030D-6E8A-4147-A177-3AD203B41FA5}">
                      <a16:colId xmlns:a16="http://schemas.microsoft.com/office/drawing/2014/main" val="3447166896"/>
                    </a:ext>
                  </a:extLst>
                </a:gridCol>
              </a:tblGrid>
              <a:tr h="71679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Total QALY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Incremental QALYs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ICER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990792"/>
                  </a:ext>
                </a:extLst>
              </a:tr>
              <a:tr h="4031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BSC</a:t>
                      </a:r>
                      <a:endParaRPr lang="en-GB" sz="20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b="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2212744"/>
                  </a:ext>
                </a:extLst>
              </a:tr>
              <a:tr h="7167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PPS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XXXXX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£50,740</a:t>
                      </a:r>
                      <a:endParaRPr lang="en-GB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282005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DDD2019-9B4A-4D00-9AFE-4AD1820EE032}"/>
              </a:ext>
            </a:extLst>
          </p:cNvPr>
          <p:cNvSpPr txBox="1"/>
          <p:nvPr/>
        </p:nvSpPr>
        <p:spPr>
          <a:xfrm>
            <a:off x="515620" y="6661095"/>
            <a:ext cx="938414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b="1" dirty="0"/>
              <a:t>Probabilistic ICERs using 10,000 simulations (as per ERG’s preference)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494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issues</a:t>
            </a:r>
            <a:endParaRPr lang="en-GB" strike="sngStrike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17</a:t>
            </a:fld>
            <a:endParaRPr lang="en-GB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AC709B4-C9A4-4292-B5CF-5796841851F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08000" y="1219199"/>
            <a:ext cx="9815576" cy="5711081"/>
          </a:xfrm>
        </p:spPr>
        <p:txBody>
          <a:bodyPr/>
          <a:lstStyle/>
          <a:p>
            <a:pPr fontAlgn="t"/>
            <a:r>
              <a:rPr lang="en-GB" b="1" dirty="0">
                <a:solidFill>
                  <a:schemeClr val="accent3"/>
                </a:solidFill>
              </a:rPr>
              <a:t>Pathway:</a:t>
            </a:r>
          </a:p>
          <a:p>
            <a:pPr lvl="1">
              <a:buClr>
                <a:srgbClr val="393938"/>
              </a:buClr>
            </a:pPr>
            <a:r>
              <a:rPr lang="en-GB" dirty="0">
                <a:solidFill>
                  <a:srgbClr val="393938"/>
                </a:solidFill>
              </a:rPr>
              <a:t>What is the position of pentosan polysulfate sodium in the pathway?</a:t>
            </a:r>
          </a:p>
          <a:p>
            <a:pPr lvl="1">
              <a:spcAft>
                <a:spcPts val="1200"/>
              </a:spcAft>
              <a:buClr>
                <a:srgbClr val="393938"/>
              </a:buClr>
            </a:pPr>
            <a:r>
              <a:rPr lang="en-GB" dirty="0">
                <a:solidFill>
                  <a:srgbClr val="393938"/>
                </a:solidFill>
              </a:rPr>
              <a:t>Is best supportive care a relevant comparator?</a:t>
            </a:r>
            <a:endParaRPr lang="en-GB" dirty="0"/>
          </a:p>
          <a:p>
            <a:pPr fontAlgn="t"/>
            <a:r>
              <a:rPr lang="en-GB" b="1" dirty="0">
                <a:solidFill>
                  <a:schemeClr val="accent3"/>
                </a:solidFill>
              </a:rPr>
              <a:t>Utilities associated with the use of bladder instillations:</a:t>
            </a:r>
            <a:endParaRPr lang="en-GB" dirty="0"/>
          </a:p>
          <a:p>
            <a:pPr lvl="1">
              <a:buClr>
                <a:srgbClr val="393938"/>
              </a:buClr>
            </a:pPr>
            <a:r>
              <a:rPr lang="en-GB" dirty="0"/>
              <a:t>Is there a utility decrement associated with bladder instillations?</a:t>
            </a:r>
          </a:p>
          <a:p>
            <a:pPr lvl="1">
              <a:spcAft>
                <a:spcPts val="1200"/>
              </a:spcAft>
              <a:buClr>
                <a:srgbClr val="393938"/>
              </a:buClr>
            </a:pPr>
            <a:r>
              <a:rPr lang="en-GB" dirty="0"/>
              <a:t>Is there a utility decrement associated with pentosan polysulfate sodium?</a:t>
            </a:r>
          </a:p>
          <a:p>
            <a:pPr fontAlgn="t"/>
            <a:r>
              <a:rPr lang="en-GB" b="1" dirty="0">
                <a:solidFill>
                  <a:schemeClr val="accent3"/>
                </a:solidFill>
              </a:rPr>
              <a:t>Modelled costs and resource use:</a:t>
            </a:r>
            <a:endParaRPr lang="en-GB" dirty="0"/>
          </a:p>
          <a:p>
            <a:pPr lvl="1">
              <a:buClr>
                <a:srgbClr val="393938"/>
              </a:buClr>
            </a:pPr>
            <a:r>
              <a:rPr lang="en-GB" dirty="0"/>
              <a:t>What is the frequency of bladder instillation administration for first and subsequent treatments?</a:t>
            </a:r>
          </a:p>
          <a:p>
            <a:pPr lvl="1">
              <a:buClr>
                <a:srgbClr val="393938"/>
              </a:buClr>
            </a:pPr>
            <a:r>
              <a:rPr lang="en-GB" dirty="0"/>
              <a:t>What is the cost of inpatient care associated with IC/BPS?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7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issues</a:t>
            </a:r>
            <a:endParaRPr lang="en-GB" strike="sngStrike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AC709B4-C9A4-4292-B5CF-5796841851F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08000" y="1219199"/>
            <a:ext cx="9815576" cy="5711081"/>
          </a:xfrm>
        </p:spPr>
        <p:txBody>
          <a:bodyPr/>
          <a:lstStyle/>
          <a:p>
            <a:pPr fontAlgn="t"/>
            <a:r>
              <a:rPr lang="en-GB" b="1" dirty="0">
                <a:solidFill>
                  <a:schemeClr val="accent3"/>
                </a:solidFill>
              </a:rPr>
              <a:t>Pathway:</a:t>
            </a:r>
          </a:p>
          <a:p>
            <a:pPr lvl="1">
              <a:buClr>
                <a:srgbClr val="393938"/>
              </a:buClr>
            </a:pPr>
            <a:r>
              <a:rPr lang="en-GB" dirty="0">
                <a:solidFill>
                  <a:srgbClr val="393938"/>
                </a:solidFill>
              </a:rPr>
              <a:t>What is the position of pentosan polysulfate sodium in the pathway?</a:t>
            </a:r>
          </a:p>
          <a:p>
            <a:pPr lvl="1">
              <a:spcAft>
                <a:spcPts val="1200"/>
              </a:spcAft>
              <a:buClr>
                <a:srgbClr val="393938"/>
              </a:buClr>
            </a:pPr>
            <a:r>
              <a:rPr lang="en-GB" dirty="0">
                <a:solidFill>
                  <a:srgbClr val="393938"/>
                </a:solidFill>
              </a:rPr>
              <a:t>Is best supportive care a relevant comparator?</a:t>
            </a:r>
            <a:endParaRPr lang="en-GB" dirty="0"/>
          </a:p>
          <a:p>
            <a:pPr fontAlgn="t"/>
            <a:r>
              <a:rPr lang="en-GB" b="1" dirty="0">
                <a:solidFill>
                  <a:schemeClr val="accent3"/>
                </a:solidFill>
              </a:rPr>
              <a:t>Utilities associated with the use of bladder instillations:</a:t>
            </a:r>
            <a:endParaRPr lang="en-GB" dirty="0"/>
          </a:p>
          <a:p>
            <a:pPr lvl="1">
              <a:buClr>
                <a:srgbClr val="393938"/>
              </a:buClr>
            </a:pPr>
            <a:r>
              <a:rPr lang="en-GB" dirty="0"/>
              <a:t>Is there a utility decrement associated with bladder instillations?</a:t>
            </a:r>
          </a:p>
          <a:p>
            <a:pPr lvl="1">
              <a:spcAft>
                <a:spcPts val="1200"/>
              </a:spcAft>
              <a:buClr>
                <a:srgbClr val="393938"/>
              </a:buClr>
            </a:pPr>
            <a:r>
              <a:rPr lang="en-GB" dirty="0"/>
              <a:t>Is there a utility decrement associated with pentosan polysulfate sodium?</a:t>
            </a:r>
          </a:p>
          <a:p>
            <a:pPr fontAlgn="t"/>
            <a:r>
              <a:rPr lang="en-GB" b="1" dirty="0">
                <a:solidFill>
                  <a:schemeClr val="accent3"/>
                </a:solidFill>
              </a:rPr>
              <a:t>Modelled costs and resource use:</a:t>
            </a:r>
            <a:endParaRPr lang="en-GB" dirty="0"/>
          </a:p>
          <a:p>
            <a:pPr lvl="1">
              <a:buClr>
                <a:srgbClr val="393938"/>
              </a:buClr>
            </a:pPr>
            <a:r>
              <a:rPr lang="en-GB" dirty="0"/>
              <a:t>What is the frequency of bladder instillation administration for first and subsequent treatments?</a:t>
            </a:r>
          </a:p>
          <a:p>
            <a:pPr lvl="1">
              <a:buClr>
                <a:srgbClr val="393938"/>
              </a:buClr>
            </a:pPr>
            <a:r>
              <a:rPr lang="en-GB" dirty="0"/>
              <a:t>What is the cost of inpatient care associated with IC/BPS?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56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1115328"/>
          </a:xfrm>
        </p:spPr>
        <p:txBody>
          <a:bodyPr/>
          <a:lstStyle/>
          <a:p>
            <a:r>
              <a:rPr lang="en-GB" dirty="0"/>
              <a:t>Pentosan </a:t>
            </a:r>
            <a:r>
              <a:rPr lang="en-GB" dirty="0" err="1"/>
              <a:t>polysulfate</a:t>
            </a:r>
            <a:r>
              <a:rPr lang="en-GB" dirty="0"/>
              <a:t> sodium (</a:t>
            </a:r>
            <a:r>
              <a:rPr lang="en-GB" dirty="0" err="1"/>
              <a:t>Elmiron</a:t>
            </a:r>
            <a:r>
              <a:rPr lang="en-GB" dirty="0"/>
              <a:t>, </a:t>
            </a:r>
            <a:r>
              <a:rPr lang="en-GB" dirty="0" err="1"/>
              <a:t>Consilient</a:t>
            </a:r>
            <a:r>
              <a:rPr lang="en-GB" dirty="0"/>
              <a:t> Health)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560705137"/>
              </p:ext>
            </p:extLst>
          </p:nvPr>
        </p:nvGraphicFramePr>
        <p:xfrm>
          <a:off x="508000" y="1724514"/>
          <a:ext cx="9551290" cy="4975264"/>
        </p:xfrm>
        <a:graphic>
          <a:graphicData uri="http://schemas.openxmlformats.org/drawingml/2006/table">
            <a:tbl>
              <a:tblPr firstCol="1" bandRow="1">
                <a:tableStyleId>{F5AB1C69-6EDB-4FF4-983F-18BD219EF322}</a:tableStyleId>
              </a:tblPr>
              <a:tblGrid>
                <a:gridCol w="2802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49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3518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 of technology</a:t>
                      </a: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Semi-synthetic heparin-like substance that resembles glycosaminoglycans. It is thought to work by binding to and repairing the glycosaminoglycan layer in the deficient mucous of the bladder</a:t>
                      </a:r>
                      <a:endParaRPr kumimoji="0" lang="en-GB" altLang="en-US" sz="1800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2368917462"/>
                  </a:ext>
                </a:extLst>
              </a:tr>
              <a:tr h="866274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</a:t>
                      </a:r>
                      <a:r>
                        <a:rPr lang="en-GB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authorisation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treating ‘bladder pain syndrome characterised by either glomerulations 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Hunner’s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lesions in adults with moderate to severe pain, urgency and frequency of micturition’</a:t>
                      </a:r>
                      <a:endParaRPr kumimoji="0" lang="en-GB" altLang="en-US" sz="1800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664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Dosage and administration</a:t>
                      </a: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n-lt"/>
                          <a:cs typeface="Arial" panose="020B0604020202020204" pitchFamily="34" charset="0"/>
                        </a:rPr>
                        <a:t>Pentosan </a:t>
                      </a:r>
                      <a:r>
                        <a:rPr lang="en-GB" sz="1800" dirty="0" err="1">
                          <a:latin typeface="+mn-lt"/>
                          <a:cs typeface="Arial" panose="020B0604020202020204" pitchFamily="34" charset="0"/>
                        </a:rPr>
                        <a:t>polysulfate</a:t>
                      </a:r>
                      <a:r>
                        <a:rPr lang="en-GB" sz="1800" dirty="0">
                          <a:latin typeface="+mn-lt"/>
                          <a:cs typeface="Arial" panose="020B0604020202020204" pitchFamily="34" charset="0"/>
                        </a:rPr>
                        <a:t> sodium 300 mg/day taken as one 100 mg capsule orally three times daily</a:t>
                      </a: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664">
                <a:tc>
                  <a:txBody>
                    <a:bodyPr/>
                    <a:lstStyle/>
                    <a:p>
                      <a:r>
                        <a:rPr lang="en-GB" sz="1800" dirty="0"/>
                        <a:t>Comparators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Bladder instillations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rgbClr val="393938"/>
                          </a:solidFill>
                        </a:rPr>
                        <a:t>Best supportive care (for people for whom bladder instillations are inappropriate, cannot be tolerated or are unsuccessful)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803991"/>
                  </a:ext>
                </a:extLst>
              </a:tr>
              <a:tr h="610664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Stopping rule</a:t>
                      </a: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n-lt"/>
                          <a:cs typeface="Arial" panose="020B0604020202020204" pitchFamily="34" charset="0"/>
                        </a:rPr>
                        <a:t>Stop if no improvement at 6 months after treatment initiation</a:t>
                      </a:r>
                    </a:p>
                    <a:p>
                      <a:r>
                        <a:rPr lang="en-GB" sz="1800" dirty="0">
                          <a:latin typeface="+mn-lt"/>
                          <a:cs typeface="Arial" panose="020B0604020202020204" pitchFamily="34" charset="0"/>
                        </a:rPr>
                        <a:t>In responders, continue as long as the response is maintained</a:t>
                      </a: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3398639612"/>
                  </a:ext>
                </a:extLst>
              </a:tr>
              <a:tr h="610664">
                <a:tc>
                  <a:txBody>
                    <a:bodyPr/>
                    <a:lstStyle/>
                    <a:p>
                      <a:r>
                        <a:rPr lang="en-GB" sz="1800" dirty="0"/>
                        <a:t>List 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£450 per pack of 90 capsules (100 mg each)</a:t>
                      </a:r>
                    </a:p>
                    <a:p>
                      <a:r>
                        <a:rPr lang="en-GB" sz="1800" dirty="0"/>
                        <a:t>Company have provided a confidential commercial arrangement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734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965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562" y="107517"/>
            <a:ext cx="9669780" cy="586041"/>
          </a:xfrm>
        </p:spPr>
        <p:txBody>
          <a:bodyPr/>
          <a:lstStyle/>
          <a:p>
            <a:r>
              <a:rPr lang="en-GB" dirty="0"/>
              <a:t>Treatment pathway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4</a:t>
            </a:fld>
            <a:endParaRPr lang="en-GB" dirty="0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B896985E-748C-4F42-9ACD-CAA68D1B6B99}"/>
              </a:ext>
            </a:extLst>
          </p:cNvPr>
          <p:cNvSpPr/>
          <p:nvPr/>
        </p:nvSpPr>
        <p:spPr>
          <a:xfrm>
            <a:off x="2884160" y="1220871"/>
            <a:ext cx="5037420" cy="1854532"/>
          </a:xfrm>
          <a:custGeom>
            <a:avLst/>
            <a:gdLst>
              <a:gd name="connsiteX0" fmla="*/ 0 w 3021707"/>
              <a:gd name="connsiteY0" fmla="*/ 0 h 1813024"/>
              <a:gd name="connsiteX1" fmla="*/ 3021707 w 3021707"/>
              <a:gd name="connsiteY1" fmla="*/ 0 h 1813024"/>
              <a:gd name="connsiteX2" fmla="*/ 3021707 w 3021707"/>
              <a:gd name="connsiteY2" fmla="*/ 1813024 h 1813024"/>
              <a:gd name="connsiteX3" fmla="*/ 0 w 3021707"/>
              <a:gd name="connsiteY3" fmla="*/ 1813024 h 1813024"/>
              <a:gd name="connsiteX4" fmla="*/ 0 w 3021707"/>
              <a:gd name="connsiteY4" fmla="*/ 0 h 1813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1813024">
                <a:moveTo>
                  <a:pt x="0" y="0"/>
                </a:moveTo>
                <a:lnTo>
                  <a:pt x="3021707" y="0"/>
                </a:lnTo>
                <a:lnTo>
                  <a:pt x="3021707" y="1813024"/>
                </a:lnTo>
                <a:lnTo>
                  <a:pt x="0" y="18130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/>
              <a:t>Oral treatments: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1600" kern="1200" dirty="0"/>
              <a:t>Neuropathic analgesia (amitriptyline, gabapentin, pregabalin)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1600" kern="1200" dirty="0"/>
              <a:t>Simple analgesia (paracetamol, NSAID)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1600" kern="1200" dirty="0"/>
              <a:t>Hydroxyzine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1600" kern="1200" dirty="0"/>
              <a:t>Cimetidine/ranitidine</a:t>
            </a: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5493D64B-D4FF-4FC1-81B9-32F9ECCE2241}"/>
              </a:ext>
            </a:extLst>
          </p:cNvPr>
          <p:cNvSpPr/>
          <p:nvPr/>
        </p:nvSpPr>
        <p:spPr>
          <a:xfrm>
            <a:off x="2884161" y="772934"/>
            <a:ext cx="5037420" cy="339238"/>
          </a:xfrm>
          <a:custGeom>
            <a:avLst/>
            <a:gdLst>
              <a:gd name="connsiteX0" fmla="*/ 0 w 3021707"/>
              <a:gd name="connsiteY0" fmla="*/ 0 h 421927"/>
              <a:gd name="connsiteX1" fmla="*/ 3021707 w 3021707"/>
              <a:gd name="connsiteY1" fmla="*/ 0 h 421927"/>
              <a:gd name="connsiteX2" fmla="*/ 3021707 w 3021707"/>
              <a:gd name="connsiteY2" fmla="*/ 421927 h 421927"/>
              <a:gd name="connsiteX3" fmla="*/ 0 w 3021707"/>
              <a:gd name="connsiteY3" fmla="*/ 421927 h 421927"/>
              <a:gd name="connsiteX4" fmla="*/ 0 w 3021707"/>
              <a:gd name="connsiteY4" fmla="*/ 0 h 42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421927">
                <a:moveTo>
                  <a:pt x="0" y="0"/>
                </a:moveTo>
                <a:lnTo>
                  <a:pt x="3021707" y="0"/>
                </a:lnTo>
                <a:lnTo>
                  <a:pt x="3021707" y="421927"/>
                </a:lnTo>
                <a:lnTo>
                  <a:pt x="0" y="42192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800" kern="1200" dirty="0"/>
              <a:t>Patients with suspected IC/BPS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474B9A-DF58-4EE7-9519-ABD44AB5E3A1}"/>
              </a:ext>
            </a:extLst>
          </p:cNvPr>
          <p:cNvSpPr txBox="1"/>
          <p:nvPr/>
        </p:nvSpPr>
        <p:spPr>
          <a:xfrm>
            <a:off x="8247170" y="778539"/>
            <a:ext cx="1930609" cy="86177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Stakeholders indicated the treatment pathway varies substantially between services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423CEEDE-C1C9-4B5F-B7CC-9ED901D35288}"/>
              </a:ext>
            </a:extLst>
          </p:cNvPr>
          <p:cNvSpPr/>
          <p:nvPr/>
        </p:nvSpPr>
        <p:spPr>
          <a:xfrm>
            <a:off x="843829" y="756932"/>
            <a:ext cx="935036" cy="5947971"/>
          </a:xfrm>
          <a:prstGeom prst="downArrow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807A8BD-E030-4744-AADF-D7F9716B4817}"/>
              </a:ext>
            </a:extLst>
          </p:cNvPr>
          <p:cNvCxnSpPr>
            <a:cxnSpLocks/>
          </p:cNvCxnSpPr>
          <p:nvPr/>
        </p:nvCxnSpPr>
        <p:spPr>
          <a:xfrm>
            <a:off x="5107723" y="5821062"/>
            <a:ext cx="6277" cy="6169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B75E13B-FD81-45C9-841B-E1316EFD70E0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4655597" y="4675942"/>
            <a:ext cx="17222" cy="6608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01FA1B0-2312-45A3-962A-FDD79AE68E11}"/>
              </a:ext>
            </a:extLst>
          </p:cNvPr>
          <p:cNvSpPr/>
          <p:nvPr/>
        </p:nvSpPr>
        <p:spPr>
          <a:xfrm>
            <a:off x="2884161" y="3134120"/>
            <a:ext cx="5037419" cy="289381"/>
          </a:xfrm>
          <a:custGeom>
            <a:avLst/>
            <a:gdLst>
              <a:gd name="connsiteX0" fmla="*/ 0 w 3021707"/>
              <a:gd name="connsiteY0" fmla="*/ 0 h 1813024"/>
              <a:gd name="connsiteX1" fmla="*/ 3021707 w 3021707"/>
              <a:gd name="connsiteY1" fmla="*/ 0 h 1813024"/>
              <a:gd name="connsiteX2" fmla="*/ 3021707 w 3021707"/>
              <a:gd name="connsiteY2" fmla="*/ 1813024 h 1813024"/>
              <a:gd name="connsiteX3" fmla="*/ 0 w 3021707"/>
              <a:gd name="connsiteY3" fmla="*/ 1813024 h 1813024"/>
              <a:gd name="connsiteX4" fmla="*/ 0 w 3021707"/>
              <a:gd name="connsiteY4" fmla="*/ 0 h 1813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1813024">
                <a:moveTo>
                  <a:pt x="0" y="0"/>
                </a:moveTo>
                <a:lnTo>
                  <a:pt x="3021707" y="0"/>
                </a:lnTo>
                <a:lnTo>
                  <a:pt x="3021707" y="1813024"/>
                </a:lnTo>
                <a:lnTo>
                  <a:pt x="0" y="18130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dirty="0"/>
              <a:t>Confirm IC/BPS with glomerulations or HL</a:t>
            </a:r>
            <a:endParaRPr lang="en-GB" sz="1600" kern="1200" dirty="0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ECA840B8-D8D7-406A-B3EB-D10E2276A084}"/>
              </a:ext>
            </a:extLst>
          </p:cNvPr>
          <p:cNvSpPr/>
          <p:nvPr/>
        </p:nvSpPr>
        <p:spPr>
          <a:xfrm>
            <a:off x="2884161" y="3756289"/>
            <a:ext cx="2241529" cy="908088"/>
          </a:xfrm>
          <a:prstGeom prst="roundRect">
            <a:avLst/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Able to tolerate/suitable for bladder instillations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83ACEBC3-46A3-44FB-AD2D-B22BD366E037}"/>
              </a:ext>
            </a:extLst>
          </p:cNvPr>
          <p:cNvSpPr/>
          <p:nvPr/>
        </p:nvSpPr>
        <p:spPr>
          <a:xfrm>
            <a:off x="5596365" y="3752189"/>
            <a:ext cx="2325215" cy="908088"/>
          </a:xfrm>
          <a:prstGeom prst="roundRect">
            <a:avLst/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Not able to tolerate/suitable for bladder instillations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4B91AAD-B9A7-42F0-917B-08B4BE73DEAF}"/>
              </a:ext>
            </a:extLst>
          </p:cNvPr>
          <p:cNvCxnSpPr>
            <a:cxnSpLocks/>
          </p:cNvCxnSpPr>
          <p:nvPr/>
        </p:nvCxnSpPr>
        <p:spPr>
          <a:xfrm flipH="1">
            <a:off x="4192716" y="3445810"/>
            <a:ext cx="1090917" cy="2893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658E712-88FE-4157-9B1B-1C3716527ABB}"/>
              </a:ext>
            </a:extLst>
          </p:cNvPr>
          <p:cNvCxnSpPr>
            <a:cxnSpLocks/>
          </p:cNvCxnSpPr>
          <p:nvPr/>
        </p:nvCxnSpPr>
        <p:spPr>
          <a:xfrm>
            <a:off x="5440450" y="3445810"/>
            <a:ext cx="1198734" cy="2769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406965F-F805-47B0-908F-735D431E9090}"/>
              </a:ext>
            </a:extLst>
          </p:cNvPr>
          <p:cNvSpPr/>
          <p:nvPr/>
        </p:nvSpPr>
        <p:spPr>
          <a:xfrm>
            <a:off x="3941328" y="5336751"/>
            <a:ext cx="1462982" cy="484311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Bladder instillations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38DB24D-27E4-465D-BD9B-F79D44B714DF}"/>
              </a:ext>
            </a:extLst>
          </p:cNvPr>
          <p:cNvSpPr/>
          <p:nvPr/>
        </p:nvSpPr>
        <p:spPr>
          <a:xfrm>
            <a:off x="4744508" y="6442789"/>
            <a:ext cx="705153" cy="272394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BSC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CA3E686-CD8C-41B4-8568-320A288B64DA}"/>
              </a:ext>
            </a:extLst>
          </p:cNvPr>
          <p:cNvSpPr/>
          <p:nvPr/>
        </p:nvSpPr>
        <p:spPr>
          <a:xfrm>
            <a:off x="6821206" y="5445631"/>
            <a:ext cx="705153" cy="272394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BSC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A023A93-44FF-474C-AF65-E65A951C312A}"/>
              </a:ext>
            </a:extLst>
          </p:cNvPr>
          <p:cNvSpPr/>
          <p:nvPr/>
        </p:nvSpPr>
        <p:spPr>
          <a:xfrm>
            <a:off x="2730593" y="5341164"/>
            <a:ext cx="1124769" cy="479898"/>
          </a:xfrm>
          <a:prstGeom prst="roundRect">
            <a:avLst/>
          </a:prstGeom>
          <a:solidFill>
            <a:schemeClr val="accent6"/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PPS?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FAF256C2-EE1A-4FE5-90C5-960479F22F87}"/>
              </a:ext>
            </a:extLst>
          </p:cNvPr>
          <p:cNvSpPr/>
          <p:nvPr/>
        </p:nvSpPr>
        <p:spPr>
          <a:xfrm>
            <a:off x="3802200" y="6458325"/>
            <a:ext cx="876237" cy="252042"/>
          </a:xfrm>
          <a:prstGeom prst="roundRect">
            <a:avLst/>
          </a:prstGeom>
          <a:solidFill>
            <a:schemeClr val="accent6"/>
          </a:solidFill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PPS?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71AED04-E92A-4851-A2EA-1A44396CA770}"/>
              </a:ext>
            </a:extLst>
          </p:cNvPr>
          <p:cNvCxnSpPr>
            <a:cxnSpLocks/>
          </p:cNvCxnSpPr>
          <p:nvPr/>
        </p:nvCxnSpPr>
        <p:spPr>
          <a:xfrm>
            <a:off x="3335907" y="4675942"/>
            <a:ext cx="0" cy="660809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841D026-37B6-4B56-8934-E2C96B26FAED}"/>
              </a:ext>
            </a:extLst>
          </p:cNvPr>
          <p:cNvCxnSpPr>
            <a:cxnSpLocks/>
          </p:cNvCxnSpPr>
          <p:nvPr/>
        </p:nvCxnSpPr>
        <p:spPr>
          <a:xfrm>
            <a:off x="6349912" y="4674816"/>
            <a:ext cx="0" cy="737320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6D5441E-5A92-4FDB-B5E5-CF676BFCA815}"/>
              </a:ext>
            </a:extLst>
          </p:cNvPr>
          <p:cNvCxnSpPr>
            <a:cxnSpLocks/>
          </p:cNvCxnSpPr>
          <p:nvPr/>
        </p:nvCxnSpPr>
        <p:spPr>
          <a:xfrm>
            <a:off x="7173782" y="4674816"/>
            <a:ext cx="0" cy="7373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E6BA7C8-A4EE-4E33-8C46-1E89A1CBB04A}"/>
              </a:ext>
            </a:extLst>
          </p:cNvPr>
          <p:cNvCxnSpPr>
            <a:cxnSpLocks/>
          </p:cNvCxnSpPr>
          <p:nvPr/>
        </p:nvCxnSpPr>
        <p:spPr>
          <a:xfrm>
            <a:off x="4229587" y="5821061"/>
            <a:ext cx="6277" cy="616911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AF99E072-74CE-4F86-81C5-04869C5BEDDE}"/>
              </a:ext>
            </a:extLst>
          </p:cNvPr>
          <p:cNvSpPr/>
          <p:nvPr/>
        </p:nvSpPr>
        <p:spPr>
          <a:xfrm>
            <a:off x="5879051" y="5440895"/>
            <a:ext cx="876237" cy="272394"/>
          </a:xfrm>
          <a:prstGeom prst="roundRect">
            <a:avLst/>
          </a:prstGeom>
          <a:solidFill>
            <a:schemeClr val="accent6"/>
          </a:solidFill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bg2"/>
                </a:solidFill>
              </a:rPr>
              <a:t>PPS?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B4CC040-1AC1-48A7-8E2D-96433D11D3A5}"/>
              </a:ext>
            </a:extLst>
          </p:cNvPr>
          <p:cNvSpPr/>
          <p:nvPr/>
        </p:nvSpPr>
        <p:spPr>
          <a:xfrm>
            <a:off x="506558" y="951652"/>
            <a:ext cx="1552574" cy="1259608"/>
          </a:xfrm>
          <a:custGeom>
            <a:avLst/>
            <a:gdLst>
              <a:gd name="connsiteX0" fmla="*/ 0 w 3021707"/>
              <a:gd name="connsiteY0" fmla="*/ 0 h 1813024"/>
              <a:gd name="connsiteX1" fmla="*/ 3021707 w 3021707"/>
              <a:gd name="connsiteY1" fmla="*/ 0 h 1813024"/>
              <a:gd name="connsiteX2" fmla="*/ 3021707 w 3021707"/>
              <a:gd name="connsiteY2" fmla="*/ 1813024 h 1813024"/>
              <a:gd name="connsiteX3" fmla="*/ 0 w 3021707"/>
              <a:gd name="connsiteY3" fmla="*/ 1813024 h 1813024"/>
              <a:gd name="connsiteX4" fmla="*/ 0 w 3021707"/>
              <a:gd name="connsiteY4" fmla="*/ 0 h 1813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1813024">
                <a:moveTo>
                  <a:pt x="0" y="0"/>
                </a:moveTo>
                <a:lnTo>
                  <a:pt x="3021707" y="0"/>
                </a:lnTo>
                <a:lnTo>
                  <a:pt x="3021707" y="1813024"/>
                </a:lnTo>
                <a:lnTo>
                  <a:pt x="0" y="18130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400" dirty="0">
                <a:solidFill>
                  <a:schemeClr val="tx1"/>
                </a:solidFill>
              </a:rPr>
              <a:t>Patients with suspected IC/BPS given standard oral treatments as BSC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F69AE8F-F5AA-42A1-A43D-7C7C9DA358A4}"/>
              </a:ext>
            </a:extLst>
          </p:cNvPr>
          <p:cNvSpPr/>
          <p:nvPr/>
        </p:nvSpPr>
        <p:spPr>
          <a:xfrm>
            <a:off x="507717" y="2610048"/>
            <a:ext cx="1552574" cy="1462002"/>
          </a:xfrm>
          <a:custGeom>
            <a:avLst/>
            <a:gdLst>
              <a:gd name="connsiteX0" fmla="*/ 0 w 3021707"/>
              <a:gd name="connsiteY0" fmla="*/ 0 h 1813024"/>
              <a:gd name="connsiteX1" fmla="*/ 3021707 w 3021707"/>
              <a:gd name="connsiteY1" fmla="*/ 0 h 1813024"/>
              <a:gd name="connsiteX2" fmla="*/ 3021707 w 3021707"/>
              <a:gd name="connsiteY2" fmla="*/ 1813024 h 1813024"/>
              <a:gd name="connsiteX3" fmla="*/ 0 w 3021707"/>
              <a:gd name="connsiteY3" fmla="*/ 1813024 h 1813024"/>
              <a:gd name="connsiteX4" fmla="*/ 0 w 3021707"/>
              <a:gd name="connsiteY4" fmla="*/ 0 h 1813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1813024">
                <a:moveTo>
                  <a:pt x="0" y="0"/>
                </a:moveTo>
                <a:lnTo>
                  <a:pt x="3021707" y="0"/>
                </a:lnTo>
                <a:lnTo>
                  <a:pt x="3021707" y="1813024"/>
                </a:lnTo>
                <a:lnTo>
                  <a:pt x="0" y="18130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400" dirty="0">
                <a:solidFill>
                  <a:schemeClr val="tx1"/>
                </a:solidFill>
              </a:rPr>
              <a:t>Population in marketing authorisation confirmed as having IC/BPS with additional diagnostic tests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0F4E3DA-AC61-4069-AE61-0A9011076355}"/>
              </a:ext>
            </a:extLst>
          </p:cNvPr>
          <p:cNvSpPr/>
          <p:nvPr/>
        </p:nvSpPr>
        <p:spPr>
          <a:xfrm>
            <a:off x="504944" y="4785222"/>
            <a:ext cx="1552574" cy="1027190"/>
          </a:xfrm>
          <a:custGeom>
            <a:avLst/>
            <a:gdLst>
              <a:gd name="connsiteX0" fmla="*/ 0 w 3021707"/>
              <a:gd name="connsiteY0" fmla="*/ 0 h 1813024"/>
              <a:gd name="connsiteX1" fmla="*/ 3021707 w 3021707"/>
              <a:gd name="connsiteY1" fmla="*/ 0 h 1813024"/>
              <a:gd name="connsiteX2" fmla="*/ 3021707 w 3021707"/>
              <a:gd name="connsiteY2" fmla="*/ 1813024 h 1813024"/>
              <a:gd name="connsiteX3" fmla="*/ 0 w 3021707"/>
              <a:gd name="connsiteY3" fmla="*/ 1813024 h 1813024"/>
              <a:gd name="connsiteX4" fmla="*/ 0 w 3021707"/>
              <a:gd name="connsiteY4" fmla="*/ 0 h 1813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1707" h="1813024">
                <a:moveTo>
                  <a:pt x="0" y="0"/>
                </a:moveTo>
                <a:lnTo>
                  <a:pt x="3021707" y="0"/>
                </a:lnTo>
                <a:lnTo>
                  <a:pt x="3021707" y="1813024"/>
                </a:lnTo>
                <a:lnTo>
                  <a:pt x="0" y="18130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400" dirty="0">
                <a:solidFill>
                  <a:schemeClr val="tx1"/>
                </a:solidFill>
              </a:rPr>
              <a:t>Treatment options if insufficient response to standard oral treatments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F43DF90C-0828-482A-89E3-AC2E3163773E}"/>
              </a:ext>
            </a:extLst>
          </p:cNvPr>
          <p:cNvSpPr/>
          <p:nvPr/>
        </p:nvSpPr>
        <p:spPr>
          <a:xfrm>
            <a:off x="2153090" y="3912559"/>
            <a:ext cx="270595" cy="27507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 Brace 38">
            <a:extLst>
              <a:ext uri="{FF2B5EF4-FFF2-40B4-BE49-F238E27FC236}">
                <a16:creationId xmlns:a16="http://schemas.microsoft.com/office/drawing/2014/main" id="{A466BC0E-DC07-4331-8D5C-0143E3377472}"/>
              </a:ext>
            </a:extLst>
          </p:cNvPr>
          <p:cNvSpPr/>
          <p:nvPr/>
        </p:nvSpPr>
        <p:spPr>
          <a:xfrm>
            <a:off x="2153090" y="2962402"/>
            <a:ext cx="270595" cy="61595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eft Brace 39">
            <a:extLst>
              <a:ext uri="{FF2B5EF4-FFF2-40B4-BE49-F238E27FC236}">
                <a16:creationId xmlns:a16="http://schemas.microsoft.com/office/drawing/2014/main" id="{BB8BB17D-3198-496A-B8BD-A779EE44C019}"/>
              </a:ext>
            </a:extLst>
          </p:cNvPr>
          <p:cNvSpPr/>
          <p:nvPr/>
        </p:nvSpPr>
        <p:spPr>
          <a:xfrm>
            <a:off x="2153090" y="1168769"/>
            <a:ext cx="270595" cy="61595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73ED0E1-5733-4F97-B9CB-CC6E031AEB06}"/>
              </a:ext>
            </a:extLst>
          </p:cNvPr>
          <p:cNvCxnSpPr>
            <a:cxnSpLocks/>
          </p:cNvCxnSpPr>
          <p:nvPr/>
        </p:nvCxnSpPr>
        <p:spPr>
          <a:xfrm>
            <a:off x="5393038" y="1083967"/>
            <a:ext cx="0" cy="1827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FEEAE54-2309-49B2-A0B3-12675E48B09B}"/>
              </a:ext>
            </a:extLst>
          </p:cNvPr>
          <p:cNvCxnSpPr>
            <a:cxnSpLocks/>
          </p:cNvCxnSpPr>
          <p:nvPr/>
        </p:nvCxnSpPr>
        <p:spPr>
          <a:xfrm>
            <a:off x="5387222" y="2978404"/>
            <a:ext cx="0" cy="1827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A12B072-B0FB-40E1-9C5B-E28FF0830DB6}"/>
              </a:ext>
            </a:extLst>
          </p:cNvPr>
          <p:cNvSpPr txBox="1"/>
          <p:nvPr/>
        </p:nvSpPr>
        <p:spPr>
          <a:xfrm>
            <a:off x="8247171" y="2025350"/>
            <a:ext cx="1938512" cy="172354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IC/BPS = ‘bladder pain syndrome characterised by either glomerulations or </a:t>
            </a:r>
            <a:r>
              <a:rPr lang="en-GB" sz="1400" dirty="0" err="1">
                <a:solidFill>
                  <a:srgbClr val="000000"/>
                </a:solidFill>
              </a:rPr>
              <a:t>Hunner’s</a:t>
            </a:r>
            <a:r>
              <a:rPr lang="en-GB" sz="1400" dirty="0">
                <a:solidFill>
                  <a:srgbClr val="000000"/>
                </a:solidFill>
              </a:rPr>
              <a:t> lesions in adults with moderate to severe pain, urgency and frequency of micturition’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4EEE75-B086-425F-8E93-116DF44F6C2B}"/>
              </a:ext>
            </a:extLst>
          </p:cNvPr>
          <p:cNvSpPr txBox="1"/>
          <p:nvPr/>
        </p:nvSpPr>
        <p:spPr>
          <a:xfrm>
            <a:off x="8239267" y="4138891"/>
            <a:ext cx="1938512" cy="129266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Bladder surgery (fulguration) can be considered at any point in the treatment pathway for IC/BPS with </a:t>
            </a:r>
            <a:r>
              <a:rPr lang="en-GB" sz="1400" dirty="0" err="1">
                <a:solidFill>
                  <a:srgbClr val="000000"/>
                </a:solidFill>
              </a:rPr>
              <a:t>Hunner’s</a:t>
            </a:r>
            <a:r>
              <a:rPr lang="en-GB" sz="1400" dirty="0">
                <a:solidFill>
                  <a:srgbClr val="000000"/>
                </a:solidFill>
              </a:rPr>
              <a:t> lesions</a:t>
            </a:r>
          </a:p>
        </p:txBody>
      </p:sp>
    </p:spTree>
    <p:extLst>
      <p:ext uri="{BB962C8B-B14F-4D97-AF65-F5344CB8AC3E}">
        <p14:creationId xmlns:p14="http://schemas.microsoft.com/office/powerpoint/2010/main" val="427971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1173933"/>
          </a:xfrm>
        </p:spPr>
        <p:txBody>
          <a:bodyPr/>
          <a:lstStyle/>
          <a:p>
            <a:r>
              <a:rPr lang="en-GB" dirty="0"/>
              <a:t>Recommendation in Appraisal Consultation Document (ACD)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5</a:t>
            </a:fld>
            <a:endParaRPr lang="en-GB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F96C322-6395-4A0D-A542-05CD317D784A}"/>
              </a:ext>
            </a:extLst>
          </p:cNvPr>
          <p:cNvSpPr txBox="1">
            <a:spLocks/>
          </p:cNvSpPr>
          <p:nvPr/>
        </p:nvSpPr>
        <p:spPr>
          <a:xfrm>
            <a:off x="508000" y="2380654"/>
            <a:ext cx="9541256" cy="2399690"/>
          </a:xfrm>
          <a:prstGeom prst="rect">
            <a:avLst/>
          </a:prstGeom>
          <a:solidFill>
            <a:srgbClr val="18646E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lvl="1" indent="0">
              <a:buNone/>
            </a:pPr>
            <a:r>
              <a:rPr lang="en-GB" sz="2800" dirty="0"/>
              <a:t>‘</a:t>
            </a:r>
            <a:r>
              <a:rPr lang="x-none" sz="2800" dirty="0"/>
              <a:t>Pentosan polysulfate sodium</a:t>
            </a:r>
            <a:r>
              <a:rPr lang="en-GB" sz="2800" dirty="0"/>
              <a:t> is </a:t>
            </a:r>
            <a:r>
              <a:rPr lang="en-GB" sz="2800" b="1" u="sng" dirty="0"/>
              <a:t>not recommended</a:t>
            </a:r>
            <a:r>
              <a:rPr lang="en-GB" sz="2800" dirty="0"/>
              <a:t>, within its marketing authorisation, for treating </a:t>
            </a:r>
            <a:r>
              <a:rPr lang="x-none" sz="2800" dirty="0"/>
              <a:t>bladder pain syndrome with glomerulations or Hunner’s lesions</a:t>
            </a:r>
            <a:r>
              <a:rPr lang="en-GB" sz="2800" dirty="0"/>
              <a:t> in </a:t>
            </a:r>
            <a:r>
              <a:rPr lang="x-none" sz="2800" dirty="0"/>
              <a:t>adults with moderate to severe pain, urgency and frequency of urination</a:t>
            </a:r>
            <a:r>
              <a:rPr lang="en-GB" sz="2800" dirty="0"/>
              <a:t>.’</a:t>
            </a:r>
          </a:p>
        </p:txBody>
      </p:sp>
    </p:spTree>
    <p:extLst>
      <p:ext uri="{BB962C8B-B14F-4D97-AF65-F5344CB8AC3E}">
        <p14:creationId xmlns:p14="http://schemas.microsoft.com/office/powerpoint/2010/main" val="8930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684" y="188619"/>
            <a:ext cx="9669780" cy="789789"/>
          </a:xfrm>
        </p:spPr>
        <p:txBody>
          <a:bodyPr/>
          <a:lstStyle/>
          <a:p>
            <a:pPr>
              <a:lnSpc>
                <a:spcPts val="3200"/>
              </a:lnSpc>
            </a:pPr>
            <a:r>
              <a:rPr lang="en-GB" dirty="0"/>
              <a:t>Committee’s considerations in the Appraisal Consultation Document (ACD)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6</a:t>
            </a:fld>
            <a:endParaRPr lang="en-GB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2257AE8D-FDC8-4186-B76C-C0F61A565657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353635363"/>
              </p:ext>
            </p:extLst>
          </p:nvPr>
        </p:nvGraphicFramePr>
        <p:xfrm>
          <a:off x="516252" y="978408"/>
          <a:ext cx="9669464" cy="5974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33853">
                  <a:extLst>
                    <a:ext uri="{9D8B030D-6E8A-4147-A177-3AD203B41FA5}">
                      <a16:colId xmlns:a16="http://schemas.microsoft.com/office/drawing/2014/main" val="3703322371"/>
                    </a:ext>
                  </a:extLst>
                </a:gridCol>
                <a:gridCol w="5868365">
                  <a:extLst>
                    <a:ext uri="{9D8B030D-6E8A-4147-A177-3AD203B41FA5}">
                      <a16:colId xmlns:a16="http://schemas.microsoft.com/office/drawing/2014/main" val="4134710321"/>
                    </a:ext>
                  </a:extLst>
                </a:gridCol>
                <a:gridCol w="767246">
                  <a:extLst>
                    <a:ext uri="{9D8B030D-6E8A-4147-A177-3AD203B41FA5}">
                      <a16:colId xmlns:a16="http://schemas.microsoft.com/office/drawing/2014/main" val="1975661063"/>
                    </a:ext>
                  </a:extLst>
                </a:gridCol>
              </a:tblGrid>
              <a:tr h="331920">
                <a:tc>
                  <a:txBody>
                    <a:bodyPr/>
                    <a:lstStyle/>
                    <a:p>
                      <a:r>
                        <a:rPr lang="en-US" sz="1800" dirty="0"/>
                        <a:t>Issue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Committee’s consideration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ACD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520431"/>
                  </a:ext>
                </a:extLst>
              </a:tr>
              <a:tr h="331920">
                <a:tc>
                  <a:txBody>
                    <a:bodyPr/>
                    <a:lstStyle/>
                    <a:p>
                      <a:r>
                        <a:rPr lang="en-GB" sz="1800" dirty="0"/>
                        <a:t>Relevant comparators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Bladder instillations and best supportive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283743"/>
                  </a:ext>
                </a:extLst>
              </a:tr>
              <a:tr h="331920">
                <a:tc>
                  <a:txBody>
                    <a:bodyPr/>
                    <a:lstStyle/>
                    <a:p>
                      <a:r>
                        <a:rPr lang="en-GB" sz="1800" dirty="0"/>
                        <a:t>Clinical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Substantial uncertainty in PPS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045585"/>
                  </a:ext>
                </a:extLst>
              </a:tr>
              <a:tr h="580860">
                <a:tc>
                  <a:txBody>
                    <a:bodyPr/>
                    <a:lstStyle/>
                    <a:p>
                      <a:r>
                        <a:rPr lang="en-GB" sz="1800" dirty="0"/>
                        <a:t>Indirect treatment 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Prefer the ERG’s Bayesian network meta-analysis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3.7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265637"/>
                  </a:ext>
                </a:extLst>
              </a:tr>
              <a:tr h="580860">
                <a:tc>
                  <a:txBody>
                    <a:bodyPr/>
                    <a:lstStyle/>
                    <a:p>
                      <a:r>
                        <a:rPr lang="en-GB" sz="1800" dirty="0"/>
                        <a:t>Response rate to placebo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Acceptable to use the 16% response rate to placebo from the pentosan polysulfate sodium trials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71515"/>
                  </a:ext>
                </a:extLst>
              </a:tr>
              <a:tr h="829800">
                <a:tc>
                  <a:txBody>
                    <a:bodyPr/>
                    <a:lstStyle/>
                    <a:p>
                      <a:r>
                        <a:rPr lang="en-GB" sz="1800" dirty="0"/>
                        <a:t>Utility decrement for bladder instillations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Not reasonable to include a utility decrement for bladder instillations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3.10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3.11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3.12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606004"/>
                  </a:ext>
                </a:extLst>
              </a:tr>
              <a:tr h="829800">
                <a:tc>
                  <a:txBody>
                    <a:bodyPr/>
                    <a:lstStyle/>
                    <a:p>
                      <a:r>
                        <a:rPr lang="en-GB" sz="1800" dirty="0"/>
                        <a:t>Administration of subsequent bladder instillations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6-weekly administration of subsequent bladder instillations and first-time bladder instillations after the first year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3.13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894756"/>
                  </a:ext>
                </a:extLst>
              </a:tr>
              <a:tr h="331920">
                <a:tc>
                  <a:txBody>
                    <a:bodyPr/>
                    <a:lstStyle/>
                    <a:p>
                      <a:r>
                        <a:rPr lang="en-GB" sz="1800" dirty="0"/>
                        <a:t>Treatment 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Bladder instillations would not continue indefinitely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3.14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58891"/>
                  </a:ext>
                </a:extLst>
              </a:tr>
              <a:tr h="345750">
                <a:tc>
                  <a:txBody>
                    <a:bodyPr/>
                    <a:lstStyle/>
                    <a:p>
                      <a:r>
                        <a:rPr lang="en-GB" sz="1900" dirty="0"/>
                        <a:t>Inpatient resource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dirty="0"/>
                        <a:t>Model overestimated disease-related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dirty="0"/>
                        <a:t>3.15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55927"/>
                  </a:ext>
                </a:extLst>
              </a:tr>
              <a:tr h="345750">
                <a:tc>
                  <a:txBody>
                    <a:bodyPr/>
                    <a:lstStyle/>
                    <a:p>
                      <a:r>
                        <a:rPr lang="en-GB" sz="1900" dirty="0"/>
                        <a:t>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dirty="0"/>
                        <a:t>Uncertainties in the cost-effectiveness estimates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dirty="0"/>
                        <a:t>3.16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956983"/>
                  </a:ext>
                </a:extLst>
              </a:tr>
              <a:tr h="58086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Most plausible ICERs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£86,502 per QALY gained vs bladder instillations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£72,355 per QALY gained vs best supportive care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3.17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3.19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286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930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dirty="0"/>
              <a:t>ACD consultation responses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219200"/>
            <a:ext cx="9669780" cy="5467007"/>
          </a:xfrm>
        </p:spPr>
        <p:txBody>
          <a:bodyPr/>
          <a:lstStyle/>
          <a:p>
            <a:pPr algn="just"/>
            <a:r>
              <a:rPr lang="en-GB" sz="2000" dirty="0"/>
              <a:t>Consultee comments:</a:t>
            </a:r>
          </a:p>
          <a:p>
            <a:pPr lvl="1" algn="just"/>
            <a:r>
              <a:rPr lang="en-GB" sz="2000" dirty="0" err="1"/>
              <a:t>Consilient</a:t>
            </a:r>
            <a:r>
              <a:rPr lang="en-GB" sz="2000" dirty="0"/>
              <a:t> Health (the company)</a:t>
            </a:r>
          </a:p>
          <a:p>
            <a:pPr lvl="1" algn="just"/>
            <a:r>
              <a:rPr lang="en-GB" sz="2000" dirty="0"/>
              <a:t>Increased PAS</a:t>
            </a:r>
          </a:p>
          <a:p>
            <a:pPr marL="4763" indent="0" algn="just">
              <a:buNone/>
            </a:pPr>
            <a:endParaRPr lang="en-GB" sz="2000" dirty="0"/>
          </a:p>
          <a:p>
            <a:pPr algn="just"/>
            <a:r>
              <a:rPr lang="en-GB" sz="2000" dirty="0"/>
              <a:t>Clinical expert comments</a:t>
            </a:r>
          </a:p>
          <a:p>
            <a:pPr marL="4763" indent="0" algn="just">
              <a:buNone/>
            </a:pPr>
            <a:endParaRPr lang="en-GB" sz="2000" dirty="0"/>
          </a:p>
          <a:p>
            <a:pPr algn="just"/>
            <a:r>
              <a:rPr lang="en-GB" sz="2000" dirty="0"/>
              <a:t>Patient &amp; Professional comments:</a:t>
            </a:r>
          </a:p>
          <a:p>
            <a:pPr lvl="1" algn="just"/>
            <a:r>
              <a:rPr lang="en-GB" sz="2000" dirty="0"/>
              <a:t>British Association of Urological Surgeons (BAUS)</a:t>
            </a:r>
          </a:p>
          <a:p>
            <a:pPr lvl="1" algn="just"/>
            <a:r>
              <a:rPr lang="en-GB" sz="2000" dirty="0"/>
              <a:t>Bladder Health UK</a:t>
            </a:r>
          </a:p>
          <a:p>
            <a:pPr marL="4763" indent="0" algn="just">
              <a:buNone/>
            </a:pPr>
            <a:endParaRPr lang="en-GB" sz="2000" dirty="0"/>
          </a:p>
          <a:p>
            <a:pPr algn="just"/>
            <a:r>
              <a:rPr lang="en-GB" sz="2000" dirty="0"/>
              <a:t>Web comments:</a:t>
            </a:r>
          </a:p>
          <a:p>
            <a:pPr lvl="1" algn="just"/>
            <a:r>
              <a:rPr lang="en-GB" sz="2000" dirty="0"/>
              <a:t>2 responses</a:t>
            </a:r>
          </a:p>
        </p:txBody>
      </p:sp>
    </p:spTree>
    <p:extLst>
      <p:ext uri="{BB962C8B-B14F-4D97-AF65-F5344CB8AC3E}">
        <p14:creationId xmlns:p14="http://schemas.microsoft.com/office/powerpoint/2010/main" val="1314745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5883"/>
            <a:ext cx="9669780" cy="1134257"/>
          </a:xfrm>
        </p:spPr>
        <p:txBody>
          <a:bodyPr/>
          <a:lstStyle/>
          <a:p>
            <a:r>
              <a:rPr lang="en-GB" dirty="0"/>
              <a:t>Response to consultation</a:t>
            </a:r>
            <a:br>
              <a:rPr lang="en-GB" dirty="0"/>
            </a:br>
            <a:r>
              <a:rPr lang="en-GB" sz="2800" dirty="0"/>
              <a:t>Positioning of PPS in treatment pathway (1)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397458"/>
            <a:ext cx="9669780" cy="2436274"/>
          </a:xfrm>
          <a:solidFill>
            <a:schemeClr val="accent6">
              <a:lumMod val="60000"/>
              <a:lumOff val="40000"/>
            </a:schemeClr>
          </a:solidFill>
          <a:ln>
            <a:solidFill>
              <a:srgbClr val="00506A"/>
            </a:solidFill>
          </a:ln>
        </p:spPr>
        <p:txBody>
          <a:bodyPr/>
          <a:lstStyle/>
          <a:p>
            <a:pPr marL="4763" indent="0" algn="just">
              <a:spcBef>
                <a:spcPts val="600"/>
              </a:spcBef>
              <a:buNone/>
            </a:pPr>
            <a:r>
              <a:rPr lang="en-GB" sz="1800" b="1" dirty="0"/>
              <a:t>Company comments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PPS is not an alternative to BSC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PPS considered a second-line option (in secondary care) only when first-line BSC has failed (in primary care)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Only &lt;5% patients are contraindicated to or refuse BIs and would instead choose BSC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If symptoms recur after BIs, patients offered either alternative BIs or PPS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If both PPS and the various BIs fail, patients may try BSC again as a last resort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7895348-6048-49F1-B0F6-5416C6A27AC6}"/>
              </a:ext>
            </a:extLst>
          </p:cNvPr>
          <p:cNvSpPr txBox="1">
            <a:spLocks/>
          </p:cNvSpPr>
          <p:nvPr/>
        </p:nvSpPr>
        <p:spPr>
          <a:xfrm>
            <a:off x="508000" y="4094242"/>
            <a:ext cx="9669780" cy="276288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 algn="just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GB" sz="1800" b="1" dirty="0"/>
              <a:t>ERG response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ERG consider BSC to remain as a relevant comparator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Highlight the NICE scope lists BSC as a comparator “for people for whom BIs are inappropriate, cannot be tolerated or are unsuccessful”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BSC remains the only treatment option for people unable to receive BIs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People who cannot receive BIs are likely to remain on BSC even if the response is inadequate</a:t>
            </a:r>
          </a:p>
          <a:p>
            <a:pPr algn="just">
              <a:spcBef>
                <a:spcPts val="600"/>
              </a:spcBef>
            </a:pPr>
            <a:r>
              <a:rPr lang="en-GB" sz="1800" dirty="0"/>
              <a:t>Proportion receiving surgery as a last resort is very low (2-5%)</a:t>
            </a:r>
          </a:p>
        </p:txBody>
      </p:sp>
    </p:spTree>
    <p:extLst>
      <p:ext uri="{BB962C8B-B14F-4D97-AF65-F5344CB8AC3E}">
        <p14:creationId xmlns:p14="http://schemas.microsoft.com/office/powerpoint/2010/main" val="2298134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5883"/>
            <a:ext cx="9669780" cy="1134257"/>
          </a:xfrm>
        </p:spPr>
        <p:txBody>
          <a:bodyPr/>
          <a:lstStyle/>
          <a:p>
            <a:r>
              <a:rPr lang="en-GB" dirty="0"/>
              <a:t>Response to consultation</a:t>
            </a:r>
            <a:br>
              <a:rPr lang="en-GB" dirty="0"/>
            </a:br>
            <a:r>
              <a:rPr lang="en-GB" sz="2800" dirty="0"/>
              <a:t>Positioning of PPS in treatment pathway (2)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509217"/>
            <a:ext cx="9669780" cy="1041959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506A"/>
            </a:solidFill>
          </a:ln>
        </p:spPr>
        <p:txBody>
          <a:bodyPr/>
          <a:lstStyle/>
          <a:p>
            <a:pPr marL="4763" indent="0">
              <a:buNone/>
            </a:pPr>
            <a:r>
              <a:rPr lang="en-GB" sz="1800" b="1" dirty="0"/>
              <a:t>Clinical expert comments</a:t>
            </a:r>
            <a:endParaRPr lang="en-GB" sz="1800" b="1" strike="sngStrike" dirty="0"/>
          </a:p>
          <a:p>
            <a:r>
              <a:rPr lang="en-GB" sz="1800" dirty="0"/>
              <a:t>PPS is just one part of a multimodal approach that requires a balanced, empirical and often repetitive management plan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7895348-6048-49F1-B0F6-5416C6A27AC6}"/>
              </a:ext>
            </a:extLst>
          </p:cNvPr>
          <p:cNvSpPr txBox="1">
            <a:spLocks/>
          </p:cNvSpPr>
          <p:nvPr/>
        </p:nvSpPr>
        <p:spPr>
          <a:xfrm>
            <a:off x="511810" y="4481660"/>
            <a:ext cx="9669780" cy="2288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buFont typeface="Arial" panose="020B0604020202020204" pitchFamily="34" charset="0"/>
              <a:buNone/>
            </a:pPr>
            <a:r>
              <a:rPr lang="en-GB" sz="1800" b="1" dirty="0"/>
              <a:t>Web comments</a:t>
            </a:r>
          </a:p>
          <a:p>
            <a:r>
              <a:rPr lang="en-GB" sz="1800" dirty="0"/>
              <a:t>Many people do not respond adequately to other analgesics or to BIs</a:t>
            </a:r>
          </a:p>
          <a:p>
            <a:r>
              <a:rPr lang="en-GB" sz="1800" dirty="0"/>
              <a:t>Many do not wish to consider or are unable to hold BIs in for the required length of time</a:t>
            </a:r>
          </a:p>
          <a:p>
            <a:r>
              <a:rPr lang="en-GB" sz="1800" dirty="0"/>
              <a:t>Potential for use of PPS as 3</a:t>
            </a:r>
            <a:r>
              <a:rPr lang="en-GB" sz="1800" baseline="30000" dirty="0"/>
              <a:t>rd</a:t>
            </a:r>
            <a:r>
              <a:rPr lang="en-GB" sz="1800" dirty="0"/>
              <a:t> or 4</a:t>
            </a:r>
            <a:r>
              <a:rPr lang="en-GB" sz="1800" baseline="30000" dirty="0"/>
              <a:t>th</a:t>
            </a:r>
            <a:r>
              <a:rPr lang="en-GB" sz="1800" dirty="0"/>
              <a:t> line therapy</a:t>
            </a:r>
          </a:p>
          <a:p>
            <a:r>
              <a:rPr lang="en-GB" sz="1800" dirty="0"/>
              <a:t>PPS and BIs are the options for treatment, rather than BSC</a:t>
            </a:r>
          </a:p>
          <a:p>
            <a:r>
              <a:rPr lang="en-GB" sz="1800" dirty="0"/>
              <a:t>The choice is based on a discussion between the consultant and patient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17E1849-A8CB-4C5F-829A-42DC511B2629}"/>
              </a:ext>
            </a:extLst>
          </p:cNvPr>
          <p:cNvSpPr txBox="1">
            <a:spLocks/>
          </p:cNvSpPr>
          <p:nvPr/>
        </p:nvSpPr>
        <p:spPr>
          <a:xfrm>
            <a:off x="508000" y="2835321"/>
            <a:ext cx="9669780" cy="1362194"/>
          </a:xfrm>
          <a:prstGeom prst="rect">
            <a:avLst/>
          </a:prstGeom>
          <a:solidFill>
            <a:schemeClr val="accent5">
              <a:lumMod val="25000"/>
              <a:lumOff val="75000"/>
            </a:schemeClr>
          </a:solidFill>
          <a:ln>
            <a:solidFill>
              <a:srgbClr val="00506A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buFont typeface="Arial" panose="020B0604020202020204" pitchFamily="34" charset="0"/>
              <a:buNone/>
            </a:pPr>
            <a:r>
              <a:rPr lang="en-GB" sz="1800" b="1" dirty="0"/>
              <a:t>BAUS comments</a:t>
            </a:r>
          </a:p>
          <a:p>
            <a:r>
              <a:rPr lang="en-GB" sz="1800" dirty="0"/>
              <a:t>BIs are not tolerated or not effective in all BPS patients</a:t>
            </a:r>
          </a:p>
          <a:p>
            <a:r>
              <a:rPr lang="en-GB" sz="1800" dirty="0"/>
              <a:t>Amitriptyline given as BSC is associated with adverse effects such as cognitive impairment and dementia</a:t>
            </a:r>
          </a:p>
        </p:txBody>
      </p:sp>
    </p:spTree>
    <p:extLst>
      <p:ext uri="{BB962C8B-B14F-4D97-AF65-F5344CB8AC3E}">
        <p14:creationId xmlns:p14="http://schemas.microsoft.com/office/powerpoint/2010/main" val="4251754605"/>
      </p:ext>
    </p:extLst>
  </p:cSld>
  <p:clrMapOvr>
    <a:masterClrMapping/>
  </p:clrMapOvr>
</p:sld>
</file>

<file path=ppt/theme/theme1.xml><?xml version="1.0" encoding="utf-8"?>
<a:theme xmlns:a="http://schemas.openxmlformats.org/drawingml/2006/main" name="NICE">
  <a:themeElements>
    <a:clrScheme name="NICE Wht Background">
      <a:dk1>
        <a:srgbClr val="393938"/>
      </a:dk1>
      <a:lt1>
        <a:sysClr val="window" lastClr="FFFFFF"/>
      </a:lt1>
      <a:dk2>
        <a:srgbClr val="222222"/>
      </a:dk2>
      <a:lt2>
        <a:srgbClr val="18646E"/>
      </a:lt2>
      <a:accent1>
        <a:srgbClr val="573562"/>
      </a:accent1>
      <a:accent2>
        <a:srgbClr val="A28AA8"/>
      </a:accent2>
      <a:accent3>
        <a:srgbClr val="18646E"/>
      </a:accent3>
      <a:accent4>
        <a:srgbClr val="527D83"/>
      </a:accent4>
      <a:accent5>
        <a:srgbClr val="004650"/>
      </a:accent5>
      <a:accent6>
        <a:srgbClr val="A2BDC1"/>
      </a:accent6>
      <a:hlink>
        <a:srgbClr val="393938"/>
      </a:hlink>
      <a:folHlink>
        <a:srgbClr val="39393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sz="18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CM2 presentation template Sept 2018" id="{3555A616-56C4-4834-A725-9E91373CDCE2}" vid="{AC86EA37-0CD0-4523-9476-6634B3EE94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ACM2 presentation template Sept 2018</Template>
  <TotalTime>9956</TotalTime>
  <Words>2128</Words>
  <Application>Microsoft Office PowerPoint</Application>
  <PresentationFormat>Custom</PresentationFormat>
  <Paragraphs>326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Lato</vt:lpstr>
      <vt:lpstr>NICE</vt:lpstr>
      <vt:lpstr>Chair’s presentation 2nd Appraisal Committee Meeting – 21 August 2019</vt:lpstr>
      <vt:lpstr>Key issues</vt:lpstr>
      <vt:lpstr>Pentosan polysulfate sodium (Elmiron, Consilient Health)</vt:lpstr>
      <vt:lpstr>Treatment pathway</vt:lpstr>
      <vt:lpstr>Recommendation in Appraisal Consultation Document (ACD)</vt:lpstr>
      <vt:lpstr>Committee’s considerations in the Appraisal Consultation Document (ACD)</vt:lpstr>
      <vt:lpstr>ACD consultation responses</vt:lpstr>
      <vt:lpstr>Response to consultation Positioning of PPS in treatment pathway (1)</vt:lpstr>
      <vt:lpstr>Response to consultation Positioning of PPS in treatment pathway (2)</vt:lpstr>
      <vt:lpstr>Response to consultation – Utilities</vt:lpstr>
      <vt:lpstr>Response to consultation – Resource use</vt:lpstr>
      <vt:lpstr>Response to consultation – Other comments</vt:lpstr>
      <vt:lpstr>Committee preference and company response</vt:lpstr>
      <vt:lpstr>Assumptions in updated models</vt:lpstr>
      <vt:lpstr>Cost effectiveness results (1) Company base-case with updated PAS</vt:lpstr>
      <vt:lpstr>Cost effectiveness results (2) ERG preferred base-case with updated PAS</vt:lpstr>
      <vt:lpstr>Key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presentation</dc:title>
  <dc:creator>Kirsty Pitt</dc:creator>
  <cp:lastModifiedBy>Kate Moore</cp:lastModifiedBy>
  <cp:revision>535</cp:revision>
  <dcterms:created xsi:type="dcterms:W3CDTF">2018-11-02T09:05:20Z</dcterms:created>
  <dcterms:modified xsi:type="dcterms:W3CDTF">2019-11-13T12:12:30Z</dcterms:modified>
</cp:coreProperties>
</file>