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313" r:id="rId3"/>
    <p:sldId id="277" r:id="rId4"/>
    <p:sldId id="281" r:id="rId5"/>
    <p:sldId id="261" r:id="rId6"/>
    <p:sldId id="262" r:id="rId7"/>
    <p:sldId id="282" r:id="rId8"/>
    <p:sldId id="263" r:id="rId9"/>
    <p:sldId id="283" r:id="rId10"/>
    <p:sldId id="302" r:id="rId11"/>
    <p:sldId id="303" r:id="rId12"/>
    <p:sldId id="293" r:id="rId13"/>
    <p:sldId id="296" r:id="rId14"/>
    <p:sldId id="307" r:id="rId15"/>
    <p:sldId id="286" r:id="rId16"/>
    <p:sldId id="301" r:id="rId17"/>
    <p:sldId id="291" r:id="rId18"/>
    <p:sldId id="288" r:id="rId19"/>
    <p:sldId id="289" r:id="rId20"/>
    <p:sldId id="297" r:id="rId21"/>
    <p:sldId id="315" r:id="rId22"/>
    <p:sldId id="316" r:id="rId23"/>
    <p:sldId id="317" r:id="rId24"/>
    <p:sldId id="311" r:id="rId25"/>
    <p:sldId id="312" r:id="rId26"/>
  </p:sldIdLst>
  <p:sldSz cx="10693400" cy="7561263"/>
  <p:notesSz cx="6858000" cy="91440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rsty Pitt" initials="KP" lastIdx="6" clrIdx="0">
    <p:extLst>
      <p:ext uri="{19B8F6BF-5375-455C-9EA6-DF929625EA0E}">
        <p15:presenceInfo xmlns:p15="http://schemas.microsoft.com/office/powerpoint/2012/main" userId="S::Kirsty.Pitt@nice.org.uk::9a6aa0f1-8ef0-4182-8d10-8c6e71c15cf3" providerId="AD"/>
      </p:ext>
    </p:extLst>
  </p:cmAuthor>
  <p:cmAuthor id="2" name="Orsolya Balogh" initials="OB" lastIdx="69" clrIdx="1">
    <p:extLst>
      <p:ext uri="{19B8F6BF-5375-455C-9EA6-DF929625EA0E}">
        <p15:presenceInfo xmlns:p15="http://schemas.microsoft.com/office/powerpoint/2012/main" userId="S::Orsolya.Balogh@nice.org.uk::f1d337ec-9dbc-4505-a1dc-10f6c2c29412" providerId="AD"/>
      </p:ext>
    </p:extLst>
  </p:cmAuthor>
  <p:cmAuthor id="3" name="Alexandra Filby" initials="AF" lastIdx="47" clrIdx="2">
    <p:extLst>
      <p:ext uri="{19B8F6BF-5375-455C-9EA6-DF929625EA0E}">
        <p15:presenceInfo xmlns:p15="http://schemas.microsoft.com/office/powerpoint/2012/main" userId="S::Alexandra.Filby@nice.org.uk::572928bd-b411-49ea-94e7-8605fd05ba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13D6"/>
    <a:srgbClr val="5EA330"/>
    <a:srgbClr val="FF4242"/>
    <a:srgbClr val="B6635A"/>
    <a:srgbClr val="7A87B2"/>
    <a:srgbClr val="B41F31"/>
    <a:srgbClr val="CC6773"/>
    <a:srgbClr val="80A269"/>
    <a:srgbClr val="A882C5"/>
    <a:srgbClr val="EE81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27" autoAdjust="0"/>
  </p:normalViewPr>
  <p:slideViewPr>
    <p:cSldViewPr snapToGrid="0" showGuides="1">
      <p:cViewPr varScale="1">
        <p:scale>
          <a:sx n="97" d="100"/>
          <a:sy n="97" d="100"/>
        </p:scale>
        <p:origin x="524" y="60"/>
      </p:cViewPr>
      <p:guideLst>
        <p:guide orient="horz"/>
        <p:guide/>
      </p:guideLst>
    </p:cSldViewPr>
  </p:slideViewPr>
  <p:notesTextViewPr>
    <p:cViewPr>
      <p:scale>
        <a:sx n="1" d="1"/>
        <a:sy n="1" d="1"/>
      </p:scale>
      <p:origin x="0" y="0"/>
    </p:cViewPr>
  </p:notesTextViewPr>
  <p:notesViewPr>
    <p:cSldViewPr snapToGrid="0" showGuides="1">
      <p:cViewPr varScale="1">
        <p:scale>
          <a:sx n="98" d="100"/>
          <a:sy n="98" d="100"/>
        </p:scale>
        <p:origin x="-63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004888" y="685800"/>
            <a:ext cx="48482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011677" y="4343400"/>
            <a:ext cx="4844374"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6022876" y="8686800"/>
            <a:ext cx="835124" cy="457200"/>
          </a:xfrm>
          <a:prstGeom prst="rect">
            <a:avLst/>
          </a:prstGeom>
        </p:spPr>
        <p:txBody>
          <a:bodyPr vert="horz" lIns="91440" tIns="45720" rIns="91440" bIns="45720" rtlCol="0" anchor="b"/>
          <a:lstStyle>
            <a:lvl1pPr algn="r">
              <a:defRPr sz="1200">
                <a:latin typeface="Lato" panose="020F0502020204030203" pitchFamily="34" charset="0"/>
                <a:ea typeface="Lato" panose="020F0502020204030203" pitchFamily="34" charset="0"/>
                <a:cs typeface="Lato" panose="020F0502020204030203"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1043056" rtl="0" eaLnBrk="1" latinLnBrk="0" hangingPunct="1">
      <a:spcAft>
        <a:spcPts val="450"/>
      </a:spcAft>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1pPr>
    <a:lvl2pPr marL="17462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2pPr>
    <a:lvl3pPr marL="447675"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3pPr>
    <a:lvl4pPr marL="622300" indent="-174625"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4pPr>
    <a:lvl5pPr marL="808038" indent="-185738" algn="l" defTabSz="1043056" rtl="0" eaLnBrk="1" latinLnBrk="0" hangingPunct="1">
      <a:spcAft>
        <a:spcPts val="450"/>
      </a:spcAft>
      <a:buFont typeface="Arial" panose="020B0604020202020204" pitchFamily="34" charset="0"/>
      <a:buChar char="•"/>
      <a:defRPr sz="1200" kern="1200">
        <a:solidFill>
          <a:schemeClr val="tx1"/>
        </a:solidFill>
        <a:latin typeface="Lato" panose="020F0502020204030203" pitchFamily="34" charset="0"/>
        <a:ea typeface="Lato" panose="020F0502020204030203" pitchFamily="34" charset="0"/>
        <a:cs typeface="Lato" panose="020F0502020204030203" pitchFamily="34" charset="0"/>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9BB253-DF53-4740-B7D7-9B82F5DA74BF}" type="slidenum">
              <a:rPr lang="en-GB" smtClean="0"/>
              <a:pPr/>
              <a:t>2</a:t>
            </a:fld>
            <a:endParaRPr lang="en-GB" dirty="0"/>
          </a:p>
        </p:txBody>
      </p:sp>
      <p:sp>
        <p:nvSpPr>
          <p:cNvPr id="5" name="Footer Placeholder 4"/>
          <p:cNvSpPr>
            <a:spLocks noGrp="1"/>
          </p:cNvSpPr>
          <p:nvPr>
            <p:ph type="ftr" sz="quarter" idx="11"/>
          </p:nvPr>
        </p:nvSpPr>
        <p:spPr>
          <a:xfrm>
            <a:off x="-1" y="8685213"/>
            <a:ext cx="6099717" cy="458787"/>
          </a:xfrm>
          <a:prstGeom prst="rect">
            <a:avLst/>
          </a:prstGeom>
        </p:spPr>
        <p:txBody>
          <a:bodyPr/>
          <a:lstStyle/>
          <a:p>
            <a:pPr>
              <a:defRPr/>
            </a:pPr>
            <a:r>
              <a:rPr lang="en-GB"/>
              <a:t>National Institute for Health and Care Excellence</a:t>
            </a:r>
            <a:br>
              <a:rPr lang="en-GB"/>
            </a:br>
            <a:r>
              <a:rPr lang="en-GB"/>
              <a:t>Pre-meeting briefing – insert title in notes master view</a:t>
            </a:r>
          </a:p>
          <a:p>
            <a:pPr>
              <a:defRPr/>
            </a:pPr>
            <a:r>
              <a:rPr lang="en-GB"/>
              <a:t>Issue date: [Month year]</a:t>
            </a:r>
            <a:endParaRPr lang="en-GB" dirty="0"/>
          </a:p>
        </p:txBody>
      </p:sp>
      <p:sp>
        <p:nvSpPr>
          <p:cNvPr id="6" name="Header Placeholder 5"/>
          <p:cNvSpPr>
            <a:spLocks noGrp="1"/>
          </p:cNvSpPr>
          <p:nvPr>
            <p:ph type="hdr" sz="quarter" idx="12"/>
          </p:nvPr>
        </p:nvSpPr>
        <p:spPr>
          <a:xfrm>
            <a:off x="0" y="1"/>
            <a:ext cx="2971800" cy="458788"/>
          </a:xfrm>
          <a:prstGeom prst="rect">
            <a:avLst/>
          </a:prstGeom>
        </p:spPr>
        <p:txBody>
          <a:bodyPr/>
          <a:lstStyle/>
          <a:p>
            <a:r>
              <a:rPr lang="en-GB"/>
              <a:t>CONFIDENTIAL</a:t>
            </a:r>
            <a:endParaRPr lang="en-GB" dirty="0"/>
          </a:p>
        </p:txBody>
      </p:sp>
    </p:spTree>
    <p:extLst>
      <p:ext uri="{BB962C8B-B14F-4D97-AF65-F5344CB8AC3E}">
        <p14:creationId xmlns:p14="http://schemas.microsoft.com/office/powerpoint/2010/main" val="1697365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a:xfrm>
            <a:off x="0" y="1"/>
            <a:ext cx="2971800" cy="458788"/>
          </a:xfrm>
          <a:prstGeom prst="rect">
            <a:avLst/>
          </a:prstGeom>
        </p:spPr>
        <p:txBody>
          <a:bodyPr/>
          <a:lstStyle/>
          <a:p>
            <a:r>
              <a:rPr lang="en-GB"/>
              <a:t>CONFIDENTIAL</a:t>
            </a:r>
            <a:endParaRPr lang="en-GB" dirty="0"/>
          </a:p>
        </p:txBody>
      </p:sp>
      <p:sp>
        <p:nvSpPr>
          <p:cNvPr id="5" name="Footer Placeholder 4"/>
          <p:cNvSpPr>
            <a:spLocks noGrp="1"/>
          </p:cNvSpPr>
          <p:nvPr>
            <p:ph type="ftr" sz="quarter" idx="11"/>
          </p:nvPr>
        </p:nvSpPr>
        <p:spPr>
          <a:xfrm>
            <a:off x="-1" y="8685213"/>
            <a:ext cx="6099717" cy="458787"/>
          </a:xfrm>
          <a:prstGeom prst="rect">
            <a:avLst/>
          </a:prstGeom>
        </p:spPr>
        <p:txBody>
          <a:bodyPr/>
          <a:lstStyle/>
          <a:p>
            <a:pPr>
              <a:defRPr/>
            </a:pPr>
            <a:r>
              <a:rPr lang="en-GB"/>
              <a:t>National Institute for Health and Care Excellence</a:t>
            </a:r>
            <a:br>
              <a:rPr lang="en-GB"/>
            </a:br>
            <a:r>
              <a:rPr lang="en-GB"/>
              <a:t>Pre-meeting briefing – insert title in notes master view</a:t>
            </a:r>
          </a:p>
          <a:p>
            <a:pPr>
              <a:defRPr/>
            </a:pPr>
            <a:r>
              <a:rPr lang="en-GB"/>
              <a:t>Issue date: [Month year]</a:t>
            </a:r>
            <a:endParaRPr lang="en-GB" dirty="0"/>
          </a:p>
        </p:txBody>
      </p:sp>
      <p:sp>
        <p:nvSpPr>
          <p:cNvPr id="6" name="Slide Number Placeholder 5"/>
          <p:cNvSpPr>
            <a:spLocks noGrp="1"/>
          </p:cNvSpPr>
          <p:nvPr>
            <p:ph type="sldNum" sz="quarter" idx="12"/>
          </p:nvPr>
        </p:nvSpPr>
        <p:spPr/>
        <p:txBody>
          <a:bodyPr/>
          <a:lstStyle/>
          <a:p>
            <a:fld id="{149BB253-DF53-4740-B7D7-9B82F5DA74BF}" type="slidenum">
              <a:rPr lang="en-GB" smtClean="0"/>
              <a:pPr/>
              <a:t>5</a:t>
            </a:fld>
            <a:endParaRPr lang="en-GB" dirty="0"/>
          </a:p>
        </p:txBody>
      </p:sp>
    </p:spTree>
    <p:extLst>
      <p:ext uri="{BB962C8B-B14F-4D97-AF65-F5344CB8AC3E}">
        <p14:creationId xmlns:p14="http://schemas.microsoft.com/office/powerpoint/2010/main" val="3490184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a:xfrm>
            <a:off x="0" y="1"/>
            <a:ext cx="2971800" cy="458788"/>
          </a:xfrm>
          <a:prstGeom prst="rect">
            <a:avLst/>
          </a:prstGeom>
        </p:spPr>
        <p:txBody>
          <a:bodyPr/>
          <a:lstStyle/>
          <a:p>
            <a:r>
              <a:rPr lang="en-GB"/>
              <a:t>CONFIDENTIAL</a:t>
            </a:r>
            <a:endParaRPr lang="en-GB" dirty="0"/>
          </a:p>
        </p:txBody>
      </p:sp>
      <p:sp>
        <p:nvSpPr>
          <p:cNvPr id="5" name="Footer Placeholder 4"/>
          <p:cNvSpPr>
            <a:spLocks noGrp="1"/>
          </p:cNvSpPr>
          <p:nvPr>
            <p:ph type="ftr" sz="quarter" idx="11"/>
          </p:nvPr>
        </p:nvSpPr>
        <p:spPr>
          <a:xfrm>
            <a:off x="-1" y="8685213"/>
            <a:ext cx="6099717" cy="458787"/>
          </a:xfrm>
          <a:prstGeom prst="rect">
            <a:avLst/>
          </a:prstGeom>
        </p:spPr>
        <p:txBody>
          <a:bodyPr/>
          <a:lstStyle/>
          <a:p>
            <a:pPr>
              <a:defRPr/>
            </a:pPr>
            <a:r>
              <a:rPr lang="en-GB"/>
              <a:t>National Institute for Health and Care Excellence</a:t>
            </a:r>
            <a:br>
              <a:rPr lang="en-GB"/>
            </a:br>
            <a:r>
              <a:rPr lang="en-GB"/>
              <a:t>Pre-meeting briefing – insert title in notes master view</a:t>
            </a:r>
          </a:p>
          <a:p>
            <a:pPr>
              <a:defRPr/>
            </a:pPr>
            <a:r>
              <a:rPr lang="en-GB"/>
              <a:t>Issue date: [Month year]</a:t>
            </a:r>
            <a:endParaRPr lang="en-GB" dirty="0"/>
          </a:p>
        </p:txBody>
      </p:sp>
      <p:sp>
        <p:nvSpPr>
          <p:cNvPr id="6" name="Slide Number Placeholder 5"/>
          <p:cNvSpPr>
            <a:spLocks noGrp="1"/>
          </p:cNvSpPr>
          <p:nvPr>
            <p:ph type="sldNum" sz="quarter" idx="12"/>
          </p:nvPr>
        </p:nvSpPr>
        <p:spPr/>
        <p:txBody>
          <a:bodyPr/>
          <a:lstStyle/>
          <a:p>
            <a:fld id="{149BB253-DF53-4740-B7D7-9B82F5DA74BF}" type="slidenum">
              <a:rPr lang="en-GB" smtClean="0"/>
              <a:pPr/>
              <a:t>6</a:t>
            </a:fld>
            <a:endParaRPr lang="en-GB" dirty="0"/>
          </a:p>
        </p:txBody>
      </p:sp>
    </p:spTree>
    <p:extLst>
      <p:ext uri="{BB962C8B-B14F-4D97-AF65-F5344CB8AC3E}">
        <p14:creationId xmlns:p14="http://schemas.microsoft.com/office/powerpoint/2010/main" val="1956308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a:xfrm>
            <a:off x="0" y="1"/>
            <a:ext cx="2971800" cy="458788"/>
          </a:xfrm>
          <a:prstGeom prst="rect">
            <a:avLst/>
          </a:prstGeom>
        </p:spPr>
        <p:txBody>
          <a:bodyPr/>
          <a:lstStyle/>
          <a:p>
            <a:r>
              <a:rPr lang="en-GB"/>
              <a:t>CONFIDENTIAL</a:t>
            </a:r>
            <a:endParaRPr lang="en-GB" dirty="0"/>
          </a:p>
        </p:txBody>
      </p:sp>
      <p:sp>
        <p:nvSpPr>
          <p:cNvPr id="5" name="Footer Placeholder 4"/>
          <p:cNvSpPr>
            <a:spLocks noGrp="1"/>
          </p:cNvSpPr>
          <p:nvPr>
            <p:ph type="ftr" sz="quarter" idx="11"/>
          </p:nvPr>
        </p:nvSpPr>
        <p:spPr>
          <a:xfrm>
            <a:off x="-1" y="8685213"/>
            <a:ext cx="6099717" cy="458787"/>
          </a:xfrm>
          <a:prstGeom prst="rect">
            <a:avLst/>
          </a:prstGeom>
        </p:spPr>
        <p:txBody>
          <a:bodyPr/>
          <a:lstStyle/>
          <a:p>
            <a:pPr>
              <a:defRPr/>
            </a:pPr>
            <a:r>
              <a:rPr lang="en-GB"/>
              <a:t>National Institute for Health and Care Excellence</a:t>
            </a:r>
            <a:br>
              <a:rPr lang="en-GB"/>
            </a:br>
            <a:r>
              <a:rPr lang="en-GB"/>
              <a:t>Pre-meeting briefing – insert title in notes master view</a:t>
            </a:r>
          </a:p>
          <a:p>
            <a:pPr>
              <a:defRPr/>
            </a:pPr>
            <a:r>
              <a:rPr lang="en-GB"/>
              <a:t>Issue date: [Month year]</a:t>
            </a:r>
            <a:endParaRPr lang="en-GB" dirty="0"/>
          </a:p>
        </p:txBody>
      </p:sp>
      <p:sp>
        <p:nvSpPr>
          <p:cNvPr id="6" name="Slide Number Placeholder 5"/>
          <p:cNvSpPr>
            <a:spLocks noGrp="1"/>
          </p:cNvSpPr>
          <p:nvPr>
            <p:ph type="sldNum" sz="quarter" idx="12"/>
          </p:nvPr>
        </p:nvSpPr>
        <p:spPr/>
        <p:txBody>
          <a:bodyPr/>
          <a:lstStyle/>
          <a:p>
            <a:fld id="{149BB253-DF53-4740-B7D7-9B82F5DA74BF}" type="slidenum">
              <a:rPr lang="en-GB" smtClean="0"/>
              <a:pPr/>
              <a:t>7</a:t>
            </a:fld>
            <a:endParaRPr lang="en-GB" dirty="0"/>
          </a:p>
        </p:txBody>
      </p:sp>
    </p:spTree>
    <p:extLst>
      <p:ext uri="{BB962C8B-B14F-4D97-AF65-F5344CB8AC3E}">
        <p14:creationId xmlns:p14="http://schemas.microsoft.com/office/powerpoint/2010/main" val="1673116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a:xfrm>
            <a:off x="0" y="1"/>
            <a:ext cx="2971800" cy="458788"/>
          </a:xfrm>
          <a:prstGeom prst="rect">
            <a:avLst/>
          </a:prstGeom>
        </p:spPr>
        <p:txBody>
          <a:bodyPr/>
          <a:lstStyle/>
          <a:p>
            <a:r>
              <a:rPr lang="en-GB"/>
              <a:t>CONFIDENTIAL</a:t>
            </a:r>
            <a:endParaRPr lang="en-GB" dirty="0"/>
          </a:p>
        </p:txBody>
      </p:sp>
      <p:sp>
        <p:nvSpPr>
          <p:cNvPr id="5" name="Footer Placeholder 4"/>
          <p:cNvSpPr>
            <a:spLocks noGrp="1"/>
          </p:cNvSpPr>
          <p:nvPr>
            <p:ph type="ftr" sz="quarter" idx="11"/>
          </p:nvPr>
        </p:nvSpPr>
        <p:spPr>
          <a:xfrm>
            <a:off x="-1" y="8685213"/>
            <a:ext cx="6099717" cy="458787"/>
          </a:xfrm>
          <a:prstGeom prst="rect">
            <a:avLst/>
          </a:prstGeom>
        </p:spPr>
        <p:txBody>
          <a:bodyPr/>
          <a:lstStyle/>
          <a:p>
            <a:pPr>
              <a:defRPr/>
            </a:pPr>
            <a:r>
              <a:rPr lang="en-GB"/>
              <a:t>National Institute for Health and Care Excellence</a:t>
            </a:r>
            <a:br>
              <a:rPr lang="en-GB"/>
            </a:br>
            <a:r>
              <a:rPr lang="en-GB"/>
              <a:t>Pre-meeting briefing – insert title in notes master view</a:t>
            </a:r>
          </a:p>
          <a:p>
            <a:pPr>
              <a:defRPr/>
            </a:pPr>
            <a:r>
              <a:rPr lang="en-GB"/>
              <a:t>Issue date: [Month year]</a:t>
            </a:r>
            <a:endParaRPr lang="en-GB" dirty="0"/>
          </a:p>
        </p:txBody>
      </p:sp>
      <p:sp>
        <p:nvSpPr>
          <p:cNvPr id="6" name="Slide Number Placeholder 5"/>
          <p:cNvSpPr>
            <a:spLocks noGrp="1"/>
          </p:cNvSpPr>
          <p:nvPr>
            <p:ph type="sldNum" sz="quarter" idx="12"/>
          </p:nvPr>
        </p:nvSpPr>
        <p:spPr/>
        <p:txBody>
          <a:bodyPr/>
          <a:lstStyle/>
          <a:p>
            <a:fld id="{149BB253-DF53-4740-B7D7-9B82F5DA74BF}" type="slidenum">
              <a:rPr lang="en-GB" smtClean="0"/>
              <a:pPr/>
              <a:t>8</a:t>
            </a:fld>
            <a:endParaRPr lang="en-GB" dirty="0"/>
          </a:p>
        </p:txBody>
      </p:sp>
    </p:spTree>
    <p:extLst>
      <p:ext uri="{BB962C8B-B14F-4D97-AF65-F5344CB8AC3E}">
        <p14:creationId xmlns:p14="http://schemas.microsoft.com/office/powerpoint/2010/main" val="216497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149BB253-DF53-4740-B7D7-9B82F5DA74BF}" type="slidenum">
              <a:rPr lang="en-GB" smtClean="0"/>
              <a:pPr/>
              <a:t>25</a:t>
            </a:fld>
            <a:endParaRPr lang="en-GB" dirty="0"/>
          </a:p>
        </p:txBody>
      </p:sp>
      <p:sp>
        <p:nvSpPr>
          <p:cNvPr id="5" name="Footer Placeholder 4"/>
          <p:cNvSpPr>
            <a:spLocks noGrp="1"/>
          </p:cNvSpPr>
          <p:nvPr>
            <p:ph type="ftr" sz="quarter" idx="11"/>
          </p:nvPr>
        </p:nvSpPr>
        <p:spPr>
          <a:xfrm>
            <a:off x="-1" y="8685213"/>
            <a:ext cx="6099717" cy="458787"/>
          </a:xfrm>
          <a:prstGeom prst="rect">
            <a:avLst/>
          </a:prstGeom>
        </p:spPr>
        <p:txBody>
          <a:bodyPr/>
          <a:lstStyle/>
          <a:p>
            <a:pPr>
              <a:defRPr/>
            </a:pPr>
            <a:r>
              <a:rPr lang="en-GB"/>
              <a:t>National Institute for Health and Care Excellence</a:t>
            </a:r>
            <a:br>
              <a:rPr lang="en-GB"/>
            </a:br>
            <a:r>
              <a:rPr lang="en-GB"/>
              <a:t>Pre-meeting briefing – insert title in notes master view</a:t>
            </a:r>
          </a:p>
          <a:p>
            <a:pPr>
              <a:defRPr/>
            </a:pPr>
            <a:r>
              <a:rPr lang="en-GB"/>
              <a:t>Issue date: [Month year]</a:t>
            </a:r>
            <a:endParaRPr lang="en-GB" dirty="0"/>
          </a:p>
        </p:txBody>
      </p:sp>
      <p:sp>
        <p:nvSpPr>
          <p:cNvPr id="6" name="Header Placeholder 5"/>
          <p:cNvSpPr>
            <a:spLocks noGrp="1"/>
          </p:cNvSpPr>
          <p:nvPr>
            <p:ph type="hdr" sz="quarter" idx="12"/>
          </p:nvPr>
        </p:nvSpPr>
        <p:spPr>
          <a:xfrm>
            <a:off x="0" y="1"/>
            <a:ext cx="2971800" cy="458788"/>
          </a:xfrm>
          <a:prstGeom prst="rect">
            <a:avLst/>
          </a:prstGeom>
        </p:spPr>
        <p:txBody>
          <a:bodyPr/>
          <a:lstStyle/>
          <a:p>
            <a:r>
              <a:rPr lang="en-GB"/>
              <a:t>CONFIDENTIAL</a:t>
            </a:r>
            <a:endParaRPr lang="en-GB" dirty="0"/>
          </a:p>
        </p:txBody>
      </p:sp>
    </p:spTree>
    <p:extLst>
      <p:ext uri="{BB962C8B-B14F-4D97-AF65-F5344CB8AC3E}">
        <p14:creationId xmlns:p14="http://schemas.microsoft.com/office/powerpoint/2010/main" val="29153761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8000" y="3670195"/>
            <a:ext cx="9383395" cy="702589"/>
          </a:xfrm>
        </p:spPr>
        <p:txBody>
          <a:bodyPr/>
          <a:lstStyle>
            <a:lvl1pPr algn="l">
              <a:lnSpc>
                <a:spcPts val="5600"/>
              </a:lnSpc>
              <a:defRPr sz="4800"/>
            </a:lvl1pPr>
          </a:lstStyle>
          <a:p>
            <a:r>
              <a:rPr lang="en-US"/>
              <a:t>Click to edit Master title style</a:t>
            </a:r>
            <a:endParaRPr lang="en-GB" dirty="0"/>
          </a:p>
        </p:txBody>
      </p:sp>
      <p:sp>
        <p:nvSpPr>
          <p:cNvPr id="3" name="Subtitle 2"/>
          <p:cNvSpPr>
            <a:spLocks noGrp="1"/>
          </p:cNvSpPr>
          <p:nvPr>
            <p:ph type="subTitle" idx="1"/>
          </p:nvPr>
        </p:nvSpPr>
        <p:spPr>
          <a:xfrm>
            <a:off x="508000" y="4392907"/>
            <a:ext cx="7781290" cy="819150"/>
          </a:xfrm>
        </p:spPr>
        <p:txBody>
          <a:bodyPr/>
          <a:lstStyle>
            <a:lvl1pPr marL="0" indent="0" algn="l">
              <a:lnSpc>
                <a:spcPts val="4600"/>
              </a:lnSpc>
              <a:spcBef>
                <a:spcPts val="0"/>
              </a:spcBef>
              <a:buNone/>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0875" y="369240"/>
            <a:ext cx="3412800" cy="662083"/>
          </a:xfrm>
          <a:prstGeom prst="rect">
            <a:avLst/>
          </a:prstGeom>
        </p:spPr>
      </p:pic>
      <p:sp>
        <p:nvSpPr>
          <p:cNvPr id="8" name="TextBox 7"/>
          <p:cNvSpPr txBox="1"/>
          <p:nvPr userDrawn="1"/>
        </p:nvSpPr>
        <p:spPr>
          <a:xfrm>
            <a:off x="532522" y="6872289"/>
            <a:ext cx="9358873" cy="430887"/>
          </a:xfrm>
          <a:prstGeom prst="rect">
            <a:avLst/>
          </a:prstGeom>
          <a:noFill/>
        </p:spPr>
        <p:txBody>
          <a:bodyPr wrap="square" lIns="0" tIns="0" rIns="0" bIns="0" rtlCol="0">
            <a:spAutoFit/>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400" spc="0" baseline="0" dirty="0">
                <a:solidFill>
                  <a:srgbClr val="757474"/>
                </a:solidFill>
                <a:latin typeface="Arial" panose="020B0604020202020204" pitchFamily="34" charset="0"/>
                <a:cs typeface="Arial" panose="020B0604020202020204" pitchFamily="34" charset="0"/>
              </a:rPr>
              <a:t>© NICE 2019. All rights reserved. Subject to notice of rights. The content in this publication is owned by multiple parties and may not be re-used without the permission of the relevant copyright owner. </a:t>
            </a:r>
            <a:endParaRPr lang="en-US" sz="1400" spc="0" baseline="0" dirty="0">
              <a:solidFill>
                <a:srgbClr val="757474"/>
              </a:solidFill>
              <a:latin typeface="Arial" panose="020B0604020202020204" pitchFamily="34" charset="0"/>
              <a:cs typeface="Arial" panose="020B0604020202020204" pitchFamily="34" charset="0"/>
            </a:endParaRPr>
          </a:p>
        </p:txBody>
      </p:sp>
      <p:sp>
        <p:nvSpPr>
          <p:cNvPr id="10" name="Text Placeholder 9"/>
          <p:cNvSpPr>
            <a:spLocks noGrp="1"/>
          </p:cNvSpPr>
          <p:nvPr>
            <p:ph type="body" sz="quarter" idx="13"/>
          </p:nvPr>
        </p:nvSpPr>
        <p:spPr>
          <a:xfrm>
            <a:off x="498277" y="2941409"/>
            <a:ext cx="8271760" cy="697044"/>
          </a:xfrm>
        </p:spPr>
        <p:txBody>
          <a:bodyPr/>
          <a:lstStyle>
            <a:lvl1pPr marL="0" indent="0">
              <a:lnSpc>
                <a:spcPts val="5600"/>
              </a:lnSpc>
              <a:defRPr sz="48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533279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2893102"/>
            <a:ext cx="8980488" cy="1469036"/>
          </a:xfrm>
        </p:spPr>
        <p:txBody>
          <a:bodyPr anchor="b" anchorCtr="0"/>
          <a:lstStyle>
            <a:lvl1pPr>
              <a:lnSpc>
                <a:spcPts val="5600"/>
              </a:lnSpc>
              <a:spcBef>
                <a:spcPts val="0"/>
              </a:spcBef>
              <a:defRPr sz="4800" b="0">
                <a:solidFill>
                  <a:schemeClr val="bg2"/>
                </a:solidFill>
                <a:latin typeface="Arial" panose="020B0604020202020204" pitchFamily="34" charset="0"/>
                <a:cs typeface="Arial" panose="020B0604020202020204" pitchFamily="34"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6" name="Text Placeholder 5"/>
          <p:cNvSpPr>
            <a:spLocks noGrp="1"/>
          </p:cNvSpPr>
          <p:nvPr>
            <p:ph type="body" sz="quarter" idx="14"/>
          </p:nvPr>
        </p:nvSpPr>
        <p:spPr>
          <a:xfrm>
            <a:off x="508000" y="4359981"/>
            <a:ext cx="9010754" cy="689677"/>
          </a:xfrm>
        </p:spPr>
        <p:txBody>
          <a:bodyPr/>
          <a:lstStyle>
            <a:lvl1pPr>
              <a:lnSpc>
                <a:spcPts val="4600"/>
              </a:lnSpc>
              <a:spcBef>
                <a:spcPts val="0"/>
              </a:spcBef>
              <a:defRPr sz="3600">
                <a:solidFill>
                  <a:schemeClr val="bg2"/>
                </a:solidFill>
                <a:latin typeface="Arial" panose="020B0604020202020204" pitchFamily="34" charset="0"/>
                <a:ea typeface="Lato Light" panose="020F0502020204030203"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452789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arge Statement or Quote">
    <p:bg>
      <p:bgPr>
        <a:solidFill>
          <a:schemeClr val="bg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DBE135E-2566-4748-853C-8A3B78F0FB00}" type="slidenum">
              <a:rPr lang="en-GB" smtClean="0"/>
              <a:t>‹#›</a:t>
            </a:fld>
            <a:endParaRPr lang="en-GB" dirty="0"/>
          </a:p>
        </p:txBody>
      </p:sp>
      <p:sp>
        <p:nvSpPr>
          <p:cNvPr id="5" name="Text Placeholder 4"/>
          <p:cNvSpPr>
            <a:spLocks noGrp="1"/>
          </p:cNvSpPr>
          <p:nvPr>
            <p:ph type="body" sz="quarter" idx="13"/>
          </p:nvPr>
        </p:nvSpPr>
        <p:spPr>
          <a:xfrm>
            <a:off x="508000" y="1295400"/>
            <a:ext cx="7734300" cy="4946650"/>
          </a:xfrm>
        </p:spPr>
        <p:txBody>
          <a:bodyPr/>
          <a:lstStyle>
            <a:lvl1pPr>
              <a:lnSpc>
                <a:spcPts val="4200"/>
              </a:lnSpc>
              <a:spcBef>
                <a:spcPts val="1134"/>
              </a:spcBef>
              <a:defRPr sz="3600" b="1">
                <a:solidFill>
                  <a:schemeClr val="bg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Tree>
    <p:extLst>
      <p:ext uri="{BB962C8B-B14F-4D97-AF65-F5344CB8AC3E}">
        <p14:creationId xmlns:p14="http://schemas.microsoft.com/office/powerpoint/2010/main" val="3447362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ing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marL="237600">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Heading and 2 Column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46400" y="1306800"/>
            <a:ext cx="7197725" cy="1106189"/>
          </a:xfrm>
        </p:spPr>
        <p:txBody>
          <a:bodyPr anchor="t" anchorCtr="0"/>
          <a:lstStyle/>
          <a:p>
            <a:r>
              <a:rPr lang="en-US"/>
              <a:t>Click to edit Master title style</a:t>
            </a:r>
            <a:endParaRPr lang="en-GB"/>
          </a:p>
        </p:txBody>
      </p:sp>
      <p:sp>
        <p:nvSpPr>
          <p:cNvPr id="3" name="Content Placeholder 2"/>
          <p:cNvSpPr>
            <a:spLocks noGrp="1"/>
          </p:cNvSpPr>
          <p:nvPr>
            <p:ph idx="1"/>
          </p:nvPr>
        </p:nvSpPr>
        <p:spPr>
          <a:xfrm>
            <a:off x="1110812" y="2701823"/>
            <a:ext cx="8618976" cy="3756127"/>
          </a:xfrm>
        </p:spPr>
        <p:txBody>
          <a:bodyPr numCol="2" spcCol="162000"/>
          <a:lstStyle>
            <a:lvl1pPr marL="237600">
              <a:lnSpc>
                <a:spcPts val="2400"/>
              </a:lnSpc>
              <a:spcBef>
                <a:spcPts val="850"/>
              </a:spcBef>
              <a:defRPr sz="2000">
                <a:solidFill>
                  <a:schemeClr val="tx1"/>
                </a:solidFill>
                <a:latin typeface="Arial" panose="020B0604020202020204" pitchFamily="34" charset="0"/>
                <a:cs typeface="Arial" panose="020B0604020202020204" pitchFamily="34" charset="0"/>
              </a:defRPr>
            </a:lvl1pPr>
            <a:lvl2pPr>
              <a:lnSpc>
                <a:spcPts val="2400"/>
              </a:lnSpc>
              <a:spcBef>
                <a:spcPts val="567"/>
              </a:spcBef>
              <a:buClr>
                <a:schemeClr val="tx1"/>
              </a:buClr>
              <a:defRPr sz="2000">
                <a:solidFill>
                  <a:schemeClr val="tx1"/>
                </a:solidFill>
              </a:defRPr>
            </a:lvl2pPr>
            <a:lvl3pPr>
              <a:lnSpc>
                <a:spcPts val="2400"/>
              </a:lnSpc>
              <a:defRPr sz="2000">
                <a:solidFill>
                  <a:schemeClr val="bg1"/>
                </a:solidFill>
              </a:defRPr>
            </a:lvl3pPr>
            <a:lvl4pPr>
              <a:lnSpc>
                <a:spcPts val="2400"/>
              </a:lnSpc>
              <a:defRPr sz="2000">
                <a:solidFill>
                  <a:schemeClr val="bg1"/>
                </a:solidFill>
              </a:defRPr>
            </a:lvl4pPr>
            <a:lvl5pPr>
              <a:lnSpc>
                <a:spcPts val="2400"/>
              </a:lnSpc>
              <a:defRPr sz="2000">
                <a:solidFill>
                  <a:schemeClr val="bg1"/>
                </a:solidFill>
              </a:defRPr>
            </a:lvl5pPr>
          </a:lstStyle>
          <a:p>
            <a:pPr lvl="0"/>
            <a:r>
              <a:rPr lang="en-US"/>
              <a:t>Click to edit Master text styles</a:t>
            </a:r>
          </a:p>
          <a:p>
            <a:pPr lvl="1"/>
            <a:r>
              <a:rPr lang="en-US"/>
              <a:t>Second level</a:t>
            </a:r>
          </a:p>
        </p:txBody>
      </p:sp>
      <p:sp>
        <p:nvSpPr>
          <p:cNvPr id="6" name="Slide Number Placeholder 5"/>
          <p:cNvSpPr>
            <a:spLocks noGrp="1"/>
          </p:cNvSpPr>
          <p:nvPr>
            <p:ph type="sldNum" sz="quarter" idx="12"/>
          </p:nvPr>
        </p:nvSpPr>
        <p:spPr/>
        <p:txBody>
          <a:bodyPr/>
          <a:lstStyle/>
          <a:p>
            <a:fld id="{DDBE135E-2566-4748-853C-8A3B78F0FB00}" type="slidenum">
              <a:rPr lang="en-GB" smtClean="0"/>
              <a:t>‹#›</a:t>
            </a:fld>
            <a:endParaRPr lang="en-GB" dirty="0"/>
          </a:p>
        </p:txBody>
      </p:sp>
    </p:spTree>
    <p:extLst>
      <p:ext uri="{BB962C8B-B14F-4D97-AF65-F5344CB8AC3E}">
        <p14:creationId xmlns:p14="http://schemas.microsoft.com/office/powerpoint/2010/main" val="3545709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31684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9669780"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Box 6"/>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2222880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amp; graphic">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Tree>
    <p:extLst>
      <p:ext uri="{BB962C8B-B14F-4D97-AF65-F5344CB8AC3E}">
        <p14:creationId xmlns:p14="http://schemas.microsoft.com/office/powerpoint/2010/main" val="2630328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mp; graphic with confidential informa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8000" y="453699"/>
            <a:ext cx="9669780" cy="765501"/>
          </a:xfrm>
        </p:spPr>
        <p:txBody>
          <a:bodyPr anchor="t" anchorCtr="0"/>
          <a:lstStyle>
            <a:lvl1pPr>
              <a:defRPr>
                <a:solidFill>
                  <a:schemeClr val="bg2"/>
                </a:solidFill>
              </a:defRPr>
            </a:lvl1pPr>
          </a:lstStyle>
          <a:p>
            <a:r>
              <a:rPr lang="en-US"/>
              <a:t>Click to edit Master title style</a:t>
            </a:r>
            <a:endParaRPr lang="en-GB" dirty="0"/>
          </a:p>
        </p:txBody>
      </p:sp>
      <p:sp>
        <p:nvSpPr>
          <p:cNvPr id="5" name="Slide Number Placeholder 4"/>
          <p:cNvSpPr>
            <a:spLocks noGrp="1"/>
          </p:cNvSpPr>
          <p:nvPr>
            <p:ph type="sldNum" sz="quarter" idx="12"/>
          </p:nvPr>
        </p:nvSpPr>
        <p:spPr/>
        <p:txBody>
          <a:bodyPr/>
          <a:lstStyle/>
          <a:p>
            <a:fld id="{DDBE135E-2566-4748-853C-8A3B78F0FB00}" type="slidenum">
              <a:rPr lang="en-GB" smtClean="0"/>
              <a:t>‹#›</a:t>
            </a:fld>
            <a:endParaRPr lang="en-GB" dirty="0"/>
          </a:p>
        </p:txBody>
      </p:sp>
      <p:sp>
        <p:nvSpPr>
          <p:cNvPr id="6" name="Content Placeholder 5"/>
          <p:cNvSpPr>
            <a:spLocks noGrp="1"/>
          </p:cNvSpPr>
          <p:nvPr>
            <p:ph sz="quarter" idx="10"/>
          </p:nvPr>
        </p:nvSpPr>
        <p:spPr>
          <a:xfrm>
            <a:off x="508000" y="1296954"/>
            <a:ext cx="4759325" cy="5444103"/>
          </a:xfrm>
        </p:spPr>
        <p:txBody>
          <a:bodyPr/>
          <a:lstStyle>
            <a:lvl1pPr marL="347663" indent="-342900">
              <a:buFont typeface="Arial" panose="020B0604020202020204" pitchFamily="34" charset="0"/>
              <a:buChar char="•"/>
              <a:defRPr/>
            </a:lvl1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10"/>
          <p:cNvSpPr>
            <a:spLocks noGrp="1"/>
          </p:cNvSpPr>
          <p:nvPr>
            <p:ph sz="quarter" idx="11" hasCustomPrompt="1"/>
          </p:nvPr>
        </p:nvSpPr>
        <p:spPr>
          <a:xfrm>
            <a:off x="5447989" y="1315616"/>
            <a:ext cx="4729791" cy="5425441"/>
          </a:xfrm>
        </p:spPr>
        <p:txBody>
          <a:bodyPr/>
          <a:lstStyle>
            <a:lvl1pPr marL="0" indent="0">
              <a:buNone/>
              <a:defRPr sz="2400">
                <a:latin typeface="Arial" panose="020B0604020202020204" pitchFamily="34" charset="0"/>
                <a:cs typeface="Arial" panose="020B0604020202020204" pitchFamily="34" charset="0"/>
              </a:defRPr>
            </a:lvl1pPr>
          </a:lstStyle>
          <a:p>
            <a:pPr lvl="0"/>
            <a:r>
              <a:rPr lang="en-GB" dirty="0"/>
              <a:t>Placeholder for image/chart</a:t>
            </a:r>
          </a:p>
          <a:p>
            <a:pPr lvl="0"/>
            <a:r>
              <a:rPr lang="en-GB" dirty="0"/>
              <a:t>(click icons below)</a:t>
            </a:r>
          </a:p>
        </p:txBody>
      </p:sp>
      <p:sp>
        <p:nvSpPr>
          <p:cNvPr id="8" name="TextBox 7"/>
          <p:cNvSpPr txBox="1"/>
          <p:nvPr userDrawn="1"/>
        </p:nvSpPr>
        <p:spPr>
          <a:xfrm>
            <a:off x="4525198" y="0"/>
            <a:ext cx="1653017" cy="329962"/>
          </a:xfrm>
          <a:prstGeom prst="rect">
            <a:avLst/>
          </a:prstGeom>
          <a:solidFill>
            <a:schemeClr val="bg2"/>
          </a:solidFill>
        </p:spPr>
        <p:txBody>
          <a:bodyPr wrap="none" rtlCol="0">
            <a:spAutoFit/>
          </a:bodyPr>
          <a:lstStyle/>
          <a:p>
            <a:r>
              <a:rPr lang="en-GB" sz="1544" b="1" dirty="0">
                <a:solidFill>
                  <a:schemeClr val="bg1"/>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340477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46400" y="1306800"/>
            <a:ext cx="7197725" cy="1101426"/>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1110812" y="2996927"/>
            <a:ext cx="7433113" cy="275617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9677400" y="6930281"/>
            <a:ext cx="500380" cy="333663"/>
          </a:xfrm>
          <a:prstGeom prst="rect">
            <a:avLst/>
          </a:prstGeom>
        </p:spPr>
        <p:txBody>
          <a:bodyPr vert="horz" lIns="0" tIns="0" rIns="0" bIns="0" rtlCol="0" anchor="b" anchorCtr="0"/>
          <a:lstStyle>
            <a:lvl1pPr algn="r">
              <a:defRPr sz="1400" b="1">
                <a:solidFill>
                  <a:schemeClr val="tx1"/>
                </a:solidFill>
                <a:latin typeface="Arial" panose="020B0604020202020204" pitchFamily="34" charset="0"/>
                <a:cs typeface="Arial" panose="020B0604020202020204" pitchFamily="34" charset="0"/>
              </a:defRPr>
            </a:lvl1pPr>
          </a:lstStyle>
          <a:p>
            <a:fld id="{DDBE135E-2566-4748-853C-8A3B78F0FB00}" type="slidenum">
              <a:rPr lang="en-GB" smtClean="0"/>
              <a:pPr/>
              <a:t>‹#›</a:t>
            </a:fld>
            <a:endParaRPr lang="en-GB" dirty="0"/>
          </a:p>
        </p:txBody>
      </p:sp>
      <p:pic>
        <p:nvPicPr>
          <p:cNvPr id="9" name="Picture 8"/>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537717" y="6987026"/>
            <a:ext cx="664464" cy="222504"/>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62" r:id="rId5"/>
    <p:sldLayoutId id="2147483670" r:id="rId6"/>
    <p:sldLayoutId id="2147483671" r:id="rId7"/>
    <p:sldLayoutId id="2147483672" r:id="rId8"/>
    <p:sldLayoutId id="2147483673" r:id="rId9"/>
  </p:sldLayoutIdLst>
  <p:hf hdr="0" ftr="0" dt="0"/>
  <p:txStyles>
    <p:title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p:titleStyle>
    <p:bodyStyle>
      <a:lvl1pPr marL="4763" indent="0" algn="l" defTabSz="1043056" rtl="0" eaLnBrk="1" latinLnBrk="0" hangingPunct="1">
        <a:lnSpc>
          <a:spcPct val="100000"/>
        </a:lnSpc>
        <a:spcBef>
          <a:spcPts val="850"/>
        </a:spcBef>
        <a:buClr>
          <a:schemeClr val="tx1"/>
        </a:buClr>
        <a:buFont typeface="Arial"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4.sv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Layout" Target="../slideLayouts/slideLayout6.xml"/><Relationship Id="rId4" Type="http://schemas.openxmlformats.org/officeDocument/2006/relationships/image" Target="../media/image4.svg"/></Relationships>
</file>

<file path=ppt/slides/_rels/slide1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6472" y="2620616"/>
            <a:ext cx="9383395" cy="702589"/>
          </a:xfrm>
        </p:spPr>
        <p:txBody>
          <a:bodyPr/>
          <a:lstStyle/>
          <a:p>
            <a:r>
              <a:rPr lang="en-US" b="1" dirty="0"/>
              <a:t>Chair’s presentation</a:t>
            </a:r>
          </a:p>
        </p:txBody>
      </p:sp>
      <p:sp>
        <p:nvSpPr>
          <p:cNvPr id="3" name="Subtitle 2"/>
          <p:cNvSpPr>
            <a:spLocks noGrp="1"/>
          </p:cNvSpPr>
          <p:nvPr>
            <p:ph type="subTitle" idx="1"/>
          </p:nvPr>
        </p:nvSpPr>
        <p:spPr>
          <a:xfrm>
            <a:off x="526472" y="3609055"/>
            <a:ext cx="9794055" cy="819150"/>
          </a:xfrm>
        </p:spPr>
        <p:txBody>
          <a:bodyPr/>
          <a:lstStyle/>
          <a:p>
            <a:pPr>
              <a:lnSpc>
                <a:spcPts val="3500"/>
              </a:lnSpc>
            </a:pPr>
            <a:r>
              <a:rPr lang="en-US" sz="2800" b="1" dirty="0"/>
              <a:t>2nd appraisal committee meeting</a:t>
            </a:r>
          </a:p>
          <a:p>
            <a:pPr>
              <a:lnSpc>
                <a:spcPts val="3500"/>
              </a:lnSpc>
            </a:pPr>
            <a:r>
              <a:rPr lang="en-US" sz="2600" dirty="0"/>
              <a:t>Committee C</a:t>
            </a:r>
          </a:p>
          <a:p>
            <a:pPr>
              <a:lnSpc>
                <a:spcPts val="3500"/>
              </a:lnSpc>
            </a:pPr>
            <a:r>
              <a:rPr lang="en-US" sz="2600" dirty="0"/>
              <a:t>ERG: </a:t>
            </a:r>
            <a:r>
              <a:rPr lang="en-GB" sz="2600" dirty="0"/>
              <a:t>School of Health and Related Research (</a:t>
            </a:r>
            <a:r>
              <a:rPr lang="en-GB" sz="2600" dirty="0" err="1"/>
              <a:t>ScHARR</a:t>
            </a:r>
            <a:r>
              <a:rPr lang="en-GB" sz="2600" dirty="0"/>
              <a:t>)</a:t>
            </a:r>
            <a:endParaRPr lang="en-US" sz="2600" dirty="0"/>
          </a:p>
          <a:p>
            <a:pPr>
              <a:lnSpc>
                <a:spcPts val="3500"/>
              </a:lnSpc>
            </a:pPr>
            <a:r>
              <a:rPr lang="en-US" sz="2600" dirty="0"/>
              <a:t>Chair: Stephen O’Brien</a:t>
            </a:r>
          </a:p>
          <a:p>
            <a:pPr>
              <a:lnSpc>
                <a:spcPts val="3500"/>
              </a:lnSpc>
            </a:pPr>
            <a:r>
              <a:rPr lang="en-US" sz="2600" dirty="0"/>
              <a:t>NICE technical team: Orsolya Balogh, Alex Filby, Linda Landells</a:t>
            </a:r>
          </a:p>
          <a:p>
            <a:pPr>
              <a:lnSpc>
                <a:spcPts val="3500"/>
              </a:lnSpc>
            </a:pPr>
            <a:r>
              <a:rPr lang="en-US" sz="2600" dirty="0"/>
              <a:t>Company: Astellas Pharma</a:t>
            </a:r>
          </a:p>
          <a:p>
            <a:pPr>
              <a:lnSpc>
                <a:spcPts val="3500"/>
              </a:lnSpc>
            </a:pPr>
            <a:r>
              <a:rPr lang="en-US" sz="2600" dirty="0"/>
              <a:t>2 June 2020</a:t>
            </a:r>
          </a:p>
        </p:txBody>
      </p:sp>
      <p:sp>
        <p:nvSpPr>
          <p:cNvPr id="4" name="Text Placeholder 3"/>
          <p:cNvSpPr>
            <a:spLocks noGrp="1"/>
          </p:cNvSpPr>
          <p:nvPr>
            <p:ph type="body" sz="quarter" idx="13"/>
          </p:nvPr>
        </p:nvSpPr>
        <p:spPr>
          <a:xfrm>
            <a:off x="526473" y="1267968"/>
            <a:ext cx="9383395" cy="1115567"/>
          </a:xfrm>
        </p:spPr>
        <p:txBody>
          <a:bodyPr/>
          <a:lstStyle/>
          <a:p>
            <a:pPr>
              <a:lnSpc>
                <a:spcPct val="100000"/>
              </a:lnSpc>
            </a:pPr>
            <a:r>
              <a:rPr lang="en-US" sz="3600" dirty="0" err="1"/>
              <a:t>Gilteritinib</a:t>
            </a:r>
            <a:r>
              <a:rPr lang="en-US" sz="3600" dirty="0"/>
              <a:t> for treating relapsed or refractory acute myeloid </a:t>
            </a:r>
            <a:r>
              <a:rPr lang="en-US" sz="3600" dirty="0" err="1"/>
              <a:t>leukaemia</a:t>
            </a:r>
            <a:r>
              <a:rPr lang="en-US" sz="3600" dirty="0"/>
              <a:t> [ID1484]</a:t>
            </a:r>
          </a:p>
        </p:txBody>
      </p:sp>
      <p:sp>
        <p:nvSpPr>
          <p:cNvPr id="5" name="TextBox 4">
            <a:extLst>
              <a:ext uri="{FF2B5EF4-FFF2-40B4-BE49-F238E27FC236}">
                <a16:creationId xmlns:a16="http://schemas.microsoft.com/office/drawing/2014/main" id="{FE63B398-68F1-4693-9E41-EBC589705A7D}"/>
              </a:ext>
            </a:extLst>
          </p:cNvPr>
          <p:cNvSpPr txBox="1"/>
          <p:nvPr/>
        </p:nvSpPr>
        <p:spPr>
          <a:xfrm>
            <a:off x="4133589" y="464346"/>
            <a:ext cx="6033718" cy="448584"/>
          </a:xfrm>
          <a:prstGeom prst="rect">
            <a:avLst/>
          </a:prstGeom>
          <a:ln>
            <a:solidFill>
              <a:srgbClr val="C0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eaLnBrk="1" hangingPunct="1">
              <a:defRPr/>
            </a:pPr>
            <a:r>
              <a:rPr lang="en-GB" sz="2315" b="1" dirty="0">
                <a:solidFill>
                  <a:schemeClr val="tx1"/>
                </a:solidFill>
                <a:latin typeface="Arial" panose="020B0604020202020204" pitchFamily="34" charset="0"/>
                <a:cs typeface="Arial" panose="020B0604020202020204" pitchFamily="34" charset="0"/>
              </a:rPr>
              <a:t>Slides for projector and public – </a:t>
            </a:r>
            <a:r>
              <a:rPr lang="en-GB" sz="2315" b="1" dirty="0" err="1">
                <a:solidFill>
                  <a:schemeClr val="tx1"/>
                </a:solidFill>
                <a:latin typeface="Arial" panose="020B0604020202020204" pitchFamily="34" charset="0"/>
                <a:cs typeface="Arial" panose="020B0604020202020204" pitchFamily="34" charset="0"/>
              </a:rPr>
              <a:t>noACIC</a:t>
            </a:r>
            <a:endParaRPr lang="en-GB" sz="2315"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479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69C51-31AA-434C-8280-603C2A410944}"/>
              </a:ext>
            </a:extLst>
          </p:cNvPr>
          <p:cNvSpPr>
            <a:spLocks noGrp="1"/>
          </p:cNvSpPr>
          <p:nvPr>
            <p:ph type="title"/>
          </p:nvPr>
        </p:nvSpPr>
        <p:spPr>
          <a:xfrm>
            <a:off x="490177" y="294757"/>
            <a:ext cx="9669780" cy="765501"/>
          </a:xfrm>
        </p:spPr>
        <p:txBody>
          <a:bodyPr/>
          <a:lstStyle/>
          <a:p>
            <a:pPr>
              <a:lnSpc>
                <a:spcPct val="100000"/>
              </a:lnSpc>
            </a:pPr>
            <a:r>
              <a:rPr lang="en-GB" sz="3200" dirty="0">
                <a:solidFill>
                  <a:srgbClr val="18646E"/>
                </a:solidFill>
              </a:rPr>
              <a:t>Company’s new evidence</a:t>
            </a:r>
            <a:br>
              <a:rPr lang="en-GB" dirty="0">
                <a:solidFill>
                  <a:srgbClr val="18646E"/>
                </a:solidFill>
              </a:rPr>
            </a:br>
            <a:r>
              <a:rPr lang="en-GB" sz="2800" i="1" dirty="0">
                <a:solidFill>
                  <a:srgbClr val="573562"/>
                </a:solidFill>
              </a:rPr>
              <a:t>Updated ADMIRAL data – overall survival</a:t>
            </a:r>
            <a:endParaRPr lang="en-GB" dirty="0"/>
          </a:p>
        </p:txBody>
      </p:sp>
      <p:sp>
        <p:nvSpPr>
          <p:cNvPr id="3" name="Slide Number Placeholder 2">
            <a:extLst>
              <a:ext uri="{FF2B5EF4-FFF2-40B4-BE49-F238E27FC236}">
                <a16:creationId xmlns:a16="http://schemas.microsoft.com/office/drawing/2014/main" id="{3C7911C5-5DBE-4297-9DB5-EB1971C45650}"/>
              </a:ext>
            </a:extLst>
          </p:cNvPr>
          <p:cNvSpPr>
            <a:spLocks noGrp="1"/>
          </p:cNvSpPr>
          <p:nvPr>
            <p:ph type="sldNum" sz="quarter" idx="12"/>
          </p:nvPr>
        </p:nvSpPr>
        <p:spPr>
          <a:xfrm>
            <a:off x="9968229" y="7068089"/>
            <a:ext cx="500380" cy="333663"/>
          </a:xfrm>
        </p:spPr>
        <p:txBody>
          <a:bodyPr/>
          <a:lstStyle/>
          <a:p>
            <a:fld id="{DDBE135E-2566-4748-853C-8A3B78F0FB00}" type="slidenum">
              <a:rPr lang="en-GB" smtClean="0"/>
              <a:t>10</a:t>
            </a:fld>
            <a:endParaRPr lang="en-GB" dirty="0"/>
          </a:p>
        </p:txBody>
      </p:sp>
      <p:pic>
        <p:nvPicPr>
          <p:cNvPr id="5" name="Picture 4">
            <a:extLst>
              <a:ext uri="{FF2B5EF4-FFF2-40B4-BE49-F238E27FC236}">
                <a16:creationId xmlns:a16="http://schemas.microsoft.com/office/drawing/2014/main" id="{AE2EF1AB-6BF2-4610-8AD9-1EB8BDB84D1A}"/>
              </a:ext>
            </a:extLst>
          </p:cNvPr>
          <p:cNvPicPr/>
          <p:nvPr/>
        </p:nvPicPr>
        <p:blipFill>
          <a:blip r:embed="rId2"/>
          <a:stretch>
            <a:fillRect/>
          </a:stretch>
        </p:blipFill>
        <p:spPr>
          <a:xfrm>
            <a:off x="490177" y="1979865"/>
            <a:ext cx="9624504" cy="5222202"/>
          </a:xfrm>
          <a:prstGeom prst="rect">
            <a:avLst/>
          </a:prstGeom>
          <a:noFill/>
          <a:ln w="3175">
            <a:solidFill>
              <a:schemeClr val="tx1"/>
            </a:solidFill>
          </a:ln>
        </p:spPr>
      </p:pic>
      <p:sp>
        <p:nvSpPr>
          <p:cNvPr id="7" name="Rectangle 6">
            <a:extLst>
              <a:ext uri="{FF2B5EF4-FFF2-40B4-BE49-F238E27FC236}">
                <a16:creationId xmlns:a16="http://schemas.microsoft.com/office/drawing/2014/main" id="{7F9318D7-580F-41AB-AD8C-423503146355}"/>
              </a:ext>
            </a:extLst>
          </p:cNvPr>
          <p:cNvSpPr/>
          <p:nvPr/>
        </p:nvSpPr>
        <p:spPr>
          <a:xfrm>
            <a:off x="4883370" y="2124491"/>
            <a:ext cx="5067822" cy="1929008"/>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 name="Rectangle 7">
            <a:extLst>
              <a:ext uri="{FF2B5EF4-FFF2-40B4-BE49-F238E27FC236}">
                <a16:creationId xmlns:a16="http://schemas.microsoft.com/office/drawing/2014/main" id="{92C1BBAE-49F8-477A-903B-B2A18910C453}"/>
              </a:ext>
            </a:extLst>
          </p:cNvPr>
          <p:cNvSpPr/>
          <p:nvPr/>
        </p:nvSpPr>
        <p:spPr>
          <a:xfrm>
            <a:off x="5180478" y="3371420"/>
            <a:ext cx="2598185" cy="938272"/>
          </a:xfrm>
          <a:prstGeom prst="rect">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solidFill>
                  <a:schemeClr val="tx1"/>
                </a:solidFill>
              </a:rPr>
              <a:t>Hazard ratio = 0.679</a:t>
            </a:r>
          </a:p>
          <a:p>
            <a:r>
              <a:rPr lang="en-GB" sz="1800" dirty="0">
                <a:solidFill>
                  <a:schemeClr val="tx1"/>
                </a:solidFill>
              </a:rPr>
              <a:t>95% CI 0.527 to 0.875</a:t>
            </a:r>
          </a:p>
          <a:p>
            <a:r>
              <a:rPr lang="en-GB" sz="1800" dirty="0">
                <a:solidFill>
                  <a:schemeClr val="tx1"/>
                </a:solidFill>
              </a:rPr>
              <a:t>P = 0.0013  </a:t>
            </a:r>
          </a:p>
        </p:txBody>
      </p:sp>
      <p:sp>
        <p:nvSpPr>
          <p:cNvPr id="9" name="TextBox 8">
            <a:extLst>
              <a:ext uri="{FF2B5EF4-FFF2-40B4-BE49-F238E27FC236}">
                <a16:creationId xmlns:a16="http://schemas.microsoft.com/office/drawing/2014/main" id="{85462D66-B5F1-42E1-B15C-4BE0BC7DB64D}"/>
              </a:ext>
            </a:extLst>
          </p:cNvPr>
          <p:cNvSpPr txBox="1"/>
          <p:nvPr/>
        </p:nvSpPr>
        <p:spPr>
          <a:xfrm>
            <a:off x="4719881" y="2230495"/>
            <a:ext cx="4639927" cy="830997"/>
          </a:xfrm>
          <a:prstGeom prst="rect">
            <a:avLst/>
          </a:prstGeom>
          <a:solidFill>
            <a:schemeClr val="accent6">
              <a:lumMod val="20000"/>
              <a:lumOff val="80000"/>
            </a:schemeClr>
          </a:solidFill>
          <a:ln w="6350">
            <a:solidFill>
              <a:srgbClr val="B41F31"/>
            </a:solidFill>
          </a:ln>
        </p:spPr>
        <p:txBody>
          <a:bodyPr wrap="square" lIns="0" tIns="0" rIns="0" bIns="0" rtlCol="0">
            <a:spAutoFit/>
          </a:bodyPr>
          <a:lstStyle/>
          <a:p>
            <a:r>
              <a:rPr lang="en-GB" sz="1800" u="sng" dirty="0"/>
              <a:t>Key</a:t>
            </a:r>
          </a:p>
          <a:p>
            <a:r>
              <a:rPr lang="en-GB" sz="1800" b="1" dirty="0" err="1">
                <a:solidFill>
                  <a:srgbClr val="1813D6"/>
                </a:solidFill>
              </a:rPr>
              <a:t>Gilteritinib</a:t>
            </a:r>
            <a:r>
              <a:rPr lang="en-GB" sz="1800" b="1" dirty="0">
                <a:solidFill>
                  <a:srgbClr val="1813D6"/>
                </a:solidFill>
              </a:rPr>
              <a:t>: median OS 9.3 months</a:t>
            </a:r>
          </a:p>
          <a:p>
            <a:r>
              <a:rPr lang="en-GB" sz="1800" b="1" dirty="0">
                <a:solidFill>
                  <a:srgbClr val="B41F31"/>
                </a:solidFill>
              </a:rPr>
              <a:t>Chemotherapy: median OS 5.6 months</a:t>
            </a:r>
          </a:p>
        </p:txBody>
      </p:sp>
      <p:sp>
        <p:nvSpPr>
          <p:cNvPr id="10" name="TextBox 9">
            <a:extLst>
              <a:ext uri="{FF2B5EF4-FFF2-40B4-BE49-F238E27FC236}">
                <a16:creationId xmlns:a16="http://schemas.microsoft.com/office/drawing/2014/main" id="{ACF207C0-6477-46FF-9566-39D99469B71E}"/>
              </a:ext>
            </a:extLst>
          </p:cNvPr>
          <p:cNvSpPr txBox="1"/>
          <p:nvPr/>
        </p:nvSpPr>
        <p:spPr>
          <a:xfrm>
            <a:off x="843280" y="6535476"/>
            <a:ext cx="924560" cy="246221"/>
          </a:xfrm>
          <a:prstGeom prst="rect">
            <a:avLst/>
          </a:prstGeom>
          <a:solidFill>
            <a:schemeClr val="bg1"/>
          </a:solidFill>
        </p:spPr>
        <p:txBody>
          <a:bodyPr wrap="square" lIns="0" tIns="0" rIns="0" bIns="0" rtlCol="0">
            <a:spAutoFit/>
          </a:bodyPr>
          <a:lstStyle/>
          <a:p>
            <a:r>
              <a:rPr lang="en-GB" sz="1600" dirty="0" err="1"/>
              <a:t>Gilteritinib</a:t>
            </a:r>
            <a:endParaRPr lang="en-GB" sz="1600" dirty="0"/>
          </a:p>
        </p:txBody>
      </p:sp>
      <p:sp>
        <p:nvSpPr>
          <p:cNvPr id="12" name="TextBox 11">
            <a:extLst>
              <a:ext uri="{FF2B5EF4-FFF2-40B4-BE49-F238E27FC236}">
                <a16:creationId xmlns:a16="http://schemas.microsoft.com/office/drawing/2014/main" id="{3B03E913-C38C-415F-A3CA-5729E2FDCB8E}"/>
              </a:ext>
            </a:extLst>
          </p:cNvPr>
          <p:cNvSpPr txBox="1"/>
          <p:nvPr/>
        </p:nvSpPr>
        <p:spPr>
          <a:xfrm>
            <a:off x="3015312" y="7267774"/>
            <a:ext cx="4706041" cy="215444"/>
          </a:xfrm>
          <a:prstGeom prst="rect">
            <a:avLst/>
          </a:prstGeom>
          <a:noFill/>
        </p:spPr>
        <p:txBody>
          <a:bodyPr wrap="square" lIns="0" tIns="0" rIns="0" bIns="0" rtlCol="0">
            <a:spAutoFit/>
          </a:bodyPr>
          <a:lstStyle/>
          <a:p>
            <a:r>
              <a:rPr lang="en-GB" sz="1400" dirty="0"/>
              <a:t>Source: Figure 1 of company additional evidence document</a:t>
            </a:r>
          </a:p>
        </p:txBody>
      </p:sp>
      <p:sp>
        <p:nvSpPr>
          <p:cNvPr id="13" name="Rectangle 12">
            <a:extLst>
              <a:ext uri="{FF2B5EF4-FFF2-40B4-BE49-F238E27FC236}">
                <a16:creationId xmlns:a16="http://schemas.microsoft.com/office/drawing/2014/main" id="{BFE1EF3A-26FE-4931-AF70-C288ABD19FD2}"/>
              </a:ext>
            </a:extLst>
          </p:cNvPr>
          <p:cNvSpPr/>
          <p:nvPr/>
        </p:nvSpPr>
        <p:spPr>
          <a:xfrm>
            <a:off x="467360" y="1456323"/>
            <a:ext cx="9751059" cy="461665"/>
          </a:xfrm>
          <a:prstGeom prst="rect">
            <a:avLst/>
          </a:prstGeom>
        </p:spPr>
        <p:txBody>
          <a:bodyPr wrap="square">
            <a:spAutoFit/>
          </a:bodyPr>
          <a:lstStyle/>
          <a:p>
            <a:pPr marL="342900" indent="-342900">
              <a:buFont typeface="Arial" panose="020B0604020202020204" pitchFamily="34" charset="0"/>
              <a:buChar char="•"/>
            </a:pPr>
            <a:r>
              <a:rPr lang="en-GB" sz="2400" dirty="0"/>
              <a:t>Updated data cut from September 2019 (previously Sept 2018)</a:t>
            </a:r>
          </a:p>
        </p:txBody>
      </p:sp>
    </p:spTree>
    <p:extLst>
      <p:ext uri="{BB962C8B-B14F-4D97-AF65-F5344CB8AC3E}">
        <p14:creationId xmlns:p14="http://schemas.microsoft.com/office/powerpoint/2010/main" val="2498129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C200D-2541-416B-9AA7-0694F5D08C1B}"/>
              </a:ext>
            </a:extLst>
          </p:cNvPr>
          <p:cNvSpPr>
            <a:spLocks noGrp="1"/>
          </p:cNvSpPr>
          <p:nvPr>
            <p:ph type="title"/>
          </p:nvPr>
        </p:nvSpPr>
        <p:spPr>
          <a:xfrm>
            <a:off x="508000" y="199300"/>
            <a:ext cx="9669780" cy="765501"/>
          </a:xfrm>
        </p:spPr>
        <p:txBody>
          <a:bodyPr/>
          <a:lstStyle/>
          <a:p>
            <a:pPr>
              <a:lnSpc>
                <a:spcPct val="100000"/>
              </a:lnSpc>
            </a:pPr>
            <a:r>
              <a:rPr lang="en-GB" sz="3200" dirty="0">
                <a:solidFill>
                  <a:srgbClr val="18646E"/>
                </a:solidFill>
              </a:rPr>
              <a:t>Company’s new evidence</a:t>
            </a:r>
            <a:br>
              <a:rPr lang="en-GB" dirty="0">
                <a:solidFill>
                  <a:srgbClr val="18646E"/>
                </a:solidFill>
              </a:rPr>
            </a:br>
            <a:r>
              <a:rPr lang="en-GB" sz="2800" i="1" dirty="0">
                <a:solidFill>
                  <a:srgbClr val="573562"/>
                </a:solidFill>
              </a:rPr>
              <a:t>Updated ADMIRAL data – overall survival post-HSCT (ITT population)</a:t>
            </a:r>
            <a:endParaRPr lang="en-GB" dirty="0"/>
          </a:p>
        </p:txBody>
      </p:sp>
      <p:sp>
        <p:nvSpPr>
          <p:cNvPr id="3" name="Slide Number Placeholder 2">
            <a:extLst>
              <a:ext uri="{FF2B5EF4-FFF2-40B4-BE49-F238E27FC236}">
                <a16:creationId xmlns:a16="http://schemas.microsoft.com/office/drawing/2014/main" id="{6746D1FB-7475-4324-ABEA-6C349E436294}"/>
              </a:ext>
            </a:extLst>
          </p:cNvPr>
          <p:cNvSpPr>
            <a:spLocks noGrp="1"/>
          </p:cNvSpPr>
          <p:nvPr>
            <p:ph type="sldNum" sz="quarter" idx="12"/>
          </p:nvPr>
        </p:nvSpPr>
        <p:spPr/>
        <p:txBody>
          <a:bodyPr/>
          <a:lstStyle/>
          <a:p>
            <a:fld id="{DDBE135E-2566-4748-853C-8A3B78F0FB00}" type="slidenum">
              <a:rPr lang="en-GB" smtClean="0"/>
              <a:t>11</a:t>
            </a:fld>
            <a:endParaRPr lang="en-GB" dirty="0"/>
          </a:p>
        </p:txBody>
      </p:sp>
      <p:pic>
        <p:nvPicPr>
          <p:cNvPr id="5" name="Picture 4">
            <a:extLst>
              <a:ext uri="{FF2B5EF4-FFF2-40B4-BE49-F238E27FC236}">
                <a16:creationId xmlns:a16="http://schemas.microsoft.com/office/drawing/2014/main" id="{EC745142-70E4-4797-AA1A-CC531A4648E0}"/>
              </a:ext>
            </a:extLst>
          </p:cNvPr>
          <p:cNvPicPr>
            <a:picLocks noChangeAspect="1"/>
          </p:cNvPicPr>
          <p:nvPr/>
        </p:nvPicPr>
        <p:blipFill rotWithShape="1">
          <a:blip r:embed="rId2"/>
          <a:srcRect b="23039"/>
          <a:stretch/>
        </p:blipFill>
        <p:spPr>
          <a:xfrm>
            <a:off x="500380" y="1763868"/>
            <a:ext cx="9289910" cy="4751501"/>
          </a:xfrm>
          <a:prstGeom prst="rect">
            <a:avLst/>
          </a:prstGeom>
          <a:ln>
            <a:noFill/>
          </a:ln>
        </p:spPr>
      </p:pic>
      <p:pic>
        <p:nvPicPr>
          <p:cNvPr id="6" name="Picture 5">
            <a:extLst>
              <a:ext uri="{FF2B5EF4-FFF2-40B4-BE49-F238E27FC236}">
                <a16:creationId xmlns:a16="http://schemas.microsoft.com/office/drawing/2014/main" id="{5CA3F690-88AC-4EF1-8294-963C06ECF7BE}"/>
              </a:ext>
            </a:extLst>
          </p:cNvPr>
          <p:cNvPicPr/>
          <p:nvPr/>
        </p:nvPicPr>
        <p:blipFill rotWithShape="1">
          <a:blip r:embed="rId3">
            <a:extLst>
              <a:ext uri="{28A0092B-C50C-407E-A947-70E740481C1C}">
                <a14:useLocalDpi xmlns:a14="http://schemas.microsoft.com/office/drawing/2010/main" val="0"/>
              </a:ext>
            </a:extLst>
          </a:blip>
          <a:srcRect t="88986"/>
          <a:stretch/>
        </p:blipFill>
        <p:spPr bwMode="auto">
          <a:xfrm>
            <a:off x="508000" y="6515369"/>
            <a:ext cx="9282291" cy="719206"/>
          </a:xfrm>
          <a:prstGeom prst="rect">
            <a:avLst/>
          </a:prstGeom>
          <a:noFill/>
          <a:ln w="3175">
            <a:solidFill>
              <a:schemeClr val="tx1"/>
            </a:solidFill>
          </a:ln>
        </p:spPr>
      </p:pic>
      <p:sp>
        <p:nvSpPr>
          <p:cNvPr id="7" name="TextBox 6">
            <a:extLst>
              <a:ext uri="{FF2B5EF4-FFF2-40B4-BE49-F238E27FC236}">
                <a16:creationId xmlns:a16="http://schemas.microsoft.com/office/drawing/2014/main" id="{3802E663-442E-418C-AB35-8BA9DF0B92DC}"/>
              </a:ext>
            </a:extLst>
          </p:cNvPr>
          <p:cNvSpPr txBox="1"/>
          <p:nvPr/>
        </p:nvSpPr>
        <p:spPr>
          <a:xfrm>
            <a:off x="4295298" y="1822615"/>
            <a:ext cx="5340421" cy="830997"/>
          </a:xfrm>
          <a:prstGeom prst="rect">
            <a:avLst/>
          </a:prstGeom>
          <a:solidFill>
            <a:schemeClr val="accent6">
              <a:lumMod val="20000"/>
              <a:lumOff val="80000"/>
            </a:schemeClr>
          </a:solidFill>
          <a:ln>
            <a:solidFill>
              <a:srgbClr val="B6635A"/>
            </a:solidFill>
          </a:ln>
        </p:spPr>
        <p:txBody>
          <a:bodyPr wrap="square" lIns="0" tIns="0" rIns="0" bIns="0" rtlCol="0">
            <a:spAutoFit/>
          </a:bodyPr>
          <a:lstStyle/>
          <a:p>
            <a:r>
              <a:rPr lang="en-GB" sz="1800" u="sng" dirty="0"/>
              <a:t>Key:</a:t>
            </a:r>
          </a:p>
          <a:p>
            <a:r>
              <a:rPr lang="en-GB" sz="1800" b="1" dirty="0" err="1">
                <a:solidFill>
                  <a:srgbClr val="7A87B2"/>
                </a:solidFill>
              </a:rPr>
              <a:t>Gilteritinib</a:t>
            </a:r>
            <a:r>
              <a:rPr lang="en-GB" sz="1800" b="1" dirty="0">
                <a:solidFill>
                  <a:srgbClr val="7A87B2"/>
                </a:solidFill>
              </a:rPr>
              <a:t>: median OS post-HSCT 610 days</a:t>
            </a:r>
          </a:p>
          <a:p>
            <a:r>
              <a:rPr lang="en-GB" sz="1800" b="1" dirty="0">
                <a:solidFill>
                  <a:srgbClr val="B6635A"/>
                </a:solidFill>
              </a:rPr>
              <a:t>Chemotherapy: median OS post-HSCT 482 days</a:t>
            </a:r>
          </a:p>
        </p:txBody>
      </p:sp>
      <p:sp>
        <p:nvSpPr>
          <p:cNvPr id="8" name="Rectangle 7">
            <a:extLst>
              <a:ext uri="{FF2B5EF4-FFF2-40B4-BE49-F238E27FC236}">
                <a16:creationId xmlns:a16="http://schemas.microsoft.com/office/drawing/2014/main" id="{C923097B-0F3B-443F-AEF3-F612C069AA16}"/>
              </a:ext>
            </a:extLst>
          </p:cNvPr>
          <p:cNvSpPr/>
          <p:nvPr/>
        </p:nvSpPr>
        <p:spPr>
          <a:xfrm>
            <a:off x="6580169" y="2737684"/>
            <a:ext cx="2598185" cy="938272"/>
          </a:xfrm>
          <a:prstGeom prst="rect">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800" dirty="0">
                <a:solidFill>
                  <a:schemeClr val="tx1"/>
                </a:solidFill>
              </a:rPr>
              <a:t>Hazard ratio = 1.108</a:t>
            </a:r>
          </a:p>
          <a:p>
            <a:r>
              <a:rPr lang="en-GB" sz="1800" dirty="0">
                <a:solidFill>
                  <a:schemeClr val="tx1"/>
                </a:solidFill>
              </a:rPr>
              <a:t>95% CI 0.534 to 2.292</a:t>
            </a:r>
            <a:br>
              <a:rPr lang="en-GB" sz="1800" dirty="0">
                <a:solidFill>
                  <a:schemeClr val="tx1"/>
                </a:solidFill>
              </a:rPr>
            </a:br>
            <a:r>
              <a:rPr lang="en-GB" sz="1800" dirty="0">
                <a:solidFill>
                  <a:schemeClr val="tx1"/>
                </a:solidFill>
              </a:rPr>
              <a:t>P &lt; 0.7836</a:t>
            </a:r>
          </a:p>
        </p:txBody>
      </p:sp>
      <p:sp>
        <p:nvSpPr>
          <p:cNvPr id="9" name="TextBox 8">
            <a:extLst>
              <a:ext uri="{FF2B5EF4-FFF2-40B4-BE49-F238E27FC236}">
                <a16:creationId xmlns:a16="http://schemas.microsoft.com/office/drawing/2014/main" id="{446DD64A-B342-409A-B473-B9A0146638B3}"/>
              </a:ext>
            </a:extLst>
          </p:cNvPr>
          <p:cNvSpPr txBox="1"/>
          <p:nvPr/>
        </p:nvSpPr>
        <p:spPr>
          <a:xfrm>
            <a:off x="2386005" y="4941850"/>
            <a:ext cx="7100895" cy="553998"/>
          </a:xfrm>
          <a:prstGeom prst="rect">
            <a:avLst/>
          </a:prstGeom>
          <a:solidFill>
            <a:schemeClr val="accent2">
              <a:lumMod val="40000"/>
              <a:lumOff val="60000"/>
            </a:schemeClr>
          </a:solidFill>
        </p:spPr>
        <p:txBody>
          <a:bodyPr wrap="square" lIns="0" tIns="0" rIns="0" bIns="0" rtlCol="0">
            <a:spAutoFit/>
          </a:bodyPr>
          <a:lstStyle/>
          <a:p>
            <a:r>
              <a:rPr lang="en-GB" sz="1800" b="1" dirty="0">
                <a:solidFill>
                  <a:schemeClr val="tx1"/>
                </a:solidFill>
              </a:rPr>
              <a:t>ERG comment: </a:t>
            </a:r>
            <a:r>
              <a:rPr lang="en-GB" sz="1800" dirty="0">
                <a:solidFill>
                  <a:schemeClr val="tx1"/>
                </a:solidFill>
              </a:rPr>
              <a:t>company states time origin is time of randomisation in dataset but ERG believes time of transplant </a:t>
            </a:r>
            <a:r>
              <a:rPr lang="en-GB" sz="1800" dirty="0"/>
              <a:t>was used in the model</a:t>
            </a:r>
          </a:p>
        </p:txBody>
      </p:sp>
      <p:sp>
        <p:nvSpPr>
          <p:cNvPr id="10" name="TextBox 9">
            <a:extLst>
              <a:ext uri="{FF2B5EF4-FFF2-40B4-BE49-F238E27FC236}">
                <a16:creationId xmlns:a16="http://schemas.microsoft.com/office/drawing/2014/main" id="{081D97CF-8CE2-47D1-87A6-3C1369DE8BCA}"/>
              </a:ext>
            </a:extLst>
          </p:cNvPr>
          <p:cNvSpPr txBox="1"/>
          <p:nvPr/>
        </p:nvSpPr>
        <p:spPr>
          <a:xfrm>
            <a:off x="3015312" y="7281524"/>
            <a:ext cx="4706041" cy="215444"/>
          </a:xfrm>
          <a:prstGeom prst="rect">
            <a:avLst/>
          </a:prstGeom>
          <a:noFill/>
        </p:spPr>
        <p:txBody>
          <a:bodyPr wrap="square" lIns="0" tIns="0" rIns="0" bIns="0" rtlCol="0">
            <a:spAutoFit/>
          </a:bodyPr>
          <a:lstStyle/>
          <a:p>
            <a:r>
              <a:rPr lang="en-GB" sz="1400" dirty="0"/>
              <a:t>Source: Figure 2 of company additional evidence document</a:t>
            </a:r>
          </a:p>
        </p:txBody>
      </p:sp>
      <p:sp>
        <p:nvSpPr>
          <p:cNvPr id="11" name="TextBox 10">
            <a:extLst>
              <a:ext uri="{FF2B5EF4-FFF2-40B4-BE49-F238E27FC236}">
                <a16:creationId xmlns:a16="http://schemas.microsoft.com/office/drawing/2014/main" id="{344569FB-577E-47CA-9866-41D1148990BA}"/>
              </a:ext>
            </a:extLst>
          </p:cNvPr>
          <p:cNvSpPr txBox="1"/>
          <p:nvPr/>
        </p:nvSpPr>
        <p:spPr>
          <a:xfrm>
            <a:off x="983977" y="6628751"/>
            <a:ext cx="1219200" cy="246221"/>
          </a:xfrm>
          <a:prstGeom prst="rect">
            <a:avLst/>
          </a:prstGeom>
          <a:solidFill>
            <a:schemeClr val="bg1"/>
          </a:solidFill>
        </p:spPr>
        <p:txBody>
          <a:bodyPr wrap="square" lIns="0" tIns="0" rIns="0" bIns="0" rtlCol="0">
            <a:spAutoFit/>
          </a:bodyPr>
          <a:lstStyle/>
          <a:p>
            <a:r>
              <a:rPr lang="en-GB" sz="1600" dirty="0">
                <a:solidFill>
                  <a:srgbClr val="003399"/>
                </a:solidFill>
              </a:rPr>
              <a:t>Gilteritinib</a:t>
            </a:r>
          </a:p>
        </p:txBody>
      </p:sp>
      <p:sp>
        <p:nvSpPr>
          <p:cNvPr id="4" name="TextBox 3">
            <a:extLst>
              <a:ext uri="{FF2B5EF4-FFF2-40B4-BE49-F238E27FC236}">
                <a16:creationId xmlns:a16="http://schemas.microsoft.com/office/drawing/2014/main" id="{04FD6B17-181A-4AAC-BB3C-0D2E85CE330F}"/>
              </a:ext>
            </a:extLst>
          </p:cNvPr>
          <p:cNvSpPr txBox="1"/>
          <p:nvPr/>
        </p:nvSpPr>
        <p:spPr>
          <a:xfrm>
            <a:off x="2203177" y="3995561"/>
            <a:ext cx="3401447" cy="830997"/>
          </a:xfrm>
          <a:prstGeom prst="rect">
            <a:avLst/>
          </a:prstGeom>
          <a:solidFill>
            <a:schemeClr val="accent6">
              <a:lumMod val="20000"/>
              <a:lumOff val="80000"/>
            </a:schemeClr>
          </a:solidFill>
          <a:ln>
            <a:solidFill>
              <a:schemeClr val="tx2"/>
            </a:solidFill>
          </a:ln>
        </p:spPr>
        <p:txBody>
          <a:bodyPr wrap="square" lIns="0" tIns="0" rIns="0" bIns="0" rtlCol="0">
            <a:spAutoFit/>
          </a:bodyPr>
          <a:lstStyle/>
          <a:p>
            <a:r>
              <a:rPr lang="en-GB" sz="1800" b="1" dirty="0">
                <a:solidFill>
                  <a:srgbClr val="7A87B2"/>
                </a:solidFill>
              </a:rPr>
              <a:t>25.5% </a:t>
            </a:r>
            <a:r>
              <a:rPr lang="en-GB" sz="1800" dirty="0">
                <a:solidFill>
                  <a:schemeClr val="tx1"/>
                </a:solidFill>
              </a:rPr>
              <a:t>vs </a:t>
            </a:r>
            <a:r>
              <a:rPr lang="en-GB" sz="1800" b="1" dirty="0">
                <a:solidFill>
                  <a:srgbClr val="B6635A"/>
                </a:solidFill>
              </a:rPr>
              <a:t>15.3%</a:t>
            </a:r>
            <a:r>
              <a:rPr lang="en-GB" sz="1800" dirty="0">
                <a:solidFill>
                  <a:schemeClr val="tx1"/>
                </a:solidFill>
              </a:rPr>
              <a:t> </a:t>
            </a:r>
            <a:r>
              <a:rPr lang="en-GB" sz="1800" dirty="0"/>
              <a:t>of people had HSCT in the </a:t>
            </a:r>
            <a:r>
              <a:rPr lang="en-GB" sz="1800" dirty="0" err="1"/>
              <a:t>gilteritinib</a:t>
            </a:r>
            <a:r>
              <a:rPr lang="en-GB" sz="1800" dirty="0"/>
              <a:t> and chemotherapy arm, respectively </a:t>
            </a:r>
          </a:p>
        </p:txBody>
      </p:sp>
    </p:spTree>
    <p:extLst>
      <p:ext uri="{BB962C8B-B14F-4D97-AF65-F5344CB8AC3E}">
        <p14:creationId xmlns:p14="http://schemas.microsoft.com/office/powerpoint/2010/main" val="139096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9067-19EE-461C-849F-8F7A409E793F}"/>
              </a:ext>
            </a:extLst>
          </p:cNvPr>
          <p:cNvSpPr>
            <a:spLocks noGrp="1"/>
          </p:cNvSpPr>
          <p:nvPr>
            <p:ph type="title"/>
          </p:nvPr>
        </p:nvSpPr>
        <p:spPr>
          <a:xfrm>
            <a:off x="508000" y="212645"/>
            <a:ext cx="9669780" cy="765501"/>
          </a:xfrm>
        </p:spPr>
        <p:txBody>
          <a:bodyPr/>
          <a:lstStyle/>
          <a:p>
            <a:pPr>
              <a:lnSpc>
                <a:spcPct val="100000"/>
              </a:lnSpc>
            </a:pPr>
            <a:r>
              <a:rPr lang="en-GB" sz="3200" dirty="0"/>
              <a:t>Company’s new evidence</a:t>
            </a:r>
            <a:br>
              <a:rPr lang="en-GB" dirty="0"/>
            </a:br>
            <a:r>
              <a:rPr lang="en-GB" sz="2800" i="1" dirty="0">
                <a:solidFill>
                  <a:schemeClr val="accent1"/>
                </a:solidFill>
              </a:rPr>
              <a:t>1. Gilteritinib maintenance therapy after HSCT</a:t>
            </a:r>
            <a:endParaRPr lang="en-GB" i="1" dirty="0">
              <a:solidFill>
                <a:schemeClr val="accent1"/>
              </a:solidFill>
            </a:endParaRPr>
          </a:p>
        </p:txBody>
      </p:sp>
      <p:sp>
        <p:nvSpPr>
          <p:cNvPr id="3" name="Slide Number Placeholder 2">
            <a:extLst>
              <a:ext uri="{FF2B5EF4-FFF2-40B4-BE49-F238E27FC236}">
                <a16:creationId xmlns:a16="http://schemas.microsoft.com/office/drawing/2014/main" id="{B7B990AB-5614-4965-840E-68EAE8EAE5FB}"/>
              </a:ext>
            </a:extLst>
          </p:cNvPr>
          <p:cNvSpPr>
            <a:spLocks noGrp="1"/>
          </p:cNvSpPr>
          <p:nvPr>
            <p:ph type="sldNum" sz="quarter" idx="12"/>
          </p:nvPr>
        </p:nvSpPr>
        <p:spPr>
          <a:xfrm>
            <a:off x="10066393" y="7151203"/>
            <a:ext cx="500380" cy="333663"/>
          </a:xfrm>
        </p:spPr>
        <p:txBody>
          <a:bodyPr/>
          <a:lstStyle/>
          <a:p>
            <a:fld id="{DDBE135E-2566-4748-853C-8A3B78F0FB00}" type="slidenum">
              <a:rPr lang="en-GB" smtClean="0"/>
              <a:t>12</a:t>
            </a:fld>
            <a:endParaRPr lang="en-GB" dirty="0"/>
          </a:p>
        </p:txBody>
      </p:sp>
      <p:sp>
        <p:nvSpPr>
          <p:cNvPr id="5" name="Content Placeholder 4">
            <a:extLst>
              <a:ext uri="{FF2B5EF4-FFF2-40B4-BE49-F238E27FC236}">
                <a16:creationId xmlns:a16="http://schemas.microsoft.com/office/drawing/2014/main" id="{D4D0A307-DA9E-4316-AE62-DFAB05214852}"/>
              </a:ext>
            </a:extLst>
          </p:cNvPr>
          <p:cNvSpPr>
            <a:spLocks noGrp="1"/>
          </p:cNvSpPr>
          <p:nvPr>
            <p:ph sz="quarter" idx="10"/>
          </p:nvPr>
        </p:nvSpPr>
        <p:spPr>
          <a:xfrm>
            <a:off x="508000" y="1115333"/>
            <a:ext cx="9669780" cy="5444103"/>
          </a:xfrm>
        </p:spPr>
        <p:txBody>
          <a:bodyPr/>
          <a:lstStyle/>
          <a:p>
            <a:pPr>
              <a:spcBef>
                <a:spcPts val="600"/>
              </a:spcBef>
            </a:pPr>
            <a:r>
              <a:rPr lang="en-GB" sz="1800" dirty="0"/>
              <a:t>Company re-introduced hazard ratio for additional benefit of gilteritinib maintenance therapy</a:t>
            </a:r>
          </a:p>
          <a:p>
            <a:pPr>
              <a:spcBef>
                <a:spcPts val="600"/>
              </a:spcBef>
            </a:pPr>
            <a:r>
              <a:rPr lang="en-GB" sz="1800" dirty="0"/>
              <a:t>HR=0.69, calculated from comparison of ADMIRAL ‘restarters’ and Evers data (chemotherapy)</a:t>
            </a:r>
          </a:p>
          <a:p>
            <a:pPr>
              <a:spcBef>
                <a:spcPts val="600"/>
              </a:spcBef>
            </a:pPr>
            <a:r>
              <a:rPr lang="en-GB" sz="1800" b="1" dirty="0"/>
              <a:t>ACD:</a:t>
            </a:r>
            <a:r>
              <a:rPr lang="en-GB" sz="1800" dirty="0"/>
              <a:t> hazard ratio for additional benefit was not relevant if ADMIRAL data were used to model post-stem cell transplant OS</a:t>
            </a:r>
          </a:p>
        </p:txBody>
      </p:sp>
      <p:sp>
        <p:nvSpPr>
          <p:cNvPr id="6" name="Content Placeholder 4">
            <a:extLst>
              <a:ext uri="{FF2B5EF4-FFF2-40B4-BE49-F238E27FC236}">
                <a16:creationId xmlns:a16="http://schemas.microsoft.com/office/drawing/2014/main" id="{36759BA5-7865-42C5-B72C-C27D99457213}"/>
              </a:ext>
            </a:extLst>
          </p:cNvPr>
          <p:cNvSpPr txBox="1">
            <a:spLocks/>
          </p:cNvSpPr>
          <p:nvPr/>
        </p:nvSpPr>
        <p:spPr>
          <a:xfrm>
            <a:off x="354941" y="2810090"/>
            <a:ext cx="9975898" cy="4446984"/>
          </a:xfrm>
          <a:prstGeom prst="rect">
            <a:avLst/>
          </a:prstGeom>
          <a:solidFill>
            <a:schemeClr val="accent2">
              <a:lumMod val="40000"/>
              <a:lumOff val="60000"/>
            </a:schemeClr>
          </a:solidFill>
        </p:spPr>
        <p:txBody>
          <a:bodyPr vert="horz" lIns="36000" tIns="36000" rIns="36000" bIns="36000" rtlCol="0">
            <a:noAutofit/>
          </a:bodyPr>
          <a:lstStyle>
            <a:lvl1pPr marL="347663" indent="-3429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28650" indent="-266700" algn="l" defTabSz="1043056" rtl="0" eaLnBrk="1" latinLnBrk="0" hangingPunct="1">
              <a:lnSpc>
                <a:spcPct val="100000"/>
              </a:lnSpc>
              <a:spcBef>
                <a:spcPts val="850"/>
              </a:spcBef>
              <a:buClr>
                <a:schemeClr val="tx1"/>
              </a:buClr>
              <a:buSzPct val="95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8953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162050" indent="-266700" algn="l" defTabSz="1043056" rtl="0" eaLnBrk="1" latinLnBrk="0" hangingPunct="1">
              <a:lnSpc>
                <a:spcPct val="100000"/>
              </a:lnSpc>
              <a:spcBef>
                <a:spcPts val="850"/>
              </a:spcBef>
              <a:buClr>
                <a:schemeClr val="tx1"/>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4pPr>
            <a:lvl5pPr marL="1438275" indent="-276225" algn="l" defTabSz="1043056" rtl="0" eaLnBrk="1" latinLnBrk="0" hangingPunct="1">
              <a:lnSpc>
                <a:spcPct val="100000"/>
              </a:lnSpc>
              <a:spcBef>
                <a:spcPts val="850"/>
              </a:spcBef>
              <a:buClr>
                <a:schemeClr val="tx1"/>
              </a:buClr>
              <a:buFont typeface="Lato" panose="020F0502020204030203" pitchFamily="34" charset="0"/>
              <a:buChar char="∙"/>
              <a:defRPr sz="2400" kern="1200">
                <a:solidFill>
                  <a:schemeClr val="tx1"/>
                </a:solidFill>
                <a:latin typeface="Arial" panose="020B0604020202020204" pitchFamily="34" charset="0"/>
                <a:ea typeface="+mn-ea"/>
                <a:cs typeface="Arial" panose="020B0604020202020204" pitchFamily="34" charset="0"/>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a:lstStyle>
          <a:p>
            <a:pPr marL="4763" indent="0">
              <a:spcBef>
                <a:spcPts val="600"/>
              </a:spcBef>
              <a:buNone/>
            </a:pPr>
            <a:r>
              <a:rPr lang="en-GB" sz="1800" b="1" dirty="0"/>
              <a:t>ERG comments</a:t>
            </a:r>
          </a:p>
          <a:p>
            <a:pPr>
              <a:spcBef>
                <a:spcPts val="600"/>
              </a:spcBef>
            </a:pPr>
            <a:r>
              <a:rPr lang="en-GB" sz="1800" dirty="0"/>
              <a:t>Still considers the indirect comparison is not robust; and not updated with ADMIRAL 2019 data</a:t>
            </a:r>
          </a:p>
          <a:p>
            <a:pPr>
              <a:spcBef>
                <a:spcPts val="600"/>
              </a:spcBef>
            </a:pPr>
            <a:r>
              <a:rPr lang="en-GB" sz="1800" dirty="0"/>
              <a:t>ADMIRAL 2019 data does not suggest a benefit for gilteritinib vs chemotherapy for post-stem cell transplant OS (see slide 11 for relevant KM curves)</a:t>
            </a:r>
          </a:p>
          <a:p>
            <a:pPr>
              <a:spcBef>
                <a:spcPts val="600"/>
              </a:spcBef>
            </a:pPr>
            <a:r>
              <a:rPr lang="en-GB" sz="1800" dirty="0"/>
              <a:t>Company estimates HR of 0.46 based on gilteritinib restarters vs non-restarters, however in trial people could only restart gilteritinib in certain conditions so selection bias possible - Appropriate to include costs of maintenance therapy even if no additional benefit because costs were included in ADMIRAL</a:t>
            </a:r>
          </a:p>
          <a:p>
            <a:pPr>
              <a:spcBef>
                <a:spcPts val="600"/>
              </a:spcBef>
            </a:pPr>
            <a:r>
              <a:rPr lang="en-GB" sz="1800" dirty="0"/>
              <a:t>HR leads to more favourable survival projection than observed in both arms of ADMIRAL</a:t>
            </a:r>
          </a:p>
          <a:p>
            <a:pPr>
              <a:spcBef>
                <a:spcPts val="600"/>
              </a:spcBef>
            </a:pPr>
            <a:r>
              <a:rPr lang="en-GB" sz="1800" dirty="0"/>
              <a:t>At 2019 data cut off, 19 patients still receiving gilteritinib (13 of whom restarted after HSCT –20.63% of all gilteritinib-treated patients proceeded to HSCT) - ongoing costs of treatment not included in company’s model for these patients</a:t>
            </a:r>
          </a:p>
          <a:p>
            <a:pPr>
              <a:spcBef>
                <a:spcPts val="600"/>
              </a:spcBef>
            </a:pPr>
            <a:r>
              <a:rPr lang="en-GB" sz="1800" dirty="0"/>
              <a:t>ERG base case includes maintenance HR of 1 (no additional benefit)</a:t>
            </a:r>
          </a:p>
        </p:txBody>
      </p:sp>
      <p:sp>
        <p:nvSpPr>
          <p:cNvPr id="4" name="TextBox 3">
            <a:extLst>
              <a:ext uri="{FF2B5EF4-FFF2-40B4-BE49-F238E27FC236}">
                <a16:creationId xmlns:a16="http://schemas.microsoft.com/office/drawing/2014/main" id="{25BDFE38-BB67-4DEF-90D8-C7AB7A1A9473}"/>
              </a:ext>
            </a:extLst>
          </p:cNvPr>
          <p:cNvSpPr txBox="1"/>
          <p:nvPr/>
        </p:nvSpPr>
        <p:spPr>
          <a:xfrm>
            <a:off x="713577" y="2072826"/>
            <a:ext cx="9587766" cy="595907"/>
          </a:xfrm>
          <a:prstGeom prst="rect">
            <a:avLst/>
          </a:prstGeom>
          <a:noFill/>
          <a:ln w="19050">
            <a:solidFill>
              <a:srgbClr val="002060"/>
            </a:solidFill>
          </a:ln>
        </p:spPr>
        <p:txBody>
          <a:bodyPr wrap="square" lIns="0" tIns="0" rIns="0" bIns="0" rtlCol="0">
            <a:spAutoFit/>
          </a:bodyPr>
          <a:lstStyle/>
          <a:p>
            <a:endParaRPr lang="en-GB" sz="1800" dirty="0" err="1">
              <a:solidFill>
                <a:schemeClr val="tx1"/>
              </a:solidFill>
            </a:endParaRPr>
          </a:p>
        </p:txBody>
      </p:sp>
      <p:pic>
        <p:nvPicPr>
          <p:cNvPr id="7" name="Graphic 6" descr="Bar graph with upward trend">
            <a:extLst>
              <a:ext uri="{FF2B5EF4-FFF2-40B4-BE49-F238E27FC236}">
                <a16:creationId xmlns:a16="http://schemas.microsoft.com/office/drawing/2014/main" id="{F9167DEE-1E78-4649-8118-422230221C5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44536" y="137357"/>
            <a:ext cx="593813" cy="593813"/>
          </a:xfrm>
          <a:prstGeom prst="rect">
            <a:avLst/>
          </a:prstGeom>
        </p:spPr>
      </p:pic>
    </p:spTree>
    <p:extLst>
      <p:ext uri="{BB962C8B-B14F-4D97-AF65-F5344CB8AC3E}">
        <p14:creationId xmlns:p14="http://schemas.microsoft.com/office/powerpoint/2010/main" val="1917180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9067-19EE-461C-849F-8F7A409E793F}"/>
              </a:ext>
            </a:extLst>
          </p:cNvPr>
          <p:cNvSpPr>
            <a:spLocks noGrp="1"/>
          </p:cNvSpPr>
          <p:nvPr>
            <p:ph type="title"/>
          </p:nvPr>
        </p:nvSpPr>
        <p:spPr>
          <a:xfrm>
            <a:off x="508000" y="155217"/>
            <a:ext cx="9669780" cy="765501"/>
          </a:xfrm>
        </p:spPr>
        <p:txBody>
          <a:bodyPr/>
          <a:lstStyle/>
          <a:p>
            <a:pPr>
              <a:lnSpc>
                <a:spcPct val="100000"/>
              </a:lnSpc>
            </a:pPr>
            <a:r>
              <a:rPr lang="en-GB" sz="3200" dirty="0">
                <a:solidFill>
                  <a:srgbClr val="18646E"/>
                </a:solidFill>
              </a:rPr>
              <a:t>ERG comments on company’s new evidence</a:t>
            </a:r>
            <a:br>
              <a:rPr lang="en-GB" dirty="0"/>
            </a:br>
            <a:r>
              <a:rPr lang="en-GB" sz="2800" i="1" dirty="0">
                <a:solidFill>
                  <a:schemeClr val="accent1"/>
                </a:solidFill>
              </a:rPr>
              <a:t>1. </a:t>
            </a:r>
            <a:r>
              <a:rPr lang="en-GB" sz="2800" i="1" dirty="0" err="1">
                <a:solidFill>
                  <a:schemeClr val="accent1"/>
                </a:solidFill>
              </a:rPr>
              <a:t>Gilteritinib</a:t>
            </a:r>
            <a:r>
              <a:rPr lang="en-GB" sz="2800" i="1" dirty="0">
                <a:solidFill>
                  <a:schemeClr val="accent1"/>
                </a:solidFill>
              </a:rPr>
              <a:t> maintenance therapy</a:t>
            </a:r>
            <a:endParaRPr lang="en-GB" i="1" dirty="0">
              <a:solidFill>
                <a:schemeClr val="accent1"/>
              </a:solidFill>
            </a:endParaRPr>
          </a:p>
        </p:txBody>
      </p:sp>
      <p:sp>
        <p:nvSpPr>
          <p:cNvPr id="3" name="Slide Number Placeholder 2">
            <a:extLst>
              <a:ext uri="{FF2B5EF4-FFF2-40B4-BE49-F238E27FC236}">
                <a16:creationId xmlns:a16="http://schemas.microsoft.com/office/drawing/2014/main" id="{B7B990AB-5614-4965-840E-68EAE8EAE5FB}"/>
              </a:ext>
            </a:extLst>
          </p:cNvPr>
          <p:cNvSpPr>
            <a:spLocks noGrp="1"/>
          </p:cNvSpPr>
          <p:nvPr>
            <p:ph type="sldNum" sz="quarter" idx="12"/>
          </p:nvPr>
        </p:nvSpPr>
        <p:spPr/>
        <p:txBody>
          <a:bodyPr/>
          <a:lstStyle/>
          <a:p>
            <a:fld id="{DDBE135E-2566-4748-853C-8A3B78F0FB00}" type="slidenum">
              <a:rPr lang="en-GB" smtClean="0"/>
              <a:t>13</a:t>
            </a:fld>
            <a:endParaRPr lang="en-GB" dirty="0"/>
          </a:p>
        </p:txBody>
      </p:sp>
      <p:sp>
        <p:nvSpPr>
          <p:cNvPr id="7" name="Content Placeholder 6">
            <a:extLst>
              <a:ext uri="{FF2B5EF4-FFF2-40B4-BE49-F238E27FC236}">
                <a16:creationId xmlns:a16="http://schemas.microsoft.com/office/drawing/2014/main" id="{9D52A29C-593D-49B7-B26B-D7D2CED85BA8}"/>
              </a:ext>
            </a:extLst>
          </p:cNvPr>
          <p:cNvSpPr>
            <a:spLocks noGrp="1"/>
          </p:cNvSpPr>
          <p:nvPr>
            <p:ph sz="quarter" idx="10"/>
          </p:nvPr>
        </p:nvSpPr>
        <p:spPr>
          <a:xfrm>
            <a:off x="386455" y="1176735"/>
            <a:ext cx="9669780" cy="5444103"/>
          </a:xfrm>
          <a:solidFill>
            <a:schemeClr val="bg1"/>
          </a:solidFill>
          <a:ln w="19050">
            <a:solidFill>
              <a:schemeClr val="bg1"/>
            </a:solidFill>
          </a:ln>
        </p:spPr>
        <p:txBody>
          <a:bodyPr lIns="36000" tIns="36000" rIns="36000" bIns="36000"/>
          <a:lstStyle/>
          <a:p>
            <a:pPr marL="4763" indent="0">
              <a:buNone/>
            </a:pPr>
            <a:r>
              <a:rPr lang="en-GB" sz="1800" b="1" dirty="0"/>
              <a:t>Observed OS data for </a:t>
            </a:r>
            <a:r>
              <a:rPr lang="en-GB" sz="1800" b="1" dirty="0" err="1"/>
              <a:t>gilteritinib</a:t>
            </a:r>
            <a:r>
              <a:rPr lang="en-GB" sz="1800" b="1" dirty="0"/>
              <a:t> restarters and non-restarters, and chemotherapy (generated by ERG)</a:t>
            </a:r>
          </a:p>
        </p:txBody>
      </p:sp>
      <p:pic>
        <p:nvPicPr>
          <p:cNvPr id="8" name="Picture 7">
            <a:extLst>
              <a:ext uri="{FF2B5EF4-FFF2-40B4-BE49-F238E27FC236}">
                <a16:creationId xmlns:a16="http://schemas.microsoft.com/office/drawing/2014/main" id="{FA615BB7-E0FE-4861-86DB-0416E120B9CA}"/>
              </a:ext>
            </a:extLst>
          </p:cNvPr>
          <p:cNvPicPr/>
          <p:nvPr/>
        </p:nvPicPr>
        <p:blipFill>
          <a:blip r:embed="rId2"/>
          <a:stretch>
            <a:fillRect/>
          </a:stretch>
        </p:blipFill>
        <p:spPr>
          <a:xfrm>
            <a:off x="508000" y="1910662"/>
            <a:ext cx="8308340" cy="5353282"/>
          </a:xfrm>
          <a:prstGeom prst="rect">
            <a:avLst/>
          </a:prstGeom>
          <a:ln w="57150">
            <a:solidFill>
              <a:srgbClr val="FFFF00"/>
            </a:solidFill>
          </a:ln>
        </p:spPr>
      </p:pic>
      <p:sp>
        <p:nvSpPr>
          <p:cNvPr id="10" name="TextBox 9">
            <a:extLst>
              <a:ext uri="{FF2B5EF4-FFF2-40B4-BE49-F238E27FC236}">
                <a16:creationId xmlns:a16="http://schemas.microsoft.com/office/drawing/2014/main" id="{42DD79B7-3D8C-4DDB-A56B-202C3443E82F}"/>
              </a:ext>
            </a:extLst>
          </p:cNvPr>
          <p:cNvSpPr txBox="1"/>
          <p:nvPr/>
        </p:nvSpPr>
        <p:spPr>
          <a:xfrm>
            <a:off x="3645301" y="2067641"/>
            <a:ext cx="4286113" cy="1107996"/>
          </a:xfrm>
          <a:prstGeom prst="rect">
            <a:avLst/>
          </a:prstGeom>
          <a:solidFill>
            <a:schemeClr val="accent6">
              <a:lumMod val="20000"/>
              <a:lumOff val="80000"/>
            </a:schemeClr>
          </a:solidFill>
          <a:ln w="6350">
            <a:solidFill>
              <a:srgbClr val="80A269"/>
            </a:solidFill>
          </a:ln>
        </p:spPr>
        <p:txBody>
          <a:bodyPr wrap="square" lIns="0" tIns="0" rIns="0" bIns="0" rtlCol="0">
            <a:spAutoFit/>
          </a:bodyPr>
          <a:lstStyle/>
          <a:p>
            <a:r>
              <a:rPr lang="en-GB" sz="1800" u="sng" dirty="0"/>
              <a:t>Key</a:t>
            </a:r>
          </a:p>
          <a:p>
            <a:r>
              <a:rPr lang="en-GB" sz="1800" b="1" dirty="0" err="1">
                <a:solidFill>
                  <a:srgbClr val="0070C0"/>
                </a:solidFill>
              </a:rPr>
              <a:t>Gilteritinib</a:t>
            </a:r>
            <a:r>
              <a:rPr lang="en-GB" sz="1800" b="1" dirty="0">
                <a:solidFill>
                  <a:srgbClr val="0070C0"/>
                </a:solidFill>
              </a:rPr>
              <a:t> pre and post HSCT: N=40/63</a:t>
            </a:r>
          </a:p>
          <a:p>
            <a:r>
              <a:rPr lang="en-GB" sz="1800" b="1" dirty="0" err="1">
                <a:solidFill>
                  <a:srgbClr val="80A269"/>
                </a:solidFill>
              </a:rPr>
              <a:t>Gilteritinib</a:t>
            </a:r>
            <a:r>
              <a:rPr lang="en-GB" sz="1800" b="1" dirty="0">
                <a:solidFill>
                  <a:srgbClr val="80A269"/>
                </a:solidFill>
              </a:rPr>
              <a:t> pre HSCT: N=23/63</a:t>
            </a:r>
            <a:endParaRPr lang="en-GB" sz="1800" b="1" dirty="0">
              <a:solidFill>
                <a:srgbClr val="0070C0"/>
              </a:solidFill>
            </a:endParaRPr>
          </a:p>
          <a:p>
            <a:r>
              <a:rPr lang="en-GB" sz="1800" b="1" dirty="0">
                <a:solidFill>
                  <a:srgbClr val="FF0000"/>
                </a:solidFill>
              </a:rPr>
              <a:t>Chemotherapy pre-HSCT: N=19</a:t>
            </a:r>
          </a:p>
        </p:txBody>
      </p:sp>
      <p:pic>
        <p:nvPicPr>
          <p:cNvPr id="12" name="Graphic 11" descr="Bar graph with upward trend">
            <a:extLst>
              <a:ext uri="{FF2B5EF4-FFF2-40B4-BE49-F238E27FC236}">
                <a16:creationId xmlns:a16="http://schemas.microsoft.com/office/drawing/2014/main" id="{3440406B-487F-4C81-A1D0-15147E98592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44536" y="137357"/>
            <a:ext cx="593813" cy="593813"/>
          </a:xfrm>
          <a:prstGeom prst="rect">
            <a:avLst/>
          </a:prstGeom>
        </p:spPr>
      </p:pic>
      <p:sp>
        <p:nvSpPr>
          <p:cNvPr id="5" name="Rectangle 4">
            <a:extLst>
              <a:ext uri="{FF2B5EF4-FFF2-40B4-BE49-F238E27FC236}">
                <a16:creationId xmlns:a16="http://schemas.microsoft.com/office/drawing/2014/main" id="{C40617F9-6FED-4B58-996E-05B2FDD06D41}"/>
              </a:ext>
            </a:extLst>
          </p:cNvPr>
          <p:cNvSpPr/>
          <p:nvPr/>
        </p:nvSpPr>
        <p:spPr>
          <a:xfrm>
            <a:off x="469900" y="1871898"/>
            <a:ext cx="8384540" cy="5191841"/>
          </a:xfrm>
          <a:prstGeom prst="rect">
            <a:avLst/>
          </a:prstGeom>
          <a:no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A6E46EA7-7C9E-4A8E-9FF6-E8159B9F9F2A}"/>
              </a:ext>
            </a:extLst>
          </p:cNvPr>
          <p:cNvSpPr txBox="1"/>
          <p:nvPr/>
        </p:nvSpPr>
        <p:spPr>
          <a:xfrm>
            <a:off x="365751" y="6836458"/>
            <a:ext cx="9511030" cy="707886"/>
          </a:xfrm>
          <a:prstGeom prst="rect">
            <a:avLst/>
          </a:prstGeom>
          <a:solidFill>
            <a:schemeClr val="bg1"/>
          </a:solidFill>
          <a:ln w="28575">
            <a:solidFill>
              <a:schemeClr val="bg2">
                <a:lumMod val="60000"/>
                <a:lumOff val="40000"/>
              </a:schemeClr>
            </a:solidFill>
          </a:ln>
        </p:spPr>
        <p:txBody>
          <a:bodyPr wrap="square">
            <a:spAutoFit/>
          </a:bodyPr>
          <a:lstStyle/>
          <a:p>
            <a:pPr marL="378047" lvl="1" indent="-378047">
              <a:buFont typeface="Wingdings"/>
              <a:buChar char="¤"/>
              <a:defRPr/>
            </a:pPr>
            <a:r>
              <a:rPr lang="en-GB" altLang="en-US" sz="2000" i="1" dirty="0">
                <a:latin typeface="Arial" panose="020B0604020202020204" pitchFamily="34" charset="0"/>
                <a:cs typeface="Arial" panose="020B0604020202020204" pitchFamily="34" charset="0"/>
              </a:rPr>
              <a:t>Should an additional benefit of </a:t>
            </a:r>
            <a:r>
              <a:rPr lang="en-GB" altLang="en-US" sz="2000" i="1" dirty="0" err="1">
                <a:latin typeface="Arial" panose="020B0604020202020204" pitchFamily="34" charset="0"/>
                <a:cs typeface="Arial" panose="020B0604020202020204" pitchFamily="34" charset="0"/>
              </a:rPr>
              <a:t>gilteritinib</a:t>
            </a:r>
            <a:r>
              <a:rPr lang="en-GB" altLang="en-US" sz="2000" i="1" dirty="0">
                <a:latin typeface="Arial" panose="020B0604020202020204" pitchFamily="34" charset="0"/>
                <a:cs typeface="Arial" panose="020B0604020202020204" pitchFamily="34" charset="0"/>
              </a:rPr>
              <a:t> maintenance therapy be included in the model?</a:t>
            </a:r>
          </a:p>
        </p:txBody>
      </p:sp>
      <p:sp>
        <p:nvSpPr>
          <p:cNvPr id="9" name="TextBox 8">
            <a:extLst>
              <a:ext uri="{FF2B5EF4-FFF2-40B4-BE49-F238E27FC236}">
                <a16:creationId xmlns:a16="http://schemas.microsoft.com/office/drawing/2014/main" id="{C413E87F-851C-4F00-9A31-DCF603438D0E}"/>
              </a:ext>
            </a:extLst>
          </p:cNvPr>
          <p:cNvSpPr txBox="1"/>
          <p:nvPr/>
        </p:nvSpPr>
        <p:spPr>
          <a:xfrm>
            <a:off x="8892540" y="6229419"/>
            <a:ext cx="1740037" cy="430887"/>
          </a:xfrm>
          <a:prstGeom prst="rect">
            <a:avLst/>
          </a:prstGeom>
          <a:noFill/>
        </p:spPr>
        <p:txBody>
          <a:bodyPr wrap="square" lIns="0" tIns="0" rIns="0" bIns="0" rtlCol="0">
            <a:spAutoFit/>
          </a:bodyPr>
          <a:lstStyle/>
          <a:p>
            <a:r>
              <a:rPr lang="en-GB" sz="1400" dirty="0"/>
              <a:t>Source: Figure 5 of ERG addendum</a:t>
            </a:r>
          </a:p>
        </p:txBody>
      </p:sp>
      <p:sp>
        <p:nvSpPr>
          <p:cNvPr id="4" name="TextBox 3">
            <a:extLst>
              <a:ext uri="{FF2B5EF4-FFF2-40B4-BE49-F238E27FC236}">
                <a16:creationId xmlns:a16="http://schemas.microsoft.com/office/drawing/2014/main" id="{7ED543E6-14D1-4775-8509-ECCFCE04B75F}"/>
              </a:ext>
            </a:extLst>
          </p:cNvPr>
          <p:cNvSpPr txBox="1"/>
          <p:nvPr/>
        </p:nvSpPr>
        <p:spPr>
          <a:xfrm>
            <a:off x="8097386" y="1926520"/>
            <a:ext cx="2410562" cy="3046988"/>
          </a:xfrm>
          <a:prstGeom prst="rect">
            <a:avLst/>
          </a:prstGeom>
          <a:solidFill>
            <a:schemeClr val="accent2">
              <a:lumMod val="40000"/>
              <a:lumOff val="60000"/>
            </a:schemeClr>
          </a:solidFill>
        </p:spPr>
        <p:txBody>
          <a:bodyPr wrap="square" lIns="0" tIns="0" rIns="0" bIns="0" rtlCol="0">
            <a:spAutoFit/>
          </a:bodyPr>
          <a:lstStyle/>
          <a:p>
            <a:r>
              <a:rPr lang="en-GB" sz="1800" b="1" dirty="0"/>
              <a:t>ERG comments:</a:t>
            </a:r>
          </a:p>
          <a:p>
            <a:pPr marL="285750" indent="-285750">
              <a:buFont typeface="Arial" panose="020B0604020202020204" pitchFamily="34" charset="0"/>
              <a:buChar char="•"/>
            </a:pPr>
            <a:r>
              <a:rPr lang="en-GB" sz="1800" dirty="0" err="1"/>
              <a:t>Gilteritinib</a:t>
            </a:r>
            <a:r>
              <a:rPr lang="en-GB" sz="1800" dirty="0"/>
              <a:t> restarters had better OS compared with </a:t>
            </a:r>
            <a:r>
              <a:rPr lang="en-GB" sz="1800" dirty="0" err="1"/>
              <a:t>gilteritinib</a:t>
            </a:r>
            <a:r>
              <a:rPr lang="en-GB" sz="1800" dirty="0"/>
              <a:t> non-restarters</a:t>
            </a:r>
          </a:p>
          <a:p>
            <a:pPr marL="285750" indent="-285750">
              <a:buFont typeface="Arial" panose="020B0604020202020204" pitchFamily="34" charset="0"/>
              <a:buChar char="•"/>
            </a:pPr>
            <a:r>
              <a:rPr lang="en-GB" sz="1800" dirty="0">
                <a:latin typeface="Arial" panose="020B0604020202020204" pitchFamily="34" charset="0"/>
                <a:cs typeface="Arial" panose="020B0604020202020204" pitchFamily="34" charset="0"/>
              </a:rPr>
              <a:t>However</a:t>
            </a:r>
            <a:r>
              <a:rPr lang="en-GB" sz="1800" dirty="0"/>
              <a:t>, </a:t>
            </a:r>
            <a:r>
              <a:rPr lang="en-GB" sz="1800" b="1" dirty="0"/>
              <a:t>OS for salvage chemo group</a:t>
            </a:r>
            <a:r>
              <a:rPr lang="en-GB" sz="1800" dirty="0"/>
              <a:t> better than for </a:t>
            </a:r>
            <a:r>
              <a:rPr lang="en-GB" sz="1800" dirty="0" err="1"/>
              <a:t>gilteritinib</a:t>
            </a:r>
            <a:r>
              <a:rPr lang="en-GB" sz="1800" dirty="0"/>
              <a:t> non-restarters</a:t>
            </a:r>
          </a:p>
        </p:txBody>
      </p:sp>
      <p:sp>
        <p:nvSpPr>
          <p:cNvPr id="13" name="Rectangle 12">
            <a:extLst>
              <a:ext uri="{FF2B5EF4-FFF2-40B4-BE49-F238E27FC236}">
                <a16:creationId xmlns:a16="http://schemas.microsoft.com/office/drawing/2014/main" id="{ACDBB39E-3EE6-459D-93B8-6B4636A25319}"/>
              </a:ext>
            </a:extLst>
          </p:cNvPr>
          <p:cNvSpPr/>
          <p:nvPr/>
        </p:nvSpPr>
        <p:spPr>
          <a:xfrm>
            <a:off x="1170941" y="5155524"/>
            <a:ext cx="3797300" cy="1200329"/>
          </a:xfrm>
          <a:prstGeom prst="rect">
            <a:avLst/>
          </a:prstGeom>
          <a:solidFill>
            <a:schemeClr val="accent6">
              <a:lumMod val="20000"/>
              <a:lumOff val="80000"/>
            </a:schemeClr>
          </a:solidFill>
          <a:ln>
            <a:solidFill>
              <a:schemeClr val="tx2"/>
            </a:solidFill>
          </a:ln>
        </p:spPr>
        <p:txBody>
          <a:bodyPr wrap="square">
            <a:spAutoFit/>
          </a:bodyPr>
          <a:lstStyle/>
          <a:p>
            <a:pPr>
              <a:spcBef>
                <a:spcPts val="600"/>
              </a:spcBef>
            </a:pPr>
            <a:r>
              <a:rPr lang="en-GB" sz="1800" dirty="0"/>
              <a:t>In ADMIRAL patients had to be in complete composite remission after HSCT to restart </a:t>
            </a:r>
            <a:r>
              <a:rPr lang="en-GB" sz="1800" dirty="0" err="1"/>
              <a:t>gilteritinib</a:t>
            </a:r>
            <a:r>
              <a:rPr lang="en-GB" sz="1800" dirty="0"/>
              <a:t> (see full criteria in Clinical Study Report)</a:t>
            </a:r>
          </a:p>
        </p:txBody>
      </p:sp>
    </p:spTree>
    <p:extLst>
      <p:ext uri="{BB962C8B-B14F-4D97-AF65-F5344CB8AC3E}">
        <p14:creationId xmlns:p14="http://schemas.microsoft.com/office/powerpoint/2010/main" val="2265331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82D1E28-1FAA-45B9-B7A9-BFADC7766A08}"/>
              </a:ext>
            </a:extLst>
          </p:cNvPr>
          <p:cNvSpPr>
            <a:spLocks noGrp="1"/>
          </p:cNvSpPr>
          <p:nvPr>
            <p:ph type="title"/>
          </p:nvPr>
        </p:nvSpPr>
        <p:spPr>
          <a:xfrm>
            <a:off x="496570" y="256388"/>
            <a:ext cx="9669780" cy="765501"/>
          </a:xfrm>
        </p:spPr>
        <p:txBody>
          <a:bodyPr/>
          <a:lstStyle/>
          <a:p>
            <a:pPr>
              <a:lnSpc>
                <a:spcPct val="100000"/>
              </a:lnSpc>
            </a:pPr>
            <a:r>
              <a:rPr lang="en-GB" sz="3200" dirty="0"/>
              <a:t>Company’s new evidence</a:t>
            </a:r>
            <a:br>
              <a:rPr lang="en-GB" dirty="0"/>
            </a:br>
            <a:r>
              <a:rPr lang="en-GB" sz="2800" i="1" dirty="0">
                <a:solidFill>
                  <a:schemeClr val="accent1"/>
                </a:solidFill>
              </a:rPr>
              <a:t>2. Cure point [1]</a:t>
            </a:r>
            <a:endParaRPr lang="en-GB" sz="2800" dirty="0"/>
          </a:p>
        </p:txBody>
      </p:sp>
      <p:sp>
        <p:nvSpPr>
          <p:cNvPr id="3" name="Slide Number Placeholder 2">
            <a:extLst>
              <a:ext uri="{FF2B5EF4-FFF2-40B4-BE49-F238E27FC236}">
                <a16:creationId xmlns:a16="http://schemas.microsoft.com/office/drawing/2014/main" id="{CE9556F9-6A2E-468E-81E5-F81848978E7E}"/>
              </a:ext>
            </a:extLst>
          </p:cNvPr>
          <p:cNvSpPr>
            <a:spLocks noGrp="1"/>
          </p:cNvSpPr>
          <p:nvPr>
            <p:ph type="sldNum" sz="quarter" idx="12"/>
          </p:nvPr>
        </p:nvSpPr>
        <p:spPr>
          <a:xfrm>
            <a:off x="10043337" y="7107564"/>
            <a:ext cx="500380" cy="333663"/>
          </a:xfrm>
        </p:spPr>
        <p:txBody>
          <a:bodyPr anchor="b">
            <a:normAutofit/>
          </a:bodyPr>
          <a:lstStyle/>
          <a:p>
            <a:pPr>
              <a:spcAft>
                <a:spcPts val="600"/>
              </a:spcAft>
            </a:pPr>
            <a:fld id="{DDBE135E-2566-4748-853C-8A3B78F0FB00}" type="slidenum">
              <a:rPr lang="en-GB" smtClean="0"/>
              <a:pPr>
                <a:spcAft>
                  <a:spcPts val="600"/>
                </a:spcAft>
              </a:pPr>
              <a:t>14</a:t>
            </a:fld>
            <a:endParaRPr lang="en-GB" dirty="0"/>
          </a:p>
        </p:txBody>
      </p:sp>
      <p:graphicFrame>
        <p:nvGraphicFramePr>
          <p:cNvPr id="5" name="Table 4">
            <a:extLst>
              <a:ext uri="{FF2B5EF4-FFF2-40B4-BE49-F238E27FC236}">
                <a16:creationId xmlns:a16="http://schemas.microsoft.com/office/drawing/2014/main" id="{DC2252B0-CBFE-4AB5-982E-10ED6D20E9C6}"/>
              </a:ext>
            </a:extLst>
          </p:cNvPr>
          <p:cNvGraphicFramePr>
            <a:graphicFrameLocks noGrp="1"/>
          </p:cNvGraphicFramePr>
          <p:nvPr>
            <p:extLst>
              <p:ext uri="{D42A27DB-BD31-4B8C-83A1-F6EECF244321}">
                <p14:modId xmlns:p14="http://schemas.microsoft.com/office/powerpoint/2010/main" val="1087580995"/>
              </p:ext>
            </p:extLst>
          </p:nvPr>
        </p:nvGraphicFramePr>
        <p:xfrm>
          <a:off x="212299" y="1864728"/>
          <a:ext cx="9969291" cy="5409667"/>
        </p:xfrm>
        <a:graphic>
          <a:graphicData uri="http://schemas.openxmlformats.org/drawingml/2006/table">
            <a:tbl>
              <a:tblPr firstRow="1" firstCol="1" bandRow="1">
                <a:tableStyleId>{00A15C55-8517-42AA-B614-E9B94910E393}</a:tableStyleId>
              </a:tblPr>
              <a:tblGrid>
                <a:gridCol w="1386095">
                  <a:extLst>
                    <a:ext uri="{9D8B030D-6E8A-4147-A177-3AD203B41FA5}">
                      <a16:colId xmlns:a16="http://schemas.microsoft.com/office/drawing/2014/main" val="554349370"/>
                    </a:ext>
                  </a:extLst>
                </a:gridCol>
                <a:gridCol w="3842287">
                  <a:extLst>
                    <a:ext uri="{9D8B030D-6E8A-4147-A177-3AD203B41FA5}">
                      <a16:colId xmlns:a16="http://schemas.microsoft.com/office/drawing/2014/main" val="533344125"/>
                    </a:ext>
                  </a:extLst>
                </a:gridCol>
                <a:gridCol w="2038350">
                  <a:extLst>
                    <a:ext uri="{9D8B030D-6E8A-4147-A177-3AD203B41FA5}">
                      <a16:colId xmlns:a16="http://schemas.microsoft.com/office/drawing/2014/main" val="2319657576"/>
                    </a:ext>
                  </a:extLst>
                </a:gridCol>
                <a:gridCol w="2702559">
                  <a:extLst>
                    <a:ext uri="{9D8B030D-6E8A-4147-A177-3AD203B41FA5}">
                      <a16:colId xmlns:a16="http://schemas.microsoft.com/office/drawing/2014/main" val="1950843155"/>
                    </a:ext>
                  </a:extLst>
                </a:gridCol>
              </a:tblGrid>
              <a:tr h="316424">
                <a:tc>
                  <a:txBody>
                    <a:bodyPr/>
                    <a:lstStyle/>
                    <a:p>
                      <a:pPr>
                        <a:lnSpc>
                          <a:spcPct val="100000"/>
                        </a:lnSpc>
                        <a:spcAft>
                          <a:spcPts val="0"/>
                        </a:spcAft>
                      </a:pPr>
                      <a:r>
                        <a:rPr lang="en-GB" sz="1800" b="1" dirty="0">
                          <a:solidFill>
                            <a:srgbClr val="FFFFFF"/>
                          </a:solidFill>
                          <a:effectLst/>
                        </a:rPr>
                        <a:t>Study</a:t>
                      </a:r>
                      <a:endParaRPr lang="en-GB" sz="1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b="1" dirty="0">
                          <a:solidFill>
                            <a:srgbClr val="FFFFFF"/>
                          </a:solidFill>
                          <a:effectLst/>
                        </a:rPr>
                        <a:t>Population</a:t>
                      </a:r>
                      <a:endParaRPr lang="en-GB" sz="1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44000" marT="0" marB="0" anchor="ctr"/>
                </a:tc>
                <a:tc>
                  <a:txBody>
                    <a:bodyPr/>
                    <a:lstStyle/>
                    <a:p>
                      <a:pPr>
                        <a:lnSpc>
                          <a:spcPct val="100000"/>
                        </a:lnSpc>
                        <a:spcAft>
                          <a:spcPts val="0"/>
                        </a:spcAft>
                      </a:pPr>
                      <a:r>
                        <a:rPr lang="en-GB" sz="1800" b="1" dirty="0">
                          <a:solidFill>
                            <a:srgbClr val="FFFFFF"/>
                          </a:solidFill>
                          <a:effectLst/>
                        </a:rPr>
                        <a:t>No. of patients in survivor function</a:t>
                      </a:r>
                      <a:endParaRPr lang="en-GB" sz="1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b="1" dirty="0">
                          <a:solidFill>
                            <a:srgbClr val="FFFFFF"/>
                          </a:solidFill>
                          <a:effectLst/>
                        </a:rPr>
                        <a:t>Number of UK patients</a:t>
                      </a:r>
                      <a:endParaRPr lang="en-GB" sz="1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extLst>
                  <a:ext uri="{0D108BD9-81ED-4DB2-BD59-A6C34878D82A}">
                    <a16:rowId xmlns:a16="http://schemas.microsoft.com/office/drawing/2014/main" val="3022644818"/>
                  </a:ext>
                </a:extLst>
              </a:tr>
              <a:tr h="0">
                <a:tc>
                  <a:txBody>
                    <a:bodyPr/>
                    <a:lstStyle/>
                    <a:p>
                      <a:pPr>
                        <a:lnSpc>
                          <a:spcPct val="100000"/>
                        </a:lnSpc>
                        <a:spcAft>
                          <a:spcPts val="0"/>
                        </a:spcAft>
                      </a:pPr>
                      <a:r>
                        <a:rPr lang="en-GB" sz="1800" b="1" dirty="0">
                          <a:solidFill>
                            <a:srgbClr val="FFFFFF"/>
                          </a:solidFill>
                          <a:effectLst/>
                        </a:rPr>
                        <a:t>ADMIRAL</a:t>
                      </a:r>
                      <a:endParaRPr lang="en-GB" sz="1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FLT3+, relapsed/refractory AML</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gn="ctr">
                        <a:lnSpc>
                          <a:spcPct val="100000"/>
                        </a:lnSpc>
                        <a:spcAft>
                          <a:spcPts val="0"/>
                        </a:spcAft>
                      </a:pPr>
                      <a:r>
                        <a:rPr lang="en-GB" sz="1800" dirty="0">
                          <a:solidFill>
                            <a:schemeClr val="tx1">
                              <a:lumMod val="85000"/>
                              <a:lumOff val="15000"/>
                            </a:schemeClr>
                          </a:solidFill>
                          <a:effectLst/>
                        </a:rPr>
                        <a:t>82</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a:solidFill>
                            <a:schemeClr val="tx1">
                              <a:lumMod val="85000"/>
                              <a:lumOff val="15000"/>
                            </a:schemeClr>
                          </a:solidFill>
                          <a:effectLst/>
                        </a:rPr>
                        <a:t>4 of 107 centres in overall trial population</a:t>
                      </a:r>
                      <a:endParaRPr lang="en-GB" sz="180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extLst>
                  <a:ext uri="{0D108BD9-81ED-4DB2-BD59-A6C34878D82A}">
                    <a16:rowId xmlns:a16="http://schemas.microsoft.com/office/drawing/2014/main" val="1601405446"/>
                  </a:ext>
                </a:extLst>
              </a:tr>
              <a:tr h="744858">
                <a:tc>
                  <a:txBody>
                    <a:bodyPr/>
                    <a:lstStyle/>
                    <a:p>
                      <a:pPr>
                        <a:lnSpc>
                          <a:spcPct val="100000"/>
                        </a:lnSpc>
                        <a:spcAft>
                          <a:spcPts val="0"/>
                        </a:spcAft>
                      </a:pPr>
                      <a:r>
                        <a:rPr lang="en-GB" sz="1800" b="1" dirty="0">
                          <a:solidFill>
                            <a:srgbClr val="FFFFFF"/>
                          </a:solidFill>
                          <a:effectLst/>
                        </a:rPr>
                        <a:t>Evers et al</a:t>
                      </a:r>
                      <a:endParaRPr lang="en-GB" sz="1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Relapsed/refractory (CR2) AML (not FLT3+)</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gn="ctr">
                        <a:lnSpc>
                          <a:spcPct val="100000"/>
                        </a:lnSpc>
                        <a:spcAft>
                          <a:spcPts val="0"/>
                        </a:spcAft>
                      </a:pPr>
                      <a:r>
                        <a:rPr lang="en-GB" sz="1800" dirty="0">
                          <a:solidFill>
                            <a:schemeClr val="tx1">
                              <a:lumMod val="85000"/>
                              <a:lumOff val="15000"/>
                            </a:schemeClr>
                          </a:solidFill>
                          <a:effectLst/>
                        </a:rPr>
                        <a:t>128</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Not reported</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extLst>
                  <a:ext uri="{0D108BD9-81ED-4DB2-BD59-A6C34878D82A}">
                    <a16:rowId xmlns:a16="http://schemas.microsoft.com/office/drawing/2014/main" val="580486196"/>
                  </a:ext>
                </a:extLst>
              </a:tr>
              <a:tr h="744858">
                <a:tc>
                  <a:txBody>
                    <a:bodyPr/>
                    <a:lstStyle/>
                    <a:p>
                      <a:pPr>
                        <a:lnSpc>
                          <a:spcPct val="100000"/>
                        </a:lnSpc>
                        <a:spcAft>
                          <a:spcPts val="0"/>
                        </a:spcAft>
                      </a:pPr>
                      <a:r>
                        <a:rPr lang="en-GB" sz="1800" b="1">
                          <a:solidFill>
                            <a:srgbClr val="FFFFFF"/>
                          </a:solidFill>
                          <a:effectLst/>
                        </a:rPr>
                        <a:t>Ustun et al</a:t>
                      </a:r>
                      <a:endParaRPr lang="en-GB" sz="18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Sibling and URD HSCT in FLT3+ AML (mostly in CR1 [77%])</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gn="ctr">
                        <a:lnSpc>
                          <a:spcPct val="100000"/>
                        </a:lnSpc>
                        <a:spcAft>
                          <a:spcPts val="0"/>
                        </a:spcAft>
                      </a:pPr>
                      <a:r>
                        <a:rPr lang="en-GB" sz="1800" dirty="0">
                          <a:solidFill>
                            <a:schemeClr val="tx1">
                              <a:lumMod val="85000"/>
                              <a:lumOff val="15000"/>
                            </a:schemeClr>
                          </a:solidFill>
                          <a:effectLst/>
                        </a:rPr>
                        <a:t>91</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Not reported</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extLst>
                  <a:ext uri="{0D108BD9-81ED-4DB2-BD59-A6C34878D82A}">
                    <a16:rowId xmlns:a16="http://schemas.microsoft.com/office/drawing/2014/main" val="2168860702"/>
                  </a:ext>
                </a:extLst>
              </a:tr>
              <a:tr h="744858">
                <a:tc>
                  <a:txBody>
                    <a:bodyPr/>
                    <a:lstStyle/>
                    <a:p>
                      <a:pPr>
                        <a:lnSpc>
                          <a:spcPct val="100000"/>
                        </a:lnSpc>
                        <a:spcAft>
                          <a:spcPts val="0"/>
                        </a:spcAft>
                      </a:pPr>
                      <a:r>
                        <a:rPr lang="en-GB" sz="1800" b="1">
                          <a:solidFill>
                            <a:srgbClr val="FFFFFF"/>
                          </a:solidFill>
                          <a:effectLst/>
                        </a:rPr>
                        <a:t>Dillon et al</a:t>
                      </a:r>
                      <a:endParaRPr lang="en-GB" sz="18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FLT3+, NPM1-mutated AML (not relapsed/refractory) </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gn="ctr">
                        <a:lnSpc>
                          <a:spcPct val="100000"/>
                        </a:lnSpc>
                        <a:spcAft>
                          <a:spcPts val="0"/>
                        </a:spcAft>
                      </a:pPr>
                      <a:r>
                        <a:rPr lang="en-GB" sz="1800" u="sng" dirty="0">
                          <a:solidFill>
                            <a:schemeClr val="tx1">
                              <a:lumMod val="85000"/>
                              <a:lumOff val="15000"/>
                            </a:schemeClr>
                          </a:solidFill>
                          <a:effectLst/>
                          <a:highlight>
                            <a:srgbClr val="000000"/>
                          </a:highlight>
                        </a:rPr>
                        <a:t>XX</a:t>
                      </a:r>
                      <a:endParaRPr lang="en-GB" sz="1800" u="sng" dirty="0">
                        <a:solidFill>
                          <a:schemeClr val="tx1">
                            <a:lumMod val="85000"/>
                            <a:lumOff val="15000"/>
                          </a:schemeClr>
                        </a:solidFill>
                        <a:effectLst/>
                        <a:highlight>
                          <a:srgbClr val="000000"/>
                        </a:highligh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marL="0" algn="l" defTabSz="1043056" rtl="0" eaLnBrk="1" latinLnBrk="0" hangingPunct="1">
                        <a:lnSpc>
                          <a:spcPct val="100000"/>
                        </a:lnSpc>
                        <a:spcAft>
                          <a:spcPts val="0"/>
                        </a:spcAft>
                      </a:pPr>
                      <a:r>
                        <a:rPr lang="en-GB" sz="1800" kern="1200" dirty="0">
                          <a:solidFill>
                            <a:schemeClr val="tx1">
                              <a:lumMod val="85000"/>
                              <a:lumOff val="15000"/>
                            </a:schemeClr>
                          </a:solidFill>
                          <a:effectLst/>
                          <a:latin typeface="+mn-lt"/>
                          <a:ea typeface="+mn-ea"/>
                          <a:cs typeface="+mn-cs"/>
                        </a:rPr>
                        <a:t>107</a:t>
                      </a:r>
                    </a:p>
                  </a:txBody>
                  <a:tcPr marL="198851" marR="119311" marT="0" marB="0" anchor="ctr"/>
                </a:tc>
                <a:extLst>
                  <a:ext uri="{0D108BD9-81ED-4DB2-BD59-A6C34878D82A}">
                    <a16:rowId xmlns:a16="http://schemas.microsoft.com/office/drawing/2014/main" val="3748430173"/>
                  </a:ext>
                </a:extLst>
              </a:tr>
              <a:tr h="1254853">
                <a:tc>
                  <a:txBody>
                    <a:bodyPr/>
                    <a:lstStyle/>
                    <a:p>
                      <a:pPr>
                        <a:lnSpc>
                          <a:spcPct val="100000"/>
                        </a:lnSpc>
                        <a:spcAft>
                          <a:spcPts val="0"/>
                        </a:spcAft>
                      </a:pPr>
                      <a:r>
                        <a:rPr lang="en-GB" sz="1800" b="1" dirty="0" err="1">
                          <a:solidFill>
                            <a:srgbClr val="FFFFFF"/>
                          </a:solidFill>
                          <a:effectLst/>
                        </a:rPr>
                        <a:t>Gilleece</a:t>
                      </a:r>
                      <a:r>
                        <a:rPr lang="en-GB" sz="1800" b="1" dirty="0">
                          <a:solidFill>
                            <a:srgbClr val="FFFFFF"/>
                          </a:solidFill>
                          <a:effectLst/>
                        </a:rPr>
                        <a:t> et al</a:t>
                      </a:r>
                      <a:endParaRPr lang="en-GB" sz="1800" b="1"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Relapsed/refractory AML receiving myeloablative conditioning (MAC) Unspecified number with FLT3 mutation</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gn="ctr">
                        <a:lnSpc>
                          <a:spcPct val="100000"/>
                        </a:lnSpc>
                        <a:spcAft>
                          <a:spcPts val="0"/>
                        </a:spcAft>
                      </a:pPr>
                      <a:r>
                        <a:rPr lang="en-GB" sz="1800" dirty="0">
                          <a:solidFill>
                            <a:schemeClr val="tx1">
                              <a:lumMod val="85000"/>
                              <a:lumOff val="15000"/>
                            </a:schemeClr>
                          </a:solidFill>
                          <a:effectLst/>
                        </a:rPr>
                        <a:t>314</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Not reported</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extLst>
                  <a:ext uri="{0D108BD9-81ED-4DB2-BD59-A6C34878D82A}">
                    <a16:rowId xmlns:a16="http://schemas.microsoft.com/office/drawing/2014/main" val="146650474"/>
                  </a:ext>
                </a:extLst>
              </a:tr>
              <a:tr h="489860">
                <a:tc>
                  <a:txBody>
                    <a:bodyPr/>
                    <a:lstStyle/>
                    <a:p>
                      <a:pPr>
                        <a:lnSpc>
                          <a:spcPct val="100000"/>
                        </a:lnSpc>
                        <a:spcAft>
                          <a:spcPts val="0"/>
                        </a:spcAft>
                      </a:pPr>
                      <a:r>
                        <a:rPr lang="en-GB" sz="1800" b="1">
                          <a:solidFill>
                            <a:srgbClr val="FFFFFF"/>
                          </a:solidFill>
                          <a:effectLst/>
                        </a:rPr>
                        <a:t>Poire et al</a:t>
                      </a:r>
                      <a:endParaRPr lang="en-GB" sz="18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FLT3+ AML in CR2</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gn="ctr">
                        <a:lnSpc>
                          <a:spcPct val="100000"/>
                        </a:lnSpc>
                        <a:spcAft>
                          <a:spcPts val="0"/>
                        </a:spcAft>
                      </a:pPr>
                      <a:r>
                        <a:rPr lang="en-GB" sz="1800" dirty="0">
                          <a:solidFill>
                            <a:schemeClr val="tx1">
                              <a:lumMod val="85000"/>
                              <a:lumOff val="15000"/>
                            </a:schemeClr>
                          </a:solidFill>
                          <a:effectLst/>
                        </a:rPr>
                        <a:t>37</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tc>
                  <a:txBody>
                    <a:bodyPr/>
                    <a:lstStyle/>
                    <a:p>
                      <a:pPr>
                        <a:lnSpc>
                          <a:spcPct val="100000"/>
                        </a:lnSpc>
                        <a:spcAft>
                          <a:spcPts val="0"/>
                        </a:spcAft>
                      </a:pPr>
                      <a:r>
                        <a:rPr lang="en-GB" sz="1800" dirty="0">
                          <a:solidFill>
                            <a:schemeClr val="tx1">
                              <a:lumMod val="85000"/>
                              <a:lumOff val="15000"/>
                            </a:schemeClr>
                          </a:solidFill>
                          <a:effectLst/>
                        </a:rPr>
                        <a:t>Not reported</a:t>
                      </a:r>
                      <a:endParaRPr lang="en-GB" sz="1800" dirty="0">
                        <a:solidFill>
                          <a:schemeClr val="tx1">
                            <a:lumMod val="85000"/>
                            <a:lumOff val="1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98851" marR="119311" marT="0" marB="0" anchor="ctr"/>
                </a:tc>
                <a:extLst>
                  <a:ext uri="{0D108BD9-81ED-4DB2-BD59-A6C34878D82A}">
                    <a16:rowId xmlns:a16="http://schemas.microsoft.com/office/drawing/2014/main" val="112987816"/>
                  </a:ext>
                </a:extLst>
              </a:tr>
            </a:tbl>
          </a:graphicData>
        </a:graphic>
      </p:graphicFrame>
      <p:sp>
        <p:nvSpPr>
          <p:cNvPr id="2" name="Rectangle 1">
            <a:extLst>
              <a:ext uri="{FF2B5EF4-FFF2-40B4-BE49-F238E27FC236}">
                <a16:creationId xmlns:a16="http://schemas.microsoft.com/office/drawing/2014/main" id="{3596B68F-B904-4D86-ADE7-EE16082E21CE}"/>
              </a:ext>
            </a:extLst>
          </p:cNvPr>
          <p:cNvSpPr/>
          <p:nvPr/>
        </p:nvSpPr>
        <p:spPr>
          <a:xfrm>
            <a:off x="212299" y="1149222"/>
            <a:ext cx="10117527" cy="707886"/>
          </a:xfrm>
          <a:prstGeom prst="rect">
            <a:avLst/>
          </a:prstGeom>
        </p:spPr>
        <p:txBody>
          <a:bodyPr wrap="square">
            <a:spAutoFit/>
          </a:bodyPr>
          <a:lstStyle/>
          <a:p>
            <a:pPr marL="342900" indent="-342900">
              <a:buFont typeface="Arial" panose="020B0604020202020204" pitchFamily="34" charset="0"/>
              <a:buChar char="•"/>
            </a:pPr>
            <a:r>
              <a:rPr lang="en-GB" sz="2000" dirty="0"/>
              <a:t>Company has used data from several identified studies to present argument for 2-year cure point, rather than the previous assumption of 3 years</a:t>
            </a:r>
          </a:p>
        </p:txBody>
      </p:sp>
      <p:sp>
        <p:nvSpPr>
          <p:cNvPr id="4" name="Rectangle 3">
            <a:extLst>
              <a:ext uri="{FF2B5EF4-FFF2-40B4-BE49-F238E27FC236}">
                <a16:creationId xmlns:a16="http://schemas.microsoft.com/office/drawing/2014/main" id="{B02AAC53-725D-424D-88FA-00C3B477BCC4}"/>
              </a:ext>
            </a:extLst>
          </p:cNvPr>
          <p:cNvSpPr/>
          <p:nvPr/>
        </p:nvSpPr>
        <p:spPr>
          <a:xfrm>
            <a:off x="212299" y="7263552"/>
            <a:ext cx="9468912" cy="276999"/>
          </a:xfrm>
          <a:prstGeom prst="rect">
            <a:avLst/>
          </a:prstGeom>
          <a:solidFill>
            <a:schemeClr val="bg1"/>
          </a:solidFill>
        </p:spPr>
        <p:txBody>
          <a:bodyPr wrap="square">
            <a:spAutoFit/>
          </a:bodyPr>
          <a:lstStyle/>
          <a:p>
            <a:r>
              <a:rPr lang="en-US" sz="1200" dirty="0">
                <a:ea typeface="Times New Roman" panose="02020603050405020304" pitchFamily="18" charset="0"/>
              </a:rPr>
              <a:t>CR1: first complete remission; CR2: second complete remission; URD: unrelated donor; NPM1-mutated: </a:t>
            </a:r>
            <a:r>
              <a:rPr lang="en-US" sz="1200" dirty="0" err="1">
                <a:ea typeface="Times New Roman" panose="02020603050405020304" pitchFamily="18" charset="0"/>
              </a:rPr>
              <a:t>nucleophosmin</a:t>
            </a:r>
            <a:r>
              <a:rPr lang="en-US" sz="1200" dirty="0">
                <a:ea typeface="Times New Roman" panose="02020603050405020304" pitchFamily="18" charset="0"/>
              </a:rPr>
              <a:t> gene mutation </a:t>
            </a:r>
            <a:endParaRPr lang="en-GB" sz="1200" dirty="0"/>
          </a:p>
        </p:txBody>
      </p:sp>
    </p:spTree>
    <p:extLst>
      <p:ext uri="{BB962C8B-B14F-4D97-AF65-F5344CB8AC3E}">
        <p14:creationId xmlns:p14="http://schemas.microsoft.com/office/powerpoint/2010/main" val="29146343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9067-19EE-461C-849F-8F7A409E793F}"/>
              </a:ext>
            </a:extLst>
          </p:cNvPr>
          <p:cNvSpPr>
            <a:spLocks noGrp="1"/>
          </p:cNvSpPr>
          <p:nvPr>
            <p:ph type="title"/>
          </p:nvPr>
        </p:nvSpPr>
        <p:spPr>
          <a:xfrm>
            <a:off x="511810" y="348419"/>
            <a:ext cx="9669780" cy="765501"/>
          </a:xfrm>
        </p:spPr>
        <p:txBody>
          <a:bodyPr/>
          <a:lstStyle/>
          <a:p>
            <a:pPr>
              <a:lnSpc>
                <a:spcPct val="100000"/>
              </a:lnSpc>
            </a:pPr>
            <a:r>
              <a:rPr lang="en-GB" sz="3200" dirty="0"/>
              <a:t>Company’s new evidence</a:t>
            </a:r>
            <a:br>
              <a:rPr lang="en-GB" dirty="0"/>
            </a:br>
            <a:r>
              <a:rPr lang="en-GB" sz="2800" i="1" dirty="0">
                <a:solidFill>
                  <a:schemeClr val="accent1"/>
                </a:solidFill>
              </a:rPr>
              <a:t>2. Cure point [2]</a:t>
            </a:r>
            <a:endParaRPr lang="en-GB" i="1" dirty="0">
              <a:solidFill>
                <a:schemeClr val="accent1"/>
              </a:solidFill>
            </a:endParaRPr>
          </a:p>
        </p:txBody>
      </p:sp>
      <p:sp>
        <p:nvSpPr>
          <p:cNvPr id="3" name="Slide Number Placeholder 2">
            <a:extLst>
              <a:ext uri="{FF2B5EF4-FFF2-40B4-BE49-F238E27FC236}">
                <a16:creationId xmlns:a16="http://schemas.microsoft.com/office/drawing/2014/main" id="{B7B990AB-5614-4965-840E-68EAE8EAE5FB}"/>
              </a:ext>
            </a:extLst>
          </p:cNvPr>
          <p:cNvSpPr>
            <a:spLocks noGrp="1"/>
          </p:cNvSpPr>
          <p:nvPr>
            <p:ph type="sldNum" sz="quarter" idx="12"/>
          </p:nvPr>
        </p:nvSpPr>
        <p:spPr>
          <a:xfrm>
            <a:off x="9931400" y="7108063"/>
            <a:ext cx="500380" cy="333663"/>
          </a:xfrm>
        </p:spPr>
        <p:txBody>
          <a:bodyPr/>
          <a:lstStyle/>
          <a:p>
            <a:fld id="{DDBE135E-2566-4748-853C-8A3B78F0FB00}" type="slidenum">
              <a:rPr lang="en-GB" smtClean="0"/>
              <a:t>15</a:t>
            </a:fld>
            <a:endParaRPr lang="en-GB" dirty="0"/>
          </a:p>
        </p:txBody>
      </p:sp>
      <p:sp>
        <p:nvSpPr>
          <p:cNvPr id="6" name="TextBox 5">
            <a:extLst>
              <a:ext uri="{FF2B5EF4-FFF2-40B4-BE49-F238E27FC236}">
                <a16:creationId xmlns:a16="http://schemas.microsoft.com/office/drawing/2014/main" id="{21682FFA-534B-4B75-9042-9F9B62092B64}"/>
              </a:ext>
            </a:extLst>
          </p:cNvPr>
          <p:cNvSpPr txBox="1"/>
          <p:nvPr/>
        </p:nvSpPr>
        <p:spPr>
          <a:xfrm>
            <a:off x="2877360" y="7059450"/>
            <a:ext cx="4808208" cy="215444"/>
          </a:xfrm>
          <a:prstGeom prst="rect">
            <a:avLst/>
          </a:prstGeom>
          <a:noFill/>
        </p:spPr>
        <p:txBody>
          <a:bodyPr wrap="square" lIns="0" tIns="0" rIns="0" bIns="0" rtlCol="0">
            <a:spAutoFit/>
          </a:bodyPr>
          <a:lstStyle/>
          <a:p>
            <a:r>
              <a:rPr lang="en-GB" sz="1400" dirty="0"/>
              <a:t>Source: Figure 4 of company additional evidence document</a:t>
            </a:r>
          </a:p>
        </p:txBody>
      </p:sp>
      <p:pic>
        <p:nvPicPr>
          <p:cNvPr id="7" name="Graphic 6" descr="Bar graph with upward trend">
            <a:extLst>
              <a:ext uri="{FF2B5EF4-FFF2-40B4-BE49-F238E27FC236}">
                <a16:creationId xmlns:a16="http://schemas.microsoft.com/office/drawing/2014/main" id="{EEB70A3B-FFE4-4770-9492-AEA31916A4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44536" y="137357"/>
            <a:ext cx="593813" cy="593813"/>
          </a:xfrm>
          <a:prstGeom prst="rect">
            <a:avLst/>
          </a:prstGeom>
        </p:spPr>
      </p:pic>
      <p:sp>
        <p:nvSpPr>
          <p:cNvPr id="19" name="Rectangle 18">
            <a:extLst>
              <a:ext uri="{FF2B5EF4-FFF2-40B4-BE49-F238E27FC236}">
                <a16:creationId xmlns:a16="http://schemas.microsoft.com/office/drawing/2014/main" id="{91D1354C-26F9-4052-969D-CA119736384E}"/>
              </a:ext>
            </a:extLst>
          </p:cNvPr>
          <p:cNvSpPr/>
          <p:nvPr/>
        </p:nvSpPr>
        <p:spPr>
          <a:xfrm>
            <a:off x="478792" y="1255114"/>
            <a:ext cx="9919969" cy="430887"/>
          </a:xfrm>
          <a:prstGeom prst="rect">
            <a:avLst/>
          </a:prstGeom>
        </p:spPr>
        <p:txBody>
          <a:bodyPr wrap="square">
            <a:spAutoFit/>
          </a:bodyPr>
          <a:lstStyle/>
          <a:p>
            <a:pPr marL="285750" indent="-285750">
              <a:buFont typeface="Arial" panose="020B0604020202020204" pitchFamily="34" charset="0"/>
              <a:buChar char="•"/>
            </a:pPr>
            <a:r>
              <a:rPr lang="en-GB" sz="2200" dirty="0">
                <a:ea typeface="Times New Roman" panose="02020603050405020304" pitchFamily="18" charset="0"/>
              </a:rPr>
              <a:t>Company argues that post-HSCT curves generally flatten at 18 – 24 months</a:t>
            </a:r>
            <a:endParaRPr lang="en-GB" sz="2200" dirty="0"/>
          </a:p>
        </p:txBody>
      </p:sp>
      <p:sp>
        <p:nvSpPr>
          <p:cNvPr id="17" name="Rectangle 16">
            <a:extLst>
              <a:ext uri="{FF2B5EF4-FFF2-40B4-BE49-F238E27FC236}">
                <a16:creationId xmlns:a16="http://schemas.microsoft.com/office/drawing/2014/main" id="{8B0FCE88-5573-4C10-B399-6BEEEE9B8C11}"/>
              </a:ext>
            </a:extLst>
          </p:cNvPr>
          <p:cNvSpPr/>
          <p:nvPr/>
        </p:nvSpPr>
        <p:spPr>
          <a:xfrm>
            <a:off x="631528" y="2085358"/>
            <a:ext cx="9299872" cy="4723304"/>
          </a:xfrm>
          <a:prstGeom prst="rect">
            <a:avLst/>
          </a:prstGeom>
          <a:solidFill>
            <a:schemeClr val="tx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50747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62074-DB29-4004-B46B-47EFE6C78713}"/>
              </a:ext>
            </a:extLst>
          </p:cNvPr>
          <p:cNvSpPr>
            <a:spLocks noGrp="1"/>
          </p:cNvSpPr>
          <p:nvPr>
            <p:ph type="title"/>
          </p:nvPr>
        </p:nvSpPr>
        <p:spPr/>
        <p:txBody>
          <a:bodyPr/>
          <a:lstStyle/>
          <a:p>
            <a:pPr>
              <a:lnSpc>
                <a:spcPct val="100000"/>
              </a:lnSpc>
            </a:pPr>
            <a:r>
              <a:rPr lang="en-GB" sz="3200" dirty="0">
                <a:solidFill>
                  <a:srgbClr val="18646E"/>
                </a:solidFill>
              </a:rPr>
              <a:t>ERG comment on company’s new evidence</a:t>
            </a:r>
            <a:br>
              <a:rPr lang="en-GB" dirty="0">
                <a:solidFill>
                  <a:srgbClr val="18646E"/>
                </a:solidFill>
              </a:rPr>
            </a:br>
            <a:r>
              <a:rPr lang="en-GB" sz="2800" i="1" dirty="0">
                <a:solidFill>
                  <a:srgbClr val="573562"/>
                </a:solidFill>
              </a:rPr>
              <a:t>2. Cure point [3]</a:t>
            </a:r>
            <a:endParaRPr lang="en-GB" dirty="0"/>
          </a:p>
        </p:txBody>
      </p:sp>
      <p:sp>
        <p:nvSpPr>
          <p:cNvPr id="3" name="Slide Number Placeholder 2">
            <a:extLst>
              <a:ext uri="{FF2B5EF4-FFF2-40B4-BE49-F238E27FC236}">
                <a16:creationId xmlns:a16="http://schemas.microsoft.com/office/drawing/2014/main" id="{B9FD6727-67ED-48D5-BACC-3011A4F29F44}"/>
              </a:ext>
            </a:extLst>
          </p:cNvPr>
          <p:cNvSpPr>
            <a:spLocks noGrp="1"/>
          </p:cNvSpPr>
          <p:nvPr>
            <p:ph type="sldNum" sz="quarter" idx="12"/>
          </p:nvPr>
        </p:nvSpPr>
        <p:spPr/>
        <p:txBody>
          <a:bodyPr/>
          <a:lstStyle/>
          <a:p>
            <a:fld id="{DDBE135E-2566-4748-853C-8A3B78F0FB00}" type="slidenum">
              <a:rPr lang="en-GB" smtClean="0"/>
              <a:t>16</a:t>
            </a:fld>
            <a:endParaRPr lang="en-GB" dirty="0"/>
          </a:p>
        </p:txBody>
      </p:sp>
      <p:sp>
        <p:nvSpPr>
          <p:cNvPr id="5" name="Content Placeholder 3">
            <a:extLst>
              <a:ext uri="{FF2B5EF4-FFF2-40B4-BE49-F238E27FC236}">
                <a16:creationId xmlns:a16="http://schemas.microsoft.com/office/drawing/2014/main" id="{F1644190-FE77-46DE-9602-B38316500EE2}"/>
              </a:ext>
            </a:extLst>
          </p:cNvPr>
          <p:cNvSpPr>
            <a:spLocks noGrp="1"/>
          </p:cNvSpPr>
          <p:nvPr>
            <p:ph sz="quarter" idx="10"/>
          </p:nvPr>
        </p:nvSpPr>
        <p:spPr>
          <a:xfrm>
            <a:off x="508000" y="1535543"/>
            <a:ext cx="9669780" cy="3405052"/>
          </a:xfrm>
          <a:solidFill>
            <a:schemeClr val="accent2">
              <a:lumMod val="40000"/>
              <a:lumOff val="60000"/>
            </a:schemeClr>
          </a:solidFill>
          <a:ln>
            <a:noFill/>
          </a:ln>
        </p:spPr>
        <p:txBody>
          <a:bodyPr/>
          <a:lstStyle/>
          <a:p>
            <a:r>
              <a:rPr lang="en-GB" sz="2000" dirty="0"/>
              <a:t>Dillon and </a:t>
            </a:r>
            <a:r>
              <a:rPr lang="en-GB" sz="2000" dirty="0" err="1"/>
              <a:t>Gilleece</a:t>
            </a:r>
            <a:r>
              <a:rPr lang="en-GB" sz="2000" dirty="0"/>
              <a:t> studies do not specifically report long-term OS outcomes for patients with relapsed or refractory FLT3+ AML</a:t>
            </a:r>
          </a:p>
          <a:p>
            <a:r>
              <a:rPr lang="en-GB" sz="2000" dirty="0"/>
              <a:t>Updated data-cut (2019) of ADMIRAL trial shows more censoring occurs towards the tails of the curves (but 3 death events in gilteritinib group after 2 years)</a:t>
            </a:r>
          </a:p>
          <a:p>
            <a:r>
              <a:rPr lang="en-GB" sz="2000" dirty="0"/>
              <a:t>Applying a cure point at 2 years appears to overestimate long-term OS for the </a:t>
            </a:r>
            <a:r>
              <a:rPr lang="en-GB" sz="2000" dirty="0" err="1"/>
              <a:t>gilteritinib</a:t>
            </a:r>
            <a:r>
              <a:rPr lang="en-GB" sz="2000" dirty="0"/>
              <a:t> group within the observed period of the trial</a:t>
            </a:r>
          </a:p>
          <a:p>
            <a:r>
              <a:rPr lang="en-GB" sz="2000" dirty="0"/>
              <a:t>ERG would have preferred a mixture cure model</a:t>
            </a:r>
          </a:p>
          <a:p>
            <a:endParaRPr lang="en-GB" sz="800" dirty="0">
              <a:solidFill>
                <a:srgbClr val="FF0000"/>
              </a:solidFill>
            </a:endParaRPr>
          </a:p>
          <a:p>
            <a:r>
              <a:rPr lang="en-GB" sz="2000" dirty="0"/>
              <a:t>ERG presents scenarios at 2 years and 3 years as exploratory analyses</a:t>
            </a:r>
          </a:p>
        </p:txBody>
      </p:sp>
      <p:sp>
        <p:nvSpPr>
          <p:cNvPr id="6" name="TextBox 5">
            <a:extLst>
              <a:ext uri="{FF2B5EF4-FFF2-40B4-BE49-F238E27FC236}">
                <a16:creationId xmlns:a16="http://schemas.microsoft.com/office/drawing/2014/main" id="{B610221D-D13A-44F5-9530-EA2E7024B703}"/>
              </a:ext>
            </a:extLst>
          </p:cNvPr>
          <p:cNvSpPr txBox="1"/>
          <p:nvPr/>
        </p:nvSpPr>
        <p:spPr>
          <a:xfrm>
            <a:off x="508000" y="5172747"/>
            <a:ext cx="9508994" cy="400110"/>
          </a:xfrm>
          <a:prstGeom prst="rect">
            <a:avLst/>
          </a:prstGeom>
          <a:solidFill>
            <a:schemeClr val="bg1"/>
          </a:solidFill>
          <a:ln w="28575">
            <a:solidFill>
              <a:schemeClr val="bg2">
                <a:lumMod val="60000"/>
                <a:lumOff val="40000"/>
              </a:schemeClr>
            </a:solidFill>
          </a:ln>
        </p:spPr>
        <p:txBody>
          <a:bodyPr wrap="square">
            <a:spAutoFit/>
          </a:bodyPr>
          <a:lstStyle/>
          <a:p>
            <a:pPr marL="378047" lvl="1" indent="-378047">
              <a:buFont typeface="Wingdings"/>
              <a:buChar char="¤"/>
              <a:defRPr/>
            </a:pPr>
            <a:r>
              <a:rPr lang="en-GB" altLang="en-US" sz="2000" i="1" dirty="0">
                <a:latin typeface="Arial" panose="020B0604020202020204" pitchFamily="34" charset="0"/>
                <a:cs typeface="Arial" panose="020B0604020202020204" pitchFamily="34" charset="0"/>
              </a:rPr>
              <a:t>Is a 2- or 3-year cure point plausible to include in the model?</a:t>
            </a:r>
          </a:p>
        </p:txBody>
      </p:sp>
      <p:pic>
        <p:nvPicPr>
          <p:cNvPr id="7" name="Graphic 6" descr="Bar graph with upward trend">
            <a:extLst>
              <a:ext uri="{FF2B5EF4-FFF2-40B4-BE49-F238E27FC236}">
                <a16:creationId xmlns:a16="http://schemas.microsoft.com/office/drawing/2014/main" id="{918FF48A-1641-46DF-B397-95B6CB28496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44536" y="137357"/>
            <a:ext cx="593813" cy="593813"/>
          </a:xfrm>
          <a:prstGeom prst="rect">
            <a:avLst/>
          </a:prstGeom>
        </p:spPr>
      </p:pic>
    </p:spTree>
    <p:extLst>
      <p:ext uri="{BB962C8B-B14F-4D97-AF65-F5344CB8AC3E}">
        <p14:creationId xmlns:p14="http://schemas.microsoft.com/office/powerpoint/2010/main" val="3643033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9067-19EE-461C-849F-8F7A409E793F}"/>
              </a:ext>
            </a:extLst>
          </p:cNvPr>
          <p:cNvSpPr>
            <a:spLocks noGrp="1"/>
          </p:cNvSpPr>
          <p:nvPr>
            <p:ph type="title"/>
          </p:nvPr>
        </p:nvSpPr>
        <p:spPr>
          <a:xfrm>
            <a:off x="508000" y="149659"/>
            <a:ext cx="9669780" cy="765501"/>
          </a:xfrm>
        </p:spPr>
        <p:txBody>
          <a:bodyPr/>
          <a:lstStyle/>
          <a:p>
            <a:pPr>
              <a:lnSpc>
                <a:spcPct val="100000"/>
              </a:lnSpc>
            </a:pPr>
            <a:r>
              <a:rPr lang="en-GB" sz="3200" dirty="0"/>
              <a:t>ERG comments on company’s new evidence</a:t>
            </a:r>
            <a:br>
              <a:rPr lang="en-GB" dirty="0"/>
            </a:br>
            <a:r>
              <a:rPr lang="en-GB" sz="2800" i="1" dirty="0">
                <a:solidFill>
                  <a:schemeClr val="accent1"/>
                </a:solidFill>
              </a:rPr>
              <a:t>Updated ADMIRAL data and cure point (2.)</a:t>
            </a:r>
          </a:p>
        </p:txBody>
      </p:sp>
      <p:sp>
        <p:nvSpPr>
          <p:cNvPr id="3" name="Slide Number Placeholder 2">
            <a:extLst>
              <a:ext uri="{FF2B5EF4-FFF2-40B4-BE49-F238E27FC236}">
                <a16:creationId xmlns:a16="http://schemas.microsoft.com/office/drawing/2014/main" id="{B7B990AB-5614-4965-840E-68EAE8EAE5FB}"/>
              </a:ext>
            </a:extLst>
          </p:cNvPr>
          <p:cNvSpPr>
            <a:spLocks noGrp="1"/>
          </p:cNvSpPr>
          <p:nvPr>
            <p:ph type="sldNum" sz="quarter" idx="12"/>
          </p:nvPr>
        </p:nvSpPr>
        <p:spPr>
          <a:xfrm>
            <a:off x="9964648" y="7053167"/>
            <a:ext cx="500380" cy="333663"/>
          </a:xfrm>
        </p:spPr>
        <p:txBody>
          <a:bodyPr/>
          <a:lstStyle/>
          <a:p>
            <a:fld id="{DDBE135E-2566-4748-853C-8A3B78F0FB00}" type="slidenum">
              <a:rPr lang="en-GB" smtClean="0"/>
              <a:t>17</a:t>
            </a:fld>
            <a:endParaRPr lang="en-GB" dirty="0"/>
          </a:p>
        </p:txBody>
      </p:sp>
      <p:pic>
        <p:nvPicPr>
          <p:cNvPr id="11" name="Picture 10">
            <a:extLst>
              <a:ext uri="{FF2B5EF4-FFF2-40B4-BE49-F238E27FC236}">
                <a16:creationId xmlns:a16="http://schemas.microsoft.com/office/drawing/2014/main" id="{96DCB669-18FB-4E66-A559-F8D1ABFE4415}"/>
              </a:ext>
            </a:extLst>
          </p:cNvPr>
          <p:cNvPicPr/>
          <p:nvPr/>
        </p:nvPicPr>
        <p:blipFill>
          <a:blip r:embed="rId2"/>
          <a:stretch>
            <a:fillRect/>
          </a:stretch>
        </p:blipFill>
        <p:spPr>
          <a:xfrm>
            <a:off x="478562" y="1407715"/>
            <a:ext cx="8819633" cy="5735117"/>
          </a:xfrm>
          <a:prstGeom prst="rect">
            <a:avLst/>
          </a:prstGeom>
          <a:ln w="76200">
            <a:solidFill>
              <a:schemeClr val="bg1"/>
            </a:solidFill>
          </a:ln>
        </p:spPr>
      </p:pic>
      <p:sp>
        <p:nvSpPr>
          <p:cNvPr id="8" name="TextBox 7">
            <a:extLst>
              <a:ext uri="{FF2B5EF4-FFF2-40B4-BE49-F238E27FC236}">
                <a16:creationId xmlns:a16="http://schemas.microsoft.com/office/drawing/2014/main" id="{EB682AA0-56CB-4D21-86E5-A4E6E4F98CC9}"/>
              </a:ext>
            </a:extLst>
          </p:cNvPr>
          <p:cNvSpPr txBox="1"/>
          <p:nvPr/>
        </p:nvSpPr>
        <p:spPr>
          <a:xfrm>
            <a:off x="3632561" y="7286803"/>
            <a:ext cx="2511633" cy="200055"/>
          </a:xfrm>
          <a:prstGeom prst="rect">
            <a:avLst/>
          </a:prstGeom>
          <a:noFill/>
        </p:spPr>
        <p:txBody>
          <a:bodyPr wrap="square" lIns="0" tIns="0" rIns="0" bIns="0" rtlCol="0">
            <a:spAutoFit/>
          </a:bodyPr>
          <a:lstStyle/>
          <a:p>
            <a:r>
              <a:rPr lang="en-GB" sz="1300" dirty="0"/>
              <a:t>Source: Figure 4 of ERG critique</a:t>
            </a:r>
          </a:p>
        </p:txBody>
      </p:sp>
      <p:sp>
        <p:nvSpPr>
          <p:cNvPr id="10" name="TextBox 9">
            <a:extLst>
              <a:ext uri="{FF2B5EF4-FFF2-40B4-BE49-F238E27FC236}">
                <a16:creationId xmlns:a16="http://schemas.microsoft.com/office/drawing/2014/main" id="{9E300439-1904-4190-A5CB-7E51C9C30895}"/>
              </a:ext>
            </a:extLst>
          </p:cNvPr>
          <p:cNvSpPr txBox="1"/>
          <p:nvPr/>
        </p:nvSpPr>
        <p:spPr>
          <a:xfrm>
            <a:off x="4709160" y="4023360"/>
            <a:ext cx="1996440" cy="594360"/>
          </a:xfrm>
          <a:prstGeom prst="rect">
            <a:avLst/>
          </a:prstGeom>
          <a:noFill/>
        </p:spPr>
        <p:txBody>
          <a:bodyPr wrap="square" lIns="0" tIns="0" rIns="0" bIns="0" rtlCol="0">
            <a:spAutoFit/>
          </a:bodyPr>
          <a:lstStyle/>
          <a:p>
            <a:endParaRPr lang="en-GB" sz="1800" dirty="0" err="1">
              <a:solidFill>
                <a:schemeClr val="tx1"/>
              </a:solidFill>
            </a:endParaRPr>
          </a:p>
        </p:txBody>
      </p:sp>
      <p:pic>
        <p:nvPicPr>
          <p:cNvPr id="14" name="Graphic 13" descr="Bar graph with upward trend">
            <a:extLst>
              <a:ext uri="{FF2B5EF4-FFF2-40B4-BE49-F238E27FC236}">
                <a16:creationId xmlns:a16="http://schemas.microsoft.com/office/drawing/2014/main" id="{7D1FD837-9D08-449B-8436-FD46E4F6442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44536" y="137357"/>
            <a:ext cx="593813" cy="593813"/>
          </a:xfrm>
          <a:prstGeom prst="rect">
            <a:avLst/>
          </a:prstGeom>
        </p:spPr>
      </p:pic>
      <p:sp>
        <p:nvSpPr>
          <p:cNvPr id="6" name="Rectangle 5">
            <a:extLst>
              <a:ext uri="{FF2B5EF4-FFF2-40B4-BE49-F238E27FC236}">
                <a16:creationId xmlns:a16="http://schemas.microsoft.com/office/drawing/2014/main" id="{DFB97C38-5BBA-4608-BD50-1F9BFEF3FE64}"/>
              </a:ext>
            </a:extLst>
          </p:cNvPr>
          <p:cNvSpPr/>
          <p:nvPr/>
        </p:nvSpPr>
        <p:spPr>
          <a:xfrm>
            <a:off x="452651" y="1350095"/>
            <a:ext cx="8874229" cy="5759365"/>
          </a:xfrm>
          <a:prstGeom prst="rect">
            <a:avLst/>
          </a:prstGeom>
          <a:noFill/>
          <a:ln w="952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C5E9AA39-80E7-4873-974A-E46178B3A189}"/>
              </a:ext>
            </a:extLst>
          </p:cNvPr>
          <p:cNvSpPr txBox="1"/>
          <p:nvPr/>
        </p:nvSpPr>
        <p:spPr>
          <a:xfrm>
            <a:off x="1599236" y="1157244"/>
            <a:ext cx="8676487" cy="903700"/>
          </a:xfrm>
          <a:prstGeom prst="rect">
            <a:avLst/>
          </a:prstGeom>
          <a:solidFill>
            <a:schemeClr val="bg1"/>
          </a:solidFill>
          <a:ln w="9525">
            <a:solidFill>
              <a:schemeClr val="tx1"/>
            </a:solidFill>
          </a:ln>
        </p:spPr>
        <p:txBody>
          <a:bodyPr wrap="square" lIns="36000" tIns="36000" rIns="36000" bIns="36000" rtlCol="0">
            <a:spAutoFit/>
          </a:bodyPr>
          <a:lstStyle/>
          <a:p>
            <a:r>
              <a:rPr lang="en-GB" sz="1800" dirty="0">
                <a:solidFill>
                  <a:schemeClr val="tx1"/>
                </a:solidFill>
              </a:rPr>
              <a:t>Observed vs predicted OS, ITT population – comparison of company’s updated model </a:t>
            </a:r>
            <a:r>
              <a:rPr lang="en-GB" sz="1800" dirty="0"/>
              <a:t>(2-year cure </a:t>
            </a:r>
            <a:r>
              <a:rPr lang="en-GB" sz="1800" dirty="0">
                <a:solidFill>
                  <a:schemeClr val="tx1"/>
                </a:solidFill>
              </a:rPr>
              <a:t>point, maintenance HR=0.69) and ERG’s preferred </a:t>
            </a:r>
            <a:r>
              <a:rPr lang="en-GB" sz="1800" dirty="0"/>
              <a:t>assumptions (3-year cure point, maintenance HR=1.0) vs </a:t>
            </a:r>
            <a:r>
              <a:rPr lang="en-GB" sz="1800" dirty="0">
                <a:solidFill>
                  <a:schemeClr val="tx1"/>
                </a:solidFill>
              </a:rPr>
              <a:t>Kaplan-Meier plots (generated by ERG)</a:t>
            </a:r>
          </a:p>
        </p:txBody>
      </p:sp>
      <p:sp>
        <p:nvSpPr>
          <p:cNvPr id="16" name="TextBox 15">
            <a:extLst>
              <a:ext uri="{FF2B5EF4-FFF2-40B4-BE49-F238E27FC236}">
                <a16:creationId xmlns:a16="http://schemas.microsoft.com/office/drawing/2014/main" id="{2EB80BE7-191C-48A9-8780-4AB40EF98004}"/>
              </a:ext>
            </a:extLst>
          </p:cNvPr>
          <p:cNvSpPr txBox="1"/>
          <p:nvPr/>
        </p:nvSpPr>
        <p:spPr>
          <a:xfrm>
            <a:off x="3452284" y="2261415"/>
            <a:ext cx="7012744" cy="2211525"/>
          </a:xfrm>
          <a:prstGeom prst="rect">
            <a:avLst/>
          </a:prstGeom>
          <a:solidFill>
            <a:schemeClr val="accent2">
              <a:lumMod val="40000"/>
              <a:lumOff val="60000"/>
            </a:schemeClr>
          </a:solidFill>
        </p:spPr>
        <p:txBody>
          <a:bodyPr wrap="square" lIns="0" tIns="0" rIns="0" bIns="0" rtlCol="0">
            <a:spAutoFit/>
          </a:bodyPr>
          <a:lstStyle/>
          <a:p>
            <a:r>
              <a:rPr lang="en-GB" sz="1800" b="1" dirty="0">
                <a:solidFill>
                  <a:schemeClr val="tx1"/>
                </a:solidFill>
              </a:rPr>
              <a:t>ERG comments</a:t>
            </a:r>
          </a:p>
          <a:p>
            <a:pPr marL="285750" indent="-285750">
              <a:buFont typeface="Arial" panose="020B0604020202020204" pitchFamily="34" charset="0"/>
              <a:buChar char="•"/>
            </a:pPr>
            <a:r>
              <a:rPr lang="en-GB" sz="1800" dirty="0">
                <a:solidFill>
                  <a:schemeClr val="tx1"/>
                </a:solidFill>
              </a:rPr>
              <a:t>Company has only fitted standard parametric models to available tim</a:t>
            </a:r>
            <a:r>
              <a:rPr lang="en-GB" sz="1800" dirty="0"/>
              <a:t>e-to-event data, no attempt made to model cure point using the ADMIRAL 2019 dataset</a:t>
            </a:r>
          </a:p>
          <a:p>
            <a:pPr marL="285750" indent="-285750">
              <a:buFont typeface="Arial" panose="020B0604020202020204" pitchFamily="34" charset="0"/>
              <a:buChar char="•"/>
            </a:pPr>
            <a:r>
              <a:rPr lang="en-GB" sz="1800" dirty="0"/>
              <a:t>Additional information influencing tail of ‘with HSCT’ group ignored as cure point brought forward to 2 years rather than 3</a:t>
            </a:r>
            <a:endParaRPr lang="en-GB" sz="1800" dirty="0">
              <a:solidFill>
                <a:schemeClr val="tx1"/>
              </a:solidFill>
            </a:endParaRPr>
          </a:p>
          <a:p>
            <a:pPr marL="285750" indent="-285750">
              <a:buFont typeface="Arial" panose="020B0604020202020204" pitchFamily="34" charset="0"/>
              <a:buChar char="•"/>
            </a:pPr>
            <a:r>
              <a:rPr lang="en-GB" sz="1800" dirty="0">
                <a:solidFill>
                  <a:schemeClr val="tx1"/>
                </a:solidFill>
              </a:rPr>
              <a:t>ERG considers company’s model overestimates OS in </a:t>
            </a:r>
            <a:r>
              <a:rPr lang="en-GB" sz="1800" dirty="0" err="1">
                <a:solidFill>
                  <a:schemeClr val="tx1"/>
                </a:solidFill>
              </a:rPr>
              <a:t>gilteritinib</a:t>
            </a:r>
            <a:r>
              <a:rPr lang="en-GB" sz="1800" dirty="0">
                <a:solidFill>
                  <a:schemeClr val="tx1"/>
                </a:solidFill>
              </a:rPr>
              <a:t> </a:t>
            </a:r>
            <a:r>
              <a:rPr lang="en-GB" sz="1800" dirty="0"/>
              <a:t>group </a:t>
            </a:r>
            <a:r>
              <a:rPr lang="en-GB" sz="1800" dirty="0">
                <a:solidFill>
                  <a:schemeClr val="tx1"/>
                </a:solidFill>
              </a:rPr>
              <a:t>after 1 year</a:t>
            </a:r>
          </a:p>
        </p:txBody>
      </p:sp>
    </p:spTree>
    <p:extLst>
      <p:ext uri="{BB962C8B-B14F-4D97-AF65-F5344CB8AC3E}">
        <p14:creationId xmlns:p14="http://schemas.microsoft.com/office/powerpoint/2010/main" val="40022313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22FFCE0-2F82-450C-829D-8853AC1B9EE9}"/>
              </a:ext>
            </a:extLst>
          </p:cNvPr>
          <p:cNvSpPr/>
          <p:nvPr/>
        </p:nvSpPr>
        <p:spPr>
          <a:xfrm>
            <a:off x="508000" y="4018012"/>
            <a:ext cx="9793994" cy="2882291"/>
          </a:xfrm>
          <a:prstGeom prst="rect">
            <a:avLst/>
          </a:prstGeom>
          <a:solidFill>
            <a:schemeClr val="accent2">
              <a:lumMod val="40000"/>
              <a:lumOff val="6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b="1" dirty="0">
                <a:solidFill>
                  <a:schemeClr val="tx1"/>
                </a:solidFill>
              </a:rPr>
              <a:t>ERG comments</a:t>
            </a:r>
          </a:p>
          <a:p>
            <a:pPr marL="342900" indent="-342900">
              <a:buFont typeface="Arial" panose="020B0604020202020204" pitchFamily="34" charset="0"/>
              <a:buChar char="•"/>
            </a:pPr>
            <a:r>
              <a:rPr lang="en-GB" sz="1800" dirty="0">
                <a:solidFill>
                  <a:schemeClr val="tx1"/>
                </a:solidFill>
              </a:rPr>
              <a:t>In original model, hospitalisation costs conditional on time spent event-free</a:t>
            </a:r>
          </a:p>
          <a:p>
            <a:pPr marL="342900" indent="-342900">
              <a:buFont typeface="Arial" panose="020B0604020202020204" pitchFamily="34" charset="0"/>
              <a:buChar char="•"/>
            </a:pPr>
            <a:r>
              <a:rPr lang="en-GB" sz="1800" dirty="0">
                <a:solidFill>
                  <a:schemeClr val="tx1"/>
                </a:solidFill>
              </a:rPr>
              <a:t>Updated model includes higher cost for first cycle but original costs for subsequent cycles – New approach could overestimate true costs of hospitalisation (23.39 vs 45.90 days)</a:t>
            </a:r>
          </a:p>
          <a:p>
            <a:pPr marL="342900" indent="-342900">
              <a:buFont typeface="Arial" panose="020B0604020202020204" pitchFamily="34" charset="0"/>
              <a:buChar char="•"/>
            </a:pPr>
            <a:r>
              <a:rPr lang="en-GB" sz="1800" dirty="0">
                <a:solidFill>
                  <a:schemeClr val="tx1"/>
                </a:solidFill>
              </a:rPr>
              <a:t>Unclear how </a:t>
            </a:r>
            <a:r>
              <a:rPr lang="en-GB" sz="1800" dirty="0" err="1">
                <a:solidFill>
                  <a:schemeClr val="tx1"/>
                </a:solidFill>
              </a:rPr>
              <a:t>Wehler</a:t>
            </a:r>
            <a:r>
              <a:rPr lang="en-GB" sz="1800" dirty="0">
                <a:solidFill>
                  <a:schemeClr val="tx1"/>
                </a:solidFill>
              </a:rPr>
              <a:t> study identified</a:t>
            </a:r>
          </a:p>
          <a:p>
            <a:pPr marL="342900" indent="-342900">
              <a:buFont typeface="Arial" panose="020B0604020202020204" pitchFamily="34" charset="0"/>
              <a:buChar char="•"/>
            </a:pPr>
            <a:r>
              <a:rPr lang="en-GB" sz="1800" dirty="0">
                <a:solidFill>
                  <a:schemeClr val="tx1"/>
                </a:solidFill>
              </a:rPr>
              <a:t>Model already included a disutility for adverse events so this could be double counting</a:t>
            </a:r>
          </a:p>
          <a:p>
            <a:pPr marL="342900" indent="-342900">
              <a:buFont typeface="Arial" panose="020B0604020202020204" pitchFamily="34" charset="0"/>
              <a:buChar char="•"/>
            </a:pPr>
            <a:r>
              <a:rPr lang="en-GB" sz="1800" dirty="0">
                <a:solidFill>
                  <a:schemeClr val="tx1"/>
                </a:solidFill>
              </a:rPr>
              <a:t>Error in calculation of utility values for patients receiving BSC (</a:t>
            </a:r>
            <a:r>
              <a:rPr lang="en-GB" sz="1800" i="1" dirty="0">
                <a:solidFill>
                  <a:schemeClr val="tx1"/>
                </a:solidFill>
              </a:rPr>
              <a:t>corrected in ERG scenarios</a:t>
            </a:r>
            <a:r>
              <a:rPr lang="en-GB" sz="1800" dirty="0">
                <a:solidFill>
                  <a:schemeClr val="tx1"/>
                </a:solidFill>
              </a:rPr>
              <a:t>)</a:t>
            </a:r>
          </a:p>
          <a:p>
            <a:pPr marL="342900" indent="-342900">
              <a:buFont typeface="Arial" panose="020B0604020202020204" pitchFamily="34" charset="0"/>
              <a:buChar char="•"/>
            </a:pPr>
            <a:r>
              <a:rPr lang="en-GB" sz="1800" dirty="0">
                <a:solidFill>
                  <a:schemeClr val="tx1"/>
                </a:solidFill>
              </a:rPr>
              <a:t>In ADMIRAL patients received fewer cycles of other chemotherapy regimens (</a:t>
            </a:r>
            <a:r>
              <a:rPr lang="fr-FR" sz="1800" dirty="0">
                <a:solidFill>
                  <a:schemeClr val="tx1"/>
                </a:solidFill>
              </a:rPr>
              <a:t>FLAG-IDA=1.02 cycles; MEC=1.13 cycles; LDAC=1.68 cycles) – </a:t>
            </a:r>
            <a:r>
              <a:rPr lang="en-GB" sz="1800" dirty="0">
                <a:solidFill>
                  <a:schemeClr val="tx1"/>
                </a:solidFill>
              </a:rPr>
              <a:t>not clear whether the decrement applies to exposure time or longer</a:t>
            </a:r>
          </a:p>
        </p:txBody>
      </p:sp>
      <p:sp>
        <p:nvSpPr>
          <p:cNvPr id="2" name="Title 1">
            <a:extLst>
              <a:ext uri="{FF2B5EF4-FFF2-40B4-BE49-F238E27FC236}">
                <a16:creationId xmlns:a16="http://schemas.microsoft.com/office/drawing/2014/main" id="{6D9B9067-19EE-461C-849F-8F7A409E793F}"/>
              </a:ext>
            </a:extLst>
          </p:cNvPr>
          <p:cNvSpPr>
            <a:spLocks noGrp="1"/>
          </p:cNvSpPr>
          <p:nvPr>
            <p:ph type="title"/>
          </p:nvPr>
        </p:nvSpPr>
        <p:spPr>
          <a:xfrm>
            <a:off x="508000" y="175353"/>
            <a:ext cx="9669780" cy="765501"/>
          </a:xfrm>
        </p:spPr>
        <p:txBody>
          <a:bodyPr/>
          <a:lstStyle/>
          <a:p>
            <a:pPr>
              <a:lnSpc>
                <a:spcPct val="100000"/>
              </a:lnSpc>
            </a:pPr>
            <a:r>
              <a:rPr lang="en-GB" sz="3200" dirty="0"/>
              <a:t>Company’s new evidence</a:t>
            </a:r>
            <a:br>
              <a:rPr lang="en-GB" dirty="0"/>
            </a:br>
            <a:r>
              <a:rPr lang="en-GB" sz="2800" i="1" dirty="0">
                <a:solidFill>
                  <a:schemeClr val="accent1"/>
                </a:solidFill>
              </a:rPr>
              <a:t>3. Quality of life and costs associated with administration</a:t>
            </a:r>
            <a:endParaRPr lang="en-GB" i="1" dirty="0">
              <a:solidFill>
                <a:schemeClr val="accent1"/>
              </a:solidFill>
            </a:endParaRPr>
          </a:p>
        </p:txBody>
      </p:sp>
      <p:sp>
        <p:nvSpPr>
          <p:cNvPr id="3" name="Slide Number Placeholder 2">
            <a:extLst>
              <a:ext uri="{FF2B5EF4-FFF2-40B4-BE49-F238E27FC236}">
                <a16:creationId xmlns:a16="http://schemas.microsoft.com/office/drawing/2014/main" id="{B7B990AB-5614-4965-840E-68EAE8EAE5FB}"/>
              </a:ext>
            </a:extLst>
          </p:cNvPr>
          <p:cNvSpPr>
            <a:spLocks noGrp="1"/>
          </p:cNvSpPr>
          <p:nvPr>
            <p:ph type="sldNum" sz="quarter" idx="12"/>
          </p:nvPr>
        </p:nvSpPr>
        <p:spPr>
          <a:xfrm>
            <a:off x="10035540" y="7110456"/>
            <a:ext cx="500380" cy="333663"/>
          </a:xfrm>
        </p:spPr>
        <p:txBody>
          <a:bodyPr/>
          <a:lstStyle/>
          <a:p>
            <a:fld id="{DDBE135E-2566-4748-853C-8A3B78F0FB00}" type="slidenum">
              <a:rPr lang="en-GB" smtClean="0"/>
              <a:t>18</a:t>
            </a:fld>
            <a:endParaRPr lang="en-GB" dirty="0"/>
          </a:p>
        </p:txBody>
      </p:sp>
      <p:sp>
        <p:nvSpPr>
          <p:cNvPr id="4" name="Content Placeholder 3">
            <a:extLst>
              <a:ext uri="{FF2B5EF4-FFF2-40B4-BE49-F238E27FC236}">
                <a16:creationId xmlns:a16="http://schemas.microsoft.com/office/drawing/2014/main" id="{F7222E7B-1B8F-4D0F-9B5A-3DBBAC0E68F7}"/>
              </a:ext>
            </a:extLst>
          </p:cNvPr>
          <p:cNvSpPr>
            <a:spLocks noGrp="1"/>
          </p:cNvSpPr>
          <p:nvPr>
            <p:ph sz="quarter" idx="10"/>
          </p:nvPr>
        </p:nvSpPr>
        <p:spPr>
          <a:xfrm>
            <a:off x="508000" y="1142993"/>
            <a:ext cx="9669780" cy="2786862"/>
          </a:xfrm>
          <a:noFill/>
        </p:spPr>
        <p:txBody>
          <a:bodyPr/>
          <a:lstStyle/>
          <a:p>
            <a:r>
              <a:rPr lang="en-GB" sz="1800" dirty="0"/>
              <a:t>Additional disutility for time spent in hospital for people receiving high-intensity chemotherapy (FLAG-IDA and MEC) previously taken from </a:t>
            </a:r>
            <a:r>
              <a:rPr lang="en-GB" sz="1800" dirty="0" err="1"/>
              <a:t>Wehler</a:t>
            </a:r>
            <a:r>
              <a:rPr lang="en-GB" sz="1800" dirty="0"/>
              <a:t> et al. 2018 paper</a:t>
            </a:r>
          </a:p>
          <a:p>
            <a:r>
              <a:rPr lang="en-GB" sz="1800" dirty="0" err="1"/>
              <a:t>Wehler</a:t>
            </a:r>
            <a:r>
              <a:rPr lang="en-GB" sz="1800" dirty="0"/>
              <a:t> also reports disutility values for patients receiving:</a:t>
            </a:r>
          </a:p>
          <a:p>
            <a:pPr lvl="1">
              <a:spcBef>
                <a:spcPts val="0"/>
              </a:spcBef>
            </a:pPr>
            <a:r>
              <a:rPr lang="en-GB" sz="1800" dirty="0"/>
              <a:t>High-intensity chemotherapy: -0.190</a:t>
            </a:r>
          </a:p>
          <a:p>
            <a:pPr lvl="1">
              <a:spcBef>
                <a:spcPts val="0"/>
              </a:spcBef>
            </a:pPr>
            <a:r>
              <a:rPr lang="en-GB" sz="1800" dirty="0"/>
              <a:t>Hypomethylating agents: -0.225 </a:t>
            </a:r>
          </a:p>
          <a:p>
            <a:pPr lvl="1">
              <a:spcBef>
                <a:spcPts val="0"/>
              </a:spcBef>
            </a:pPr>
            <a:r>
              <a:rPr lang="en-GB" sz="1800" dirty="0"/>
              <a:t>Low-intensity chemotherapy: -0.166</a:t>
            </a:r>
          </a:p>
          <a:p>
            <a:r>
              <a:rPr lang="en-GB" sz="1800" dirty="0"/>
              <a:t>These values applied for first 3 cycles to relevant groups in updated analysis to reflect time-on-treatment (patients in chemotherapy group had 2.24 cycles of </a:t>
            </a:r>
            <a:r>
              <a:rPr lang="en-GB" sz="1800" dirty="0" err="1"/>
              <a:t>azacitidine</a:t>
            </a:r>
            <a:r>
              <a:rPr lang="en-GB" sz="1800" dirty="0"/>
              <a:t>)</a:t>
            </a:r>
          </a:p>
          <a:p>
            <a:r>
              <a:rPr lang="en-GB" sz="1800" dirty="0"/>
              <a:t>Increased costs for high-intensity chemotherapy also included for first 1-month cycle</a:t>
            </a:r>
          </a:p>
        </p:txBody>
      </p:sp>
      <p:sp>
        <p:nvSpPr>
          <p:cNvPr id="6" name="TextBox 5">
            <a:extLst>
              <a:ext uri="{FF2B5EF4-FFF2-40B4-BE49-F238E27FC236}">
                <a16:creationId xmlns:a16="http://schemas.microsoft.com/office/drawing/2014/main" id="{962C7AD3-116A-4999-B146-07A51A0B7DE7}"/>
              </a:ext>
            </a:extLst>
          </p:cNvPr>
          <p:cNvSpPr txBox="1"/>
          <p:nvPr/>
        </p:nvSpPr>
        <p:spPr>
          <a:xfrm>
            <a:off x="515620" y="6972156"/>
            <a:ext cx="9667545" cy="400110"/>
          </a:xfrm>
          <a:prstGeom prst="rect">
            <a:avLst/>
          </a:prstGeom>
          <a:solidFill>
            <a:schemeClr val="bg1"/>
          </a:solidFill>
          <a:ln w="28575">
            <a:solidFill>
              <a:schemeClr val="bg2">
                <a:lumMod val="60000"/>
                <a:lumOff val="40000"/>
              </a:schemeClr>
            </a:solidFill>
          </a:ln>
        </p:spPr>
        <p:txBody>
          <a:bodyPr wrap="square">
            <a:spAutoFit/>
          </a:bodyPr>
          <a:lstStyle/>
          <a:p>
            <a:pPr marL="378047" lvl="1" indent="-378047">
              <a:buFont typeface="Wingdings"/>
              <a:buChar char="¤"/>
              <a:defRPr/>
            </a:pPr>
            <a:r>
              <a:rPr lang="en-GB" altLang="en-US" sz="2000" i="1" dirty="0">
                <a:latin typeface="Arial" panose="020B0604020202020204" pitchFamily="34" charset="0"/>
                <a:cs typeface="Arial" panose="020B0604020202020204" pitchFamily="34" charset="0"/>
              </a:rPr>
              <a:t>Should the company’s updated </a:t>
            </a:r>
            <a:r>
              <a:rPr lang="en-GB" altLang="en-US" sz="2000" i="1" dirty="0" err="1">
                <a:latin typeface="Arial" panose="020B0604020202020204" pitchFamily="34" charset="0"/>
                <a:cs typeface="Arial" panose="020B0604020202020204" pitchFamily="34" charset="0"/>
              </a:rPr>
              <a:t>disutilities</a:t>
            </a:r>
            <a:r>
              <a:rPr lang="en-GB" altLang="en-US" sz="2000" i="1" dirty="0">
                <a:latin typeface="Arial" panose="020B0604020202020204" pitchFamily="34" charset="0"/>
                <a:cs typeface="Arial" panose="020B0604020202020204" pitchFamily="34" charset="0"/>
              </a:rPr>
              <a:t> and costs be included in the model?</a:t>
            </a:r>
          </a:p>
        </p:txBody>
      </p:sp>
      <p:pic>
        <p:nvPicPr>
          <p:cNvPr id="7" name="Graphic 6" descr="Research">
            <a:extLst>
              <a:ext uri="{FF2B5EF4-FFF2-40B4-BE49-F238E27FC236}">
                <a16:creationId xmlns:a16="http://schemas.microsoft.com/office/drawing/2014/main" id="{53103D88-0E84-4510-B0C4-574AEF0EAA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61590" y="124233"/>
            <a:ext cx="447619" cy="447619"/>
          </a:xfrm>
          <a:prstGeom prst="rect">
            <a:avLst/>
          </a:prstGeom>
        </p:spPr>
      </p:pic>
    </p:spTree>
    <p:extLst>
      <p:ext uri="{BB962C8B-B14F-4D97-AF65-F5344CB8AC3E}">
        <p14:creationId xmlns:p14="http://schemas.microsoft.com/office/powerpoint/2010/main" val="29694867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9067-19EE-461C-849F-8F7A409E793F}"/>
              </a:ext>
            </a:extLst>
          </p:cNvPr>
          <p:cNvSpPr>
            <a:spLocks noGrp="1"/>
          </p:cNvSpPr>
          <p:nvPr>
            <p:ph type="title"/>
          </p:nvPr>
        </p:nvSpPr>
        <p:spPr>
          <a:xfrm>
            <a:off x="508000" y="264096"/>
            <a:ext cx="9669780" cy="765501"/>
          </a:xfrm>
        </p:spPr>
        <p:txBody>
          <a:bodyPr/>
          <a:lstStyle/>
          <a:p>
            <a:pPr>
              <a:lnSpc>
                <a:spcPct val="100000"/>
              </a:lnSpc>
            </a:pPr>
            <a:r>
              <a:rPr lang="en-GB" sz="3200" dirty="0"/>
              <a:t>Company’s new evidence</a:t>
            </a:r>
            <a:br>
              <a:rPr lang="en-GB" dirty="0"/>
            </a:br>
            <a:r>
              <a:rPr lang="en-GB" sz="2800" i="1" dirty="0">
                <a:solidFill>
                  <a:schemeClr val="accent1"/>
                </a:solidFill>
              </a:rPr>
              <a:t>4. Drug wastage</a:t>
            </a:r>
            <a:endParaRPr lang="en-GB" i="1" dirty="0">
              <a:solidFill>
                <a:schemeClr val="accent1"/>
              </a:solidFill>
            </a:endParaRPr>
          </a:p>
        </p:txBody>
      </p:sp>
      <p:sp>
        <p:nvSpPr>
          <p:cNvPr id="3" name="Slide Number Placeholder 2">
            <a:extLst>
              <a:ext uri="{FF2B5EF4-FFF2-40B4-BE49-F238E27FC236}">
                <a16:creationId xmlns:a16="http://schemas.microsoft.com/office/drawing/2014/main" id="{B7B990AB-5614-4965-840E-68EAE8EAE5FB}"/>
              </a:ext>
            </a:extLst>
          </p:cNvPr>
          <p:cNvSpPr>
            <a:spLocks noGrp="1"/>
          </p:cNvSpPr>
          <p:nvPr>
            <p:ph type="sldNum" sz="quarter" idx="12"/>
          </p:nvPr>
        </p:nvSpPr>
        <p:spPr>
          <a:xfrm>
            <a:off x="9837709" y="7018928"/>
            <a:ext cx="571500" cy="278239"/>
          </a:xfrm>
        </p:spPr>
        <p:txBody>
          <a:bodyPr/>
          <a:lstStyle/>
          <a:p>
            <a:fld id="{DDBE135E-2566-4748-853C-8A3B78F0FB00}" type="slidenum">
              <a:rPr lang="en-GB" smtClean="0"/>
              <a:t>19</a:t>
            </a:fld>
            <a:endParaRPr lang="en-GB" dirty="0"/>
          </a:p>
        </p:txBody>
      </p:sp>
      <p:sp>
        <p:nvSpPr>
          <p:cNvPr id="4" name="Content Placeholder 3">
            <a:extLst>
              <a:ext uri="{FF2B5EF4-FFF2-40B4-BE49-F238E27FC236}">
                <a16:creationId xmlns:a16="http://schemas.microsoft.com/office/drawing/2014/main" id="{F7222E7B-1B8F-4D0F-9B5A-3DBBAC0E68F7}"/>
              </a:ext>
            </a:extLst>
          </p:cNvPr>
          <p:cNvSpPr>
            <a:spLocks noGrp="1"/>
          </p:cNvSpPr>
          <p:nvPr>
            <p:ph sz="quarter" idx="10"/>
          </p:nvPr>
        </p:nvSpPr>
        <p:spPr>
          <a:solidFill>
            <a:schemeClr val="bg1"/>
          </a:solidFill>
        </p:spPr>
        <p:txBody>
          <a:bodyPr/>
          <a:lstStyle/>
          <a:p>
            <a:r>
              <a:rPr lang="en-GB" sz="1800" b="1" dirty="0"/>
              <a:t>ACD considerations</a:t>
            </a:r>
            <a:r>
              <a:rPr lang="en-GB" sz="1800" dirty="0"/>
              <a:t>:</a:t>
            </a:r>
          </a:p>
          <a:p>
            <a:pPr lvl="1">
              <a:spcBef>
                <a:spcPts val="600"/>
              </a:spcBef>
            </a:pPr>
            <a:r>
              <a:rPr lang="en-GB" sz="1800" dirty="0"/>
              <a:t>Reasonable to assume 14 days’ supply of </a:t>
            </a:r>
            <a:r>
              <a:rPr lang="en-GB" sz="1800" dirty="0" err="1"/>
              <a:t>gilteritinib</a:t>
            </a:r>
            <a:r>
              <a:rPr lang="en-GB" sz="1800" dirty="0"/>
              <a:t> may be wasted if someone died before the 3-year cure point</a:t>
            </a:r>
          </a:p>
          <a:p>
            <a:r>
              <a:rPr lang="en-GB" sz="1800" dirty="0"/>
              <a:t>Company agrees that random events such as death could be a cause of drug wastage, and it could be appropriate that 14 days’ wastage could be applied for these patients </a:t>
            </a:r>
          </a:p>
          <a:p>
            <a:pPr lvl="1"/>
            <a:r>
              <a:rPr lang="en-GB" sz="1800" dirty="0"/>
              <a:t>However, company believes most patients would discontinue treatment in a managed way following consultation with clinician where no further treatment would be prescribed</a:t>
            </a:r>
          </a:p>
          <a:p>
            <a:pPr lvl="1"/>
            <a:r>
              <a:rPr lang="en-GB" sz="1800" dirty="0"/>
              <a:t>Company incorporates cost of 7 days’ wastage in revised base case</a:t>
            </a:r>
          </a:p>
          <a:p>
            <a:pPr lvl="1"/>
            <a:r>
              <a:rPr lang="en-GB" sz="1800" dirty="0"/>
              <a:t>Company highlights TA451 (ponatinib for CML) where clinical experts stated that people whose disease responded to treatment would have prescriptions for several months but would be monitored during that period to ensure a response was being maintained</a:t>
            </a:r>
          </a:p>
          <a:p>
            <a:pPr lvl="2"/>
            <a:r>
              <a:rPr lang="en-GB" sz="1800" dirty="0"/>
              <a:t>In TA451 it is assumed that prescriptions are at three-monthly intervals when assessing drug wastage</a:t>
            </a:r>
          </a:p>
        </p:txBody>
      </p:sp>
      <p:sp>
        <p:nvSpPr>
          <p:cNvPr id="5" name="TextBox 4">
            <a:extLst>
              <a:ext uri="{FF2B5EF4-FFF2-40B4-BE49-F238E27FC236}">
                <a16:creationId xmlns:a16="http://schemas.microsoft.com/office/drawing/2014/main" id="{30CF6D2E-9C23-48D7-A01B-6D867EC5B5E1}"/>
              </a:ext>
            </a:extLst>
          </p:cNvPr>
          <p:cNvSpPr txBox="1"/>
          <p:nvPr/>
        </p:nvSpPr>
        <p:spPr>
          <a:xfrm>
            <a:off x="508000" y="6897057"/>
            <a:ext cx="9508994" cy="400110"/>
          </a:xfrm>
          <a:prstGeom prst="rect">
            <a:avLst/>
          </a:prstGeom>
          <a:solidFill>
            <a:schemeClr val="bg1"/>
          </a:solidFill>
          <a:ln w="28575">
            <a:solidFill>
              <a:schemeClr val="bg2">
                <a:lumMod val="60000"/>
                <a:lumOff val="40000"/>
              </a:schemeClr>
            </a:solidFill>
          </a:ln>
        </p:spPr>
        <p:txBody>
          <a:bodyPr wrap="square">
            <a:spAutoFit/>
          </a:bodyPr>
          <a:lstStyle/>
          <a:p>
            <a:pPr marL="378047" lvl="1" indent="-378047">
              <a:buFont typeface="Wingdings"/>
              <a:buChar char="¤"/>
              <a:defRPr/>
            </a:pPr>
            <a:r>
              <a:rPr lang="en-GB" altLang="en-US" sz="2000" i="1" dirty="0">
                <a:latin typeface="Arial" panose="020B0604020202020204" pitchFamily="34" charset="0"/>
                <a:cs typeface="Arial" panose="020B0604020202020204" pitchFamily="34" charset="0"/>
              </a:rPr>
              <a:t>Should 7 or 14 days’ wastage be included for </a:t>
            </a:r>
            <a:r>
              <a:rPr lang="en-GB" altLang="en-US" sz="2000" i="1" dirty="0" err="1">
                <a:latin typeface="Arial" panose="020B0604020202020204" pitchFamily="34" charset="0"/>
                <a:cs typeface="Arial" panose="020B0604020202020204" pitchFamily="34" charset="0"/>
              </a:rPr>
              <a:t>gilteritinib</a:t>
            </a:r>
            <a:r>
              <a:rPr lang="en-GB" altLang="en-US" sz="2000" i="1" dirty="0">
                <a:latin typeface="Arial" panose="020B060402020202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EAAD013D-F69F-4485-B3B5-659E39A1DF30}"/>
              </a:ext>
            </a:extLst>
          </p:cNvPr>
          <p:cNvSpPr/>
          <p:nvPr/>
        </p:nvSpPr>
        <p:spPr>
          <a:xfrm>
            <a:off x="742806" y="1296954"/>
            <a:ext cx="9054621" cy="920466"/>
          </a:xfrm>
          <a:prstGeom prst="rect">
            <a:avLst/>
          </a:prstGeom>
          <a:no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TextBox 6">
            <a:extLst>
              <a:ext uri="{FF2B5EF4-FFF2-40B4-BE49-F238E27FC236}">
                <a16:creationId xmlns:a16="http://schemas.microsoft.com/office/drawing/2014/main" id="{1E0D464E-E41C-4C2A-A321-CF2238989E07}"/>
              </a:ext>
            </a:extLst>
          </p:cNvPr>
          <p:cNvSpPr txBox="1"/>
          <p:nvPr/>
        </p:nvSpPr>
        <p:spPr>
          <a:xfrm>
            <a:off x="508000" y="5633061"/>
            <a:ext cx="9669780" cy="1107996"/>
          </a:xfrm>
          <a:prstGeom prst="rect">
            <a:avLst/>
          </a:prstGeom>
          <a:solidFill>
            <a:schemeClr val="accent2">
              <a:lumMod val="40000"/>
              <a:lumOff val="60000"/>
            </a:schemeClr>
          </a:solidFill>
        </p:spPr>
        <p:txBody>
          <a:bodyPr wrap="square" lIns="0" tIns="0" rIns="0" bIns="0" rtlCol="0">
            <a:spAutoFit/>
          </a:bodyPr>
          <a:lstStyle/>
          <a:p>
            <a:r>
              <a:rPr lang="en-GB" sz="1800" b="1" dirty="0"/>
              <a:t>ERG comments</a:t>
            </a:r>
            <a:r>
              <a:rPr lang="en-GB" sz="1800" dirty="0"/>
              <a:t>: in ERG scenario analysis of 14 days’ wastage was only applied to those who died before 3-year cure point</a:t>
            </a:r>
          </a:p>
          <a:p>
            <a:pPr marL="285750" indent="-285750">
              <a:buFont typeface="Arial" panose="020B0604020202020204" pitchFamily="34" charset="0"/>
              <a:buChar char="•"/>
            </a:pPr>
            <a:r>
              <a:rPr lang="en-US" sz="1800" dirty="0"/>
              <a:t>Appropriateness of the assumption depends on how </a:t>
            </a:r>
            <a:r>
              <a:rPr lang="en-US" sz="1800" dirty="0" err="1"/>
              <a:t>gilteritinib</a:t>
            </a:r>
            <a:r>
              <a:rPr lang="en-US" sz="1800" dirty="0"/>
              <a:t> prescribing is managed in usual practice</a:t>
            </a:r>
            <a:endParaRPr lang="en-GB" sz="1800" dirty="0"/>
          </a:p>
        </p:txBody>
      </p:sp>
      <p:pic>
        <p:nvPicPr>
          <p:cNvPr id="8" name="Graphic 7" descr="Research">
            <a:extLst>
              <a:ext uri="{FF2B5EF4-FFF2-40B4-BE49-F238E27FC236}">
                <a16:creationId xmlns:a16="http://schemas.microsoft.com/office/drawing/2014/main" id="{FCF7BD37-F3A2-4732-A0DE-87A8D5F90CE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61590" y="124233"/>
            <a:ext cx="447619" cy="447619"/>
          </a:xfrm>
          <a:prstGeom prst="rect">
            <a:avLst/>
          </a:prstGeom>
        </p:spPr>
      </p:pic>
    </p:spTree>
    <p:extLst>
      <p:ext uri="{BB962C8B-B14F-4D97-AF65-F5344CB8AC3E}">
        <p14:creationId xmlns:p14="http://schemas.microsoft.com/office/powerpoint/2010/main" val="3523094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1979" y="289106"/>
            <a:ext cx="9669780" cy="765501"/>
          </a:xfrm>
        </p:spPr>
        <p:txBody>
          <a:bodyPr/>
          <a:lstStyle/>
          <a:p>
            <a:r>
              <a:rPr lang="en-GB" sz="3200" dirty="0"/>
              <a:t>Key issues for consideration</a:t>
            </a:r>
          </a:p>
        </p:txBody>
      </p:sp>
      <p:sp>
        <p:nvSpPr>
          <p:cNvPr id="4" name="Slide Number Placeholder 3"/>
          <p:cNvSpPr>
            <a:spLocks noGrp="1"/>
          </p:cNvSpPr>
          <p:nvPr>
            <p:ph type="sldNum" sz="quarter" idx="12"/>
          </p:nvPr>
        </p:nvSpPr>
        <p:spPr/>
        <p:txBody>
          <a:bodyPr/>
          <a:lstStyle/>
          <a:p>
            <a:fld id="{532824D6-1CC4-45B0-B658-13A760FABFFA}" type="slidenum">
              <a:rPr lang="en-GB" smtClean="0"/>
              <a:t>2</a:t>
            </a:fld>
            <a:endParaRPr lang="en-GB"/>
          </a:p>
        </p:txBody>
      </p:sp>
      <p:graphicFrame>
        <p:nvGraphicFramePr>
          <p:cNvPr id="7" name="Table 6"/>
          <p:cNvGraphicFramePr>
            <a:graphicFrameLocks noGrp="1"/>
          </p:cNvGraphicFramePr>
          <p:nvPr/>
        </p:nvGraphicFramePr>
        <p:xfrm>
          <a:off x="438384" y="1075276"/>
          <a:ext cx="9489206" cy="5761238"/>
        </p:xfrm>
        <a:graphic>
          <a:graphicData uri="http://schemas.openxmlformats.org/drawingml/2006/table">
            <a:tbl>
              <a:tblPr firstRow="1" firstCol="1" bandRow="1">
                <a:tableStyleId>{7DF18680-E054-41AD-8BC1-D1AEF772440D}</a:tableStyleId>
              </a:tblPr>
              <a:tblGrid>
                <a:gridCol w="3106057">
                  <a:extLst>
                    <a:ext uri="{9D8B030D-6E8A-4147-A177-3AD203B41FA5}">
                      <a16:colId xmlns:a16="http://schemas.microsoft.com/office/drawing/2014/main" val="20000"/>
                    </a:ext>
                  </a:extLst>
                </a:gridCol>
                <a:gridCol w="6383149">
                  <a:extLst>
                    <a:ext uri="{9D8B030D-6E8A-4147-A177-3AD203B41FA5}">
                      <a16:colId xmlns:a16="http://schemas.microsoft.com/office/drawing/2014/main" val="20001"/>
                    </a:ext>
                  </a:extLst>
                </a:gridCol>
              </a:tblGrid>
              <a:tr h="369297">
                <a:tc gridSpan="2">
                  <a:txBody>
                    <a:bodyPr/>
                    <a:lstStyle/>
                    <a:p>
                      <a:pPr algn="ctr"/>
                      <a:r>
                        <a:rPr lang="en-GB" sz="2000" dirty="0"/>
                        <a:t>Key issues</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hMerge="1">
                  <a:txBody>
                    <a:bodyPr/>
                    <a:lstStyle/>
                    <a:p>
                      <a:endParaRPr lang="en-GB" dirty="0"/>
                    </a:p>
                  </a:txBody>
                  <a:tcPr/>
                </a:tc>
                <a:extLst>
                  <a:ext uri="{0D108BD9-81ED-4DB2-BD59-A6C34878D82A}">
                    <a16:rowId xmlns:a16="http://schemas.microsoft.com/office/drawing/2014/main" val="10000"/>
                  </a:ext>
                </a:extLst>
              </a:tr>
              <a:tr h="803634">
                <a:tc>
                  <a:txBody>
                    <a:bodyPr/>
                    <a:lstStyle/>
                    <a:p>
                      <a:r>
                        <a:rPr lang="en-GB" sz="2000" dirty="0"/>
                        <a:t>1. Gilteritinib maintenance therapy</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an additional benefit of gilteritinib maintenance therapy after HSCT be included in the model?</a:t>
                      </a:r>
                    </a:p>
                  </a:txBody>
                  <a:tcPr marL="100817" marR="100817" marT="50408" marB="50408"/>
                </a:tc>
                <a:extLst>
                  <a:ext uri="{0D108BD9-81ED-4DB2-BD59-A6C34878D82A}">
                    <a16:rowId xmlns:a16="http://schemas.microsoft.com/office/drawing/2014/main" val="10002"/>
                  </a:ext>
                </a:extLst>
              </a:tr>
              <a:tr h="803634">
                <a:tc>
                  <a:txBody>
                    <a:bodyPr/>
                    <a:lstStyle/>
                    <a:p>
                      <a:r>
                        <a:rPr lang="en-GB" sz="2000" dirty="0"/>
                        <a:t>2. Cure point</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Is a 2- or 3-year cure point more plausible to include in the model?</a:t>
                      </a:r>
                    </a:p>
                  </a:txBody>
                  <a:tcPr marL="100817" marR="100817" marT="50408" marB="50408"/>
                </a:tc>
                <a:extLst>
                  <a:ext uri="{0D108BD9-81ED-4DB2-BD59-A6C34878D82A}">
                    <a16:rowId xmlns:a16="http://schemas.microsoft.com/office/drawing/2014/main" val="115588268"/>
                  </a:ext>
                </a:extLst>
              </a:tr>
              <a:tr h="892260">
                <a:tc>
                  <a:txBody>
                    <a:bodyPr/>
                    <a:lstStyle/>
                    <a:p>
                      <a:r>
                        <a:rPr lang="en-GB" sz="2000" dirty="0"/>
                        <a:t>3. Quality of life and costs for administration</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the company’s updated </a:t>
                      </a:r>
                      <a:r>
                        <a:rPr lang="en-GB" sz="2000" dirty="0" err="1"/>
                        <a:t>disutilities</a:t>
                      </a:r>
                      <a:r>
                        <a:rPr lang="en-GB" sz="2000" dirty="0"/>
                        <a:t> and costs be included in the model?</a:t>
                      </a:r>
                    </a:p>
                  </a:txBody>
                  <a:tcPr marL="100817" marR="100817" marT="50408" marB="50408"/>
                </a:tc>
                <a:extLst>
                  <a:ext uri="{0D108BD9-81ED-4DB2-BD59-A6C34878D82A}">
                    <a16:rowId xmlns:a16="http://schemas.microsoft.com/office/drawing/2014/main" val="521342925"/>
                  </a:ext>
                </a:extLst>
              </a:tr>
              <a:tr h="803634">
                <a:tc>
                  <a:txBody>
                    <a:bodyPr/>
                    <a:lstStyle/>
                    <a:p>
                      <a:r>
                        <a:rPr lang="en-GB" sz="2000" dirty="0"/>
                        <a:t>4. Drug wastage</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7 or 14 days’ wastage be included for </a:t>
                      </a:r>
                      <a:r>
                        <a:rPr lang="en-GB" sz="2000" dirty="0" err="1"/>
                        <a:t>gilteritinib</a:t>
                      </a:r>
                      <a:r>
                        <a:rPr lang="en-GB" sz="2000" dirty="0"/>
                        <a:t> </a:t>
                      </a:r>
                      <a:r>
                        <a:rPr lang="en-GB" sz="2000" dirty="0">
                          <a:solidFill>
                            <a:schemeClr val="tx1"/>
                          </a:solidFill>
                        </a:rPr>
                        <a:t>in the model</a:t>
                      </a:r>
                      <a:r>
                        <a:rPr lang="en-GB" sz="2000" dirty="0"/>
                        <a:t>?</a:t>
                      </a:r>
                    </a:p>
                  </a:txBody>
                  <a:tcPr marL="100817" marR="100817" marT="50408" marB="50408"/>
                </a:tc>
                <a:extLst>
                  <a:ext uri="{0D108BD9-81ED-4DB2-BD59-A6C34878D82A}">
                    <a16:rowId xmlns:a16="http://schemas.microsoft.com/office/drawing/2014/main" val="3693695801"/>
                  </a:ext>
                </a:extLst>
              </a:tr>
              <a:tr h="803634">
                <a:tc>
                  <a:txBody>
                    <a:bodyPr/>
                    <a:lstStyle/>
                    <a:p>
                      <a:r>
                        <a:rPr lang="en-GB" sz="2000" dirty="0"/>
                        <a:t>5. Best supportive care</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best supportive care be included in the weighted comparator arm?</a:t>
                      </a:r>
                    </a:p>
                  </a:txBody>
                  <a:tcPr marL="100817" marR="100817" marT="50408" marB="50408"/>
                </a:tc>
                <a:extLst>
                  <a:ext uri="{0D108BD9-81ED-4DB2-BD59-A6C34878D82A}">
                    <a16:rowId xmlns:a16="http://schemas.microsoft.com/office/drawing/2014/main" val="504049417"/>
                  </a:ext>
                </a:extLst>
              </a:tr>
              <a:tr h="803634">
                <a:tc>
                  <a:txBody>
                    <a:bodyPr/>
                    <a:lstStyle/>
                    <a:p>
                      <a:r>
                        <a:rPr lang="en-GB" sz="2000" dirty="0"/>
                        <a:t>6. Cost-effectiveness results</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Is </a:t>
                      </a:r>
                      <a:r>
                        <a:rPr lang="en-GB" sz="2000" dirty="0" err="1"/>
                        <a:t>gilteritinib</a:t>
                      </a:r>
                      <a:r>
                        <a:rPr lang="en-GB" sz="2000" dirty="0"/>
                        <a:t> cost effective?</a:t>
                      </a:r>
                    </a:p>
                  </a:txBody>
                  <a:tcPr marL="100817" marR="100817" marT="50408" marB="50408"/>
                </a:tc>
                <a:extLst>
                  <a:ext uri="{0D108BD9-81ED-4DB2-BD59-A6C34878D82A}">
                    <a16:rowId xmlns:a16="http://schemas.microsoft.com/office/drawing/2014/main" val="3630914024"/>
                  </a:ext>
                </a:extLst>
              </a:tr>
              <a:tr h="445192">
                <a:tc>
                  <a:txBody>
                    <a:bodyPr/>
                    <a:lstStyle/>
                    <a:p>
                      <a:r>
                        <a:rPr lang="en-GB" sz="2000" dirty="0">
                          <a:solidFill>
                            <a:schemeClr val="bg1"/>
                          </a:solidFill>
                          <a:latin typeface="Arial" panose="020B0604020202020204" pitchFamily="34" charset="0"/>
                          <a:cs typeface="Arial" panose="020B0604020202020204" pitchFamily="34" charset="0"/>
                        </a:rPr>
                        <a:t>7. CDF considerations</a:t>
                      </a:r>
                    </a:p>
                  </a:txBody>
                  <a:tcPr marL="100817" marR="100817" marT="50408" marB="50408">
                    <a:solidFill>
                      <a:schemeClr val="accent3"/>
                    </a:solidFill>
                  </a:tcPr>
                </a:tc>
                <a:tc>
                  <a:txBody>
                    <a:bodyPr/>
                    <a:lstStyle/>
                    <a:p>
                      <a:r>
                        <a:rPr lang="en-GB" sz="2000" dirty="0">
                          <a:solidFill>
                            <a:schemeClr val="tx1"/>
                          </a:solidFill>
                        </a:rPr>
                        <a:t>Is </a:t>
                      </a:r>
                      <a:r>
                        <a:rPr lang="en-GB" sz="2000" dirty="0" err="1">
                          <a:solidFill>
                            <a:schemeClr val="tx1"/>
                          </a:solidFill>
                        </a:rPr>
                        <a:t>gilteritinib</a:t>
                      </a:r>
                      <a:r>
                        <a:rPr lang="en-GB" sz="2000" dirty="0">
                          <a:solidFill>
                            <a:schemeClr val="tx1"/>
                          </a:solidFill>
                        </a:rPr>
                        <a:t> a candidate for CDF?</a:t>
                      </a:r>
                    </a:p>
                  </a:txBody>
                  <a:tcPr marL="100817" marR="100817" marT="50408" marB="50408"/>
                </a:tc>
                <a:extLst>
                  <a:ext uri="{0D108BD9-81ED-4DB2-BD59-A6C34878D82A}">
                    <a16:rowId xmlns:a16="http://schemas.microsoft.com/office/drawing/2014/main" val="1095990967"/>
                  </a:ext>
                </a:extLst>
              </a:tr>
            </a:tbl>
          </a:graphicData>
        </a:graphic>
      </p:graphicFrame>
      <p:pic>
        <p:nvPicPr>
          <p:cNvPr id="6" name="Graphic 5" descr="Bar graph with upward trend">
            <a:extLst>
              <a:ext uri="{FF2B5EF4-FFF2-40B4-BE49-F238E27FC236}">
                <a16:creationId xmlns:a16="http://schemas.microsoft.com/office/drawing/2014/main" id="{F812ED11-E8FA-49F3-B9A8-AF8B0B4B65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7590" y="1578173"/>
            <a:ext cx="593813" cy="593813"/>
          </a:xfrm>
          <a:prstGeom prst="rect">
            <a:avLst/>
          </a:prstGeom>
        </p:spPr>
      </p:pic>
      <p:sp>
        <p:nvSpPr>
          <p:cNvPr id="8" name="TextBox 7">
            <a:extLst>
              <a:ext uri="{FF2B5EF4-FFF2-40B4-BE49-F238E27FC236}">
                <a16:creationId xmlns:a16="http://schemas.microsoft.com/office/drawing/2014/main" id="{B02AD814-95CD-468F-9868-7DACE22CB877}"/>
              </a:ext>
            </a:extLst>
          </p:cNvPr>
          <p:cNvSpPr txBox="1"/>
          <p:nvPr/>
        </p:nvSpPr>
        <p:spPr>
          <a:xfrm>
            <a:off x="2031015" y="6986945"/>
            <a:ext cx="1374687" cy="276999"/>
          </a:xfrm>
          <a:prstGeom prst="rect">
            <a:avLst/>
          </a:prstGeom>
          <a:noFill/>
        </p:spPr>
        <p:txBody>
          <a:bodyPr wrap="square" lIns="0" tIns="0" rIns="0" bIns="0" rtlCol="0">
            <a:spAutoFit/>
          </a:bodyPr>
          <a:lstStyle/>
          <a:p>
            <a:r>
              <a:rPr lang="en-US" sz="1800" b="1" dirty="0">
                <a:solidFill>
                  <a:schemeClr val="tx1"/>
                </a:solidFill>
              </a:rPr>
              <a:t>Model driver</a:t>
            </a:r>
            <a:endParaRPr lang="en-GB" sz="1800" b="1" dirty="0" err="1">
              <a:solidFill>
                <a:schemeClr val="tx1"/>
              </a:solidFill>
            </a:endParaRPr>
          </a:p>
        </p:txBody>
      </p:sp>
      <p:pic>
        <p:nvPicPr>
          <p:cNvPr id="11" name="Graphic 10" descr="Research">
            <a:extLst>
              <a:ext uri="{FF2B5EF4-FFF2-40B4-BE49-F238E27FC236}">
                <a16:creationId xmlns:a16="http://schemas.microsoft.com/office/drawing/2014/main" id="{E6C92EF0-9CC4-4EC7-8AFE-1059E74B8B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60890" y="6963490"/>
            <a:ext cx="447619" cy="447619"/>
          </a:xfrm>
          <a:prstGeom prst="rect">
            <a:avLst/>
          </a:prstGeom>
        </p:spPr>
      </p:pic>
      <p:sp>
        <p:nvSpPr>
          <p:cNvPr id="12" name="TextBox 11">
            <a:extLst>
              <a:ext uri="{FF2B5EF4-FFF2-40B4-BE49-F238E27FC236}">
                <a16:creationId xmlns:a16="http://schemas.microsoft.com/office/drawing/2014/main" id="{40FB9062-D43C-49DB-A5FF-9E2C0C0524EF}"/>
              </a:ext>
            </a:extLst>
          </p:cNvPr>
          <p:cNvSpPr txBox="1"/>
          <p:nvPr/>
        </p:nvSpPr>
        <p:spPr>
          <a:xfrm>
            <a:off x="4395526" y="6986945"/>
            <a:ext cx="1882687" cy="276999"/>
          </a:xfrm>
          <a:prstGeom prst="rect">
            <a:avLst/>
          </a:prstGeom>
          <a:noFill/>
        </p:spPr>
        <p:txBody>
          <a:bodyPr wrap="square" lIns="0" tIns="0" rIns="0" bIns="0" rtlCol="0">
            <a:spAutoFit/>
          </a:bodyPr>
          <a:lstStyle/>
          <a:p>
            <a:r>
              <a:rPr lang="en-US" sz="1800" b="1" dirty="0">
                <a:solidFill>
                  <a:schemeClr val="tx1"/>
                </a:solidFill>
              </a:rPr>
              <a:t>Small impact</a:t>
            </a:r>
            <a:endParaRPr lang="en-GB" sz="1800" b="1" dirty="0" err="1">
              <a:solidFill>
                <a:schemeClr val="tx1"/>
              </a:solidFill>
            </a:endParaRPr>
          </a:p>
        </p:txBody>
      </p:sp>
      <p:pic>
        <p:nvPicPr>
          <p:cNvPr id="14" name="Graphic 13" descr="Bar graph with upward trend">
            <a:extLst>
              <a:ext uri="{FF2B5EF4-FFF2-40B4-BE49-F238E27FC236}">
                <a16:creationId xmlns:a16="http://schemas.microsoft.com/office/drawing/2014/main" id="{D283CF4F-C586-4272-A44B-A543D3121D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17756" y="6857183"/>
            <a:ext cx="593813" cy="593813"/>
          </a:xfrm>
          <a:prstGeom prst="rect">
            <a:avLst/>
          </a:prstGeom>
        </p:spPr>
      </p:pic>
      <p:pic>
        <p:nvPicPr>
          <p:cNvPr id="15" name="Graphic 14" descr="Bar graph with upward trend">
            <a:extLst>
              <a:ext uri="{FF2B5EF4-FFF2-40B4-BE49-F238E27FC236}">
                <a16:creationId xmlns:a16="http://schemas.microsoft.com/office/drawing/2014/main" id="{857579D6-EB26-4D73-9C51-C501C18147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56366" y="2398645"/>
            <a:ext cx="593813" cy="593813"/>
          </a:xfrm>
          <a:prstGeom prst="rect">
            <a:avLst/>
          </a:prstGeom>
        </p:spPr>
      </p:pic>
      <p:pic>
        <p:nvPicPr>
          <p:cNvPr id="16" name="Graphic 15" descr="Research">
            <a:extLst>
              <a:ext uri="{FF2B5EF4-FFF2-40B4-BE49-F238E27FC236}">
                <a16:creationId xmlns:a16="http://schemas.microsoft.com/office/drawing/2014/main" id="{4C0C461F-1361-4393-96AD-A24CEF2A4C6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29464" y="4142651"/>
            <a:ext cx="447619" cy="447619"/>
          </a:xfrm>
          <a:prstGeom prst="rect">
            <a:avLst/>
          </a:prstGeom>
        </p:spPr>
      </p:pic>
      <p:pic>
        <p:nvPicPr>
          <p:cNvPr id="17" name="Graphic 16" descr="Research">
            <a:extLst>
              <a:ext uri="{FF2B5EF4-FFF2-40B4-BE49-F238E27FC236}">
                <a16:creationId xmlns:a16="http://schemas.microsoft.com/office/drawing/2014/main" id="{A2190305-F067-4DB5-BB17-1AC179DA842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29464" y="4941557"/>
            <a:ext cx="447619" cy="447619"/>
          </a:xfrm>
          <a:prstGeom prst="rect">
            <a:avLst/>
          </a:prstGeom>
        </p:spPr>
      </p:pic>
      <p:pic>
        <p:nvPicPr>
          <p:cNvPr id="18" name="Graphic 17" descr="Research">
            <a:extLst>
              <a:ext uri="{FF2B5EF4-FFF2-40B4-BE49-F238E27FC236}">
                <a16:creationId xmlns:a16="http://schemas.microsoft.com/office/drawing/2014/main" id="{17257F3F-4DBA-41C0-BB84-78CB39AA57C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29464" y="3343745"/>
            <a:ext cx="447619" cy="447619"/>
          </a:xfrm>
          <a:prstGeom prst="rect">
            <a:avLst/>
          </a:prstGeom>
        </p:spPr>
      </p:pic>
    </p:spTree>
    <p:extLst>
      <p:ext uri="{BB962C8B-B14F-4D97-AF65-F5344CB8AC3E}">
        <p14:creationId xmlns:p14="http://schemas.microsoft.com/office/powerpoint/2010/main" val="3797098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EA44AAF-8D87-4DA4-BF3C-4B97EAF0F6C6}"/>
              </a:ext>
            </a:extLst>
          </p:cNvPr>
          <p:cNvSpPr/>
          <p:nvPr/>
        </p:nvSpPr>
        <p:spPr>
          <a:xfrm>
            <a:off x="515620" y="3780631"/>
            <a:ext cx="9677400" cy="2980304"/>
          </a:xfrm>
          <a:prstGeom prst="rect">
            <a:avLst/>
          </a:prstGeom>
          <a:solidFill>
            <a:schemeClr val="accent2">
              <a:lumMod val="40000"/>
              <a:lumOff val="6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GB" b="1" dirty="0">
                <a:solidFill>
                  <a:schemeClr val="tx1"/>
                </a:solidFill>
              </a:rPr>
              <a:t>ERG comments</a:t>
            </a:r>
          </a:p>
          <a:p>
            <a:pPr marL="342900" indent="-342900">
              <a:spcBef>
                <a:spcPts val="600"/>
              </a:spcBef>
              <a:buClr>
                <a:schemeClr val="tx1"/>
              </a:buClr>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BSC should not be included in weighted comparator because:</a:t>
            </a:r>
          </a:p>
          <a:p>
            <a:pPr marL="628650" lvl="1" indent="-266700">
              <a:spcBef>
                <a:spcPts val="600"/>
              </a:spcBef>
              <a:buClr>
                <a:schemeClr val="tx1"/>
              </a:buClr>
              <a:buSzPct val="95000"/>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Weaknesses in indirect comparison remain unchanged from ACM1</a:t>
            </a:r>
          </a:p>
          <a:p>
            <a:pPr marL="628650" lvl="1" indent="-266700">
              <a:spcBef>
                <a:spcPts val="600"/>
              </a:spcBef>
              <a:buClr>
                <a:schemeClr val="tx1"/>
              </a:buClr>
              <a:buSzPct val="95000"/>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Not included in salvage chemotherapy arm in ADMIRAL</a:t>
            </a:r>
          </a:p>
          <a:p>
            <a:pPr marL="628650" lvl="1" indent="-266700">
              <a:spcBef>
                <a:spcPts val="600"/>
              </a:spcBef>
              <a:buClr>
                <a:schemeClr val="tx1"/>
              </a:buClr>
              <a:buSzPct val="95000"/>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Company’s model assumes people receiving BSC would not receive stem cell transplant so probability of receiving transplant in weighted comparator group is reduced by 10%. </a:t>
            </a:r>
            <a:r>
              <a:rPr lang="en-US" sz="1800" dirty="0" err="1">
                <a:solidFill>
                  <a:schemeClr val="tx1"/>
                </a:solidFill>
                <a:latin typeface="Arial" panose="020B0604020202020204" pitchFamily="34" charset="0"/>
                <a:cs typeface="Arial" panose="020B0604020202020204" pitchFamily="34" charset="0"/>
              </a:rPr>
              <a:t>Gilteritinib</a:t>
            </a:r>
            <a:r>
              <a:rPr lang="en-US" sz="1800" dirty="0">
                <a:solidFill>
                  <a:schemeClr val="tx1"/>
                </a:solidFill>
                <a:latin typeface="Arial" panose="020B0604020202020204" pitchFamily="34" charset="0"/>
                <a:cs typeface="Arial" panose="020B0604020202020204" pitchFamily="34" charset="0"/>
              </a:rPr>
              <a:t> group stem cell transplant rate unchanged</a:t>
            </a:r>
          </a:p>
          <a:p>
            <a:pPr marL="1385956" lvl="2" indent="-342900">
              <a:spcBef>
                <a:spcPts val="600"/>
              </a:spcBef>
              <a:buClr>
                <a:schemeClr val="tx1"/>
              </a:buClr>
              <a:buFont typeface="Arial" panose="020B0604020202020204" pitchFamily="34" charset="0"/>
              <a:buChar char="•"/>
            </a:pPr>
            <a:r>
              <a:rPr lang="en-US" sz="1800" dirty="0">
                <a:solidFill>
                  <a:schemeClr val="tx1"/>
                </a:solidFill>
                <a:latin typeface="Arial" panose="020B0604020202020204" pitchFamily="34" charset="0"/>
                <a:cs typeface="Arial" panose="020B0604020202020204" pitchFamily="34" charset="0"/>
              </a:rPr>
              <a:t>Assumes that patients who choose to have best supportive care would have same likelihood of receiving stem cell transplant if they had had gilteritinib</a:t>
            </a:r>
          </a:p>
          <a:p>
            <a:pPr marL="864428" lvl="1" indent="-342900">
              <a:spcBef>
                <a:spcPts val="600"/>
              </a:spcBef>
              <a:buFont typeface="Arial" panose="020B0604020202020204" pitchFamily="34" charset="0"/>
              <a:buChar char="•"/>
            </a:pPr>
            <a:endParaRPr lang="en-GB" sz="1800" dirty="0">
              <a:solidFill>
                <a:schemeClr val="tx1"/>
              </a:solidFill>
            </a:endParaRPr>
          </a:p>
        </p:txBody>
      </p:sp>
      <p:sp>
        <p:nvSpPr>
          <p:cNvPr id="2" name="Title 1">
            <a:extLst>
              <a:ext uri="{FF2B5EF4-FFF2-40B4-BE49-F238E27FC236}">
                <a16:creationId xmlns:a16="http://schemas.microsoft.com/office/drawing/2014/main" id="{6D9B9067-19EE-461C-849F-8F7A409E793F}"/>
              </a:ext>
            </a:extLst>
          </p:cNvPr>
          <p:cNvSpPr>
            <a:spLocks noGrp="1"/>
          </p:cNvSpPr>
          <p:nvPr>
            <p:ph type="title"/>
          </p:nvPr>
        </p:nvSpPr>
        <p:spPr>
          <a:xfrm>
            <a:off x="500380" y="247379"/>
            <a:ext cx="9669780" cy="765501"/>
          </a:xfrm>
        </p:spPr>
        <p:txBody>
          <a:bodyPr/>
          <a:lstStyle/>
          <a:p>
            <a:pPr>
              <a:lnSpc>
                <a:spcPct val="100000"/>
              </a:lnSpc>
            </a:pPr>
            <a:r>
              <a:rPr lang="en-GB" sz="3200" dirty="0"/>
              <a:t>Company’s new evidence</a:t>
            </a:r>
            <a:br>
              <a:rPr lang="en-GB" dirty="0"/>
            </a:br>
            <a:r>
              <a:rPr lang="en-GB" sz="2800" i="1" dirty="0">
                <a:solidFill>
                  <a:schemeClr val="accent1"/>
                </a:solidFill>
              </a:rPr>
              <a:t>5. Including best supportive care in weighted comparator</a:t>
            </a:r>
            <a:endParaRPr lang="en-GB" i="1" dirty="0">
              <a:solidFill>
                <a:schemeClr val="accent1"/>
              </a:solidFill>
            </a:endParaRPr>
          </a:p>
        </p:txBody>
      </p:sp>
      <p:sp>
        <p:nvSpPr>
          <p:cNvPr id="3" name="Slide Number Placeholder 2">
            <a:extLst>
              <a:ext uri="{FF2B5EF4-FFF2-40B4-BE49-F238E27FC236}">
                <a16:creationId xmlns:a16="http://schemas.microsoft.com/office/drawing/2014/main" id="{B7B990AB-5614-4965-840E-68EAE8EAE5FB}"/>
              </a:ext>
            </a:extLst>
          </p:cNvPr>
          <p:cNvSpPr>
            <a:spLocks noGrp="1"/>
          </p:cNvSpPr>
          <p:nvPr>
            <p:ph type="sldNum" sz="quarter" idx="12"/>
          </p:nvPr>
        </p:nvSpPr>
        <p:spPr>
          <a:xfrm>
            <a:off x="10001373" y="7024625"/>
            <a:ext cx="500380" cy="333663"/>
          </a:xfrm>
        </p:spPr>
        <p:txBody>
          <a:bodyPr/>
          <a:lstStyle/>
          <a:p>
            <a:fld id="{DDBE135E-2566-4748-853C-8A3B78F0FB00}" type="slidenum">
              <a:rPr lang="en-GB" smtClean="0"/>
              <a:t>20</a:t>
            </a:fld>
            <a:endParaRPr lang="en-GB" dirty="0"/>
          </a:p>
        </p:txBody>
      </p:sp>
      <p:sp>
        <p:nvSpPr>
          <p:cNvPr id="4" name="Content Placeholder 3">
            <a:extLst>
              <a:ext uri="{FF2B5EF4-FFF2-40B4-BE49-F238E27FC236}">
                <a16:creationId xmlns:a16="http://schemas.microsoft.com/office/drawing/2014/main" id="{F7222E7B-1B8F-4D0F-9B5A-3DBBAC0E68F7}"/>
              </a:ext>
            </a:extLst>
          </p:cNvPr>
          <p:cNvSpPr>
            <a:spLocks noGrp="1"/>
          </p:cNvSpPr>
          <p:nvPr>
            <p:ph sz="quarter" idx="10"/>
          </p:nvPr>
        </p:nvSpPr>
        <p:spPr>
          <a:xfrm>
            <a:off x="575344" y="1329329"/>
            <a:ext cx="9840866" cy="2691572"/>
          </a:xfrm>
          <a:noFill/>
        </p:spPr>
        <p:txBody>
          <a:bodyPr/>
          <a:lstStyle/>
          <a:p>
            <a:pPr>
              <a:spcBef>
                <a:spcPts val="0"/>
              </a:spcBef>
            </a:pPr>
            <a:r>
              <a:rPr lang="en-GB" sz="1800" b="1" dirty="0"/>
              <a:t>ACD considerations: </a:t>
            </a:r>
          </a:p>
          <a:p>
            <a:pPr lvl="1">
              <a:spcBef>
                <a:spcPts val="0"/>
              </a:spcBef>
            </a:pPr>
            <a:r>
              <a:rPr lang="en-GB" sz="1800" dirty="0"/>
              <a:t>BSC is a relevant comparator but indirect evidence presented for efficacy not reliable</a:t>
            </a:r>
          </a:p>
          <a:p>
            <a:pPr lvl="1">
              <a:spcBef>
                <a:spcPts val="0"/>
              </a:spcBef>
            </a:pPr>
            <a:r>
              <a:rPr lang="en-GB" sz="1800" dirty="0"/>
              <a:t>Company’s method of including BSC in the blended comparator was not appropriate</a:t>
            </a:r>
          </a:p>
          <a:p>
            <a:pPr lvl="1">
              <a:spcBef>
                <a:spcPts val="0"/>
              </a:spcBef>
            </a:pPr>
            <a:endParaRPr lang="en-GB" sz="1800" dirty="0"/>
          </a:p>
          <a:p>
            <a:pPr>
              <a:spcBef>
                <a:spcPts val="600"/>
              </a:spcBef>
            </a:pPr>
            <a:r>
              <a:rPr lang="en-GB" sz="1800" dirty="0"/>
              <a:t>Company’s ACD response adopts same approach</a:t>
            </a:r>
          </a:p>
          <a:p>
            <a:pPr lvl="1">
              <a:spcBef>
                <a:spcPts val="600"/>
              </a:spcBef>
            </a:pPr>
            <a:r>
              <a:rPr lang="en-GB" sz="1800" dirty="0"/>
              <a:t>Company suggests 20% of patients currently receive best supportive care and half of them could receive </a:t>
            </a:r>
            <a:r>
              <a:rPr lang="en-GB" sz="1800" dirty="0" err="1"/>
              <a:t>gilteritinib</a:t>
            </a:r>
            <a:r>
              <a:rPr lang="en-GB" sz="1800" dirty="0"/>
              <a:t> and would achieve same outcomes as </a:t>
            </a:r>
            <a:r>
              <a:rPr lang="en-GB" sz="1800" dirty="0" err="1"/>
              <a:t>gilteritinib</a:t>
            </a:r>
            <a:r>
              <a:rPr lang="en-GB" sz="1800" dirty="0"/>
              <a:t> arm – 10% BSC included in weighted comparator arm</a:t>
            </a:r>
          </a:p>
        </p:txBody>
      </p:sp>
      <p:sp>
        <p:nvSpPr>
          <p:cNvPr id="6" name="TextBox 5">
            <a:extLst>
              <a:ext uri="{FF2B5EF4-FFF2-40B4-BE49-F238E27FC236}">
                <a16:creationId xmlns:a16="http://schemas.microsoft.com/office/drawing/2014/main" id="{04338ABF-B272-46EB-B654-7EE0D44FB8A9}"/>
              </a:ext>
            </a:extLst>
          </p:cNvPr>
          <p:cNvSpPr txBox="1"/>
          <p:nvPr/>
        </p:nvSpPr>
        <p:spPr>
          <a:xfrm>
            <a:off x="515620" y="6958178"/>
            <a:ext cx="9669780" cy="400110"/>
          </a:xfrm>
          <a:prstGeom prst="rect">
            <a:avLst/>
          </a:prstGeom>
          <a:solidFill>
            <a:schemeClr val="bg1"/>
          </a:solidFill>
          <a:ln w="28575">
            <a:solidFill>
              <a:schemeClr val="bg2">
                <a:lumMod val="60000"/>
                <a:lumOff val="40000"/>
              </a:schemeClr>
            </a:solidFill>
          </a:ln>
        </p:spPr>
        <p:txBody>
          <a:bodyPr wrap="square">
            <a:spAutoFit/>
          </a:bodyPr>
          <a:lstStyle/>
          <a:p>
            <a:pPr marL="378047" lvl="1" indent="-378047">
              <a:buFont typeface="Wingdings"/>
              <a:buChar char="¤"/>
              <a:defRPr/>
            </a:pPr>
            <a:r>
              <a:rPr lang="en-GB" altLang="en-US" sz="2000" i="1" dirty="0">
                <a:latin typeface="Arial" panose="020B0604020202020204" pitchFamily="34" charset="0"/>
                <a:cs typeface="Arial" panose="020B0604020202020204" pitchFamily="34" charset="0"/>
              </a:rPr>
              <a:t>Should best supportive care be included in the weighted comparator arm?</a:t>
            </a:r>
          </a:p>
        </p:txBody>
      </p:sp>
      <p:sp>
        <p:nvSpPr>
          <p:cNvPr id="7" name="Rectangle 6">
            <a:extLst>
              <a:ext uri="{FF2B5EF4-FFF2-40B4-BE49-F238E27FC236}">
                <a16:creationId xmlns:a16="http://schemas.microsoft.com/office/drawing/2014/main" id="{4E462ABB-139A-44E3-BC9C-989F7B269C79}"/>
              </a:ext>
            </a:extLst>
          </p:cNvPr>
          <p:cNvSpPr/>
          <p:nvPr/>
        </p:nvSpPr>
        <p:spPr>
          <a:xfrm>
            <a:off x="719879" y="1285084"/>
            <a:ext cx="9241711" cy="927173"/>
          </a:xfrm>
          <a:prstGeom prst="rect">
            <a:avLst/>
          </a:prstGeom>
          <a:no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descr="Research">
            <a:extLst>
              <a:ext uri="{FF2B5EF4-FFF2-40B4-BE49-F238E27FC236}">
                <a16:creationId xmlns:a16="http://schemas.microsoft.com/office/drawing/2014/main" id="{CBBCDF21-E942-4EE7-97B6-63C7525A007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61590" y="124233"/>
            <a:ext cx="447619" cy="447619"/>
          </a:xfrm>
          <a:prstGeom prst="rect">
            <a:avLst/>
          </a:prstGeom>
        </p:spPr>
      </p:pic>
    </p:spTree>
    <p:extLst>
      <p:ext uri="{BB962C8B-B14F-4D97-AF65-F5344CB8AC3E}">
        <p14:creationId xmlns:p14="http://schemas.microsoft.com/office/powerpoint/2010/main" val="4047890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EFA62-891B-458B-BCC9-F6F7CAC851E4}"/>
              </a:ext>
            </a:extLst>
          </p:cNvPr>
          <p:cNvSpPr>
            <a:spLocks noGrp="1"/>
          </p:cNvSpPr>
          <p:nvPr>
            <p:ph type="title"/>
          </p:nvPr>
        </p:nvSpPr>
        <p:spPr/>
        <p:txBody>
          <a:bodyPr/>
          <a:lstStyle/>
          <a:p>
            <a:r>
              <a:rPr lang="en-GB" sz="3200" dirty="0" err="1">
                <a:solidFill>
                  <a:schemeClr val="accent3"/>
                </a:solidFill>
              </a:rPr>
              <a:t>Gilteritinib</a:t>
            </a:r>
            <a:r>
              <a:rPr lang="en-GB" sz="3200" dirty="0">
                <a:solidFill>
                  <a:schemeClr val="accent3"/>
                </a:solidFill>
              </a:rPr>
              <a:t> PAS price</a:t>
            </a:r>
          </a:p>
        </p:txBody>
      </p:sp>
      <p:sp>
        <p:nvSpPr>
          <p:cNvPr id="3" name="Slide Number Placeholder 2">
            <a:extLst>
              <a:ext uri="{FF2B5EF4-FFF2-40B4-BE49-F238E27FC236}">
                <a16:creationId xmlns:a16="http://schemas.microsoft.com/office/drawing/2014/main" id="{6647CE95-B914-4916-B66D-DA2A079B4776}"/>
              </a:ext>
            </a:extLst>
          </p:cNvPr>
          <p:cNvSpPr>
            <a:spLocks noGrp="1"/>
          </p:cNvSpPr>
          <p:nvPr>
            <p:ph type="sldNum" sz="quarter" idx="12"/>
          </p:nvPr>
        </p:nvSpPr>
        <p:spPr/>
        <p:txBody>
          <a:bodyPr/>
          <a:lstStyle/>
          <a:p>
            <a:fld id="{DDBE135E-2566-4748-853C-8A3B78F0FB00}" type="slidenum">
              <a:rPr lang="en-GB" smtClean="0"/>
              <a:t>21</a:t>
            </a:fld>
            <a:endParaRPr lang="en-GB" dirty="0"/>
          </a:p>
        </p:txBody>
      </p:sp>
      <p:sp>
        <p:nvSpPr>
          <p:cNvPr id="4" name="Content Placeholder 3">
            <a:extLst>
              <a:ext uri="{FF2B5EF4-FFF2-40B4-BE49-F238E27FC236}">
                <a16:creationId xmlns:a16="http://schemas.microsoft.com/office/drawing/2014/main" id="{EE2708DB-4A10-4ED5-BFF7-7BC80BBDC970}"/>
              </a:ext>
            </a:extLst>
          </p:cNvPr>
          <p:cNvSpPr>
            <a:spLocks noGrp="1"/>
          </p:cNvSpPr>
          <p:nvPr>
            <p:ph sz="quarter" idx="10"/>
          </p:nvPr>
        </p:nvSpPr>
        <p:spPr>
          <a:xfrm>
            <a:off x="508000" y="1323267"/>
            <a:ext cx="9669780" cy="4288123"/>
          </a:xfrm>
        </p:spPr>
        <p:txBody>
          <a:bodyPr/>
          <a:lstStyle/>
          <a:p>
            <a:r>
              <a:rPr lang="en-GB" dirty="0"/>
              <a:t>Company updated PAS price of </a:t>
            </a:r>
            <a:r>
              <a:rPr lang="en-GB" dirty="0" err="1"/>
              <a:t>gilteritinib</a:t>
            </a:r>
            <a:r>
              <a:rPr lang="en-GB" dirty="0"/>
              <a:t> after 1</a:t>
            </a:r>
            <a:r>
              <a:rPr lang="en-GB" baseline="30000" dirty="0"/>
              <a:t>st</a:t>
            </a:r>
            <a:r>
              <a:rPr lang="en-GB" dirty="0"/>
              <a:t> committee meeting </a:t>
            </a:r>
          </a:p>
          <a:p>
            <a:endParaRPr lang="en-GB" sz="1000" dirty="0"/>
          </a:p>
          <a:p>
            <a:r>
              <a:rPr lang="en-GB" dirty="0"/>
              <a:t>It also signalled willingness to further increase the PAS price, although this hasn’t been approved yet</a:t>
            </a:r>
          </a:p>
          <a:p>
            <a:endParaRPr lang="en-GB" sz="1000" dirty="0"/>
          </a:p>
          <a:p>
            <a:r>
              <a:rPr lang="en-GB" dirty="0"/>
              <a:t>ICERs showing on slides 22 and 23 include updated (but not latest) PAS price</a:t>
            </a:r>
          </a:p>
          <a:p>
            <a:endParaRPr lang="en-GB" sz="1000" dirty="0"/>
          </a:p>
          <a:p>
            <a:r>
              <a:rPr lang="en-GB" dirty="0"/>
              <a:t>ICERs incorporating the latest proposed PAS price and </a:t>
            </a:r>
            <a:r>
              <a:rPr lang="en-US" dirty="0" err="1"/>
              <a:t>cPAS</a:t>
            </a:r>
            <a:r>
              <a:rPr lang="en-US" dirty="0"/>
              <a:t> for </a:t>
            </a:r>
            <a:r>
              <a:rPr lang="en-US" dirty="0" err="1"/>
              <a:t>azacitidine</a:t>
            </a:r>
            <a:r>
              <a:rPr lang="en-US" dirty="0"/>
              <a:t> will be presented in part 2</a:t>
            </a:r>
            <a:endParaRPr lang="en-GB" dirty="0"/>
          </a:p>
        </p:txBody>
      </p:sp>
    </p:spTree>
    <p:extLst>
      <p:ext uri="{BB962C8B-B14F-4D97-AF65-F5344CB8AC3E}">
        <p14:creationId xmlns:p14="http://schemas.microsoft.com/office/powerpoint/2010/main" val="3736316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400E5-56D9-496F-A0D9-55F6BC427874}"/>
              </a:ext>
            </a:extLst>
          </p:cNvPr>
          <p:cNvSpPr>
            <a:spLocks noGrp="1"/>
          </p:cNvSpPr>
          <p:nvPr>
            <p:ph type="title"/>
          </p:nvPr>
        </p:nvSpPr>
        <p:spPr>
          <a:xfrm>
            <a:off x="319405" y="416658"/>
            <a:ext cx="10054590" cy="976921"/>
          </a:xfrm>
        </p:spPr>
        <p:txBody>
          <a:bodyPr/>
          <a:lstStyle/>
          <a:p>
            <a:pPr>
              <a:lnSpc>
                <a:spcPct val="100000"/>
              </a:lnSpc>
            </a:pPr>
            <a:r>
              <a:rPr lang="en-GB" sz="3200" dirty="0"/>
              <a:t>Revised company base case</a:t>
            </a:r>
            <a:br>
              <a:rPr lang="en-GB" sz="3200" dirty="0">
                <a:solidFill>
                  <a:schemeClr val="tx1"/>
                </a:solidFill>
              </a:rPr>
            </a:br>
            <a:r>
              <a:rPr lang="en-GB" sz="2800" i="1" dirty="0">
                <a:solidFill>
                  <a:schemeClr val="accent1"/>
                </a:solidFill>
              </a:rPr>
              <a:t>Including PAS price for </a:t>
            </a:r>
            <a:r>
              <a:rPr lang="en-GB" sz="2800" i="1" dirty="0" err="1">
                <a:solidFill>
                  <a:schemeClr val="accent1"/>
                </a:solidFill>
              </a:rPr>
              <a:t>gilteritinib</a:t>
            </a:r>
            <a:r>
              <a:rPr lang="en-GB" sz="2800" i="1" dirty="0">
                <a:solidFill>
                  <a:schemeClr val="accent1"/>
                </a:solidFill>
              </a:rPr>
              <a:t> and 2019 ADMIRAL data</a:t>
            </a:r>
          </a:p>
        </p:txBody>
      </p:sp>
      <p:sp>
        <p:nvSpPr>
          <p:cNvPr id="3" name="Slide Number Placeholder 2">
            <a:extLst>
              <a:ext uri="{FF2B5EF4-FFF2-40B4-BE49-F238E27FC236}">
                <a16:creationId xmlns:a16="http://schemas.microsoft.com/office/drawing/2014/main" id="{0FB41C43-1F61-4125-819D-052962DA0F6A}"/>
              </a:ext>
            </a:extLst>
          </p:cNvPr>
          <p:cNvSpPr>
            <a:spLocks noGrp="1"/>
          </p:cNvSpPr>
          <p:nvPr>
            <p:ph type="sldNum" sz="quarter" idx="12"/>
          </p:nvPr>
        </p:nvSpPr>
        <p:spPr/>
        <p:txBody>
          <a:bodyPr/>
          <a:lstStyle/>
          <a:p>
            <a:fld id="{DDBE135E-2566-4748-853C-8A3B78F0FB00}" type="slidenum">
              <a:rPr lang="en-GB" smtClean="0"/>
              <a:t>22</a:t>
            </a:fld>
            <a:endParaRPr lang="en-GB" dirty="0"/>
          </a:p>
        </p:txBody>
      </p:sp>
      <p:sp>
        <p:nvSpPr>
          <p:cNvPr id="7" name="TextBox 6">
            <a:extLst>
              <a:ext uri="{FF2B5EF4-FFF2-40B4-BE49-F238E27FC236}">
                <a16:creationId xmlns:a16="http://schemas.microsoft.com/office/drawing/2014/main" id="{BF91CB99-DE92-45DB-AE49-3EC3A9E612AF}"/>
              </a:ext>
            </a:extLst>
          </p:cNvPr>
          <p:cNvSpPr txBox="1"/>
          <p:nvPr/>
        </p:nvSpPr>
        <p:spPr>
          <a:xfrm>
            <a:off x="3755958" y="5668789"/>
            <a:ext cx="2981357" cy="215444"/>
          </a:xfrm>
          <a:prstGeom prst="rect">
            <a:avLst/>
          </a:prstGeom>
          <a:noFill/>
        </p:spPr>
        <p:txBody>
          <a:bodyPr wrap="square" lIns="0" tIns="0" rIns="0" bIns="0" rtlCol="0">
            <a:spAutoFit/>
          </a:bodyPr>
          <a:lstStyle/>
          <a:p>
            <a:r>
              <a:rPr lang="en-GB" sz="1400" dirty="0"/>
              <a:t>Source: Table 1 of ERG addendum</a:t>
            </a:r>
          </a:p>
        </p:txBody>
      </p:sp>
      <p:graphicFrame>
        <p:nvGraphicFramePr>
          <p:cNvPr id="9" name="Content Placeholder 4">
            <a:extLst>
              <a:ext uri="{FF2B5EF4-FFF2-40B4-BE49-F238E27FC236}">
                <a16:creationId xmlns:a16="http://schemas.microsoft.com/office/drawing/2014/main" id="{AB277AEB-CCA8-4D3D-BDB2-88B619F193CA}"/>
              </a:ext>
            </a:extLst>
          </p:cNvPr>
          <p:cNvGraphicFramePr>
            <a:graphicFrameLocks/>
          </p:cNvGraphicFramePr>
          <p:nvPr/>
        </p:nvGraphicFramePr>
        <p:xfrm>
          <a:off x="515620" y="1677030"/>
          <a:ext cx="9662160" cy="3923645"/>
        </p:xfrm>
        <a:graphic>
          <a:graphicData uri="http://schemas.openxmlformats.org/drawingml/2006/table">
            <a:tbl>
              <a:tblPr firstRow="1" bandRow="1">
                <a:tableStyleId>{F5AB1C69-6EDB-4FF4-983F-18BD219EF322}</a:tableStyleId>
              </a:tblPr>
              <a:tblGrid>
                <a:gridCol w="8058308">
                  <a:extLst>
                    <a:ext uri="{9D8B030D-6E8A-4147-A177-3AD203B41FA5}">
                      <a16:colId xmlns:a16="http://schemas.microsoft.com/office/drawing/2014/main" val="20000"/>
                    </a:ext>
                  </a:extLst>
                </a:gridCol>
                <a:gridCol w="1603852">
                  <a:extLst>
                    <a:ext uri="{9D8B030D-6E8A-4147-A177-3AD203B41FA5}">
                      <a16:colId xmlns:a16="http://schemas.microsoft.com/office/drawing/2014/main" val="1873873432"/>
                    </a:ext>
                  </a:extLst>
                </a:gridCol>
              </a:tblGrid>
              <a:tr h="646053">
                <a:tc>
                  <a:txBody>
                    <a:bodyPr/>
                    <a:lstStyle/>
                    <a:p>
                      <a:pPr algn="ctr"/>
                      <a:r>
                        <a:rPr lang="en-GB" sz="1800" dirty="0"/>
                        <a:t>Scenario (including ERG corrections)</a:t>
                      </a:r>
                    </a:p>
                  </a:txBody>
                  <a:tcPr>
                    <a:lnR w="28575" cap="flat" cmpd="sng" algn="ctr">
                      <a:solidFill>
                        <a:schemeClr val="bg1"/>
                      </a:solidFill>
                      <a:prstDash val="solid"/>
                      <a:round/>
                      <a:headEnd type="none" w="med" len="med"/>
                      <a:tailEnd type="none" w="med" len="med"/>
                    </a:lnR>
                  </a:tcPr>
                </a:tc>
                <a:tc>
                  <a:txBody>
                    <a:bodyPr/>
                    <a:lstStyle/>
                    <a:p>
                      <a:pPr algn="ctr"/>
                      <a:r>
                        <a:rPr lang="en-US" sz="1800" dirty="0"/>
                        <a:t>ICER (£/QALY)</a:t>
                      </a:r>
                      <a:endParaRPr lang="en-GB" sz="1800" dirty="0"/>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0"/>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Updated NICE Technical Team preferred model (2019 ADMIRAL data-cut)</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1" u="none" kern="1200" dirty="0">
                          <a:solidFill>
                            <a:schemeClr val="tx1"/>
                          </a:solidFill>
                          <a:latin typeface="+mn-lt"/>
                          <a:ea typeface="+mn-ea"/>
                          <a:cs typeface="+mn-cs"/>
                        </a:rPr>
                        <a:t>£90,803</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8"/>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Maintenance HR=0.69</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0" kern="1200" dirty="0">
                          <a:solidFill>
                            <a:schemeClr val="tx1"/>
                          </a:solidFill>
                          <a:latin typeface="+mn-lt"/>
                          <a:ea typeface="+mn-ea"/>
                          <a:cs typeface="+mn-cs"/>
                        </a:rPr>
                        <a:t>£67,685</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548256670"/>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2-year cure point</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0" kern="1200" dirty="0">
                          <a:solidFill>
                            <a:schemeClr val="tx1"/>
                          </a:solidFill>
                          <a:latin typeface="+mn-lt"/>
                          <a:ea typeface="+mn-ea"/>
                          <a:cs typeface="+mn-cs"/>
                        </a:rPr>
                        <a:t>£70,473</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886140689"/>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Wastage=0.25 packs</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0" kern="1200" dirty="0">
                          <a:solidFill>
                            <a:schemeClr val="tx1"/>
                          </a:solidFill>
                          <a:latin typeface="+mn-lt"/>
                          <a:ea typeface="+mn-ea"/>
                          <a:cs typeface="+mn-cs"/>
                        </a:rPr>
                        <a:t>£88,458</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284800040"/>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BSC included in comparator</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0" kern="1200" dirty="0">
                          <a:solidFill>
                            <a:schemeClr val="tx1"/>
                          </a:solidFill>
                          <a:latin typeface="+mn-lt"/>
                          <a:ea typeface="+mn-ea"/>
                          <a:cs typeface="+mn-cs"/>
                        </a:rPr>
                        <a:t>£82,752</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761781549"/>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Include additional </a:t>
                      </a:r>
                      <a:r>
                        <a:rPr lang="en-GB" sz="1800" b="0" kern="1200" dirty="0" err="1">
                          <a:solidFill>
                            <a:schemeClr val="dk1"/>
                          </a:solidFill>
                          <a:latin typeface="+mn-lt"/>
                          <a:ea typeface="+mn-ea"/>
                          <a:cs typeface="+mn-cs"/>
                        </a:rPr>
                        <a:t>disutilities</a:t>
                      </a:r>
                      <a:r>
                        <a:rPr lang="en-GB" sz="1800" b="0" kern="1200" dirty="0">
                          <a:solidFill>
                            <a:schemeClr val="dk1"/>
                          </a:solidFill>
                          <a:latin typeface="+mn-lt"/>
                          <a:ea typeface="+mn-ea"/>
                          <a:cs typeface="+mn-cs"/>
                        </a:rPr>
                        <a:t> for chemotherapy</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0" kern="1200" dirty="0">
                          <a:solidFill>
                            <a:schemeClr val="tx1"/>
                          </a:solidFill>
                          <a:latin typeface="+mn-lt"/>
                          <a:ea typeface="+mn-ea"/>
                          <a:cs typeface="+mn-cs"/>
                        </a:rPr>
                        <a:t>£85,535</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99908774"/>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Include additional costs for chemotherapy</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0" kern="1200" dirty="0">
                          <a:solidFill>
                            <a:schemeClr val="tx1"/>
                          </a:solidFill>
                          <a:latin typeface="+mn-lt"/>
                          <a:ea typeface="+mn-ea"/>
                          <a:cs typeface="+mn-cs"/>
                        </a:rPr>
                        <a:t>£85,460</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070413397"/>
                  </a:ext>
                </a:extLst>
              </a:tr>
              <a:tr h="40969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All amendments combined (with ERG corrections)</a:t>
                      </a:r>
                    </a:p>
                  </a:txBody>
                  <a:tcPr marL="68580" marR="68580" marT="0" marB="0">
                    <a:lnR w="28575" cap="flat" cmpd="sng" algn="ctr">
                      <a:solidFill>
                        <a:schemeClr val="bg1"/>
                      </a:solidFill>
                      <a:prstDash val="solid"/>
                      <a:round/>
                      <a:headEnd type="none" w="med" len="med"/>
                      <a:tailEnd type="none" w="med" len="med"/>
                    </a:lnR>
                  </a:tcPr>
                </a:tc>
                <a:tc>
                  <a:txBody>
                    <a:bodyPr/>
                    <a:lstStyle/>
                    <a:p>
                      <a:pPr marL="0" algn="ctr" defTabSz="1043056" rtl="0" eaLnBrk="1" latinLnBrk="0" hangingPunct="1">
                        <a:lnSpc>
                          <a:spcPct val="107000"/>
                        </a:lnSpc>
                        <a:spcAft>
                          <a:spcPts val="0"/>
                        </a:spcAft>
                      </a:pPr>
                      <a:r>
                        <a:rPr lang="en-GB" sz="1800" b="1" kern="1200" dirty="0">
                          <a:solidFill>
                            <a:schemeClr val="tx1"/>
                          </a:solidFill>
                          <a:latin typeface="+mn-lt"/>
                          <a:ea typeface="+mn-ea"/>
                          <a:cs typeface="+mn-cs"/>
                        </a:rPr>
                        <a:t>£46,961*</a:t>
                      </a:r>
                    </a:p>
                  </a:txBody>
                  <a:tcPr marL="68580" marR="68580" marT="0" marB="0">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912522169"/>
                  </a:ext>
                </a:extLst>
              </a:tr>
            </a:tbl>
          </a:graphicData>
        </a:graphic>
      </p:graphicFrame>
      <p:sp>
        <p:nvSpPr>
          <p:cNvPr id="10" name="TextBox 9">
            <a:extLst>
              <a:ext uri="{FF2B5EF4-FFF2-40B4-BE49-F238E27FC236}">
                <a16:creationId xmlns:a16="http://schemas.microsoft.com/office/drawing/2014/main" id="{AC553B38-7153-4022-A599-317801377CA7}"/>
              </a:ext>
            </a:extLst>
          </p:cNvPr>
          <p:cNvSpPr txBox="1"/>
          <p:nvPr/>
        </p:nvSpPr>
        <p:spPr>
          <a:xfrm>
            <a:off x="1163923" y="6167577"/>
            <a:ext cx="6692297" cy="707886"/>
          </a:xfrm>
          <a:prstGeom prst="rect">
            <a:avLst/>
          </a:prstGeom>
          <a:noFill/>
        </p:spPr>
        <p:txBody>
          <a:bodyPr wrap="square" lIns="0" tIns="0" rIns="0" bIns="0" rtlCol="0">
            <a:spAutoFit/>
          </a:bodyPr>
          <a:lstStyle/>
          <a:p>
            <a:r>
              <a:rPr lang="en-GB" sz="1600" dirty="0"/>
              <a:t>* ERG corrected some programming errors in the company’s model, company’s updated base case ICER originally was </a:t>
            </a:r>
            <a:r>
              <a:rPr lang="en-GB" sz="1600" b="1" dirty="0"/>
              <a:t>£49,968</a:t>
            </a:r>
          </a:p>
          <a:p>
            <a:endParaRPr lang="en-GB" sz="1400" dirty="0"/>
          </a:p>
        </p:txBody>
      </p:sp>
      <p:sp>
        <p:nvSpPr>
          <p:cNvPr id="4" name="Rectangle 3">
            <a:extLst>
              <a:ext uri="{FF2B5EF4-FFF2-40B4-BE49-F238E27FC236}">
                <a16:creationId xmlns:a16="http://schemas.microsoft.com/office/drawing/2014/main" id="{2188DF9D-B3CE-4B75-9731-1B5FFF412412}"/>
              </a:ext>
            </a:extLst>
          </p:cNvPr>
          <p:cNvSpPr/>
          <p:nvPr/>
        </p:nvSpPr>
        <p:spPr>
          <a:xfrm>
            <a:off x="8831580" y="2727960"/>
            <a:ext cx="1089660" cy="69342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phic 7" descr="Bar graph with upward trend">
            <a:extLst>
              <a:ext uri="{FF2B5EF4-FFF2-40B4-BE49-F238E27FC236}">
                <a16:creationId xmlns:a16="http://schemas.microsoft.com/office/drawing/2014/main" id="{43529F3B-9E9A-4506-B89D-0D94EA5353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968777" y="2777763"/>
            <a:ext cx="593813" cy="593813"/>
          </a:xfrm>
          <a:prstGeom prst="rect">
            <a:avLst/>
          </a:prstGeom>
        </p:spPr>
      </p:pic>
      <p:sp>
        <p:nvSpPr>
          <p:cNvPr id="12" name="TextBox 11">
            <a:extLst>
              <a:ext uri="{FF2B5EF4-FFF2-40B4-BE49-F238E27FC236}">
                <a16:creationId xmlns:a16="http://schemas.microsoft.com/office/drawing/2014/main" id="{E61CADBC-F93E-4368-839D-4A0FA351BE10}"/>
              </a:ext>
            </a:extLst>
          </p:cNvPr>
          <p:cNvSpPr txBox="1"/>
          <p:nvPr/>
        </p:nvSpPr>
        <p:spPr>
          <a:xfrm>
            <a:off x="3592107" y="2712720"/>
            <a:ext cx="4264113" cy="861060"/>
          </a:xfrm>
          <a:prstGeom prst="rect">
            <a:avLst/>
          </a:prstGeom>
          <a:solidFill>
            <a:schemeClr val="bg1">
              <a:lumMod val="95000"/>
            </a:schemeClr>
          </a:solidFill>
          <a:ln w="19050">
            <a:solidFill>
              <a:schemeClr val="tx2"/>
            </a:solidFill>
          </a:ln>
        </p:spPr>
        <p:txBody>
          <a:bodyPr wrap="square" lIns="0" tIns="0" rIns="0" bIns="0" rtlCol="0">
            <a:spAutoFit/>
          </a:bodyPr>
          <a:lstStyle/>
          <a:p>
            <a:r>
              <a:rPr lang="en-GB" sz="1800" dirty="0">
                <a:solidFill>
                  <a:schemeClr val="tx1"/>
                </a:solidFill>
              </a:rPr>
              <a:t>ACD considerations: </a:t>
            </a:r>
          </a:p>
          <a:p>
            <a:r>
              <a:rPr lang="en-GB" sz="1800" dirty="0">
                <a:solidFill>
                  <a:schemeClr val="tx1"/>
                </a:solidFill>
              </a:rPr>
              <a:t>HR=</a:t>
            </a:r>
            <a:r>
              <a:rPr lang="en-GB" sz="1800" dirty="0"/>
              <a:t>1, maintenance therapy not relevant</a:t>
            </a:r>
          </a:p>
          <a:p>
            <a:r>
              <a:rPr lang="en-GB" sz="1800" dirty="0">
                <a:solidFill>
                  <a:schemeClr val="tx1"/>
                </a:solidFill>
              </a:rPr>
              <a:t>3-year cure point is plausible</a:t>
            </a:r>
          </a:p>
        </p:txBody>
      </p:sp>
    </p:spTree>
    <p:extLst>
      <p:ext uri="{BB962C8B-B14F-4D97-AF65-F5344CB8AC3E}">
        <p14:creationId xmlns:p14="http://schemas.microsoft.com/office/powerpoint/2010/main" val="115116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3A922-9378-46B8-834D-15AB51024CE9}"/>
              </a:ext>
            </a:extLst>
          </p:cNvPr>
          <p:cNvSpPr>
            <a:spLocks noGrp="1"/>
          </p:cNvSpPr>
          <p:nvPr>
            <p:ph type="title"/>
          </p:nvPr>
        </p:nvSpPr>
        <p:spPr>
          <a:xfrm>
            <a:off x="511810" y="151830"/>
            <a:ext cx="9669780" cy="765501"/>
          </a:xfrm>
        </p:spPr>
        <p:txBody>
          <a:bodyPr/>
          <a:lstStyle/>
          <a:p>
            <a:pPr>
              <a:lnSpc>
                <a:spcPct val="100000"/>
              </a:lnSpc>
            </a:pPr>
            <a:r>
              <a:rPr lang="en-GB" sz="3200" dirty="0">
                <a:solidFill>
                  <a:srgbClr val="18646E"/>
                </a:solidFill>
              </a:rPr>
              <a:t>ERG additional analyses, deterministic results</a:t>
            </a:r>
            <a:br>
              <a:rPr lang="en-GB" dirty="0">
                <a:solidFill>
                  <a:srgbClr val="18646E"/>
                </a:solidFill>
              </a:rPr>
            </a:br>
            <a:r>
              <a:rPr lang="en-GB" sz="2800" i="1" dirty="0">
                <a:solidFill>
                  <a:srgbClr val="573562"/>
                </a:solidFill>
              </a:rPr>
              <a:t>All analyses include PAS for </a:t>
            </a:r>
            <a:r>
              <a:rPr lang="en-GB" sz="2800" i="1" dirty="0" err="1">
                <a:solidFill>
                  <a:srgbClr val="573562"/>
                </a:solidFill>
              </a:rPr>
              <a:t>gilteritinib</a:t>
            </a:r>
            <a:endParaRPr lang="en-GB" dirty="0"/>
          </a:p>
        </p:txBody>
      </p:sp>
      <p:sp>
        <p:nvSpPr>
          <p:cNvPr id="3" name="Slide Number Placeholder 2">
            <a:extLst>
              <a:ext uri="{FF2B5EF4-FFF2-40B4-BE49-F238E27FC236}">
                <a16:creationId xmlns:a16="http://schemas.microsoft.com/office/drawing/2014/main" id="{E4A39A35-C7C7-4ACB-9BA8-05F61C98CD77}"/>
              </a:ext>
            </a:extLst>
          </p:cNvPr>
          <p:cNvSpPr>
            <a:spLocks noGrp="1"/>
          </p:cNvSpPr>
          <p:nvPr>
            <p:ph type="sldNum" sz="quarter" idx="12"/>
          </p:nvPr>
        </p:nvSpPr>
        <p:spPr>
          <a:xfrm>
            <a:off x="9814560" y="6996726"/>
            <a:ext cx="500380" cy="333663"/>
          </a:xfrm>
        </p:spPr>
        <p:txBody>
          <a:bodyPr/>
          <a:lstStyle/>
          <a:p>
            <a:fld id="{DDBE135E-2566-4748-853C-8A3B78F0FB00}" type="slidenum">
              <a:rPr lang="en-GB" smtClean="0"/>
              <a:t>23</a:t>
            </a:fld>
            <a:endParaRPr lang="en-GB" dirty="0"/>
          </a:p>
        </p:txBody>
      </p:sp>
      <p:graphicFrame>
        <p:nvGraphicFramePr>
          <p:cNvPr id="5" name="Content Placeholder 4">
            <a:extLst>
              <a:ext uri="{FF2B5EF4-FFF2-40B4-BE49-F238E27FC236}">
                <a16:creationId xmlns:a16="http://schemas.microsoft.com/office/drawing/2014/main" id="{561998E2-61D9-4C48-930D-DB80E3B488F5}"/>
              </a:ext>
            </a:extLst>
          </p:cNvPr>
          <p:cNvGraphicFramePr>
            <a:graphicFrameLocks/>
          </p:cNvGraphicFramePr>
          <p:nvPr/>
        </p:nvGraphicFramePr>
        <p:xfrm>
          <a:off x="378460" y="1219105"/>
          <a:ext cx="9812020" cy="5174074"/>
        </p:xfrm>
        <a:graphic>
          <a:graphicData uri="http://schemas.openxmlformats.org/drawingml/2006/table">
            <a:tbl>
              <a:tblPr firstRow="1" bandRow="1">
                <a:tableStyleId>{F5AB1C69-6EDB-4FF4-983F-18BD219EF322}</a:tableStyleId>
              </a:tblPr>
              <a:tblGrid>
                <a:gridCol w="8186710">
                  <a:extLst>
                    <a:ext uri="{9D8B030D-6E8A-4147-A177-3AD203B41FA5}">
                      <a16:colId xmlns:a16="http://schemas.microsoft.com/office/drawing/2014/main" val="20000"/>
                    </a:ext>
                  </a:extLst>
                </a:gridCol>
                <a:gridCol w="1625310">
                  <a:extLst>
                    <a:ext uri="{9D8B030D-6E8A-4147-A177-3AD203B41FA5}">
                      <a16:colId xmlns:a16="http://schemas.microsoft.com/office/drawing/2014/main" val="1873873432"/>
                    </a:ext>
                  </a:extLst>
                </a:gridCol>
              </a:tblGrid>
              <a:tr h="652487">
                <a:tc>
                  <a:txBody>
                    <a:bodyPr/>
                    <a:lstStyle/>
                    <a:p>
                      <a:pPr algn="ctr"/>
                      <a:r>
                        <a:rPr lang="en-GB" sz="1800" dirty="0"/>
                        <a:t>Scenario (including ERG corrections)</a:t>
                      </a:r>
                    </a:p>
                  </a:txBody>
                  <a:tcPr>
                    <a:lnR w="28575" cap="flat" cmpd="sng" algn="ctr">
                      <a:solidFill>
                        <a:schemeClr val="bg1"/>
                      </a:solidFill>
                      <a:prstDash val="solid"/>
                      <a:round/>
                      <a:headEnd type="none" w="med" len="med"/>
                      <a:tailEnd type="none" w="med" len="med"/>
                    </a:lnR>
                  </a:tcPr>
                </a:tc>
                <a:tc>
                  <a:txBody>
                    <a:bodyPr/>
                    <a:lstStyle/>
                    <a:p>
                      <a:pPr algn="ctr"/>
                      <a:r>
                        <a:rPr lang="en-US" sz="1800" dirty="0"/>
                        <a:t>ICER (£/QALY)</a:t>
                      </a:r>
                      <a:endParaRPr lang="en-GB" sz="1800" dirty="0"/>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0"/>
                  </a:ext>
                </a:extLst>
              </a:tr>
              <a:tr h="413779">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b="0" kern="1200" dirty="0">
                          <a:solidFill>
                            <a:schemeClr val="dk1"/>
                          </a:solidFill>
                          <a:latin typeface="+mn-lt"/>
                          <a:ea typeface="+mn-ea"/>
                          <a:cs typeface="+mn-cs"/>
                        </a:rPr>
                        <a:t>NICE technical team preferred model (2018 ADMIRAL data-cut)</a:t>
                      </a:r>
                    </a:p>
                  </a:txBody>
                  <a:tcPr>
                    <a:lnR w="28575" cap="flat" cmpd="sng" algn="ctr">
                      <a:solidFill>
                        <a:schemeClr val="bg1"/>
                      </a:solidFill>
                      <a:prstDash val="solid"/>
                      <a:round/>
                      <a:headEnd type="none" w="med" len="med"/>
                      <a:tailEnd type="none" w="med" len="med"/>
                    </a:lnR>
                  </a:tcPr>
                </a:tc>
                <a:tc>
                  <a:txBody>
                    <a:bodyPr/>
                    <a:lstStyle/>
                    <a:p>
                      <a:pPr algn="ctr"/>
                      <a:r>
                        <a:rPr lang="en-GB" sz="1800" b="1" u="none" dirty="0"/>
                        <a:t>£90,468</a:t>
                      </a:r>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763323165"/>
                  </a:ext>
                </a:extLst>
              </a:tr>
              <a:tr h="413779">
                <a:tc>
                  <a:txBody>
                    <a:bodyPr/>
                    <a:lstStyle/>
                    <a:p>
                      <a:pPr marL="0" algn="l" defTabSz="1043056" rtl="0" eaLnBrk="1" latinLnBrk="0" hangingPunct="1">
                        <a:lnSpc>
                          <a:spcPct val="107000"/>
                        </a:lnSpc>
                        <a:spcAft>
                          <a:spcPts val="0"/>
                        </a:spcAft>
                      </a:pPr>
                      <a:r>
                        <a:rPr lang="en-GB" sz="1800" b="0" kern="1200" dirty="0">
                          <a:solidFill>
                            <a:schemeClr val="dk1"/>
                          </a:solidFill>
                          <a:latin typeface="+mn-lt"/>
                          <a:ea typeface="+mn-ea"/>
                          <a:cs typeface="+mn-cs"/>
                        </a:rPr>
                        <a:t>NICE technical team preferred model (2019 ADMIRAL data-cut)</a:t>
                      </a:r>
                    </a:p>
                  </a:txBody>
                  <a:tcPr marL="68580" marR="68580" marT="0" marB="0" anchor="ctr">
                    <a:lnR w="28575" cap="flat" cmpd="sng" algn="ctr">
                      <a:solidFill>
                        <a:schemeClr val="bg1"/>
                      </a:solidFill>
                      <a:prstDash val="solid"/>
                      <a:round/>
                      <a:headEnd type="none" w="med" len="med"/>
                      <a:tailEnd type="none" w="med" len="med"/>
                    </a:lnR>
                  </a:tcPr>
                </a:tc>
                <a:tc>
                  <a:txBody>
                    <a:bodyPr/>
                    <a:lstStyle/>
                    <a:p>
                      <a:pPr algn="ctr"/>
                      <a:r>
                        <a:rPr lang="en-GB" sz="1800" b="1" u="none" kern="1200" dirty="0">
                          <a:solidFill>
                            <a:schemeClr val="dk1"/>
                          </a:solidFill>
                          <a:effectLst/>
                          <a:latin typeface="+mn-lt"/>
                          <a:ea typeface="+mn-ea"/>
                          <a:cs typeface="+mn-cs"/>
                        </a:rPr>
                        <a:t>£90,803</a:t>
                      </a:r>
                      <a:endParaRPr lang="en-GB" sz="1800" b="1" u="none" dirty="0"/>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069788454"/>
                  </a:ext>
                </a:extLst>
              </a:tr>
              <a:tr h="646455">
                <a:tc>
                  <a:txBody>
                    <a:bodyPr/>
                    <a:lstStyle/>
                    <a:p>
                      <a:pPr marL="0" algn="l" defTabSz="1043056" rtl="0" eaLnBrk="1" latinLnBrk="0" hangingPunct="1"/>
                      <a:r>
                        <a:rPr lang="en-GB" sz="1800" b="0" kern="1200" dirty="0">
                          <a:solidFill>
                            <a:schemeClr val="dk1"/>
                          </a:solidFill>
                          <a:latin typeface="+mn-lt"/>
                          <a:ea typeface="+mn-ea"/>
                          <a:cs typeface="+mn-cs"/>
                        </a:rPr>
                        <a:t>NICE technical team preferred model (2019 ADMIRAL data-cut) + additional chemotherapy </a:t>
                      </a:r>
                      <a:r>
                        <a:rPr lang="en-GB" sz="1800" b="0" kern="1200" dirty="0" err="1">
                          <a:solidFill>
                            <a:schemeClr val="dk1"/>
                          </a:solidFill>
                          <a:latin typeface="+mn-lt"/>
                          <a:ea typeface="+mn-ea"/>
                          <a:cs typeface="+mn-cs"/>
                        </a:rPr>
                        <a:t>disutilities</a:t>
                      </a:r>
                      <a:r>
                        <a:rPr lang="en-GB" sz="1800" b="0" kern="1200" dirty="0">
                          <a:solidFill>
                            <a:schemeClr val="dk1"/>
                          </a:solidFill>
                          <a:latin typeface="+mn-lt"/>
                          <a:ea typeface="+mn-ea"/>
                          <a:cs typeface="+mn-cs"/>
                        </a:rPr>
                        <a:t> included - </a:t>
                      </a:r>
                      <a:r>
                        <a:rPr lang="en-GB" sz="1800" b="1" i="0" kern="1200" dirty="0">
                          <a:solidFill>
                            <a:schemeClr val="dk1"/>
                          </a:solidFill>
                          <a:latin typeface="+mn-lt"/>
                          <a:ea typeface="+mn-ea"/>
                          <a:cs typeface="+mn-cs"/>
                        </a:rPr>
                        <a:t>ERG preferred analysis</a:t>
                      </a:r>
                    </a:p>
                  </a:txBody>
                  <a:tcPr>
                    <a:lnR w="28575" cap="flat" cmpd="sng" algn="ctr">
                      <a:solidFill>
                        <a:schemeClr val="bg1"/>
                      </a:solidFill>
                      <a:prstDash val="solid"/>
                      <a:round/>
                      <a:headEnd type="none" w="med" len="med"/>
                      <a:tailEnd type="none" w="med" len="med"/>
                    </a:lnR>
                  </a:tcPr>
                </a:tc>
                <a:tc>
                  <a:txBody>
                    <a:bodyPr/>
                    <a:lstStyle/>
                    <a:p>
                      <a:pPr algn="ctr"/>
                      <a:r>
                        <a:rPr lang="en-GB" sz="1800" b="1" kern="1200" dirty="0">
                          <a:solidFill>
                            <a:schemeClr val="dk1"/>
                          </a:solidFill>
                          <a:effectLst/>
                          <a:latin typeface="+mn-lt"/>
                          <a:ea typeface="+mn-ea"/>
                          <a:cs typeface="+mn-cs"/>
                        </a:rPr>
                        <a:t>£85,535</a:t>
                      </a:r>
                      <a:endParaRPr lang="en-GB" sz="1800" b="1" dirty="0"/>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514322371"/>
                  </a:ext>
                </a:extLst>
              </a:tr>
              <a:tr h="1754664">
                <a:tc gridSpan="2">
                  <a:txBody>
                    <a:bodyPr/>
                    <a:lstStyle/>
                    <a:p>
                      <a:r>
                        <a:rPr lang="en-GB" sz="1800" b="1" dirty="0"/>
                        <a:t>ERG preferred analysis </a:t>
                      </a:r>
                      <a:r>
                        <a:rPr lang="en-GB" sz="1800" b="0" dirty="0"/>
                        <a:t>includes the following assumptions:</a:t>
                      </a:r>
                    </a:p>
                    <a:p>
                      <a:pPr lvl="1"/>
                      <a:r>
                        <a:rPr lang="en-GB" sz="1800" b="0" dirty="0"/>
                        <a:t>Maintenance HR = 1</a:t>
                      </a:r>
                    </a:p>
                    <a:p>
                      <a:pPr lvl="1"/>
                      <a:r>
                        <a:rPr lang="en-GB" sz="1800" b="0" dirty="0"/>
                        <a:t>Cure point = 3 years</a:t>
                      </a:r>
                    </a:p>
                    <a:p>
                      <a:pPr lvl="1"/>
                      <a:r>
                        <a:rPr lang="en-GB" sz="1800" b="0" dirty="0"/>
                        <a:t>BSC not included in weighted comparator</a:t>
                      </a:r>
                    </a:p>
                    <a:p>
                      <a:pPr lvl="1"/>
                      <a:r>
                        <a:rPr lang="en-GB" sz="1800" b="0" dirty="0" err="1"/>
                        <a:t>Gilteritinib</a:t>
                      </a:r>
                      <a:r>
                        <a:rPr lang="en-GB" sz="1800" b="0" dirty="0"/>
                        <a:t> wastage of 14 days</a:t>
                      </a:r>
                    </a:p>
                    <a:p>
                      <a:pPr lvl="1"/>
                      <a:r>
                        <a:rPr lang="en-GB" sz="1800" b="0" dirty="0"/>
                        <a:t>No additional hospitalisation costs for chemotherapy</a:t>
                      </a:r>
                    </a:p>
                  </a:txBody>
                  <a:tcPr/>
                </a:tc>
                <a:tc hMerge="1">
                  <a:txBody>
                    <a:bodyPr/>
                    <a:lstStyle/>
                    <a:p>
                      <a:pPr algn="ctr"/>
                      <a:endParaRPr lang="en-GB" sz="1800" b="1" dirty="0"/>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886140689"/>
                  </a:ext>
                </a:extLst>
              </a:tr>
              <a:tr h="646455">
                <a:tc>
                  <a:txBody>
                    <a:bodyPr/>
                    <a:lstStyle/>
                    <a:p>
                      <a:pPr lvl="0"/>
                      <a:r>
                        <a:rPr lang="en-GB" sz="1800" b="1" i="0" dirty="0"/>
                        <a:t>ERG sensitivity analysis</a:t>
                      </a:r>
                    </a:p>
                    <a:p>
                      <a:pPr lvl="1"/>
                      <a:r>
                        <a:rPr lang="en-GB" sz="1800" b="0" i="0" kern="1200" dirty="0">
                          <a:solidFill>
                            <a:schemeClr val="dk1"/>
                          </a:solidFill>
                          <a:latin typeface="+mn-lt"/>
                          <a:ea typeface="+mn-ea"/>
                          <a:cs typeface="+mn-cs"/>
                        </a:rPr>
                        <a:t>ERG preferred analysis with </a:t>
                      </a:r>
                      <a:r>
                        <a:rPr lang="en-GB" sz="1800" b="0" dirty="0"/>
                        <a:t>cure point = 2 years</a:t>
                      </a:r>
                    </a:p>
                  </a:txBody>
                  <a:tcPr>
                    <a:lnR w="28575" cap="flat" cmpd="sng" algn="ctr">
                      <a:solidFill>
                        <a:schemeClr val="bg1"/>
                      </a:solidFill>
                      <a:prstDash val="solid"/>
                      <a:round/>
                      <a:headEnd type="none" w="med" len="med"/>
                      <a:tailEnd type="none" w="med" len="med"/>
                    </a:lnR>
                  </a:tcPr>
                </a:tc>
                <a:tc>
                  <a:txBody>
                    <a:bodyPr/>
                    <a:lstStyle/>
                    <a:p>
                      <a:pPr algn="ctr"/>
                      <a:r>
                        <a:rPr lang="en-GB" sz="1800" b="1" dirty="0"/>
                        <a:t>£67,210</a:t>
                      </a:r>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284800040"/>
                  </a:ext>
                </a:extLst>
              </a:tr>
              <a:tr h="646455">
                <a:tc>
                  <a:txBody>
                    <a:bodyPr/>
                    <a:lstStyle/>
                    <a:p>
                      <a:pPr marL="0" lvl="0" algn="l" defTabSz="1043056" rtl="0" eaLnBrk="1" latinLnBrk="0" hangingPunct="1"/>
                      <a:r>
                        <a:rPr lang="en-GB" sz="1800" b="1" i="0" kern="1200" dirty="0">
                          <a:solidFill>
                            <a:schemeClr val="tx1"/>
                          </a:solidFill>
                          <a:latin typeface="+mn-lt"/>
                          <a:ea typeface="+mn-ea"/>
                          <a:cs typeface="+mn-cs"/>
                        </a:rPr>
                        <a:t>ERG sensitivity analysis</a:t>
                      </a:r>
                    </a:p>
                    <a:p>
                      <a:pPr marL="521528" lvl="1" algn="l" defTabSz="1043056" rtl="0" eaLnBrk="1" latinLnBrk="0" hangingPunct="1"/>
                      <a:r>
                        <a:rPr lang="en-GB" sz="1800" b="0" i="0" kern="1200" dirty="0">
                          <a:solidFill>
                            <a:schemeClr val="tx1"/>
                          </a:solidFill>
                          <a:latin typeface="+mn-lt"/>
                          <a:ea typeface="+mn-ea"/>
                          <a:cs typeface="+mn-cs"/>
                        </a:rPr>
                        <a:t>ERG preferred analysis excluding costs of gilteritinib maintenance therapy</a:t>
                      </a:r>
                    </a:p>
                  </a:txBody>
                  <a:tcPr>
                    <a:lnR w="28575" cap="flat" cmpd="sng" algn="ctr">
                      <a:solidFill>
                        <a:schemeClr val="bg1"/>
                      </a:solidFill>
                      <a:prstDash val="solid"/>
                      <a:round/>
                      <a:headEnd type="none" w="med" len="med"/>
                      <a:tailEnd type="none" w="med" len="med"/>
                    </a:lnR>
                  </a:tcPr>
                </a:tc>
                <a:tc>
                  <a:txBody>
                    <a:bodyPr/>
                    <a:lstStyle/>
                    <a:p>
                      <a:pPr algn="ctr"/>
                      <a:r>
                        <a:rPr lang="en-GB" sz="1800" b="1" dirty="0">
                          <a:solidFill>
                            <a:schemeClr val="tx1"/>
                          </a:solidFill>
                        </a:rPr>
                        <a:t>£64,576</a:t>
                      </a:r>
                    </a:p>
                  </a:txBody>
                  <a:tcPr>
                    <a:lnL w="28575"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753292041"/>
                  </a:ext>
                </a:extLst>
              </a:tr>
            </a:tbl>
          </a:graphicData>
        </a:graphic>
      </p:graphicFrame>
      <p:sp>
        <p:nvSpPr>
          <p:cNvPr id="6" name="TextBox 5">
            <a:extLst>
              <a:ext uri="{FF2B5EF4-FFF2-40B4-BE49-F238E27FC236}">
                <a16:creationId xmlns:a16="http://schemas.microsoft.com/office/drawing/2014/main" id="{F813ED48-10A6-47C1-A7D4-CFE57C5B61B0}"/>
              </a:ext>
            </a:extLst>
          </p:cNvPr>
          <p:cNvSpPr txBox="1"/>
          <p:nvPr/>
        </p:nvSpPr>
        <p:spPr>
          <a:xfrm>
            <a:off x="378460" y="6490061"/>
            <a:ext cx="7133590" cy="400110"/>
          </a:xfrm>
          <a:prstGeom prst="rect">
            <a:avLst/>
          </a:prstGeom>
          <a:solidFill>
            <a:schemeClr val="bg1"/>
          </a:solidFill>
          <a:ln w="28575">
            <a:solidFill>
              <a:schemeClr val="bg2">
                <a:lumMod val="60000"/>
                <a:lumOff val="40000"/>
              </a:schemeClr>
            </a:solidFill>
          </a:ln>
        </p:spPr>
        <p:txBody>
          <a:bodyPr wrap="square">
            <a:spAutoFit/>
          </a:bodyPr>
          <a:lstStyle/>
          <a:p>
            <a:pPr marL="378047" lvl="1" indent="-378047">
              <a:buFont typeface="Wingdings"/>
              <a:buChar char="¤"/>
              <a:defRPr/>
            </a:pPr>
            <a:r>
              <a:rPr lang="en-GB" sz="2000" i="1" dirty="0">
                <a:latin typeface="Arial" panose="020B0604020202020204" pitchFamily="34" charset="0"/>
                <a:cs typeface="Arial" panose="020B0604020202020204" pitchFamily="34" charset="0"/>
              </a:rPr>
              <a:t>Is </a:t>
            </a:r>
            <a:r>
              <a:rPr lang="en-GB" sz="2000" i="1" dirty="0" err="1">
                <a:latin typeface="Arial" panose="020B0604020202020204" pitchFamily="34" charset="0"/>
                <a:cs typeface="Arial" panose="020B0604020202020204" pitchFamily="34" charset="0"/>
              </a:rPr>
              <a:t>gilteritinib</a:t>
            </a:r>
            <a:r>
              <a:rPr lang="en-GB" sz="2000" i="1" dirty="0">
                <a:latin typeface="Arial" panose="020B0604020202020204" pitchFamily="34" charset="0"/>
                <a:cs typeface="Arial" panose="020B0604020202020204" pitchFamily="34" charset="0"/>
              </a:rPr>
              <a:t> cost effective?</a:t>
            </a:r>
          </a:p>
        </p:txBody>
      </p:sp>
    </p:spTree>
    <p:extLst>
      <p:ext uri="{BB962C8B-B14F-4D97-AF65-F5344CB8AC3E}">
        <p14:creationId xmlns:p14="http://schemas.microsoft.com/office/powerpoint/2010/main" val="3662665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322074" y="972547"/>
            <a:ext cx="6739468" cy="5888117"/>
            <a:chOff x="273654" y="798700"/>
            <a:chExt cx="9616352" cy="5798187"/>
          </a:xfrm>
        </p:grpSpPr>
        <p:sp>
          <p:nvSpPr>
            <p:cNvPr id="5" name="TextBox 4"/>
            <p:cNvSpPr txBox="1"/>
            <p:nvPr/>
          </p:nvSpPr>
          <p:spPr>
            <a:xfrm>
              <a:off x="285839" y="798700"/>
              <a:ext cx="9471379" cy="1005954"/>
            </a:xfrm>
            <a:prstGeom prst="roundRect">
              <a:avLst/>
            </a:prstGeom>
            <a:solidFill>
              <a:schemeClr val="accent4"/>
            </a:solidFill>
          </p:spPr>
          <p:txBody>
            <a:bodyPr wrap="square">
              <a:spAutoFit/>
            </a:bodyPr>
            <a:lstStyle/>
            <a:p>
              <a:pPr algn="ctr">
                <a:defRPr/>
              </a:pPr>
              <a:r>
                <a:rPr lang="en-GB" sz="1800" dirty="0">
                  <a:solidFill>
                    <a:schemeClr val="bg1"/>
                  </a:solidFill>
                  <a:cs typeface="Arial" panose="020B0604020202020204" pitchFamily="34" charset="0"/>
                </a:rPr>
                <a:t>Starting point: drug not recommended </a:t>
              </a:r>
              <a:br>
                <a:rPr lang="en-GB" sz="1800" dirty="0">
                  <a:solidFill>
                    <a:schemeClr val="bg1"/>
                  </a:solidFill>
                  <a:cs typeface="Arial" panose="020B0604020202020204" pitchFamily="34" charset="0"/>
                </a:rPr>
              </a:br>
              <a:r>
                <a:rPr lang="en-GB" sz="1800" dirty="0">
                  <a:solidFill>
                    <a:schemeClr val="bg1"/>
                  </a:solidFill>
                  <a:cs typeface="Arial" panose="020B0604020202020204" pitchFamily="34" charset="0"/>
                </a:rPr>
                <a:t>for routine use due to </a:t>
              </a:r>
              <a:r>
                <a:rPr lang="en-GB" sz="1800" b="1" dirty="0">
                  <a:solidFill>
                    <a:schemeClr val="bg1"/>
                  </a:solidFill>
                </a:rPr>
                <a:t>uncertainty about long-term survival, particularly after stem cell transplant</a:t>
              </a:r>
              <a:endParaRPr lang="en-GB" sz="1800" b="1" dirty="0">
                <a:solidFill>
                  <a:schemeClr val="bg1"/>
                </a:solidFill>
                <a:cs typeface="Arial" panose="020B0604020202020204" pitchFamily="34" charset="0"/>
              </a:endParaRPr>
            </a:p>
          </p:txBody>
        </p:sp>
        <p:sp>
          <p:nvSpPr>
            <p:cNvPr id="6" name="TextBox 5"/>
            <p:cNvSpPr txBox="1"/>
            <p:nvPr/>
          </p:nvSpPr>
          <p:spPr>
            <a:xfrm>
              <a:off x="285839" y="2641882"/>
              <a:ext cx="9471379" cy="704167"/>
            </a:xfrm>
            <a:prstGeom prst="roundRect">
              <a:avLst/>
            </a:prstGeom>
            <a:solidFill>
              <a:schemeClr val="accent1">
                <a:lumMod val="10000"/>
                <a:lumOff val="90000"/>
              </a:schemeClr>
            </a:solidFill>
          </p:spPr>
          <p:txBody>
            <a:bodyPr wrap="square">
              <a:spAutoFit/>
            </a:bodyPr>
            <a:lstStyle/>
            <a:p>
              <a:pPr algn="ctr">
                <a:defRPr/>
              </a:pPr>
              <a:r>
                <a:rPr lang="en-GB" sz="1800" dirty="0">
                  <a:cs typeface="Arial" panose="020B0604020202020204" pitchFamily="34" charset="0"/>
                </a:rPr>
                <a:t>2. Does the drug have plausible potential to be cost-effective at the offered price, taking into account end of life criteria?</a:t>
              </a:r>
            </a:p>
          </p:txBody>
        </p:sp>
        <p:sp>
          <p:nvSpPr>
            <p:cNvPr id="7" name="TextBox 6"/>
            <p:cNvSpPr txBox="1"/>
            <p:nvPr/>
          </p:nvSpPr>
          <p:spPr>
            <a:xfrm>
              <a:off x="273654" y="1982598"/>
              <a:ext cx="9471379" cy="402382"/>
            </a:xfrm>
            <a:prstGeom prst="roundRect">
              <a:avLst/>
            </a:prstGeom>
            <a:solidFill>
              <a:schemeClr val="accent1">
                <a:lumMod val="10000"/>
                <a:lumOff val="90000"/>
              </a:schemeClr>
            </a:solidFill>
          </p:spPr>
          <p:txBody>
            <a:bodyPr wrap="square">
              <a:spAutoFit/>
            </a:bodyPr>
            <a:lstStyle/>
            <a:p>
              <a:pPr algn="ctr">
                <a:defRPr/>
              </a:pPr>
              <a:r>
                <a:rPr lang="en-GB" sz="1800" dirty="0">
                  <a:cs typeface="Arial" panose="020B0604020202020204" pitchFamily="34" charset="0"/>
                </a:rPr>
                <a:t>1. Is the model structurally robust for decision making? </a:t>
              </a:r>
            </a:p>
          </p:txBody>
        </p:sp>
        <p:sp>
          <p:nvSpPr>
            <p:cNvPr id="9" name="TextBox 8"/>
            <p:cNvSpPr txBox="1"/>
            <p:nvPr/>
          </p:nvSpPr>
          <p:spPr>
            <a:xfrm>
              <a:off x="273654" y="3540999"/>
              <a:ext cx="9471381" cy="402382"/>
            </a:xfrm>
            <a:prstGeom prst="roundRect">
              <a:avLst/>
            </a:prstGeom>
            <a:solidFill>
              <a:schemeClr val="accent1">
                <a:lumMod val="10000"/>
                <a:lumOff val="90000"/>
              </a:schemeClr>
            </a:solidFill>
          </p:spPr>
          <p:txBody>
            <a:bodyPr wrap="square">
              <a:spAutoFit/>
            </a:bodyPr>
            <a:lstStyle/>
            <a:p>
              <a:pPr algn="ctr">
                <a:defRPr/>
              </a:pPr>
              <a:r>
                <a:rPr lang="en-GB" sz="1800" dirty="0">
                  <a:cs typeface="Arial" panose="020B0604020202020204" pitchFamily="34" charset="0"/>
                </a:rPr>
                <a:t>3. Could further data collection reduce uncertainty?</a:t>
              </a:r>
            </a:p>
          </p:txBody>
        </p:sp>
        <p:sp>
          <p:nvSpPr>
            <p:cNvPr id="10" name="TextBox 9"/>
            <p:cNvSpPr txBox="1"/>
            <p:nvPr/>
          </p:nvSpPr>
          <p:spPr>
            <a:xfrm>
              <a:off x="285839" y="4161652"/>
              <a:ext cx="4620144" cy="704167"/>
            </a:xfrm>
            <a:prstGeom prst="roundRect">
              <a:avLst/>
            </a:prstGeom>
            <a:solidFill>
              <a:schemeClr val="accent1">
                <a:lumMod val="10000"/>
                <a:lumOff val="90000"/>
              </a:schemeClr>
            </a:solidFill>
          </p:spPr>
          <p:txBody>
            <a:bodyPr wrap="square">
              <a:spAutoFit/>
            </a:bodyPr>
            <a:lstStyle/>
            <a:p>
              <a:pPr algn="ctr">
                <a:defRPr/>
              </a:pPr>
              <a:r>
                <a:rPr lang="en-GB" sz="1800" dirty="0">
                  <a:cs typeface="Arial" panose="020B0604020202020204" pitchFamily="34" charset="0"/>
                </a:rPr>
                <a:t>4. Will ongoing studies provide useful data?</a:t>
              </a:r>
            </a:p>
          </p:txBody>
        </p:sp>
        <p:sp>
          <p:nvSpPr>
            <p:cNvPr id="11" name="TextBox 10"/>
            <p:cNvSpPr txBox="1"/>
            <p:nvPr/>
          </p:nvSpPr>
          <p:spPr>
            <a:xfrm>
              <a:off x="5424222" y="4061944"/>
              <a:ext cx="4332996" cy="1005954"/>
            </a:xfrm>
            <a:prstGeom prst="roundRect">
              <a:avLst/>
            </a:prstGeom>
            <a:solidFill>
              <a:schemeClr val="accent1">
                <a:lumMod val="10000"/>
                <a:lumOff val="90000"/>
              </a:schemeClr>
            </a:solidFill>
          </p:spPr>
          <p:txBody>
            <a:bodyPr wrap="square">
              <a:spAutoFit/>
            </a:bodyPr>
            <a:lstStyle/>
            <a:p>
              <a:pPr algn="ctr">
                <a:defRPr/>
              </a:pPr>
              <a:r>
                <a:rPr lang="en-GB" sz="1800" dirty="0">
                  <a:cs typeface="Arial" panose="020B0604020202020204" pitchFamily="34" charset="0"/>
                </a:rPr>
                <a:t>5. Is CDF data collection via SACT relevant and feasible?</a:t>
              </a:r>
            </a:p>
          </p:txBody>
        </p:sp>
        <p:sp>
          <p:nvSpPr>
            <p:cNvPr id="12" name="TextBox 11"/>
            <p:cNvSpPr txBox="1"/>
            <p:nvPr/>
          </p:nvSpPr>
          <p:spPr>
            <a:xfrm>
              <a:off x="285839" y="5220860"/>
              <a:ext cx="9471379" cy="704167"/>
            </a:xfrm>
            <a:prstGeom prst="roundRect">
              <a:avLst/>
            </a:prstGeom>
            <a:solidFill>
              <a:schemeClr val="accent6"/>
            </a:solidFill>
          </p:spPr>
          <p:txBody>
            <a:bodyPr wrap="square">
              <a:spAutoFit/>
            </a:bodyPr>
            <a:lstStyle/>
            <a:p>
              <a:pPr algn="ctr">
                <a:defRPr/>
              </a:pPr>
              <a:r>
                <a:rPr lang="en-GB" sz="1800" dirty="0">
                  <a:cs typeface="Arial" panose="020B0604020202020204" pitchFamily="34" charset="0"/>
                </a:rPr>
                <a:t>Consider recommending entry into CDF </a:t>
              </a:r>
            </a:p>
            <a:p>
              <a:pPr algn="ctr">
                <a:defRPr/>
              </a:pPr>
              <a:r>
                <a:rPr lang="en-GB" sz="1800" dirty="0">
                  <a:cs typeface="Arial" panose="020B0604020202020204" pitchFamily="34" charset="0"/>
                </a:rPr>
                <a:t>(invite company to submit CDF proposal) </a:t>
              </a:r>
            </a:p>
          </p:txBody>
        </p:sp>
        <p:sp>
          <p:nvSpPr>
            <p:cNvPr id="8204" name="TextBox 12"/>
            <p:cNvSpPr>
              <a:spLocks noChangeArrowheads="1"/>
            </p:cNvSpPr>
            <p:nvPr/>
          </p:nvSpPr>
          <p:spPr bwMode="auto">
            <a:xfrm>
              <a:off x="4926711" y="4329968"/>
              <a:ext cx="642707" cy="435968"/>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spAutoFit/>
            </a:bodyPr>
            <a:lstStyle>
              <a:lvl1pPr eaLnBrk="0" hangingPunct="0">
                <a:spcBef>
                  <a:spcPct val="20000"/>
                </a:spcBef>
                <a:buFont typeface="Arial" pitchFamily="34" charset="0"/>
                <a:buChar char="•"/>
                <a:defRPr sz="3200">
                  <a:solidFill>
                    <a:srgbClr val="4A4A4A"/>
                  </a:solidFill>
                  <a:latin typeface="Arial" pitchFamily="34" charset="0"/>
                  <a:cs typeface="Arial" pitchFamily="34" charset="0"/>
                </a:defRPr>
              </a:lvl1pPr>
              <a:lvl2pPr marL="742950" indent="-285750" eaLnBrk="0" hangingPunct="0">
                <a:spcBef>
                  <a:spcPct val="20000"/>
                </a:spcBef>
                <a:buFont typeface="Arial" pitchFamily="34" charset="0"/>
                <a:buChar char="–"/>
                <a:defRPr sz="2800">
                  <a:solidFill>
                    <a:srgbClr val="4A4A4A"/>
                  </a:solidFill>
                  <a:latin typeface="Arial" pitchFamily="34" charset="0"/>
                  <a:cs typeface="Arial" pitchFamily="34" charset="0"/>
                </a:defRPr>
              </a:lvl2pPr>
              <a:lvl3pPr marL="1143000" indent="-228600" eaLnBrk="0" hangingPunct="0">
                <a:spcBef>
                  <a:spcPct val="20000"/>
                </a:spcBef>
                <a:buFont typeface="Arial" pitchFamily="34" charset="0"/>
                <a:buChar char="•"/>
                <a:defRPr sz="2400">
                  <a:solidFill>
                    <a:srgbClr val="4A4A4A"/>
                  </a:solidFill>
                  <a:latin typeface="Arial" pitchFamily="34" charset="0"/>
                  <a:cs typeface="Arial" pitchFamily="34" charset="0"/>
                </a:defRPr>
              </a:lvl3pPr>
              <a:lvl4pPr marL="1600200" indent="-228600" eaLnBrk="0" hangingPunct="0">
                <a:spcBef>
                  <a:spcPct val="20000"/>
                </a:spcBef>
                <a:buFont typeface="Arial" pitchFamily="34" charset="0"/>
                <a:buChar char="–"/>
                <a:defRPr sz="2000">
                  <a:solidFill>
                    <a:srgbClr val="4A4A4A"/>
                  </a:solidFill>
                  <a:latin typeface="Arial" pitchFamily="34" charset="0"/>
                  <a:cs typeface="Arial" pitchFamily="34" charset="0"/>
                </a:defRPr>
              </a:lvl4pPr>
              <a:lvl5pPr marL="2057400" indent="-228600" eaLnBrk="0" hangingPunct="0">
                <a:spcBef>
                  <a:spcPct val="20000"/>
                </a:spcBef>
                <a:buFont typeface="Arial" pitchFamily="34" charset="0"/>
                <a:buChar char="»"/>
                <a:defRPr sz="2000">
                  <a:solidFill>
                    <a:srgbClr val="4A4A4A"/>
                  </a:solidFill>
                  <a:latin typeface="Arial" pitchFamily="34" charset="0"/>
                  <a:cs typeface="Arial" pitchFamily="34" charset="0"/>
                </a:defRPr>
              </a:lvl5pPr>
              <a:lvl6pPr marL="25146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6pPr>
              <a:lvl7pPr marL="29718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7pPr>
              <a:lvl8pPr marL="34290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8pPr>
              <a:lvl9pPr marL="3886200" indent="-228600" eaLnBrk="0" fontAlgn="base" hangingPunct="0">
                <a:spcBef>
                  <a:spcPct val="20000"/>
                </a:spcBef>
                <a:spcAft>
                  <a:spcPct val="0"/>
                </a:spcAft>
                <a:buFont typeface="Arial" pitchFamily="34" charset="0"/>
                <a:buChar char="»"/>
                <a:defRPr sz="2000">
                  <a:solidFill>
                    <a:srgbClr val="4A4A4A"/>
                  </a:solidFill>
                  <a:latin typeface="Arial" pitchFamily="34" charset="0"/>
                  <a:cs typeface="Arial" pitchFamily="34" charset="0"/>
                </a:defRPr>
              </a:lvl9pPr>
            </a:lstStyle>
            <a:p>
              <a:pPr eaLnBrk="1" hangingPunct="1">
                <a:spcBef>
                  <a:spcPct val="0"/>
                </a:spcBef>
                <a:buFontTx/>
                <a:buNone/>
              </a:pPr>
              <a:r>
                <a:rPr lang="en-GB" altLang="en-US" sz="1687" dirty="0">
                  <a:solidFill>
                    <a:schemeClr val="tx1"/>
                  </a:solidFill>
                </a:rPr>
                <a:t>&amp;</a:t>
              </a:r>
            </a:p>
          </p:txBody>
        </p:sp>
        <p:sp>
          <p:nvSpPr>
            <p:cNvPr id="15" name="Rounded Rectangle 14"/>
            <p:cNvSpPr/>
            <p:nvPr/>
          </p:nvSpPr>
          <p:spPr>
            <a:xfrm>
              <a:off x="273654" y="6061298"/>
              <a:ext cx="9616352" cy="535589"/>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091" dirty="0">
                  <a:solidFill>
                    <a:schemeClr val="tx1"/>
                  </a:solidFill>
                  <a:latin typeface="Arial" panose="020B0604020202020204" pitchFamily="34" charset="0"/>
                  <a:cs typeface="Arial" panose="020B0604020202020204" pitchFamily="34" charset="0"/>
                </a:rPr>
                <a:t>Define the nature and level of clinical uncertainty. Indicate the research question, analyses required , and number of patients in NHS in England needed to collect data.</a:t>
              </a:r>
            </a:p>
          </p:txBody>
        </p:sp>
      </p:grpSp>
      <p:sp>
        <p:nvSpPr>
          <p:cNvPr id="3" name="TextBox 2"/>
          <p:cNvSpPr txBox="1"/>
          <p:nvPr/>
        </p:nvSpPr>
        <p:spPr>
          <a:xfrm>
            <a:off x="7050348" y="1014061"/>
            <a:ext cx="3534472" cy="5816977"/>
          </a:xfrm>
          <a:prstGeom prst="rect">
            <a:avLst/>
          </a:prstGeom>
          <a:noFill/>
        </p:spPr>
        <p:txBody>
          <a:bodyPr wrap="square" lIns="0" tIns="0" rIns="0" bIns="0" rtlCol="0">
            <a:spAutoFit/>
          </a:bodyPr>
          <a:lstStyle/>
          <a:p>
            <a:pPr marL="342900" indent="-342900">
              <a:spcAft>
                <a:spcPts val="600"/>
              </a:spcAft>
              <a:buFont typeface="Arial" panose="020B0604020202020204" pitchFamily="34" charset="0"/>
              <a:buChar char="•"/>
            </a:pPr>
            <a:r>
              <a:rPr lang="en-GB" sz="1800" dirty="0">
                <a:solidFill>
                  <a:schemeClr val="tx1"/>
                </a:solidFill>
              </a:rPr>
              <a:t>No CDF proposal submitted by company</a:t>
            </a:r>
          </a:p>
          <a:p>
            <a:pPr marL="342900" indent="-342900">
              <a:spcAft>
                <a:spcPts val="600"/>
              </a:spcAft>
              <a:buFont typeface="Arial" panose="020B0604020202020204" pitchFamily="34" charset="0"/>
              <a:buChar char="•"/>
            </a:pPr>
            <a:endParaRPr lang="en-GB" sz="400" dirty="0">
              <a:solidFill>
                <a:schemeClr val="tx1"/>
              </a:solidFill>
            </a:endParaRPr>
          </a:p>
          <a:p>
            <a:pPr marL="342900" indent="-342900">
              <a:buFont typeface="Arial" panose="020B0604020202020204" pitchFamily="34" charset="0"/>
              <a:buChar char="•"/>
            </a:pPr>
            <a:r>
              <a:rPr lang="en-GB" sz="1800" dirty="0"/>
              <a:t>MORPHO ongoing trial, no other ongoing trials identified</a:t>
            </a:r>
          </a:p>
          <a:p>
            <a:pPr marL="864428" lvl="1" indent="-342900">
              <a:buFont typeface="Arial" panose="020B0604020202020204" pitchFamily="34" charset="0"/>
              <a:buChar char="•"/>
            </a:pPr>
            <a:r>
              <a:rPr lang="en-GB" sz="1800" dirty="0"/>
              <a:t>Phase III, multi-centre, randomized, double-blind trial</a:t>
            </a:r>
          </a:p>
          <a:p>
            <a:pPr marL="864428" lvl="1" indent="-342900">
              <a:buFont typeface="Arial" panose="020B0604020202020204" pitchFamily="34" charset="0"/>
              <a:buChar char="•"/>
            </a:pPr>
            <a:endParaRPr lang="en-GB" sz="400" dirty="0"/>
          </a:p>
          <a:p>
            <a:pPr marL="342900" indent="-342900">
              <a:buFont typeface="Arial" panose="020B0604020202020204" pitchFamily="34" charset="0"/>
              <a:buChar char="•"/>
            </a:pPr>
            <a:r>
              <a:rPr lang="en-GB" sz="1800" dirty="0"/>
              <a:t>Expected completion date April 2025</a:t>
            </a:r>
          </a:p>
          <a:p>
            <a:pPr marL="864428" lvl="1" indent="-342900">
              <a:buFont typeface="Courier New" panose="02070309020205020404" pitchFamily="49" charset="0"/>
              <a:buChar char="o"/>
            </a:pPr>
            <a:r>
              <a:rPr lang="en-GB" sz="1800" b="1" dirty="0"/>
              <a:t>Population</a:t>
            </a:r>
            <a:r>
              <a:rPr lang="en-GB" sz="1800" dirty="0"/>
              <a:t>: patients with AML and FLT3-ITD mutations in their first complete remission following allogeneic HSCT</a:t>
            </a:r>
          </a:p>
          <a:p>
            <a:pPr marL="864428" lvl="1" indent="-342900">
              <a:buFont typeface="Courier New" panose="02070309020205020404" pitchFamily="49" charset="0"/>
              <a:buChar char="o"/>
            </a:pPr>
            <a:r>
              <a:rPr lang="en-GB" sz="1800" b="1" dirty="0"/>
              <a:t>Intervention:</a:t>
            </a:r>
            <a:r>
              <a:rPr lang="en-GB" sz="1800" dirty="0"/>
              <a:t> </a:t>
            </a:r>
            <a:r>
              <a:rPr lang="en-GB" sz="1800" dirty="0" err="1"/>
              <a:t>gilteritinib</a:t>
            </a:r>
            <a:endParaRPr lang="en-GB" sz="1800" dirty="0"/>
          </a:p>
          <a:p>
            <a:pPr marL="864428" lvl="1" indent="-342900">
              <a:buFont typeface="Courier New" panose="02070309020205020404" pitchFamily="49" charset="0"/>
              <a:buChar char="o"/>
            </a:pPr>
            <a:r>
              <a:rPr lang="en-GB" sz="1800" b="1" dirty="0"/>
              <a:t>Comparator:</a:t>
            </a:r>
            <a:r>
              <a:rPr lang="en-GB" sz="1800" dirty="0"/>
              <a:t> placebo</a:t>
            </a:r>
          </a:p>
          <a:p>
            <a:pPr marL="864428" lvl="1" indent="-342900">
              <a:buFont typeface="Courier New" panose="02070309020205020404" pitchFamily="49" charset="0"/>
              <a:buChar char="o"/>
            </a:pPr>
            <a:r>
              <a:rPr lang="en-GB" sz="1800" b="1" dirty="0"/>
              <a:t>Primary outcome</a:t>
            </a:r>
            <a:r>
              <a:rPr lang="en-GB" sz="1800" dirty="0"/>
              <a:t>: relapse-free survival</a:t>
            </a:r>
          </a:p>
          <a:p>
            <a:pPr marL="1385956" lvl="2" indent="-342900">
              <a:buFont typeface="Wingdings" panose="05000000000000000000" pitchFamily="2" charset="2"/>
              <a:buChar char="§"/>
            </a:pPr>
            <a:r>
              <a:rPr lang="en-GB" sz="1800" dirty="0"/>
              <a:t>Overall survival secondary outcome</a:t>
            </a:r>
          </a:p>
        </p:txBody>
      </p:sp>
      <p:sp>
        <p:nvSpPr>
          <p:cNvPr id="16" name="Title 1"/>
          <p:cNvSpPr txBox="1">
            <a:spLocks/>
          </p:cNvSpPr>
          <p:nvPr/>
        </p:nvSpPr>
        <p:spPr>
          <a:xfrm>
            <a:off x="414172" y="226298"/>
            <a:ext cx="9669780" cy="765501"/>
          </a:xfrm>
          <a:prstGeom prst="rect">
            <a:avLst/>
          </a:prstGeom>
        </p:spPr>
        <p:txBody>
          <a:bodyPr vert="horz" lIns="0" tIns="0" rIns="0" bIns="0" rtlCol="0" anchor="t" anchorCtr="0">
            <a:noAutofit/>
          </a:bodyPr>
          <a:lstStyle>
            <a:lvl1pPr algn="l" defTabSz="1043056" rtl="0" eaLnBrk="1" latinLnBrk="0" hangingPunct="1">
              <a:lnSpc>
                <a:spcPts val="4200"/>
              </a:lnSpc>
              <a:spcBef>
                <a:spcPct val="0"/>
              </a:spcBef>
              <a:buNone/>
              <a:defRPr sz="3600" kern="1200">
                <a:solidFill>
                  <a:schemeClr val="bg2"/>
                </a:solidFill>
                <a:latin typeface="Arial" panose="020B0604020202020204" pitchFamily="34" charset="0"/>
                <a:ea typeface="+mj-ea"/>
                <a:cs typeface="Arial" panose="020B0604020202020204" pitchFamily="34" charset="0"/>
              </a:defRPr>
            </a:lvl1pPr>
          </a:lstStyle>
          <a:p>
            <a:r>
              <a:rPr lang="en-GB" sz="3200" dirty="0"/>
              <a:t>7. CDF considerations</a:t>
            </a:r>
          </a:p>
        </p:txBody>
      </p:sp>
      <p:sp>
        <p:nvSpPr>
          <p:cNvPr id="14" name="Slide Number Placeholder 3">
            <a:extLst>
              <a:ext uri="{FF2B5EF4-FFF2-40B4-BE49-F238E27FC236}">
                <a16:creationId xmlns:a16="http://schemas.microsoft.com/office/drawing/2014/main" id="{A4BEFDA1-D8E8-4798-AA5E-F0B51CB02708}"/>
              </a:ext>
            </a:extLst>
          </p:cNvPr>
          <p:cNvSpPr>
            <a:spLocks noGrp="1"/>
          </p:cNvSpPr>
          <p:nvPr>
            <p:ph type="sldNum" sz="quarter" idx="12"/>
          </p:nvPr>
        </p:nvSpPr>
        <p:spPr>
          <a:xfrm>
            <a:off x="9677400" y="6930281"/>
            <a:ext cx="500380" cy="333663"/>
          </a:xfrm>
        </p:spPr>
        <p:txBody>
          <a:bodyPr/>
          <a:lstStyle/>
          <a:p>
            <a:fld id="{532824D6-1CC4-45B0-B658-13A760FABFFA}" type="slidenum">
              <a:rPr lang="en-GB" smtClean="0"/>
              <a:t>24</a:t>
            </a:fld>
            <a:endParaRPr lang="en-GB"/>
          </a:p>
        </p:txBody>
      </p:sp>
      <p:sp>
        <p:nvSpPr>
          <p:cNvPr id="17" name="TextBox 16">
            <a:extLst>
              <a:ext uri="{FF2B5EF4-FFF2-40B4-BE49-F238E27FC236}">
                <a16:creationId xmlns:a16="http://schemas.microsoft.com/office/drawing/2014/main" id="{172308C6-96AE-40A7-B1A5-A51F3D452AC6}"/>
              </a:ext>
            </a:extLst>
          </p:cNvPr>
          <p:cNvSpPr txBox="1"/>
          <p:nvPr/>
        </p:nvSpPr>
        <p:spPr>
          <a:xfrm>
            <a:off x="322074" y="6969422"/>
            <a:ext cx="7133590" cy="400110"/>
          </a:xfrm>
          <a:prstGeom prst="rect">
            <a:avLst/>
          </a:prstGeom>
          <a:solidFill>
            <a:schemeClr val="bg1"/>
          </a:solidFill>
          <a:ln w="28575">
            <a:solidFill>
              <a:schemeClr val="bg2">
                <a:lumMod val="60000"/>
                <a:lumOff val="40000"/>
              </a:schemeClr>
            </a:solidFill>
          </a:ln>
        </p:spPr>
        <p:txBody>
          <a:bodyPr wrap="square">
            <a:spAutoFit/>
          </a:bodyPr>
          <a:lstStyle/>
          <a:p>
            <a:pPr marL="378047" lvl="1" indent="-378047">
              <a:buFont typeface="Wingdings"/>
              <a:buChar char="¤"/>
              <a:defRPr/>
            </a:pPr>
            <a:r>
              <a:rPr lang="en-GB" sz="2000" i="1" dirty="0">
                <a:latin typeface="Arial" panose="020B0604020202020204" pitchFamily="34" charset="0"/>
                <a:cs typeface="Arial" panose="020B0604020202020204" pitchFamily="34" charset="0"/>
              </a:rPr>
              <a:t>Is </a:t>
            </a:r>
            <a:r>
              <a:rPr lang="en-GB" sz="2000" i="1" dirty="0" err="1">
                <a:latin typeface="Arial" panose="020B0604020202020204" pitchFamily="34" charset="0"/>
                <a:cs typeface="Arial" panose="020B0604020202020204" pitchFamily="34" charset="0"/>
              </a:rPr>
              <a:t>gilteritinib</a:t>
            </a:r>
            <a:r>
              <a:rPr lang="en-GB" sz="2000" i="1" dirty="0">
                <a:latin typeface="Arial" panose="020B0604020202020204" pitchFamily="34" charset="0"/>
                <a:cs typeface="Arial" panose="020B0604020202020204" pitchFamily="34" charset="0"/>
              </a:rPr>
              <a:t> a candidate for CDF?</a:t>
            </a:r>
          </a:p>
        </p:txBody>
      </p:sp>
    </p:spTree>
    <p:extLst>
      <p:ext uri="{BB962C8B-B14F-4D97-AF65-F5344CB8AC3E}">
        <p14:creationId xmlns:p14="http://schemas.microsoft.com/office/powerpoint/2010/main" val="14260996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1979" y="289106"/>
            <a:ext cx="9669780" cy="765501"/>
          </a:xfrm>
        </p:spPr>
        <p:txBody>
          <a:bodyPr/>
          <a:lstStyle/>
          <a:p>
            <a:r>
              <a:rPr lang="en-GB" sz="3200" dirty="0"/>
              <a:t>Key issues for consideration</a:t>
            </a:r>
          </a:p>
        </p:txBody>
      </p:sp>
      <p:sp>
        <p:nvSpPr>
          <p:cNvPr id="4" name="Slide Number Placeholder 3"/>
          <p:cNvSpPr>
            <a:spLocks noGrp="1"/>
          </p:cNvSpPr>
          <p:nvPr>
            <p:ph type="sldNum" sz="quarter" idx="12"/>
          </p:nvPr>
        </p:nvSpPr>
        <p:spPr/>
        <p:txBody>
          <a:bodyPr/>
          <a:lstStyle/>
          <a:p>
            <a:fld id="{532824D6-1CC4-45B0-B658-13A760FABFFA}" type="slidenum">
              <a:rPr lang="en-GB" smtClean="0"/>
              <a:t>25</a:t>
            </a:fld>
            <a:endParaRPr lang="en-GB"/>
          </a:p>
        </p:txBody>
      </p:sp>
      <p:graphicFrame>
        <p:nvGraphicFramePr>
          <p:cNvPr id="7" name="Table 6"/>
          <p:cNvGraphicFramePr>
            <a:graphicFrameLocks noGrp="1"/>
          </p:cNvGraphicFramePr>
          <p:nvPr/>
        </p:nvGraphicFramePr>
        <p:xfrm>
          <a:off x="438384" y="1075276"/>
          <a:ext cx="9489206" cy="5761238"/>
        </p:xfrm>
        <a:graphic>
          <a:graphicData uri="http://schemas.openxmlformats.org/drawingml/2006/table">
            <a:tbl>
              <a:tblPr firstRow="1" firstCol="1" bandRow="1">
                <a:tableStyleId>{7DF18680-E054-41AD-8BC1-D1AEF772440D}</a:tableStyleId>
              </a:tblPr>
              <a:tblGrid>
                <a:gridCol w="3106057">
                  <a:extLst>
                    <a:ext uri="{9D8B030D-6E8A-4147-A177-3AD203B41FA5}">
                      <a16:colId xmlns:a16="http://schemas.microsoft.com/office/drawing/2014/main" val="20000"/>
                    </a:ext>
                  </a:extLst>
                </a:gridCol>
                <a:gridCol w="6383149">
                  <a:extLst>
                    <a:ext uri="{9D8B030D-6E8A-4147-A177-3AD203B41FA5}">
                      <a16:colId xmlns:a16="http://schemas.microsoft.com/office/drawing/2014/main" val="20001"/>
                    </a:ext>
                  </a:extLst>
                </a:gridCol>
              </a:tblGrid>
              <a:tr h="369297">
                <a:tc gridSpan="2">
                  <a:txBody>
                    <a:bodyPr/>
                    <a:lstStyle/>
                    <a:p>
                      <a:pPr algn="ctr"/>
                      <a:r>
                        <a:rPr lang="en-GB" sz="2000" dirty="0"/>
                        <a:t>Key issues</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hMerge="1">
                  <a:txBody>
                    <a:bodyPr/>
                    <a:lstStyle/>
                    <a:p>
                      <a:endParaRPr lang="en-GB" dirty="0"/>
                    </a:p>
                  </a:txBody>
                  <a:tcPr/>
                </a:tc>
                <a:extLst>
                  <a:ext uri="{0D108BD9-81ED-4DB2-BD59-A6C34878D82A}">
                    <a16:rowId xmlns:a16="http://schemas.microsoft.com/office/drawing/2014/main" val="10000"/>
                  </a:ext>
                </a:extLst>
              </a:tr>
              <a:tr h="803634">
                <a:tc>
                  <a:txBody>
                    <a:bodyPr/>
                    <a:lstStyle/>
                    <a:p>
                      <a:r>
                        <a:rPr lang="en-GB" sz="2000" dirty="0"/>
                        <a:t>1. Gilteritinib maintenance therapy</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an additional benefit of gilteritinib maintenance therapy after HSCT be included in the model?</a:t>
                      </a:r>
                    </a:p>
                  </a:txBody>
                  <a:tcPr marL="100817" marR="100817" marT="50408" marB="50408"/>
                </a:tc>
                <a:extLst>
                  <a:ext uri="{0D108BD9-81ED-4DB2-BD59-A6C34878D82A}">
                    <a16:rowId xmlns:a16="http://schemas.microsoft.com/office/drawing/2014/main" val="10002"/>
                  </a:ext>
                </a:extLst>
              </a:tr>
              <a:tr h="803634">
                <a:tc>
                  <a:txBody>
                    <a:bodyPr/>
                    <a:lstStyle/>
                    <a:p>
                      <a:r>
                        <a:rPr lang="en-GB" sz="2000" dirty="0"/>
                        <a:t>2. Cure point</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Is a 2- or 3-year cure point more plausible to include in the model?</a:t>
                      </a:r>
                    </a:p>
                  </a:txBody>
                  <a:tcPr marL="100817" marR="100817" marT="50408" marB="50408"/>
                </a:tc>
                <a:extLst>
                  <a:ext uri="{0D108BD9-81ED-4DB2-BD59-A6C34878D82A}">
                    <a16:rowId xmlns:a16="http://schemas.microsoft.com/office/drawing/2014/main" val="115588268"/>
                  </a:ext>
                </a:extLst>
              </a:tr>
              <a:tr h="892260">
                <a:tc>
                  <a:txBody>
                    <a:bodyPr/>
                    <a:lstStyle/>
                    <a:p>
                      <a:r>
                        <a:rPr lang="en-GB" sz="2000" dirty="0"/>
                        <a:t>3. Quality of life and costs for administration</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the company’s updated </a:t>
                      </a:r>
                      <a:r>
                        <a:rPr lang="en-GB" sz="2000" dirty="0" err="1"/>
                        <a:t>disutilities</a:t>
                      </a:r>
                      <a:r>
                        <a:rPr lang="en-GB" sz="2000" dirty="0"/>
                        <a:t> and costs be included in the model?</a:t>
                      </a:r>
                    </a:p>
                  </a:txBody>
                  <a:tcPr marL="100817" marR="100817" marT="50408" marB="50408"/>
                </a:tc>
                <a:extLst>
                  <a:ext uri="{0D108BD9-81ED-4DB2-BD59-A6C34878D82A}">
                    <a16:rowId xmlns:a16="http://schemas.microsoft.com/office/drawing/2014/main" val="521342925"/>
                  </a:ext>
                </a:extLst>
              </a:tr>
              <a:tr h="803634">
                <a:tc>
                  <a:txBody>
                    <a:bodyPr/>
                    <a:lstStyle/>
                    <a:p>
                      <a:r>
                        <a:rPr lang="en-GB" sz="2000" dirty="0"/>
                        <a:t>4. Drug wastage</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7 or 14 days’ wastage be included for </a:t>
                      </a:r>
                      <a:r>
                        <a:rPr lang="en-GB" sz="2000" dirty="0" err="1"/>
                        <a:t>gilteritinib</a:t>
                      </a:r>
                      <a:r>
                        <a:rPr lang="en-GB" sz="2000" dirty="0"/>
                        <a:t> </a:t>
                      </a:r>
                      <a:r>
                        <a:rPr lang="en-GB" sz="2000" dirty="0">
                          <a:solidFill>
                            <a:schemeClr val="tx1"/>
                          </a:solidFill>
                        </a:rPr>
                        <a:t>in the model</a:t>
                      </a:r>
                      <a:r>
                        <a:rPr lang="en-GB" sz="2000" dirty="0"/>
                        <a:t>?</a:t>
                      </a:r>
                    </a:p>
                  </a:txBody>
                  <a:tcPr marL="100817" marR="100817" marT="50408" marB="50408"/>
                </a:tc>
                <a:extLst>
                  <a:ext uri="{0D108BD9-81ED-4DB2-BD59-A6C34878D82A}">
                    <a16:rowId xmlns:a16="http://schemas.microsoft.com/office/drawing/2014/main" val="3693695801"/>
                  </a:ext>
                </a:extLst>
              </a:tr>
              <a:tr h="803634">
                <a:tc>
                  <a:txBody>
                    <a:bodyPr/>
                    <a:lstStyle/>
                    <a:p>
                      <a:r>
                        <a:rPr lang="en-GB" sz="2000" dirty="0"/>
                        <a:t>5. Best supportive care</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Should best supportive care be included in the weighted comparator arm?</a:t>
                      </a:r>
                    </a:p>
                  </a:txBody>
                  <a:tcPr marL="100817" marR="100817" marT="50408" marB="50408"/>
                </a:tc>
                <a:extLst>
                  <a:ext uri="{0D108BD9-81ED-4DB2-BD59-A6C34878D82A}">
                    <a16:rowId xmlns:a16="http://schemas.microsoft.com/office/drawing/2014/main" val="504049417"/>
                  </a:ext>
                </a:extLst>
              </a:tr>
              <a:tr h="803634">
                <a:tc>
                  <a:txBody>
                    <a:bodyPr/>
                    <a:lstStyle/>
                    <a:p>
                      <a:r>
                        <a:rPr lang="en-GB" sz="2000" dirty="0"/>
                        <a:t>6. Cost-effectiveness results</a:t>
                      </a:r>
                      <a:endParaRPr lang="en-GB" sz="2000" dirty="0">
                        <a:latin typeface="Arial" panose="020B0604020202020204" pitchFamily="34" charset="0"/>
                        <a:cs typeface="Arial" panose="020B0604020202020204" pitchFamily="34" charset="0"/>
                      </a:endParaRPr>
                    </a:p>
                  </a:txBody>
                  <a:tcPr marL="100817" marR="100817" marT="50408" marB="50408">
                    <a:solidFill>
                      <a:schemeClr val="accent3"/>
                    </a:solidFill>
                  </a:tcPr>
                </a:tc>
                <a:tc>
                  <a:txBody>
                    <a:bodyPr/>
                    <a:lstStyle/>
                    <a:p>
                      <a:r>
                        <a:rPr lang="en-GB" sz="2000" dirty="0"/>
                        <a:t>Is </a:t>
                      </a:r>
                      <a:r>
                        <a:rPr lang="en-GB" sz="2000" dirty="0" err="1"/>
                        <a:t>gilteritinib</a:t>
                      </a:r>
                      <a:r>
                        <a:rPr lang="en-GB" sz="2000" dirty="0"/>
                        <a:t> cost effective?</a:t>
                      </a:r>
                    </a:p>
                  </a:txBody>
                  <a:tcPr marL="100817" marR="100817" marT="50408" marB="50408"/>
                </a:tc>
                <a:extLst>
                  <a:ext uri="{0D108BD9-81ED-4DB2-BD59-A6C34878D82A}">
                    <a16:rowId xmlns:a16="http://schemas.microsoft.com/office/drawing/2014/main" val="3630914024"/>
                  </a:ext>
                </a:extLst>
              </a:tr>
              <a:tr h="445192">
                <a:tc>
                  <a:txBody>
                    <a:bodyPr/>
                    <a:lstStyle/>
                    <a:p>
                      <a:r>
                        <a:rPr lang="en-GB" sz="2000" dirty="0">
                          <a:solidFill>
                            <a:schemeClr val="bg1"/>
                          </a:solidFill>
                          <a:latin typeface="Arial" panose="020B0604020202020204" pitchFamily="34" charset="0"/>
                          <a:cs typeface="Arial" panose="020B0604020202020204" pitchFamily="34" charset="0"/>
                        </a:rPr>
                        <a:t>7. CDF considerations</a:t>
                      </a:r>
                    </a:p>
                  </a:txBody>
                  <a:tcPr marL="100817" marR="100817" marT="50408" marB="50408">
                    <a:solidFill>
                      <a:schemeClr val="accent3"/>
                    </a:solidFill>
                  </a:tcPr>
                </a:tc>
                <a:tc>
                  <a:txBody>
                    <a:bodyPr/>
                    <a:lstStyle/>
                    <a:p>
                      <a:r>
                        <a:rPr lang="en-GB" sz="2000" dirty="0">
                          <a:solidFill>
                            <a:schemeClr val="tx1"/>
                          </a:solidFill>
                        </a:rPr>
                        <a:t>Is </a:t>
                      </a:r>
                      <a:r>
                        <a:rPr lang="en-GB" sz="2000" dirty="0" err="1">
                          <a:solidFill>
                            <a:schemeClr val="tx1"/>
                          </a:solidFill>
                        </a:rPr>
                        <a:t>gilteritinib</a:t>
                      </a:r>
                      <a:r>
                        <a:rPr lang="en-GB" sz="2000" dirty="0">
                          <a:solidFill>
                            <a:schemeClr val="tx1"/>
                          </a:solidFill>
                        </a:rPr>
                        <a:t> a candidate for CDF?</a:t>
                      </a:r>
                    </a:p>
                  </a:txBody>
                  <a:tcPr marL="100817" marR="100817" marT="50408" marB="50408"/>
                </a:tc>
                <a:extLst>
                  <a:ext uri="{0D108BD9-81ED-4DB2-BD59-A6C34878D82A}">
                    <a16:rowId xmlns:a16="http://schemas.microsoft.com/office/drawing/2014/main" val="1095990967"/>
                  </a:ext>
                </a:extLst>
              </a:tr>
            </a:tbl>
          </a:graphicData>
        </a:graphic>
      </p:graphicFrame>
      <p:pic>
        <p:nvPicPr>
          <p:cNvPr id="6" name="Graphic 5" descr="Bar graph with upward trend">
            <a:extLst>
              <a:ext uri="{FF2B5EF4-FFF2-40B4-BE49-F238E27FC236}">
                <a16:creationId xmlns:a16="http://schemas.microsoft.com/office/drawing/2014/main" id="{F812ED11-E8FA-49F3-B9A8-AF8B0B4B65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27590" y="1578173"/>
            <a:ext cx="593813" cy="593813"/>
          </a:xfrm>
          <a:prstGeom prst="rect">
            <a:avLst/>
          </a:prstGeom>
        </p:spPr>
      </p:pic>
      <p:sp>
        <p:nvSpPr>
          <p:cNvPr id="8" name="TextBox 7">
            <a:extLst>
              <a:ext uri="{FF2B5EF4-FFF2-40B4-BE49-F238E27FC236}">
                <a16:creationId xmlns:a16="http://schemas.microsoft.com/office/drawing/2014/main" id="{B02AD814-95CD-468F-9868-7DACE22CB877}"/>
              </a:ext>
            </a:extLst>
          </p:cNvPr>
          <p:cNvSpPr txBox="1"/>
          <p:nvPr/>
        </p:nvSpPr>
        <p:spPr>
          <a:xfrm>
            <a:off x="2031015" y="6986945"/>
            <a:ext cx="1374687" cy="276999"/>
          </a:xfrm>
          <a:prstGeom prst="rect">
            <a:avLst/>
          </a:prstGeom>
          <a:noFill/>
        </p:spPr>
        <p:txBody>
          <a:bodyPr wrap="square" lIns="0" tIns="0" rIns="0" bIns="0" rtlCol="0">
            <a:spAutoFit/>
          </a:bodyPr>
          <a:lstStyle/>
          <a:p>
            <a:r>
              <a:rPr lang="en-US" sz="1800" b="1" dirty="0">
                <a:solidFill>
                  <a:schemeClr val="tx1"/>
                </a:solidFill>
              </a:rPr>
              <a:t>Model driver</a:t>
            </a:r>
            <a:endParaRPr lang="en-GB" sz="1800" b="1" dirty="0" err="1">
              <a:solidFill>
                <a:schemeClr val="tx1"/>
              </a:solidFill>
            </a:endParaRPr>
          </a:p>
        </p:txBody>
      </p:sp>
      <p:pic>
        <p:nvPicPr>
          <p:cNvPr id="11" name="Graphic 10" descr="Research">
            <a:extLst>
              <a:ext uri="{FF2B5EF4-FFF2-40B4-BE49-F238E27FC236}">
                <a16:creationId xmlns:a16="http://schemas.microsoft.com/office/drawing/2014/main" id="{E6C92EF0-9CC4-4EC7-8AFE-1059E74B8B5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60890" y="6963490"/>
            <a:ext cx="447619" cy="447619"/>
          </a:xfrm>
          <a:prstGeom prst="rect">
            <a:avLst/>
          </a:prstGeom>
        </p:spPr>
      </p:pic>
      <p:sp>
        <p:nvSpPr>
          <p:cNvPr id="12" name="TextBox 11">
            <a:extLst>
              <a:ext uri="{FF2B5EF4-FFF2-40B4-BE49-F238E27FC236}">
                <a16:creationId xmlns:a16="http://schemas.microsoft.com/office/drawing/2014/main" id="{40FB9062-D43C-49DB-A5FF-9E2C0C0524EF}"/>
              </a:ext>
            </a:extLst>
          </p:cNvPr>
          <p:cNvSpPr txBox="1"/>
          <p:nvPr/>
        </p:nvSpPr>
        <p:spPr>
          <a:xfrm>
            <a:off x="4395526" y="6986945"/>
            <a:ext cx="1882687" cy="276999"/>
          </a:xfrm>
          <a:prstGeom prst="rect">
            <a:avLst/>
          </a:prstGeom>
          <a:noFill/>
        </p:spPr>
        <p:txBody>
          <a:bodyPr wrap="square" lIns="0" tIns="0" rIns="0" bIns="0" rtlCol="0">
            <a:spAutoFit/>
          </a:bodyPr>
          <a:lstStyle/>
          <a:p>
            <a:r>
              <a:rPr lang="en-US" sz="1800" b="1" dirty="0">
                <a:solidFill>
                  <a:schemeClr val="tx1"/>
                </a:solidFill>
              </a:rPr>
              <a:t>Small impact</a:t>
            </a:r>
            <a:endParaRPr lang="en-GB" sz="1800" b="1" dirty="0" err="1">
              <a:solidFill>
                <a:schemeClr val="tx1"/>
              </a:solidFill>
            </a:endParaRPr>
          </a:p>
        </p:txBody>
      </p:sp>
      <p:pic>
        <p:nvPicPr>
          <p:cNvPr id="14" name="Graphic 13" descr="Bar graph with upward trend">
            <a:extLst>
              <a:ext uri="{FF2B5EF4-FFF2-40B4-BE49-F238E27FC236}">
                <a16:creationId xmlns:a16="http://schemas.microsoft.com/office/drawing/2014/main" id="{D283CF4F-C586-4272-A44B-A543D3121D1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417756" y="6857183"/>
            <a:ext cx="593813" cy="593813"/>
          </a:xfrm>
          <a:prstGeom prst="rect">
            <a:avLst/>
          </a:prstGeom>
        </p:spPr>
      </p:pic>
      <p:pic>
        <p:nvPicPr>
          <p:cNvPr id="15" name="Graphic 14" descr="Bar graph with upward trend">
            <a:extLst>
              <a:ext uri="{FF2B5EF4-FFF2-40B4-BE49-F238E27FC236}">
                <a16:creationId xmlns:a16="http://schemas.microsoft.com/office/drawing/2014/main" id="{857579D6-EB26-4D73-9C51-C501C18147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956366" y="2398645"/>
            <a:ext cx="593813" cy="593813"/>
          </a:xfrm>
          <a:prstGeom prst="rect">
            <a:avLst/>
          </a:prstGeom>
        </p:spPr>
      </p:pic>
      <p:pic>
        <p:nvPicPr>
          <p:cNvPr id="16" name="Graphic 15" descr="Research">
            <a:extLst>
              <a:ext uri="{FF2B5EF4-FFF2-40B4-BE49-F238E27FC236}">
                <a16:creationId xmlns:a16="http://schemas.microsoft.com/office/drawing/2014/main" id="{4C0C461F-1361-4393-96AD-A24CEF2A4C6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29464" y="4142651"/>
            <a:ext cx="447619" cy="447619"/>
          </a:xfrm>
          <a:prstGeom prst="rect">
            <a:avLst/>
          </a:prstGeom>
        </p:spPr>
      </p:pic>
      <p:pic>
        <p:nvPicPr>
          <p:cNvPr id="17" name="Graphic 16" descr="Research">
            <a:extLst>
              <a:ext uri="{FF2B5EF4-FFF2-40B4-BE49-F238E27FC236}">
                <a16:creationId xmlns:a16="http://schemas.microsoft.com/office/drawing/2014/main" id="{A2190305-F067-4DB5-BB17-1AC179DA842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29464" y="4941557"/>
            <a:ext cx="447619" cy="447619"/>
          </a:xfrm>
          <a:prstGeom prst="rect">
            <a:avLst/>
          </a:prstGeom>
        </p:spPr>
      </p:pic>
      <p:pic>
        <p:nvPicPr>
          <p:cNvPr id="18" name="Graphic 17" descr="Research">
            <a:extLst>
              <a:ext uri="{FF2B5EF4-FFF2-40B4-BE49-F238E27FC236}">
                <a16:creationId xmlns:a16="http://schemas.microsoft.com/office/drawing/2014/main" id="{17257F3F-4DBA-41C0-BB84-78CB39AA57C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29464" y="3343745"/>
            <a:ext cx="447619" cy="447619"/>
          </a:xfrm>
          <a:prstGeom prst="rect">
            <a:avLst/>
          </a:prstGeom>
        </p:spPr>
      </p:pic>
    </p:spTree>
    <p:extLst>
      <p:ext uri="{BB962C8B-B14F-4D97-AF65-F5344CB8AC3E}">
        <p14:creationId xmlns:p14="http://schemas.microsoft.com/office/powerpoint/2010/main" val="1155974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A0A23-6160-46D4-AFC4-3AE03130D59D}"/>
              </a:ext>
            </a:extLst>
          </p:cNvPr>
          <p:cNvSpPr>
            <a:spLocks noGrp="1"/>
          </p:cNvSpPr>
          <p:nvPr>
            <p:ph type="title"/>
          </p:nvPr>
        </p:nvSpPr>
        <p:spPr/>
        <p:txBody>
          <a:bodyPr/>
          <a:lstStyle/>
          <a:p>
            <a:r>
              <a:rPr lang="en-US" sz="3200" dirty="0"/>
              <a:t>Gilteritinib</a:t>
            </a:r>
            <a:endParaRPr lang="en-GB" sz="3200" dirty="0"/>
          </a:p>
        </p:txBody>
      </p:sp>
      <p:sp>
        <p:nvSpPr>
          <p:cNvPr id="3" name="Slide Number Placeholder 2">
            <a:extLst>
              <a:ext uri="{FF2B5EF4-FFF2-40B4-BE49-F238E27FC236}">
                <a16:creationId xmlns:a16="http://schemas.microsoft.com/office/drawing/2014/main" id="{8354DAA0-F230-47BA-9850-C1627B757868}"/>
              </a:ext>
            </a:extLst>
          </p:cNvPr>
          <p:cNvSpPr>
            <a:spLocks noGrp="1"/>
          </p:cNvSpPr>
          <p:nvPr>
            <p:ph type="sldNum" sz="quarter" idx="12"/>
          </p:nvPr>
        </p:nvSpPr>
        <p:spPr/>
        <p:txBody>
          <a:bodyPr/>
          <a:lstStyle/>
          <a:p>
            <a:fld id="{DDBE135E-2566-4748-853C-8A3B78F0FB00}" type="slidenum">
              <a:rPr lang="en-GB" smtClean="0"/>
              <a:t>3</a:t>
            </a:fld>
            <a:endParaRPr lang="en-GB" dirty="0"/>
          </a:p>
        </p:txBody>
      </p:sp>
      <p:graphicFrame>
        <p:nvGraphicFramePr>
          <p:cNvPr id="5" name="Content Placeholder 4">
            <a:extLst>
              <a:ext uri="{FF2B5EF4-FFF2-40B4-BE49-F238E27FC236}">
                <a16:creationId xmlns:a16="http://schemas.microsoft.com/office/drawing/2014/main" id="{9AFC29E2-E7F2-4A04-989E-982B663E1903}"/>
              </a:ext>
            </a:extLst>
          </p:cNvPr>
          <p:cNvGraphicFramePr>
            <a:graphicFrameLocks noGrp="1"/>
          </p:cNvGraphicFramePr>
          <p:nvPr>
            <p:ph sz="quarter" idx="10"/>
            <p:extLst>
              <p:ext uri="{D42A27DB-BD31-4B8C-83A1-F6EECF244321}">
                <p14:modId xmlns:p14="http://schemas.microsoft.com/office/powerpoint/2010/main" val="1951391167"/>
              </p:ext>
            </p:extLst>
          </p:nvPr>
        </p:nvGraphicFramePr>
        <p:xfrm>
          <a:off x="508000" y="1296988"/>
          <a:ext cx="9669464" cy="3566160"/>
        </p:xfrm>
        <a:graphic>
          <a:graphicData uri="http://schemas.openxmlformats.org/drawingml/2006/table">
            <a:tbl>
              <a:tblPr firstCol="1" bandRow="1">
                <a:tableStyleId>{F5AB1C69-6EDB-4FF4-983F-18BD219EF322}</a:tableStyleId>
              </a:tblPr>
              <a:tblGrid>
                <a:gridCol w="2190595">
                  <a:extLst>
                    <a:ext uri="{9D8B030D-6E8A-4147-A177-3AD203B41FA5}">
                      <a16:colId xmlns:a16="http://schemas.microsoft.com/office/drawing/2014/main" val="372225660"/>
                    </a:ext>
                  </a:extLst>
                </a:gridCol>
                <a:gridCol w="7478869">
                  <a:extLst>
                    <a:ext uri="{9D8B030D-6E8A-4147-A177-3AD203B41FA5}">
                      <a16:colId xmlns:a16="http://schemas.microsoft.com/office/drawing/2014/main" val="1618500944"/>
                    </a:ext>
                  </a:extLst>
                </a:gridCol>
              </a:tblGrid>
              <a:tr h="370840">
                <a:tc>
                  <a:txBody>
                    <a:bodyPr/>
                    <a:lstStyle/>
                    <a:p>
                      <a:r>
                        <a:rPr lang="en-US" dirty="0"/>
                        <a:t>Marketing authorisation</a:t>
                      </a:r>
                      <a:endParaRPr lang="en-GB" dirty="0"/>
                    </a:p>
                  </a:txBody>
                  <a:tcPr/>
                </a:tc>
                <a:tc>
                  <a:txBody>
                    <a:bodyPr/>
                    <a:lstStyle/>
                    <a:p>
                      <a:r>
                        <a:rPr lang="en-GB" sz="2100" u="none" kern="1200" dirty="0" err="1">
                          <a:solidFill>
                            <a:schemeClr val="dk1"/>
                          </a:solidFill>
                          <a:effectLst/>
                          <a:latin typeface="+mn-lt"/>
                          <a:ea typeface="+mn-ea"/>
                          <a:cs typeface="+mn-cs"/>
                        </a:rPr>
                        <a:t>Gilteritinib</a:t>
                      </a:r>
                      <a:r>
                        <a:rPr lang="en-GB" sz="2100" u="none" kern="1200" dirty="0">
                          <a:solidFill>
                            <a:schemeClr val="dk1"/>
                          </a:solidFill>
                          <a:effectLst/>
                          <a:latin typeface="+mn-lt"/>
                          <a:ea typeface="+mn-ea"/>
                          <a:cs typeface="+mn-cs"/>
                        </a:rPr>
                        <a:t> as monotherapy for the treatment of adult patients who have relapsed or refractory acute myeloid leukaemia (AML) with a FLT3 mutation</a:t>
                      </a:r>
                      <a:endParaRPr lang="en-GB" u="none" dirty="0"/>
                    </a:p>
                  </a:txBody>
                  <a:tcPr/>
                </a:tc>
                <a:extLst>
                  <a:ext uri="{0D108BD9-81ED-4DB2-BD59-A6C34878D82A}">
                    <a16:rowId xmlns:a16="http://schemas.microsoft.com/office/drawing/2014/main" val="3449208658"/>
                  </a:ext>
                </a:extLst>
              </a:tr>
              <a:tr h="370840">
                <a:tc>
                  <a:txBody>
                    <a:bodyPr/>
                    <a:lstStyle/>
                    <a:p>
                      <a:r>
                        <a:rPr lang="en-US" dirty="0"/>
                        <a:t>Mechanism of action</a:t>
                      </a:r>
                      <a:endParaRPr lang="en-GB" dirty="0"/>
                    </a:p>
                  </a:txBody>
                  <a:tcPr/>
                </a:tc>
                <a:tc>
                  <a:txBody>
                    <a:bodyPr/>
                    <a:lstStyle/>
                    <a:p>
                      <a:r>
                        <a:rPr lang="en-GB" sz="2100" kern="1200" dirty="0">
                          <a:solidFill>
                            <a:schemeClr val="dk1"/>
                          </a:solidFill>
                          <a:effectLst/>
                          <a:latin typeface="+mn-lt"/>
                          <a:ea typeface="+mn-ea"/>
                          <a:cs typeface="+mn-cs"/>
                        </a:rPr>
                        <a:t>Tyrosine kinase-3 (FLT3) and AXL inhibitor</a:t>
                      </a:r>
                      <a:endParaRPr lang="en-GB" dirty="0"/>
                    </a:p>
                  </a:txBody>
                  <a:tcPr/>
                </a:tc>
                <a:extLst>
                  <a:ext uri="{0D108BD9-81ED-4DB2-BD59-A6C34878D82A}">
                    <a16:rowId xmlns:a16="http://schemas.microsoft.com/office/drawing/2014/main" val="623764906"/>
                  </a:ext>
                </a:extLst>
              </a:tr>
              <a:tr h="370840">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US" dirty="0"/>
                        <a:t>Administration</a:t>
                      </a:r>
                      <a:endParaRPr lang="en-GB" dirty="0"/>
                    </a:p>
                  </a:txBody>
                  <a:tcPr/>
                </a:tc>
                <a:tc>
                  <a:txBody>
                    <a:bodyPr/>
                    <a:lstStyle/>
                    <a:p>
                      <a:r>
                        <a:rPr lang="en-US" b="0" dirty="0"/>
                        <a:t>Oral tablet</a:t>
                      </a:r>
                      <a:endParaRPr lang="en-GB" b="0" dirty="0"/>
                    </a:p>
                  </a:txBody>
                  <a:tcPr/>
                </a:tc>
                <a:extLst>
                  <a:ext uri="{0D108BD9-81ED-4DB2-BD59-A6C34878D82A}">
                    <a16:rowId xmlns:a16="http://schemas.microsoft.com/office/drawing/2014/main" val="3088578257"/>
                  </a:ext>
                </a:extLst>
              </a:tr>
              <a:tr h="370840">
                <a:tc>
                  <a:txBody>
                    <a:bodyPr/>
                    <a:lstStyle/>
                    <a:p>
                      <a:r>
                        <a:rPr lang="en-US" dirty="0"/>
                        <a:t>Price</a:t>
                      </a:r>
                      <a:endParaRPr lang="en-GB" dirty="0"/>
                    </a:p>
                  </a:txBody>
                  <a:tcPr/>
                </a:tc>
                <a:tc>
                  <a:txBody>
                    <a:bodyPr/>
                    <a:lstStyle/>
                    <a:p>
                      <a:r>
                        <a:rPr lang="en-GB" dirty="0"/>
                        <a:t>List price: £14,188 per 28-day pack</a:t>
                      </a:r>
                    </a:p>
                    <a:p>
                      <a:r>
                        <a:rPr lang="en-GB" dirty="0"/>
                        <a:t>The average cost of a course of treatment of gilteritinib is anticipated to be </a:t>
                      </a:r>
                      <a:r>
                        <a:rPr lang="en-GB" sz="2100" u="sng" kern="1200" dirty="0">
                          <a:solidFill>
                            <a:schemeClr val="dk1"/>
                          </a:solidFill>
                          <a:effectLst/>
                          <a:highlight>
                            <a:srgbClr val="000000"/>
                          </a:highlight>
                          <a:latin typeface="+mn-lt"/>
                          <a:ea typeface="+mn-ea"/>
                          <a:cs typeface="+mn-cs"/>
                        </a:rPr>
                        <a:t>XXXXXXX</a:t>
                      </a:r>
                      <a:r>
                        <a:rPr lang="en-GB" sz="2100" u="none" kern="1200" dirty="0">
                          <a:solidFill>
                            <a:schemeClr val="dk1"/>
                          </a:solidFill>
                          <a:effectLst/>
                          <a:latin typeface="+mn-lt"/>
                          <a:ea typeface="+mn-ea"/>
                          <a:cs typeface="+mn-cs"/>
                        </a:rPr>
                        <a:t> </a:t>
                      </a:r>
                      <a:r>
                        <a:rPr lang="en-GB" sz="2100" u="none" kern="1200" dirty="0">
                          <a:solidFill>
                            <a:schemeClr val="dk1"/>
                          </a:solidFill>
                          <a:latin typeface="+mn-lt"/>
                          <a:ea typeface="+mn-ea"/>
                          <a:cs typeface="+mn-cs"/>
                        </a:rPr>
                        <a:t>per patient (at list price)</a:t>
                      </a:r>
                    </a:p>
                    <a:p>
                      <a:r>
                        <a:rPr lang="en-GB" u="none" dirty="0"/>
                        <a:t>A patient access scheme has been agreed</a:t>
                      </a:r>
                    </a:p>
                  </a:txBody>
                  <a:tcPr/>
                </a:tc>
                <a:extLst>
                  <a:ext uri="{0D108BD9-81ED-4DB2-BD59-A6C34878D82A}">
                    <a16:rowId xmlns:a16="http://schemas.microsoft.com/office/drawing/2014/main" val="86575109"/>
                  </a:ext>
                </a:extLst>
              </a:tr>
            </a:tbl>
          </a:graphicData>
        </a:graphic>
      </p:graphicFrame>
      <p:sp>
        <p:nvSpPr>
          <p:cNvPr id="6" name="Rectangle 5">
            <a:extLst>
              <a:ext uri="{FF2B5EF4-FFF2-40B4-BE49-F238E27FC236}">
                <a16:creationId xmlns:a16="http://schemas.microsoft.com/office/drawing/2014/main" id="{E8EA3C44-29BC-44F0-9A9E-9598B8A17819}"/>
              </a:ext>
            </a:extLst>
          </p:cNvPr>
          <p:cNvSpPr/>
          <p:nvPr/>
        </p:nvSpPr>
        <p:spPr>
          <a:xfrm>
            <a:off x="8284029" y="0"/>
            <a:ext cx="2409371" cy="435429"/>
          </a:xfrm>
          <a:prstGeom prst="rect">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RECAP</a:t>
            </a:r>
          </a:p>
        </p:txBody>
      </p:sp>
    </p:spTree>
    <p:extLst>
      <p:ext uri="{BB962C8B-B14F-4D97-AF65-F5344CB8AC3E}">
        <p14:creationId xmlns:p14="http://schemas.microsoft.com/office/powerpoint/2010/main" val="1788266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75548"/>
            <a:ext cx="9669780" cy="765501"/>
          </a:xfrm>
        </p:spPr>
        <p:txBody>
          <a:bodyPr/>
          <a:lstStyle/>
          <a:p>
            <a:r>
              <a:rPr lang="en-GB" sz="3200" dirty="0"/>
              <a:t>Background</a:t>
            </a:r>
          </a:p>
        </p:txBody>
      </p:sp>
      <p:sp>
        <p:nvSpPr>
          <p:cNvPr id="3" name="Slide Number Placeholder 2"/>
          <p:cNvSpPr>
            <a:spLocks noGrp="1"/>
          </p:cNvSpPr>
          <p:nvPr>
            <p:ph type="sldNum" sz="quarter" idx="12"/>
          </p:nvPr>
        </p:nvSpPr>
        <p:spPr>
          <a:xfrm>
            <a:off x="9927397" y="7045697"/>
            <a:ext cx="500380" cy="333663"/>
          </a:xfrm>
        </p:spPr>
        <p:txBody>
          <a:bodyPr/>
          <a:lstStyle/>
          <a:p>
            <a:fld id="{DDBE135E-2566-4748-853C-8A3B78F0FB00}" type="slidenum">
              <a:rPr lang="en-GB" smtClean="0"/>
              <a:t>4</a:t>
            </a:fld>
            <a:endParaRPr lang="en-GB" dirty="0"/>
          </a:p>
        </p:txBody>
      </p:sp>
      <p:graphicFrame>
        <p:nvGraphicFramePr>
          <p:cNvPr id="5" name="Content Placeholder 4"/>
          <p:cNvGraphicFramePr>
            <a:graphicFrameLocks noGrp="1"/>
          </p:cNvGraphicFramePr>
          <p:nvPr>
            <p:ph sz="quarter" idx="10"/>
            <p:extLst>
              <p:ext uri="{D42A27DB-BD31-4B8C-83A1-F6EECF244321}">
                <p14:modId xmlns:p14="http://schemas.microsoft.com/office/powerpoint/2010/main" val="3887981037"/>
              </p:ext>
            </p:extLst>
          </p:nvPr>
        </p:nvGraphicFramePr>
        <p:xfrm>
          <a:off x="508000" y="880229"/>
          <a:ext cx="9669587" cy="6055360"/>
        </p:xfrm>
        <a:graphic>
          <a:graphicData uri="http://schemas.openxmlformats.org/drawingml/2006/table">
            <a:tbl>
              <a:tblPr firstCol="1" bandRow="1">
                <a:tableStyleId>{F5AB1C69-6EDB-4FF4-983F-18BD219EF322}</a:tableStyleId>
              </a:tblPr>
              <a:tblGrid>
                <a:gridCol w="3626678">
                  <a:extLst>
                    <a:ext uri="{9D8B030D-6E8A-4147-A177-3AD203B41FA5}">
                      <a16:colId xmlns:a16="http://schemas.microsoft.com/office/drawing/2014/main" val="20000"/>
                    </a:ext>
                  </a:extLst>
                </a:gridCol>
                <a:gridCol w="6042909">
                  <a:extLst>
                    <a:ext uri="{9D8B030D-6E8A-4147-A177-3AD203B41FA5}">
                      <a16:colId xmlns:a16="http://schemas.microsoft.com/office/drawing/2014/main" val="20001"/>
                    </a:ext>
                  </a:extLst>
                </a:gridCol>
              </a:tblGrid>
              <a:tr h="370840">
                <a:tc>
                  <a:txBody>
                    <a:bodyPr/>
                    <a:lstStyle/>
                    <a:p>
                      <a:r>
                        <a:rPr lang="en-GB" sz="1800" dirty="0"/>
                        <a:t>Comparators</a:t>
                      </a:r>
                    </a:p>
                  </a:txBody>
                  <a:tcPr marL="89746" marR="89746"/>
                </a:tc>
                <a:tc>
                  <a:txBody>
                    <a:bodyPr/>
                    <a:lstStyle/>
                    <a:p>
                      <a:r>
                        <a:rPr lang="en-GB" sz="1800" dirty="0"/>
                        <a:t>Salvage chemotherapy, BSC</a:t>
                      </a:r>
                    </a:p>
                  </a:txBody>
                  <a:tcPr marL="89746" marR="89746"/>
                </a:tc>
                <a:extLst>
                  <a:ext uri="{0D108BD9-81ED-4DB2-BD59-A6C34878D82A}">
                    <a16:rowId xmlns:a16="http://schemas.microsoft.com/office/drawing/2014/main" val="10000"/>
                  </a:ext>
                </a:extLst>
              </a:tr>
              <a:tr h="370840">
                <a:tc>
                  <a:txBody>
                    <a:bodyPr/>
                    <a:lstStyle/>
                    <a:p>
                      <a:r>
                        <a:rPr lang="en-GB" sz="1800" dirty="0"/>
                        <a:t>Clinical trial</a:t>
                      </a:r>
                    </a:p>
                  </a:txBody>
                  <a:tcPr marL="89746" marR="89746"/>
                </a:tc>
                <a:tc>
                  <a:txBody>
                    <a:bodyPr/>
                    <a:lstStyle/>
                    <a:p>
                      <a:r>
                        <a:rPr lang="en-GB" sz="1800" dirty="0"/>
                        <a:t>ADMIRAL (n=371). Open-label, randomised trial comparing gilteritinib and salvage chemotherapy</a:t>
                      </a:r>
                    </a:p>
                  </a:txBody>
                  <a:tcPr marL="89746" marR="89746"/>
                </a:tc>
                <a:extLst>
                  <a:ext uri="{0D108BD9-81ED-4DB2-BD59-A6C34878D82A}">
                    <a16:rowId xmlns:a16="http://schemas.microsoft.com/office/drawing/2014/main" val="10002"/>
                  </a:ext>
                </a:extLst>
              </a:tr>
              <a:tr h="370840">
                <a:tc>
                  <a:txBody>
                    <a:bodyPr/>
                    <a:lstStyle/>
                    <a:p>
                      <a:r>
                        <a:rPr lang="en-GB" sz="1800" dirty="0"/>
                        <a:t>Key results</a:t>
                      </a:r>
                    </a:p>
                  </a:txBody>
                  <a:tcPr marL="89746" marR="89746"/>
                </a:tc>
                <a:tc>
                  <a:txBody>
                    <a:bodyPr/>
                    <a:lstStyle/>
                    <a:p>
                      <a:r>
                        <a:rPr lang="en-GB" sz="1800" dirty="0"/>
                        <a:t>Statistically significant improvement in overall survival (OS)</a:t>
                      </a:r>
                    </a:p>
                    <a:p>
                      <a:r>
                        <a:rPr lang="en-GB" sz="1800" dirty="0"/>
                        <a:t>Gilteritinib: 9.3 months; salvage chemotherapy: 5.6 months; hazard ratio (HR): </a:t>
                      </a:r>
                      <a:r>
                        <a:rPr lang="en-GB" sz="1800" u="none" kern="1200" dirty="0">
                          <a:solidFill>
                            <a:schemeClr val="dk1"/>
                          </a:solidFill>
                          <a:latin typeface="+mn-lt"/>
                          <a:ea typeface="+mn-ea"/>
                          <a:cs typeface="+mn-cs"/>
                        </a:rPr>
                        <a:t>0.64 (95% CI 0.49 to 0.83, p&lt;0.001)</a:t>
                      </a:r>
                      <a:endParaRPr lang="en-GB" sz="1800" dirty="0"/>
                    </a:p>
                  </a:txBody>
                  <a:tcPr marL="89746" marR="89746"/>
                </a:tc>
                <a:extLst>
                  <a:ext uri="{0D108BD9-81ED-4DB2-BD59-A6C34878D82A}">
                    <a16:rowId xmlns:a16="http://schemas.microsoft.com/office/drawing/2014/main" val="10003"/>
                  </a:ext>
                </a:extLst>
              </a:tr>
              <a:tr h="370840">
                <a:tc>
                  <a:txBody>
                    <a:bodyPr/>
                    <a:lstStyle/>
                    <a:p>
                      <a:r>
                        <a:rPr lang="en-GB" sz="1800" dirty="0"/>
                        <a:t>Comparison</a:t>
                      </a:r>
                      <a:r>
                        <a:rPr lang="en-GB" sz="1800" baseline="0" dirty="0"/>
                        <a:t> with BSC</a:t>
                      </a:r>
                      <a:endParaRPr lang="en-GB" sz="1800" dirty="0"/>
                    </a:p>
                  </a:txBody>
                  <a:tcPr marL="89746" marR="89746"/>
                </a:tc>
                <a:tc>
                  <a:txBody>
                    <a:bodyPr/>
                    <a:lstStyle/>
                    <a:p>
                      <a:r>
                        <a:rPr lang="en-GB" sz="1800" dirty="0"/>
                        <a:t>Naive indirect comparison</a:t>
                      </a:r>
                    </a:p>
                  </a:txBody>
                  <a:tcPr marL="89746" marR="89746"/>
                </a:tc>
                <a:extLst>
                  <a:ext uri="{0D108BD9-81ED-4DB2-BD59-A6C34878D82A}">
                    <a16:rowId xmlns:a16="http://schemas.microsoft.com/office/drawing/2014/main" val="10004"/>
                  </a:ext>
                </a:extLst>
              </a:tr>
              <a:tr h="370840">
                <a:tc>
                  <a:txBody>
                    <a:bodyPr/>
                    <a:lstStyle/>
                    <a:p>
                      <a:r>
                        <a:rPr lang="en-GB" sz="1800" dirty="0"/>
                        <a:t>Key result of indirect comparison</a:t>
                      </a:r>
                    </a:p>
                  </a:txBody>
                  <a:tcPr marL="89746" marR="89746"/>
                </a:tc>
                <a:tc>
                  <a:txBody>
                    <a:bodyPr/>
                    <a:lstStyle/>
                    <a:p>
                      <a:r>
                        <a:rPr lang="en-GB" sz="1800" dirty="0"/>
                        <a:t>HR 2.86 applied to </a:t>
                      </a:r>
                      <a:r>
                        <a:rPr lang="en-GB" sz="1800" dirty="0" err="1"/>
                        <a:t>gilteritinib</a:t>
                      </a:r>
                      <a:r>
                        <a:rPr lang="en-GB" sz="1800" dirty="0"/>
                        <a:t> OS</a:t>
                      </a:r>
                    </a:p>
                    <a:p>
                      <a:r>
                        <a:rPr lang="en-GB" sz="1800" dirty="0">
                          <a:solidFill>
                            <a:schemeClr val="tx1"/>
                          </a:solidFill>
                        </a:rPr>
                        <a:t>Highly uncertain due to several issues with methods</a:t>
                      </a:r>
                      <a:endParaRPr lang="en-GB" sz="1800" dirty="0">
                        <a:solidFill>
                          <a:schemeClr val="tx1"/>
                        </a:solidFill>
                        <a:highlight>
                          <a:srgbClr val="FF00FF"/>
                        </a:highlight>
                      </a:endParaRPr>
                    </a:p>
                  </a:txBody>
                  <a:tcPr marL="89746" marR="89746"/>
                </a:tc>
                <a:extLst>
                  <a:ext uri="{0D108BD9-81ED-4DB2-BD59-A6C34878D82A}">
                    <a16:rowId xmlns:a16="http://schemas.microsoft.com/office/drawing/2014/main" val="10005"/>
                  </a:ext>
                </a:extLst>
              </a:tr>
              <a:tr h="370840">
                <a:tc>
                  <a:txBody>
                    <a:bodyPr/>
                    <a:lstStyle/>
                    <a:p>
                      <a:r>
                        <a:rPr lang="en-GB" sz="1800" dirty="0"/>
                        <a:t>Model</a:t>
                      </a:r>
                    </a:p>
                  </a:txBody>
                  <a:tcPr marL="89746" marR="89746"/>
                </a:tc>
                <a:tc>
                  <a:txBody>
                    <a:bodyPr/>
                    <a:lstStyle/>
                    <a:p>
                      <a:r>
                        <a:rPr lang="en-GB" sz="1800" dirty="0">
                          <a:solidFill>
                            <a:schemeClr val="tx1"/>
                          </a:solidFill>
                        </a:rPr>
                        <a:t>Decision tree followed by a partitioned </a:t>
                      </a:r>
                      <a:r>
                        <a:rPr lang="en-GB" sz="1800" dirty="0"/>
                        <a:t>survival-based model. 3 health states: pre-progression, post-progression, death – modelled separately for patients who have HSCT* and do not have HSCT</a:t>
                      </a:r>
                    </a:p>
                  </a:txBody>
                  <a:tcPr marL="89746" marR="89746"/>
                </a:tc>
                <a:extLst>
                  <a:ext uri="{0D108BD9-81ED-4DB2-BD59-A6C34878D82A}">
                    <a16:rowId xmlns:a16="http://schemas.microsoft.com/office/drawing/2014/main" val="10006"/>
                  </a:ext>
                </a:extLst>
              </a:tr>
              <a:tr h="370840">
                <a:tc>
                  <a:txBody>
                    <a:bodyPr/>
                    <a:lstStyle/>
                    <a:p>
                      <a:r>
                        <a:rPr lang="en-GB" sz="1800" dirty="0"/>
                        <a:t>Company ICER</a:t>
                      </a:r>
                    </a:p>
                  </a:txBody>
                  <a:tcPr marL="89746" marR="89746"/>
                </a:tc>
                <a:tc>
                  <a:txBody>
                    <a:bodyPr/>
                    <a:lstStyle/>
                    <a:p>
                      <a:r>
                        <a:rPr lang="en-GB" sz="1800" b="0" kern="1200" dirty="0">
                          <a:solidFill>
                            <a:schemeClr val="dk1"/>
                          </a:solidFill>
                          <a:effectLst/>
                          <a:latin typeface="+mn-lt"/>
                          <a:ea typeface="+mn-ea"/>
                          <a:cs typeface="+mn-cs"/>
                        </a:rPr>
                        <a:t>£43,346</a:t>
                      </a:r>
                      <a:r>
                        <a:rPr lang="en-GB" sz="1800" dirty="0"/>
                        <a:t>/QALY gained</a:t>
                      </a:r>
                    </a:p>
                  </a:txBody>
                  <a:tcPr marL="89746" marR="89746"/>
                </a:tc>
                <a:extLst>
                  <a:ext uri="{0D108BD9-81ED-4DB2-BD59-A6C34878D82A}">
                    <a16:rowId xmlns:a16="http://schemas.microsoft.com/office/drawing/2014/main" val="10007"/>
                  </a:ext>
                </a:extLst>
              </a:tr>
              <a:tr h="370840">
                <a:tc>
                  <a:txBody>
                    <a:bodyPr/>
                    <a:lstStyle/>
                    <a:p>
                      <a:r>
                        <a:rPr lang="en-GB" sz="1800" dirty="0">
                          <a:solidFill>
                            <a:schemeClr val="bg1"/>
                          </a:solidFill>
                        </a:rPr>
                        <a:t>Technical team preferred ICER</a:t>
                      </a:r>
                    </a:p>
                  </a:txBody>
                  <a:tcPr marL="89746" marR="89746"/>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£98,498/QALY gained</a:t>
                      </a:r>
                      <a:endParaRPr lang="en-GB" sz="1800" dirty="0">
                        <a:highlight>
                          <a:srgbClr val="FF00FF"/>
                        </a:highlight>
                      </a:endParaRPr>
                    </a:p>
                  </a:txBody>
                  <a:tcPr marL="89746" marR="89746"/>
                </a:tc>
                <a:extLst>
                  <a:ext uri="{0D108BD9-81ED-4DB2-BD59-A6C34878D82A}">
                    <a16:rowId xmlns:a16="http://schemas.microsoft.com/office/drawing/2014/main" val="10008"/>
                  </a:ext>
                </a:extLst>
              </a:tr>
              <a:tr h="370840">
                <a:tc>
                  <a:txBody>
                    <a:bodyPr/>
                    <a:lstStyle/>
                    <a:p>
                      <a:r>
                        <a:rPr lang="en-GB" sz="1800" dirty="0"/>
                        <a:t>ICER</a:t>
                      </a:r>
                      <a:r>
                        <a:rPr lang="en-GB" sz="1800" baseline="0" dirty="0"/>
                        <a:t> ranges across plausible scenarios</a:t>
                      </a:r>
                      <a:endParaRPr lang="en-GB" sz="1800" dirty="0"/>
                    </a:p>
                  </a:txBody>
                  <a:tcPr marL="89746" marR="89746"/>
                </a:tc>
                <a:tc>
                  <a:txBody>
                    <a:bodyPr/>
                    <a:lstStyle/>
                    <a:p>
                      <a:pPr marL="0" marR="0" lvl="0" indent="0" algn="l" defTabSz="1043056" rtl="0" eaLnBrk="1" fontAlgn="auto" latinLnBrk="0" hangingPunct="1">
                        <a:lnSpc>
                          <a:spcPct val="100000"/>
                        </a:lnSpc>
                        <a:spcBef>
                          <a:spcPts val="0"/>
                        </a:spcBef>
                        <a:spcAft>
                          <a:spcPts val="0"/>
                        </a:spcAft>
                        <a:buClrTx/>
                        <a:buSzTx/>
                        <a:buFontTx/>
                        <a:buNone/>
                        <a:tabLst/>
                        <a:defRPr/>
                      </a:pPr>
                      <a:r>
                        <a:rPr lang="en-GB" sz="1800" dirty="0"/>
                        <a:t>£50,897/QALY gained to £102,085/QALY gained </a:t>
                      </a:r>
                    </a:p>
                  </a:txBody>
                  <a:tcPr marL="89746" marR="89746"/>
                </a:tc>
                <a:extLst>
                  <a:ext uri="{0D108BD9-81ED-4DB2-BD59-A6C34878D82A}">
                    <a16:rowId xmlns:a16="http://schemas.microsoft.com/office/drawing/2014/main" val="10009"/>
                  </a:ext>
                </a:extLst>
              </a:tr>
            </a:tbl>
          </a:graphicData>
        </a:graphic>
      </p:graphicFrame>
      <p:sp>
        <p:nvSpPr>
          <p:cNvPr id="4" name="TextBox 3">
            <a:extLst>
              <a:ext uri="{FF2B5EF4-FFF2-40B4-BE49-F238E27FC236}">
                <a16:creationId xmlns:a16="http://schemas.microsoft.com/office/drawing/2014/main" id="{6C8E8EBE-35CA-41F8-9DFC-4DF4C340D9C3}"/>
              </a:ext>
            </a:extLst>
          </p:cNvPr>
          <p:cNvSpPr txBox="1"/>
          <p:nvPr/>
        </p:nvSpPr>
        <p:spPr>
          <a:xfrm>
            <a:off x="1919619" y="7053317"/>
            <a:ext cx="4230624" cy="230832"/>
          </a:xfrm>
          <a:prstGeom prst="rect">
            <a:avLst/>
          </a:prstGeom>
          <a:noFill/>
        </p:spPr>
        <p:txBody>
          <a:bodyPr wrap="square" lIns="0" tIns="0" rIns="0" bIns="0" rtlCol="0">
            <a:spAutoFit/>
          </a:bodyPr>
          <a:lstStyle/>
          <a:p>
            <a:r>
              <a:rPr lang="en-GB" sz="1500" dirty="0">
                <a:solidFill>
                  <a:schemeClr val="tx1"/>
                </a:solidFill>
              </a:rPr>
              <a:t>*HSCT: </a:t>
            </a:r>
            <a:r>
              <a:rPr lang="en-GB" sz="1500" dirty="0"/>
              <a:t>haematopoietic stem cell transplantation</a:t>
            </a:r>
            <a:endParaRPr lang="en-GB" sz="1500" dirty="0">
              <a:solidFill>
                <a:schemeClr val="tx1"/>
              </a:solidFill>
            </a:endParaRPr>
          </a:p>
        </p:txBody>
      </p:sp>
      <p:sp>
        <p:nvSpPr>
          <p:cNvPr id="6" name="Rectangle 5">
            <a:extLst>
              <a:ext uri="{FF2B5EF4-FFF2-40B4-BE49-F238E27FC236}">
                <a16:creationId xmlns:a16="http://schemas.microsoft.com/office/drawing/2014/main" id="{19D9FC5A-C942-432B-8EE4-F0EFDE60BA67}"/>
              </a:ext>
            </a:extLst>
          </p:cNvPr>
          <p:cNvSpPr/>
          <p:nvPr/>
        </p:nvSpPr>
        <p:spPr>
          <a:xfrm>
            <a:off x="8297780" y="0"/>
            <a:ext cx="2409371" cy="435429"/>
          </a:xfrm>
          <a:prstGeom prst="rect">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RECAP</a:t>
            </a:r>
          </a:p>
        </p:txBody>
      </p:sp>
    </p:spTree>
    <p:extLst>
      <p:ext uri="{BB962C8B-B14F-4D97-AF65-F5344CB8AC3E}">
        <p14:creationId xmlns:p14="http://schemas.microsoft.com/office/powerpoint/2010/main" val="1991500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ACD: preliminary recommendation</a:t>
            </a:r>
          </a:p>
        </p:txBody>
      </p:sp>
      <p:sp>
        <p:nvSpPr>
          <p:cNvPr id="4" name="Slide Number Placeholder 3"/>
          <p:cNvSpPr>
            <a:spLocks noGrp="1"/>
          </p:cNvSpPr>
          <p:nvPr>
            <p:ph type="sldNum" sz="quarter" idx="12"/>
          </p:nvPr>
        </p:nvSpPr>
        <p:spPr/>
        <p:txBody>
          <a:bodyPr/>
          <a:lstStyle/>
          <a:p>
            <a:fld id="{532824D6-1CC4-45B0-B658-13A760FABFFA}" type="slidenum">
              <a:rPr lang="en-GB" smtClean="0"/>
              <a:pPr/>
              <a:t>5</a:t>
            </a:fld>
            <a:endParaRPr lang="en-GB"/>
          </a:p>
        </p:txBody>
      </p:sp>
      <p:sp>
        <p:nvSpPr>
          <p:cNvPr id="3" name="Rectangle 2">
            <a:extLst>
              <a:ext uri="{FF2B5EF4-FFF2-40B4-BE49-F238E27FC236}">
                <a16:creationId xmlns:a16="http://schemas.microsoft.com/office/drawing/2014/main" id="{CFCC4494-7963-46F6-AE61-841CC0A79C70}"/>
              </a:ext>
            </a:extLst>
          </p:cNvPr>
          <p:cNvSpPr/>
          <p:nvPr/>
        </p:nvSpPr>
        <p:spPr>
          <a:xfrm>
            <a:off x="1028573" y="1383878"/>
            <a:ext cx="8628634" cy="1200329"/>
          </a:xfrm>
          <a:prstGeom prst="rect">
            <a:avLst/>
          </a:prstGeom>
        </p:spPr>
        <p:style>
          <a:lnRef idx="1">
            <a:schemeClr val="accent5"/>
          </a:lnRef>
          <a:fillRef idx="3">
            <a:schemeClr val="accent5"/>
          </a:fillRef>
          <a:effectRef idx="2">
            <a:schemeClr val="accent5"/>
          </a:effectRef>
          <a:fontRef idx="minor">
            <a:schemeClr val="lt1"/>
          </a:fontRef>
        </p:style>
        <p:txBody>
          <a:bodyPr wrap="square">
            <a:spAutoFit/>
          </a:bodyPr>
          <a:lstStyle/>
          <a:p>
            <a:pPr lvl="1"/>
            <a:r>
              <a:rPr lang="en-GB" sz="2400" dirty="0" err="1"/>
              <a:t>Gilteritinib</a:t>
            </a:r>
            <a:r>
              <a:rPr lang="en-GB" sz="2400" dirty="0"/>
              <a:t> is not recommended, within its marketing authorisation, for treating relapsed or refractory FLT3‑mutation-positive acute myeloid leukaemia in adults</a:t>
            </a:r>
          </a:p>
        </p:txBody>
      </p:sp>
      <p:sp>
        <p:nvSpPr>
          <p:cNvPr id="5" name="Rectangle 4">
            <a:extLst>
              <a:ext uri="{FF2B5EF4-FFF2-40B4-BE49-F238E27FC236}">
                <a16:creationId xmlns:a16="http://schemas.microsoft.com/office/drawing/2014/main" id="{2285BF1D-7DB6-4DDC-B45A-F0A05248B4B6}"/>
              </a:ext>
            </a:extLst>
          </p:cNvPr>
          <p:cNvSpPr/>
          <p:nvPr/>
        </p:nvSpPr>
        <p:spPr>
          <a:xfrm>
            <a:off x="8297780" y="0"/>
            <a:ext cx="2409371" cy="435429"/>
          </a:xfrm>
          <a:prstGeom prst="rect">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RECAP</a:t>
            </a:r>
          </a:p>
        </p:txBody>
      </p:sp>
    </p:spTree>
    <p:extLst>
      <p:ext uri="{BB962C8B-B14F-4D97-AF65-F5344CB8AC3E}">
        <p14:creationId xmlns:p14="http://schemas.microsoft.com/office/powerpoint/2010/main" val="4274049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00000"/>
              </a:lnSpc>
            </a:pPr>
            <a:r>
              <a:rPr lang="en-GB" sz="3200" dirty="0"/>
              <a:t>Committee’s considerations in ACD</a:t>
            </a:r>
            <a:br>
              <a:rPr lang="en-GB" sz="3200" dirty="0"/>
            </a:br>
            <a:r>
              <a:rPr lang="en-GB" sz="2600" i="1" dirty="0">
                <a:solidFill>
                  <a:srgbClr val="573562"/>
                </a:solidFill>
              </a:rPr>
              <a:t>Committee’s considerations on the clinical evidence presented</a:t>
            </a:r>
            <a:endParaRPr lang="en-GB" sz="2600" dirty="0"/>
          </a:p>
        </p:txBody>
      </p:sp>
      <p:sp>
        <p:nvSpPr>
          <p:cNvPr id="4" name="Slide Number Placeholder 3"/>
          <p:cNvSpPr>
            <a:spLocks noGrp="1"/>
          </p:cNvSpPr>
          <p:nvPr>
            <p:ph type="sldNum" sz="quarter" idx="12"/>
          </p:nvPr>
        </p:nvSpPr>
        <p:spPr/>
        <p:txBody>
          <a:bodyPr/>
          <a:lstStyle/>
          <a:p>
            <a:fld id="{532824D6-1CC4-45B0-B658-13A760FABFFA}" type="slidenum">
              <a:rPr lang="en-GB" smtClean="0"/>
              <a:pPr/>
              <a:t>6</a:t>
            </a:fld>
            <a:endParaRPr lang="en-GB"/>
          </a:p>
        </p:txBody>
      </p:sp>
      <p:graphicFrame>
        <p:nvGraphicFramePr>
          <p:cNvPr id="5" name="Table 4"/>
          <p:cNvGraphicFramePr>
            <a:graphicFrameLocks noGrp="1"/>
          </p:cNvGraphicFramePr>
          <p:nvPr>
            <p:extLst>
              <p:ext uri="{D42A27DB-BD31-4B8C-83A1-F6EECF244321}">
                <p14:modId xmlns:p14="http://schemas.microsoft.com/office/powerpoint/2010/main" val="2324201136"/>
              </p:ext>
            </p:extLst>
          </p:nvPr>
        </p:nvGraphicFramePr>
        <p:xfrm>
          <a:off x="583812" y="1736531"/>
          <a:ext cx="9518155" cy="4564948"/>
        </p:xfrm>
        <a:graphic>
          <a:graphicData uri="http://schemas.openxmlformats.org/drawingml/2006/table">
            <a:tbl>
              <a:tblPr firstRow="1" bandRow="1">
                <a:tableStyleId>{F5AB1C69-6EDB-4FF4-983F-18BD219EF322}</a:tableStyleId>
              </a:tblPr>
              <a:tblGrid>
                <a:gridCol w="2303139">
                  <a:extLst>
                    <a:ext uri="{9D8B030D-6E8A-4147-A177-3AD203B41FA5}">
                      <a16:colId xmlns:a16="http://schemas.microsoft.com/office/drawing/2014/main" val="20000"/>
                    </a:ext>
                  </a:extLst>
                </a:gridCol>
                <a:gridCol w="7215016">
                  <a:extLst>
                    <a:ext uri="{9D8B030D-6E8A-4147-A177-3AD203B41FA5}">
                      <a16:colId xmlns:a16="http://schemas.microsoft.com/office/drawing/2014/main" val="20001"/>
                    </a:ext>
                  </a:extLst>
                </a:gridCol>
              </a:tblGrid>
              <a:tr h="504084">
                <a:tc>
                  <a:txBody>
                    <a:bodyPr/>
                    <a:lstStyle/>
                    <a:p>
                      <a:r>
                        <a:rPr lang="en-GB" sz="2000" dirty="0">
                          <a:latin typeface="Arial" panose="020B0604020202020204" pitchFamily="34" charset="0"/>
                          <a:cs typeface="Arial" panose="020B0604020202020204" pitchFamily="34" charset="0"/>
                        </a:rPr>
                        <a:t>Issue</a:t>
                      </a:r>
                    </a:p>
                  </a:txBody>
                  <a:tcPr marL="100817" marR="100817" marT="50408" marB="50408"/>
                </a:tc>
                <a:tc>
                  <a:txBody>
                    <a:bodyPr/>
                    <a:lstStyle/>
                    <a:p>
                      <a:r>
                        <a:rPr lang="en-GB" sz="2000" dirty="0">
                          <a:latin typeface="Arial" panose="020B0604020202020204" pitchFamily="34" charset="0"/>
                          <a:cs typeface="Arial" panose="020B0604020202020204" pitchFamily="34" charset="0"/>
                        </a:rPr>
                        <a:t>Committee's conclusion</a:t>
                      </a:r>
                    </a:p>
                  </a:txBody>
                  <a:tcPr marL="100817" marR="100817" marT="50408" marB="50408"/>
                </a:tc>
                <a:extLst>
                  <a:ext uri="{0D108BD9-81ED-4DB2-BD59-A6C34878D82A}">
                    <a16:rowId xmlns:a16="http://schemas.microsoft.com/office/drawing/2014/main" val="10000"/>
                  </a:ext>
                </a:extLst>
              </a:tr>
              <a:tr h="907351">
                <a:tc>
                  <a:txBody>
                    <a:bodyPr/>
                    <a:lstStyle/>
                    <a:p>
                      <a:r>
                        <a:rPr lang="en-GB" sz="2000" dirty="0">
                          <a:latin typeface="Arial" panose="020B0604020202020204" pitchFamily="34" charset="0"/>
                          <a:cs typeface="Arial" panose="020B0604020202020204" pitchFamily="34" charset="0"/>
                        </a:rPr>
                        <a:t>Comparators</a:t>
                      </a:r>
                    </a:p>
                  </a:txBody>
                  <a:tcPr marL="100817" marR="100817" marT="50408" marB="50408"/>
                </a:tc>
                <a:tc>
                  <a:txBody>
                    <a:bodyPr/>
                    <a:lstStyle/>
                    <a:p>
                      <a:r>
                        <a:rPr lang="en-GB" sz="2000" dirty="0">
                          <a:latin typeface="Arial" panose="020B0604020202020204" pitchFamily="34" charset="0"/>
                          <a:cs typeface="Arial" panose="020B0604020202020204" pitchFamily="34" charset="0"/>
                        </a:rPr>
                        <a:t>Best supportive care is a relevant comparator but the evidence presented to support its relative efficacy is not reliable</a:t>
                      </a:r>
                    </a:p>
                  </a:txBody>
                  <a:tcPr marL="100817" marR="100817" marT="50408" marB="50408"/>
                </a:tc>
                <a:extLst>
                  <a:ext uri="{0D108BD9-81ED-4DB2-BD59-A6C34878D82A}">
                    <a16:rowId xmlns:a16="http://schemas.microsoft.com/office/drawing/2014/main" val="10001"/>
                  </a:ext>
                </a:extLst>
              </a:tr>
              <a:tr h="504084">
                <a:tc>
                  <a:txBody>
                    <a:bodyPr/>
                    <a:lstStyle/>
                    <a:p>
                      <a:r>
                        <a:rPr lang="en-GB" sz="2000" dirty="0">
                          <a:latin typeface="Arial" panose="020B0604020202020204" pitchFamily="34" charset="0"/>
                          <a:cs typeface="Arial" panose="020B0604020202020204" pitchFamily="34" charset="0"/>
                        </a:rPr>
                        <a:t>Prior </a:t>
                      </a:r>
                      <a:r>
                        <a:rPr lang="en-GB" sz="2000" dirty="0" err="1">
                          <a:latin typeface="Arial" panose="020B0604020202020204" pitchFamily="34" charset="0"/>
                          <a:cs typeface="Arial" panose="020B0604020202020204" pitchFamily="34" charset="0"/>
                        </a:rPr>
                        <a:t>midostaurin</a:t>
                      </a:r>
                      <a:r>
                        <a:rPr lang="en-GB" sz="2000" dirty="0">
                          <a:latin typeface="Arial" panose="020B0604020202020204" pitchFamily="34" charset="0"/>
                          <a:cs typeface="Arial" panose="020B0604020202020204" pitchFamily="34" charset="0"/>
                        </a:rPr>
                        <a:t> use</a:t>
                      </a:r>
                    </a:p>
                  </a:txBody>
                  <a:tcPr marL="100817" marR="100817" marT="50408" marB="50408"/>
                </a:tc>
                <a:tc>
                  <a:txBody>
                    <a:bodyPr/>
                    <a:lstStyle/>
                    <a:p>
                      <a:r>
                        <a:rPr lang="en-GB" sz="2000" dirty="0">
                          <a:latin typeface="Arial" panose="020B0604020202020204" pitchFamily="34" charset="0"/>
                          <a:cs typeface="Arial" panose="020B0604020202020204" pitchFamily="34" charset="0"/>
                        </a:rPr>
                        <a:t>The proportion of people with relapsed or refractory disease who may have received prior </a:t>
                      </a:r>
                      <a:r>
                        <a:rPr lang="en-GB" sz="2000" dirty="0" err="1">
                          <a:latin typeface="Arial" panose="020B0604020202020204" pitchFamily="34" charset="0"/>
                          <a:cs typeface="Arial" panose="020B0604020202020204" pitchFamily="34" charset="0"/>
                        </a:rPr>
                        <a:t>midostaurin</a:t>
                      </a:r>
                      <a:r>
                        <a:rPr lang="en-GB" sz="2000" dirty="0">
                          <a:latin typeface="Arial" panose="020B0604020202020204" pitchFamily="34" charset="0"/>
                          <a:cs typeface="Arial" panose="020B0604020202020204" pitchFamily="34" charset="0"/>
                        </a:rPr>
                        <a:t> treatment in clinical practice in England is higher than the proportion of people with prior </a:t>
                      </a:r>
                      <a:r>
                        <a:rPr lang="en-GB" sz="2000" dirty="0" err="1">
                          <a:latin typeface="Arial" panose="020B0604020202020204" pitchFamily="34" charset="0"/>
                          <a:cs typeface="Arial" panose="020B0604020202020204" pitchFamily="34" charset="0"/>
                        </a:rPr>
                        <a:t>midostaurin</a:t>
                      </a:r>
                      <a:r>
                        <a:rPr lang="en-GB" sz="2000" dirty="0">
                          <a:latin typeface="Arial" panose="020B0604020202020204" pitchFamily="34" charset="0"/>
                          <a:cs typeface="Arial" panose="020B0604020202020204" pitchFamily="34" charset="0"/>
                        </a:rPr>
                        <a:t> treatment in the ADMIRAL study</a:t>
                      </a:r>
                    </a:p>
                  </a:txBody>
                  <a:tcPr marL="100817" marR="100817" marT="50408" marB="50408"/>
                </a:tc>
                <a:extLst>
                  <a:ext uri="{0D108BD9-81ED-4DB2-BD59-A6C34878D82A}">
                    <a16:rowId xmlns:a16="http://schemas.microsoft.com/office/drawing/2014/main" val="10002"/>
                  </a:ext>
                </a:extLst>
              </a:tr>
              <a:tr h="504084">
                <a:tc>
                  <a:txBody>
                    <a:bodyPr/>
                    <a:lstStyle/>
                    <a:p>
                      <a:r>
                        <a:rPr lang="en-GB" sz="2000" dirty="0">
                          <a:latin typeface="Arial" panose="020B0604020202020204" pitchFamily="34" charset="0"/>
                          <a:cs typeface="Arial" panose="020B0604020202020204" pitchFamily="34" charset="0"/>
                        </a:rPr>
                        <a:t>Cure assumptions</a:t>
                      </a:r>
                    </a:p>
                  </a:txBody>
                  <a:tcPr marL="100817" marR="100817" marT="50408" marB="50408"/>
                </a:tc>
                <a:tc>
                  <a:txBody>
                    <a:bodyPr/>
                    <a:lstStyle/>
                    <a:p>
                      <a:r>
                        <a:rPr lang="en-GB" sz="2000" dirty="0">
                          <a:latin typeface="Arial" panose="020B0604020202020204" pitchFamily="34" charset="0"/>
                          <a:cs typeface="Arial" panose="020B0604020202020204" pitchFamily="34" charset="0"/>
                        </a:rPr>
                        <a:t>A 3 year cure point is plausible and no evidence was presented for a 2 year cure point </a:t>
                      </a:r>
                    </a:p>
                  </a:txBody>
                  <a:tcPr marL="100817" marR="100817" marT="50408" marB="50408"/>
                </a:tc>
                <a:extLst>
                  <a:ext uri="{0D108BD9-81ED-4DB2-BD59-A6C34878D82A}">
                    <a16:rowId xmlns:a16="http://schemas.microsoft.com/office/drawing/2014/main" val="10003"/>
                  </a:ext>
                </a:extLst>
              </a:tr>
              <a:tr h="907351">
                <a:tc>
                  <a:txBody>
                    <a:bodyPr/>
                    <a:lstStyle/>
                    <a:p>
                      <a:r>
                        <a:rPr lang="en-GB" sz="2000" dirty="0" err="1">
                          <a:latin typeface="Arial" panose="020B0604020202020204" pitchFamily="34" charset="0"/>
                          <a:cs typeface="Arial" panose="020B0604020202020204" pitchFamily="34" charset="0"/>
                        </a:rPr>
                        <a:t>Gilteritinib</a:t>
                      </a:r>
                      <a:r>
                        <a:rPr lang="en-GB" sz="2000" dirty="0">
                          <a:latin typeface="Arial" panose="020B0604020202020204" pitchFamily="34" charset="0"/>
                          <a:cs typeface="Arial" panose="020B0604020202020204" pitchFamily="34" charset="0"/>
                        </a:rPr>
                        <a:t> effectiveness after HSCT</a:t>
                      </a:r>
                    </a:p>
                  </a:txBody>
                  <a:tcPr marL="100817" marR="100817" marT="50408" marB="50408"/>
                </a:tc>
                <a:tc>
                  <a:txBody>
                    <a:bodyPr/>
                    <a:lstStyle/>
                    <a:p>
                      <a:r>
                        <a:rPr lang="en-GB" sz="2000" dirty="0">
                          <a:latin typeface="Arial" panose="020B0604020202020204" pitchFamily="34" charset="0"/>
                          <a:cs typeface="Arial" panose="020B0604020202020204" pitchFamily="34" charset="0"/>
                        </a:rPr>
                        <a:t>Data from ADMIRAL should be used to model post-stem cell transplant overall survival</a:t>
                      </a:r>
                    </a:p>
                  </a:txBody>
                  <a:tcPr marL="100817" marR="100817" marT="50408" marB="50408"/>
                </a:tc>
                <a:extLst>
                  <a:ext uri="{0D108BD9-81ED-4DB2-BD59-A6C34878D82A}">
                    <a16:rowId xmlns:a16="http://schemas.microsoft.com/office/drawing/2014/main" val="10004"/>
                  </a:ext>
                </a:extLst>
              </a:tr>
            </a:tbl>
          </a:graphicData>
        </a:graphic>
      </p:graphicFrame>
      <p:sp>
        <p:nvSpPr>
          <p:cNvPr id="6" name="Rectangle 5">
            <a:extLst>
              <a:ext uri="{FF2B5EF4-FFF2-40B4-BE49-F238E27FC236}">
                <a16:creationId xmlns:a16="http://schemas.microsoft.com/office/drawing/2014/main" id="{423EA0E3-65BB-4A5A-A5BF-5D8B66D0B91E}"/>
              </a:ext>
            </a:extLst>
          </p:cNvPr>
          <p:cNvSpPr/>
          <p:nvPr/>
        </p:nvSpPr>
        <p:spPr>
          <a:xfrm>
            <a:off x="8297780" y="0"/>
            <a:ext cx="2409371" cy="435429"/>
          </a:xfrm>
          <a:prstGeom prst="rect">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RECAP</a:t>
            </a:r>
          </a:p>
        </p:txBody>
      </p:sp>
    </p:spTree>
    <p:extLst>
      <p:ext uri="{BB962C8B-B14F-4D97-AF65-F5344CB8AC3E}">
        <p14:creationId xmlns:p14="http://schemas.microsoft.com/office/powerpoint/2010/main" val="4215765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781" y="393750"/>
            <a:ext cx="9669780" cy="765501"/>
          </a:xfrm>
        </p:spPr>
        <p:txBody>
          <a:bodyPr/>
          <a:lstStyle/>
          <a:p>
            <a:pPr>
              <a:lnSpc>
                <a:spcPct val="100000"/>
              </a:lnSpc>
            </a:pPr>
            <a:r>
              <a:rPr lang="en-GB" sz="3200" dirty="0"/>
              <a:t>Committee's considerations in ACD</a:t>
            </a:r>
            <a:br>
              <a:rPr lang="en-GB" sz="3200" dirty="0"/>
            </a:br>
            <a:r>
              <a:rPr lang="en-GB" sz="2600" i="1" dirty="0">
                <a:solidFill>
                  <a:srgbClr val="573562"/>
                </a:solidFill>
              </a:rPr>
              <a:t>Committee’s considerations on modelling assumptions</a:t>
            </a:r>
            <a:endParaRPr lang="en-GB" sz="2600" dirty="0"/>
          </a:p>
        </p:txBody>
      </p:sp>
      <p:sp>
        <p:nvSpPr>
          <p:cNvPr id="4" name="Slide Number Placeholder 3"/>
          <p:cNvSpPr>
            <a:spLocks noGrp="1"/>
          </p:cNvSpPr>
          <p:nvPr>
            <p:ph type="sldNum" sz="quarter" idx="12"/>
          </p:nvPr>
        </p:nvSpPr>
        <p:spPr>
          <a:xfrm>
            <a:off x="9924371" y="7000681"/>
            <a:ext cx="500380" cy="333663"/>
          </a:xfrm>
        </p:spPr>
        <p:txBody>
          <a:bodyPr/>
          <a:lstStyle/>
          <a:p>
            <a:fld id="{532824D6-1CC4-45B0-B658-13A760FABFFA}" type="slidenum">
              <a:rPr lang="en-GB" smtClean="0"/>
              <a:pPr/>
              <a:t>7</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1628669474"/>
              </p:ext>
            </p:extLst>
          </p:nvPr>
        </p:nvGraphicFramePr>
        <p:xfrm>
          <a:off x="504781" y="1521774"/>
          <a:ext cx="9741786" cy="5247998"/>
        </p:xfrm>
        <a:graphic>
          <a:graphicData uri="http://schemas.openxmlformats.org/drawingml/2006/table">
            <a:tbl>
              <a:tblPr firstRow="1" bandRow="1">
                <a:tableStyleId>{F5AB1C69-6EDB-4FF4-983F-18BD219EF322}</a:tableStyleId>
              </a:tblPr>
              <a:tblGrid>
                <a:gridCol w="2357252">
                  <a:extLst>
                    <a:ext uri="{9D8B030D-6E8A-4147-A177-3AD203B41FA5}">
                      <a16:colId xmlns:a16="http://schemas.microsoft.com/office/drawing/2014/main" val="20000"/>
                    </a:ext>
                  </a:extLst>
                </a:gridCol>
                <a:gridCol w="7384534">
                  <a:extLst>
                    <a:ext uri="{9D8B030D-6E8A-4147-A177-3AD203B41FA5}">
                      <a16:colId xmlns:a16="http://schemas.microsoft.com/office/drawing/2014/main" val="20001"/>
                    </a:ext>
                  </a:extLst>
                </a:gridCol>
              </a:tblGrid>
              <a:tr h="508217">
                <a:tc>
                  <a:txBody>
                    <a:bodyPr/>
                    <a:lstStyle/>
                    <a:p>
                      <a:r>
                        <a:rPr lang="en-GB" sz="1800" dirty="0">
                          <a:latin typeface="Arial" panose="020B0604020202020204" pitchFamily="34" charset="0"/>
                          <a:cs typeface="Arial" panose="020B0604020202020204" pitchFamily="34" charset="0"/>
                        </a:rPr>
                        <a:t>Issue</a:t>
                      </a:r>
                    </a:p>
                  </a:txBody>
                  <a:tcPr marL="100817" marR="100817" marT="50408" marB="50408"/>
                </a:tc>
                <a:tc>
                  <a:txBody>
                    <a:bodyPr/>
                    <a:lstStyle/>
                    <a:p>
                      <a:r>
                        <a:rPr lang="en-GB" sz="1800" dirty="0">
                          <a:latin typeface="Arial" panose="020B0604020202020204" pitchFamily="34" charset="0"/>
                          <a:cs typeface="Arial" panose="020B0604020202020204" pitchFamily="34" charset="0"/>
                        </a:rPr>
                        <a:t>Committee's conclusion</a:t>
                      </a:r>
                    </a:p>
                  </a:txBody>
                  <a:tcPr marL="100817" marR="100817" marT="50408" marB="50408"/>
                </a:tc>
                <a:extLst>
                  <a:ext uri="{0D108BD9-81ED-4DB2-BD59-A6C34878D82A}">
                    <a16:rowId xmlns:a16="http://schemas.microsoft.com/office/drawing/2014/main" val="10000"/>
                  </a:ext>
                </a:extLst>
              </a:tr>
              <a:tr h="696745">
                <a:tc>
                  <a:txBody>
                    <a:bodyPr/>
                    <a:lstStyle/>
                    <a:p>
                      <a:r>
                        <a:rPr lang="en-GB" sz="1800" dirty="0">
                          <a:latin typeface="Arial" panose="020B0604020202020204" pitchFamily="34" charset="0"/>
                          <a:cs typeface="Arial" panose="020B0604020202020204" pitchFamily="34" charset="0"/>
                        </a:rPr>
                        <a:t>Wastage</a:t>
                      </a:r>
                    </a:p>
                  </a:txBody>
                  <a:tcPr marL="100817" marR="100817" marT="50408" marB="50408"/>
                </a:tc>
                <a:tc>
                  <a:txBody>
                    <a:bodyPr/>
                    <a:lstStyle/>
                    <a:p>
                      <a:r>
                        <a:rPr lang="en-GB" sz="1800" dirty="0">
                          <a:latin typeface="Arial" panose="020B0604020202020204" pitchFamily="34" charset="0"/>
                          <a:cs typeface="Arial" panose="020B0604020202020204" pitchFamily="34" charset="0"/>
                        </a:rPr>
                        <a:t>Wastage of 14 days’ supply of gilteritinib should be accounted for </a:t>
                      </a:r>
                      <a:r>
                        <a:rPr lang="en-GB" sz="1800" dirty="0">
                          <a:solidFill>
                            <a:schemeClr val="tx1"/>
                          </a:solidFill>
                          <a:latin typeface="Arial" panose="020B0604020202020204" pitchFamily="34" charset="0"/>
                          <a:cs typeface="Arial" panose="020B0604020202020204" pitchFamily="34" charset="0"/>
                        </a:rPr>
                        <a:t>in the model</a:t>
                      </a:r>
                    </a:p>
                  </a:txBody>
                  <a:tcPr marL="100817" marR="100817" marT="50408" marB="50408"/>
                </a:tc>
                <a:extLst>
                  <a:ext uri="{0D108BD9-81ED-4DB2-BD59-A6C34878D82A}">
                    <a16:rowId xmlns:a16="http://schemas.microsoft.com/office/drawing/2014/main" val="2602873674"/>
                  </a:ext>
                </a:extLst>
              </a:tr>
              <a:tr h="441173">
                <a:tc>
                  <a:txBody>
                    <a:bodyPr/>
                    <a:lstStyle/>
                    <a:p>
                      <a:r>
                        <a:rPr lang="en-GB" sz="1800" dirty="0">
                          <a:latin typeface="Arial" panose="020B0604020202020204" pitchFamily="34" charset="0"/>
                          <a:cs typeface="Arial" panose="020B0604020202020204" pitchFamily="34" charset="0"/>
                        </a:rPr>
                        <a:t>Drug costs</a:t>
                      </a:r>
                    </a:p>
                  </a:txBody>
                  <a:tcPr marL="100817" marR="100817" marT="50408" marB="50408"/>
                </a:tc>
                <a:tc>
                  <a:txBody>
                    <a:bodyPr/>
                    <a:lstStyle/>
                    <a:p>
                      <a:r>
                        <a:rPr lang="en-GB" sz="1800" dirty="0">
                          <a:latin typeface="Arial" panose="020B0604020202020204" pitchFamily="34" charset="0"/>
                          <a:cs typeface="Arial" panose="020B0604020202020204" pitchFamily="34" charset="0"/>
                        </a:rPr>
                        <a:t>Drug costs should be applied in each cycle of the model</a:t>
                      </a:r>
                    </a:p>
                  </a:txBody>
                  <a:tcPr marL="100817" marR="100817" marT="50408" marB="50408"/>
                </a:tc>
                <a:extLst>
                  <a:ext uri="{0D108BD9-81ED-4DB2-BD59-A6C34878D82A}">
                    <a16:rowId xmlns:a16="http://schemas.microsoft.com/office/drawing/2014/main" val="2569883563"/>
                  </a:ext>
                </a:extLst>
              </a:tr>
              <a:tr h="931351">
                <a:tc>
                  <a:txBody>
                    <a:bodyPr/>
                    <a:lstStyle/>
                    <a:p>
                      <a:r>
                        <a:rPr lang="en-GB" sz="1800" dirty="0">
                          <a:latin typeface="Arial" panose="020B0604020202020204" pitchFamily="34" charset="0"/>
                          <a:cs typeface="Arial" panose="020B0604020202020204" pitchFamily="34" charset="0"/>
                        </a:rPr>
                        <a:t>Quality of life</a:t>
                      </a:r>
                    </a:p>
                  </a:txBody>
                  <a:tcPr marL="100817" marR="100817" marT="50408" marB="50408"/>
                </a:tc>
                <a:tc>
                  <a:txBody>
                    <a:bodyPr/>
                    <a:lstStyle/>
                    <a:p>
                      <a:r>
                        <a:rPr lang="en-GB" sz="1800" dirty="0">
                          <a:latin typeface="Arial" panose="020B0604020202020204" pitchFamily="34" charset="0"/>
                          <a:cs typeface="Arial" panose="020B0604020202020204" pitchFamily="34" charset="0"/>
                        </a:rPr>
                        <a:t>The potential benefit of taking an oral tablet at home compared with having chemotherapy in hospital had not been adequately captured in the model</a:t>
                      </a:r>
                    </a:p>
                  </a:txBody>
                  <a:tcPr marL="100817" marR="100817" marT="50408" marB="50408"/>
                </a:tc>
                <a:extLst>
                  <a:ext uri="{0D108BD9-81ED-4DB2-BD59-A6C34878D82A}">
                    <a16:rowId xmlns:a16="http://schemas.microsoft.com/office/drawing/2014/main" val="249849330"/>
                  </a:ext>
                </a:extLst>
              </a:tr>
              <a:tr h="1761059">
                <a:tc>
                  <a:txBody>
                    <a:bodyPr/>
                    <a:lstStyle/>
                    <a:p>
                      <a:r>
                        <a:rPr lang="en-GB" sz="1800" dirty="0">
                          <a:latin typeface="Arial" panose="020B0604020202020204" pitchFamily="34" charset="0"/>
                          <a:cs typeface="Arial" panose="020B0604020202020204" pitchFamily="34" charset="0"/>
                        </a:rPr>
                        <a:t>End of life</a:t>
                      </a:r>
                    </a:p>
                  </a:txBody>
                  <a:tcPr marL="100817" marR="100817" marT="50408" marB="50408"/>
                </a:tc>
                <a:tc>
                  <a:txBody>
                    <a:bodyPr/>
                    <a:lstStyle/>
                    <a:p>
                      <a:r>
                        <a:rPr lang="en-GB" sz="1800" dirty="0">
                          <a:latin typeface="Arial" panose="020B0604020202020204" pitchFamily="34" charset="0"/>
                          <a:cs typeface="Arial" panose="020B0604020202020204" pitchFamily="34" charset="0"/>
                        </a:rPr>
                        <a:t>Criteria met</a:t>
                      </a:r>
                    </a:p>
                    <a:p>
                      <a:pPr marL="285750" indent="-285750">
                        <a:buFont typeface="Arial" panose="020B0604020202020204" pitchFamily="34" charset="0"/>
                        <a:buChar char="•"/>
                      </a:pPr>
                      <a:r>
                        <a:rPr lang="en-GB" sz="1800" kern="1200" dirty="0">
                          <a:solidFill>
                            <a:schemeClr val="tx1"/>
                          </a:solidFill>
                          <a:effectLst/>
                          <a:latin typeface="+mn-lt"/>
                          <a:ea typeface="+mn-ea"/>
                          <a:cs typeface="+mn-cs"/>
                        </a:rPr>
                        <a:t>Life expectancy &lt;24 months: median OS in salvage chemotherapy group of ADMIRAL 5.6 months; clinical experts: median OS around 2-3 months</a:t>
                      </a:r>
                    </a:p>
                    <a:p>
                      <a:pPr marL="285750" indent="-285750">
                        <a:buFont typeface="Arial" panose="020B0604020202020204" pitchFamily="34" charset="0"/>
                        <a:buChar char="•"/>
                      </a:pPr>
                      <a:r>
                        <a:rPr lang="en-GB" sz="1800" u="none" strike="noStrike" dirty="0">
                          <a:solidFill>
                            <a:schemeClr val="tx1"/>
                          </a:solidFill>
                          <a:effectLst/>
                        </a:rPr>
                        <a:t>Extension to life ≥ 3 months: </a:t>
                      </a:r>
                      <a:r>
                        <a:rPr lang="en-GB" sz="1800" u="none" strike="noStrike" dirty="0" err="1">
                          <a:solidFill>
                            <a:schemeClr val="tx1"/>
                          </a:solidFill>
                          <a:effectLst/>
                        </a:rPr>
                        <a:t>gilteritinib</a:t>
                      </a:r>
                      <a:r>
                        <a:rPr lang="en-GB" sz="1800" u="none" strike="noStrike" dirty="0">
                          <a:solidFill>
                            <a:schemeClr val="tx1"/>
                          </a:solidFill>
                          <a:effectLst/>
                        </a:rPr>
                        <a:t> </a:t>
                      </a:r>
                      <a:r>
                        <a:rPr lang="en-GB" sz="1800" kern="1200" dirty="0">
                          <a:solidFill>
                            <a:schemeClr val="tx1"/>
                          </a:solidFill>
                          <a:effectLst/>
                          <a:latin typeface="+mn-lt"/>
                          <a:ea typeface="+mn-ea"/>
                          <a:cs typeface="+mn-cs"/>
                        </a:rPr>
                        <a:t>extends mean OS by 2.34 years and 0.98 years more compared to BSC and salvage chemotherapy, respectively (ERG’s model)</a:t>
                      </a:r>
                      <a:endParaRPr lang="en-GB" sz="1800" dirty="0">
                        <a:solidFill>
                          <a:schemeClr val="tx1"/>
                        </a:solidFill>
                        <a:latin typeface="Arial" panose="020B0604020202020204" pitchFamily="34" charset="0"/>
                        <a:cs typeface="Arial" panose="020B0604020202020204" pitchFamily="34" charset="0"/>
                      </a:endParaRPr>
                    </a:p>
                  </a:txBody>
                  <a:tcPr marL="100817" marR="100817" marT="50408" marB="50408"/>
                </a:tc>
                <a:extLst>
                  <a:ext uri="{0D108BD9-81ED-4DB2-BD59-A6C34878D82A}">
                    <a16:rowId xmlns:a16="http://schemas.microsoft.com/office/drawing/2014/main" val="3234349495"/>
                  </a:ext>
                </a:extLst>
              </a:tr>
              <a:tr h="641992">
                <a:tc>
                  <a:txBody>
                    <a:bodyPr/>
                    <a:lstStyle/>
                    <a:p>
                      <a:r>
                        <a:rPr lang="en-GB" sz="1800" dirty="0">
                          <a:latin typeface="Arial" panose="020B0604020202020204" pitchFamily="34" charset="0"/>
                          <a:cs typeface="Arial" panose="020B0604020202020204" pitchFamily="34" charset="0"/>
                        </a:rPr>
                        <a:t>Committee’s preferred ICER</a:t>
                      </a:r>
                    </a:p>
                  </a:txBody>
                  <a:tcPr marL="100817" marR="100817" marT="50408" marB="50408"/>
                </a:tc>
                <a:tc>
                  <a:txBody>
                    <a:bodyPr/>
                    <a:lstStyle/>
                    <a:p>
                      <a:r>
                        <a:rPr lang="en-GB" sz="1800" dirty="0">
                          <a:latin typeface="Arial" panose="020B0604020202020204" pitchFamily="34" charset="0"/>
                          <a:cs typeface="Arial" panose="020B0604020202020204" pitchFamily="34" charset="0"/>
                        </a:rPr>
                        <a:t>Above £98,000/QALY gained (contains a confidential patient access scheme discount, so exact number cannot be reported here)</a:t>
                      </a:r>
                    </a:p>
                  </a:txBody>
                  <a:tcPr marL="100817" marR="100817" marT="50408" marB="50408"/>
                </a:tc>
                <a:extLst>
                  <a:ext uri="{0D108BD9-81ED-4DB2-BD59-A6C34878D82A}">
                    <a16:rowId xmlns:a16="http://schemas.microsoft.com/office/drawing/2014/main" val="212179763"/>
                  </a:ext>
                </a:extLst>
              </a:tr>
            </a:tbl>
          </a:graphicData>
        </a:graphic>
      </p:graphicFrame>
      <p:sp>
        <p:nvSpPr>
          <p:cNvPr id="6" name="Rectangle 5">
            <a:extLst>
              <a:ext uri="{FF2B5EF4-FFF2-40B4-BE49-F238E27FC236}">
                <a16:creationId xmlns:a16="http://schemas.microsoft.com/office/drawing/2014/main" id="{8145BE74-1B9F-4AA2-B72F-6BE8F5857624}"/>
              </a:ext>
            </a:extLst>
          </p:cNvPr>
          <p:cNvSpPr/>
          <p:nvPr/>
        </p:nvSpPr>
        <p:spPr>
          <a:xfrm>
            <a:off x="8297780" y="0"/>
            <a:ext cx="2409371" cy="435429"/>
          </a:xfrm>
          <a:prstGeom prst="rect">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b="1" dirty="0"/>
              <a:t>RECAP</a:t>
            </a:r>
          </a:p>
        </p:txBody>
      </p:sp>
    </p:spTree>
    <p:extLst>
      <p:ext uri="{BB962C8B-B14F-4D97-AF65-F5344CB8AC3E}">
        <p14:creationId xmlns:p14="http://schemas.microsoft.com/office/powerpoint/2010/main" val="2350603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ACD consultation responses</a:t>
            </a:r>
          </a:p>
        </p:txBody>
      </p:sp>
      <p:sp>
        <p:nvSpPr>
          <p:cNvPr id="4" name="Slide Number Placeholder 3"/>
          <p:cNvSpPr>
            <a:spLocks noGrp="1"/>
          </p:cNvSpPr>
          <p:nvPr>
            <p:ph type="sldNum" sz="quarter" idx="12"/>
          </p:nvPr>
        </p:nvSpPr>
        <p:spPr/>
        <p:txBody>
          <a:bodyPr/>
          <a:lstStyle/>
          <a:p>
            <a:fld id="{532824D6-1CC4-45B0-B658-13A760FABFFA}" type="slidenum">
              <a:rPr lang="en-GB" smtClean="0"/>
              <a:pPr/>
              <a:t>8</a:t>
            </a:fld>
            <a:endParaRPr lang="en-GB"/>
          </a:p>
        </p:txBody>
      </p:sp>
      <p:sp>
        <p:nvSpPr>
          <p:cNvPr id="3" name="Content Placeholder 2"/>
          <p:cNvSpPr>
            <a:spLocks noGrp="1"/>
          </p:cNvSpPr>
          <p:nvPr>
            <p:ph sz="quarter" idx="10"/>
          </p:nvPr>
        </p:nvSpPr>
        <p:spPr/>
        <p:txBody>
          <a:bodyPr/>
          <a:lstStyle/>
          <a:p>
            <a:r>
              <a:rPr lang="en-GB" dirty="0"/>
              <a:t>Consultee comments from:</a:t>
            </a:r>
          </a:p>
          <a:p>
            <a:pPr lvl="1"/>
            <a:r>
              <a:rPr lang="en-GB" dirty="0"/>
              <a:t>Astellas Pharma (company) – </a:t>
            </a:r>
            <a:r>
              <a:rPr lang="en-GB" b="1" dirty="0"/>
              <a:t>new evidence</a:t>
            </a:r>
          </a:p>
          <a:p>
            <a:pPr lvl="1"/>
            <a:r>
              <a:rPr lang="en-GB" dirty="0"/>
              <a:t>Royal College of Pathologists</a:t>
            </a:r>
          </a:p>
          <a:p>
            <a:pPr lvl="1"/>
            <a:r>
              <a:rPr lang="en-GB" dirty="0"/>
              <a:t>Leukaemia Care</a:t>
            </a:r>
          </a:p>
          <a:p>
            <a:pPr lvl="1"/>
            <a:endParaRPr lang="en-GB" dirty="0"/>
          </a:p>
        </p:txBody>
      </p:sp>
    </p:spTree>
    <p:extLst>
      <p:ext uri="{BB962C8B-B14F-4D97-AF65-F5344CB8AC3E}">
        <p14:creationId xmlns:p14="http://schemas.microsoft.com/office/powerpoint/2010/main" val="3874329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9BE32-52C8-41D6-87D3-B1A6F027A9CF}"/>
              </a:ext>
            </a:extLst>
          </p:cNvPr>
          <p:cNvSpPr>
            <a:spLocks noGrp="1"/>
          </p:cNvSpPr>
          <p:nvPr>
            <p:ph type="title"/>
          </p:nvPr>
        </p:nvSpPr>
        <p:spPr>
          <a:xfrm>
            <a:off x="508000" y="301696"/>
            <a:ext cx="9669780" cy="639456"/>
          </a:xfrm>
        </p:spPr>
        <p:txBody>
          <a:bodyPr/>
          <a:lstStyle/>
          <a:p>
            <a:r>
              <a:rPr lang="en-GB" sz="3200" dirty="0"/>
              <a:t>Patient and professional group comments</a:t>
            </a:r>
          </a:p>
        </p:txBody>
      </p:sp>
      <p:sp>
        <p:nvSpPr>
          <p:cNvPr id="3" name="Slide Number Placeholder 2">
            <a:extLst>
              <a:ext uri="{FF2B5EF4-FFF2-40B4-BE49-F238E27FC236}">
                <a16:creationId xmlns:a16="http://schemas.microsoft.com/office/drawing/2014/main" id="{1649CC4A-E52F-4C15-8322-2AAA84D8ACCF}"/>
              </a:ext>
            </a:extLst>
          </p:cNvPr>
          <p:cNvSpPr>
            <a:spLocks noGrp="1"/>
          </p:cNvSpPr>
          <p:nvPr>
            <p:ph type="sldNum" sz="quarter" idx="12"/>
          </p:nvPr>
        </p:nvSpPr>
        <p:spPr/>
        <p:txBody>
          <a:bodyPr/>
          <a:lstStyle/>
          <a:p>
            <a:fld id="{DDBE135E-2566-4748-853C-8A3B78F0FB00}" type="slidenum">
              <a:rPr lang="en-GB" smtClean="0"/>
              <a:t>9</a:t>
            </a:fld>
            <a:endParaRPr lang="en-GB" dirty="0"/>
          </a:p>
        </p:txBody>
      </p:sp>
      <p:sp>
        <p:nvSpPr>
          <p:cNvPr id="4" name="Content Placeholder 3">
            <a:extLst>
              <a:ext uri="{FF2B5EF4-FFF2-40B4-BE49-F238E27FC236}">
                <a16:creationId xmlns:a16="http://schemas.microsoft.com/office/drawing/2014/main" id="{DDF541C4-721F-48E4-836E-1F86BA326601}"/>
              </a:ext>
            </a:extLst>
          </p:cNvPr>
          <p:cNvSpPr>
            <a:spLocks noGrp="1"/>
          </p:cNvSpPr>
          <p:nvPr>
            <p:ph sz="quarter" idx="10"/>
          </p:nvPr>
        </p:nvSpPr>
        <p:spPr>
          <a:xfrm>
            <a:off x="508000" y="1164610"/>
            <a:ext cx="9669780" cy="5434220"/>
          </a:xfrm>
        </p:spPr>
        <p:txBody>
          <a:bodyPr/>
          <a:lstStyle/>
          <a:p>
            <a:r>
              <a:rPr lang="en-GB" sz="2200" dirty="0" err="1"/>
              <a:t>Gilteritinib</a:t>
            </a:r>
            <a:r>
              <a:rPr lang="en-GB" sz="2200" dirty="0"/>
              <a:t> is the only FLT3 inhibitor for relapsed/refractory AML being considered for use on NHS and considerable unmet need in this group</a:t>
            </a:r>
          </a:p>
          <a:p>
            <a:r>
              <a:rPr lang="en-GB" sz="2200" dirty="0"/>
              <a:t>Stakeholders said 2-year cure point seems reasonable</a:t>
            </a:r>
          </a:p>
          <a:p>
            <a:pPr lvl="1"/>
            <a:r>
              <a:rPr lang="en-GB" sz="2200" dirty="0"/>
              <a:t>One stakeholder said that relapses occur earlier in this population, likely within the first 12 month</a:t>
            </a:r>
          </a:p>
          <a:p>
            <a:pPr lvl="1"/>
            <a:r>
              <a:rPr lang="en-GB" sz="2200" dirty="0"/>
              <a:t>One stakeholder said that few events occur after 12 months, patients alive and in remission 12 months post-transplant are mostly cured</a:t>
            </a:r>
          </a:p>
          <a:p>
            <a:r>
              <a:rPr lang="en-GB" sz="2200" dirty="0"/>
              <a:t>Quality of life gains from outpatient, oral treatment not fully represented in disutility value</a:t>
            </a:r>
          </a:p>
          <a:p>
            <a:r>
              <a:rPr lang="en-GB" sz="2200" dirty="0"/>
              <a:t>Reference costs for FLAG-IDA* administration (£1,418.51) are not an accurate reflection of NHS costs</a:t>
            </a:r>
          </a:p>
          <a:p>
            <a:pPr lvl="1"/>
            <a:r>
              <a:rPr lang="en-GB" sz="2200" dirty="0"/>
              <a:t>Would be about £30,000 (conservative estimate) in NHS due to inpatient therapy, possible ITU admission and associated anti-fungal therapy</a:t>
            </a:r>
          </a:p>
          <a:p>
            <a:pPr lvl="2"/>
            <a:r>
              <a:rPr lang="en-GB" sz="2000" dirty="0"/>
              <a:t>Assuming a minimum stay in hospital for 30 days</a:t>
            </a:r>
          </a:p>
        </p:txBody>
      </p:sp>
      <p:sp>
        <p:nvSpPr>
          <p:cNvPr id="5" name="TextBox 4">
            <a:extLst>
              <a:ext uri="{FF2B5EF4-FFF2-40B4-BE49-F238E27FC236}">
                <a16:creationId xmlns:a16="http://schemas.microsoft.com/office/drawing/2014/main" id="{05D72734-18D3-4C08-8B27-980ACADC703B}"/>
              </a:ext>
            </a:extLst>
          </p:cNvPr>
          <p:cNvSpPr txBox="1"/>
          <p:nvPr/>
        </p:nvSpPr>
        <p:spPr>
          <a:xfrm>
            <a:off x="1676628" y="6942097"/>
            <a:ext cx="3619500" cy="276999"/>
          </a:xfrm>
          <a:prstGeom prst="rect">
            <a:avLst/>
          </a:prstGeom>
          <a:noFill/>
        </p:spPr>
        <p:txBody>
          <a:bodyPr wrap="square" lIns="0" tIns="0" rIns="0" bIns="0" rtlCol="0">
            <a:spAutoFit/>
          </a:bodyPr>
          <a:lstStyle/>
          <a:p>
            <a:r>
              <a:rPr lang="en-GB" sz="1800" dirty="0"/>
              <a:t>*high-intensity salvage regimen </a:t>
            </a:r>
          </a:p>
        </p:txBody>
      </p:sp>
    </p:spTree>
    <p:extLst>
      <p:ext uri="{BB962C8B-B14F-4D97-AF65-F5344CB8AC3E}">
        <p14:creationId xmlns:p14="http://schemas.microsoft.com/office/powerpoint/2010/main" val="1474433219"/>
      </p:ext>
    </p:extLst>
  </p:cSld>
  <p:clrMapOvr>
    <a:masterClrMapping/>
  </p:clrMapOvr>
</p:sld>
</file>

<file path=ppt/theme/theme1.xml><?xml version="1.0" encoding="utf-8"?>
<a:theme xmlns:a="http://schemas.openxmlformats.org/drawingml/2006/main" name="NICE">
  <a:themeElements>
    <a:clrScheme name="NICE Wht Background">
      <a:dk1>
        <a:srgbClr val="393938"/>
      </a:dk1>
      <a:lt1>
        <a:sysClr val="window" lastClr="FFFFFF"/>
      </a:lt1>
      <a:dk2>
        <a:srgbClr val="222222"/>
      </a:dk2>
      <a:lt2>
        <a:srgbClr val="18646E"/>
      </a:lt2>
      <a:accent1>
        <a:srgbClr val="573562"/>
      </a:accent1>
      <a:accent2>
        <a:srgbClr val="A28AA8"/>
      </a:accent2>
      <a:accent3>
        <a:srgbClr val="18646E"/>
      </a:accent3>
      <a:accent4>
        <a:srgbClr val="527D83"/>
      </a:accent4>
      <a:accent5>
        <a:srgbClr val="004650"/>
      </a:accent5>
      <a:accent6>
        <a:srgbClr val="A2BDC1"/>
      </a:accent6>
      <a:hlink>
        <a:srgbClr val="393938"/>
      </a:hlink>
      <a:folHlink>
        <a:srgbClr val="39393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800" dirty="0" err="1" smtClean="0">
            <a:solidFill>
              <a:schemeClr val="tx1"/>
            </a:solidFill>
          </a:defRPr>
        </a:defPPr>
      </a:lstStyle>
    </a:txDef>
  </a:objectDefaults>
  <a:extraClrSchemeLst/>
  <a:extLst>
    <a:ext uri="{05A4C25C-085E-4340-85A3-A5531E510DB2}">
      <thm15:themeFamily xmlns:thm15="http://schemas.microsoft.com/office/thememl/2012/main" name="Presentation1" id="{342D210A-D77F-4C36-8D1F-7DC06F72D213}" vid="{1430F171-7385-413C-B947-9113C9C36E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ACM2 presentation template Sept 2018</Template>
  <TotalTime>9057</TotalTime>
  <Words>3282</Words>
  <Application>Microsoft Office PowerPoint</Application>
  <PresentationFormat>Custom</PresentationFormat>
  <Paragraphs>385</Paragraphs>
  <Slides>25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Courier New</vt:lpstr>
      <vt:lpstr>Lato</vt:lpstr>
      <vt:lpstr>Wingdings</vt:lpstr>
      <vt:lpstr>NICE</vt:lpstr>
      <vt:lpstr>Chair’s presentation</vt:lpstr>
      <vt:lpstr>Key issues for consideration</vt:lpstr>
      <vt:lpstr>Gilteritinib</vt:lpstr>
      <vt:lpstr>Background</vt:lpstr>
      <vt:lpstr>ACD: preliminary recommendation</vt:lpstr>
      <vt:lpstr>Committee’s considerations in ACD Committee’s considerations on the clinical evidence presented</vt:lpstr>
      <vt:lpstr>Committee's considerations in ACD Committee’s considerations on modelling assumptions</vt:lpstr>
      <vt:lpstr>ACD consultation responses</vt:lpstr>
      <vt:lpstr>Patient and professional group comments</vt:lpstr>
      <vt:lpstr>Company’s new evidence Updated ADMIRAL data – overall survival</vt:lpstr>
      <vt:lpstr>Company’s new evidence Updated ADMIRAL data – overall survival post-HSCT (ITT population)</vt:lpstr>
      <vt:lpstr>Company’s new evidence 1. Gilteritinib maintenance therapy after HSCT</vt:lpstr>
      <vt:lpstr>ERG comments on company’s new evidence 1. Gilteritinib maintenance therapy</vt:lpstr>
      <vt:lpstr>Company’s new evidence 2. Cure point [1]</vt:lpstr>
      <vt:lpstr>Company’s new evidence 2. Cure point [2]</vt:lpstr>
      <vt:lpstr>ERG comment on company’s new evidence 2. Cure point [3]</vt:lpstr>
      <vt:lpstr>ERG comments on company’s new evidence Updated ADMIRAL data and cure point (2.)</vt:lpstr>
      <vt:lpstr>Company’s new evidence 3. Quality of life and costs associated with administration</vt:lpstr>
      <vt:lpstr>Company’s new evidence 4. Drug wastage</vt:lpstr>
      <vt:lpstr>Company’s new evidence 5. Including best supportive care in weighted comparator</vt:lpstr>
      <vt:lpstr>Gilteritinib PAS price</vt:lpstr>
      <vt:lpstr>Revised company base case Including PAS price for gilteritinib and 2019 ADMIRAL data</vt:lpstr>
      <vt:lpstr>ERG additional analyses, deterministic results All analyses include PAS for gilteritinib</vt:lpstr>
      <vt:lpstr>PowerPoint Presentation</vt:lpstr>
      <vt:lpstr>Key issues for consideration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Chair’s presentation</dc:title>
  <dc:creator>Kirsty Pitt</dc:creator>
  <cp:lastModifiedBy>Orsolya Balogh</cp:lastModifiedBy>
  <cp:revision>397</cp:revision>
  <dcterms:created xsi:type="dcterms:W3CDTF">2020-03-25T15:22:31Z</dcterms:created>
  <dcterms:modified xsi:type="dcterms:W3CDTF">2020-06-01T12:16:10Z</dcterms:modified>
</cp:coreProperties>
</file>