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46" r:id="rId1"/>
  </p:sldMasterIdLst>
  <p:notesMasterIdLst>
    <p:notesMasterId r:id="rId38"/>
  </p:notesMasterIdLst>
  <p:handoutMasterIdLst>
    <p:handoutMasterId r:id="rId39"/>
  </p:handoutMasterIdLst>
  <p:sldIdLst>
    <p:sldId id="401" r:id="rId2"/>
    <p:sldId id="430" r:id="rId3"/>
    <p:sldId id="344" r:id="rId4"/>
    <p:sldId id="429" r:id="rId5"/>
    <p:sldId id="347" r:id="rId6"/>
    <p:sldId id="403" r:id="rId7"/>
    <p:sldId id="348" r:id="rId8"/>
    <p:sldId id="431" r:id="rId9"/>
    <p:sldId id="345" r:id="rId10"/>
    <p:sldId id="417" r:id="rId11"/>
    <p:sldId id="346" r:id="rId12"/>
    <p:sldId id="427" r:id="rId13"/>
    <p:sldId id="419" r:id="rId14"/>
    <p:sldId id="375" r:id="rId15"/>
    <p:sldId id="352" r:id="rId16"/>
    <p:sldId id="405" r:id="rId17"/>
    <p:sldId id="349" r:id="rId18"/>
    <p:sldId id="350" r:id="rId19"/>
    <p:sldId id="420" r:id="rId20"/>
    <p:sldId id="421" r:id="rId21"/>
    <p:sldId id="406" r:id="rId22"/>
    <p:sldId id="407" r:id="rId23"/>
    <p:sldId id="432" r:id="rId24"/>
    <p:sldId id="422" r:id="rId25"/>
    <p:sldId id="423" r:id="rId26"/>
    <p:sldId id="358" r:id="rId27"/>
    <p:sldId id="410" r:id="rId28"/>
    <p:sldId id="428" r:id="rId29"/>
    <p:sldId id="408" r:id="rId30"/>
    <p:sldId id="415" r:id="rId31"/>
    <p:sldId id="409" r:id="rId32"/>
    <p:sldId id="416" r:id="rId33"/>
    <p:sldId id="367" r:id="rId34"/>
    <p:sldId id="370" r:id="rId35"/>
    <p:sldId id="425" r:id="rId36"/>
    <p:sldId id="287"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57" userDrawn="1">
          <p15:clr>
            <a:srgbClr val="A4A3A4"/>
          </p15:clr>
        </p15:guide>
        <p15:guide id="2" pos="7423" userDrawn="1">
          <p15:clr>
            <a:srgbClr val="A4A3A4"/>
          </p15:clr>
        </p15:guide>
        <p15:guide id="3" orient="horz" pos="777" userDrawn="1">
          <p15:clr>
            <a:srgbClr val="A4A3A4"/>
          </p15:clr>
        </p15:guide>
        <p15:guide id="4" orient="horz" pos="232" userDrawn="1">
          <p15:clr>
            <a:srgbClr val="A4A3A4"/>
          </p15:clr>
        </p15:guide>
        <p15:guide id="5" orient="horz" pos="119"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4E16A0F-410B-B126-9FE7-6B5B6C6DA5B8}" name="Richard Diaz" initials="RD" userId="S::Richard.Diaz@nice.org.uk::58e35bea-a0dc-4d72-a250-35e1fc41f16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ate Scott" initials="KS" lastIdx="1" clrIdx="0">
    <p:extLst>
      <p:ext uri="{19B8F6BF-5375-455C-9EA6-DF929625EA0E}">
        <p15:presenceInfo xmlns:p15="http://schemas.microsoft.com/office/powerpoint/2012/main" userId="S::Kate.Scott@nice.org.uk::a9daa57c-aae8-44b9-9578-78ab7c935033" providerId="AD"/>
      </p:ext>
    </p:extLst>
  </p:cmAuthor>
  <p:cmAuthor id="2" name="Olivia Havercroft" initials="OH" lastIdx="50" clrIdx="1">
    <p:extLst>
      <p:ext uri="{19B8F6BF-5375-455C-9EA6-DF929625EA0E}">
        <p15:presenceInfo xmlns:p15="http://schemas.microsoft.com/office/powerpoint/2012/main" userId="S::Olivia.Havercroft@nice.org.uk::3495ddfe-ca10-46be-87f5-2ae56d7a2182" providerId="AD"/>
      </p:ext>
    </p:extLst>
  </p:cmAuthor>
  <p:cmAuthor id="3" name="Charlie Hewitt" initials="CH" lastIdx="70" clrIdx="2">
    <p:extLst>
      <p:ext uri="{19B8F6BF-5375-455C-9EA6-DF929625EA0E}">
        <p15:presenceInfo xmlns:p15="http://schemas.microsoft.com/office/powerpoint/2012/main" userId="S::Charlie.Hewitt@nice.org.uk::02b58234-bd66-4ca2-852b-669d09f951b3" providerId="AD"/>
      </p:ext>
    </p:extLst>
  </p:cmAuthor>
  <p:cmAuthor id="4" name="Helen Barnett" initials="HB" lastIdx="3" clrIdx="3">
    <p:extLst>
      <p:ext uri="{19B8F6BF-5375-455C-9EA6-DF929625EA0E}">
        <p15:presenceInfo xmlns:p15="http://schemas.microsoft.com/office/powerpoint/2012/main" userId="S::Helen.Barnett@nice.org.uk::f197f78a-6470-4055-81f1-6fac5603d605" providerId="AD"/>
      </p:ext>
    </p:extLst>
  </p:cmAuthor>
  <p:cmAuthor id="5" name="George Braileanu" initials="GB" lastIdx="5" clrIdx="4">
    <p:extLst>
      <p:ext uri="{19B8F6BF-5375-455C-9EA6-DF929625EA0E}">
        <p15:presenceInfo xmlns:p15="http://schemas.microsoft.com/office/powerpoint/2012/main" userId="S::George.Braileanu@nice.org.uk::beaa899e-fa9f-446f-8dd9-579417b0de36" providerId="AD"/>
      </p:ext>
    </p:extLst>
  </p:cmAuthor>
  <p:cmAuthor id="6" name="Rhiannon Owen" initials="RO" lastIdx="7" clrIdx="5">
    <p:extLst>
      <p:ext uri="{19B8F6BF-5375-455C-9EA6-DF929625EA0E}">
        <p15:presenceInfo xmlns:p15="http://schemas.microsoft.com/office/powerpoint/2012/main" userId="S-1-5-21-117609710-436374069-1060284298-72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917"/>
    <a:srgbClr val="CBCFD0"/>
    <a:srgbClr val="E7E9E9"/>
    <a:srgbClr val="E9E9E9"/>
    <a:srgbClr val="18646E"/>
    <a:srgbClr val="451550"/>
    <a:srgbClr val="AAB0B3"/>
    <a:srgbClr val="FFFFFF"/>
    <a:srgbClr val="004550"/>
    <a:srgbClr val="4515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19" autoAdjust="0"/>
    <p:restoredTop sz="89987" autoAdjust="0"/>
  </p:normalViewPr>
  <p:slideViewPr>
    <p:cSldViewPr snapToGrid="0" snapToObjects="1">
      <p:cViewPr varScale="1">
        <p:scale>
          <a:sx n="96" d="100"/>
          <a:sy n="96" d="100"/>
        </p:scale>
        <p:origin x="948" y="54"/>
      </p:cViewPr>
      <p:guideLst>
        <p:guide pos="257"/>
        <p:guide pos="7423"/>
        <p:guide orient="horz" pos="777"/>
        <p:guide orient="horz" pos="232"/>
        <p:guide orient="horz" pos="119"/>
      </p:guideLst>
    </p:cSldViewPr>
  </p:slideViewPr>
  <p:outlineViewPr>
    <p:cViewPr>
      <p:scale>
        <a:sx n="33" d="100"/>
        <a:sy n="33" d="100"/>
      </p:scale>
      <p:origin x="0" y="-6450"/>
    </p:cViewPr>
  </p:outlineViewPr>
  <p:notesTextViewPr>
    <p:cViewPr>
      <p:scale>
        <a:sx n="1" d="1"/>
        <a:sy n="1" d="1"/>
      </p:scale>
      <p:origin x="0" y="0"/>
    </p:cViewPr>
  </p:notesTextViewPr>
  <p:notesViewPr>
    <p:cSldViewPr snapToGrid="0" snapToObject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t>08/06/2022</a:t>
            </a:fld>
            <a:endParaRPr lang="en-GB"/>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t>‹#›</a:t>
            </a:fld>
            <a:endParaRPr lang="en-GB"/>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0D7A42-0977-2147-8194-01C3DBCDFF3E}" type="datetimeFigureOut">
              <a:rPr lang="en-US" smtClean="0"/>
              <a:t>6/8/2022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2B9AF-1FF3-B64A-A57E-17202D6D58C9}" type="slidenum">
              <a:rPr lang="en-US" smtClean="0"/>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Diagram reproduced from ID1075 slides – Given as example in tech manual</a:t>
            </a:r>
          </a:p>
        </p:txBody>
      </p:sp>
      <p:sp>
        <p:nvSpPr>
          <p:cNvPr id="4" name="Slide Number Placeholder 3"/>
          <p:cNvSpPr>
            <a:spLocks noGrp="1"/>
          </p:cNvSpPr>
          <p:nvPr>
            <p:ph type="sldNum" sz="quarter" idx="5"/>
          </p:nvPr>
        </p:nvSpPr>
        <p:spPr/>
        <p:txBody>
          <a:bodyPr/>
          <a:lstStyle/>
          <a:p>
            <a:fld id="{3D92B9AF-1FF3-B64A-A57E-17202D6D58C9}" type="slidenum">
              <a:rPr lang="en-US" smtClean="0"/>
              <a:t>2</a:t>
            </a:fld>
            <a:endParaRPr lang="en-US"/>
          </a:p>
        </p:txBody>
      </p:sp>
    </p:spTree>
    <p:extLst>
      <p:ext uri="{BB962C8B-B14F-4D97-AF65-F5344CB8AC3E}">
        <p14:creationId xmlns:p14="http://schemas.microsoft.com/office/powerpoint/2010/main" val="26439629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627322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80557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33</a:t>
            </a:fld>
            <a:endParaRPr lang="en-US"/>
          </a:p>
        </p:txBody>
      </p:sp>
    </p:spTree>
    <p:extLst>
      <p:ext uri="{BB962C8B-B14F-4D97-AF65-F5344CB8AC3E}">
        <p14:creationId xmlns:p14="http://schemas.microsoft.com/office/powerpoint/2010/main" val="2859445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Sources:</a:t>
            </a:r>
          </a:p>
          <a:p>
            <a:endParaRPr lang="en-GB" dirty="0"/>
          </a:p>
          <a:p>
            <a:endParaRPr lang="en-GB" dirty="0"/>
          </a:p>
          <a:p>
            <a:r>
              <a:rPr lang="en-GB" dirty="0"/>
              <a:t>https://eprovide.mapi-trust.org/instruments/assessment-in-ankylosing-spondylitis-response-criteria</a:t>
            </a:r>
          </a:p>
          <a:p>
            <a:endParaRPr lang="en-GB" dirty="0"/>
          </a:p>
          <a:p>
            <a:r>
              <a:rPr lang="en-GB" dirty="0"/>
              <a:t>https://www.basdai.com/select.htm</a:t>
            </a:r>
          </a:p>
          <a:p>
            <a:endParaRPr lang="en-GB" dirty="0"/>
          </a:p>
          <a:p>
            <a:r>
              <a:rPr lang="en-GB" dirty="0"/>
              <a:t>https://www.evidencio.com/models/show/1504#:~:text=The%20Bath%20Ankylosing%20Spondylitis%20Functional,in%20patients%20with%20Ankylosing%20Spondylitis.</a:t>
            </a:r>
          </a:p>
          <a:p>
            <a:endParaRPr lang="en-GB" dirty="0"/>
          </a:p>
          <a:p>
            <a:r>
              <a:rPr lang="en-GB" dirty="0"/>
              <a:t>https://www.facit.org/measures/FACIT-F</a:t>
            </a:r>
          </a:p>
        </p:txBody>
      </p:sp>
      <p:sp>
        <p:nvSpPr>
          <p:cNvPr id="4" name="Slide Number Placeholder 3"/>
          <p:cNvSpPr>
            <a:spLocks noGrp="1"/>
          </p:cNvSpPr>
          <p:nvPr>
            <p:ph type="sldNum" sz="quarter" idx="5"/>
          </p:nvPr>
        </p:nvSpPr>
        <p:spPr/>
        <p:txBody>
          <a:bodyPr/>
          <a:lstStyle/>
          <a:p>
            <a:fld id="{3D92B9AF-1FF3-B64A-A57E-17202D6D58C9}" type="slidenum">
              <a:rPr lang="en-US" smtClean="0"/>
              <a:t>4</a:t>
            </a:fld>
            <a:endParaRPr lang="en-US"/>
          </a:p>
        </p:txBody>
      </p:sp>
    </p:spTree>
    <p:extLst>
      <p:ext uri="{BB962C8B-B14F-4D97-AF65-F5344CB8AC3E}">
        <p14:creationId xmlns:p14="http://schemas.microsoft.com/office/powerpoint/2010/main" val="1156490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000000"/>
                </a:solidFill>
                <a:effectLst/>
                <a:latin typeface="Arial" panose="020B0604020202020204" pitchFamily="34" charset="0"/>
                <a:ea typeface="Times New Roman" panose="02020603050405020304" pitchFamily="18" charset="0"/>
              </a:rPr>
              <a:t>NASS survey: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Times New Roman" panose="02020603050405020304" pitchFamily="18" charset="0"/>
              </a:rPr>
              <a:t>snapshot survey of members and followers from 4 December to 10 December 2021 (192 eligible responses)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Times New Roman" panose="02020603050405020304" pitchFamily="18" charset="0"/>
              </a:rPr>
              <a:t>questions based on those included in the NICE submission template and were a mix of closed and open-ended questions.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Times New Roman" panose="02020603050405020304" pitchFamily="18" charset="0"/>
              </a:rPr>
              <a:t>38% of respondents under 45 and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Times New Roman" panose="02020603050405020304" pitchFamily="18" charset="0"/>
              </a:rPr>
              <a:t>37%of respondents diagnosed less than 5 years ago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Times New Roman" panose="02020603050405020304" pitchFamily="18" charset="0"/>
              </a:rPr>
              <a:t>group were largely white (95%), with 58% considering themselves to be disabled.</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515372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623575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0214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Source: EMC</a:t>
            </a:r>
          </a:p>
        </p:txBody>
      </p:sp>
      <p:sp>
        <p:nvSpPr>
          <p:cNvPr id="4" name="Slide Number Placeholder 3"/>
          <p:cNvSpPr>
            <a:spLocks noGrp="1"/>
          </p:cNvSpPr>
          <p:nvPr>
            <p:ph type="sldNum" sz="quarter" idx="5"/>
          </p:nvPr>
        </p:nvSpPr>
        <p:spPr/>
        <p:txBody>
          <a:bodyPr/>
          <a:lstStyle/>
          <a:p>
            <a:fld id="{3D92B9AF-1FF3-B64A-A57E-17202D6D58C9}" type="slidenum">
              <a:rPr lang="en-US" smtClean="0"/>
              <a:t>12</a:t>
            </a:fld>
            <a:endParaRPr lang="en-US"/>
          </a:p>
        </p:txBody>
      </p:sp>
    </p:spTree>
    <p:extLst>
      <p:ext uri="{BB962C8B-B14F-4D97-AF65-F5344CB8AC3E}">
        <p14:creationId xmlns:p14="http://schemas.microsoft.com/office/powerpoint/2010/main" val="628128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13</a:t>
            </a:fld>
            <a:endParaRPr lang="en-US"/>
          </a:p>
        </p:txBody>
      </p:sp>
    </p:spTree>
    <p:extLst>
      <p:ext uri="{BB962C8B-B14F-4D97-AF65-F5344CB8AC3E}">
        <p14:creationId xmlns:p14="http://schemas.microsoft.com/office/powerpoint/2010/main" val="2325649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20245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2230040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249868" y="350520"/>
            <a:ext cx="11574702"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96800" y="5708742"/>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496800" y="486000"/>
            <a:ext cx="62974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13" name="Text Placeholder 3">
            <a:extLst>
              <a:ext uri="{FF2B5EF4-FFF2-40B4-BE49-F238E27FC236}">
                <a16:creationId xmlns:a16="http://schemas.microsoft.com/office/drawing/2014/main" id="{628E9106-6E9E-4EBE-AED2-B60E301838D6}"/>
              </a:ext>
            </a:extLst>
          </p:cNvPr>
          <p:cNvSpPr txBox="1">
            <a:spLocks/>
          </p:cNvSpPr>
          <p:nvPr userDrawn="1"/>
        </p:nvSpPr>
        <p:spPr>
          <a:xfrm>
            <a:off x="1500554" y="6118282"/>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dirty="0">
                <a:solidFill>
                  <a:schemeClr val="tx1"/>
                </a:solidFill>
                <a:latin typeface="Lato" panose="020F0502020204030203" pitchFamily="34" charset="77"/>
                <a:ea typeface="Times New Roman" panose="02020603050405020304" pitchFamily="18" charset="0"/>
              </a:rPr>
              <a:t>© NICE 2022. All rights reserved. Subject to </a:t>
            </a:r>
            <a:r>
              <a:rPr lang="en-GB" dirty="0">
                <a:solidFill>
                  <a:schemeClr val="tx1"/>
                </a:solidFill>
                <a:latin typeface="Lato" panose="020F0502020204030203" pitchFamily="34" charset="77"/>
                <a:ea typeface="Times New Roman" panose="02020603050405020304" pitchFamily="18" charset="0"/>
                <a:hlinkClick r:id="rId3">
                  <a:extLst>
                    <a:ext uri="{A12FA001-AC4F-418D-AE19-62706E023703}">
                      <ahyp:hlinkClr xmlns:ahyp="http://schemas.microsoft.com/office/drawing/2018/hyperlinkcolor" val="tx"/>
                    </a:ext>
                  </a:extLst>
                </a:hlinkClick>
              </a:rPr>
              <a:t>Notice of rights</a:t>
            </a:r>
            <a:r>
              <a:rPr lang="en-GB" dirty="0">
                <a:solidFill>
                  <a:schemeClr val="tx1"/>
                </a:solidFill>
                <a:latin typeface="Lato" panose="020F0502020204030203" pitchFamily="34" charset="77"/>
                <a:ea typeface="Times New Roman" panose="02020603050405020304" pitchFamily="18" charset="0"/>
              </a:rPr>
              <a:t>.</a:t>
            </a:r>
            <a:r>
              <a:rPr lang="en-GB" dirty="0">
                <a:solidFill>
                  <a:schemeClr val="tx1"/>
                </a:solidFill>
                <a:latin typeface="Lato" panose="020F0502020204030203" pitchFamily="34" charset="77"/>
              </a:rPr>
              <a:t> </a:t>
            </a:r>
            <a:endParaRPr lang="en-US" dirty="0">
              <a:solidFill>
                <a:schemeClr val="tx1"/>
              </a:solidFill>
              <a:latin typeface="Lato" panose="020F0502020204030203" pitchFamily="34" charset="77"/>
            </a:endParaRPr>
          </a:p>
        </p:txBody>
      </p:sp>
      <p:sp>
        <p:nvSpPr>
          <p:cNvPr id="3" name="Text Placeholder 2">
            <a:extLst>
              <a:ext uri="{FF2B5EF4-FFF2-40B4-BE49-F238E27FC236}">
                <a16:creationId xmlns:a16="http://schemas.microsoft.com/office/drawing/2014/main" id="{54074D0C-55C4-981A-6615-446BD72B35FB}"/>
              </a:ext>
            </a:extLst>
          </p:cNvPr>
          <p:cNvSpPr>
            <a:spLocks noGrp="1"/>
          </p:cNvSpPr>
          <p:nvPr>
            <p:ph type="body" sz="quarter" idx="10" hasCustomPrompt="1"/>
          </p:nvPr>
        </p:nvSpPr>
        <p:spPr>
          <a:xfrm>
            <a:off x="7184571" y="1123950"/>
            <a:ext cx="4286993" cy="740476"/>
          </a:xfrm>
          <a:ln w="38100">
            <a:solidFill>
              <a:srgbClr val="FF0000"/>
            </a:solidFill>
          </a:ln>
        </p:spPr>
        <p:txBody>
          <a:bodyPr/>
          <a:lstStyle>
            <a:lvl2pPr marL="457200" indent="0">
              <a:buNone/>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Add note on confidentiality: e.g., For committee – contains ACIC information</a:t>
            </a:r>
          </a:p>
        </p:txBody>
      </p:sp>
      <p:sp>
        <p:nvSpPr>
          <p:cNvPr id="6" name="Text Placeholder 5">
            <a:extLst>
              <a:ext uri="{FF2B5EF4-FFF2-40B4-BE49-F238E27FC236}">
                <a16:creationId xmlns:a16="http://schemas.microsoft.com/office/drawing/2014/main" id="{C700AD5A-9FA3-D85F-A4CC-E608FC50B7CB}"/>
              </a:ext>
            </a:extLst>
          </p:cNvPr>
          <p:cNvSpPr>
            <a:spLocks noGrp="1"/>
          </p:cNvSpPr>
          <p:nvPr>
            <p:ph type="body" sz="quarter" idx="11" hasCustomPrompt="1"/>
          </p:nvPr>
        </p:nvSpPr>
        <p:spPr>
          <a:xfrm>
            <a:off x="496800" y="2056961"/>
            <a:ext cx="6297312" cy="284987"/>
          </a:xfrm>
        </p:spPr>
        <p:txBody>
          <a:bodyPr/>
          <a:lstStyle/>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Technology appraisal committee X [dd month </a:t>
            </a:r>
            <a:r>
              <a:rPr kumimoji="0" lang="en-US" sz="2000" b="1" i="0" u="none" strike="noStrike" kern="1200" cap="none" spc="0" normalizeH="0" baseline="0" noProof="0" dirty="0" err="1">
                <a:ln>
                  <a:noFill/>
                </a:ln>
                <a:solidFill>
                  <a:srgbClr val="000000"/>
                </a:solidFill>
                <a:effectLst/>
                <a:uLnTx/>
                <a:uFillTx/>
                <a:latin typeface="Lato"/>
                <a:ea typeface="Lato" panose="020F0502020204030203" pitchFamily="34" charset="0"/>
                <a:cs typeface="Arial" panose="020B0604020202020204" pitchFamily="34" charset="0"/>
              </a:rPr>
              <a:t>yyyy</a:t>
            </a: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a:t>
            </a:r>
          </a:p>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Chair: </a:t>
            </a:r>
            <a:r>
              <a:rPr kumimoji="0" lang="en-US" sz="2000" b="0"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Name Surname</a:t>
            </a:r>
          </a:p>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Lead team: </a:t>
            </a:r>
            <a:r>
              <a:rPr kumimoji="0" lang="en-US" sz="2000" b="0"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Name Surname, Name Surname, Name Surname</a:t>
            </a:r>
            <a:endPar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endParaRPr>
          </a:p>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Evidence assessment group: </a:t>
            </a:r>
            <a:r>
              <a:rPr kumimoji="0" lang="en-US" sz="2000" b="0"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Name </a:t>
            </a:r>
          </a:p>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Technical team:</a:t>
            </a:r>
            <a:r>
              <a:rPr kumimoji="0" lang="en-US" sz="2000" b="0"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 Name Surname, Name Surname, Name Surname </a:t>
            </a:r>
          </a:p>
          <a:p>
            <a:pPr marL="0" marR="0" lvl="0" indent="0" algn="l" defTabSz="703434"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Company: </a:t>
            </a:r>
            <a:r>
              <a:rPr kumimoji="0" lang="en-US" sz="2000" b="0" i="0" u="none" strike="noStrike" kern="1200" cap="none" spc="0" normalizeH="0" baseline="0" noProof="0" dirty="0">
                <a:ln>
                  <a:noFill/>
                </a:ln>
                <a:solidFill>
                  <a:srgbClr val="000000"/>
                </a:solidFill>
                <a:effectLst/>
                <a:uLnTx/>
                <a:uFillTx/>
                <a:latin typeface="Lato"/>
                <a:ea typeface="Lato" panose="020F0502020204030203" pitchFamily="34" charset="0"/>
                <a:cs typeface="Arial" panose="020B0604020202020204" pitchFamily="34" charset="0"/>
              </a:rPr>
              <a:t>Name</a:t>
            </a:r>
          </a:p>
          <a:p>
            <a:pPr lvl="0"/>
            <a:endParaRPr lang="en-GB" dirty="0"/>
          </a:p>
        </p:txBody>
      </p:sp>
    </p:spTree>
    <p:extLst>
      <p:ext uri="{BB962C8B-B14F-4D97-AF65-F5344CB8AC3E}">
        <p14:creationId xmlns:p14="http://schemas.microsoft.com/office/powerpoint/2010/main" val="669548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defRPr>
            </a:lvl2pPr>
            <a:lvl3pPr>
              <a:lnSpc>
                <a:spcPct val="100000"/>
              </a:lnSpc>
              <a:spcBef>
                <a:spcPts val="600"/>
              </a:spcBef>
              <a:defRPr sz="1800">
                <a:solidFill>
                  <a:schemeClr val="bg1"/>
                </a:solidFill>
              </a:defRPr>
            </a:lvl3pPr>
            <a:lvl4pPr>
              <a:lnSpc>
                <a:spcPct val="100000"/>
              </a:lnSpc>
              <a:spcBef>
                <a:spcPts val="600"/>
              </a:spcBef>
              <a:defRPr sz="1800">
                <a:solidFill>
                  <a:schemeClr val="bg1"/>
                </a:solidFill>
              </a:defRPr>
            </a:lvl4pPr>
            <a:lvl5pPr>
              <a:lnSpc>
                <a:spcPct val="100000"/>
              </a:lnSpc>
              <a:spcBef>
                <a:spcPts val="600"/>
              </a:spcBef>
              <a:defRPr sz="1800">
                <a:solidFill>
                  <a:schemeClr val="bg1"/>
                </a:solidFill>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Text Placeholder 9">
            <a:extLst>
              <a:ext uri="{FF2B5EF4-FFF2-40B4-BE49-F238E27FC236}">
                <a16:creationId xmlns:a16="http://schemas.microsoft.com/office/drawing/2014/main" id="{296AC267-73FF-0C65-32A8-D776CB7754BD}"/>
              </a:ext>
            </a:extLst>
          </p:cNvPr>
          <p:cNvSpPr>
            <a:spLocks noGrp="1"/>
          </p:cNvSpPr>
          <p:nvPr>
            <p:ph type="body" sz="quarter" idx="15"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933298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ample Page (Teal confidenti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defRPr>
            </a:lvl2pPr>
            <a:lvl3pPr>
              <a:lnSpc>
                <a:spcPct val="100000"/>
              </a:lnSpc>
              <a:spcBef>
                <a:spcPts val="600"/>
              </a:spcBef>
              <a:defRPr sz="1800">
                <a:solidFill>
                  <a:schemeClr val="bg1"/>
                </a:solidFill>
              </a:defRPr>
            </a:lvl3pPr>
            <a:lvl4pPr>
              <a:lnSpc>
                <a:spcPct val="100000"/>
              </a:lnSpc>
              <a:spcBef>
                <a:spcPts val="600"/>
              </a:spcBef>
              <a:defRPr sz="1800">
                <a:solidFill>
                  <a:schemeClr val="bg1"/>
                </a:solidFill>
              </a:defRPr>
            </a:lvl4pPr>
            <a:lvl5pPr>
              <a:lnSpc>
                <a:spcPct val="100000"/>
              </a:lnSpc>
              <a:spcBef>
                <a:spcPts val="600"/>
              </a:spcBef>
              <a:defRPr sz="1800">
                <a:solidFill>
                  <a:schemeClr val="bg1"/>
                </a:solidFill>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Rectangle 8" descr="Marker showing slides are confidential ">
            <a:extLst>
              <a:ext uri="{FF2B5EF4-FFF2-40B4-BE49-F238E27FC236}">
                <a16:creationId xmlns:a16="http://schemas.microsoft.com/office/drawing/2014/main" id="{BA0806CD-388B-4128-8E50-D30735F73076}"/>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CONFIDENTIAL</a:t>
            </a:r>
          </a:p>
        </p:txBody>
      </p:sp>
      <p:sp>
        <p:nvSpPr>
          <p:cNvPr id="10" name="Text Placeholder 9">
            <a:extLst>
              <a:ext uri="{FF2B5EF4-FFF2-40B4-BE49-F238E27FC236}">
                <a16:creationId xmlns:a16="http://schemas.microsoft.com/office/drawing/2014/main" id="{F3A22F83-A141-C642-7F4C-D883AA1EDDB9}"/>
              </a:ext>
            </a:extLst>
          </p:cNvPr>
          <p:cNvSpPr>
            <a:spLocks noGrp="1"/>
          </p:cNvSpPr>
          <p:nvPr>
            <p:ph type="body" sz="quarter" idx="15"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111125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3715735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861004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38432"/>
            <a:ext cx="4267199" cy="411779"/>
          </a:xfrm>
          <a:prstGeom prst="rect">
            <a:avLst/>
          </a:prstGeom>
        </p:spPr>
      </p:pic>
    </p:spTree>
    <p:extLst>
      <p:ext uri="{BB962C8B-B14F-4D97-AF65-F5344CB8AC3E}">
        <p14:creationId xmlns:p14="http://schemas.microsoft.com/office/powerpoint/2010/main" val="2833521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07988" y="188913"/>
            <a:ext cx="11376025" cy="526312"/>
          </a:xfrm>
        </p:spPr>
        <p:txBody>
          <a:bodyPr/>
          <a:lstStyle>
            <a:lvl1pPr>
              <a:defRPr/>
            </a:lvl1pPr>
          </a:lstStyle>
          <a:p>
            <a:r>
              <a:rPr lang="en-GB" sz="3200" dirty="0"/>
              <a:t>Insert title</a:t>
            </a:r>
            <a:endParaRPr lang="en-GB" b="0" dirty="0"/>
          </a:p>
        </p:txBody>
      </p:sp>
    </p:spTree>
    <p:extLst>
      <p:ext uri="{BB962C8B-B14F-4D97-AF65-F5344CB8AC3E}">
        <p14:creationId xmlns:p14="http://schemas.microsoft.com/office/powerpoint/2010/main" val="1233818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Tree>
    <p:extLst>
      <p:ext uri="{BB962C8B-B14F-4D97-AF65-F5344CB8AC3E}">
        <p14:creationId xmlns:p14="http://schemas.microsoft.com/office/powerpoint/2010/main" val="348478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tx1"/>
                </a:solidFill>
              </a:defRPr>
            </a:lvl1pPr>
          </a:lstStyle>
          <a:p>
            <a:r>
              <a:rPr lang="en-US" dirty="0"/>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9" name="Picture 8" descr="National Institute for Health and Care Excellence logo">
            <a:extLst>
              <a:ext uri="{FF2B5EF4-FFF2-40B4-BE49-F238E27FC236}">
                <a16:creationId xmlns:a16="http://schemas.microsoft.com/office/drawing/2014/main" id="{2E8C4CEB-F4D7-49DC-B1E2-56E3D72F6F8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600" y="5708742"/>
            <a:ext cx="4267199" cy="411779"/>
          </a:xfrm>
          <a:prstGeom prst="rect">
            <a:avLst/>
          </a:prstGeom>
        </p:spPr>
      </p:pic>
    </p:spTree>
    <p:extLst>
      <p:ext uri="{BB962C8B-B14F-4D97-AF65-F5344CB8AC3E}">
        <p14:creationId xmlns:p14="http://schemas.microsoft.com/office/powerpoint/2010/main" val="267627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6" name="Text Placeholder 7">
            <a:extLst>
              <a:ext uri="{FF2B5EF4-FFF2-40B4-BE49-F238E27FC236}">
                <a16:creationId xmlns:a16="http://schemas.microsoft.com/office/drawing/2014/main" id="{FE3DEE25-5DB9-2BD4-7F07-338DAF603A9B}"/>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10" name="Text Placeholder 9">
            <a:extLst>
              <a:ext uri="{FF2B5EF4-FFF2-40B4-BE49-F238E27FC236}">
                <a16:creationId xmlns:a16="http://schemas.microsoft.com/office/drawing/2014/main" id="{412ADBD3-44A4-B8D8-4672-26111C268493}"/>
              </a:ext>
            </a:extLst>
          </p:cNvPr>
          <p:cNvSpPr>
            <a:spLocks noGrp="1"/>
          </p:cNvSpPr>
          <p:nvPr>
            <p:ph type="body" sz="quarter" idx="15"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246488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ample Page (White confidential)">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6" name="Rectangle 5" descr="Marker showing slides are confidential ">
            <a:extLst>
              <a:ext uri="{FF2B5EF4-FFF2-40B4-BE49-F238E27FC236}">
                <a16:creationId xmlns:a16="http://schemas.microsoft.com/office/drawing/2014/main" id="{33659015-660B-4B90-91C3-51F394C6E510}"/>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CONFIDENTIAL</a:t>
            </a:r>
          </a:p>
        </p:txBody>
      </p:sp>
      <p:sp>
        <p:nvSpPr>
          <p:cNvPr id="8" name="Text Placeholder 7">
            <a:extLst>
              <a:ext uri="{FF2B5EF4-FFF2-40B4-BE49-F238E27FC236}">
                <a16:creationId xmlns:a16="http://schemas.microsoft.com/office/drawing/2014/main" id="{45C46CAA-B3E9-9D6A-E33F-26C203DCAF4E}"/>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10" name="Text Placeholder 9">
            <a:extLst>
              <a:ext uri="{FF2B5EF4-FFF2-40B4-BE49-F238E27FC236}">
                <a16:creationId xmlns:a16="http://schemas.microsoft.com/office/drawing/2014/main" id="{BF4BF8AD-3F32-A1F8-68CC-EF0F7AAB504F}"/>
              </a:ext>
            </a:extLst>
          </p:cNvPr>
          <p:cNvSpPr>
            <a:spLocks noGrp="1"/>
          </p:cNvSpPr>
          <p:nvPr>
            <p:ph type="body" sz="quarter" idx="15"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1992893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ple Page (tab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8" name="Text Placeholder 7">
            <a:extLst>
              <a:ext uri="{FF2B5EF4-FFF2-40B4-BE49-F238E27FC236}">
                <a16:creationId xmlns:a16="http://schemas.microsoft.com/office/drawing/2014/main" id="{45C46CAA-B3E9-9D6A-E33F-26C203DCAF4E}"/>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3" name="Table Placeholder 2">
            <a:extLst>
              <a:ext uri="{FF2B5EF4-FFF2-40B4-BE49-F238E27FC236}">
                <a16:creationId xmlns:a16="http://schemas.microsoft.com/office/drawing/2014/main" id="{ACE460D5-503A-9495-2B16-FE5C4A1D6571}"/>
              </a:ext>
            </a:extLst>
          </p:cNvPr>
          <p:cNvSpPr>
            <a:spLocks noGrp="1"/>
          </p:cNvSpPr>
          <p:nvPr>
            <p:ph type="tbl" sz="quarter" idx="14" hasCustomPrompt="1"/>
          </p:nvPr>
        </p:nvSpPr>
        <p:spPr>
          <a:xfrm>
            <a:off x="496800" y="1778400"/>
            <a:ext cx="7873112" cy="2665117"/>
          </a:xfrm>
        </p:spPr>
        <p:txBody>
          <a:bodyPr/>
          <a:lstStyle>
            <a:lvl1pPr>
              <a:defRPr b="0"/>
            </a:lvl1pPr>
          </a:lstStyle>
          <a:p>
            <a:r>
              <a:rPr lang="en-GB" dirty="0"/>
              <a:t>Insert table by clicking on the table icon </a:t>
            </a:r>
          </a:p>
        </p:txBody>
      </p:sp>
      <p:sp>
        <p:nvSpPr>
          <p:cNvPr id="10" name="Text Placeholder 9">
            <a:extLst>
              <a:ext uri="{FF2B5EF4-FFF2-40B4-BE49-F238E27FC236}">
                <a16:creationId xmlns:a16="http://schemas.microsoft.com/office/drawing/2014/main" id="{65F451F9-A363-79FF-3E3A-25653A007DC4}"/>
              </a:ext>
            </a:extLst>
          </p:cNvPr>
          <p:cNvSpPr>
            <a:spLocks noGrp="1"/>
          </p:cNvSpPr>
          <p:nvPr>
            <p:ph type="body" sz="quarter" idx="15" hasCustomPrompt="1"/>
          </p:nvPr>
        </p:nvSpPr>
        <p:spPr>
          <a:xfrm>
            <a:off x="496888" y="1401754"/>
            <a:ext cx="8058176" cy="376646"/>
          </a:xfrm>
        </p:spPr>
        <p:txBody>
          <a:bodyPr/>
          <a:lstStyle>
            <a:lvl1pPr>
              <a:defRPr b="1"/>
            </a:lvl1pPr>
          </a:lstStyle>
          <a:p>
            <a:pPr lvl="0"/>
            <a:r>
              <a:rPr lang="en-US" dirty="0"/>
              <a:t>Table X Insert table caption</a:t>
            </a:r>
          </a:p>
        </p:txBody>
      </p:sp>
      <p:sp>
        <p:nvSpPr>
          <p:cNvPr id="13" name="Text Placeholder 9">
            <a:extLst>
              <a:ext uri="{FF2B5EF4-FFF2-40B4-BE49-F238E27FC236}">
                <a16:creationId xmlns:a16="http://schemas.microsoft.com/office/drawing/2014/main" id="{BD737665-1A1C-E950-42CA-5B5993E0DDB6}"/>
              </a:ext>
            </a:extLst>
          </p:cNvPr>
          <p:cNvSpPr>
            <a:spLocks noGrp="1"/>
          </p:cNvSpPr>
          <p:nvPr>
            <p:ph type="body" sz="quarter" idx="16"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3669113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ple page (table confidential)">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6" name="Rectangle 5" descr="Marker showing slides are confidential ">
            <a:extLst>
              <a:ext uri="{FF2B5EF4-FFF2-40B4-BE49-F238E27FC236}">
                <a16:creationId xmlns:a16="http://schemas.microsoft.com/office/drawing/2014/main" id="{33659015-660B-4B90-91C3-51F394C6E510}"/>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CONFIDENTIAL</a:t>
            </a:r>
          </a:p>
        </p:txBody>
      </p:sp>
      <p:sp>
        <p:nvSpPr>
          <p:cNvPr id="8" name="Text Placeholder 7">
            <a:extLst>
              <a:ext uri="{FF2B5EF4-FFF2-40B4-BE49-F238E27FC236}">
                <a16:creationId xmlns:a16="http://schemas.microsoft.com/office/drawing/2014/main" id="{45C46CAA-B3E9-9D6A-E33F-26C203DCAF4E}"/>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3" name="Table Placeholder 2">
            <a:extLst>
              <a:ext uri="{FF2B5EF4-FFF2-40B4-BE49-F238E27FC236}">
                <a16:creationId xmlns:a16="http://schemas.microsoft.com/office/drawing/2014/main" id="{ACE460D5-503A-9495-2B16-FE5C4A1D6571}"/>
              </a:ext>
            </a:extLst>
          </p:cNvPr>
          <p:cNvSpPr>
            <a:spLocks noGrp="1"/>
          </p:cNvSpPr>
          <p:nvPr>
            <p:ph type="tbl" sz="quarter" idx="14" hasCustomPrompt="1"/>
          </p:nvPr>
        </p:nvSpPr>
        <p:spPr>
          <a:xfrm>
            <a:off x="496800" y="1778400"/>
            <a:ext cx="7873112" cy="2665117"/>
          </a:xfrm>
        </p:spPr>
        <p:txBody>
          <a:bodyPr/>
          <a:lstStyle>
            <a:lvl1pPr>
              <a:defRPr b="0"/>
            </a:lvl1pPr>
          </a:lstStyle>
          <a:p>
            <a:r>
              <a:rPr lang="en-GB" dirty="0"/>
              <a:t>Insert table by clicking on the table icon</a:t>
            </a:r>
          </a:p>
        </p:txBody>
      </p:sp>
      <p:sp>
        <p:nvSpPr>
          <p:cNvPr id="10" name="Text Placeholder 9">
            <a:extLst>
              <a:ext uri="{FF2B5EF4-FFF2-40B4-BE49-F238E27FC236}">
                <a16:creationId xmlns:a16="http://schemas.microsoft.com/office/drawing/2014/main" id="{5E4E57B7-F43A-936B-0CBD-586CA2BA96CA}"/>
              </a:ext>
            </a:extLst>
          </p:cNvPr>
          <p:cNvSpPr>
            <a:spLocks noGrp="1"/>
          </p:cNvSpPr>
          <p:nvPr>
            <p:ph type="body" sz="quarter" idx="15" hasCustomPrompt="1"/>
          </p:nvPr>
        </p:nvSpPr>
        <p:spPr>
          <a:xfrm>
            <a:off x="496888" y="1401754"/>
            <a:ext cx="8058176" cy="376646"/>
          </a:xfrm>
        </p:spPr>
        <p:txBody>
          <a:bodyPr/>
          <a:lstStyle>
            <a:lvl1pPr>
              <a:defRPr b="1"/>
            </a:lvl1pPr>
          </a:lstStyle>
          <a:p>
            <a:pPr lvl="0"/>
            <a:r>
              <a:rPr lang="en-US" dirty="0"/>
              <a:t>Table X Insert table caption</a:t>
            </a:r>
          </a:p>
        </p:txBody>
      </p:sp>
    </p:spTree>
    <p:extLst>
      <p:ext uri="{BB962C8B-B14F-4D97-AF65-F5344CB8AC3E}">
        <p14:creationId xmlns:p14="http://schemas.microsoft.com/office/powerpoint/2010/main" val="176747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mple page (figur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8" name="Text Placeholder 7">
            <a:extLst>
              <a:ext uri="{FF2B5EF4-FFF2-40B4-BE49-F238E27FC236}">
                <a16:creationId xmlns:a16="http://schemas.microsoft.com/office/drawing/2014/main" id="{45C46CAA-B3E9-9D6A-E33F-26C203DCAF4E}"/>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10" name="Picture Placeholder 9">
            <a:extLst>
              <a:ext uri="{FF2B5EF4-FFF2-40B4-BE49-F238E27FC236}">
                <a16:creationId xmlns:a16="http://schemas.microsoft.com/office/drawing/2014/main" id="{5EEB60B0-8EDD-267A-8AA0-7F31451193F5}"/>
              </a:ext>
            </a:extLst>
          </p:cNvPr>
          <p:cNvSpPr>
            <a:spLocks noGrp="1"/>
          </p:cNvSpPr>
          <p:nvPr>
            <p:ph type="pic" sz="quarter" idx="14" hasCustomPrompt="1"/>
          </p:nvPr>
        </p:nvSpPr>
        <p:spPr>
          <a:xfrm>
            <a:off x="496800" y="1778400"/>
            <a:ext cx="7397605" cy="2838409"/>
          </a:xfrm>
        </p:spPr>
        <p:txBody>
          <a:bodyPr/>
          <a:lstStyle>
            <a:lvl1pPr>
              <a:defRPr b="0"/>
            </a:lvl1pPr>
          </a:lstStyle>
          <a:p>
            <a:r>
              <a:rPr lang="en-GB" dirty="0"/>
              <a:t>Insert figure by clicking on the figure icon</a:t>
            </a:r>
          </a:p>
        </p:txBody>
      </p:sp>
      <p:sp>
        <p:nvSpPr>
          <p:cNvPr id="13" name="Text Placeholder 9">
            <a:extLst>
              <a:ext uri="{FF2B5EF4-FFF2-40B4-BE49-F238E27FC236}">
                <a16:creationId xmlns:a16="http://schemas.microsoft.com/office/drawing/2014/main" id="{15A34669-36C9-7844-112C-0D4B2EAFCE56}"/>
              </a:ext>
            </a:extLst>
          </p:cNvPr>
          <p:cNvSpPr>
            <a:spLocks noGrp="1"/>
          </p:cNvSpPr>
          <p:nvPr>
            <p:ph type="body" sz="quarter" idx="15" hasCustomPrompt="1"/>
          </p:nvPr>
        </p:nvSpPr>
        <p:spPr>
          <a:xfrm>
            <a:off x="496888" y="1401754"/>
            <a:ext cx="8058176" cy="376646"/>
          </a:xfrm>
        </p:spPr>
        <p:txBody>
          <a:bodyPr/>
          <a:lstStyle>
            <a:lvl1pPr>
              <a:defRPr b="1"/>
            </a:lvl1pPr>
          </a:lstStyle>
          <a:p>
            <a:pPr lvl="0"/>
            <a:r>
              <a:rPr lang="en-US" dirty="0"/>
              <a:t>Figure X Insert figure caption</a:t>
            </a:r>
          </a:p>
        </p:txBody>
      </p:sp>
      <p:sp>
        <p:nvSpPr>
          <p:cNvPr id="11" name="Text Placeholder 9">
            <a:extLst>
              <a:ext uri="{FF2B5EF4-FFF2-40B4-BE49-F238E27FC236}">
                <a16:creationId xmlns:a16="http://schemas.microsoft.com/office/drawing/2014/main" id="{39CD6593-099A-26CA-F7EE-9E16C8EB47DB}"/>
              </a:ext>
            </a:extLst>
          </p:cNvPr>
          <p:cNvSpPr>
            <a:spLocks noGrp="1"/>
          </p:cNvSpPr>
          <p:nvPr>
            <p:ph type="body" sz="quarter" idx="16"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3221549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ample page (figure confidential)">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6" name="Rectangle 5" descr="Marker showing slides are confidential ">
            <a:extLst>
              <a:ext uri="{FF2B5EF4-FFF2-40B4-BE49-F238E27FC236}">
                <a16:creationId xmlns:a16="http://schemas.microsoft.com/office/drawing/2014/main" id="{33659015-660B-4B90-91C3-51F394C6E510}"/>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CONFIDENTIAL</a:t>
            </a:r>
          </a:p>
        </p:txBody>
      </p:sp>
      <p:sp>
        <p:nvSpPr>
          <p:cNvPr id="8" name="Text Placeholder 7">
            <a:extLst>
              <a:ext uri="{FF2B5EF4-FFF2-40B4-BE49-F238E27FC236}">
                <a16:creationId xmlns:a16="http://schemas.microsoft.com/office/drawing/2014/main" id="{45C46CAA-B3E9-9D6A-E33F-26C203DCAF4E}"/>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10" name="Picture Placeholder 9">
            <a:extLst>
              <a:ext uri="{FF2B5EF4-FFF2-40B4-BE49-F238E27FC236}">
                <a16:creationId xmlns:a16="http://schemas.microsoft.com/office/drawing/2014/main" id="{5EEB60B0-8EDD-267A-8AA0-7F31451193F5}"/>
              </a:ext>
            </a:extLst>
          </p:cNvPr>
          <p:cNvSpPr>
            <a:spLocks noGrp="1"/>
          </p:cNvSpPr>
          <p:nvPr>
            <p:ph type="pic" sz="quarter" idx="14" hasCustomPrompt="1"/>
          </p:nvPr>
        </p:nvSpPr>
        <p:spPr>
          <a:xfrm>
            <a:off x="496800" y="1778400"/>
            <a:ext cx="7397605" cy="2838409"/>
          </a:xfrm>
        </p:spPr>
        <p:txBody>
          <a:bodyPr/>
          <a:lstStyle>
            <a:lvl1pPr>
              <a:defRPr b="0"/>
            </a:lvl1pPr>
          </a:lstStyle>
          <a:p>
            <a:r>
              <a:rPr lang="en-GB" dirty="0"/>
              <a:t>Insert figure by clicking on the figure icon</a:t>
            </a:r>
          </a:p>
        </p:txBody>
      </p:sp>
      <p:sp>
        <p:nvSpPr>
          <p:cNvPr id="9" name="Text Placeholder 9">
            <a:extLst>
              <a:ext uri="{FF2B5EF4-FFF2-40B4-BE49-F238E27FC236}">
                <a16:creationId xmlns:a16="http://schemas.microsoft.com/office/drawing/2014/main" id="{84AEF901-0CBD-5644-BE17-CA412817D073}"/>
              </a:ext>
            </a:extLst>
          </p:cNvPr>
          <p:cNvSpPr>
            <a:spLocks noGrp="1"/>
          </p:cNvSpPr>
          <p:nvPr>
            <p:ph type="body" sz="quarter" idx="15" hasCustomPrompt="1"/>
          </p:nvPr>
        </p:nvSpPr>
        <p:spPr>
          <a:xfrm>
            <a:off x="496888" y="1401754"/>
            <a:ext cx="8058176" cy="376646"/>
          </a:xfrm>
        </p:spPr>
        <p:txBody>
          <a:bodyPr/>
          <a:lstStyle>
            <a:lvl1pPr>
              <a:defRPr b="1"/>
            </a:lvl1pPr>
          </a:lstStyle>
          <a:p>
            <a:pPr lvl="0"/>
            <a:r>
              <a:rPr lang="en-US" dirty="0"/>
              <a:t>Figure X Insert figure caption</a:t>
            </a:r>
          </a:p>
        </p:txBody>
      </p:sp>
      <p:sp>
        <p:nvSpPr>
          <p:cNvPr id="13" name="Text Placeholder 9">
            <a:extLst>
              <a:ext uri="{FF2B5EF4-FFF2-40B4-BE49-F238E27FC236}">
                <a16:creationId xmlns:a16="http://schemas.microsoft.com/office/drawing/2014/main" id="{9980B7BE-B198-D1B6-CFF2-510E3816DF49}"/>
              </a:ext>
            </a:extLst>
          </p:cNvPr>
          <p:cNvSpPr>
            <a:spLocks noGrp="1"/>
          </p:cNvSpPr>
          <p:nvPr>
            <p:ph type="body" sz="quarter" idx="16"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Tree>
    <p:extLst>
      <p:ext uri="{BB962C8B-B14F-4D97-AF65-F5344CB8AC3E}">
        <p14:creationId xmlns:p14="http://schemas.microsoft.com/office/powerpoint/2010/main" val="11682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6" y="365127"/>
            <a:ext cx="4324351"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6" y="1901827"/>
            <a:ext cx="4324351" cy="1325563"/>
          </a:xfrm>
          <a:prstGeom prst="rect">
            <a:avLst/>
          </a:prstGeom>
        </p:spPr>
        <p:txBody>
          <a:bodyPr vert="horz" lIns="91440" tIns="45720" rIns="91440" bIns="45720" rtlCol="0">
            <a:normAutofit/>
          </a:bodyPr>
          <a:lstStyle/>
          <a:p>
            <a:pPr lvl="0"/>
            <a:r>
              <a:rPr lang="en-US" dirty="0"/>
              <a:t>Select from the available layout slides</a:t>
            </a:r>
            <a:endParaRPr lang="en-GB" dirty="0"/>
          </a:p>
        </p:txBody>
      </p:sp>
      <p:sp>
        <p:nvSpPr>
          <p:cNvPr id="4" name="TextBox 3">
            <a:extLst>
              <a:ext uri="{FF2B5EF4-FFF2-40B4-BE49-F238E27FC236}">
                <a16:creationId xmlns:a16="http://schemas.microsoft.com/office/drawing/2014/main" id="{FFE9180C-0ED4-1ECC-8CC7-FC9EC197000E}"/>
              </a:ext>
            </a:extLst>
          </p:cNvPr>
          <p:cNvSpPr txBox="1"/>
          <p:nvPr userDrawn="1"/>
        </p:nvSpPr>
        <p:spPr>
          <a:xfrm>
            <a:off x="10464801" y="6479432"/>
            <a:ext cx="1681019" cy="369332"/>
          </a:xfrm>
          <a:prstGeom prst="rect">
            <a:avLst/>
          </a:prstGeom>
          <a:noFill/>
        </p:spPr>
        <p:txBody>
          <a:bodyPr wrap="square" rtlCol="0">
            <a:spAutoFit/>
          </a:bodyPr>
          <a:lstStyle/>
          <a:p>
            <a:pPr algn="r"/>
            <a:fld id="{B0D9BCF7-9F5D-465F-A433-C4E25544D769}" type="slidenum">
              <a:rPr lang="en-GB" sz="1800" smtClean="0"/>
              <a:pPr algn="r"/>
              <a:t>‹#›</a:t>
            </a:fld>
            <a:endParaRPr lang="en-GB" sz="1800" dirty="0"/>
          </a:p>
        </p:txBody>
      </p:sp>
    </p:spTree>
    <p:extLst>
      <p:ext uri="{BB962C8B-B14F-4D97-AF65-F5344CB8AC3E}">
        <p14:creationId xmlns:p14="http://schemas.microsoft.com/office/powerpoint/2010/main" val="126810352"/>
      </p:ext>
    </p:extLst>
  </p:cSld>
  <p:clrMap bg1="lt1" tx1="dk1" bg2="lt2" tx2="dk2" accent1="accent1" accent2="accent2" accent3="accent3" accent4="accent4" accent5="accent5" accent6="accent6" hlink="hlink" folHlink="folHlink"/>
  <p:sldLayoutIdLst>
    <p:sldLayoutId id="2147483959" r:id="rId1"/>
    <p:sldLayoutId id="2147483962" r:id="rId2"/>
    <p:sldLayoutId id="2147483963" r:id="rId3"/>
    <p:sldLayoutId id="2147483965" r:id="rId4"/>
    <p:sldLayoutId id="2147484001" r:id="rId5"/>
    <p:sldLayoutId id="2147484005" r:id="rId6"/>
    <p:sldLayoutId id="2147484006" r:id="rId7"/>
    <p:sldLayoutId id="2147484003" r:id="rId8"/>
    <p:sldLayoutId id="2147484004" r:id="rId9"/>
    <p:sldLayoutId id="2147483967" r:id="rId10"/>
    <p:sldLayoutId id="2147484002" r:id="rId11"/>
    <p:sldLayoutId id="2147483996" r:id="rId12"/>
    <p:sldLayoutId id="2147483997" r:id="rId13"/>
    <p:sldLayoutId id="2147483998" r:id="rId14"/>
    <p:sldLayoutId id="2147484007" r:id="rId15"/>
  </p:sldLayoutIdLst>
  <p:txStyles>
    <p:title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hyperlink" Target="https://www.nice.org.uk/terms-and-conditions#notice-of-rights"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9A8DA4F-CCBD-4FF5-B879-8D2FC2634A44}"/>
              </a:ext>
            </a:extLst>
          </p:cNvPr>
          <p:cNvSpPr txBox="1">
            <a:spLocks/>
          </p:cNvSpPr>
          <p:nvPr/>
        </p:nvSpPr>
        <p:spPr>
          <a:xfrm>
            <a:off x="496384" y="487510"/>
            <a:ext cx="6430196" cy="1276350"/>
          </a:xfrm>
          <a:prstGeom prst="rect">
            <a:avLst/>
          </a:prstGeom>
        </p:spPr>
        <p:txBody>
          <a:bodyPr vert="horz" lIns="91440" tIns="45720" rIns="91440" bIns="45720" rtlCol="0" anchor="t" anchorCtr="0">
            <a:normAutofit fontScale="92500"/>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r>
              <a:rPr lang="en-GB" dirty="0"/>
              <a:t>Upadacitinib for treating active ankylosing spondylitis</a:t>
            </a:r>
          </a:p>
        </p:txBody>
      </p:sp>
      <p:sp>
        <p:nvSpPr>
          <p:cNvPr id="7" name="Text Placeholder 5">
            <a:extLst>
              <a:ext uri="{FF2B5EF4-FFF2-40B4-BE49-F238E27FC236}">
                <a16:creationId xmlns:a16="http://schemas.microsoft.com/office/drawing/2014/main" id="{CCD541D7-03FF-41F9-B5F5-364251D1A478}"/>
              </a:ext>
            </a:extLst>
          </p:cNvPr>
          <p:cNvSpPr txBox="1">
            <a:spLocks/>
          </p:cNvSpPr>
          <p:nvPr/>
        </p:nvSpPr>
        <p:spPr>
          <a:xfrm>
            <a:off x="496384" y="1783273"/>
            <a:ext cx="11328186" cy="4587217"/>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703434">
              <a:spcBef>
                <a:spcPts val="1200"/>
              </a:spcBef>
              <a:defRPr/>
            </a:pPr>
            <a:r>
              <a:rPr lang="en-US" sz="3200" b="1" dirty="0">
                <a:latin typeface="Lato"/>
                <a:cs typeface="Arial" panose="020B0604020202020204" pitchFamily="34" charset="0"/>
              </a:rPr>
              <a:t>Technical Briefing</a:t>
            </a:r>
          </a:p>
          <a:p>
            <a:pPr defTabSz="703434">
              <a:spcBef>
                <a:spcPts val="1200"/>
              </a:spcBef>
              <a:defRPr/>
            </a:pPr>
            <a:r>
              <a:rPr lang="en-US" b="1" dirty="0">
                <a:latin typeface="Lato"/>
                <a:cs typeface="Arial" panose="020B0604020202020204" pitchFamily="34" charset="0"/>
              </a:rPr>
              <a:t>Technology appraisal committee B [09 June 2022]</a:t>
            </a:r>
          </a:p>
          <a:p>
            <a:pPr defTabSz="703434">
              <a:spcBef>
                <a:spcPts val="1200"/>
              </a:spcBef>
              <a:defRPr/>
            </a:pPr>
            <a:r>
              <a:rPr lang="en-US" b="1" dirty="0">
                <a:latin typeface="Lato"/>
                <a:cs typeface="Arial" panose="020B0604020202020204" pitchFamily="34" charset="0"/>
              </a:rPr>
              <a:t>Chair: </a:t>
            </a:r>
            <a:r>
              <a:rPr lang="en-US" dirty="0">
                <a:latin typeface="Lato"/>
                <a:cs typeface="Arial" panose="020B0604020202020204" pitchFamily="34" charset="0"/>
              </a:rPr>
              <a:t>Charles Crawley</a:t>
            </a:r>
          </a:p>
          <a:p>
            <a:pPr defTabSz="703434">
              <a:spcBef>
                <a:spcPts val="1200"/>
              </a:spcBef>
              <a:defRPr/>
            </a:pPr>
            <a:r>
              <a:rPr lang="en-US" b="1" dirty="0">
                <a:latin typeface="Lato"/>
                <a:cs typeface="Arial" panose="020B0604020202020204" pitchFamily="34" charset="0"/>
              </a:rPr>
              <a:t>Lead team: </a:t>
            </a:r>
            <a:r>
              <a:rPr lang="en-US" sz="2000" dirty="0">
                <a:latin typeface="Lato"/>
                <a:cs typeface="Arial" panose="020B0604020202020204" pitchFamily="34" charset="0"/>
              </a:rPr>
              <a:t>Rhiannon Owen, James Fotheringham, Tony Wootton</a:t>
            </a:r>
            <a:endParaRPr lang="en-US" b="1" dirty="0">
              <a:highlight>
                <a:srgbClr val="FFFF00"/>
              </a:highlight>
              <a:latin typeface="Lato"/>
              <a:cs typeface="Arial" panose="020B0604020202020204" pitchFamily="34" charset="0"/>
            </a:endParaRPr>
          </a:p>
          <a:p>
            <a:pPr defTabSz="703434">
              <a:spcBef>
                <a:spcPts val="1200"/>
              </a:spcBef>
              <a:defRPr/>
            </a:pPr>
            <a:r>
              <a:rPr lang="en-US" b="1" dirty="0">
                <a:latin typeface="Lato"/>
                <a:cs typeface="Arial" panose="020B0604020202020204" pitchFamily="34" charset="0"/>
              </a:rPr>
              <a:t>Evidence assessment group: </a:t>
            </a:r>
            <a:r>
              <a:rPr lang="en-GB" dirty="0">
                <a:latin typeface="Lato"/>
                <a:cs typeface="Arial" panose="020B0604020202020204" pitchFamily="34" charset="0"/>
              </a:rPr>
              <a:t>CRD and CHE Technology Assessment Group, </a:t>
            </a:r>
            <a:r>
              <a:rPr lang="en-US" dirty="0">
                <a:latin typeface="Lato"/>
                <a:cs typeface="Arial" panose="020B0604020202020204" pitchFamily="34" charset="0"/>
              </a:rPr>
              <a:t>University of York </a:t>
            </a:r>
          </a:p>
          <a:p>
            <a:pPr defTabSz="703434">
              <a:spcBef>
                <a:spcPts val="1200"/>
              </a:spcBef>
              <a:defRPr/>
            </a:pPr>
            <a:r>
              <a:rPr lang="en-US" b="1" dirty="0">
                <a:latin typeface="Lato"/>
                <a:cs typeface="Arial" panose="020B0604020202020204" pitchFamily="34" charset="0"/>
              </a:rPr>
              <a:t>Technical team:</a:t>
            </a:r>
            <a:r>
              <a:rPr lang="en-US" dirty="0">
                <a:latin typeface="Lato"/>
                <a:cs typeface="Arial" panose="020B0604020202020204" pitchFamily="34" charset="0"/>
              </a:rPr>
              <a:t> George Braileanu, Adam Brooke, Richard Diaz</a:t>
            </a:r>
          </a:p>
          <a:p>
            <a:pPr defTabSz="703434">
              <a:spcBef>
                <a:spcPts val="1200"/>
              </a:spcBef>
              <a:defRPr/>
            </a:pPr>
            <a:r>
              <a:rPr lang="en-US" b="1" dirty="0">
                <a:latin typeface="Lato"/>
                <a:cs typeface="Arial" panose="020B0604020202020204" pitchFamily="34" charset="0"/>
              </a:rPr>
              <a:t>Company: </a:t>
            </a:r>
            <a:r>
              <a:rPr lang="en-US" dirty="0">
                <a:latin typeface="Lato"/>
                <a:cs typeface="Arial" panose="020B0604020202020204" pitchFamily="34" charset="0"/>
              </a:rPr>
              <a:t>AbbVie</a:t>
            </a:r>
          </a:p>
          <a:p>
            <a:pPr>
              <a:spcBef>
                <a:spcPts val="1200"/>
              </a:spcBef>
            </a:pPr>
            <a:endParaRPr lang="en-GB" dirty="0"/>
          </a:p>
        </p:txBody>
      </p:sp>
      <p:sp>
        <p:nvSpPr>
          <p:cNvPr id="3" name="Text Placeholder 2">
            <a:extLst>
              <a:ext uri="{FF2B5EF4-FFF2-40B4-BE49-F238E27FC236}">
                <a16:creationId xmlns:a16="http://schemas.microsoft.com/office/drawing/2014/main" id="{FCEE9736-D98D-209A-44E4-33B6DC35F0E4}"/>
              </a:ext>
            </a:extLst>
          </p:cNvPr>
          <p:cNvSpPr>
            <a:spLocks noGrp="1"/>
          </p:cNvSpPr>
          <p:nvPr>
            <p:ph type="body" sz="quarter" idx="10"/>
          </p:nvPr>
        </p:nvSpPr>
        <p:spPr/>
        <p:txBody>
          <a:bodyPr/>
          <a:lstStyle/>
          <a:p>
            <a:r>
              <a:rPr lang="en-GB" dirty="0"/>
              <a:t>FOR PUBLIC</a:t>
            </a:r>
          </a:p>
        </p:txBody>
      </p:sp>
    </p:spTree>
    <p:extLst>
      <p:ext uri="{BB962C8B-B14F-4D97-AF65-F5344CB8AC3E}">
        <p14:creationId xmlns:p14="http://schemas.microsoft.com/office/powerpoint/2010/main" val="109236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descr="Question to committee">
            <a:extLst>
              <a:ext uri="{FF2B5EF4-FFF2-40B4-BE49-F238E27FC236}">
                <a16:creationId xmlns:a16="http://schemas.microsoft.com/office/drawing/2014/main" id="{ADD046E4-2E43-1A77-A812-598E2DFB73EE}"/>
              </a:ext>
            </a:extLst>
          </p:cNvPr>
          <p:cNvSpPr/>
          <p:nvPr/>
        </p:nvSpPr>
        <p:spPr>
          <a:xfrm>
            <a:off x="939800" y="5339919"/>
            <a:ext cx="11014307" cy="1080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8000" lvl="2" indent="-342900">
              <a:buFont typeface="Arial" panose="020B0604020202020204" pitchFamily="34" charset="0"/>
              <a:buChar char="•"/>
            </a:pPr>
            <a:r>
              <a:rPr lang="en-GB" sz="2000" dirty="0">
                <a:solidFill>
                  <a:schemeClr val="tx1"/>
                </a:solidFill>
              </a:rPr>
              <a:t>What is the likelihood of MHRA safety warning extending to entire JAK inhibitors class?</a:t>
            </a:r>
          </a:p>
          <a:p>
            <a:pPr marL="828000" lvl="2" indent="-342900">
              <a:buFont typeface="Arial" panose="020B0604020202020204" pitchFamily="34" charset="0"/>
              <a:buChar char="•"/>
            </a:pPr>
            <a:r>
              <a:rPr lang="en-GB" sz="2000" dirty="0">
                <a:solidFill>
                  <a:schemeClr val="tx1"/>
                </a:solidFill>
              </a:rPr>
              <a:t>Are clinicians likely to change monitoring requirements for upadacitinib based on current tofacitinib MHRA safety warning? </a:t>
            </a:r>
          </a:p>
        </p:txBody>
      </p:sp>
      <p:sp>
        <p:nvSpPr>
          <p:cNvPr id="3" name="Title 2">
            <a:extLst>
              <a:ext uri="{FF2B5EF4-FFF2-40B4-BE49-F238E27FC236}">
                <a16:creationId xmlns:a16="http://schemas.microsoft.com/office/drawing/2014/main" id="{7F2E3C31-7226-AC97-1B02-CD3FD9866B11}"/>
              </a:ext>
            </a:extLst>
          </p:cNvPr>
          <p:cNvSpPr>
            <a:spLocks noGrp="1"/>
          </p:cNvSpPr>
          <p:nvPr>
            <p:ph type="ctrTitle"/>
          </p:nvPr>
        </p:nvSpPr>
        <p:spPr/>
        <p:txBody>
          <a:bodyPr>
            <a:normAutofit fontScale="90000"/>
          </a:bodyPr>
          <a:lstStyle/>
          <a:p>
            <a:r>
              <a:rPr lang="en-GB" dirty="0"/>
              <a:t>Safety concerns</a:t>
            </a:r>
          </a:p>
        </p:txBody>
      </p:sp>
      <p:sp>
        <p:nvSpPr>
          <p:cNvPr id="6" name="TextBox 5">
            <a:extLst>
              <a:ext uri="{FF2B5EF4-FFF2-40B4-BE49-F238E27FC236}">
                <a16:creationId xmlns:a16="http://schemas.microsoft.com/office/drawing/2014/main" id="{CB1B5B74-AA9D-9E56-B35C-550E45691B43}"/>
              </a:ext>
            </a:extLst>
          </p:cNvPr>
          <p:cNvSpPr txBox="1"/>
          <p:nvPr/>
        </p:nvSpPr>
        <p:spPr>
          <a:xfrm>
            <a:off x="1056521" y="6522116"/>
            <a:ext cx="10610597" cy="338554"/>
          </a:xfrm>
          <a:prstGeom prst="rect">
            <a:avLst/>
          </a:prstGeom>
          <a:noFill/>
        </p:spPr>
        <p:txBody>
          <a:bodyPr wrap="none" rtlCol="0">
            <a:spAutoFit/>
          </a:bodyPr>
          <a:lstStyle/>
          <a:p>
            <a:r>
              <a:rPr lang="en-GB" sz="1600" dirty="0"/>
              <a:t>Abbreviations: AS, ankylosing spondylitis; BMI, body mass index; JAK, Janus kinase; VTE, venous thromboembolism.</a:t>
            </a:r>
          </a:p>
        </p:txBody>
      </p:sp>
      <p:sp>
        <p:nvSpPr>
          <p:cNvPr id="10" name="Rectangle 9">
            <a:extLst>
              <a:ext uri="{FF2B5EF4-FFF2-40B4-BE49-F238E27FC236}">
                <a16:creationId xmlns:a16="http://schemas.microsoft.com/office/drawing/2014/main" id="{27F9A5D8-2287-8CF0-1FDD-FFC635E05C83}"/>
              </a:ext>
            </a:extLst>
          </p:cNvPr>
          <p:cNvSpPr/>
          <p:nvPr/>
        </p:nvSpPr>
        <p:spPr>
          <a:xfrm>
            <a:off x="397561" y="648521"/>
            <a:ext cx="11556546" cy="201251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MHRA released a binding safety warning for tofacitinib (a JAK inhibitor) relating to its use in people with various risk factors</a:t>
            </a:r>
          </a:p>
          <a:p>
            <a:pPr marL="285750" indent="-285750">
              <a:buFont typeface="Arial" panose="020B0604020202020204" pitchFamily="34" charset="0"/>
              <a:buChar char="•"/>
            </a:pPr>
            <a:r>
              <a:rPr lang="en-GB" dirty="0">
                <a:solidFill>
                  <a:schemeClr val="tx1"/>
                </a:solidFill>
              </a:rPr>
              <a:t>The risk factors are: older than 65 years, current or past smoker, history of diabetes or of coronary artery disease (including past myocardial infarction, coronary heart disease, stable angina pectoris)</a:t>
            </a:r>
          </a:p>
          <a:p>
            <a:pPr marL="285750" indent="-285750">
              <a:buFont typeface="Arial" panose="020B0604020202020204" pitchFamily="34" charset="0"/>
              <a:buChar char="•"/>
            </a:pPr>
            <a:r>
              <a:rPr lang="en-GB" i="1" dirty="0">
                <a:solidFill>
                  <a:schemeClr val="tx1"/>
                </a:solidFill>
              </a:rPr>
              <a:t>“Only consider use of tofacitinib in patients with these cardiovascular risk factors, irrespective of indication, if no suitable treatment alternative is available”</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
        <p:nvSpPr>
          <p:cNvPr id="11" name="Rectangle 10">
            <a:extLst>
              <a:ext uri="{FF2B5EF4-FFF2-40B4-BE49-F238E27FC236}">
                <a16:creationId xmlns:a16="http://schemas.microsoft.com/office/drawing/2014/main" id="{613CFD46-62F2-F837-B7D2-B0D60AFE5FA4}"/>
              </a:ext>
            </a:extLst>
          </p:cNvPr>
          <p:cNvSpPr/>
          <p:nvPr/>
        </p:nvSpPr>
        <p:spPr>
          <a:xfrm>
            <a:off x="407988" y="2684834"/>
            <a:ext cx="11546119" cy="93585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No evidence of similar safety risks with upadacitinib – warning cannot be extrapolated to entire JAK inhibitor class</a:t>
            </a:r>
          </a:p>
        </p:txBody>
      </p:sp>
      <p:sp>
        <p:nvSpPr>
          <p:cNvPr id="12" name="Rectangle 11">
            <a:extLst>
              <a:ext uri="{FF2B5EF4-FFF2-40B4-BE49-F238E27FC236}">
                <a16:creationId xmlns:a16="http://schemas.microsoft.com/office/drawing/2014/main" id="{52A3A625-1687-B8C9-81CD-78C7060E2576}"/>
              </a:ext>
            </a:extLst>
          </p:cNvPr>
          <p:cNvSpPr/>
          <p:nvPr/>
        </p:nvSpPr>
        <p:spPr>
          <a:xfrm>
            <a:off x="407988" y="3644485"/>
            <a:ext cx="11546119" cy="152327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 </a:t>
            </a:r>
          </a:p>
          <a:p>
            <a:pPr marL="285750" indent="-285750">
              <a:buFont typeface="Arial" panose="020B0604020202020204" pitchFamily="34" charset="0"/>
              <a:buChar char="•"/>
            </a:pPr>
            <a:r>
              <a:rPr lang="en-GB" dirty="0">
                <a:solidFill>
                  <a:schemeClr val="tx1"/>
                </a:solidFill>
              </a:rPr>
              <a:t>Upadacitinib SPC advises it should be used with caution in patients at high risk of VTE – about 24% of people with AS are obese (BMI &gt;30kg/m</a:t>
            </a:r>
            <a:r>
              <a:rPr lang="en-GB" baseline="30000" dirty="0">
                <a:solidFill>
                  <a:schemeClr val="tx1"/>
                </a:solidFill>
              </a:rPr>
              <a:t>2</a:t>
            </a:r>
            <a:r>
              <a:rPr lang="en-GB" dirty="0">
                <a:solidFill>
                  <a:schemeClr val="tx1"/>
                </a:solidFill>
              </a:rPr>
              <a:t>), which is a risk factor for VTE</a:t>
            </a:r>
          </a:p>
          <a:p>
            <a:pPr marL="285750" indent="-285750">
              <a:buFont typeface="Arial" panose="020B0604020202020204" pitchFamily="34" charset="0"/>
              <a:buChar char="•"/>
            </a:pPr>
            <a:r>
              <a:rPr lang="en-GB" dirty="0">
                <a:solidFill>
                  <a:schemeClr val="tx1"/>
                </a:solidFill>
              </a:rPr>
              <a:t>Class safety effect with JAK inhibitors already observed – upadacitinib, tofacitinib, baricitinib and filgotinib all have special warnings and precautions for patients with high risk factors for VTE and pulmonary embolism.</a:t>
            </a:r>
          </a:p>
        </p:txBody>
      </p:sp>
      <p:grpSp>
        <p:nvGrpSpPr>
          <p:cNvPr id="2" name="Group 1">
            <a:extLst>
              <a:ext uri="{FF2B5EF4-FFF2-40B4-BE49-F238E27FC236}">
                <a16:creationId xmlns:a16="http://schemas.microsoft.com/office/drawing/2014/main" id="{240740A4-BCBE-CBAA-4F95-4CE4684105F3}"/>
              </a:ext>
            </a:extLst>
          </p:cNvPr>
          <p:cNvGrpSpPr/>
          <p:nvPr/>
        </p:nvGrpSpPr>
        <p:grpSpPr>
          <a:xfrm>
            <a:off x="397561" y="5339919"/>
            <a:ext cx="1080000" cy="1080000"/>
            <a:chOff x="355600" y="5238319"/>
            <a:chExt cx="1080000" cy="1080000"/>
          </a:xfrm>
        </p:grpSpPr>
        <p:sp>
          <p:nvSpPr>
            <p:cNvPr id="15" name="Oval 14">
              <a:extLst>
                <a:ext uri="{FF2B5EF4-FFF2-40B4-BE49-F238E27FC236}">
                  <a16:creationId xmlns:a16="http://schemas.microsoft.com/office/drawing/2014/main" id="{F927CDA1-B33B-2D2A-A8FC-26EAAF865F19}"/>
                </a:ext>
              </a:extLst>
            </p:cNvPr>
            <p:cNvSpPr/>
            <p:nvPr/>
          </p:nvSpPr>
          <p:spPr>
            <a:xfrm>
              <a:off x="355600" y="5238319"/>
              <a:ext cx="1080000" cy="108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6" name="Graphic 15">
              <a:extLst>
                <a:ext uri="{FF2B5EF4-FFF2-40B4-BE49-F238E27FC236}">
                  <a16:creationId xmlns:a16="http://schemas.microsoft.com/office/drawing/2014/main" id="{9511CD4C-6423-99F5-D362-B2282A9CE5ED}"/>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3869" y="5546588"/>
              <a:ext cx="463463" cy="463463"/>
            </a:xfrm>
            <a:prstGeom prst="rect">
              <a:avLst/>
            </a:prstGeom>
          </p:spPr>
        </p:pic>
      </p:grpSp>
    </p:spTree>
    <p:extLst>
      <p:ext uri="{BB962C8B-B14F-4D97-AF65-F5344CB8AC3E}">
        <p14:creationId xmlns:p14="http://schemas.microsoft.com/office/powerpoint/2010/main" val="2902473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39B9ADB1-26FC-4AD9-8687-56CE0F786C14}"/>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Treatment pathway</a:t>
            </a:r>
            <a:endParaRPr lang="en-GB" dirty="0"/>
          </a:p>
        </p:txBody>
      </p:sp>
      <p:grpSp>
        <p:nvGrpSpPr>
          <p:cNvPr id="18" name="Group 17">
            <a:extLst>
              <a:ext uri="{FF2B5EF4-FFF2-40B4-BE49-F238E27FC236}">
                <a16:creationId xmlns:a16="http://schemas.microsoft.com/office/drawing/2014/main" id="{A1500175-597A-6B94-C147-44C8F275B41C}"/>
              </a:ext>
            </a:extLst>
          </p:cNvPr>
          <p:cNvGrpSpPr/>
          <p:nvPr/>
        </p:nvGrpSpPr>
        <p:grpSpPr>
          <a:xfrm>
            <a:off x="363171" y="4790014"/>
            <a:ext cx="11465972" cy="906607"/>
            <a:chOff x="979546" y="5343526"/>
            <a:chExt cx="11465972" cy="906607"/>
          </a:xfrm>
        </p:grpSpPr>
        <p:sp>
          <p:nvSpPr>
            <p:cNvPr id="19" name="Rectangle 18" descr="Question to committee">
              <a:extLst>
                <a:ext uri="{FF2B5EF4-FFF2-40B4-BE49-F238E27FC236}">
                  <a16:creationId xmlns:a16="http://schemas.microsoft.com/office/drawing/2014/main" id="{2E130596-7D35-54F8-E544-65482ED535D1}"/>
                </a:ext>
                <a:ext uri="{C183D7F6-B498-43B3-948B-1728B52AA6E4}">
                  <adec:decorative xmlns:adec="http://schemas.microsoft.com/office/drawing/2017/decorative" val="0"/>
                </a:ext>
              </a:extLst>
            </p:cNvPr>
            <p:cNvSpPr/>
            <p:nvPr/>
          </p:nvSpPr>
          <p:spPr>
            <a:xfrm>
              <a:off x="1446453" y="5343526"/>
              <a:ext cx="10999065" cy="900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Arial" panose="020B0604020202020204" pitchFamily="34" charset="0"/>
                <a:buChar char="•"/>
              </a:pPr>
              <a:r>
                <a:rPr lang="en-GB" sz="2000" dirty="0">
                  <a:solidFill>
                    <a:schemeClr val="tx1"/>
                  </a:solidFill>
                </a:rPr>
                <a:t>In practice, do clinicians cycle back to anti-TNF inhibitors after using IL-17A inhibitors?</a:t>
              </a:r>
            </a:p>
            <a:p>
              <a:pPr marL="342900" indent="-342900" algn="ctr">
                <a:buFont typeface="Arial" panose="020B0604020202020204" pitchFamily="34" charset="0"/>
                <a:buChar char="•"/>
              </a:pPr>
              <a:r>
                <a:rPr lang="en-GB" sz="2000" dirty="0">
                  <a:solidFill>
                    <a:schemeClr val="tx1"/>
                  </a:solidFill>
                </a:rPr>
                <a:t>Are secukinumab and ixekizumab the most appropriate comparators for this appraisal?</a:t>
              </a:r>
            </a:p>
          </p:txBody>
        </p:sp>
        <p:grpSp>
          <p:nvGrpSpPr>
            <p:cNvPr id="20" name="Group 19">
              <a:extLst>
                <a:ext uri="{FF2B5EF4-FFF2-40B4-BE49-F238E27FC236}">
                  <a16:creationId xmlns:a16="http://schemas.microsoft.com/office/drawing/2014/main" id="{86E09D15-9356-CD41-D1BA-E87C68617C40}"/>
                </a:ext>
                <a:ext uri="{C183D7F6-B498-43B3-948B-1728B52AA6E4}">
                  <adec:decorative xmlns:adec="http://schemas.microsoft.com/office/drawing/2017/decorative" val="1"/>
                </a:ext>
              </a:extLst>
            </p:cNvPr>
            <p:cNvGrpSpPr/>
            <p:nvPr/>
          </p:nvGrpSpPr>
          <p:grpSpPr>
            <a:xfrm>
              <a:off x="979546" y="5350133"/>
              <a:ext cx="900000" cy="900000"/>
              <a:chOff x="-1916947" y="3667065"/>
              <a:chExt cx="900000" cy="900000"/>
            </a:xfrm>
          </p:grpSpPr>
          <p:sp>
            <p:nvSpPr>
              <p:cNvPr id="21" name="Oval 20">
                <a:extLst>
                  <a:ext uri="{FF2B5EF4-FFF2-40B4-BE49-F238E27FC236}">
                    <a16:creationId xmlns:a16="http://schemas.microsoft.com/office/drawing/2014/main" id="{4A8BC765-E1B1-267F-A5E1-A8C6C1A5FD7A}"/>
                  </a:ext>
                </a:extLst>
              </p:cNvPr>
              <p:cNvSpPr/>
              <p:nvPr/>
            </p:nvSpPr>
            <p:spPr>
              <a:xfrm>
                <a:off x="-1916947" y="3667065"/>
                <a:ext cx="900000" cy="90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Graphic 21" descr="Chat with solid fill">
                <a:extLst>
                  <a:ext uri="{FF2B5EF4-FFF2-40B4-BE49-F238E27FC236}">
                    <a16:creationId xmlns:a16="http://schemas.microsoft.com/office/drawing/2014/main" id="{3E94457D-3757-E5E8-8B3D-4125F44055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98678" y="3885334"/>
                <a:ext cx="463463" cy="463463"/>
              </a:xfrm>
              <a:prstGeom prst="rect">
                <a:avLst/>
              </a:prstGeom>
            </p:spPr>
          </p:pic>
        </p:grpSp>
      </p:grpSp>
      <p:sp>
        <p:nvSpPr>
          <p:cNvPr id="23" name="TextBox 22">
            <a:extLst>
              <a:ext uri="{FF2B5EF4-FFF2-40B4-BE49-F238E27FC236}">
                <a16:creationId xmlns:a16="http://schemas.microsoft.com/office/drawing/2014/main" id="{2CD36408-349D-A66C-6AF2-F2AF0D5054BA}"/>
              </a:ext>
            </a:extLst>
          </p:cNvPr>
          <p:cNvSpPr txBox="1"/>
          <p:nvPr/>
        </p:nvSpPr>
        <p:spPr>
          <a:xfrm>
            <a:off x="1259742" y="5780782"/>
            <a:ext cx="10211039" cy="1077218"/>
          </a:xfrm>
          <a:prstGeom prst="rect">
            <a:avLst/>
          </a:prstGeom>
          <a:noFill/>
        </p:spPr>
        <p:txBody>
          <a:bodyPr wrap="square" rtlCol="0">
            <a:spAutoFit/>
          </a:bodyPr>
          <a:lstStyle/>
          <a:p>
            <a:r>
              <a:rPr lang="en-GB" sz="1600" dirty="0"/>
              <a:t>Anti-TNF inhibitors may be cycled through if 1 treatment provides inadequate response, but treatments are not repeated.</a:t>
            </a:r>
          </a:p>
          <a:p>
            <a:r>
              <a:rPr lang="en-GB" sz="1600" dirty="0"/>
              <a:t>Abbreviations: JAK, Janus kinase; IL-17, interleukin 17; NSAID, non-steroidal anti-inflammatory drug; TNF, tumour necrosis factor; </a:t>
            </a:r>
          </a:p>
        </p:txBody>
      </p:sp>
      <p:grpSp>
        <p:nvGrpSpPr>
          <p:cNvPr id="123" name="Group 122">
            <a:extLst>
              <a:ext uri="{FF2B5EF4-FFF2-40B4-BE49-F238E27FC236}">
                <a16:creationId xmlns:a16="http://schemas.microsoft.com/office/drawing/2014/main" id="{099EC978-BB80-355F-4476-529D2BC2D94F}"/>
              </a:ext>
            </a:extLst>
          </p:cNvPr>
          <p:cNvGrpSpPr/>
          <p:nvPr/>
        </p:nvGrpSpPr>
        <p:grpSpPr>
          <a:xfrm>
            <a:off x="96135" y="223823"/>
            <a:ext cx="11979286" cy="4317122"/>
            <a:chOff x="96135" y="655623"/>
            <a:chExt cx="11979286" cy="4317122"/>
          </a:xfrm>
        </p:grpSpPr>
        <p:cxnSp>
          <p:nvCxnSpPr>
            <p:cNvPr id="101" name="Connector: Elbow 100">
              <a:extLst>
                <a:ext uri="{FF2B5EF4-FFF2-40B4-BE49-F238E27FC236}">
                  <a16:creationId xmlns:a16="http://schemas.microsoft.com/office/drawing/2014/main" id="{4FD7C5D1-FD36-84FA-7990-1E59512C8FA4}"/>
                </a:ext>
              </a:extLst>
            </p:cNvPr>
            <p:cNvCxnSpPr>
              <a:stCxn id="17" idx="2"/>
              <a:endCxn id="56" idx="0"/>
            </p:cNvCxnSpPr>
            <p:nvPr/>
          </p:nvCxnSpPr>
          <p:spPr>
            <a:xfrm rot="16200000" flipH="1">
              <a:off x="4710964" y="-473816"/>
              <a:ext cx="536595" cy="8182252"/>
            </a:xfrm>
            <a:prstGeom prst="bentConnector3">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AD2D636D-AD86-3CB8-3A44-6F2F2D52E02F}"/>
                </a:ext>
              </a:extLst>
            </p:cNvPr>
            <p:cNvCxnSpPr>
              <a:stCxn id="17" idx="2"/>
              <a:endCxn id="56" idx="0"/>
            </p:cNvCxnSpPr>
            <p:nvPr/>
          </p:nvCxnSpPr>
          <p:spPr>
            <a:xfrm rot="16200000" flipH="1">
              <a:off x="4710964" y="-473816"/>
              <a:ext cx="536595" cy="8182252"/>
            </a:xfrm>
            <a:prstGeom prst="bentConnector3">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reeform: Shape 13" descr="Description of the care pathway and where the technology fits into it ">
              <a:extLst>
                <a:ext uri="{FF2B5EF4-FFF2-40B4-BE49-F238E27FC236}">
                  <a16:creationId xmlns:a16="http://schemas.microsoft.com/office/drawing/2014/main" id="{D3E70BA4-BDB5-35F9-EA42-B26B6B03D4EE}"/>
                </a:ext>
              </a:extLst>
            </p:cNvPr>
            <p:cNvSpPr/>
            <p:nvPr/>
          </p:nvSpPr>
          <p:spPr>
            <a:xfrm>
              <a:off x="4478270" y="655623"/>
              <a:ext cx="3600000" cy="720000"/>
            </a:xfrm>
            <a:custGeom>
              <a:avLst/>
              <a:gdLst>
                <a:gd name="connsiteX0" fmla="*/ 0 w 2376289"/>
                <a:gd name="connsiteY0" fmla="*/ 0 h 1188144"/>
                <a:gd name="connsiteX1" fmla="*/ 2376289 w 2376289"/>
                <a:gd name="connsiteY1" fmla="*/ 0 h 1188144"/>
                <a:gd name="connsiteX2" fmla="*/ 2376289 w 2376289"/>
                <a:gd name="connsiteY2" fmla="*/ 1188144 h 1188144"/>
                <a:gd name="connsiteX3" fmla="*/ 0 w 2376289"/>
                <a:gd name="connsiteY3" fmla="*/ 1188144 h 1188144"/>
                <a:gd name="connsiteX4" fmla="*/ 0 w 2376289"/>
                <a:gd name="connsiteY4" fmla="*/ 0 h 118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289" h="1188144">
                  <a:moveTo>
                    <a:pt x="0" y="0"/>
                  </a:moveTo>
                  <a:lnTo>
                    <a:pt x="2376289" y="0"/>
                  </a:lnTo>
                  <a:lnTo>
                    <a:pt x="2376289" y="1188144"/>
                  </a:lnTo>
                  <a:lnTo>
                    <a:pt x="0" y="1188144"/>
                  </a:lnTo>
                  <a:lnTo>
                    <a:pt x="0" y="0"/>
                  </a:lnTo>
                  <a:close/>
                </a:path>
              </a:pathLst>
            </a:custGeom>
            <a:solidFill>
              <a:schemeClr val="accent1">
                <a:lumMod val="75000"/>
                <a:lumOff val="25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Ankylosing Spondylitis</a:t>
              </a:r>
            </a:p>
          </p:txBody>
        </p:sp>
        <p:sp>
          <p:nvSpPr>
            <p:cNvPr id="17" name="Rectangle 16" descr="Description of the care pathway and where the technology fits into it ">
              <a:extLst>
                <a:ext uri="{FF2B5EF4-FFF2-40B4-BE49-F238E27FC236}">
                  <a16:creationId xmlns:a16="http://schemas.microsoft.com/office/drawing/2014/main" id="{61E987B2-E67F-4CBF-CE07-4D524C1145BF}"/>
                </a:ext>
              </a:extLst>
            </p:cNvPr>
            <p:cNvSpPr/>
            <p:nvPr/>
          </p:nvSpPr>
          <p:spPr>
            <a:xfrm>
              <a:off x="96135" y="2585657"/>
              <a:ext cx="1584000" cy="763356"/>
            </a:xfrm>
            <a:prstGeom prst="rect">
              <a:avLst/>
            </a:prstGeom>
            <a:solidFill>
              <a:schemeClr val="accent5">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t>Infliximab</a:t>
              </a:r>
            </a:p>
          </p:txBody>
        </p:sp>
        <p:cxnSp>
          <p:nvCxnSpPr>
            <p:cNvPr id="24" name="Straight Connector 23">
              <a:extLst>
                <a:ext uri="{FF2B5EF4-FFF2-40B4-BE49-F238E27FC236}">
                  <a16:creationId xmlns:a16="http://schemas.microsoft.com/office/drawing/2014/main" id="{CA30E9AC-F1B6-BFE9-C231-71634512E45D}"/>
                </a:ext>
              </a:extLst>
            </p:cNvPr>
            <p:cNvCxnSpPr>
              <a:cxnSpLocks/>
            </p:cNvCxnSpPr>
            <p:nvPr/>
          </p:nvCxnSpPr>
          <p:spPr>
            <a:xfrm>
              <a:off x="6278270" y="1335660"/>
              <a:ext cx="0" cy="369572"/>
            </a:xfrm>
            <a:prstGeom prst="line">
              <a:avLst/>
            </a:prstGeom>
            <a:ln>
              <a:solidFill>
                <a:schemeClr val="accent1">
                  <a:lumMod val="75000"/>
                  <a:lumOff val="25000"/>
                </a:schemeClr>
              </a:solidFill>
            </a:ln>
          </p:spPr>
          <p:style>
            <a:lnRef idx="3">
              <a:schemeClr val="dk1"/>
            </a:lnRef>
            <a:fillRef idx="0">
              <a:schemeClr val="dk1"/>
            </a:fillRef>
            <a:effectRef idx="2">
              <a:schemeClr val="dk1"/>
            </a:effectRef>
            <a:fontRef idx="minor">
              <a:schemeClr val="tx1"/>
            </a:fontRef>
          </p:style>
        </p:cxnSp>
        <p:sp>
          <p:nvSpPr>
            <p:cNvPr id="25" name="Rectangle 24" descr="Description of the care pathway and where the technology fits into it ">
              <a:extLst>
                <a:ext uri="{FF2B5EF4-FFF2-40B4-BE49-F238E27FC236}">
                  <a16:creationId xmlns:a16="http://schemas.microsoft.com/office/drawing/2014/main" id="{71104206-EEED-E83F-07FD-4550ED72F7AC}"/>
                </a:ext>
              </a:extLst>
            </p:cNvPr>
            <p:cNvSpPr/>
            <p:nvPr/>
          </p:nvSpPr>
          <p:spPr>
            <a:xfrm>
              <a:off x="2181847" y="2585657"/>
              <a:ext cx="1583412" cy="763356"/>
            </a:xfrm>
            <a:prstGeom prst="rect">
              <a:avLst/>
            </a:prstGeom>
            <a:solidFill>
              <a:schemeClr val="accent5">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t>Golimumab</a:t>
              </a:r>
            </a:p>
          </p:txBody>
        </p:sp>
        <p:sp>
          <p:nvSpPr>
            <p:cNvPr id="26" name="Rectangle 25" descr="Description of the care pathway and where the technology fits into it ">
              <a:extLst>
                <a:ext uri="{FF2B5EF4-FFF2-40B4-BE49-F238E27FC236}">
                  <a16:creationId xmlns:a16="http://schemas.microsoft.com/office/drawing/2014/main" id="{AF5D0848-6AB6-139B-784A-0839AE5A362F}"/>
                </a:ext>
              </a:extLst>
            </p:cNvPr>
            <p:cNvSpPr/>
            <p:nvPr/>
          </p:nvSpPr>
          <p:spPr>
            <a:xfrm>
              <a:off x="4266971" y="2581727"/>
              <a:ext cx="1728000" cy="771216"/>
            </a:xfrm>
            <a:prstGeom prst="rect">
              <a:avLst/>
            </a:prstGeom>
            <a:solidFill>
              <a:schemeClr val="accent5">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t>Adalimumab</a:t>
              </a:r>
            </a:p>
          </p:txBody>
        </p:sp>
        <p:sp>
          <p:nvSpPr>
            <p:cNvPr id="27" name="Rectangle 26" descr="Description of the care pathway and where the technology fits into it ">
              <a:extLst>
                <a:ext uri="{FF2B5EF4-FFF2-40B4-BE49-F238E27FC236}">
                  <a16:creationId xmlns:a16="http://schemas.microsoft.com/office/drawing/2014/main" id="{1243902E-0D22-31A3-E357-50BE9A30F023}"/>
                </a:ext>
              </a:extLst>
            </p:cNvPr>
            <p:cNvSpPr/>
            <p:nvPr/>
          </p:nvSpPr>
          <p:spPr>
            <a:xfrm>
              <a:off x="6496683" y="2581727"/>
              <a:ext cx="1583411" cy="771216"/>
            </a:xfrm>
            <a:prstGeom prst="rect">
              <a:avLst/>
            </a:prstGeom>
            <a:solidFill>
              <a:schemeClr val="accent5">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t>Etanercept</a:t>
              </a:r>
            </a:p>
          </p:txBody>
        </p:sp>
        <p:sp>
          <p:nvSpPr>
            <p:cNvPr id="28" name="Rectangle 27" descr="Description of the care pathway and where the technology fits into it ">
              <a:extLst>
                <a:ext uri="{FF2B5EF4-FFF2-40B4-BE49-F238E27FC236}">
                  <a16:creationId xmlns:a16="http://schemas.microsoft.com/office/drawing/2014/main" id="{8FB48375-6B2D-CA44-F9F3-A58930BE5334}"/>
                </a:ext>
              </a:extLst>
            </p:cNvPr>
            <p:cNvSpPr/>
            <p:nvPr/>
          </p:nvSpPr>
          <p:spPr>
            <a:xfrm>
              <a:off x="8581806" y="2581727"/>
              <a:ext cx="1872000" cy="771217"/>
            </a:xfrm>
            <a:prstGeom prst="rect">
              <a:avLst/>
            </a:prstGeom>
            <a:solidFill>
              <a:schemeClr val="accent5">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t>Certolizumab </a:t>
              </a:r>
              <a:r>
                <a:rPr lang="en-GB" sz="2200" dirty="0"/>
                <a:t>pegol</a:t>
              </a:r>
              <a:endParaRPr lang="en-GB" sz="2200" kern="1200" dirty="0"/>
            </a:p>
          </p:txBody>
        </p:sp>
        <p:cxnSp>
          <p:nvCxnSpPr>
            <p:cNvPr id="33" name="Straight Arrow Connector 32">
              <a:extLst>
                <a:ext uri="{FF2B5EF4-FFF2-40B4-BE49-F238E27FC236}">
                  <a16:creationId xmlns:a16="http://schemas.microsoft.com/office/drawing/2014/main" id="{C0021C2A-ECC2-D164-56EB-E29DB5D13F45}"/>
                </a:ext>
              </a:extLst>
            </p:cNvPr>
            <p:cNvCxnSpPr>
              <a:cxnSpLocks/>
            </p:cNvCxnSpPr>
            <p:nvPr/>
          </p:nvCxnSpPr>
          <p:spPr>
            <a:xfrm>
              <a:off x="9517806" y="2264569"/>
              <a:ext cx="0" cy="311116"/>
            </a:xfrm>
            <a:prstGeom prst="straightConnector1">
              <a:avLst/>
            </a:prstGeom>
            <a:ln w="28575">
              <a:solidFill>
                <a:schemeClr val="bg1">
                  <a:lumMod val="75000"/>
                </a:schemeClr>
              </a:solidFill>
              <a:tailEnd type="triangle"/>
            </a:ln>
          </p:spPr>
          <p:style>
            <a:lnRef idx="3">
              <a:schemeClr val="accent1"/>
            </a:lnRef>
            <a:fillRef idx="0">
              <a:schemeClr val="accent1"/>
            </a:fillRef>
            <a:effectRef idx="2">
              <a:schemeClr val="accent1"/>
            </a:effectRef>
            <a:fontRef idx="minor">
              <a:schemeClr val="tx1"/>
            </a:fontRef>
          </p:style>
        </p:cxnSp>
        <p:sp>
          <p:nvSpPr>
            <p:cNvPr id="38" name="TextBox 37">
              <a:extLst>
                <a:ext uri="{FF2B5EF4-FFF2-40B4-BE49-F238E27FC236}">
                  <a16:creationId xmlns:a16="http://schemas.microsoft.com/office/drawing/2014/main" id="{BD22C222-4F6F-F6CE-260F-0895DC0A3FA9}"/>
                </a:ext>
              </a:extLst>
            </p:cNvPr>
            <p:cNvSpPr txBox="1"/>
            <p:nvPr/>
          </p:nvSpPr>
          <p:spPr>
            <a:xfrm>
              <a:off x="10815421" y="2505670"/>
              <a:ext cx="1260000" cy="923330"/>
            </a:xfrm>
            <a:prstGeom prst="rect">
              <a:avLst/>
            </a:prstGeom>
            <a:noFill/>
          </p:spPr>
          <p:txBody>
            <a:bodyPr wrap="square" rtlCol="0">
              <a:spAutoFit/>
            </a:bodyPr>
            <a:lstStyle/>
            <a:p>
              <a:pPr algn="ctr"/>
              <a:r>
                <a:rPr lang="en-GB" b="1" dirty="0">
                  <a:solidFill>
                    <a:schemeClr val="accent5">
                      <a:lumMod val="60000"/>
                      <a:lumOff val="40000"/>
                    </a:schemeClr>
                  </a:solidFill>
                </a:rPr>
                <a:t>TNF-alpha inhibitors</a:t>
              </a:r>
            </a:p>
            <a:p>
              <a:pPr algn="ctr"/>
              <a:r>
                <a:rPr lang="en-GB" b="1" dirty="0">
                  <a:solidFill>
                    <a:schemeClr val="accent5">
                      <a:lumMod val="60000"/>
                      <a:lumOff val="40000"/>
                    </a:schemeClr>
                  </a:solidFill>
                </a:rPr>
                <a:t>(TA383)</a:t>
              </a:r>
            </a:p>
          </p:txBody>
        </p:sp>
        <p:cxnSp>
          <p:nvCxnSpPr>
            <p:cNvPr id="47" name="Straight Connector 46">
              <a:extLst>
                <a:ext uri="{FF2B5EF4-FFF2-40B4-BE49-F238E27FC236}">
                  <a16:creationId xmlns:a16="http://schemas.microsoft.com/office/drawing/2014/main" id="{A53449E0-0DC2-1CB2-A51B-4069CE95C3BC}"/>
                </a:ext>
              </a:extLst>
            </p:cNvPr>
            <p:cNvCxnSpPr>
              <a:cxnSpLocks/>
              <a:endCxn id="56" idx="0"/>
            </p:cNvCxnSpPr>
            <p:nvPr/>
          </p:nvCxnSpPr>
          <p:spPr>
            <a:xfrm flipH="1">
              <a:off x="9070387" y="3611060"/>
              <a:ext cx="1" cy="274548"/>
            </a:xfrm>
            <a:prstGeom prst="line">
              <a:avLst/>
            </a:prstGeom>
            <a:ln w="28575">
              <a:solidFill>
                <a:srgbClr val="FF0000"/>
              </a:solidFill>
              <a:prstDash val="sysDash"/>
            </a:ln>
          </p:spPr>
          <p:style>
            <a:lnRef idx="3">
              <a:schemeClr val="dk1"/>
            </a:lnRef>
            <a:fillRef idx="0">
              <a:schemeClr val="dk1"/>
            </a:fillRef>
            <a:effectRef idx="2">
              <a:schemeClr val="dk1"/>
            </a:effectRef>
            <a:fontRef idx="minor">
              <a:schemeClr val="tx1"/>
            </a:fontRef>
          </p:style>
        </p:cxnSp>
        <p:cxnSp>
          <p:nvCxnSpPr>
            <p:cNvPr id="48" name="Straight Connector 47">
              <a:extLst>
                <a:ext uri="{FF2B5EF4-FFF2-40B4-BE49-F238E27FC236}">
                  <a16:creationId xmlns:a16="http://schemas.microsoft.com/office/drawing/2014/main" id="{2D23C664-C4D4-59FA-A9CB-FE5FAEFD4867}"/>
                </a:ext>
              </a:extLst>
            </p:cNvPr>
            <p:cNvCxnSpPr>
              <a:cxnSpLocks/>
            </p:cNvCxnSpPr>
            <p:nvPr/>
          </p:nvCxnSpPr>
          <p:spPr>
            <a:xfrm>
              <a:off x="10582178" y="2434570"/>
              <a:ext cx="0" cy="1080000"/>
            </a:xfrm>
            <a:prstGeom prst="line">
              <a:avLst/>
            </a:prstGeom>
            <a:ln>
              <a:solidFill>
                <a:schemeClr val="accent5">
                  <a:lumMod val="60000"/>
                  <a:lumOff val="40000"/>
                </a:schemeClr>
              </a:solidFill>
            </a:ln>
          </p:spPr>
          <p:style>
            <a:lnRef idx="3">
              <a:schemeClr val="dk1"/>
            </a:lnRef>
            <a:fillRef idx="0">
              <a:schemeClr val="dk1"/>
            </a:fillRef>
            <a:effectRef idx="2">
              <a:schemeClr val="dk1"/>
            </a:effectRef>
            <a:fontRef idx="minor">
              <a:schemeClr val="tx1"/>
            </a:fontRef>
          </p:style>
        </p:cxnSp>
        <p:cxnSp>
          <p:nvCxnSpPr>
            <p:cNvPr id="49" name="Straight Connector 48">
              <a:extLst>
                <a:ext uri="{FF2B5EF4-FFF2-40B4-BE49-F238E27FC236}">
                  <a16:creationId xmlns:a16="http://schemas.microsoft.com/office/drawing/2014/main" id="{C2C26CFD-92D9-54FE-D9C3-D7A0DF6F4872}"/>
                </a:ext>
              </a:extLst>
            </p:cNvPr>
            <p:cNvCxnSpPr>
              <a:cxnSpLocks/>
            </p:cNvCxnSpPr>
            <p:nvPr/>
          </p:nvCxnSpPr>
          <p:spPr>
            <a:xfrm>
              <a:off x="10580639" y="2967335"/>
              <a:ext cx="234783" cy="0"/>
            </a:xfrm>
            <a:prstGeom prst="line">
              <a:avLst/>
            </a:prstGeom>
            <a:ln>
              <a:solidFill>
                <a:schemeClr val="accent5">
                  <a:lumMod val="60000"/>
                  <a:lumOff val="40000"/>
                </a:schemeClr>
              </a:solidFill>
            </a:ln>
          </p:spPr>
          <p:style>
            <a:lnRef idx="3">
              <a:schemeClr val="dk1"/>
            </a:lnRef>
            <a:fillRef idx="0">
              <a:schemeClr val="dk1"/>
            </a:fillRef>
            <a:effectRef idx="2">
              <a:schemeClr val="dk1"/>
            </a:effectRef>
            <a:fontRef idx="minor">
              <a:schemeClr val="tx1"/>
            </a:fontRef>
          </p:style>
        </p:cxnSp>
        <p:sp>
          <p:nvSpPr>
            <p:cNvPr id="54" name="Rectangle 53" descr="Description of the care pathway and where the technology fits into it ">
              <a:extLst>
                <a:ext uri="{FF2B5EF4-FFF2-40B4-BE49-F238E27FC236}">
                  <a16:creationId xmlns:a16="http://schemas.microsoft.com/office/drawing/2014/main" id="{99E6FFA8-6C03-7453-35A6-A56E47D21476}"/>
                </a:ext>
              </a:extLst>
            </p:cNvPr>
            <p:cNvSpPr/>
            <p:nvPr/>
          </p:nvSpPr>
          <p:spPr>
            <a:xfrm>
              <a:off x="3942970" y="3885608"/>
              <a:ext cx="2772000" cy="1087137"/>
            </a:xfrm>
            <a:prstGeom prst="rect">
              <a:avLst/>
            </a:prstGeom>
            <a:solidFill>
              <a:srgbClr val="004550"/>
            </a:solidFill>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algn="ctr" defTabSz="1333500">
                <a:lnSpc>
                  <a:spcPct val="90000"/>
                </a:lnSpc>
                <a:spcBef>
                  <a:spcPct val="0"/>
                </a:spcBef>
                <a:spcAft>
                  <a:spcPct val="35000"/>
                </a:spcAft>
              </a:pPr>
              <a:r>
                <a:rPr lang="en-GB" sz="2200" b="1" kern="1200" dirty="0"/>
                <a:t>Secukinumab (IL-17)</a:t>
              </a:r>
            </a:p>
            <a:p>
              <a:pPr marL="0" lvl="0" indent="0" algn="ctr" defTabSz="1333500">
                <a:lnSpc>
                  <a:spcPct val="90000"/>
                </a:lnSpc>
                <a:spcBef>
                  <a:spcPct val="0"/>
                </a:spcBef>
                <a:spcAft>
                  <a:spcPct val="35000"/>
                </a:spcAft>
                <a:buNone/>
              </a:pPr>
              <a:r>
                <a:rPr lang="en-GB" sz="2200" b="1" dirty="0"/>
                <a:t>(TA407)</a:t>
              </a:r>
              <a:endParaRPr lang="en-GB" sz="2200" b="1" kern="1200" dirty="0"/>
            </a:p>
          </p:txBody>
        </p:sp>
        <p:sp>
          <p:nvSpPr>
            <p:cNvPr id="55" name="Rectangle 54" descr="Description of the care pathway and where the technology fits into it ">
              <a:extLst>
                <a:ext uri="{FF2B5EF4-FFF2-40B4-BE49-F238E27FC236}">
                  <a16:creationId xmlns:a16="http://schemas.microsoft.com/office/drawing/2014/main" id="{D3686688-EC65-2836-6B60-449E60851C5F}"/>
                </a:ext>
              </a:extLst>
            </p:cNvPr>
            <p:cNvSpPr/>
            <p:nvPr/>
          </p:nvSpPr>
          <p:spPr>
            <a:xfrm>
              <a:off x="96135" y="3885608"/>
              <a:ext cx="2772000" cy="1087137"/>
            </a:xfrm>
            <a:prstGeom prst="rect">
              <a:avLst/>
            </a:prstGeom>
            <a:solidFill>
              <a:srgbClr val="004550"/>
            </a:solidFill>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b="1" kern="1200" dirty="0"/>
                <a:t>Ixekizumab (IL-17)</a:t>
              </a:r>
            </a:p>
            <a:p>
              <a:pPr marL="0" lvl="0" indent="0" algn="ctr" defTabSz="1333500">
                <a:lnSpc>
                  <a:spcPct val="90000"/>
                </a:lnSpc>
                <a:spcBef>
                  <a:spcPct val="0"/>
                </a:spcBef>
                <a:spcAft>
                  <a:spcPct val="35000"/>
                </a:spcAft>
                <a:buNone/>
              </a:pPr>
              <a:r>
                <a:rPr lang="en-GB" sz="2200" b="1" dirty="0"/>
                <a:t>(TA718)</a:t>
              </a:r>
              <a:endParaRPr lang="en-GB" sz="2200" b="1" kern="1200" dirty="0"/>
            </a:p>
          </p:txBody>
        </p:sp>
        <p:sp>
          <p:nvSpPr>
            <p:cNvPr id="56" name="Rectangle 55" descr="Description of the care pathway and where the technology fits into it ">
              <a:extLst>
                <a:ext uri="{FF2B5EF4-FFF2-40B4-BE49-F238E27FC236}">
                  <a16:creationId xmlns:a16="http://schemas.microsoft.com/office/drawing/2014/main" id="{4192850C-8D78-62E6-F16B-4E7BE2A4E2FF}"/>
                </a:ext>
              </a:extLst>
            </p:cNvPr>
            <p:cNvSpPr/>
            <p:nvPr/>
          </p:nvSpPr>
          <p:spPr>
            <a:xfrm>
              <a:off x="7684387" y="3885608"/>
              <a:ext cx="2772000" cy="1087137"/>
            </a:xfrm>
            <a:prstGeom prst="rect">
              <a:avLst/>
            </a:prstGeom>
            <a:solidFill>
              <a:schemeClr val="bg1"/>
            </a:solidFill>
            <a:ln w="28575">
              <a:solidFill>
                <a:srgbClr val="FF0000"/>
              </a:solidFill>
              <a:prstDash val="sysDash"/>
            </a:ln>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b="1" kern="1200" dirty="0">
                  <a:solidFill>
                    <a:schemeClr val="tx1"/>
                  </a:solidFill>
                </a:rPr>
                <a:t>Upadacitinib (JAK)</a:t>
              </a:r>
            </a:p>
          </p:txBody>
        </p:sp>
        <p:cxnSp>
          <p:nvCxnSpPr>
            <p:cNvPr id="62" name="Straight Arrow Connector 61">
              <a:extLst>
                <a:ext uri="{FF2B5EF4-FFF2-40B4-BE49-F238E27FC236}">
                  <a16:creationId xmlns:a16="http://schemas.microsoft.com/office/drawing/2014/main" id="{EF9BB83F-3AD7-361F-FAB9-0F69A2FBCBFE}"/>
                </a:ext>
              </a:extLst>
            </p:cNvPr>
            <p:cNvCxnSpPr>
              <a:cxnSpLocks/>
            </p:cNvCxnSpPr>
            <p:nvPr/>
          </p:nvCxnSpPr>
          <p:spPr>
            <a:xfrm flipV="1">
              <a:off x="5994971" y="2960100"/>
              <a:ext cx="501712" cy="14470"/>
            </a:xfrm>
            <a:prstGeom prst="straightConnector1">
              <a:avLst/>
            </a:prstGeom>
            <a:ln w="28575">
              <a:solidFill>
                <a:schemeClr val="accent5">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2C913735-3098-E990-4697-D5F264C5159A}"/>
                </a:ext>
              </a:extLst>
            </p:cNvPr>
            <p:cNvCxnSpPr>
              <a:cxnSpLocks/>
            </p:cNvCxnSpPr>
            <p:nvPr/>
          </p:nvCxnSpPr>
          <p:spPr>
            <a:xfrm flipH="1">
              <a:off x="3765259" y="2960100"/>
              <a:ext cx="501712" cy="14470"/>
            </a:xfrm>
            <a:prstGeom prst="straightConnector1">
              <a:avLst/>
            </a:prstGeom>
            <a:ln w="28575">
              <a:solidFill>
                <a:schemeClr val="accent5">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30BF9289-D4C7-DE3E-6F90-98B346BD9C55}"/>
                </a:ext>
              </a:extLst>
            </p:cNvPr>
            <p:cNvCxnSpPr>
              <a:cxnSpLocks/>
            </p:cNvCxnSpPr>
            <p:nvPr/>
          </p:nvCxnSpPr>
          <p:spPr>
            <a:xfrm flipV="1">
              <a:off x="1680135" y="2960100"/>
              <a:ext cx="501712" cy="14470"/>
            </a:xfrm>
            <a:prstGeom prst="straightConnector1">
              <a:avLst/>
            </a:prstGeom>
            <a:ln w="28575">
              <a:solidFill>
                <a:schemeClr val="accent5">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99125C08-5F4A-71A4-2879-95569669B2C7}"/>
                </a:ext>
              </a:extLst>
            </p:cNvPr>
            <p:cNvCxnSpPr>
              <a:cxnSpLocks/>
            </p:cNvCxnSpPr>
            <p:nvPr/>
          </p:nvCxnSpPr>
          <p:spPr>
            <a:xfrm flipV="1">
              <a:off x="8080094" y="2960101"/>
              <a:ext cx="501712" cy="14469"/>
            </a:xfrm>
            <a:prstGeom prst="straightConnector1">
              <a:avLst/>
            </a:prstGeom>
            <a:ln w="28575">
              <a:solidFill>
                <a:schemeClr val="accent5">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D820283E-7778-1441-3121-50E6E8693F53}"/>
                </a:ext>
              </a:extLst>
            </p:cNvPr>
            <p:cNvCxnSpPr>
              <a:cxnSpLocks/>
            </p:cNvCxnSpPr>
            <p:nvPr/>
          </p:nvCxnSpPr>
          <p:spPr>
            <a:xfrm>
              <a:off x="7288388" y="2264569"/>
              <a:ext cx="0" cy="311116"/>
            </a:xfrm>
            <a:prstGeom prst="straightConnector1">
              <a:avLst/>
            </a:prstGeom>
            <a:ln w="28575">
              <a:solidFill>
                <a:schemeClr val="bg1">
                  <a:lumMod val="75000"/>
                </a:schemeClr>
              </a:solidFill>
              <a:tailEnd type="triangle"/>
            </a:ln>
          </p:spPr>
          <p:style>
            <a:lnRef idx="3">
              <a:schemeClr val="accent1"/>
            </a:lnRef>
            <a:fillRef idx="0">
              <a:schemeClr val="accent1"/>
            </a:fillRef>
            <a:effectRef idx="2">
              <a:schemeClr val="accent1"/>
            </a:effectRef>
            <a:fontRef idx="minor">
              <a:schemeClr val="tx1"/>
            </a:fontRef>
          </p:style>
        </p:cxnSp>
        <p:cxnSp>
          <p:nvCxnSpPr>
            <p:cNvPr id="70" name="Straight Arrow Connector 69">
              <a:extLst>
                <a:ext uri="{FF2B5EF4-FFF2-40B4-BE49-F238E27FC236}">
                  <a16:creationId xmlns:a16="http://schemas.microsoft.com/office/drawing/2014/main" id="{5D393152-D168-DAF1-3F72-9F5F25E8B9D0}"/>
                </a:ext>
              </a:extLst>
            </p:cNvPr>
            <p:cNvCxnSpPr>
              <a:cxnSpLocks/>
            </p:cNvCxnSpPr>
            <p:nvPr/>
          </p:nvCxnSpPr>
          <p:spPr>
            <a:xfrm>
              <a:off x="5130971" y="2264569"/>
              <a:ext cx="0" cy="311116"/>
            </a:xfrm>
            <a:prstGeom prst="straightConnector1">
              <a:avLst/>
            </a:prstGeom>
            <a:ln w="28575">
              <a:solidFill>
                <a:schemeClr val="bg1">
                  <a:lumMod val="75000"/>
                </a:schemeClr>
              </a:solidFill>
              <a:tailEnd type="triangle"/>
            </a:ln>
          </p:spPr>
          <p:style>
            <a:lnRef idx="3">
              <a:schemeClr val="accent1"/>
            </a:lnRef>
            <a:fillRef idx="0">
              <a:schemeClr val="accent1"/>
            </a:fillRef>
            <a:effectRef idx="2">
              <a:schemeClr val="accent1"/>
            </a:effectRef>
            <a:fontRef idx="minor">
              <a:schemeClr val="tx1"/>
            </a:fontRef>
          </p:style>
        </p:cxnSp>
        <p:cxnSp>
          <p:nvCxnSpPr>
            <p:cNvPr id="71" name="Straight Arrow Connector 70">
              <a:extLst>
                <a:ext uri="{FF2B5EF4-FFF2-40B4-BE49-F238E27FC236}">
                  <a16:creationId xmlns:a16="http://schemas.microsoft.com/office/drawing/2014/main" id="{200D423F-C42F-311D-527D-8986C0370894}"/>
                </a:ext>
              </a:extLst>
            </p:cNvPr>
            <p:cNvCxnSpPr>
              <a:cxnSpLocks/>
            </p:cNvCxnSpPr>
            <p:nvPr/>
          </p:nvCxnSpPr>
          <p:spPr>
            <a:xfrm>
              <a:off x="2973553" y="2264569"/>
              <a:ext cx="0" cy="311116"/>
            </a:xfrm>
            <a:prstGeom prst="straightConnector1">
              <a:avLst/>
            </a:prstGeom>
            <a:ln w="28575">
              <a:solidFill>
                <a:schemeClr val="bg1">
                  <a:lumMod val="75000"/>
                </a:schemeClr>
              </a:solidFill>
              <a:tailEnd type="triangle"/>
            </a:ln>
          </p:spPr>
          <p:style>
            <a:lnRef idx="3">
              <a:schemeClr val="accent1"/>
            </a:lnRef>
            <a:fillRef idx="0">
              <a:schemeClr val="accent1"/>
            </a:fillRef>
            <a:effectRef idx="2">
              <a:schemeClr val="accent1"/>
            </a:effectRef>
            <a:fontRef idx="minor">
              <a:schemeClr val="tx1"/>
            </a:fontRef>
          </p:style>
        </p:cxnSp>
        <p:cxnSp>
          <p:nvCxnSpPr>
            <p:cNvPr id="72" name="Straight Arrow Connector 71">
              <a:extLst>
                <a:ext uri="{FF2B5EF4-FFF2-40B4-BE49-F238E27FC236}">
                  <a16:creationId xmlns:a16="http://schemas.microsoft.com/office/drawing/2014/main" id="{C6B30448-207F-E704-D7DE-1000D3ABE8A7}"/>
                </a:ext>
              </a:extLst>
            </p:cNvPr>
            <p:cNvCxnSpPr>
              <a:cxnSpLocks/>
            </p:cNvCxnSpPr>
            <p:nvPr/>
          </p:nvCxnSpPr>
          <p:spPr>
            <a:xfrm>
              <a:off x="888135" y="2264569"/>
              <a:ext cx="0" cy="311116"/>
            </a:xfrm>
            <a:prstGeom prst="straightConnector1">
              <a:avLst/>
            </a:prstGeom>
            <a:ln w="28575">
              <a:solidFill>
                <a:schemeClr val="bg1">
                  <a:lumMod val="75000"/>
                </a:schemeClr>
              </a:solidFill>
              <a:tailEnd type="triangle"/>
            </a:ln>
          </p:spPr>
          <p:style>
            <a:lnRef idx="3">
              <a:schemeClr val="accent1"/>
            </a:lnRef>
            <a:fillRef idx="0">
              <a:schemeClr val="accent1"/>
            </a:fillRef>
            <a:effectRef idx="2">
              <a:schemeClr val="accent1"/>
            </a:effectRef>
            <a:fontRef idx="minor">
              <a:schemeClr val="tx1"/>
            </a:fontRef>
          </p:style>
        </p:cxnSp>
        <p:sp>
          <p:nvSpPr>
            <p:cNvPr id="16" name="Freeform: Shape 15" descr="Description of the care pathway and where the technology fits into it ">
              <a:extLst>
                <a:ext uri="{FF2B5EF4-FFF2-40B4-BE49-F238E27FC236}">
                  <a16:creationId xmlns:a16="http://schemas.microsoft.com/office/drawing/2014/main" id="{8820C411-8B8D-FD09-B864-5B1CA356F896}"/>
                </a:ext>
              </a:extLst>
            </p:cNvPr>
            <p:cNvSpPr/>
            <p:nvPr/>
          </p:nvSpPr>
          <p:spPr>
            <a:xfrm>
              <a:off x="96135" y="1696288"/>
              <a:ext cx="10357671" cy="627323"/>
            </a:xfrm>
            <a:custGeom>
              <a:avLst/>
              <a:gdLst>
                <a:gd name="connsiteX0" fmla="*/ 0 w 2376289"/>
                <a:gd name="connsiteY0" fmla="*/ 0 h 1188144"/>
                <a:gd name="connsiteX1" fmla="*/ 2376289 w 2376289"/>
                <a:gd name="connsiteY1" fmla="*/ 0 h 1188144"/>
                <a:gd name="connsiteX2" fmla="*/ 2376289 w 2376289"/>
                <a:gd name="connsiteY2" fmla="*/ 1188144 h 1188144"/>
                <a:gd name="connsiteX3" fmla="*/ 0 w 2376289"/>
                <a:gd name="connsiteY3" fmla="*/ 1188144 h 1188144"/>
                <a:gd name="connsiteX4" fmla="*/ 0 w 2376289"/>
                <a:gd name="connsiteY4" fmla="*/ 0 h 118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289" h="1188144">
                  <a:moveTo>
                    <a:pt x="0" y="0"/>
                  </a:moveTo>
                  <a:lnTo>
                    <a:pt x="2376289" y="0"/>
                  </a:lnTo>
                  <a:lnTo>
                    <a:pt x="2376289" y="1188144"/>
                  </a:lnTo>
                  <a:lnTo>
                    <a:pt x="0" y="1188144"/>
                  </a:lnTo>
                  <a:lnTo>
                    <a:pt x="0" y="0"/>
                  </a:lnTo>
                  <a:close/>
                </a:path>
              </a:pathLst>
            </a:custGeom>
            <a:solidFill>
              <a:schemeClr val="bg1">
                <a:lumMod val="85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GB" sz="2200" kern="1200" dirty="0">
                  <a:solidFill>
                    <a:schemeClr val="tx1"/>
                  </a:solidFill>
                </a:rPr>
                <a:t>Physiotherapy followed by NSAIDs (conventional therapy)	</a:t>
              </a:r>
              <a:r>
                <a:rPr lang="en-GB" kern="1200" dirty="0">
                  <a:solidFill>
                    <a:schemeClr val="tx1"/>
                  </a:solidFill>
                </a:rPr>
                <a:t>(NG65)</a:t>
              </a:r>
              <a:endParaRPr lang="en-GB" sz="2200" kern="1200" dirty="0">
                <a:solidFill>
                  <a:schemeClr val="tx1"/>
                </a:solidFill>
              </a:endParaRPr>
            </a:p>
          </p:txBody>
        </p:sp>
        <p:cxnSp>
          <p:nvCxnSpPr>
            <p:cNvPr id="95" name="Connector: Elbow 94">
              <a:extLst>
                <a:ext uri="{FF2B5EF4-FFF2-40B4-BE49-F238E27FC236}">
                  <a16:creationId xmlns:a16="http://schemas.microsoft.com/office/drawing/2014/main" id="{34FAB605-24B7-21F4-57DE-387DD46DB2AA}"/>
                </a:ext>
              </a:extLst>
            </p:cNvPr>
            <p:cNvCxnSpPr>
              <a:stCxn id="17" idx="2"/>
              <a:endCxn id="55" idx="0"/>
            </p:cNvCxnSpPr>
            <p:nvPr/>
          </p:nvCxnSpPr>
          <p:spPr>
            <a:xfrm rot="16200000" flipH="1">
              <a:off x="916838" y="3320310"/>
              <a:ext cx="536595" cy="594000"/>
            </a:xfrm>
            <a:prstGeom prst="bentConnector3">
              <a:avLst/>
            </a:prstGeom>
            <a:ln w="28575"/>
          </p:spPr>
          <p:style>
            <a:lnRef idx="1">
              <a:schemeClr val="accent1"/>
            </a:lnRef>
            <a:fillRef idx="0">
              <a:schemeClr val="accent1"/>
            </a:fillRef>
            <a:effectRef idx="0">
              <a:schemeClr val="accent1"/>
            </a:effectRef>
            <a:fontRef idx="minor">
              <a:schemeClr val="tx1"/>
            </a:fontRef>
          </p:style>
        </p:cxnSp>
        <p:cxnSp>
          <p:nvCxnSpPr>
            <p:cNvPr id="97" name="Connector: Elbow 96">
              <a:extLst>
                <a:ext uri="{FF2B5EF4-FFF2-40B4-BE49-F238E27FC236}">
                  <a16:creationId xmlns:a16="http://schemas.microsoft.com/office/drawing/2014/main" id="{911BB398-3E99-2A38-8B15-75FE71B7BAE5}"/>
                </a:ext>
              </a:extLst>
            </p:cNvPr>
            <p:cNvCxnSpPr>
              <a:stCxn id="25" idx="2"/>
              <a:endCxn id="54" idx="0"/>
            </p:cNvCxnSpPr>
            <p:nvPr/>
          </p:nvCxnSpPr>
          <p:spPr>
            <a:xfrm rot="16200000" flipH="1">
              <a:off x="3882964" y="2439601"/>
              <a:ext cx="536595" cy="2355417"/>
            </a:xfrm>
            <a:prstGeom prst="bentConnector3">
              <a:avLst/>
            </a:prstGeom>
            <a:ln w="28575"/>
          </p:spPr>
          <p:style>
            <a:lnRef idx="1">
              <a:schemeClr val="accent1"/>
            </a:lnRef>
            <a:fillRef idx="0">
              <a:schemeClr val="accent1"/>
            </a:fillRef>
            <a:effectRef idx="0">
              <a:schemeClr val="accent1"/>
            </a:effectRef>
            <a:fontRef idx="minor">
              <a:schemeClr val="tx1"/>
            </a:fontRef>
          </p:style>
        </p:cxnSp>
        <p:cxnSp>
          <p:nvCxnSpPr>
            <p:cNvPr id="99" name="Connector: Elbow 98">
              <a:extLst>
                <a:ext uri="{FF2B5EF4-FFF2-40B4-BE49-F238E27FC236}">
                  <a16:creationId xmlns:a16="http://schemas.microsoft.com/office/drawing/2014/main" id="{37033131-3A57-84AB-8B68-F673DA9E6992}"/>
                </a:ext>
              </a:extLst>
            </p:cNvPr>
            <p:cNvCxnSpPr>
              <a:stCxn id="17" idx="2"/>
              <a:endCxn id="54" idx="0"/>
            </p:cNvCxnSpPr>
            <p:nvPr/>
          </p:nvCxnSpPr>
          <p:spPr>
            <a:xfrm rot="16200000" flipH="1">
              <a:off x="2840255" y="1396892"/>
              <a:ext cx="536595" cy="4440835"/>
            </a:xfrm>
            <a:prstGeom prst="bentConnector3">
              <a:avLst/>
            </a:prstGeom>
            <a:ln w="28575"/>
          </p:spPr>
          <p:style>
            <a:lnRef idx="1">
              <a:schemeClr val="accent1"/>
            </a:lnRef>
            <a:fillRef idx="0">
              <a:schemeClr val="accent1"/>
            </a:fillRef>
            <a:effectRef idx="0">
              <a:schemeClr val="accent1"/>
            </a:effectRef>
            <a:fontRef idx="minor">
              <a:schemeClr val="tx1"/>
            </a:fontRef>
          </p:style>
        </p:cxnSp>
        <p:cxnSp>
          <p:nvCxnSpPr>
            <p:cNvPr id="103" name="Connector: Elbow 102">
              <a:extLst>
                <a:ext uri="{FF2B5EF4-FFF2-40B4-BE49-F238E27FC236}">
                  <a16:creationId xmlns:a16="http://schemas.microsoft.com/office/drawing/2014/main" id="{48992ED6-F116-848F-DB37-E7592098D35B}"/>
                </a:ext>
              </a:extLst>
            </p:cNvPr>
            <p:cNvCxnSpPr>
              <a:cxnSpLocks/>
              <a:stCxn id="26" idx="2"/>
              <a:endCxn id="54" idx="0"/>
            </p:cNvCxnSpPr>
            <p:nvPr/>
          </p:nvCxnSpPr>
          <p:spPr>
            <a:xfrm rot="16200000" flipH="1">
              <a:off x="4963638" y="3520275"/>
              <a:ext cx="532665" cy="197999"/>
            </a:xfrm>
            <a:prstGeom prst="bentConnector3">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7" name="Connector: Elbow 106">
              <a:extLst>
                <a:ext uri="{FF2B5EF4-FFF2-40B4-BE49-F238E27FC236}">
                  <a16:creationId xmlns:a16="http://schemas.microsoft.com/office/drawing/2014/main" id="{FA6FD6BC-2F1A-6216-614F-0B5929193F4D}"/>
                </a:ext>
              </a:extLst>
            </p:cNvPr>
            <p:cNvCxnSpPr>
              <a:stCxn id="27" idx="2"/>
              <a:endCxn id="54" idx="0"/>
            </p:cNvCxnSpPr>
            <p:nvPr/>
          </p:nvCxnSpPr>
          <p:spPr>
            <a:xfrm rot="5400000">
              <a:off x="6042348" y="2639566"/>
              <a:ext cx="532665" cy="1959419"/>
            </a:xfrm>
            <a:prstGeom prst="bentConnector3">
              <a:avLst/>
            </a:prstGeom>
            <a:ln w="28575"/>
          </p:spPr>
          <p:style>
            <a:lnRef idx="1">
              <a:schemeClr val="accent1"/>
            </a:lnRef>
            <a:fillRef idx="0">
              <a:schemeClr val="accent1"/>
            </a:fillRef>
            <a:effectRef idx="0">
              <a:schemeClr val="accent1"/>
            </a:effectRef>
            <a:fontRef idx="minor">
              <a:schemeClr val="tx1"/>
            </a:fontRef>
          </p:style>
        </p:cxnSp>
        <p:cxnSp>
          <p:nvCxnSpPr>
            <p:cNvPr id="112" name="Connector: Elbow 111">
              <a:extLst>
                <a:ext uri="{FF2B5EF4-FFF2-40B4-BE49-F238E27FC236}">
                  <a16:creationId xmlns:a16="http://schemas.microsoft.com/office/drawing/2014/main" id="{1CBD505B-54D8-E93C-1F7B-760DF4AF656E}"/>
                </a:ext>
              </a:extLst>
            </p:cNvPr>
            <p:cNvCxnSpPr>
              <a:stCxn id="28" idx="2"/>
              <a:endCxn id="54" idx="0"/>
            </p:cNvCxnSpPr>
            <p:nvPr/>
          </p:nvCxnSpPr>
          <p:spPr>
            <a:xfrm rot="5400000">
              <a:off x="7157056" y="1524858"/>
              <a:ext cx="532664" cy="4188836"/>
            </a:xfrm>
            <a:prstGeom prst="bentConnector3">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2871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222151535"/>
              </p:ext>
            </p:extLst>
          </p:nvPr>
        </p:nvGraphicFramePr>
        <p:xfrm>
          <a:off x="286843" y="1160304"/>
          <a:ext cx="11634329" cy="4907977"/>
        </p:xfrm>
        <a:graphic>
          <a:graphicData uri="http://schemas.openxmlformats.org/drawingml/2006/table">
            <a:tbl>
              <a:tblPr firstCol="1" bandRow="1">
                <a:tableStyleId>{5C22544A-7EE6-4342-B048-85BDC9FD1C3A}</a:tableStyleId>
              </a:tblPr>
              <a:tblGrid>
                <a:gridCol w="1816924">
                  <a:extLst>
                    <a:ext uri="{9D8B030D-6E8A-4147-A177-3AD203B41FA5}">
                      <a16:colId xmlns:a16="http://schemas.microsoft.com/office/drawing/2014/main" val="748657784"/>
                    </a:ext>
                  </a:extLst>
                </a:gridCol>
                <a:gridCol w="5138528">
                  <a:extLst>
                    <a:ext uri="{9D8B030D-6E8A-4147-A177-3AD203B41FA5}">
                      <a16:colId xmlns:a16="http://schemas.microsoft.com/office/drawing/2014/main" val="3173266189"/>
                    </a:ext>
                  </a:extLst>
                </a:gridCol>
                <a:gridCol w="4678877">
                  <a:extLst>
                    <a:ext uri="{9D8B030D-6E8A-4147-A177-3AD203B41FA5}">
                      <a16:colId xmlns:a16="http://schemas.microsoft.com/office/drawing/2014/main" val="3141396557"/>
                    </a:ext>
                  </a:extLst>
                </a:gridCol>
              </a:tblGrid>
              <a:tr h="459378">
                <a:tc>
                  <a:txBody>
                    <a:bodyPr/>
                    <a:lstStyle/>
                    <a:p>
                      <a:endParaRPr lang="en-GB" dirty="0">
                        <a:solidFill>
                          <a:schemeClr val="bg1"/>
                        </a:solidFill>
                      </a:endParaRPr>
                    </a:p>
                  </a:txBody>
                  <a:tcPr>
                    <a:solidFill>
                      <a:schemeClr val="accent1"/>
                    </a:solidFill>
                  </a:tcPr>
                </a:tc>
                <a:tc>
                  <a:txBody>
                    <a:bodyPr/>
                    <a:lstStyle/>
                    <a:p>
                      <a:pPr marL="0" indent="0">
                        <a:buFont typeface="Arial" panose="020B0604020202020204" pitchFamily="34" charset="0"/>
                        <a:buNone/>
                      </a:pPr>
                      <a:r>
                        <a:rPr lang="en-GB" dirty="0"/>
                        <a:t>Secukinumab (Cosentyx, Novartis)</a:t>
                      </a:r>
                    </a:p>
                  </a:txBody>
                  <a:tcPr/>
                </a:tc>
                <a:tc>
                  <a:txBody>
                    <a:bodyPr/>
                    <a:lstStyle/>
                    <a:p>
                      <a:pPr marL="0" indent="0">
                        <a:buFont typeface="Arial" panose="020B0604020202020204" pitchFamily="34" charset="0"/>
                        <a:buNone/>
                      </a:pPr>
                      <a:r>
                        <a:rPr lang="en-GB" dirty="0"/>
                        <a:t>Ixekizumab (Taltz, Eli Lilly)</a:t>
                      </a:r>
                    </a:p>
                  </a:txBody>
                  <a:tcPr/>
                </a:tc>
                <a:extLst>
                  <a:ext uri="{0D108BD9-81ED-4DB2-BD59-A6C34878D82A}">
                    <a16:rowId xmlns:a16="http://schemas.microsoft.com/office/drawing/2014/main" val="328725303"/>
                  </a:ext>
                </a:extLst>
              </a:tr>
              <a:tr h="1156759">
                <a:tc>
                  <a:txBody>
                    <a:bodyPr/>
                    <a:lstStyle/>
                    <a:p>
                      <a:r>
                        <a:rPr lang="en-GB" dirty="0">
                          <a:solidFill>
                            <a:schemeClr val="bg1"/>
                          </a:solidFill>
                        </a:rPr>
                        <a:t>Marketing authorisation</a:t>
                      </a:r>
                    </a:p>
                  </a:txBody>
                  <a:tcPr>
                    <a:solidFill>
                      <a:schemeClr val="accent1"/>
                    </a:solidFill>
                  </a:tcPr>
                </a:tc>
                <a:tc>
                  <a:txBody>
                    <a:bodyPr/>
                    <a:lstStyle/>
                    <a:p>
                      <a:pPr marL="0" indent="0">
                        <a:buFont typeface="Arial" panose="020B0604020202020204" pitchFamily="34" charset="0"/>
                        <a:buNone/>
                      </a:pPr>
                      <a:r>
                        <a:rPr lang="en-GB" dirty="0"/>
                        <a:t>“…is indicated for the treatment of active ankylosing spondylitis in adults who have responded inadequately to conventional therapy” – Granted 2014</a:t>
                      </a:r>
                    </a:p>
                  </a:txBody>
                  <a:tcPr/>
                </a:tc>
                <a:tc>
                  <a:txBody>
                    <a:bodyPr/>
                    <a:lstStyle/>
                    <a:p>
                      <a:pPr marL="0" indent="0">
                        <a:buFont typeface="Arial" panose="020B0604020202020204" pitchFamily="34" charset="0"/>
                        <a:buNone/>
                      </a:pPr>
                      <a:r>
                        <a:rPr lang="en-GB" dirty="0"/>
                        <a:t>“…is indicated for the treatment of adult patients with active ankylosing spondylitis who have responded inadequately to conventional therapy”</a:t>
                      </a:r>
                    </a:p>
                  </a:txBody>
                  <a:tcPr/>
                </a:tc>
                <a:extLst>
                  <a:ext uri="{0D108BD9-81ED-4DB2-BD59-A6C34878D82A}">
                    <a16:rowId xmlns:a16="http://schemas.microsoft.com/office/drawing/2014/main" val="3751016788"/>
                  </a:ext>
                </a:extLst>
              </a:tr>
              <a:tr h="943109">
                <a:tc>
                  <a:txBody>
                    <a:bodyPr/>
                    <a:lstStyle/>
                    <a:p>
                      <a:r>
                        <a:rPr lang="en-GB" dirty="0">
                          <a:solidFill>
                            <a:schemeClr val="bg1"/>
                          </a:solidFill>
                        </a:rPr>
                        <a:t>Mechanism of action</a:t>
                      </a:r>
                    </a:p>
                  </a:txBody>
                  <a:tcPr>
                    <a:solidFill>
                      <a:schemeClr val="accent1"/>
                    </a:solidFill>
                  </a:tcPr>
                </a:tc>
                <a:tc>
                  <a:txBody>
                    <a:bodyPr/>
                    <a:lstStyle/>
                    <a:p>
                      <a:pPr marL="0" indent="0">
                        <a:buFont typeface="Arial" panose="020B0604020202020204" pitchFamily="34" charset="0"/>
                        <a:buNone/>
                      </a:pPr>
                      <a:r>
                        <a:rPr lang="en-GB" dirty="0"/>
                        <a:t>Secukinumab is a monoclonal antibody which binds and inhibits the IL-17A cytokine which promotes inflammation when it binds to immune cells.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Ixekizumab is a monoclonal antibody which binds and inhibits the IL-17A cytokine which promotes inflammation when it binds to immune cells. </a:t>
                      </a:r>
                    </a:p>
                  </a:txBody>
                  <a:tcPr/>
                </a:tc>
                <a:extLst>
                  <a:ext uri="{0D108BD9-81ED-4DB2-BD59-A6C34878D82A}">
                    <a16:rowId xmlns:a16="http://schemas.microsoft.com/office/drawing/2014/main" val="984656975"/>
                  </a:ext>
                </a:extLst>
              </a:tr>
              <a:tr h="522980">
                <a:tc>
                  <a:txBody>
                    <a:bodyPr/>
                    <a:lstStyle/>
                    <a:p>
                      <a:r>
                        <a:rPr lang="en-GB" dirty="0">
                          <a:solidFill>
                            <a:schemeClr val="bg1"/>
                          </a:solidFill>
                        </a:rPr>
                        <a:t>Administration</a:t>
                      </a:r>
                    </a:p>
                  </a:txBody>
                  <a:tcPr>
                    <a:solidFill>
                      <a:schemeClr val="accent1"/>
                    </a:solidFill>
                  </a:tcPr>
                </a:tc>
                <a:tc>
                  <a:txBody>
                    <a:bodyPr/>
                    <a:lstStyle/>
                    <a:p>
                      <a:r>
                        <a:rPr lang="en-GB" dirty="0"/>
                        <a:t>Administered by subcutaneous injection; 150mg weekly for first four weeks then every four weeks. </a:t>
                      </a:r>
                    </a:p>
                  </a:txBody>
                  <a:tcPr/>
                </a:tc>
                <a:tc>
                  <a:txBody>
                    <a:bodyPr/>
                    <a:lstStyle/>
                    <a:p>
                      <a:r>
                        <a:rPr lang="en-GB" dirty="0"/>
                        <a:t>Subcutaneous injection. 160mg starting dose and then 80mg every four weeks. </a:t>
                      </a:r>
                    </a:p>
                  </a:txBody>
                  <a:tcPr/>
                </a:tc>
                <a:extLst>
                  <a:ext uri="{0D108BD9-81ED-4DB2-BD59-A6C34878D82A}">
                    <a16:rowId xmlns:a16="http://schemas.microsoft.com/office/drawing/2014/main" val="2152176351"/>
                  </a:ext>
                </a:extLst>
              </a:tr>
              <a:tr h="1156759">
                <a:tc>
                  <a:txBody>
                    <a:bodyPr/>
                    <a:lstStyle/>
                    <a:p>
                      <a:r>
                        <a:rPr lang="en-GB" dirty="0">
                          <a:solidFill>
                            <a:schemeClr val="bg1"/>
                          </a:solidFill>
                        </a:rPr>
                        <a:t>Price</a:t>
                      </a:r>
                    </a:p>
                  </a:txBody>
                  <a:tcPr>
                    <a:solidFill>
                      <a:schemeClr val="accent1"/>
                    </a:solidFill>
                  </a:tcPr>
                </a:tc>
                <a:tc>
                  <a:txBody>
                    <a:bodyPr/>
                    <a:lstStyle/>
                    <a:p>
                      <a:pPr marL="0" indent="0">
                        <a:buFont typeface="Arial" panose="020B0604020202020204" pitchFamily="34" charset="0"/>
                        <a:buNone/>
                      </a:pPr>
                      <a:r>
                        <a:rPr lang="en-GB" dirty="0"/>
                        <a:t>List price: £1,218.78 (2 x 150mg syringes)</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There is a confidential PAS for secukinumab</a:t>
                      </a:r>
                    </a:p>
                  </a:txBody>
                  <a:tcPr/>
                </a:tc>
                <a:tc>
                  <a:txBody>
                    <a:bodyPr/>
                    <a:lstStyle/>
                    <a:p>
                      <a:pPr marL="0" indent="0">
                        <a:buFont typeface="Arial" panose="020B0604020202020204" pitchFamily="34" charset="0"/>
                        <a:buNone/>
                      </a:pPr>
                      <a:r>
                        <a:rPr lang="en-GB" dirty="0"/>
                        <a:t>List price: £1,125 (1 x 80mg syringe)</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There is a confidential PAS for ixekizumab.</a:t>
                      </a:r>
                    </a:p>
                  </a:txBody>
                  <a:tcPr/>
                </a:tc>
                <a:extLst>
                  <a:ext uri="{0D108BD9-81ED-4DB2-BD59-A6C34878D82A}">
                    <a16:rowId xmlns:a16="http://schemas.microsoft.com/office/drawing/2014/main" val="3201822029"/>
                  </a:ext>
                </a:extLst>
              </a:tr>
            </a:tbl>
          </a:graphicData>
        </a:graphic>
      </p:graphicFrame>
      <p:sp>
        <p:nvSpPr>
          <p:cNvPr id="8" name="TextBox 7">
            <a:extLst>
              <a:ext uri="{FF2B5EF4-FFF2-40B4-BE49-F238E27FC236}">
                <a16:creationId xmlns:a16="http://schemas.microsoft.com/office/drawing/2014/main" id="{99A3CEF5-C404-4B3A-9CE6-94B43A062583}"/>
              </a:ext>
            </a:extLst>
          </p:cNvPr>
          <p:cNvSpPr txBox="1"/>
          <p:nvPr/>
        </p:nvSpPr>
        <p:spPr>
          <a:xfrm>
            <a:off x="847979" y="6499811"/>
            <a:ext cx="5963492" cy="338554"/>
          </a:xfrm>
          <a:prstGeom prst="rect">
            <a:avLst/>
          </a:prstGeom>
          <a:noFill/>
        </p:spPr>
        <p:txBody>
          <a:bodyPr wrap="none" rtlCol="0">
            <a:spAutoFit/>
          </a:bodyPr>
          <a:lstStyle/>
          <a:p>
            <a:r>
              <a:rPr lang="en-GB" sz="1600" dirty="0"/>
              <a:t>Abbreviations: IL-17, interleukin 17; PAS, patient access scheme</a:t>
            </a:r>
          </a:p>
        </p:txBody>
      </p:sp>
      <p:sp>
        <p:nvSpPr>
          <p:cNvPr id="7" name="Title 1">
            <a:extLst>
              <a:ext uri="{FF2B5EF4-FFF2-40B4-BE49-F238E27FC236}">
                <a16:creationId xmlns:a16="http://schemas.microsoft.com/office/drawing/2014/main" id="{483187FD-3E4D-44C8-B84F-68CD3FDD4158}"/>
              </a:ext>
            </a:extLst>
          </p:cNvPr>
          <p:cNvSpPr txBox="1">
            <a:spLocks/>
          </p:cNvSpPr>
          <p:nvPr/>
        </p:nvSpPr>
        <p:spPr>
          <a:xfrm>
            <a:off x="407988" y="188912"/>
            <a:ext cx="11376025" cy="6008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Comparators: secukinumab and ixekizumab</a:t>
            </a:r>
            <a:endParaRPr lang="en-GB" dirty="0"/>
          </a:p>
        </p:txBody>
      </p:sp>
    </p:spTree>
    <p:extLst>
      <p:ext uri="{BB962C8B-B14F-4D97-AF65-F5344CB8AC3E}">
        <p14:creationId xmlns:p14="http://schemas.microsoft.com/office/powerpoint/2010/main" val="2870157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0896E1-BAEC-6893-C120-68FE1970B17B}"/>
              </a:ext>
            </a:extLst>
          </p:cNvPr>
          <p:cNvSpPr>
            <a:spLocks noGrp="1"/>
          </p:cNvSpPr>
          <p:nvPr>
            <p:ph type="ctrTitle"/>
          </p:nvPr>
        </p:nvSpPr>
        <p:spPr/>
        <p:txBody>
          <a:bodyPr>
            <a:normAutofit fontScale="90000"/>
          </a:bodyPr>
          <a:lstStyle/>
          <a:p>
            <a:r>
              <a:rPr lang="en-GB" sz="4000" dirty="0"/>
              <a:t>Recent NICE appraisals in ankylosing spondylitis (2/2)</a:t>
            </a:r>
            <a:endParaRPr lang="en-GB" dirty="0"/>
          </a:p>
        </p:txBody>
      </p:sp>
      <p:graphicFrame>
        <p:nvGraphicFramePr>
          <p:cNvPr id="2" name="Table 2">
            <a:extLst>
              <a:ext uri="{FF2B5EF4-FFF2-40B4-BE49-F238E27FC236}">
                <a16:creationId xmlns:a16="http://schemas.microsoft.com/office/drawing/2014/main" id="{369B1F79-2849-8709-C603-50059EEC1A63}"/>
              </a:ext>
            </a:extLst>
          </p:cNvPr>
          <p:cNvGraphicFramePr>
            <a:graphicFrameLocks noGrp="1"/>
          </p:cNvGraphicFramePr>
          <p:nvPr/>
        </p:nvGraphicFramePr>
        <p:xfrm>
          <a:off x="192924" y="1050677"/>
          <a:ext cx="11748478" cy="5039360"/>
        </p:xfrm>
        <a:graphic>
          <a:graphicData uri="http://schemas.openxmlformats.org/drawingml/2006/table">
            <a:tbl>
              <a:tblPr firstRow="1" bandRow="1">
                <a:tableStyleId>{5C22544A-7EE6-4342-B048-85BDC9FD1C3A}</a:tableStyleId>
              </a:tblPr>
              <a:tblGrid>
                <a:gridCol w="2146239">
                  <a:extLst>
                    <a:ext uri="{9D8B030D-6E8A-4147-A177-3AD203B41FA5}">
                      <a16:colId xmlns:a16="http://schemas.microsoft.com/office/drawing/2014/main" val="3461242398"/>
                    </a:ext>
                  </a:extLst>
                </a:gridCol>
                <a:gridCol w="3252857">
                  <a:extLst>
                    <a:ext uri="{9D8B030D-6E8A-4147-A177-3AD203B41FA5}">
                      <a16:colId xmlns:a16="http://schemas.microsoft.com/office/drawing/2014/main" val="967951217"/>
                    </a:ext>
                  </a:extLst>
                </a:gridCol>
                <a:gridCol w="3615775">
                  <a:extLst>
                    <a:ext uri="{9D8B030D-6E8A-4147-A177-3AD203B41FA5}">
                      <a16:colId xmlns:a16="http://schemas.microsoft.com/office/drawing/2014/main" val="1853903573"/>
                    </a:ext>
                  </a:extLst>
                </a:gridCol>
                <a:gridCol w="2733607">
                  <a:extLst>
                    <a:ext uri="{9D8B030D-6E8A-4147-A177-3AD203B41FA5}">
                      <a16:colId xmlns:a16="http://schemas.microsoft.com/office/drawing/2014/main" val="4103851806"/>
                    </a:ext>
                  </a:extLst>
                </a:gridCol>
              </a:tblGrid>
              <a:tr h="370840">
                <a:tc>
                  <a:txBody>
                    <a:bodyPr/>
                    <a:lstStyle/>
                    <a:p>
                      <a:endParaRPr lang="en-GB" dirty="0"/>
                    </a:p>
                  </a:txBody>
                  <a:tcPr/>
                </a:tc>
                <a:tc>
                  <a:txBody>
                    <a:bodyPr/>
                    <a:lstStyle/>
                    <a:p>
                      <a:r>
                        <a:rPr lang="en-GB" dirty="0"/>
                        <a:t>TA718 (2021)</a:t>
                      </a:r>
                    </a:p>
                  </a:txBody>
                  <a:tcPr/>
                </a:tc>
                <a:tc>
                  <a:txBody>
                    <a:bodyPr/>
                    <a:lstStyle/>
                    <a:p>
                      <a:r>
                        <a:rPr lang="en-GB" dirty="0"/>
                        <a:t>TA407 (2016)</a:t>
                      </a:r>
                    </a:p>
                  </a:txBody>
                  <a:tcPr/>
                </a:tc>
                <a:tc>
                  <a:txBody>
                    <a:bodyPr/>
                    <a:lstStyle/>
                    <a:p>
                      <a:r>
                        <a:rPr lang="en-GB" dirty="0"/>
                        <a:t>TA383 (2016)</a:t>
                      </a:r>
                    </a:p>
                  </a:txBody>
                  <a:tcPr/>
                </a:tc>
                <a:extLst>
                  <a:ext uri="{0D108BD9-81ED-4DB2-BD59-A6C34878D82A}">
                    <a16:rowId xmlns:a16="http://schemas.microsoft.com/office/drawing/2014/main" val="1464815966"/>
                  </a:ext>
                </a:extLst>
              </a:tr>
              <a:tr h="370840">
                <a:tc>
                  <a:txBody>
                    <a:bodyPr/>
                    <a:lstStyle/>
                    <a:p>
                      <a:r>
                        <a:rPr lang="en-GB" dirty="0"/>
                        <a:t>Evidence on people with </a:t>
                      </a:r>
                      <a:r>
                        <a:rPr lang="en-GB" dirty="0" err="1"/>
                        <a:t>bDMARD</a:t>
                      </a:r>
                      <a:r>
                        <a:rPr lang="en-GB" dirty="0"/>
                        <a:t> use</a:t>
                      </a:r>
                    </a:p>
                  </a:txBody>
                  <a:tcPr/>
                </a:tc>
                <a:tc>
                  <a:txBody>
                    <a:bodyPr/>
                    <a:lstStyle/>
                    <a:p>
                      <a:r>
                        <a:rPr lang="en-GB" dirty="0"/>
                        <a:t>COAST-V: 0% experienced</a:t>
                      </a:r>
                    </a:p>
                    <a:p>
                      <a:r>
                        <a:rPr lang="en-GB" dirty="0"/>
                        <a:t>COAST-W: 100% experienced</a:t>
                      </a:r>
                    </a:p>
                    <a:p>
                      <a:r>
                        <a:rPr lang="en-GB" dirty="0"/>
                        <a:t>Ixekizumab n=212</a:t>
                      </a:r>
                    </a:p>
                    <a:p>
                      <a:r>
                        <a:rPr lang="en-GB" dirty="0"/>
                        <a:t>Placebo n= 104</a:t>
                      </a:r>
                    </a:p>
                  </a:txBody>
                  <a:tcPr/>
                </a:tc>
                <a:tc>
                  <a:txBody>
                    <a:bodyPr/>
                    <a:lstStyle/>
                    <a:p>
                      <a:r>
                        <a:rPr lang="en-GB" dirty="0"/>
                        <a:t>MEASURE-1: 61% experienced</a:t>
                      </a:r>
                    </a:p>
                    <a:p>
                      <a:r>
                        <a:rPr lang="en-GB" dirty="0"/>
                        <a:t>Secukinumab n=44, placebo n=45</a:t>
                      </a:r>
                    </a:p>
                    <a:p>
                      <a:r>
                        <a:rPr lang="en-GB" dirty="0"/>
                        <a:t>MEASURE-2: 74% experienced</a:t>
                      </a:r>
                    </a:p>
                    <a:p>
                      <a:r>
                        <a:rPr lang="en-GB" dirty="0"/>
                        <a:t>Secukinumab n=92, placebo n=89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included studies had limited data on </a:t>
                      </a:r>
                      <a:r>
                        <a:rPr lang="en-GB" dirty="0" err="1"/>
                        <a:t>bDMARD</a:t>
                      </a:r>
                      <a:r>
                        <a:rPr lang="en-GB" dirty="0"/>
                        <a:t> experienced patients.</a:t>
                      </a:r>
                    </a:p>
                  </a:txBody>
                  <a:tcPr/>
                </a:tc>
                <a:extLst>
                  <a:ext uri="{0D108BD9-81ED-4DB2-BD59-A6C34878D82A}">
                    <a16:rowId xmlns:a16="http://schemas.microsoft.com/office/drawing/2014/main" val="289161286"/>
                  </a:ext>
                </a:extLst>
              </a:tr>
              <a:tr h="370840">
                <a:tc>
                  <a:txBody>
                    <a:bodyPr/>
                    <a:lstStyle/>
                    <a:p>
                      <a:r>
                        <a:rPr lang="en-GB" dirty="0"/>
                        <a:t>Evidence on long-term treatment efficacy and safety</a:t>
                      </a:r>
                    </a:p>
                  </a:txBody>
                  <a:tcPr/>
                </a:tc>
                <a:tc>
                  <a:txBody>
                    <a:bodyPr/>
                    <a:lstStyle/>
                    <a:p>
                      <a:r>
                        <a:rPr lang="en-GB" dirty="0"/>
                        <a:t>COAST-V &amp; W: 52 weeks</a:t>
                      </a:r>
                    </a:p>
                    <a:p>
                      <a:r>
                        <a:rPr lang="en-GB" dirty="0"/>
                        <a:t>COAST-Y: 116 weeks</a:t>
                      </a:r>
                    </a:p>
                  </a:txBody>
                  <a:tcPr/>
                </a:tc>
                <a:tc>
                  <a:txBody>
                    <a:bodyPr/>
                    <a:lstStyle/>
                    <a:p>
                      <a:r>
                        <a:rPr lang="en-GB" dirty="0"/>
                        <a:t>MEASURE-1 and -2: 104-week follow up (52 weeks for some outcomes)</a:t>
                      </a:r>
                    </a:p>
                  </a:txBody>
                  <a:tcPr/>
                </a:tc>
                <a:tc>
                  <a:txBody>
                    <a:bodyPr/>
                    <a:lstStyle/>
                    <a:p>
                      <a:r>
                        <a:rPr lang="en-GB" dirty="0"/>
                        <a:t>Included studies had 3-5 years of follow up. </a:t>
                      </a:r>
                    </a:p>
                  </a:txBody>
                  <a:tcPr/>
                </a:tc>
                <a:extLst>
                  <a:ext uri="{0D108BD9-81ED-4DB2-BD59-A6C34878D82A}">
                    <a16:rowId xmlns:a16="http://schemas.microsoft.com/office/drawing/2014/main" val="3632129857"/>
                  </a:ext>
                </a:extLst>
              </a:tr>
              <a:tr h="370840">
                <a:tc>
                  <a:txBody>
                    <a:bodyPr/>
                    <a:lstStyle/>
                    <a:p>
                      <a:r>
                        <a:rPr lang="en-GB" dirty="0"/>
                        <a:t>Economic model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Cost utility</a:t>
                      </a:r>
                    </a:p>
                  </a:txBody>
                  <a:tcPr/>
                </a:tc>
                <a:tc>
                  <a:txBody>
                    <a:bodyPr/>
                    <a:lstStyle/>
                    <a:p>
                      <a:r>
                        <a:rPr lang="en-GB" dirty="0"/>
                        <a:t>Cost utility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Cost utility</a:t>
                      </a:r>
                    </a:p>
                  </a:txBody>
                  <a:tcPr/>
                </a:tc>
                <a:extLst>
                  <a:ext uri="{0D108BD9-81ED-4DB2-BD59-A6C34878D82A}">
                    <a16:rowId xmlns:a16="http://schemas.microsoft.com/office/drawing/2014/main" val="4256682982"/>
                  </a:ext>
                </a:extLst>
              </a:tr>
              <a:tr h="370840">
                <a:tc>
                  <a:txBody>
                    <a:bodyPr/>
                    <a:lstStyle/>
                    <a:p>
                      <a:r>
                        <a:rPr lang="en-GB" dirty="0"/>
                        <a:t>Time horizon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Lifetime</a:t>
                      </a:r>
                    </a:p>
                  </a:txBody>
                  <a:tcPr/>
                </a:tc>
                <a:tc>
                  <a:txBody>
                    <a:bodyPr/>
                    <a:lstStyle/>
                    <a:p>
                      <a:r>
                        <a:rPr lang="en-GB" dirty="0"/>
                        <a:t>Lifetime (58 years)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Lifetime (except adalimumab, 40 years)</a:t>
                      </a:r>
                    </a:p>
                  </a:txBody>
                  <a:tcPr/>
                </a:tc>
                <a:extLst>
                  <a:ext uri="{0D108BD9-81ED-4DB2-BD59-A6C34878D82A}">
                    <a16:rowId xmlns:a16="http://schemas.microsoft.com/office/drawing/2014/main" val="3044633214"/>
                  </a:ext>
                </a:extLst>
              </a:tr>
              <a:tr h="370840">
                <a:tc>
                  <a:txBody>
                    <a:bodyPr/>
                    <a:lstStyle/>
                    <a:p>
                      <a:r>
                        <a:rPr lang="en-GB" dirty="0"/>
                        <a:t>Adverse events included and costs</a:t>
                      </a:r>
                    </a:p>
                  </a:txBody>
                  <a:tcPr/>
                </a:tc>
                <a:tc>
                  <a:txBody>
                    <a:bodyPr/>
                    <a:lstStyle/>
                    <a:p>
                      <a:r>
                        <a:rPr lang="en-GB" dirty="0"/>
                        <a:t>Tuberculosis reactivation and serious infection modelled, no disutility. </a:t>
                      </a:r>
                    </a:p>
                  </a:txBody>
                  <a:tcPr/>
                </a:tc>
                <a:tc>
                  <a:txBody>
                    <a:bodyPr/>
                    <a:lstStyle/>
                    <a:p>
                      <a:r>
                        <a:rPr lang="en-GB" dirty="0"/>
                        <a:t>Tuberculosis reactivation or serious infection, no disutility. </a:t>
                      </a:r>
                    </a:p>
                  </a:txBody>
                  <a:tcPr/>
                </a:tc>
                <a:tc>
                  <a:txBody>
                    <a:bodyPr/>
                    <a:lstStyle/>
                    <a:p>
                      <a:r>
                        <a:rPr lang="en-GB" dirty="0"/>
                        <a:t>Tuberculosis</a:t>
                      </a:r>
                      <a:r>
                        <a:rPr lang="en-GB" dirty="0">
                          <a:solidFill>
                            <a:schemeClr val="tx1"/>
                          </a:solidFill>
                        </a:rPr>
                        <a:t> reactivation or serious infection</a:t>
                      </a:r>
                    </a:p>
                  </a:txBody>
                  <a:tcPr/>
                </a:tc>
                <a:extLst>
                  <a:ext uri="{0D108BD9-81ED-4DB2-BD59-A6C34878D82A}">
                    <a16:rowId xmlns:a16="http://schemas.microsoft.com/office/drawing/2014/main" val="4082732190"/>
                  </a:ext>
                </a:extLst>
              </a:tr>
              <a:tr h="370840">
                <a:tc>
                  <a:txBody>
                    <a:bodyPr/>
                    <a:lstStyle/>
                    <a:p>
                      <a:r>
                        <a:rPr lang="en-GB" dirty="0"/>
                        <a:t>Discontinuation rates</a:t>
                      </a:r>
                    </a:p>
                  </a:txBody>
                  <a:tcPr/>
                </a:tc>
                <a:tc gridSpan="3">
                  <a:txBody>
                    <a:bodyPr/>
                    <a:lstStyle/>
                    <a:p>
                      <a:pPr algn="ctr"/>
                      <a:r>
                        <a:rPr lang="en-GB" dirty="0"/>
                        <a:t>Annual treatment discontinuation of 11% applied equally across treatments</a:t>
                      </a:r>
                    </a:p>
                  </a:txBody>
                  <a:tcPr/>
                </a:tc>
                <a:tc hMerge="1">
                  <a:txBody>
                    <a:bodyPr/>
                    <a:lstStyle/>
                    <a:p>
                      <a:endParaRPr lang="en-GB" dirty="0"/>
                    </a:p>
                  </a:txBody>
                  <a:tcPr/>
                </a:tc>
                <a:tc hMerge="1">
                  <a:txBody>
                    <a:bodyPr/>
                    <a:lstStyle/>
                    <a:p>
                      <a:endParaRPr lang="en-GB" dirty="0">
                        <a:solidFill>
                          <a:schemeClr val="tx1"/>
                        </a:solidFill>
                      </a:endParaRPr>
                    </a:p>
                  </a:txBody>
                  <a:tcPr/>
                </a:tc>
                <a:extLst>
                  <a:ext uri="{0D108BD9-81ED-4DB2-BD59-A6C34878D82A}">
                    <a16:rowId xmlns:a16="http://schemas.microsoft.com/office/drawing/2014/main" val="4036232327"/>
                  </a:ext>
                </a:extLst>
              </a:tr>
            </a:tbl>
          </a:graphicData>
        </a:graphic>
      </p:graphicFrame>
      <p:sp>
        <p:nvSpPr>
          <p:cNvPr id="5" name="Text Placeholder 4">
            <a:extLst>
              <a:ext uri="{FF2B5EF4-FFF2-40B4-BE49-F238E27FC236}">
                <a16:creationId xmlns:a16="http://schemas.microsoft.com/office/drawing/2014/main" id="{7D486ECF-6510-EAF0-F7F3-D09B24487CD6}"/>
              </a:ext>
            </a:extLst>
          </p:cNvPr>
          <p:cNvSpPr>
            <a:spLocks noGrp="1"/>
          </p:cNvSpPr>
          <p:nvPr>
            <p:ph type="body" sz="quarter" idx="13"/>
          </p:nvPr>
        </p:nvSpPr>
        <p:spPr/>
        <p:txBody>
          <a:bodyPr/>
          <a:lstStyle/>
          <a:p>
            <a:r>
              <a:rPr lang="en-GB" dirty="0"/>
              <a:t>Evidence provided and modelling approaches</a:t>
            </a:r>
          </a:p>
        </p:txBody>
      </p:sp>
      <p:sp>
        <p:nvSpPr>
          <p:cNvPr id="11" name="TextBox 10">
            <a:extLst>
              <a:ext uri="{FF2B5EF4-FFF2-40B4-BE49-F238E27FC236}">
                <a16:creationId xmlns:a16="http://schemas.microsoft.com/office/drawing/2014/main" id="{C318EBF8-3AE7-0A13-1A80-BEE4E57DBED2}"/>
              </a:ext>
            </a:extLst>
          </p:cNvPr>
          <p:cNvSpPr txBox="1"/>
          <p:nvPr/>
        </p:nvSpPr>
        <p:spPr>
          <a:xfrm>
            <a:off x="960432" y="6243271"/>
            <a:ext cx="11231568"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Lato"/>
                <a:ea typeface="+mn-ea"/>
                <a:cs typeface="+mn-cs"/>
              </a:rPr>
              <a:t>*COAST-Y is a rollover study from COAST-V and W, the 116 weeks follows on from week 52 of previous studies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Lato"/>
                <a:ea typeface="+mn-ea"/>
                <a:cs typeface="+mn-cs"/>
              </a:rPr>
              <a:t>Abbreviations: </a:t>
            </a:r>
            <a:r>
              <a:rPr kumimoji="0" lang="en-GB" sz="1600" b="0" i="0" u="none" strike="noStrike" kern="1200" cap="none" spc="0" normalizeH="0" baseline="0" noProof="0" dirty="0" err="1">
                <a:ln>
                  <a:noFill/>
                </a:ln>
                <a:solidFill>
                  <a:srgbClr val="000000"/>
                </a:solidFill>
                <a:effectLst/>
                <a:uLnTx/>
                <a:uFillTx/>
                <a:latin typeface="Lato"/>
                <a:ea typeface="+mn-ea"/>
                <a:cs typeface="+mn-cs"/>
              </a:rPr>
              <a:t>bDMARD</a:t>
            </a:r>
            <a:r>
              <a:rPr kumimoji="0" lang="en-GB" sz="1600" b="0" i="0" u="none" strike="noStrike" kern="1200" cap="none" spc="0" normalizeH="0" baseline="0" noProof="0" dirty="0">
                <a:ln>
                  <a:noFill/>
                </a:ln>
                <a:solidFill>
                  <a:srgbClr val="000000"/>
                </a:solidFill>
                <a:effectLst/>
                <a:uLnTx/>
                <a:uFillTx/>
                <a:latin typeface="Lato"/>
                <a:ea typeface="+mn-ea"/>
                <a:cs typeface="+mn-cs"/>
              </a:rPr>
              <a:t>, biological disease modifying anti-rheumatic drug</a:t>
            </a:r>
          </a:p>
        </p:txBody>
      </p:sp>
    </p:spTree>
    <p:extLst>
      <p:ext uri="{BB962C8B-B14F-4D97-AF65-F5344CB8AC3E}">
        <p14:creationId xmlns:p14="http://schemas.microsoft.com/office/powerpoint/2010/main" val="2486141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2506484842"/>
              </p:ext>
            </p:extLst>
          </p:nvPr>
        </p:nvGraphicFramePr>
        <p:xfrm>
          <a:off x="407989" y="1220816"/>
          <a:ext cx="11510208" cy="2651760"/>
        </p:xfrm>
        <a:graphic>
          <a:graphicData uri="http://schemas.openxmlformats.org/drawingml/2006/table">
            <a:tbl>
              <a:tblPr firstRow="1" bandRow="1">
                <a:tableStyleId>{5C22544A-7EE6-4342-B048-85BDC9FD1C3A}</a:tableStyleId>
              </a:tblPr>
              <a:tblGrid>
                <a:gridCol w="9014980">
                  <a:extLst>
                    <a:ext uri="{9D8B030D-6E8A-4147-A177-3AD203B41FA5}">
                      <a16:colId xmlns:a16="http://schemas.microsoft.com/office/drawing/2014/main" val="3322847139"/>
                    </a:ext>
                  </a:extLst>
                </a:gridCol>
                <a:gridCol w="2495228">
                  <a:extLst>
                    <a:ext uri="{9D8B030D-6E8A-4147-A177-3AD203B41FA5}">
                      <a16:colId xmlns:a16="http://schemas.microsoft.com/office/drawing/2014/main" val="2381203084"/>
                    </a:ext>
                  </a:extLst>
                </a:gridCol>
              </a:tblGrid>
              <a:tr h="370840">
                <a:tc>
                  <a:txBody>
                    <a:bodyPr/>
                    <a:lstStyle/>
                    <a:p>
                      <a:r>
                        <a:rPr lang="en-GB" sz="2400" dirty="0"/>
                        <a:t>Issue</a:t>
                      </a:r>
                    </a:p>
                  </a:txBody>
                  <a:tcPr/>
                </a:tc>
                <a:tc>
                  <a:txBody>
                    <a:bodyPr/>
                    <a:lstStyle/>
                    <a:p>
                      <a:r>
                        <a:rPr lang="en-GB" sz="2400" dirty="0"/>
                        <a:t>Action</a:t>
                      </a:r>
                    </a:p>
                  </a:txBody>
                  <a:tcPr/>
                </a:tc>
                <a:extLst>
                  <a:ext uri="{0D108BD9-81ED-4DB2-BD59-A6C34878D82A}">
                    <a16:rowId xmlns:a16="http://schemas.microsoft.com/office/drawing/2014/main" val="2647452487"/>
                  </a:ext>
                </a:extLst>
              </a:tr>
              <a:tr h="370840">
                <a:tc>
                  <a:txBody>
                    <a:bodyPr/>
                    <a:lstStyle/>
                    <a:p>
                      <a:r>
                        <a:rPr lang="en-GB" sz="2400" dirty="0"/>
                        <a:t>Lack of long-term efficacy evidence and impact of adherence on maintenance of long-term efficacy</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Lato"/>
                          <a:ea typeface="+mn-ea"/>
                          <a:cs typeface="+mn-cs"/>
                        </a:rPr>
                        <a:t>For discussion</a:t>
                      </a:r>
                    </a:p>
                  </a:txBody>
                  <a:tcPr anchor="ctr"/>
                </a:tc>
                <a:extLst>
                  <a:ext uri="{0D108BD9-81ED-4DB2-BD59-A6C34878D82A}">
                    <a16:rowId xmlns:a16="http://schemas.microsoft.com/office/drawing/2014/main" val="1757801933"/>
                  </a:ext>
                </a:extLst>
              </a:tr>
              <a:tr h="370840">
                <a:tc>
                  <a:txBody>
                    <a:bodyPr/>
                    <a:lstStyle/>
                    <a:p>
                      <a:r>
                        <a:rPr lang="en-GB" sz="2400" dirty="0"/>
                        <a:t>Long-term discontinuation rates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Lato"/>
                          <a:ea typeface="+mn-ea"/>
                          <a:cs typeface="+mn-cs"/>
                        </a:rPr>
                        <a:t>For discussion</a:t>
                      </a:r>
                    </a:p>
                  </a:txBody>
                  <a:tcPr anchor="ctr"/>
                </a:tc>
                <a:extLst>
                  <a:ext uri="{0D108BD9-81ED-4DB2-BD59-A6C34878D82A}">
                    <a16:rowId xmlns:a16="http://schemas.microsoft.com/office/drawing/2014/main" val="2907507482"/>
                  </a:ext>
                </a:extLst>
              </a:tr>
              <a:tr h="370840">
                <a:tc>
                  <a:txBody>
                    <a:bodyPr/>
                    <a:lstStyle/>
                    <a:p>
                      <a:r>
                        <a:rPr lang="en-GB" sz="2400" dirty="0"/>
                        <a:t>Exclusion of adverse events from modelling</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Lato"/>
                          <a:ea typeface="+mn-ea"/>
                          <a:cs typeface="+mn-cs"/>
                        </a:rPr>
                        <a:t>For discussion</a:t>
                      </a:r>
                    </a:p>
                  </a:txBody>
                  <a:tcPr anchor="ctr"/>
                </a:tc>
                <a:extLst>
                  <a:ext uri="{0D108BD9-81ED-4DB2-BD59-A6C34878D82A}">
                    <a16:rowId xmlns:a16="http://schemas.microsoft.com/office/drawing/2014/main" val="3654994215"/>
                  </a:ext>
                </a:extLst>
              </a:tr>
              <a:tr h="370840">
                <a:tc>
                  <a:txBody>
                    <a:bodyPr/>
                    <a:lstStyle/>
                    <a:p>
                      <a:r>
                        <a:rPr lang="en-GB" sz="2400" dirty="0"/>
                        <a:t>Lack of clarity on relevant time horizon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Lato"/>
                          <a:ea typeface="+mn-ea"/>
                          <a:cs typeface="+mn-cs"/>
                        </a:rPr>
                        <a:t>For discussion</a:t>
                      </a:r>
                    </a:p>
                  </a:txBody>
                  <a:tcPr anchor="ctr"/>
                </a:tc>
                <a:extLst>
                  <a:ext uri="{0D108BD9-81ED-4DB2-BD59-A6C34878D82A}">
                    <a16:rowId xmlns:a16="http://schemas.microsoft.com/office/drawing/2014/main" val="3151349067"/>
                  </a:ext>
                </a:extLst>
              </a:tr>
            </a:tbl>
          </a:graphicData>
        </a:graphic>
      </p:graphicFrame>
      <p:sp>
        <p:nvSpPr>
          <p:cNvPr id="16" name="Title 1">
            <a:extLst>
              <a:ext uri="{FF2B5EF4-FFF2-40B4-BE49-F238E27FC236}">
                <a16:creationId xmlns:a16="http://schemas.microsoft.com/office/drawing/2014/main" id="{418A4457-F9C0-47EB-8845-93E85CB2DA8C}"/>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Key issues</a:t>
            </a:r>
            <a:endParaRPr lang="en-GB" dirty="0"/>
          </a:p>
        </p:txBody>
      </p:sp>
    </p:spTree>
    <p:extLst>
      <p:ext uri="{BB962C8B-B14F-4D97-AF65-F5344CB8AC3E}">
        <p14:creationId xmlns:p14="http://schemas.microsoft.com/office/powerpoint/2010/main" val="420778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E6A8-C272-42C4-9A1D-3690F731982A}"/>
              </a:ext>
            </a:extLst>
          </p:cNvPr>
          <p:cNvSpPr>
            <a:spLocks noGrp="1"/>
          </p:cNvSpPr>
          <p:nvPr>
            <p:ph type="ctrTitle"/>
          </p:nvPr>
        </p:nvSpPr>
        <p:spPr/>
        <p:txBody>
          <a:bodyPr/>
          <a:lstStyle/>
          <a:p>
            <a:r>
              <a:rPr lang="en-GB" dirty="0"/>
              <a:t>Clinical effectiveness</a:t>
            </a:r>
          </a:p>
        </p:txBody>
      </p:sp>
      <p:sp>
        <p:nvSpPr>
          <p:cNvPr id="3" name="Subtitle 2">
            <a:extLst>
              <a:ext uri="{FF2B5EF4-FFF2-40B4-BE49-F238E27FC236}">
                <a16:creationId xmlns:a16="http://schemas.microsoft.com/office/drawing/2014/main" id="{6C9BE4A8-8B63-4558-B333-BA3B713CB1C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912302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5">
            <a:extLst>
              <a:ext uri="{FF2B5EF4-FFF2-40B4-BE49-F238E27FC236}">
                <a16:creationId xmlns:a16="http://schemas.microsoft.com/office/drawing/2014/main" id="{1F5ABD1B-1350-4988-BFF5-A9EA29041000}"/>
              </a:ext>
            </a:extLst>
          </p:cNvPr>
          <p:cNvSpPr txBox="1">
            <a:spLocks/>
          </p:cNvSpPr>
          <p:nvPr/>
        </p:nvSpPr>
        <p:spPr>
          <a:xfrm>
            <a:off x="407986" y="1246014"/>
            <a:ext cx="11191622" cy="4628693"/>
          </a:xfrm>
          <a:prstGeom prst="rect">
            <a:avLst/>
          </a:prstGeom>
        </p:spPr>
        <p:txBody>
          <a:bodyPr>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1 Phase 3 randomised controlled trial – adults with AS previously treated with 1 or 2 biologic DMARDs</a:t>
            </a:r>
          </a:p>
          <a:p>
            <a:pPr marL="342900" indent="-342900">
              <a:buFont typeface="Arial" panose="020B0604020202020204" pitchFamily="34" charset="0"/>
              <a:buChar char="•"/>
            </a:pPr>
            <a:r>
              <a:rPr lang="en-GB" sz="1800" dirty="0"/>
              <a:t>SELECT-AXIS2 Study 1: 14-week placebo-controlled trial + 90-week extension period</a:t>
            </a:r>
          </a:p>
          <a:p>
            <a:pPr marL="342900" indent="-342900">
              <a:buFont typeface="Arial" panose="020B0604020202020204" pitchFamily="34" charset="0"/>
              <a:buChar char="•"/>
            </a:pPr>
            <a:endParaRPr lang="en-GB" sz="1800" dirty="0"/>
          </a:p>
          <a:p>
            <a:r>
              <a:rPr lang="en-GB" b="1" dirty="0"/>
              <a:t>Network meta-analysis (NMA)</a:t>
            </a:r>
          </a:p>
          <a:p>
            <a:pPr marL="285750" indent="-285750">
              <a:buFont typeface="Arial" panose="020B0604020202020204" pitchFamily="34" charset="0"/>
              <a:buChar char="•"/>
            </a:pPr>
            <a:r>
              <a:rPr lang="en-GB" sz="1800" dirty="0"/>
              <a:t>2 set of analyses: </a:t>
            </a:r>
            <a:r>
              <a:rPr lang="en-GB" sz="1800" dirty="0" err="1"/>
              <a:t>bDMARD</a:t>
            </a:r>
            <a:r>
              <a:rPr lang="en-GB" sz="1800" dirty="0"/>
              <a:t>-naïve (7 studies), </a:t>
            </a:r>
            <a:r>
              <a:rPr lang="en-GB" sz="1800" dirty="0" err="1"/>
              <a:t>bDMARD</a:t>
            </a:r>
            <a:r>
              <a:rPr lang="en-GB" sz="1800" dirty="0"/>
              <a:t>-experienced (2 studies)</a:t>
            </a:r>
          </a:p>
          <a:p>
            <a:pPr marL="285750" indent="-285750">
              <a:buFont typeface="Arial" panose="020B0604020202020204" pitchFamily="34" charset="0"/>
              <a:buChar char="•"/>
            </a:pPr>
            <a:r>
              <a:rPr lang="en-GB" sz="1800" dirty="0"/>
              <a:t>Fixed effects model, placebo adjusted only for </a:t>
            </a:r>
            <a:r>
              <a:rPr lang="en-GB" sz="1800" dirty="0" err="1"/>
              <a:t>bDMARD</a:t>
            </a:r>
            <a:r>
              <a:rPr lang="en-GB" sz="1800" dirty="0"/>
              <a:t>-naïve analyses</a:t>
            </a:r>
          </a:p>
          <a:p>
            <a:pPr marL="285750" indent="-285750">
              <a:buFont typeface="Arial" panose="020B0604020202020204" pitchFamily="34" charset="0"/>
              <a:buChar char="•"/>
            </a:pPr>
            <a:r>
              <a:rPr lang="en-GB" sz="1800" dirty="0" err="1"/>
              <a:t>bDMARD</a:t>
            </a:r>
            <a:r>
              <a:rPr lang="en-GB" sz="1800" dirty="0"/>
              <a:t>-experienced analyses only include comparison with ixekizumab</a:t>
            </a:r>
          </a:p>
          <a:p>
            <a:pPr marL="971550" lvl="1" indent="-285750"/>
            <a:r>
              <a:rPr lang="en-GB" sz="1800" dirty="0"/>
              <a:t>Secukinumab trials included few patients with </a:t>
            </a:r>
            <a:r>
              <a:rPr lang="en-GB" sz="1800" dirty="0" err="1"/>
              <a:t>bDMARD</a:t>
            </a:r>
            <a:r>
              <a:rPr lang="en-GB" sz="1800" dirty="0"/>
              <a:t>-experienced disease</a:t>
            </a:r>
          </a:p>
          <a:p>
            <a:pPr marL="971550" lvl="1" indent="-285750"/>
            <a:r>
              <a:rPr lang="en-GB" sz="1800" dirty="0"/>
              <a:t>Inclusion criteria and patient populations in secukinumab trials were different from SELECT-AXIS2 </a:t>
            </a:r>
          </a:p>
          <a:p>
            <a:pPr marL="971550" lvl="1" indent="-285750"/>
            <a:r>
              <a:rPr lang="en-GB" sz="1800" dirty="0"/>
              <a:t>Company’s clinical experts expect upadacitinib efficacy to be similar in </a:t>
            </a:r>
            <a:r>
              <a:rPr lang="en-GB" sz="1800" dirty="0" err="1"/>
              <a:t>bDMARD</a:t>
            </a:r>
            <a:r>
              <a:rPr lang="en-GB" sz="1800" dirty="0"/>
              <a:t>-naïve and </a:t>
            </a:r>
            <a:r>
              <a:rPr lang="en-GB" sz="1800" dirty="0" err="1"/>
              <a:t>bDMARD</a:t>
            </a:r>
            <a:r>
              <a:rPr lang="en-GB" sz="1800" dirty="0"/>
              <a:t>-experienced disease</a:t>
            </a:r>
          </a:p>
          <a:p>
            <a:pPr marL="285750" indent="-285750">
              <a:buFont typeface="Arial" panose="020B0604020202020204" pitchFamily="34" charset="0"/>
              <a:buChar char="•"/>
            </a:pPr>
            <a:r>
              <a:rPr lang="en-GB" sz="1800" dirty="0"/>
              <a:t>Outcomes included: ASAS20, ASAS40, BASDAI50, BASDAI score CFB, BASFI score CFB, ASASPR, Total Back Pain score CFB </a:t>
            </a:r>
          </a:p>
          <a:p>
            <a:pPr marL="285750" indent="-285750">
              <a:buFont typeface="Arial" panose="020B0604020202020204" pitchFamily="34" charset="0"/>
              <a:buChar char="•"/>
            </a:pPr>
            <a:r>
              <a:rPr lang="en-GB" sz="1800" dirty="0"/>
              <a:t>Company did not conduct safety NMA</a:t>
            </a:r>
          </a:p>
          <a:p>
            <a:pPr marL="285750" indent="-285750">
              <a:buFont typeface="Arial" panose="020B0604020202020204" pitchFamily="34" charset="0"/>
              <a:buChar char="•"/>
            </a:pPr>
            <a:endParaRPr lang="en-GB" sz="1400" dirty="0"/>
          </a:p>
          <a:p>
            <a:pPr marL="285750" indent="-285750"/>
            <a:endParaRPr lang="en-GB" sz="1400" dirty="0"/>
          </a:p>
          <a:p>
            <a:pPr marL="285750" indent="-285750">
              <a:buFont typeface="Arial" panose="020B0604020202020204" pitchFamily="34" charset="0"/>
              <a:buChar char="•"/>
            </a:pPr>
            <a:endParaRPr lang="en-GB" sz="1800" b="1" dirty="0"/>
          </a:p>
        </p:txBody>
      </p:sp>
      <p:sp>
        <p:nvSpPr>
          <p:cNvPr id="9" name="Title 1">
            <a:extLst>
              <a:ext uri="{FF2B5EF4-FFF2-40B4-BE49-F238E27FC236}">
                <a16:creationId xmlns:a16="http://schemas.microsoft.com/office/drawing/2014/main" id="{A06A8F7D-1C1C-4607-AE51-E021DAE5292F}"/>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Clinical effectiveness evidence</a:t>
            </a:r>
            <a:endParaRPr lang="en-GB" dirty="0"/>
          </a:p>
        </p:txBody>
      </p:sp>
      <p:sp>
        <p:nvSpPr>
          <p:cNvPr id="7" name="TextBox 6">
            <a:extLst>
              <a:ext uri="{FF2B5EF4-FFF2-40B4-BE49-F238E27FC236}">
                <a16:creationId xmlns:a16="http://schemas.microsoft.com/office/drawing/2014/main" id="{A1E2F094-3A3A-91FC-CB32-F3C9CCB4ED1A}"/>
              </a:ext>
            </a:extLst>
          </p:cNvPr>
          <p:cNvSpPr txBox="1"/>
          <p:nvPr/>
        </p:nvSpPr>
        <p:spPr>
          <a:xfrm>
            <a:off x="2059559" y="6522116"/>
            <a:ext cx="9318577" cy="338554"/>
          </a:xfrm>
          <a:prstGeom prst="rect">
            <a:avLst/>
          </a:prstGeom>
          <a:noFill/>
        </p:spPr>
        <p:txBody>
          <a:bodyPr wrap="none" rtlCol="0">
            <a:spAutoFit/>
          </a:bodyPr>
          <a:lstStyle/>
          <a:p>
            <a:r>
              <a:rPr lang="en-GB" sz="1600" dirty="0"/>
              <a:t>Abbreviations: </a:t>
            </a:r>
            <a:r>
              <a:rPr lang="en-GB" sz="1600" dirty="0" err="1"/>
              <a:t>bDMARD</a:t>
            </a:r>
            <a:r>
              <a:rPr lang="en-GB" sz="1600" dirty="0"/>
              <a:t>, biologic disease-modifying anti-rheumatic drug; CFB, change from baseline.</a:t>
            </a:r>
          </a:p>
        </p:txBody>
      </p:sp>
    </p:spTree>
    <p:extLst>
      <p:ext uri="{BB962C8B-B14F-4D97-AF65-F5344CB8AC3E}">
        <p14:creationId xmlns:p14="http://schemas.microsoft.com/office/powerpoint/2010/main" val="2490452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descr="Key clinical trials, including design, population, intervention, comparators">
            <a:extLst>
              <a:ext uri="{FF2B5EF4-FFF2-40B4-BE49-F238E27FC236}">
                <a16:creationId xmlns:a16="http://schemas.microsoft.com/office/drawing/2014/main" id="{89918375-094B-4553-88CB-E44FC8AEF27C}"/>
              </a:ext>
            </a:extLst>
          </p:cNvPr>
          <p:cNvGraphicFramePr>
            <a:graphicFrameLocks noGrp="1"/>
          </p:cNvGraphicFramePr>
          <p:nvPr>
            <p:extLst>
              <p:ext uri="{D42A27DB-BD31-4B8C-83A1-F6EECF244321}">
                <p14:modId xmlns:p14="http://schemas.microsoft.com/office/powerpoint/2010/main" val="710420634"/>
              </p:ext>
            </p:extLst>
          </p:nvPr>
        </p:nvGraphicFramePr>
        <p:xfrm>
          <a:off x="407988" y="737249"/>
          <a:ext cx="11555411" cy="5339080"/>
        </p:xfrm>
        <a:graphic>
          <a:graphicData uri="http://schemas.openxmlformats.org/drawingml/2006/table">
            <a:tbl>
              <a:tblPr firstRow="1" bandRow="1">
                <a:tableStyleId>{5C22544A-7EE6-4342-B048-85BDC9FD1C3A}</a:tableStyleId>
              </a:tblPr>
              <a:tblGrid>
                <a:gridCol w="1997927">
                  <a:extLst>
                    <a:ext uri="{9D8B030D-6E8A-4147-A177-3AD203B41FA5}">
                      <a16:colId xmlns:a16="http://schemas.microsoft.com/office/drawing/2014/main" val="2781295461"/>
                    </a:ext>
                  </a:extLst>
                </a:gridCol>
                <a:gridCol w="9557484">
                  <a:extLst>
                    <a:ext uri="{9D8B030D-6E8A-4147-A177-3AD203B41FA5}">
                      <a16:colId xmlns:a16="http://schemas.microsoft.com/office/drawing/2014/main" val="458621282"/>
                    </a:ext>
                  </a:extLst>
                </a:gridCol>
              </a:tblGrid>
              <a:tr h="370840">
                <a:tc>
                  <a:txBody>
                    <a:bodyPr/>
                    <a:lstStyle/>
                    <a:p>
                      <a:endParaRPr lang="en-GB" dirty="0">
                        <a:solidFill>
                          <a:schemeClr val="bg1"/>
                        </a:solidFill>
                      </a:endParaRPr>
                    </a:p>
                  </a:txBody>
                  <a:tcPr>
                    <a:solidFill>
                      <a:schemeClr val="accent1"/>
                    </a:solidFill>
                  </a:tcPr>
                </a:tc>
                <a:tc>
                  <a:txBody>
                    <a:bodyPr/>
                    <a:lstStyle/>
                    <a:p>
                      <a:r>
                        <a:rPr lang="en-GB" dirty="0"/>
                        <a:t>SELECT-AXIS2 Study 1 (NCT04169373)</a:t>
                      </a:r>
                    </a:p>
                  </a:txBody>
                  <a:tcPr/>
                </a:tc>
                <a:extLst>
                  <a:ext uri="{0D108BD9-81ED-4DB2-BD59-A6C34878D82A}">
                    <a16:rowId xmlns:a16="http://schemas.microsoft.com/office/drawing/2014/main" val="1220355904"/>
                  </a:ext>
                </a:extLst>
              </a:tr>
              <a:tr h="370840">
                <a:tc>
                  <a:txBody>
                    <a:bodyPr/>
                    <a:lstStyle/>
                    <a:p>
                      <a:r>
                        <a:rPr lang="en-GB" b="1" dirty="0">
                          <a:solidFill>
                            <a:schemeClr val="bg1"/>
                          </a:solidFill>
                        </a:rPr>
                        <a:t>Design</a:t>
                      </a:r>
                    </a:p>
                  </a:txBody>
                  <a:tcPr>
                    <a:solidFill>
                      <a:schemeClr val="accent1"/>
                    </a:solidFill>
                  </a:tcPr>
                </a:tc>
                <a:tc>
                  <a:txBody>
                    <a:bodyPr/>
                    <a:lstStyle/>
                    <a:p>
                      <a:r>
                        <a:rPr lang="en-GB" dirty="0"/>
                        <a:t>Phase 3, multicentre, randomised, double-blind, placebo-controlled trial</a:t>
                      </a:r>
                    </a:p>
                  </a:txBody>
                  <a:tcPr/>
                </a:tc>
                <a:extLst>
                  <a:ext uri="{0D108BD9-81ED-4DB2-BD59-A6C34878D82A}">
                    <a16:rowId xmlns:a16="http://schemas.microsoft.com/office/drawing/2014/main" val="683507817"/>
                  </a:ext>
                </a:extLst>
              </a:tr>
              <a:tr h="370840">
                <a:tc>
                  <a:txBody>
                    <a:bodyPr/>
                    <a:lstStyle/>
                    <a:p>
                      <a:r>
                        <a:rPr lang="en-GB" b="1" dirty="0">
                          <a:solidFill>
                            <a:schemeClr val="bg1"/>
                          </a:solidFill>
                        </a:rPr>
                        <a:t>Population</a:t>
                      </a:r>
                    </a:p>
                  </a:txBody>
                  <a:tcPr>
                    <a:solidFill>
                      <a:schemeClr val="accent1"/>
                    </a:solidFill>
                  </a:tcPr>
                </a:tc>
                <a:tc>
                  <a:txBody>
                    <a:bodyPr/>
                    <a:lstStyle/>
                    <a:p>
                      <a:pPr marL="285750" indent="-285750">
                        <a:spcBef>
                          <a:spcPts val="0"/>
                        </a:spcBef>
                        <a:spcAft>
                          <a:spcPts val="0"/>
                        </a:spcAft>
                        <a:buFont typeface="Arial" panose="020B0604020202020204" pitchFamily="34" charset="0"/>
                        <a:buChar char="•"/>
                      </a:pPr>
                      <a:r>
                        <a:rPr lang="en-GB" dirty="0"/>
                        <a:t>Adults with active ankylosing spondylitis (BASDAI ≥4 and patient back pain assessment ≥4), who fulfilled modified New York criteria</a:t>
                      </a:r>
                    </a:p>
                    <a:p>
                      <a:pPr marL="285750" indent="-285750">
                        <a:spcBef>
                          <a:spcPts val="0"/>
                        </a:spcBef>
                        <a:spcAft>
                          <a:spcPts val="0"/>
                        </a:spcAft>
                        <a:buFont typeface="Arial" panose="020B0604020202020204" pitchFamily="34" charset="0"/>
                        <a:buChar char="•"/>
                      </a:pPr>
                      <a:r>
                        <a:rPr lang="en-GB" dirty="0"/>
                        <a:t>previously treated with 1 or 2 biologic DMARDs (anti-TNF or IL-17A inhibitors), discontinued due to lack of efficacy or intolerance.</a:t>
                      </a:r>
                    </a:p>
                  </a:txBody>
                  <a:tcPr/>
                </a:tc>
                <a:extLst>
                  <a:ext uri="{0D108BD9-81ED-4DB2-BD59-A6C34878D82A}">
                    <a16:rowId xmlns:a16="http://schemas.microsoft.com/office/drawing/2014/main" val="1606641215"/>
                  </a:ext>
                </a:extLst>
              </a:tr>
              <a:tr h="370840">
                <a:tc>
                  <a:txBody>
                    <a:bodyPr/>
                    <a:lstStyle/>
                    <a:p>
                      <a:r>
                        <a:rPr lang="en-GB" b="1" dirty="0">
                          <a:solidFill>
                            <a:schemeClr val="bg1"/>
                          </a:solidFill>
                        </a:rPr>
                        <a:t>Intervention</a:t>
                      </a:r>
                    </a:p>
                  </a:txBody>
                  <a:tcPr>
                    <a:solidFill>
                      <a:schemeClr val="accent1"/>
                    </a:solidFill>
                  </a:tcPr>
                </a:tc>
                <a:tc>
                  <a:txBody>
                    <a:bodyPr/>
                    <a:lstStyle/>
                    <a:p>
                      <a:pPr>
                        <a:spcBef>
                          <a:spcPts val="0"/>
                        </a:spcBef>
                        <a:spcAft>
                          <a:spcPts val="0"/>
                        </a:spcAft>
                      </a:pPr>
                      <a:r>
                        <a:rPr lang="en-GB" sz="1800" dirty="0">
                          <a:solidFill>
                            <a:srgbClr val="000000"/>
                          </a:solidFill>
                          <a:effectLst/>
                          <a:latin typeface="+mn-lt"/>
                          <a:ea typeface="Times New Roman" panose="02020603050405020304" pitchFamily="18" charset="0"/>
                          <a:cs typeface="Arial" panose="020B0604020202020204" pitchFamily="34" charset="0"/>
                        </a:rPr>
                        <a:t>Upadacitinib 15 mg (n=209)</a:t>
                      </a:r>
                      <a:endParaRPr lang="en-GB" sz="18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86869075"/>
                  </a:ext>
                </a:extLst>
              </a:tr>
              <a:tr h="370840">
                <a:tc>
                  <a:txBody>
                    <a:bodyPr/>
                    <a:lstStyle/>
                    <a:p>
                      <a:r>
                        <a:rPr lang="en-GB" b="1" dirty="0">
                          <a:solidFill>
                            <a:schemeClr val="bg1"/>
                          </a:solidFill>
                        </a:rPr>
                        <a:t>Comparator(s)</a:t>
                      </a:r>
                    </a:p>
                  </a:txBody>
                  <a:tcPr>
                    <a:solidFill>
                      <a:schemeClr val="accent1"/>
                    </a:solidFill>
                  </a:tcPr>
                </a:tc>
                <a:tc>
                  <a:txBody>
                    <a:bodyPr/>
                    <a:lstStyle/>
                    <a:p>
                      <a:pPr>
                        <a:spcBef>
                          <a:spcPts val="0"/>
                        </a:spcBef>
                        <a:spcAft>
                          <a:spcPts val="0"/>
                        </a:spcAft>
                      </a:pPr>
                      <a:r>
                        <a:rPr lang="en-GB" sz="1800" dirty="0">
                          <a:solidFill>
                            <a:srgbClr val="000000"/>
                          </a:solidFill>
                          <a:effectLst/>
                          <a:latin typeface="+mn-lt"/>
                          <a:ea typeface="Times New Roman" panose="02020603050405020304" pitchFamily="18" charset="0"/>
                          <a:cs typeface="Arial" panose="020B0604020202020204" pitchFamily="34" charset="0"/>
                        </a:rPr>
                        <a:t>Placebo (n=211)</a:t>
                      </a:r>
                      <a:endParaRPr lang="en-GB" sz="18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9602645"/>
                  </a:ext>
                </a:extLst>
              </a:tr>
              <a:tr h="370840">
                <a:tc>
                  <a:txBody>
                    <a:bodyPr/>
                    <a:lstStyle/>
                    <a:p>
                      <a:r>
                        <a:rPr lang="en-GB" b="1" dirty="0">
                          <a:solidFill>
                            <a:schemeClr val="bg1"/>
                          </a:solidFill>
                        </a:rPr>
                        <a:t>Duration</a:t>
                      </a:r>
                    </a:p>
                  </a:txBody>
                  <a:tcPr>
                    <a:solidFill>
                      <a:schemeClr val="accent1"/>
                    </a:solidFill>
                  </a:tcPr>
                </a:tc>
                <a:tc>
                  <a:txBody>
                    <a:bodyPr/>
                    <a:lstStyle/>
                    <a:p>
                      <a:pPr marL="285750" indent="-285750">
                        <a:spcBef>
                          <a:spcPts val="0"/>
                        </a:spcBef>
                        <a:spcAft>
                          <a:spcPts val="0"/>
                        </a:spcAft>
                        <a:buFont typeface="Arial" panose="020B0604020202020204" pitchFamily="34" charset="0"/>
                        <a:buChar char="•"/>
                      </a:pPr>
                      <a:r>
                        <a:rPr lang="en-GB" dirty="0"/>
                        <a:t>104 weeks in total</a:t>
                      </a:r>
                    </a:p>
                    <a:p>
                      <a:pPr marL="742950" lvl="1" indent="-285750">
                        <a:spcBef>
                          <a:spcPts val="0"/>
                        </a:spcBef>
                        <a:spcAft>
                          <a:spcPts val="0"/>
                        </a:spcAft>
                        <a:buFont typeface="Arial" panose="020B0604020202020204" pitchFamily="34" charset="0"/>
                        <a:buChar char="•"/>
                      </a:pPr>
                      <a:r>
                        <a:rPr lang="en-GB" dirty="0"/>
                        <a:t>14-week double-blind, randomised, placebo-controlled period</a:t>
                      </a:r>
                    </a:p>
                    <a:p>
                      <a:pPr marL="742950" lvl="1" indent="-285750">
                        <a:spcBef>
                          <a:spcPts val="0"/>
                        </a:spcBef>
                        <a:spcAft>
                          <a:spcPts val="0"/>
                        </a:spcAft>
                        <a:buFont typeface="Arial" panose="020B0604020202020204" pitchFamily="34" charset="0"/>
                        <a:buChar char="•"/>
                      </a:pPr>
                      <a:r>
                        <a:rPr lang="en-GB" dirty="0"/>
                        <a:t>90-week open-label extension</a:t>
                      </a:r>
                    </a:p>
                  </a:txBody>
                  <a:tcPr anchor="ctr"/>
                </a:tc>
                <a:extLst>
                  <a:ext uri="{0D108BD9-81ED-4DB2-BD59-A6C34878D82A}">
                    <a16:rowId xmlns:a16="http://schemas.microsoft.com/office/drawing/2014/main" val="2605528485"/>
                  </a:ext>
                </a:extLst>
              </a:tr>
              <a:tr h="370840">
                <a:tc>
                  <a:txBody>
                    <a:bodyPr/>
                    <a:lstStyle/>
                    <a:p>
                      <a:r>
                        <a:rPr lang="en-GB" b="1" dirty="0">
                          <a:solidFill>
                            <a:schemeClr val="bg1"/>
                          </a:solidFill>
                        </a:rPr>
                        <a:t>Primary outcome</a:t>
                      </a:r>
                    </a:p>
                  </a:txBody>
                  <a:tcPr>
                    <a:solidFill>
                      <a:schemeClr val="accent1"/>
                    </a:solidFill>
                  </a:tcPr>
                </a:tc>
                <a:tc>
                  <a:txBody>
                    <a:bodyPr/>
                    <a:lstStyle/>
                    <a:p>
                      <a:pPr>
                        <a:spcBef>
                          <a:spcPts val="0"/>
                        </a:spcBef>
                        <a:spcAft>
                          <a:spcPts val="0"/>
                        </a:spcAft>
                      </a:pPr>
                      <a:r>
                        <a:rPr lang="en-GB" dirty="0"/>
                        <a:t>ASAS40</a:t>
                      </a:r>
                    </a:p>
                  </a:txBody>
                  <a:tcPr anchor="ctr"/>
                </a:tc>
                <a:extLst>
                  <a:ext uri="{0D108BD9-81ED-4DB2-BD59-A6C34878D82A}">
                    <a16:rowId xmlns:a16="http://schemas.microsoft.com/office/drawing/2014/main" val="3245755481"/>
                  </a:ext>
                </a:extLst>
              </a:tr>
              <a:tr h="370840">
                <a:tc>
                  <a:txBody>
                    <a:bodyPr/>
                    <a:lstStyle/>
                    <a:p>
                      <a:r>
                        <a:rPr lang="en-GB" b="1" dirty="0">
                          <a:solidFill>
                            <a:schemeClr val="bg1"/>
                          </a:solidFill>
                        </a:rPr>
                        <a:t>Key secondary outcomes</a:t>
                      </a:r>
                    </a:p>
                  </a:txBody>
                  <a:tcPr>
                    <a:solidFill>
                      <a:schemeClr val="accent1"/>
                    </a:solidFill>
                  </a:tcPr>
                </a:tc>
                <a:tc>
                  <a:txBody>
                    <a:bodyPr/>
                    <a:lstStyle/>
                    <a:p>
                      <a:pPr marL="0" indent="0">
                        <a:spcBef>
                          <a:spcPts val="0"/>
                        </a:spcBef>
                        <a:spcAft>
                          <a:spcPts val="0"/>
                        </a:spcAft>
                        <a:buFont typeface="Arial" panose="020B0604020202020204" pitchFamily="34" charset="0"/>
                        <a:buNone/>
                      </a:pPr>
                      <a:r>
                        <a:rPr lang="en-GB" dirty="0"/>
                        <a:t>ASAS20, ASAS40, BASDAI50, BASDAI score, BASFI score, ASASPR, Total Back Pain score, Adverse events</a:t>
                      </a:r>
                    </a:p>
                  </a:txBody>
                  <a:tcPr anchor="ctr"/>
                </a:tc>
                <a:extLst>
                  <a:ext uri="{0D108BD9-81ED-4DB2-BD59-A6C34878D82A}">
                    <a16:rowId xmlns:a16="http://schemas.microsoft.com/office/drawing/2014/main" val="1997387758"/>
                  </a:ext>
                </a:extLst>
              </a:tr>
              <a:tr h="370840">
                <a:tc>
                  <a:txBody>
                    <a:bodyPr/>
                    <a:lstStyle/>
                    <a:p>
                      <a:r>
                        <a:rPr lang="en-GB" b="1" dirty="0">
                          <a:solidFill>
                            <a:schemeClr val="bg1"/>
                          </a:solidFill>
                        </a:rPr>
                        <a:t>Locations</a:t>
                      </a:r>
                    </a:p>
                  </a:txBody>
                  <a:tcPr>
                    <a:solidFill>
                      <a:schemeClr val="accent1"/>
                    </a:solidFill>
                  </a:tcPr>
                </a:tc>
                <a:tc>
                  <a:txBody>
                    <a:bodyPr/>
                    <a:lstStyle/>
                    <a:p>
                      <a:pPr>
                        <a:spcBef>
                          <a:spcPts val="0"/>
                        </a:spcBef>
                        <a:spcAft>
                          <a:spcPts val="0"/>
                        </a:spcAft>
                      </a:pPr>
                      <a:r>
                        <a:rPr lang="en-GB" dirty="0"/>
                        <a:t>North America, South America, Australia and New Zealand, Europe, Asia</a:t>
                      </a:r>
                    </a:p>
                  </a:txBody>
                  <a:tcPr anchor="ctr"/>
                </a:tc>
                <a:extLst>
                  <a:ext uri="{0D108BD9-81ED-4DB2-BD59-A6C34878D82A}">
                    <a16:rowId xmlns:a16="http://schemas.microsoft.com/office/drawing/2014/main" val="4222386618"/>
                  </a:ext>
                </a:extLst>
              </a:tr>
              <a:tr h="370840">
                <a:tc>
                  <a:txBody>
                    <a:bodyPr/>
                    <a:lstStyle/>
                    <a:p>
                      <a:r>
                        <a:rPr lang="en-GB" b="1" dirty="0">
                          <a:solidFill>
                            <a:schemeClr val="bg1"/>
                          </a:solidFill>
                        </a:rPr>
                        <a:t>Used in model?</a:t>
                      </a:r>
                    </a:p>
                  </a:txBody>
                  <a:tcPr>
                    <a:solidFill>
                      <a:schemeClr val="accent1"/>
                    </a:solidFill>
                  </a:tcPr>
                </a:tc>
                <a:tc>
                  <a:txBody>
                    <a:bodyPr/>
                    <a:lstStyle/>
                    <a:p>
                      <a:pPr>
                        <a:spcBef>
                          <a:spcPts val="0"/>
                        </a:spcBef>
                        <a:spcAft>
                          <a:spcPts val="0"/>
                        </a:spcAft>
                      </a:pPr>
                      <a:r>
                        <a:rPr lang="en-GB" dirty="0"/>
                        <a:t>Yes</a:t>
                      </a:r>
                    </a:p>
                  </a:txBody>
                  <a:tcPr anchor="ctr"/>
                </a:tc>
                <a:extLst>
                  <a:ext uri="{0D108BD9-81ED-4DB2-BD59-A6C34878D82A}">
                    <a16:rowId xmlns:a16="http://schemas.microsoft.com/office/drawing/2014/main" val="1907692530"/>
                  </a:ext>
                </a:extLst>
              </a:tr>
            </a:tbl>
          </a:graphicData>
        </a:graphic>
      </p:graphicFrame>
      <p:sp>
        <p:nvSpPr>
          <p:cNvPr id="7" name="TextBox 6">
            <a:extLst>
              <a:ext uri="{FF2B5EF4-FFF2-40B4-BE49-F238E27FC236}">
                <a16:creationId xmlns:a16="http://schemas.microsoft.com/office/drawing/2014/main" id="{00C048B6-C961-464E-A9F8-F6A15230AC50}"/>
              </a:ext>
            </a:extLst>
          </p:cNvPr>
          <p:cNvSpPr txBox="1"/>
          <p:nvPr/>
        </p:nvSpPr>
        <p:spPr>
          <a:xfrm>
            <a:off x="2059559" y="6522116"/>
            <a:ext cx="5889754" cy="338554"/>
          </a:xfrm>
          <a:prstGeom prst="rect">
            <a:avLst/>
          </a:prstGeom>
          <a:noFill/>
        </p:spPr>
        <p:txBody>
          <a:bodyPr wrap="none" rtlCol="0">
            <a:spAutoFit/>
          </a:bodyPr>
          <a:lstStyle/>
          <a:p>
            <a:r>
              <a:rPr lang="en-GB" sz="1600" dirty="0"/>
              <a:t>Abbreviations: DMARD, disease-modifying anti-rheumatic drug.</a:t>
            </a:r>
          </a:p>
        </p:txBody>
      </p:sp>
      <p:sp>
        <p:nvSpPr>
          <p:cNvPr id="8" name="Title 1">
            <a:extLst>
              <a:ext uri="{FF2B5EF4-FFF2-40B4-BE49-F238E27FC236}">
                <a16:creationId xmlns:a16="http://schemas.microsoft.com/office/drawing/2014/main" id="{6FE112D1-CC7C-46C4-A10F-391E9138B131}"/>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Key clinical trial: study design</a:t>
            </a:r>
            <a:endParaRPr lang="en-GB" dirty="0"/>
          </a:p>
        </p:txBody>
      </p:sp>
    </p:spTree>
    <p:extLst>
      <p:ext uri="{BB962C8B-B14F-4D97-AF65-F5344CB8AC3E}">
        <p14:creationId xmlns:p14="http://schemas.microsoft.com/office/powerpoint/2010/main" val="3413819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4A8027-6571-489E-B092-CA08FF39E18A}"/>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Key clinical trial: primary and secondary outcomes results</a:t>
            </a:r>
          </a:p>
          <a:p>
            <a:pPr>
              <a:defRPr/>
            </a:pPr>
            <a:r>
              <a:rPr lang="en-GB" sz="2800" b="0" dirty="0"/>
              <a:t>Upadacitinib is more efficacious than placebo</a:t>
            </a:r>
            <a:endParaRPr lang="en-GB" sz="3600" b="0" dirty="0"/>
          </a:p>
        </p:txBody>
      </p:sp>
      <p:graphicFrame>
        <p:nvGraphicFramePr>
          <p:cNvPr id="2" name="Table 1">
            <a:extLst>
              <a:ext uri="{FF2B5EF4-FFF2-40B4-BE49-F238E27FC236}">
                <a16:creationId xmlns:a16="http://schemas.microsoft.com/office/drawing/2014/main" id="{54149A58-5A7F-AC70-4748-1F4FBEAEB667}"/>
              </a:ext>
            </a:extLst>
          </p:cNvPr>
          <p:cNvGraphicFramePr>
            <a:graphicFrameLocks noGrp="1"/>
          </p:cNvGraphicFramePr>
          <p:nvPr>
            <p:extLst>
              <p:ext uri="{D42A27DB-BD31-4B8C-83A1-F6EECF244321}">
                <p14:modId xmlns:p14="http://schemas.microsoft.com/office/powerpoint/2010/main" val="2272602890"/>
              </p:ext>
            </p:extLst>
          </p:nvPr>
        </p:nvGraphicFramePr>
        <p:xfrm>
          <a:off x="407989" y="1352138"/>
          <a:ext cx="11376024" cy="4473303"/>
        </p:xfrm>
        <a:graphic>
          <a:graphicData uri="http://schemas.openxmlformats.org/drawingml/2006/table">
            <a:tbl>
              <a:tblPr firstRow="1" firstCol="1" bandRow="1">
                <a:tableStyleId>{5C22544A-7EE6-4342-B048-85BDC9FD1C3A}</a:tableStyleId>
              </a:tblPr>
              <a:tblGrid>
                <a:gridCol w="1470789">
                  <a:extLst>
                    <a:ext uri="{9D8B030D-6E8A-4147-A177-3AD203B41FA5}">
                      <a16:colId xmlns:a16="http://schemas.microsoft.com/office/drawing/2014/main" val="671645130"/>
                    </a:ext>
                  </a:extLst>
                </a:gridCol>
                <a:gridCol w="427832">
                  <a:extLst>
                    <a:ext uri="{9D8B030D-6E8A-4147-A177-3AD203B41FA5}">
                      <a16:colId xmlns:a16="http://schemas.microsoft.com/office/drawing/2014/main" val="2994836927"/>
                    </a:ext>
                  </a:extLst>
                </a:gridCol>
                <a:gridCol w="3458086">
                  <a:extLst>
                    <a:ext uri="{9D8B030D-6E8A-4147-A177-3AD203B41FA5}">
                      <a16:colId xmlns:a16="http://schemas.microsoft.com/office/drawing/2014/main" val="703607271"/>
                    </a:ext>
                  </a:extLst>
                </a:gridCol>
                <a:gridCol w="1101294">
                  <a:extLst>
                    <a:ext uri="{9D8B030D-6E8A-4147-A177-3AD203B41FA5}">
                      <a16:colId xmlns:a16="http://schemas.microsoft.com/office/drawing/2014/main" val="2559391802"/>
                    </a:ext>
                  </a:extLst>
                </a:gridCol>
                <a:gridCol w="1522636">
                  <a:extLst>
                    <a:ext uri="{9D8B030D-6E8A-4147-A177-3AD203B41FA5}">
                      <a16:colId xmlns:a16="http://schemas.microsoft.com/office/drawing/2014/main" val="4064813406"/>
                    </a:ext>
                  </a:extLst>
                </a:gridCol>
                <a:gridCol w="2186609">
                  <a:extLst>
                    <a:ext uri="{9D8B030D-6E8A-4147-A177-3AD203B41FA5}">
                      <a16:colId xmlns:a16="http://schemas.microsoft.com/office/drawing/2014/main" val="2069069569"/>
                    </a:ext>
                  </a:extLst>
                </a:gridCol>
                <a:gridCol w="1208778">
                  <a:extLst>
                    <a:ext uri="{9D8B030D-6E8A-4147-A177-3AD203B41FA5}">
                      <a16:colId xmlns:a16="http://schemas.microsoft.com/office/drawing/2014/main" val="1340081346"/>
                    </a:ext>
                  </a:extLst>
                </a:gridCol>
              </a:tblGrid>
              <a:tr h="358503">
                <a:tc gridSpan="2">
                  <a:txBody>
                    <a:bodyPr/>
                    <a:lstStyle/>
                    <a:p>
                      <a:pPr algn="ctr">
                        <a:spcBef>
                          <a:spcPts val="300"/>
                        </a:spcBef>
                        <a:spcAft>
                          <a:spcPts val="300"/>
                        </a:spcAft>
                      </a:pPr>
                      <a:r>
                        <a:rPr lang="en-GB" sz="1800" dirty="0">
                          <a:effectLst/>
                        </a:rPr>
                        <a:t> </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hMerge="1">
                  <a:txBody>
                    <a:bodyPr/>
                    <a:lstStyle/>
                    <a:p>
                      <a:endParaRPr lang="en-GB"/>
                    </a:p>
                  </a:txBody>
                  <a:tcPr/>
                </a:tc>
                <a:tc>
                  <a:txBody>
                    <a:bodyPr/>
                    <a:lstStyle/>
                    <a:p>
                      <a:pPr algn="ctr">
                        <a:spcBef>
                          <a:spcPts val="300"/>
                        </a:spcBef>
                        <a:spcAft>
                          <a:spcPts val="300"/>
                        </a:spcAft>
                      </a:pPr>
                      <a:r>
                        <a:rPr lang="en-GB" sz="1800" dirty="0">
                          <a:effectLst/>
                        </a:rPr>
                        <a:t>Endpoint (week 14)</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dirty="0">
                          <a:effectLst/>
                        </a:rPr>
                        <a:t>Placebo</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dirty="0">
                          <a:effectLst/>
                        </a:rPr>
                        <a:t>Upadacitinib</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dirty="0">
                          <a:effectLst/>
                        </a:rPr>
                        <a:t>Difference (95% CI)</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dirty="0">
                          <a:effectLst/>
                        </a:rPr>
                        <a:t>p value</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2447914424"/>
                  </a:ext>
                </a:extLst>
              </a:tr>
              <a:tr h="199168">
                <a:tc gridSpan="2">
                  <a:txBody>
                    <a:bodyPr/>
                    <a:lstStyle/>
                    <a:p>
                      <a:pPr>
                        <a:spcBef>
                          <a:spcPts val="300"/>
                        </a:spcBef>
                        <a:spcAft>
                          <a:spcPts val="300"/>
                        </a:spcAft>
                      </a:pPr>
                      <a:r>
                        <a:rPr lang="en-GB" sz="1800" dirty="0">
                          <a:effectLst/>
                        </a:rPr>
                        <a:t>Primary</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hMerge="1">
                  <a:txBody>
                    <a:bodyPr/>
                    <a:lstStyle/>
                    <a:p>
                      <a:endParaRPr lang="en-GB"/>
                    </a:p>
                  </a:txBody>
                  <a:tcPr/>
                </a:tc>
                <a:tc>
                  <a:txBody>
                    <a:bodyPr/>
                    <a:lstStyle/>
                    <a:p>
                      <a:pPr>
                        <a:spcBef>
                          <a:spcPts val="300"/>
                        </a:spcBef>
                        <a:spcAft>
                          <a:spcPts val="300"/>
                        </a:spcAft>
                      </a:pPr>
                      <a:r>
                        <a:rPr lang="en-GB" sz="1800">
                          <a:effectLst/>
                        </a:rPr>
                        <a:t>ASAS40</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18.2%</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lang="en-GB" sz="1800">
                          <a:effectLst/>
                        </a:rPr>
                        <a:t>44.5%</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u="sng" dirty="0">
                          <a:effectLst/>
                          <a:highlight>
                            <a:srgbClr val="000000"/>
                          </a:highlight>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3002584004"/>
                  </a:ext>
                </a:extLst>
              </a:tr>
              <a:tr h="239001">
                <a:tc rowSpan="14">
                  <a:txBody>
                    <a:bodyPr/>
                    <a:lstStyle/>
                    <a:p>
                      <a:pPr algn="ctr">
                        <a:spcBef>
                          <a:spcPts val="300"/>
                        </a:spcBef>
                        <a:spcAft>
                          <a:spcPts val="300"/>
                        </a:spcAft>
                      </a:pPr>
                      <a:r>
                        <a:rPr lang="en-GB" sz="1800" dirty="0">
                          <a:effectLst/>
                        </a:rPr>
                        <a:t>Ranked key secondary endpoints</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solidFill>
                      <a:schemeClr val="accent2"/>
                    </a:solidFill>
                  </a:tcPr>
                </a:tc>
                <a:tc>
                  <a:txBody>
                    <a:bodyPr/>
                    <a:lstStyle/>
                    <a:p>
                      <a:pPr>
                        <a:spcBef>
                          <a:spcPts val="300"/>
                        </a:spcBef>
                        <a:spcAft>
                          <a:spcPts val="300"/>
                        </a:spcAft>
                      </a:pPr>
                      <a:r>
                        <a:rPr lang="en-GB" sz="1800">
                          <a:effectLst/>
                        </a:rPr>
                        <a:t>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ASDAS (CRP)</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676973949"/>
                  </a:ext>
                </a:extLst>
              </a:tr>
              <a:tr h="239001">
                <a:tc vMerge="1">
                  <a:txBody>
                    <a:bodyPr/>
                    <a:lstStyle/>
                    <a:p>
                      <a:endParaRPr lang="en-GB"/>
                    </a:p>
                  </a:txBody>
                  <a:tcPr/>
                </a:tc>
                <a:tc>
                  <a:txBody>
                    <a:bodyPr/>
                    <a:lstStyle/>
                    <a:p>
                      <a:pPr>
                        <a:spcBef>
                          <a:spcPts val="300"/>
                        </a:spcBef>
                        <a:spcAft>
                          <a:spcPts val="300"/>
                        </a:spcAft>
                      </a:pPr>
                      <a:r>
                        <a:rPr lang="en-GB" sz="1800">
                          <a:effectLst/>
                        </a:rPr>
                        <a:t>2</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dirty="0">
                          <a:effectLst/>
                        </a:rPr>
                        <a:t>MRI Spine SPARCC</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405842729"/>
                  </a:ext>
                </a:extLst>
              </a:tr>
              <a:tr h="199168">
                <a:tc vMerge="1">
                  <a:txBody>
                    <a:bodyPr/>
                    <a:lstStyle/>
                    <a:p>
                      <a:endParaRPr lang="en-GB"/>
                    </a:p>
                  </a:txBody>
                  <a:tcPr/>
                </a:tc>
                <a:tc>
                  <a:txBody>
                    <a:bodyPr/>
                    <a:lstStyle/>
                    <a:p>
                      <a:pPr>
                        <a:spcBef>
                          <a:spcPts val="300"/>
                        </a:spcBef>
                        <a:spcAft>
                          <a:spcPts val="300"/>
                        </a:spcAft>
                      </a:pPr>
                      <a:r>
                        <a:rPr lang="en-GB" sz="1800">
                          <a:effectLst/>
                        </a:rPr>
                        <a:t>3</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BASDAI50</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699546670"/>
                  </a:ext>
                </a:extLst>
              </a:tr>
              <a:tr h="199168">
                <a:tc vMerge="1">
                  <a:txBody>
                    <a:bodyPr/>
                    <a:lstStyle/>
                    <a:p>
                      <a:endParaRPr lang="en-GB"/>
                    </a:p>
                  </a:txBody>
                  <a:tcPr/>
                </a:tc>
                <a:tc>
                  <a:txBody>
                    <a:bodyPr/>
                    <a:lstStyle/>
                    <a:p>
                      <a:pPr>
                        <a:spcBef>
                          <a:spcPts val="300"/>
                        </a:spcBef>
                        <a:spcAft>
                          <a:spcPts val="300"/>
                        </a:spcAft>
                      </a:pPr>
                      <a:r>
                        <a:rPr lang="en-GB" sz="1800">
                          <a:effectLst/>
                        </a:rPr>
                        <a:t>4</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ASAS20</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381938622"/>
                  </a:ext>
                </a:extLst>
              </a:tr>
              <a:tr h="185890">
                <a:tc vMerge="1">
                  <a:txBody>
                    <a:bodyPr/>
                    <a:lstStyle/>
                    <a:p>
                      <a:endParaRPr lang="en-GB"/>
                    </a:p>
                  </a:txBody>
                  <a:tcPr/>
                </a:tc>
                <a:tc>
                  <a:txBody>
                    <a:bodyPr/>
                    <a:lstStyle/>
                    <a:p>
                      <a:pPr>
                        <a:spcBef>
                          <a:spcPts val="300"/>
                        </a:spcBef>
                        <a:spcAft>
                          <a:spcPts val="300"/>
                        </a:spcAft>
                      </a:pPr>
                      <a:r>
                        <a:rPr lang="en-GB" sz="1800">
                          <a:effectLst/>
                        </a:rPr>
                        <a:t>5</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ASDAS (CRP) inactive disease</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3514633436"/>
                  </a:ext>
                </a:extLst>
              </a:tr>
              <a:tr h="239001">
                <a:tc vMerge="1">
                  <a:txBody>
                    <a:bodyPr/>
                    <a:lstStyle/>
                    <a:p>
                      <a:endParaRPr lang="en-GB"/>
                    </a:p>
                  </a:txBody>
                  <a:tcPr/>
                </a:tc>
                <a:tc>
                  <a:txBody>
                    <a:bodyPr/>
                    <a:lstStyle/>
                    <a:p>
                      <a:pPr>
                        <a:spcBef>
                          <a:spcPts val="300"/>
                        </a:spcBef>
                        <a:spcAft>
                          <a:spcPts val="300"/>
                        </a:spcAft>
                      </a:pPr>
                      <a:r>
                        <a:rPr lang="en-GB" sz="1800">
                          <a:effectLst/>
                        </a:rPr>
                        <a:t>6</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Total back pain</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-1.47</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lang="en-GB" sz="1800" dirty="0">
                          <a:effectLst/>
                        </a:rPr>
                        <a:t>-3.00</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942171467"/>
                  </a:ext>
                </a:extLst>
              </a:tr>
              <a:tr h="199168">
                <a:tc vMerge="1">
                  <a:txBody>
                    <a:bodyPr/>
                    <a:lstStyle/>
                    <a:p>
                      <a:endParaRPr lang="en-GB"/>
                    </a:p>
                  </a:txBody>
                  <a:tcPr/>
                </a:tc>
                <a:tc>
                  <a:txBody>
                    <a:bodyPr/>
                    <a:lstStyle/>
                    <a:p>
                      <a:pPr>
                        <a:spcBef>
                          <a:spcPts val="300"/>
                        </a:spcBef>
                        <a:spcAft>
                          <a:spcPts val="300"/>
                        </a:spcAft>
                      </a:pPr>
                      <a:r>
                        <a:rPr lang="en-GB" sz="1800">
                          <a:effectLst/>
                        </a:rPr>
                        <a:t>7</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Nocturnal back pain</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765317511"/>
                  </a:ext>
                </a:extLst>
              </a:tr>
              <a:tr h="199168">
                <a:tc vMerge="1">
                  <a:txBody>
                    <a:bodyPr/>
                    <a:lstStyle/>
                    <a:p>
                      <a:endParaRPr lang="en-GB"/>
                    </a:p>
                  </a:txBody>
                  <a:tcPr/>
                </a:tc>
                <a:tc>
                  <a:txBody>
                    <a:bodyPr/>
                    <a:lstStyle/>
                    <a:p>
                      <a:pPr>
                        <a:spcBef>
                          <a:spcPts val="300"/>
                        </a:spcBef>
                        <a:spcAft>
                          <a:spcPts val="300"/>
                        </a:spcAft>
                      </a:pPr>
                      <a:r>
                        <a:rPr lang="en-GB" sz="1800">
                          <a:effectLst/>
                        </a:rPr>
                        <a:t>8</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ASDAS (CRP) low disease activity</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150680793"/>
                  </a:ext>
                </a:extLst>
              </a:tr>
              <a:tr h="239001">
                <a:tc vMerge="1">
                  <a:txBody>
                    <a:bodyPr/>
                    <a:lstStyle/>
                    <a:p>
                      <a:endParaRPr lang="en-GB"/>
                    </a:p>
                  </a:txBody>
                  <a:tcPr/>
                </a:tc>
                <a:tc>
                  <a:txBody>
                    <a:bodyPr/>
                    <a:lstStyle/>
                    <a:p>
                      <a:pPr>
                        <a:spcBef>
                          <a:spcPts val="300"/>
                        </a:spcBef>
                        <a:spcAft>
                          <a:spcPts val="300"/>
                        </a:spcAft>
                      </a:pPr>
                      <a:r>
                        <a:rPr lang="en-GB" sz="1800">
                          <a:effectLst/>
                        </a:rPr>
                        <a:t>9</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BASFI (Function)</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-1.09</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lang="en-GB" sz="1800" dirty="0">
                          <a:effectLst/>
                        </a:rPr>
                        <a:t>-2.26</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2339473949"/>
                  </a:ext>
                </a:extLst>
              </a:tr>
              <a:tr h="185890">
                <a:tc vMerge="1">
                  <a:txBody>
                    <a:bodyPr/>
                    <a:lstStyle/>
                    <a:p>
                      <a:endParaRPr lang="en-GB"/>
                    </a:p>
                  </a:txBody>
                  <a:tcPr/>
                </a:tc>
                <a:tc>
                  <a:txBody>
                    <a:bodyPr/>
                    <a:lstStyle/>
                    <a:p>
                      <a:pPr>
                        <a:spcBef>
                          <a:spcPts val="300"/>
                        </a:spcBef>
                        <a:spcAft>
                          <a:spcPts val="300"/>
                        </a:spcAft>
                      </a:pPr>
                      <a:r>
                        <a:rPr lang="en-GB" sz="1800">
                          <a:effectLst/>
                        </a:rPr>
                        <a:t>10</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ASAS partial remission</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467013510"/>
                  </a:ext>
                </a:extLst>
              </a:tr>
              <a:tr h="239001">
                <a:tc vMerge="1">
                  <a:txBody>
                    <a:bodyPr/>
                    <a:lstStyle/>
                    <a:p>
                      <a:endParaRPr lang="en-GB"/>
                    </a:p>
                  </a:txBody>
                  <a:tcPr/>
                </a:tc>
                <a:tc>
                  <a:txBody>
                    <a:bodyPr/>
                    <a:lstStyle/>
                    <a:p>
                      <a:pPr>
                        <a:spcBef>
                          <a:spcPts val="300"/>
                        </a:spcBef>
                        <a:spcAft>
                          <a:spcPts val="300"/>
                        </a:spcAft>
                      </a:pPr>
                      <a:r>
                        <a:rPr lang="en-GB" sz="1800">
                          <a:effectLst/>
                        </a:rPr>
                        <a:t>11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ASQoL</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2685152192"/>
                  </a:ext>
                </a:extLst>
              </a:tr>
              <a:tr h="239001">
                <a:tc vMerge="1">
                  <a:txBody>
                    <a:bodyPr/>
                    <a:lstStyle/>
                    <a:p>
                      <a:endParaRPr lang="en-GB"/>
                    </a:p>
                  </a:txBody>
                  <a:tcPr/>
                </a:tc>
                <a:tc>
                  <a:txBody>
                    <a:bodyPr/>
                    <a:lstStyle/>
                    <a:p>
                      <a:pPr>
                        <a:spcBef>
                          <a:spcPts val="300"/>
                        </a:spcBef>
                        <a:spcAft>
                          <a:spcPts val="300"/>
                        </a:spcAft>
                      </a:pPr>
                      <a:r>
                        <a:rPr lang="en-GB" sz="1800">
                          <a:effectLst/>
                        </a:rPr>
                        <a:t>12</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ASAS Health Index</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974370554"/>
                  </a:ext>
                </a:extLst>
              </a:tr>
              <a:tr h="239001">
                <a:tc vMerge="1">
                  <a:txBody>
                    <a:bodyPr/>
                    <a:lstStyle/>
                    <a:p>
                      <a:endParaRPr lang="en-GB"/>
                    </a:p>
                  </a:txBody>
                  <a:tcPr/>
                </a:tc>
                <a:tc>
                  <a:txBody>
                    <a:bodyPr/>
                    <a:lstStyle/>
                    <a:p>
                      <a:pPr>
                        <a:spcBef>
                          <a:spcPts val="300"/>
                        </a:spcBef>
                        <a:spcAft>
                          <a:spcPts val="300"/>
                        </a:spcAft>
                      </a:pPr>
                      <a:r>
                        <a:rPr lang="en-GB" sz="1800">
                          <a:effectLst/>
                        </a:rPr>
                        <a:t>13</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a:effectLst/>
                        </a:rPr>
                        <a:t>BASMI (Mobility)</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a:effectLst/>
                        </a:rPr>
                        <a:t>&lt;0.0001*</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2893629998"/>
                  </a:ext>
                </a:extLst>
              </a:tr>
              <a:tr h="199168">
                <a:tc vMerge="1">
                  <a:txBody>
                    <a:bodyPr/>
                    <a:lstStyle/>
                    <a:p>
                      <a:endParaRPr lang="en-GB"/>
                    </a:p>
                  </a:txBody>
                  <a:tcPr/>
                </a:tc>
                <a:tc>
                  <a:txBody>
                    <a:bodyPr/>
                    <a:lstStyle/>
                    <a:p>
                      <a:pPr>
                        <a:spcBef>
                          <a:spcPts val="300"/>
                        </a:spcBef>
                        <a:spcAft>
                          <a:spcPts val="300"/>
                        </a:spcAft>
                      </a:pPr>
                      <a:r>
                        <a:rPr lang="en-GB" sz="1800">
                          <a:effectLst/>
                        </a:rPr>
                        <a:t>14</a:t>
                      </a:r>
                      <a:endPar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spcBef>
                          <a:spcPts val="300"/>
                        </a:spcBef>
                        <a:spcAft>
                          <a:spcPts val="300"/>
                        </a:spcAft>
                      </a:pPr>
                      <a:r>
                        <a:rPr lang="en-GB" sz="1800" dirty="0">
                          <a:effectLst/>
                        </a:rPr>
                        <a:t>MASES (enthesitis)</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tc>
                  <a:txBody>
                    <a:bodyPr/>
                    <a:lstStyle/>
                    <a:p>
                      <a:pPr algn="ctr">
                        <a:spcBef>
                          <a:spcPts val="300"/>
                        </a:spcBef>
                        <a:spcAft>
                          <a:spcPts val="300"/>
                        </a:spcAft>
                      </a:pPr>
                      <a:r>
                        <a:rPr lang="en-GB" sz="1800" dirty="0">
                          <a:effectLst/>
                        </a:rPr>
                        <a:t>&lt;0.0001*</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272" marR="2272" marT="0" marB="0" anchor="ctr"/>
                </a:tc>
                <a:extLst>
                  <a:ext uri="{0D108BD9-81ED-4DB2-BD59-A6C34878D82A}">
                    <a16:rowId xmlns:a16="http://schemas.microsoft.com/office/drawing/2014/main" val="2749025292"/>
                  </a:ext>
                </a:extLst>
              </a:tr>
            </a:tbl>
          </a:graphicData>
        </a:graphic>
      </p:graphicFrame>
      <p:sp>
        <p:nvSpPr>
          <p:cNvPr id="6" name="TextBox 5">
            <a:extLst>
              <a:ext uri="{FF2B5EF4-FFF2-40B4-BE49-F238E27FC236}">
                <a16:creationId xmlns:a16="http://schemas.microsoft.com/office/drawing/2014/main" id="{53E958D1-C376-BE45-4911-CFB2751772F0}"/>
              </a:ext>
            </a:extLst>
          </p:cNvPr>
          <p:cNvSpPr txBox="1"/>
          <p:nvPr/>
        </p:nvSpPr>
        <p:spPr>
          <a:xfrm>
            <a:off x="2059559" y="6522116"/>
            <a:ext cx="5889754" cy="338554"/>
          </a:xfrm>
          <a:prstGeom prst="rect">
            <a:avLst/>
          </a:prstGeom>
          <a:noFill/>
        </p:spPr>
        <p:txBody>
          <a:bodyPr wrap="none" rtlCol="0">
            <a:spAutoFit/>
          </a:bodyPr>
          <a:lstStyle/>
          <a:p>
            <a:r>
              <a:rPr lang="en-GB" sz="1600" dirty="0"/>
              <a:t>Abbreviations: DMARD, disease-modifying anti-rheumatic drug.</a:t>
            </a:r>
          </a:p>
        </p:txBody>
      </p:sp>
    </p:spTree>
    <p:extLst>
      <p:ext uri="{BB962C8B-B14F-4D97-AF65-F5344CB8AC3E}">
        <p14:creationId xmlns:p14="http://schemas.microsoft.com/office/powerpoint/2010/main" val="3811387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6D0E4F93-5DAF-ACB1-4A0C-FC15E6AE9EE6}"/>
              </a:ext>
            </a:extLst>
          </p:cNvPr>
          <p:cNvSpPr>
            <a:spLocks noGrp="1"/>
          </p:cNvSpPr>
          <p:nvPr>
            <p:ph type="body" sz="quarter" idx="12"/>
          </p:nvPr>
        </p:nvSpPr>
        <p:spPr>
          <a:xfrm>
            <a:off x="421200" y="1634233"/>
            <a:ext cx="11177587" cy="4005262"/>
          </a:xfrm>
        </p:spPr>
        <p:txBody>
          <a:bodyPr/>
          <a:lstStyle/>
          <a:p>
            <a:r>
              <a:rPr lang="en-GB" dirty="0"/>
              <a:t>Company presented overall safety results from the SELECT-AXIS2 trial at week 14</a:t>
            </a:r>
          </a:p>
        </p:txBody>
      </p:sp>
      <p:sp>
        <p:nvSpPr>
          <p:cNvPr id="3" name="Title 2">
            <a:extLst>
              <a:ext uri="{FF2B5EF4-FFF2-40B4-BE49-F238E27FC236}">
                <a16:creationId xmlns:a16="http://schemas.microsoft.com/office/drawing/2014/main" id="{207626A3-33C3-0C95-BD44-6C485F76FDCB}"/>
              </a:ext>
            </a:extLst>
          </p:cNvPr>
          <p:cNvSpPr>
            <a:spLocks noGrp="1"/>
          </p:cNvSpPr>
          <p:nvPr>
            <p:ph type="ctrTitle"/>
          </p:nvPr>
        </p:nvSpPr>
        <p:spPr/>
        <p:txBody>
          <a:bodyPr>
            <a:normAutofit fontScale="90000"/>
          </a:bodyPr>
          <a:lstStyle/>
          <a:p>
            <a:r>
              <a:rPr lang="en-GB" dirty="0"/>
              <a:t>Key clinical trial: safety results (1/2)</a:t>
            </a:r>
          </a:p>
        </p:txBody>
      </p:sp>
      <p:sp>
        <p:nvSpPr>
          <p:cNvPr id="4" name="Text Placeholder 3">
            <a:extLst>
              <a:ext uri="{FF2B5EF4-FFF2-40B4-BE49-F238E27FC236}">
                <a16:creationId xmlns:a16="http://schemas.microsoft.com/office/drawing/2014/main" id="{16B9A0AC-8506-4D12-C82C-639862DB48C8}"/>
              </a:ext>
            </a:extLst>
          </p:cNvPr>
          <p:cNvSpPr>
            <a:spLocks noGrp="1"/>
          </p:cNvSpPr>
          <p:nvPr>
            <p:ph type="body" sz="quarter" idx="13"/>
          </p:nvPr>
        </p:nvSpPr>
        <p:spPr>
          <a:xfrm>
            <a:off x="421200" y="611999"/>
            <a:ext cx="11042254" cy="894304"/>
          </a:xfrm>
        </p:spPr>
        <p:txBody>
          <a:bodyPr>
            <a:normAutofit/>
          </a:bodyPr>
          <a:lstStyle/>
          <a:p>
            <a:r>
              <a:rPr lang="en-GB" dirty="0"/>
              <a:t>Overall adverse events are similar between placebo and upadacitinib, but more serious adverse events were reported with upadacitinib</a:t>
            </a:r>
          </a:p>
        </p:txBody>
      </p:sp>
      <p:graphicFrame>
        <p:nvGraphicFramePr>
          <p:cNvPr id="7" name="Table 6">
            <a:extLst>
              <a:ext uri="{FF2B5EF4-FFF2-40B4-BE49-F238E27FC236}">
                <a16:creationId xmlns:a16="http://schemas.microsoft.com/office/drawing/2014/main" id="{C554173B-621D-A831-8024-43CF034F2CA4}"/>
              </a:ext>
            </a:extLst>
          </p:cNvPr>
          <p:cNvGraphicFramePr>
            <a:graphicFrameLocks noGrp="1"/>
          </p:cNvGraphicFramePr>
          <p:nvPr>
            <p:extLst>
              <p:ext uri="{D42A27DB-BD31-4B8C-83A1-F6EECF244321}">
                <p14:modId xmlns:p14="http://schemas.microsoft.com/office/powerpoint/2010/main" val="3565637114"/>
              </p:ext>
            </p:extLst>
          </p:nvPr>
        </p:nvGraphicFramePr>
        <p:xfrm>
          <a:off x="421200" y="2177897"/>
          <a:ext cx="11349600" cy="3274060"/>
        </p:xfrm>
        <a:graphic>
          <a:graphicData uri="http://schemas.openxmlformats.org/drawingml/2006/table">
            <a:tbl>
              <a:tblPr firstRow="1" firstCol="1" bandRow="1">
                <a:tableStyleId>{5C22544A-7EE6-4342-B048-85BDC9FD1C3A}</a:tableStyleId>
              </a:tblPr>
              <a:tblGrid>
                <a:gridCol w="4989444">
                  <a:extLst>
                    <a:ext uri="{9D8B030D-6E8A-4147-A177-3AD203B41FA5}">
                      <a16:colId xmlns:a16="http://schemas.microsoft.com/office/drawing/2014/main" val="1283110309"/>
                    </a:ext>
                  </a:extLst>
                </a:gridCol>
                <a:gridCol w="3180078">
                  <a:extLst>
                    <a:ext uri="{9D8B030D-6E8A-4147-A177-3AD203B41FA5}">
                      <a16:colId xmlns:a16="http://schemas.microsoft.com/office/drawing/2014/main" val="2366399048"/>
                    </a:ext>
                  </a:extLst>
                </a:gridCol>
                <a:gridCol w="3180078">
                  <a:extLst>
                    <a:ext uri="{9D8B030D-6E8A-4147-A177-3AD203B41FA5}">
                      <a16:colId xmlns:a16="http://schemas.microsoft.com/office/drawing/2014/main" val="35080437"/>
                    </a:ext>
                  </a:extLst>
                </a:gridCol>
              </a:tblGrid>
              <a:tr h="198451">
                <a:tc>
                  <a:txBody>
                    <a:bodyPr/>
                    <a:lstStyle/>
                    <a:p>
                      <a:pPr algn="just">
                        <a:lnSpc>
                          <a:spcPct val="115000"/>
                        </a:lnSpc>
                        <a:spcBef>
                          <a:spcPts val="200"/>
                        </a:spcBef>
                        <a:spcAft>
                          <a:spcPts val="200"/>
                        </a:spcAft>
                      </a:pPr>
                      <a:endParaRPr lang="en-GB" sz="1800" dirty="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lang="en-GB" sz="1800" dirty="0">
                          <a:effectLst/>
                        </a:rPr>
                        <a:t>Placebo (n=209)</a:t>
                      </a:r>
                    </a:p>
                    <a:p>
                      <a:pPr algn="ctr">
                        <a:lnSpc>
                          <a:spcPct val="115000"/>
                        </a:lnSpc>
                        <a:spcBef>
                          <a:spcPts val="200"/>
                        </a:spcBef>
                        <a:spcAft>
                          <a:spcPts val="200"/>
                        </a:spcAft>
                      </a:pPr>
                      <a:r>
                        <a:rPr lang="en-GB" sz="1800" dirty="0">
                          <a:effectLst/>
                        </a:rPr>
                        <a:t>n (%)</a:t>
                      </a:r>
                      <a:endParaRPr lang="en-GB" sz="1800" dirty="0">
                        <a:effectLs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lang="en-GB" sz="1800" dirty="0">
                          <a:effectLst/>
                        </a:rPr>
                        <a:t>Upadacitinib (n=211)</a:t>
                      </a:r>
                    </a:p>
                    <a:p>
                      <a:pPr algn="ctr">
                        <a:lnSpc>
                          <a:spcPct val="115000"/>
                        </a:lnSpc>
                        <a:spcBef>
                          <a:spcPts val="200"/>
                        </a:spcBef>
                        <a:spcAft>
                          <a:spcPts val="200"/>
                        </a:spcAft>
                      </a:pPr>
                      <a:r>
                        <a:rPr lang="en-GB" sz="1800" dirty="0">
                          <a:effectLst/>
                        </a:rPr>
                        <a:t>n (%)</a:t>
                      </a:r>
                      <a:endParaRPr lang="en-GB" sz="1800" dirty="0">
                        <a:effectLs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2145456004"/>
                  </a:ext>
                </a:extLst>
              </a:tr>
              <a:tr h="82348">
                <a:tc>
                  <a:txBody>
                    <a:bodyPr/>
                    <a:lstStyle/>
                    <a:p>
                      <a:pPr algn="just">
                        <a:lnSpc>
                          <a:spcPct val="115000"/>
                        </a:lnSpc>
                        <a:spcBef>
                          <a:spcPts val="200"/>
                        </a:spcBef>
                        <a:spcAft>
                          <a:spcPts val="200"/>
                        </a:spcAft>
                      </a:pPr>
                      <a:r>
                        <a:rPr lang="en-GB" sz="1800" dirty="0">
                          <a:effectLst/>
                        </a:rPr>
                        <a:t>Adverse event (AE)</a:t>
                      </a:r>
                      <a:endParaRPr lang="en-GB" sz="1800" dirty="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2365356565"/>
                  </a:ext>
                </a:extLst>
              </a:tr>
              <a:tr h="172361">
                <a:tc>
                  <a:txBody>
                    <a:bodyPr/>
                    <a:lstStyle/>
                    <a:p>
                      <a:pPr algn="l">
                        <a:lnSpc>
                          <a:spcPct val="115000"/>
                        </a:lnSpc>
                        <a:spcBef>
                          <a:spcPts val="200"/>
                        </a:spcBef>
                        <a:spcAft>
                          <a:spcPts val="200"/>
                        </a:spcAft>
                      </a:pPr>
                      <a:r>
                        <a:rPr lang="en-GB" sz="1800" dirty="0">
                          <a:effectLst/>
                        </a:rPr>
                        <a:t>AE with reasonable possibility of being related to study treatment (as assessed by investigator)</a:t>
                      </a:r>
                      <a:endParaRPr lang="en-GB" sz="1800" dirty="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4278329709"/>
                  </a:ext>
                </a:extLst>
              </a:tr>
              <a:tr h="82348">
                <a:tc>
                  <a:txBody>
                    <a:bodyPr/>
                    <a:lstStyle/>
                    <a:p>
                      <a:pPr algn="just">
                        <a:lnSpc>
                          <a:spcPct val="115000"/>
                        </a:lnSpc>
                        <a:spcBef>
                          <a:spcPts val="200"/>
                        </a:spcBef>
                        <a:spcAft>
                          <a:spcPts val="200"/>
                        </a:spcAft>
                      </a:pPr>
                      <a:r>
                        <a:rPr lang="en-GB" sz="1800" dirty="0">
                          <a:effectLst/>
                        </a:rPr>
                        <a:t>Severe AE</a:t>
                      </a:r>
                      <a:endParaRPr lang="en-GB" sz="1800" dirty="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843919291"/>
                  </a:ext>
                </a:extLst>
              </a:tr>
              <a:tr h="82348">
                <a:tc>
                  <a:txBody>
                    <a:bodyPr/>
                    <a:lstStyle/>
                    <a:p>
                      <a:pPr algn="just">
                        <a:lnSpc>
                          <a:spcPct val="115000"/>
                        </a:lnSpc>
                        <a:spcBef>
                          <a:spcPts val="200"/>
                        </a:spcBef>
                        <a:spcAft>
                          <a:spcPts val="200"/>
                        </a:spcAft>
                      </a:pPr>
                      <a:r>
                        <a:rPr lang="en-GB" sz="1800">
                          <a:effectLst/>
                        </a:rPr>
                        <a:t>Serious AE</a:t>
                      </a:r>
                      <a:endParaRPr lang="en-GB" sz="180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2009142006"/>
                  </a:ext>
                </a:extLst>
              </a:tr>
              <a:tr h="172361">
                <a:tc>
                  <a:txBody>
                    <a:bodyPr/>
                    <a:lstStyle/>
                    <a:p>
                      <a:pPr algn="l">
                        <a:lnSpc>
                          <a:spcPct val="115000"/>
                        </a:lnSpc>
                        <a:spcBef>
                          <a:spcPts val="200"/>
                        </a:spcBef>
                        <a:spcAft>
                          <a:spcPts val="200"/>
                        </a:spcAft>
                      </a:pPr>
                      <a:r>
                        <a:rPr lang="en-GB" sz="1800">
                          <a:effectLst/>
                        </a:rPr>
                        <a:t>AE leading to withdrawal of study treatment</a:t>
                      </a:r>
                      <a:endParaRPr lang="en-GB" sz="180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1531936688"/>
                  </a:ext>
                </a:extLst>
              </a:tr>
              <a:tr h="82348">
                <a:tc>
                  <a:txBody>
                    <a:bodyPr/>
                    <a:lstStyle/>
                    <a:p>
                      <a:pPr algn="just">
                        <a:lnSpc>
                          <a:spcPct val="115000"/>
                        </a:lnSpc>
                        <a:spcBef>
                          <a:spcPts val="200"/>
                        </a:spcBef>
                        <a:spcAft>
                          <a:spcPts val="200"/>
                        </a:spcAft>
                      </a:pPr>
                      <a:r>
                        <a:rPr lang="en-GB" sz="1800">
                          <a:effectLst/>
                        </a:rPr>
                        <a:t>AE leading to death</a:t>
                      </a:r>
                      <a:endParaRPr lang="en-GB" sz="180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2684884217"/>
                  </a:ext>
                </a:extLst>
              </a:tr>
              <a:tr h="82348">
                <a:tc>
                  <a:txBody>
                    <a:bodyPr/>
                    <a:lstStyle/>
                    <a:p>
                      <a:pPr algn="just">
                        <a:lnSpc>
                          <a:spcPct val="115000"/>
                        </a:lnSpc>
                        <a:spcBef>
                          <a:spcPts val="200"/>
                        </a:spcBef>
                        <a:spcAft>
                          <a:spcPts val="200"/>
                        </a:spcAft>
                      </a:pPr>
                      <a:r>
                        <a:rPr lang="en-GB" sz="1800" dirty="0">
                          <a:effectLst/>
                        </a:rPr>
                        <a:t>COVID-19 related AE</a:t>
                      </a:r>
                      <a:endParaRPr lang="en-GB" sz="1800" dirty="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2424303244"/>
                  </a:ext>
                </a:extLst>
              </a:tr>
              <a:tr h="82348">
                <a:tc>
                  <a:txBody>
                    <a:bodyPr/>
                    <a:lstStyle/>
                    <a:p>
                      <a:pPr algn="just">
                        <a:lnSpc>
                          <a:spcPct val="115000"/>
                        </a:lnSpc>
                        <a:spcBef>
                          <a:spcPts val="200"/>
                        </a:spcBef>
                        <a:spcAft>
                          <a:spcPts val="200"/>
                        </a:spcAft>
                      </a:pPr>
                      <a:r>
                        <a:rPr lang="en-GB" sz="1800">
                          <a:effectLst/>
                        </a:rPr>
                        <a:t>All deaths</a:t>
                      </a:r>
                      <a:endParaRPr lang="en-GB" sz="1800">
                        <a:effectLst/>
                        <a:latin typeface="Arial" panose="020B0604020202020204" pitchFamily="34" charset="0"/>
                        <a:ea typeface="Times New Roman" panose="02020603050405020304" pitchFamily="18" charset="0"/>
                      </a:endParaRPr>
                    </a:p>
                  </a:txBody>
                  <a:tcPr marL="35222" marR="35222"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35222" marR="35222"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35222" marR="35222" marT="0" marB="0" anchor="ctr"/>
                </a:tc>
                <a:extLst>
                  <a:ext uri="{0D108BD9-81ED-4DB2-BD59-A6C34878D82A}">
                    <a16:rowId xmlns:a16="http://schemas.microsoft.com/office/drawing/2014/main" val="1665706520"/>
                  </a:ext>
                </a:extLst>
              </a:tr>
            </a:tbl>
          </a:graphicData>
        </a:graphic>
      </p:graphicFrame>
    </p:spTree>
    <p:extLst>
      <p:ext uri="{BB962C8B-B14F-4D97-AF65-F5344CB8AC3E}">
        <p14:creationId xmlns:p14="http://schemas.microsoft.com/office/powerpoint/2010/main" val="3890924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2F2B61-21F6-4A3F-9935-5B420187F265}"/>
              </a:ext>
            </a:extLst>
          </p:cNvPr>
          <p:cNvSpPr txBox="1"/>
          <p:nvPr/>
        </p:nvSpPr>
        <p:spPr>
          <a:xfrm>
            <a:off x="108000" y="465965"/>
            <a:ext cx="11829327" cy="6740307"/>
          </a:xfrm>
          <a:prstGeom prst="rect">
            <a:avLst/>
          </a:prstGeom>
          <a:noFill/>
        </p:spPr>
        <p:txBody>
          <a:bodyPr wrap="square" rtlCol="0">
            <a:spAutoFit/>
          </a:bodyPr>
          <a:lstStyle/>
          <a:p>
            <a:pPr marL="285750" indent="-285750">
              <a:buFont typeface="Arial" panose="020B0604020202020204" pitchFamily="34" charset="0"/>
              <a:buChar char="•"/>
            </a:pPr>
            <a:r>
              <a:rPr lang="en-GB" dirty="0"/>
              <a:t>Cost comparison appraisals are considered if the technology provides similar or greater benefits at a similar or lower cost to a NICE recommended comparator</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 cost-comparison model by definition assumes that the compared technologies are equivalent in terms of efficacy and safety. A key question in an FTA is whether the clinical evidence is sufficient to support a claim of clinical equivalence between technology and comparator.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As a new technology is only required to be equivalent, uncertainty around effect estimates can favour the new technology.</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There are three possible recommendations</a:t>
            </a:r>
          </a:p>
          <a:p>
            <a:pPr marL="285750" indent="-285750">
              <a:buFont typeface="Arial" panose="020B0604020202020204" pitchFamily="34" charset="0"/>
              <a:buChar char="•"/>
            </a:pPr>
            <a:endParaRPr lang="en-GB" dirty="0"/>
          </a:p>
          <a:p>
            <a:endParaRPr lang="en-GB" dirty="0"/>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endParaRPr lang="en-GB" dirty="0"/>
          </a:p>
          <a:p>
            <a:pPr marL="285750" indent="-285750">
              <a:buFont typeface="Arial" panose="020B0604020202020204" pitchFamily="34" charset="0"/>
              <a:buChar char="•"/>
            </a:pPr>
            <a:endParaRPr lang="en-GB" dirty="0"/>
          </a:p>
        </p:txBody>
      </p:sp>
      <p:sp>
        <p:nvSpPr>
          <p:cNvPr id="8" name="TextBox 7">
            <a:extLst>
              <a:ext uri="{FF2B5EF4-FFF2-40B4-BE49-F238E27FC236}">
                <a16:creationId xmlns:a16="http://schemas.microsoft.com/office/drawing/2014/main" id="{67FD7650-D753-4B76-A756-7DA14F1421BF}"/>
              </a:ext>
            </a:extLst>
          </p:cNvPr>
          <p:cNvSpPr txBox="1"/>
          <p:nvPr/>
        </p:nvSpPr>
        <p:spPr>
          <a:xfrm>
            <a:off x="919346" y="6486335"/>
            <a:ext cx="4440639" cy="338554"/>
          </a:xfrm>
          <a:prstGeom prst="rect">
            <a:avLst/>
          </a:prstGeom>
          <a:noFill/>
        </p:spPr>
        <p:txBody>
          <a:bodyPr wrap="none" rtlCol="0">
            <a:spAutoFit/>
          </a:bodyPr>
          <a:lstStyle/>
          <a:p>
            <a:r>
              <a:rPr lang="en-GB" sz="1600" dirty="0"/>
              <a:t>Abbreviations: STA, single technology appraisal</a:t>
            </a:r>
          </a:p>
        </p:txBody>
      </p:sp>
      <p:sp>
        <p:nvSpPr>
          <p:cNvPr id="5" name="Title 1">
            <a:extLst>
              <a:ext uri="{FF2B5EF4-FFF2-40B4-BE49-F238E27FC236}">
                <a16:creationId xmlns:a16="http://schemas.microsoft.com/office/drawing/2014/main" id="{D719E165-9502-49E9-8A9D-3FADB3954EAD}"/>
              </a:ext>
            </a:extLst>
          </p:cNvPr>
          <p:cNvSpPr txBox="1">
            <a:spLocks/>
          </p:cNvSpPr>
          <p:nvPr/>
        </p:nvSpPr>
        <p:spPr>
          <a:xfrm>
            <a:off x="385632" y="61588"/>
            <a:ext cx="11178381" cy="505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Cost comparison appraisal</a:t>
            </a:r>
            <a:endParaRPr lang="en-GB" dirty="0"/>
          </a:p>
        </p:txBody>
      </p:sp>
      <p:grpSp>
        <p:nvGrpSpPr>
          <p:cNvPr id="6" name="Group 5">
            <a:extLst>
              <a:ext uri="{FF2B5EF4-FFF2-40B4-BE49-F238E27FC236}">
                <a16:creationId xmlns:a16="http://schemas.microsoft.com/office/drawing/2014/main" id="{7669C136-4CFF-8EE9-E391-F616917D72CA}"/>
              </a:ext>
            </a:extLst>
          </p:cNvPr>
          <p:cNvGrpSpPr/>
          <p:nvPr/>
        </p:nvGrpSpPr>
        <p:grpSpPr>
          <a:xfrm>
            <a:off x="2434452" y="3473374"/>
            <a:ext cx="8665668" cy="1827835"/>
            <a:chOff x="3525789" y="2542919"/>
            <a:chExt cx="5595906" cy="4297942"/>
          </a:xfrm>
        </p:grpSpPr>
        <p:sp>
          <p:nvSpPr>
            <p:cNvPr id="9" name="Rectangle 8">
              <a:extLst>
                <a:ext uri="{FF2B5EF4-FFF2-40B4-BE49-F238E27FC236}">
                  <a16:creationId xmlns:a16="http://schemas.microsoft.com/office/drawing/2014/main" id="{05620DFE-3B12-B262-45ED-3074DA2D0ADA}"/>
                </a:ext>
              </a:extLst>
            </p:cNvPr>
            <p:cNvSpPr/>
            <p:nvPr/>
          </p:nvSpPr>
          <p:spPr>
            <a:xfrm>
              <a:off x="3525789" y="4796228"/>
              <a:ext cx="2721753" cy="198181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Lower benefits, lower costs: </a:t>
              </a:r>
            </a:p>
            <a:p>
              <a:pPr algn="ctr"/>
              <a:r>
                <a:rPr lang="en-GB" sz="1600" b="1" dirty="0">
                  <a:latin typeface="Arial" panose="020B0604020202020204" pitchFamily="34" charset="0"/>
                  <a:cs typeface="Arial" panose="020B0604020202020204" pitchFamily="34" charset="0"/>
                </a:rPr>
                <a:t>unable to recommend, need a cost-utility analysis (STA)</a:t>
              </a:r>
            </a:p>
          </p:txBody>
        </p:sp>
        <p:grpSp>
          <p:nvGrpSpPr>
            <p:cNvPr id="7" name="Group 6">
              <a:extLst>
                <a:ext uri="{FF2B5EF4-FFF2-40B4-BE49-F238E27FC236}">
                  <a16:creationId xmlns:a16="http://schemas.microsoft.com/office/drawing/2014/main" id="{C6AE10BD-7653-FC5C-957B-4E4D506C680A}"/>
                </a:ext>
              </a:extLst>
            </p:cNvPr>
            <p:cNvGrpSpPr/>
            <p:nvPr/>
          </p:nvGrpSpPr>
          <p:grpSpPr>
            <a:xfrm>
              <a:off x="3525790" y="2542919"/>
              <a:ext cx="5595905" cy="4297942"/>
              <a:chOff x="457200" y="1563119"/>
              <a:chExt cx="8460000" cy="4890217"/>
            </a:xfrm>
          </p:grpSpPr>
          <p:sp>
            <p:nvSpPr>
              <p:cNvPr id="10" name="Rectangle 9">
                <a:extLst>
                  <a:ext uri="{FF2B5EF4-FFF2-40B4-BE49-F238E27FC236}">
                    <a16:creationId xmlns:a16="http://schemas.microsoft.com/office/drawing/2014/main" id="{A3BB84A5-CFF0-5478-4FD4-A51EDC143FFA}"/>
                  </a:ext>
                </a:extLst>
              </p:cNvPr>
              <p:cNvSpPr/>
              <p:nvPr/>
            </p:nvSpPr>
            <p:spPr>
              <a:xfrm>
                <a:off x="457200" y="1960518"/>
                <a:ext cx="4098292" cy="215664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Lower benefits, higher costs: </a:t>
                </a:r>
              </a:p>
              <a:p>
                <a:pPr algn="ctr"/>
                <a:r>
                  <a:rPr lang="en-GB" sz="1600" b="1" dirty="0">
                    <a:latin typeface="Arial" panose="020B0604020202020204" pitchFamily="34" charset="0"/>
                    <a:cs typeface="Arial" panose="020B0604020202020204" pitchFamily="34" charset="0"/>
                  </a:rPr>
                  <a:t>do not recommend</a:t>
                </a:r>
                <a:endParaRPr lang="en-GB" sz="16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27353B7E-4861-F97E-C55F-58F0886B226C}"/>
                  </a:ext>
                </a:extLst>
              </p:cNvPr>
              <p:cNvSpPr/>
              <p:nvPr/>
            </p:nvSpPr>
            <p:spPr>
              <a:xfrm>
                <a:off x="4588508" y="1939370"/>
                <a:ext cx="4098292" cy="2190938"/>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Greater benefits, higher costs: </a:t>
                </a:r>
              </a:p>
              <a:p>
                <a:pPr algn="ctr"/>
                <a:r>
                  <a:rPr lang="en-GB" sz="1600" b="1" dirty="0">
                    <a:latin typeface="Arial" panose="020B0604020202020204" pitchFamily="34" charset="0"/>
                    <a:cs typeface="Arial" panose="020B0604020202020204" pitchFamily="34" charset="0"/>
                  </a:rPr>
                  <a:t>unable to recommend, need a cost-utility analysis (STA)</a:t>
                </a:r>
              </a:p>
            </p:txBody>
          </p:sp>
          <p:sp>
            <p:nvSpPr>
              <p:cNvPr id="12" name="Rectangle 11">
                <a:extLst>
                  <a:ext uri="{FF2B5EF4-FFF2-40B4-BE49-F238E27FC236}">
                    <a16:creationId xmlns:a16="http://schemas.microsoft.com/office/drawing/2014/main" id="{3B045CAA-D0B9-96B6-A29B-D105544D15A8}"/>
                  </a:ext>
                </a:extLst>
              </p:cNvPr>
              <p:cNvSpPr/>
              <p:nvPr/>
            </p:nvSpPr>
            <p:spPr>
              <a:xfrm>
                <a:off x="4588508" y="4141740"/>
                <a:ext cx="4098292" cy="2240116"/>
              </a:xfrm>
              <a:prstGeom prst="rect">
                <a:avLst/>
              </a:prstGeom>
              <a:solidFill>
                <a:srgbClr val="007635"/>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Similar/greater benefits, similar/lower costs:</a:t>
                </a:r>
              </a:p>
              <a:p>
                <a:pPr algn="ctr"/>
                <a:r>
                  <a:rPr lang="en-GB" sz="1600" b="1" dirty="0">
                    <a:latin typeface="Arial" panose="020B0604020202020204" pitchFamily="34" charset="0"/>
                    <a:cs typeface="Arial" panose="020B0604020202020204" pitchFamily="34" charset="0"/>
                  </a:rPr>
                  <a:t>recommend as an option</a:t>
                </a:r>
              </a:p>
            </p:txBody>
          </p:sp>
          <p:cxnSp>
            <p:nvCxnSpPr>
              <p:cNvPr id="13" name="Straight Arrow Connector 12">
                <a:extLst>
                  <a:ext uri="{FF2B5EF4-FFF2-40B4-BE49-F238E27FC236}">
                    <a16:creationId xmlns:a16="http://schemas.microsoft.com/office/drawing/2014/main" id="{0B291D95-7124-C1D3-5E63-1D69591705BA}"/>
                  </a:ext>
                </a:extLst>
              </p:cNvPr>
              <p:cNvCxnSpPr/>
              <p:nvPr/>
            </p:nvCxnSpPr>
            <p:spPr>
              <a:xfrm flipV="1">
                <a:off x="4572000" y="1701336"/>
                <a:ext cx="0" cy="47520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58C1DA3-7CB2-E197-3011-560543D9BFF3}"/>
                  </a:ext>
                </a:extLst>
              </p:cNvPr>
              <p:cNvSpPr txBox="1"/>
              <p:nvPr/>
            </p:nvSpPr>
            <p:spPr>
              <a:xfrm>
                <a:off x="4631032" y="4091570"/>
                <a:ext cx="4072273" cy="531676"/>
              </a:xfrm>
              <a:prstGeom prst="rect">
                <a:avLst/>
              </a:prstGeom>
              <a:noFill/>
            </p:spPr>
            <p:txBody>
              <a:bodyPr wrap="square" rtlCol="0">
                <a:spAutoFit/>
              </a:bodyPr>
              <a:lstStyle/>
              <a:p>
                <a:pPr algn="ctr"/>
                <a:r>
                  <a:rPr lang="en-GB" sz="1200" b="1" i="1" dirty="0">
                    <a:solidFill>
                      <a:srgbClr val="002060"/>
                    </a:solidFill>
                    <a:latin typeface="Arial" panose="020B0604020202020204" pitchFamily="34" charset="0"/>
                    <a:cs typeface="Arial" panose="020B0604020202020204" pitchFamily="34" charset="0"/>
                  </a:rPr>
                  <a:t>Difference in health benefit</a:t>
                </a:r>
              </a:p>
            </p:txBody>
          </p:sp>
          <p:sp>
            <p:nvSpPr>
              <p:cNvPr id="16" name="TextBox 15">
                <a:extLst>
                  <a:ext uri="{FF2B5EF4-FFF2-40B4-BE49-F238E27FC236}">
                    <a16:creationId xmlns:a16="http://schemas.microsoft.com/office/drawing/2014/main" id="{0098FE03-5DEB-FD4C-E3D7-0FC972FF2BFC}"/>
                  </a:ext>
                </a:extLst>
              </p:cNvPr>
              <p:cNvSpPr txBox="1"/>
              <p:nvPr/>
            </p:nvSpPr>
            <p:spPr>
              <a:xfrm rot="16200000">
                <a:off x="2950574" y="2760793"/>
                <a:ext cx="2884217" cy="488869"/>
              </a:xfrm>
              <a:prstGeom prst="rect">
                <a:avLst/>
              </a:prstGeom>
              <a:noFill/>
              <a:ln>
                <a:noFill/>
              </a:ln>
            </p:spPr>
            <p:txBody>
              <a:bodyPr wrap="square" rtlCol="0">
                <a:spAutoFit/>
              </a:bodyPr>
              <a:lstStyle/>
              <a:p>
                <a:pPr algn="ctr">
                  <a:lnSpc>
                    <a:spcPct val="80000"/>
                  </a:lnSpc>
                </a:pPr>
                <a:r>
                  <a:rPr lang="en-GB" sz="1200" b="1" i="1" dirty="0">
                    <a:solidFill>
                      <a:srgbClr val="002060"/>
                    </a:solidFill>
                    <a:latin typeface="Arial" panose="020B0604020202020204" pitchFamily="34" charset="0"/>
                    <a:cs typeface="Arial" panose="020B0604020202020204" pitchFamily="34" charset="0"/>
                  </a:rPr>
                  <a:t>Difference in costs</a:t>
                </a:r>
              </a:p>
            </p:txBody>
          </p:sp>
          <p:cxnSp>
            <p:nvCxnSpPr>
              <p:cNvPr id="14" name="Straight Arrow Connector 13">
                <a:extLst>
                  <a:ext uri="{FF2B5EF4-FFF2-40B4-BE49-F238E27FC236}">
                    <a16:creationId xmlns:a16="http://schemas.microsoft.com/office/drawing/2014/main" id="{84B8D637-BD99-05DC-89ED-6A9A3E072E50}"/>
                  </a:ext>
                </a:extLst>
              </p:cNvPr>
              <p:cNvCxnSpPr/>
              <p:nvPr/>
            </p:nvCxnSpPr>
            <p:spPr>
              <a:xfrm>
                <a:off x="457200" y="4155243"/>
                <a:ext cx="8460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2" name="TextBox 1">
            <a:extLst>
              <a:ext uri="{FF2B5EF4-FFF2-40B4-BE49-F238E27FC236}">
                <a16:creationId xmlns:a16="http://schemas.microsoft.com/office/drawing/2014/main" id="{85D8FD52-EF42-D628-DD92-DD1A623246DB}"/>
              </a:ext>
            </a:extLst>
          </p:cNvPr>
          <p:cNvSpPr txBox="1"/>
          <p:nvPr/>
        </p:nvSpPr>
        <p:spPr>
          <a:xfrm>
            <a:off x="587802" y="5511850"/>
            <a:ext cx="11604197" cy="1200329"/>
          </a:xfrm>
          <a:prstGeom prst="rect">
            <a:avLst/>
          </a:prstGeom>
          <a:noFill/>
        </p:spPr>
        <p:txBody>
          <a:bodyPr wrap="square" rtlCol="0">
            <a:spAutoFit/>
          </a:bodyPr>
          <a:lstStyle/>
          <a:p>
            <a:pPr marL="285750" indent="-285750">
              <a:buFont typeface="Arial" panose="020B0604020202020204" pitchFamily="34" charset="0"/>
              <a:buChar char="•"/>
            </a:pPr>
            <a:r>
              <a:rPr lang="en-GB" dirty="0"/>
              <a:t>If a technology is recommended through cost comparison, guidance states:</a:t>
            </a:r>
          </a:p>
          <a:p>
            <a:pPr marL="742950" lvl="1" indent="-285750">
              <a:buFont typeface="Courier New" panose="02070309020205020404" pitchFamily="49" charset="0"/>
              <a:buChar char="o"/>
            </a:pPr>
            <a:r>
              <a:rPr lang="en-GB" dirty="0"/>
              <a:t>“</a:t>
            </a:r>
            <a:r>
              <a:rPr lang="en-GB" i="1" dirty="0"/>
              <a:t>if patients and their clinicians consider both the technology and comparator/s to be suitable treatment, the least costly should be used”</a:t>
            </a:r>
            <a:endParaRPr lang="en-GB" dirty="0"/>
          </a:p>
          <a:p>
            <a:endParaRPr lang="en-GB" dirty="0"/>
          </a:p>
        </p:txBody>
      </p:sp>
    </p:spTree>
    <p:extLst>
      <p:ext uri="{BB962C8B-B14F-4D97-AF65-F5344CB8AC3E}">
        <p14:creationId xmlns:p14="http://schemas.microsoft.com/office/powerpoint/2010/main" val="373230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7626A3-33C3-0C95-BD44-6C485F76FDCB}"/>
              </a:ext>
            </a:extLst>
          </p:cNvPr>
          <p:cNvSpPr>
            <a:spLocks noGrp="1"/>
          </p:cNvSpPr>
          <p:nvPr>
            <p:ph type="ctrTitle"/>
          </p:nvPr>
        </p:nvSpPr>
        <p:spPr/>
        <p:txBody>
          <a:bodyPr>
            <a:normAutofit fontScale="90000"/>
          </a:bodyPr>
          <a:lstStyle/>
          <a:p>
            <a:r>
              <a:rPr lang="en-GB" dirty="0"/>
              <a:t>Key clinical trial: safety results (2/2)</a:t>
            </a:r>
          </a:p>
        </p:txBody>
      </p:sp>
      <p:sp>
        <p:nvSpPr>
          <p:cNvPr id="4" name="Text Placeholder 3">
            <a:extLst>
              <a:ext uri="{FF2B5EF4-FFF2-40B4-BE49-F238E27FC236}">
                <a16:creationId xmlns:a16="http://schemas.microsoft.com/office/drawing/2014/main" id="{16B9A0AC-8506-4D12-C82C-639862DB48C8}"/>
              </a:ext>
            </a:extLst>
          </p:cNvPr>
          <p:cNvSpPr>
            <a:spLocks noGrp="1"/>
          </p:cNvSpPr>
          <p:nvPr>
            <p:ph type="body" sz="quarter" idx="13"/>
          </p:nvPr>
        </p:nvSpPr>
        <p:spPr>
          <a:xfrm>
            <a:off x="421200" y="611999"/>
            <a:ext cx="11042254" cy="894304"/>
          </a:xfrm>
        </p:spPr>
        <p:txBody>
          <a:bodyPr>
            <a:normAutofit/>
          </a:bodyPr>
          <a:lstStyle/>
          <a:p>
            <a:r>
              <a:rPr lang="en-GB" dirty="0"/>
              <a:t>More serious infections, herpes, hepatic disorder and neutropenia adverse events were reported with upadacitinib at week 14 </a:t>
            </a:r>
          </a:p>
        </p:txBody>
      </p:sp>
      <p:graphicFrame>
        <p:nvGraphicFramePr>
          <p:cNvPr id="2" name="Table 1">
            <a:extLst>
              <a:ext uri="{FF2B5EF4-FFF2-40B4-BE49-F238E27FC236}">
                <a16:creationId xmlns:a16="http://schemas.microsoft.com/office/drawing/2014/main" id="{BF6869B9-AECE-1095-FAC4-670BCBC5133F}"/>
              </a:ext>
            </a:extLst>
          </p:cNvPr>
          <p:cNvGraphicFramePr>
            <a:graphicFrameLocks noGrp="1"/>
          </p:cNvGraphicFramePr>
          <p:nvPr>
            <p:extLst>
              <p:ext uri="{D42A27DB-BD31-4B8C-83A1-F6EECF244321}">
                <p14:modId xmlns:p14="http://schemas.microsoft.com/office/powerpoint/2010/main" val="4252437586"/>
              </p:ext>
            </p:extLst>
          </p:nvPr>
        </p:nvGraphicFramePr>
        <p:xfrm>
          <a:off x="593214" y="1837730"/>
          <a:ext cx="11376023" cy="4608576"/>
        </p:xfrm>
        <a:graphic>
          <a:graphicData uri="http://schemas.openxmlformats.org/drawingml/2006/table">
            <a:tbl>
              <a:tblPr firstRow="1" firstCol="1" bandRow="1">
                <a:tableStyleId>{5C22544A-7EE6-4342-B048-85BDC9FD1C3A}</a:tableStyleId>
              </a:tblPr>
              <a:tblGrid>
                <a:gridCol w="7162994">
                  <a:extLst>
                    <a:ext uri="{9D8B030D-6E8A-4147-A177-3AD203B41FA5}">
                      <a16:colId xmlns:a16="http://schemas.microsoft.com/office/drawing/2014/main" val="4126966962"/>
                    </a:ext>
                  </a:extLst>
                </a:gridCol>
                <a:gridCol w="1762904">
                  <a:extLst>
                    <a:ext uri="{9D8B030D-6E8A-4147-A177-3AD203B41FA5}">
                      <a16:colId xmlns:a16="http://schemas.microsoft.com/office/drawing/2014/main" val="1714014296"/>
                    </a:ext>
                  </a:extLst>
                </a:gridCol>
                <a:gridCol w="2450125">
                  <a:extLst>
                    <a:ext uri="{9D8B030D-6E8A-4147-A177-3AD203B41FA5}">
                      <a16:colId xmlns:a16="http://schemas.microsoft.com/office/drawing/2014/main" val="230412600"/>
                    </a:ext>
                  </a:extLst>
                </a:gridCol>
              </a:tblGrid>
              <a:tr h="118510">
                <a:tc>
                  <a:txBody>
                    <a:bodyPr/>
                    <a:lstStyle/>
                    <a:p>
                      <a:pPr algn="just">
                        <a:lnSpc>
                          <a:spcPct val="115000"/>
                        </a:lnSpc>
                        <a:spcBef>
                          <a:spcPts val="200"/>
                        </a:spcBef>
                        <a:spcAft>
                          <a:spcPts val="200"/>
                        </a:spcAft>
                      </a:pPr>
                      <a:r>
                        <a:rPr lang="en-GB" sz="1800" dirty="0">
                          <a:effectLst/>
                        </a:rPr>
                        <a:t> Adverse event, n (%)</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lang="en-GB" sz="1800" dirty="0">
                          <a:effectLst/>
                        </a:rPr>
                        <a:t>Placebo (n=209)</a:t>
                      </a:r>
                    </a:p>
                  </a:txBody>
                  <a:tcPr marL="21034" marR="21034" marT="0" marB="0" anchor="ctr"/>
                </a:tc>
                <a:tc>
                  <a:txBody>
                    <a:bodyPr/>
                    <a:lstStyle/>
                    <a:p>
                      <a:pPr algn="ctr">
                        <a:lnSpc>
                          <a:spcPct val="115000"/>
                        </a:lnSpc>
                        <a:spcBef>
                          <a:spcPts val="200"/>
                        </a:spcBef>
                        <a:spcAft>
                          <a:spcPts val="200"/>
                        </a:spcAft>
                      </a:pPr>
                      <a:r>
                        <a:rPr lang="en-GB" sz="1800" dirty="0">
                          <a:effectLst/>
                        </a:rPr>
                        <a:t>Upadacitinib (n=211)</a:t>
                      </a:r>
                    </a:p>
                  </a:txBody>
                  <a:tcPr marL="21034" marR="21034" marT="0" marB="0" anchor="ctr"/>
                </a:tc>
                <a:extLst>
                  <a:ext uri="{0D108BD9-81ED-4DB2-BD59-A6C34878D82A}">
                    <a16:rowId xmlns:a16="http://schemas.microsoft.com/office/drawing/2014/main" val="3639828756"/>
                  </a:ext>
                </a:extLst>
              </a:tr>
              <a:tr h="49176">
                <a:tc>
                  <a:txBody>
                    <a:bodyPr/>
                    <a:lstStyle/>
                    <a:p>
                      <a:pPr algn="just">
                        <a:lnSpc>
                          <a:spcPct val="115000"/>
                        </a:lnSpc>
                        <a:spcBef>
                          <a:spcPts val="200"/>
                        </a:spcBef>
                        <a:spcAft>
                          <a:spcPts val="200"/>
                        </a:spcAft>
                      </a:pPr>
                      <a:r>
                        <a:rPr lang="en-GB" sz="1800">
                          <a:effectLst/>
                        </a:rPr>
                        <a:t>Infection</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1861969163"/>
                  </a:ext>
                </a:extLst>
              </a:tr>
              <a:tr h="49176">
                <a:tc>
                  <a:txBody>
                    <a:bodyPr/>
                    <a:lstStyle/>
                    <a:p>
                      <a:pPr algn="just">
                        <a:lnSpc>
                          <a:spcPct val="115000"/>
                        </a:lnSpc>
                        <a:spcBef>
                          <a:spcPts val="200"/>
                        </a:spcBef>
                        <a:spcAft>
                          <a:spcPts val="200"/>
                        </a:spcAft>
                      </a:pPr>
                      <a:r>
                        <a:rPr lang="en-GB" sz="1800">
                          <a:effectLst/>
                        </a:rPr>
                        <a:t>Serious infection</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1192993848"/>
                  </a:ext>
                </a:extLst>
              </a:tr>
              <a:tr h="102930">
                <a:tc>
                  <a:txBody>
                    <a:bodyPr/>
                    <a:lstStyle/>
                    <a:p>
                      <a:pPr algn="l">
                        <a:lnSpc>
                          <a:spcPct val="115000"/>
                        </a:lnSpc>
                        <a:spcBef>
                          <a:spcPts val="200"/>
                        </a:spcBef>
                        <a:spcAft>
                          <a:spcPts val="200"/>
                        </a:spcAft>
                      </a:pPr>
                      <a:r>
                        <a:rPr lang="en-GB" sz="1800" dirty="0">
                          <a:effectLst/>
                        </a:rPr>
                        <a:t>Opportunistic infection (excluding tuberculosis and herpes zoster)</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588383958"/>
                  </a:ext>
                </a:extLst>
              </a:tr>
              <a:tr h="49176">
                <a:tc>
                  <a:txBody>
                    <a:bodyPr/>
                    <a:lstStyle/>
                    <a:p>
                      <a:pPr algn="just">
                        <a:lnSpc>
                          <a:spcPct val="115000"/>
                        </a:lnSpc>
                        <a:spcBef>
                          <a:spcPts val="200"/>
                        </a:spcBef>
                        <a:spcAft>
                          <a:spcPts val="200"/>
                        </a:spcAft>
                      </a:pPr>
                      <a:r>
                        <a:rPr lang="en-GB" sz="1800" dirty="0">
                          <a:effectLst/>
                        </a:rPr>
                        <a:t>Herpes zoster</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434882917"/>
                  </a:ext>
                </a:extLst>
              </a:tr>
              <a:tr h="49176">
                <a:tc>
                  <a:txBody>
                    <a:bodyPr/>
                    <a:lstStyle/>
                    <a:p>
                      <a:pPr algn="just">
                        <a:lnSpc>
                          <a:spcPct val="115000"/>
                        </a:lnSpc>
                        <a:spcBef>
                          <a:spcPts val="200"/>
                        </a:spcBef>
                        <a:spcAft>
                          <a:spcPts val="200"/>
                        </a:spcAft>
                      </a:pPr>
                      <a:r>
                        <a:rPr lang="en-GB" sz="1800" dirty="0">
                          <a:effectLst/>
                        </a:rPr>
                        <a:t>Active tuberculosis</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4076957307"/>
                  </a:ext>
                </a:extLst>
              </a:tr>
              <a:tr h="49176">
                <a:tc>
                  <a:txBody>
                    <a:bodyPr/>
                    <a:lstStyle/>
                    <a:p>
                      <a:pPr algn="just">
                        <a:lnSpc>
                          <a:spcPct val="115000"/>
                        </a:lnSpc>
                        <a:spcBef>
                          <a:spcPts val="200"/>
                        </a:spcBef>
                        <a:spcAft>
                          <a:spcPts val="200"/>
                        </a:spcAft>
                      </a:pPr>
                      <a:r>
                        <a:rPr lang="en-GB" sz="1800" dirty="0">
                          <a:effectLst/>
                        </a:rPr>
                        <a:t>Malignancy</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118310239"/>
                  </a:ext>
                </a:extLst>
              </a:tr>
              <a:tr h="49176">
                <a:tc>
                  <a:txBody>
                    <a:bodyPr/>
                    <a:lstStyle/>
                    <a:p>
                      <a:pPr algn="just">
                        <a:lnSpc>
                          <a:spcPct val="115000"/>
                        </a:lnSpc>
                        <a:spcBef>
                          <a:spcPts val="200"/>
                        </a:spcBef>
                        <a:spcAft>
                          <a:spcPts val="200"/>
                        </a:spcAft>
                      </a:pPr>
                      <a:r>
                        <a:rPr lang="en-GB" sz="1800">
                          <a:effectLst/>
                        </a:rPr>
                        <a:t>Non-melanoma skin cancer (NMSC)</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675077627"/>
                  </a:ext>
                </a:extLst>
              </a:tr>
              <a:tr h="49176">
                <a:tc>
                  <a:txBody>
                    <a:bodyPr/>
                    <a:lstStyle/>
                    <a:p>
                      <a:pPr algn="just">
                        <a:lnSpc>
                          <a:spcPct val="115000"/>
                        </a:lnSpc>
                        <a:spcBef>
                          <a:spcPts val="200"/>
                        </a:spcBef>
                        <a:spcAft>
                          <a:spcPts val="200"/>
                        </a:spcAft>
                      </a:pPr>
                      <a:r>
                        <a:rPr lang="en-GB" sz="1800" dirty="0">
                          <a:effectLst/>
                        </a:rPr>
                        <a:t>Malignancy other than NMSC</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1918192631"/>
                  </a:ext>
                </a:extLst>
              </a:tr>
              <a:tr h="49176">
                <a:tc>
                  <a:txBody>
                    <a:bodyPr/>
                    <a:lstStyle/>
                    <a:p>
                      <a:pPr algn="just">
                        <a:lnSpc>
                          <a:spcPct val="115000"/>
                        </a:lnSpc>
                        <a:spcBef>
                          <a:spcPts val="200"/>
                        </a:spcBef>
                        <a:spcAft>
                          <a:spcPts val="200"/>
                        </a:spcAft>
                      </a:pPr>
                      <a:r>
                        <a:rPr lang="en-GB" sz="1800">
                          <a:effectLst/>
                        </a:rPr>
                        <a:t>Lymphoma</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737124440"/>
                  </a:ext>
                </a:extLst>
              </a:tr>
              <a:tr h="49176">
                <a:tc>
                  <a:txBody>
                    <a:bodyPr/>
                    <a:lstStyle/>
                    <a:p>
                      <a:pPr algn="just">
                        <a:lnSpc>
                          <a:spcPct val="115000"/>
                        </a:lnSpc>
                        <a:spcBef>
                          <a:spcPts val="200"/>
                        </a:spcBef>
                        <a:spcAft>
                          <a:spcPts val="200"/>
                        </a:spcAft>
                      </a:pPr>
                      <a:r>
                        <a:rPr lang="en-GB" sz="1800">
                          <a:effectLst/>
                        </a:rPr>
                        <a:t>Hepatic disorder</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3508767399"/>
                  </a:ext>
                </a:extLst>
              </a:tr>
              <a:tr h="49176">
                <a:tc>
                  <a:txBody>
                    <a:bodyPr/>
                    <a:lstStyle/>
                    <a:p>
                      <a:pPr algn="just">
                        <a:lnSpc>
                          <a:spcPct val="115000"/>
                        </a:lnSpc>
                        <a:spcBef>
                          <a:spcPts val="200"/>
                        </a:spcBef>
                        <a:spcAft>
                          <a:spcPts val="200"/>
                        </a:spcAft>
                      </a:pPr>
                      <a:r>
                        <a:rPr lang="en-GB" sz="1800" dirty="0">
                          <a:effectLst/>
                        </a:rPr>
                        <a:t>Anaemia</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128337099"/>
                  </a:ext>
                </a:extLst>
              </a:tr>
              <a:tr h="49176">
                <a:tc>
                  <a:txBody>
                    <a:bodyPr/>
                    <a:lstStyle/>
                    <a:p>
                      <a:pPr algn="just">
                        <a:lnSpc>
                          <a:spcPct val="115000"/>
                        </a:lnSpc>
                        <a:spcBef>
                          <a:spcPts val="200"/>
                        </a:spcBef>
                        <a:spcAft>
                          <a:spcPts val="200"/>
                        </a:spcAft>
                      </a:pPr>
                      <a:r>
                        <a:rPr lang="en-GB" sz="1800">
                          <a:effectLst/>
                        </a:rPr>
                        <a:t>Neutropenia</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594848200"/>
                  </a:ext>
                </a:extLst>
              </a:tr>
              <a:tr h="49176">
                <a:tc>
                  <a:txBody>
                    <a:bodyPr/>
                    <a:lstStyle/>
                    <a:p>
                      <a:pPr algn="just">
                        <a:lnSpc>
                          <a:spcPct val="115000"/>
                        </a:lnSpc>
                        <a:spcBef>
                          <a:spcPts val="200"/>
                        </a:spcBef>
                        <a:spcAft>
                          <a:spcPts val="200"/>
                        </a:spcAft>
                      </a:pPr>
                      <a:r>
                        <a:rPr lang="en-GB" sz="1800">
                          <a:effectLst/>
                        </a:rPr>
                        <a:t>Lymphopenia</a:t>
                      </a:r>
                      <a:endParaRPr lang="en-GB" sz="180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410139278"/>
                  </a:ext>
                </a:extLst>
              </a:tr>
              <a:tr h="49176">
                <a:tc>
                  <a:txBody>
                    <a:bodyPr/>
                    <a:lstStyle/>
                    <a:p>
                      <a:pPr algn="just">
                        <a:lnSpc>
                          <a:spcPct val="115000"/>
                        </a:lnSpc>
                        <a:spcBef>
                          <a:spcPts val="200"/>
                        </a:spcBef>
                        <a:spcAft>
                          <a:spcPts val="200"/>
                        </a:spcAft>
                      </a:pPr>
                      <a:r>
                        <a:rPr lang="en-GB" sz="1800" dirty="0">
                          <a:effectLst/>
                        </a:rPr>
                        <a:t>Adjudicated major adverse cardiovascular events</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2826121214"/>
                  </a:ext>
                </a:extLst>
              </a:tr>
              <a:tr h="49176">
                <a:tc>
                  <a:txBody>
                    <a:bodyPr/>
                    <a:lstStyle/>
                    <a:p>
                      <a:pPr algn="just">
                        <a:lnSpc>
                          <a:spcPct val="115000"/>
                        </a:lnSpc>
                        <a:spcBef>
                          <a:spcPts val="200"/>
                        </a:spcBef>
                        <a:spcAft>
                          <a:spcPts val="200"/>
                        </a:spcAft>
                      </a:pPr>
                      <a:r>
                        <a:rPr lang="en-GB" sz="1800" dirty="0">
                          <a:effectLst/>
                        </a:rPr>
                        <a:t>Adjudicated VTE (deep vein thrombosis and pulmonary embolism )</a:t>
                      </a:r>
                      <a:endParaRPr lang="en-GB" sz="1800" dirty="0">
                        <a:effectLst/>
                        <a:latin typeface="Arial" panose="020B0604020202020204" pitchFamily="34" charset="0"/>
                        <a:ea typeface="Times New Roman" panose="02020603050405020304" pitchFamily="18" charset="0"/>
                      </a:endParaRPr>
                    </a:p>
                  </a:txBody>
                  <a:tcPr marL="21034" marR="21034" marT="0" marB="0"/>
                </a:tc>
                <a:tc>
                  <a:txBody>
                    <a:bodyPr/>
                    <a:lstStyle/>
                    <a:p>
                      <a:pPr algn="ctr">
                        <a:lnSpc>
                          <a:spcPct val="115000"/>
                        </a:lnSpc>
                        <a:spcBef>
                          <a:spcPts val="200"/>
                        </a:spcBef>
                        <a:spcAft>
                          <a:spcPts val="20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Arial" panose="020B0604020202020204" pitchFamily="34" charset="0"/>
                        <a:ea typeface="Times New Roman" panose="02020603050405020304" pitchFamily="18" charset="0"/>
                      </a:endParaRPr>
                    </a:p>
                  </a:txBody>
                  <a:tcPr marL="21034" marR="21034" marT="0" marB="0" anchor="ctr"/>
                </a:tc>
                <a:tc>
                  <a:txBody>
                    <a:bodyPr/>
                    <a:lstStyle/>
                    <a:p>
                      <a:pPr algn="ctr">
                        <a:lnSpc>
                          <a:spcPct val="115000"/>
                        </a:lnSpc>
                        <a:spcBef>
                          <a:spcPts val="200"/>
                        </a:spcBef>
                        <a:spcAft>
                          <a:spcPts val="20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Arial" panose="020B0604020202020204" pitchFamily="34" charset="0"/>
                        <a:ea typeface="Times New Roman" panose="02020603050405020304" pitchFamily="18" charset="0"/>
                      </a:endParaRPr>
                    </a:p>
                  </a:txBody>
                  <a:tcPr marL="21034" marR="21034" marT="0" marB="0" anchor="ctr"/>
                </a:tc>
                <a:extLst>
                  <a:ext uri="{0D108BD9-81ED-4DB2-BD59-A6C34878D82A}">
                    <a16:rowId xmlns:a16="http://schemas.microsoft.com/office/drawing/2014/main" val="305044542"/>
                  </a:ext>
                </a:extLst>
              </a:tr>
            </a:tbl>
          </a:graphicData>
        </a:graphic>
      </p:graphicFrame>
    </p:spTree>
    <p:extLst>
      <p:ext uri="{BB962C8B-B14F-4D97-AF65-F5344CB8AC3E}">
        <p14:creationId xmlns:p14="http://schemas.microsoft.com/office/powerpoint/2010/main" val="689081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C3C86AC-B52B-2B4F-D2A2-AA10D4CD0737}"/>
              </a:ext>
            </a:extLst>
          </p:cNvPr>
          <p:cNvSpPr>
            <a:spLocks noGrp="1"/>
          </p:cNvSpPr>
          <p:nvPr>
            <p:ph type="ctrTitle"/>
          </p:nvPr>
        </p:nvSpPr>
        <p:spPr/>
        <p:txBody>
          <a:bodyPr>
            <a:normAutofit fontScale="90000"/>
          </a:bodyPr>
          <a:lstStyle/>
          <a:p>
            <a:r>
              <a:rPr lang="en-GB" dirty="0"/>
              <a:t>NMA networks</a:t>
            </a:r>
          </a:p>
        </p:txBody>
      </p:sp>
      <p:grpSp>
        <p:nvGrpSpPr>
          <p:cNvPr id="19" name="Group 18">
            <a:extLst>
              <a:ext uri="{FF2B5EF4-FFF2-40B4-BE49-F238E27FC236}">
                <a16:creationId xmlns:a16="http://schemas.microsoft.com/office/drawing/2014/main" id="{2E942AE4-E33F-B437-832A-EF2AF7B0EC36}"/>
              </a:ext>
            </a:extLst>
          </p:cNvPr>
          <p:cNvGrpSpPr/>
          <p:nvPr/>
        </p:nvGrpSpPr>
        <p:grpSpPr>
          <a:xfrm>
            <a:off x="576333" y="1904831"/>
            <a:ext cx="4833496" cy="4385016"/>
            <a:chOff x="576333" y="1500673"/>
            <a:chExt cx="4833496" cy="4385016"/>
          </a:xfrm>
        </p:grpSpPr>
        <p:sp>
          <p:nvSpPr>
            <p:cNvPr id="12" name="Freeform: Shape 11">
              <a:extLst>
                <a:ext uri="{FF2B5EF4-FFF2-40B4-BE49-F238E27FC236}">
                  <a16:creationId xmlns:a16="http://schemas.microsoft.com/office/drawing/2014/main" id="{28A41D69-349E-C445-E002-B69C8FA84DD3}"/>
                </a:ext>
              </a:extLst>
            </p:cNvPr>
            <p:cNvSpPr/>
            <p:nvPr/>
          </p:nvSpPr>
          <p:spPr>
            <a:xfrm>
              <a:off x="2250081" y="3433351"/>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bg1">
                <a:lumMod val="6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2225" tIns="232225" rIns="232225" bIns="232225" numCol="1" spcCol="1270" anchor="ctr" anchorCtr="0">
              <a:noAutofit/>
            </a:bodyPr>
            <a:lstStyle/>
            <a:p>
              <a:pPr marL="0" lvl="0" indent="0" algn="ctr" defTabSz="1022350">
                <a:lnSpc>
                  <a:spcPct val="90000"/>
                </a:lnSpc>
                <a:spcBef>
                  <a:spcPct val="0"/>
                </a:spcBef>
                <a:spcAft>
                  <a:spcPct val="35000"/>
                </a:spcAft>
                <a:buNone/>
              </a:pPr>
              <a:r>
                <a:rPr lang="en-GB" b="1" kern="1200" dirty="0"/>
                <a:t>Placebo</a:t>
              </a:r>
            </a:p>
          </p:txBody>
        </p:sp>
        <p:sp>
          <p:nvSpPr>
            <p:cNvPr id="13" name="Freeform: Shape 12">
              <a:extLst>
                <a:ext uri="{FF2B5EF4-FFF2-40B4-BE49-F238E27FC236}">
                  <a16:creationId xmlns:a16="http://schemas.microsoft.com/office/drawing/2014/main" id="{5CD37727-11FA-B730-7536-E6D61CC7158B}"/>
                </a:ext>
              </a:extLst>
            </p:cNvPr>
            <p:cNvSpPr/>
            <p:nvPr/>
          </p:nvSpPr>
          <p:spPr>
            <a:xfrm rot="16200000">
              <a:off x="2769742" y="3182370"/>
              <a:ext cx="446678" cy="55283"/>
            </a:xfrm>
            <a:custGeom>
              <a:avLst/>
              <a:gdLst>
                <a:gd name="connsiteX0" fmla="*/ 0 w 446678"/>
                <a:gd name="connsiteY0" fmla="*/ 27641 h 55283"/>
                <a:gd name="connsiteX1" fmla="*/ 446678 w 446678"/>
                <a:gd name="connsiteY1" fmla="*/ 27641 h 55283"/>
              </a:gdLst>
              <a:ahLst/>
              <a:cxnLst>
                <a:cxn ang="0">
                  <a:pos x="connsiteX0" y="connsiteY0"/>
                </a:cxn>
                <a:cxn ang="0">
                  <a:pos x="connsiteX1" y="connsiteY1"/>
                </a:cxn>
              </a:cxnLst>
              <a:rect l="l" t="t" r="r" b="b"/>
              <a:pathLst>
                <a:path w="446678" h="55283">
                  <a:moveTo>
                    <a:pt x="0" y="27641"/>
                  </a:moveTo>
                  <a:lnTo>
                    <a:pt x="446678" y="27641"/>
                  </a:lnTo>
                </a:path>
              </a:pathLst>
            </a:custGeom>
            <a:noFill/>
            <a:ln w="38100">
              <a:solidFill>
                <a:schemeClr val="accent5"/>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24872" tIns="16474" rIns="224873" bIns="16476"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4" name="Freeform: Shape 13">
              <a:extLst>
                <a:ext uri="{FF2B5EF4-FFF2-40B4-BE49-F238E27FC236}">
                  <a16:creationId xmlns:a16="http://schemas.microsoft.com/office/drawing/2014/main" id="{DECE5D25-4BD7-F112-0295-E2C289C2A140}"/>
                </a:ext>
              </a:extLst>
            </p:cNvPr>
            <p:cNvSpPr/>
            <p:nvPr/>
          </p:nvSpPr>
          <p:spPr>
            <a:xfrm>
              <a:off x="2250081" y="1500673"/>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225875" rIns="0" bIns="225875" numCol="1" spcCol="1270" anchor="ctr" anchorCtr="0">
              <a:noAutofit/>
            </a:bodyPr>
            <a:lstStyle/>
            <a:p>
              <a:pPr marL="0" lvl="0" indent="0" algn="ctr" defTabSz="577850">
                <a:lnSpc>
                  <a:spcPct val="90000"/>
                </a:lnSpc>
                <a:spcBef>
                  <a:spcPct val="0"/>
                </a:spcBef>
                <a:spcAft>
                  <a:spcPct val="35000"/>
                </a:spcAft>
                <a:buNone/>
              </a:pPr>
              <a:r>
                <a:rPr lang="en-GB" b="1" kern="1200" dirty="0"/>
                <a:t>Upadacitinib</a:t>
              </a:r>
            </a:p>
          </p:txBody>
        </p:sp>
        <p:sp>
          <p:nvSpPr>
            <p:cNvPr id="15" name="Freeform: Shape 14">
              <a:extLst>
                <a:ext uri="{FF2B5EF4-FFF2-40B4-BE49-F238E27FC236}">
                  <a16:creationId xmlns:a16="http://schemas.microsoft.com/office/drawing/2014/main" id="{777D3CD8-1A56-B07A-4650-F0B7D1E55610}"/>
                </a:ext>
              </a:extLst>
            </p:cNvPr>
            <p:cNvSpPr/>
            <p:nvPr/>
          </p:nvSpPr>
          <p:spPr>
            <a:xfrm rot="1800000">
              <a:off x="3606616" y="4631879"/>
              <a:ext cx="446678" cy="55283"/>
            </a:xfrm>
            <a:custGeom>
              <a:avLst/>
              <a:gdLst>
                <a:gd name="connsiteX0" fmla="*/ 0 w 446678"/>
                <a:gd name="connsiteY0" fmla="*/ 27641 h 55283"/>
                <a:gd name="connsiteX1" fmla="*/ 446678 w 446678"/>
                <a:gd name="connsiteY1" fmla="*/ 27641 h 55283"/>
              </a:gdLst>
              <a:ahLst/>
              <a:cxnLst>
                <a:cxn ang="0">
                  <a:pos x="connsiteX0" y="connsiteY0"/>
                </a:cxn>
                <a:cxn ang="0">
                  <a:pos x="connsiteX1" y="connsiteY1"/>
                </a:cxn>
              </a:cxnLst>
              <a:rect l="l" t="t" r="r" b="b"/>
              <a:pathLst>
                <a:path w="446678" h="55283">
                  <a:moveTo>
                    <a:pt x="0" y="27641"/>
                  </a:moveTo>
                  <a:lnTo>
                    <a:pt x="446678" y="27641"/>
                  </a:lnTo>
                </a:path>
              </a:pathLst>
            </a:custGeom>
            <a:noFill/>
            <a:ln w="38100">
              <a:solidFill>
                <a:schemeClr val="accent5"/>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24872" tIns="16475" rIns="224872" bIns="16474"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6" name="Freeform: Shape 15">
              <a:extLst>
                <a:ext uri="{FF2B5EF4-FFF2-40B4-BE49-F238E27FC236}">
                  <a16:creationId xmlns:a16="http://schemas.microsoft.com/office/drawing/2014/main" id="{00F5DB8B-2526-A6D6-78BA-077CE04944E4}"/>
                </a:ext>
              </a:extLst>
            </p:cNvPr>
            <p:cNvSpPr/>
            <p:nvPr/>
          </p:nvSpPr>
          <p:spPr>
            <a:xfrm>
              <a:off x="3923830" y="4399690"/>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accent1">
                <a:lumMod val="75000"/>
                <a:lumOff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225875" rIns="0" bIns="225875" numCol="1" spcCol="1270" anchor="ctr" anchorCtr="0">
              <a:noAutofit/>
            </a:bodyPr>
            <a:lstStyle/>
            <a:p>
              <a:pPr marL="0" lvl="0" indent="0" algn="ctr" defTabSz="577850">
                <a:lnSpc>
                  <a:spcPct val="90000"/>
                </a:lnSpc>
                <a:spcBef>
                  <a:spcPct val="0"/>
                </a:spcBef>
                <a:spcAft>
                  <a:spcPct val="35000"/>
                </a:spcAft>
                <a:buNone/>
              </a:pPr>
              <a:r>
                <a:rPr lang="en-GB" b="1" kern="1200" dirty="0"/>
                <a:t>Ixekizumab</a:t>
              </a:r>
            </a:p>
          </p:txBody>
        </p:sp>
        <p:sp>
          <p:nvSpPr>
            <p:cNvPr id="17" name="Freeform: Shape 16">
              <a:extLst>
                <a:ext uri="{FF2B5EF4-FFF2-40B4-BE49-F238E27FC236}">
                  <a16:creationId xmlns:a16="http://schemas.microsoft.com/office/drawing/2014/main" id="{54363529-3DFF-D95C-5969-2DDB7D2DE200}"/>
                </a:ext>
              </a:extLst>
            </p:cNvPr>
            <p:cNvSpPr/>
            <p:nvPr/>
          </p:nvSpPr>
          <p:spPr>
            <a:xfrm rot="19800000">
              <a:off x="1932867" y="4631879"/>
              <a:ext cx="446678" cy="55283"/>
            </a:xfrm>
            <a:custGeom>
              <a:avLst/>
              <a:gdLst>
                <a:gd name="connsiteX0" fmla="*/ 0 w 446678"/>
                <a:gd name="connsiteY0" fmla="*/ 27641 h 55283"/>
                <a:gd name="connsiteX1" fmla="*/ 446678 w 446678"/>
                <a:gd name="connsiteY1" fmla="*/ 27641 h 55283"/>
              </a:gdLst>
              <a:ahLst/>
              <a:cxnLst>
                <a:cxn ang="0">
                  <a:pos x="connsiteX0" y="connsiteY0"/>
                </a:cxn>
                <a:cxn ang="0">
                  <a:pos x="connsiteX1" y="connsiteY1"/>
                </a:cxn>
              </a:cxnLst>
              <a:rect l="l" t="t" r="r" b="b"/>
              <a:pathLst>
                <a:path w="446678" h="55283">
                  <a:moveTo>
                    <a:pt x="446678" y="27642"/>
                  </a:moveTo>
                  <a:lnTo>
                    <a:pt x="0" y="27642"/>
                  </a:lnTo>
                </a:path>
              </a:pathLst>
            </a:custGeom>
            <a:noFill/>
            <a:ln w="38100">
              <a:solidFill>
                <a:schemeClr val="accent5"/>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24872" tIns="16475" rIns="224872" bIns="16474"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8" name="Freeform: Shape 17">
              <a:extLst>
                <a:ext uri="{FF2B5EF4-FFF2-40B4-BE49-F238E27FC236}">
                  <a16:creationId xmlns:a16="http://schemas.microsoft.com/office/drawing/2014/main" id="{56C5FDD0-0C2B-4C3D-D22D-2319DD230763}"/>
                </a:ext>
              </a:extLst>
            </p:cNvPr>
            <p:cNvSpPr/>
            <p:nvPr/>
          </p:nvSpPr>
          <p:spPr>
            <a:xfrm>
              <a:off x="576333" y="4399690"/>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225875" rIns="0" bIns="225875" numCol="1" spcCol="1270" anchor="ctr" anchorCtr="0">
              <a:noAutofit/>
            </a:bodyPr>
            <a:lstStyle/>
            <a:p>
              <a:pPr marL="0" lvl="0" indent="0" algn="ctr" defTabSz="577850">
                <a:lnSpc>
                  <a:spcPct val="90000"/>
                </a:lnSpc>
                <a:spcBef>
                  <a:spcPct val="0"/>
                </a:spcBef>
                <a:spcAft>
                  <a:spcPct val="35000"/>
                </a:spcAft>
                <a:buNone/>
              </a:pPr>
              <a:r>
                <a:rPr lang="en-GB" b="1" kern="1200" dirty="0"/>
                <a:t>Secukinumab</a:t>
              </a:r>
            </a:p>
          </p:txBody>
        </p:sp>
      </p:grpSp>
      <p:grpSp>
        <p:nvGrpSpPr>
          <p:cNvPr id="26" name="Group 25">
            <a:extLst>
              <a:ext uri="{FF2B5EF4-FFF2-40B4-BE49-F238E27FC236}">
                <a16:creationId xmlns:a16="http://schemas.microsoft.com/office/drawing/2014/main" id="{C005BEB4-BD4F-2369-CFD3-3D3D1EECBB95}"/>
              </a:ext>
            </a:extLst>
          </p:cNvPr>
          <p:cNvGrpSpPr/>
          <p:nvPr/>
        </p:nvGrpSpPr>
        <p:grpSpPr>
          <a:xfrm>
            <a:off x="7765309" y="1904831"/>
            <a:ext cx="3159748" cy="4385016"/>
            <a:chOff x="2250081" y="1500673"/>
            <a:chExt cx="3159748" cy="4385016"/>
          </a:xfrm>
        </p:grpSpPr>
        <p:sp>
          <p:nvSpPr>
            <p:cNvPr id="27" name="Freeform: Shape 26">
              <a:extLst>
                <a:ext uri="{FF2B5EF4-FFF2-40B4-BE49-F238E27FC236}">
                  <a16:creationId xmlns:a16="http://schemas.microsoft.com/office/drawing/2014/main" id="{1C5AD225-0542-C61F-9240-5E81772F5CAA}"/>
                </a:ext>
              </a:extLst>
            </p:cNvPr>
            <p:cNvSpPr/>
            <p:nvPr/>
          </p:nvSpPr>
          <p:spPr>
            <a:xfrm>
              <a:off x="2250081" y="3433351"/>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bg1">
                <a:lumMod val="6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2225" tIns="232225" rIns="232225" bIns="232225" numCol="1" spcCol="1270" anchor="ctr" anchorCtr="0">
              <a:noAutofit/>
            </a:bodyPr>
            <a:lstStyle/>
            <a:p>
              <a:pPr marL="0" lvl="0" indent="0" algn="ctr" defTabSz="1022350">
                <a:lnSpc>
                  <a:spcPct val="90000"/>
                </a:lnSpc>
                <a:spcBef>
                  <a:spcPct val="0"/>
                </a:spcBef>
                <a:spcAft>
                  <a:spcPct val="35000"/>
                </a:spcAft>
                <a:buNone/>
              </a:pPr>
              <a:r>
                <a:rPr lang="en-GB" b="1" kern="1200" dirty="0"/>
                <a:t>Placebo</a:t>
              </a:r>
            </a:p>
          </p:txBody>
        </p:sp>
        <p:sp>
          <p:nvSpPr>
            <p:cNvPr id="28" name="Freeform: Shape 27">
              <a:extLst>
                <a:ext uri="{FF2B5EF4-FFF2-40B4-BE49-F238E27FC236}">
                  <a16:creationId xmlns:a16="http://schemas.microsoft.com/office/drawing/2014/main" id="{633BE9F5-7E0C-3874-CBB0-1F0554A8CD7D}"/>
                </a:ext>
              </a:extLst>
            </p:cNvPr>
            <p:cNvSpPr/>
            <p:nvPr/>
          </p:nvSpPr>
          <p:spPr>
            <a:xfrm rot="16200000">
              <a:off x="2769742" y="3182370"/>
              <a:ext cx="446678" cy="55283"/>
            </a:xfrm>
            <a:custGeom>
              <a:avLst/>
              <a:gdLst>
                <a:gd name="connsiteX0" fmla="*/ 0 w 446678"/>
                <a:gd name="connsiteY0" fmla="*/ 27641 h 55283"/>
                <a:gd name="connsiteX1" fmla="*/ 446678 w 446678"/>
                <a:gd name="connsiteY1" fmla="*/ 27641 h 55283"/>
              </a:gdLst>
              <a:ahLst/>
              <a:cxnLst>
                <a:cxn ang="0">
                  <a:pos x="connsiteX0" y="connsiteY0"/>
                </a:cxn>
                <a:cxn ang="0">
                  <a:pos x="connsiteX1" y="connsiteY1"/>
                </a:cxn>
              </a:cxnLst>
              <a:rect l="l" t="t" r="r" b="b"/>
              <a:pathLst>
                <a:path w="446678" h="55283">
                  <a:moveTo>
                    <a:pt x="0" y="27641"/>
                  </a:moveTo>
                  <a:lnTo>
                    <a:pt x="446678" y="27641"/>
                  </a:lnTo>
                </a:path>
              </a:pathLst>
            </a:custGeom>
            <a:noFill/>
            <a:ln w="38100">
              <a:solidFill>
                <a:schemeClr val="accent5"/>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24872" tIns="16474" rIns="224873" bIns="16476"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29" name="Freeform: Shape 28">
              <a:extLst>
                <a:ext uri="{FF2B5EF4-FFF2-40B4-BE49-F238E27FC236}">
                  <a16:creationId xmlns:a16="http://schemas.microsoft.com/office/drawing/2014/main" id="{9F9B0CE7-1042-4BC8-EE97-EF09443B06C0}"/>
                </a:ext>
              </a:extLst>
            </p:cNvPr>
            <p:cNvSpPr/>
            <p:nvPr/>
          </p:nvSpPr>
          <p:spPr>
            <a:xfrm>
              <a:off x="2250081" y="1500673"/>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225875" rIns="0" bIns="225875" numCol="1" spcCol="1270" anchor="ctr" anchorCtr="0">
              <a:noAutofit/>
            </a:bodyPr>
            <a:lstStyle/>
            <a:p>
              <a:pPr marL="0" lvl="0" indent="0" algn="ctr" defTabSz="577850">
                <a:lnSpc>
                  <a:spcPct val="90000"/>
                </a:lnSpc>
                <a:spcBef>
                  <a:spcPct val="0"/>
                </a:spcBef>
                <a:spcAft>
                  <a:spcPct val="35000"/>
                </a:spcAft>
                <a:buNone/>
              </a:pPr>
              <a:r>
                <a:rPr lang="en-GB" b="1" kern="1200" dirty="0"/>
                <a:t>Upadacitinib</a:t>
              </a:r>
            </a:p>
          </p:txBody>
        </p:sp>
        <p:sp>
          <p:nvSpPr>
            <p:cNvPr id="30" name="Freeform: Shape 29">
              <a:extLst>
                <a:ext uri="{FF2B5EF4-FFF2-40B4-BE49-F238E27FC236}">
                  <a16:creationId xmlns:a16="http://schemas.microsoft.com/office/drawing/2014/main" id="{497E31AD-794E-70E2-D8E9-D0A3E10B5A5C}"/>
                </a:ext>
              </a:extLst>
            </p:cNvPr>
            <p:cNvSpPr/>
            <p:nvPr/>
          </p:nvSpPr>
          <p:spPr>
            <a:xfrm rot="1800000">
              <a:off x="3606616" y="4631879"/>
              <a:ext cx="446678" cy="55283"/>
            </a:xfrm>
            <a:custGeom>
              <a:avLst/>
              <a:gdLst>
                <a:gd name="connsiteX0" fmla="*/ 0 w 446678"/>
                <a:gd name="connsiteY0" fmla="*/ 27641 h 55283"/>
                <a:gd name="connsiteX1" fmla="*/ 446678 w 446678"/>
                <a:gd name="connsiteY1" fmla="*/ 27641 h 55283"/>
              </a:gdLst>
              <a:ahLst/>
              <a:cxnLst>
                <a:cxn ang="0">
                  <a:pos x="connsiteX0" y="connsiteY0"/>
                </a:cxn>
                <a:cxn ang="0">
                  <a:pos x="connsiteX1" y="connsiteY1"/>
                </a:cxn>
              </a:cxnLst>
              <a:rect l="l" t="t" r="r" b="b"/>
              <a:pathLst>
                <a:path w="446678" h="55283">
                  <a:moveTo>
                    <a:pt x="0" y="27641"/>
                  </a:moveTo>
                  <a:lnTo>
                    <a:pt x="446678" y="27641"/>
                  </a:lnTo>
                </a:path>
              </a:pathLst>
            </a:custGeom>
            <a:noFill/>
            <a:ln w="38100">
              <a:solidFill>
                <a:schemeClr val="accent5"/>
              </a:solidFill>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24872" tIns="16475" rIns="224872" bIns="16474"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31" name="Freeform: Shape 30">
              <a:extLst>
                <a:ext uri="{FF2B5EF4-FFF2-40B4-BE49-F238E27FC236}">
                  <a16:creationId xmlns:a16="http://schemas.microsoft.com/office/drawing/2014/main" id="{6ED6B5E1-2159-8961-1515-85A6511750BE}"/>
                </a:ext>
              </a:extLst>
            </p:cNvPr>
            <p:cNvSpPr/>
            <p:nvPr/>
          </p:nvSpPr>
          <p:spPr>
            <a:xfrm>
              <a:off x="3923830" y="4399690"/>
              <a:ext cx="1485999" cy="1485999"/>
            </a:xfrm>
            <a:custGeom>
              <a:avLst/>
              <a:gdLst>
                <a:gd name="connsiteX0" fmla="*/ 0 w 1485999"/>
                <a:gd name="connsiteY0" fmla="*/ 743000 h 1485999"/>
                <a:gd name="connsiteX1" fmla="*/ 743000 w 1485999"/>
                <a:gd name="connsiteY1" fmla="*/ 0 h 1485999"/>
                <a:gd name="connsiteX2" fmla="*/ 1486000 w 1485999"/>
                <a:gd name="connsiteY2" fmla="*/ 743000 h 1485999"/>
                <a:gd name="connsiteX3" fmla="*/ 743000 w 1485999"/>
                <a:gd name="connsiteY3" fmla="*/ 1486000 h 1485999"/>
                <a:gd name="connsiteX4" fmla="*/ 0 w 1485999"/>
                <a:gd name="connsiteY4" fmla="*/ 743000 h 148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5999" h="1485999">
                  <a:moveTo>
                    <a:pt x="0" y="743000"/>
                  </a:moveTo>
                  <a:cubicBezTo>
                    <a:pt x="0" y="332652"/>
                    <a:pt x="332652" y="0"/>
                    <a:pt x="743000" y="0"/>
                  </a:cubicBezTo>
                  <a:cubicBezTo>
                    <a:pt x="1153348" y="0"/>
                    <a:pt x="1486000" y="332652"/>
                    <a:pt x="1486000" y="743000"/>
                  </a:cubicBezTo>
                  <a:cubicBezTo>
                    <a:pt x="1486000" y="1153348"/>
                    <a:pt x="1153348" y="1486000"/>
                    <a:pt x="743000" y="1486000"/>
                  </a:cubicBezTo>
                  <a:cubicBezTo>
                    <a:pt x="332652" y="1486000"/>
                    <a:pt x="0" y="1153348"/>
                    <a:pt x="0" y="743000"/>
                  </a:cubicBezTo>
                  <a:close/>
                </a:path>
              </a:pathLst>
            </a:custGeom>
            <a:solidFill>
              <a:schemeClr val="accent1">
                <a:lumMod val="75000"/>
                <a:lumOff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225875" rIns="0" bIns="225875" numCol="1" spcCol="1270" anchor="ctr" anchorCtr="0">
              <a:noAutofit/>
            </a:bodyPr>
            <a:lstStyle/>
            <a:p>
              <a:pPr marL="0" lvl="0" indent="0" algn="ctr" defTabSz="577850">
                <a:lnSpc>
                  <a:spcPct val="90000"/>
                </a:lnSpc>
                <a:spcBef>
                  <a:spcPct val="0"/>
                </a:spcBef>
                <a:spcAft>
                  <a:spcPct val="35000"/>
                </a:spcAft>
                <a:buNone/>
              </a:pPr>
              <a:r>
                <a:rPr lang="en-GB" b="1" kern="1200" dirty="0"/>
                <a:t>Ixekizumab</a:t>
              </a:r>
            </a:p>
          </p:txBody>
        </p:sp>
      </p:grpSp>
      <p:sp>
        <p:nvSpPr>
          <p:cNvPr id="34" name="TextBox 33">
            <a:extLst>
              <a:ext uri="{FF2B5EF4-FFF2-40B4-BE49-F238E27FC236}">
                <a16:creationId xmlns:a16="http://schemas.microsoft.com/office/drawing/2014/main" id="{1B5C33BA-864C-07FE-EEF7-98FB1725981B}"/>
              </a:ext>
            </a:extLst>
          </p:cNvPr>
          <p:cNvSpPr txBox="1"/>
          <p:nvPr/>
        </p:nvSpPr>
        <p:spPr>
          <a:xfrm>
            <a:off x="1075072" y="962966"/>
            <a:ext cx="3836019" cy="707886"/>
          </a:xfrm>
          <a:prstGeom prst="rect">
            <a:avLst/>
          </a:prstGeom>
          <a:noFill/>
        </p:spPr>
        <p:txBody>
          <a:bodyPr wrap="square" rtlCol="0">
            <a:spAutoFit/>
          </a:bodyPr>
          <a:lstStyle/>
          <a:p>
            <a:pPr algn="ctr"/>
            <a:r>
              <a:rPr lang="en-GB" sz="2000" b="1" dirty="0"/>
              <a:t>Biologic DMARD-naïve </a:t>
            </a:r>
          </a:p>
          <a:p>
            <a:pPr algn="ctr"/>
            <a:r>
              <a:rPr lang="en-GB" sz="2000" dirty="0"/>
              <a:t>(7 studies included in analysis)</a:t>
            </a:r>
          </a:p>
        </p:txBody>
      </p:sp>
      <p:sp>
        <p:nvSpPr>
          <p:cNvPr id="35" name="TextBox 34">
            <a:extLst>
              <a:ext uri="{FF2B5EF4-FFF2-40B4-BE49-F238E27FC236}">
                <a16:creationId xmlns:a16="http://schemas.microsoft.com/office/drawing/2014/main" id="{DDA52E17-745A-3FFA-5C04-E0F8D7D568B4}"/>
              </a:ext>
            </a:extLst>
          </p:cNvPr>
          <p:cNvSpPr txBox="1"/>
          <p:nvPr/>
        </p:nvSpPr>
        <p:spPr>
          <a:xfrm>
            <a:off x="6689541" y="962966"/>
            <a:ext cx="3637534" cy="707886"/>
          </a:xfrm>
          <a:prstGeom prst="rect">
            <a:avLst/>
          </a:prstGeom>
          <a:noFill/>
        </p:spPr>
        <p:txBody>
          <a:bodyPr wrap="none" rtlCol="0">
            <a:spAutoFit/>
          </a:bodyPr>
          <a:lstStyle/>
          <a:p>
            <a:pPr algn="ctr"/>
            <a:r>
              <a:rPr lang="en-GB" sz="2000" b="1" dirty="0"/>
              <a:t>Biologic DMARD-experienced</a:t>
            </a:r>
          </a:p>
          <a:p>
            <a:pPr algn="ctr"/>
            <a:r>
              <a:rPr lang="en-GB" sz="2000" dirty="0"/>
              <a:t>(2 studies included in analysis)</a:t>
            </a:r>
          </a:p>
        </p:txBody>
      </p:sp>
      <p:sp>
        <p:nvSpPr>
          <p:cNvPr id="4" name="TextBox 3">
            <a:extLst>
              <a:ext uri="{FF2B5EF4-FFF2-40B4-BE49-F238E27FC236}">
                <a16:creationId xmlns:a16="http://schemas.microsoft.com/office/drawing/2014/main" id="{CDEF8956-9B4A-108D-9DD3-56D192A270C6}"/>
              </a:ext>
            </a:extLst>
          </p:cNvPr>
          <p:cNvSpPr txBox="1"/>
          <p:nvPr/>
        </p:nvSpPr>
        <p:spPr>
          <a:xfrm>
            <a:off x="4076763" y="4426619"/>
            <a:ext cx="1194558" cy="369332"/>
          </a:xfrm>
          <a:prstGeom prst="rect">
            <a:avLst/>
          </a:prstGeom>
          <a:solidFill>
            <a:schemeClr val="bg1"/>
          </a:solidFill>
        </p:spPr>
        <p:txBody>
          <a:bodyPr wrap="none" rtlCol="0">
            <a:spAutoFit/>
          </a:bodyPr>
          <a:lstStyle/>
          <a:p>
            <a:r>
              <a:rPr lang="en-GB" b="1" dirty="0">
                <a:solidFill>
                  <a:schemeClr val="accent1">
                    <a:lumMod val="75000"/>
                    <a:lumOff val="25000"/>
                  </a:schemeClr>
                </a:solidFill>
              </a:rPr>
              <a:t>COAST-V</a:t>
            </a:r>
            <a:endParaRPr lang="en-GB" sz="1400" b="1" dirty="0">
              <a:solidFill>
                <a:schemeClr val="accent1">
                  <a:lumMod val="75000"/>
                  <a:lumOff val="25000"/>
                </a:schemeClr>
              </a:solidFill>
            </a:endParaRPr>
          </a:p>
        </p:txBody>
      </p:sp>
      <p:sp>
        <p:nvSpPr>
          <p:cNvPr id="22" name="TextBox 21">
            <a:extLst>
              <a:ext uri="{FF2B5EF4-FFF2-40B4-BE49-F238E27FC236}">
                <a16:creationId xmlns:a16="http://schemas.microsoft.com/office/drawing/2014/main" id="{2DCF0FBC-69A6-BD43-50FF-088EABD62AB9}"/>
              </a:ext>
            </a:extLst>
          </p:cNvPr>
          <p:cNvSpPr txBox="1"/>
          <p:nvPr/>
        </p:nvSpPr>
        <p:spPr>
          <a:xfrm>
            <a:off x="475190" y="4426619"/>
            <a:ext cx="1688283" cy="369332"/>
          </a:xfrm>
          <a:prstGeom prst="rect">
            <a:avLst/>
          </a:prstGeom>
          <a:solidFill>
            <a:schemeClr val="bg1"/>
          </a:solidFill>
        </p:spPr>
        <p:txBody>
          <a:bodyPr wrap="none" rtlCol="0">
            <a:spAutoFit/>
          </a:bodyPr>
          <a:lstStyle/>
          <a:p>
            <a:r>
              <a:rPr lang="en-GB" b="1" dirty="0">
                <a:solidFill>
                  <a:schemeClr val="accent1"/>
                </a:solidFill>
              </a:rPr>
              <a:t>MEASURE 1-5</a:t>
            </a:r>
            <a:endParaRPr lang="en-GB" sz="1400" b="1" dirty="0">
              <a:solidFill>
                <a:schemeClr val="accent1"/>
              </a:solidFill>
            </a:endParaRPr>
          </a:p>
        </p:txBody>
      </p:sp>
      <p:sp>
        <p:nvSpPr>
          <p:cNvPr id="23" name="TextBox 22">
            <a:extLst>
              <a:ext uri="{FF2B5EF4-FFF2-40B4-BE49-F238E27FC236}">
                <a16:creationId xmlns:a16="http://schemas.microsoft.com/office/drawing/2014/main" id="{FFB54986-617C-6EB4-75A5-A98646C0ADAF}"/>
              </a:ext>
            </a:extLst>
          </p:cNvPr>
          <p:cNvSpPr txBox="1"/>
          <p:nvPr/>
        </p:nvSpPr>
        <p:spPr>
          <a:xfrm>
            <a:off x="3829955" y="2463164"/>
            <a:ext cx="1880643" cy="369332"/>
          </a:xfrm>
          <a:prstGeom prst="rect">
            <a:avLst/>
          </a:prstGeom>
          <a:solidFill>
            <a:schemeClr val="bg1"/>
          </a:solidFill>
        </p:spPr>
        <p:txBody>
          <a:bodyPr wrap="none" rtlCol="0">
            <a:spAutoFit/>
          </a:bodyPr>
          <a:lstStyle/>
          <a:p>
            <a:r>
              <a:rPr lang="en-GB" b="1" dirty="0">
                <a:solidFill>
                  <a:schemeClr val="accent2"/>
                </a:solidFill>
              </a:rPr>
              <a:t>SELECT–AXIS 1</a:t>
            </a:r>
            <a:endParaRPr lang="en-GB" sz="1400" b="1" dirty="0">
              <a:solidFill>
                <a:schemeClr val="accent2"/>
              </a:solidFill>
            </a:endParaRPr>
          </a:p>
        </p:txBody>
      </p:sp>
      <p:sp>
        <p:nvSpPr>
          <p:cNvPr id="24" name="TextBox 23">
            <a:extLst>
              <a:ext uri="{FF2B5EF4-FFF2-40B4-BE49-F238E27FC236}">
                <a16:creationId xmlns:a16="http://schemas.microsoft.com/office/drawing/2014/main" id="{0BA61D71-99BB-2061-0D42-6BEDE938EB36}"/>
              </a:ext>
            </a:extLst>
          </p:cNvPr>
          <p:cNvSpPr txBox="1"/>
          <p:nvPr/>
        </p:nvSpPr>
        <p:spPr>
          <a:xfrm>
            <a:off x="9345183" y="2463164"/>
            <a:ext cx="1824538" cy="369332"/>
          </a:xfrm>
          <a:prstGeom prst="rect">
            <a:avLst/>
          </a:prstGeom>
          <a:solidFill>
            <a:schemeClr val="bg1"/>
          </a:solidFill>
        </p:spPr>
        <p:txBody>
          <a:bodyPr wrap="none" rtlCol="0">
            <a:spAutoFit/>
          </a:bodyPr>
          <a:lstStyle/>
          <a:p>
            <a:r>
              <a:rPr lang="en-GB" b="1" dirty="0">
                <a:solidFill>
                  <a:schemeClr val="accent2"/>
                </a:solidFill>
              </a:rPr>
              <a:t>SELECT–AXIS 2</a:t>
            </a:r>
            <a:endParaRPr lang="en-GB" sz="1400" b="1" dirty="0">
              <a:solidFill>
                <a:schemeClr val="accent2"/>
              </a:solidFill>
            </a:endParaRPr>
          </a:p>
        </p:txBody>
      </p:sp>
      <p:sp>
        <p:nvSpPr>
          <p:cNvPr id="25" name="TextBox 24">
            <a:extLst>
              <a:ext uri="{FF2B5EF4-FFF2-40B4-BE49-F238E27FC236}">
                <a16:creationId xmlns:a16="http://schemas.microsoft.com/office/drawing/2014/main" id="{9A67D03A-901B-F014-E187-97E6FB5A220D}"/>
              </a:ext>
            </a:extLst>
          </p:cNvPr>
          <p:cNvSpPr txBox="1"/>
          <p:nvPr/>
        </p:nvSpPr>
        <p:spPr>
          <a:xfrm>
            <a:off x="9584778" y="4394353"/>
            <a:ext cx="1276311" cy="369332"/>
          </a:xfrm>
          <a:prstGeom prst="rect">
            <a:avLst/>
          </a:prstGeom>
          <a:solidFill>
            <a:schemeClr val="bg1"/>
          </a:solidFill>
        </p:spPr>
        <p:txBody>
          <a:bodyPr wrap="none" rtlCol="0">
            <a:spAutoFit/>
          </a:bodyPr>
          <a:lstStyle/>
          <a:p>
            <a:r>
              <a:rPr lang="en-GB" b="1" dirty="0">
                <a:solidFill>
                  <a:schemeClr val="accent1">
                    <a:lumMod val="75000"/>
                    <a:lumOff val="25000"/>
                  </a:schemeClr>
                </a:solidFill>
              </a:rPr>
              <a:t>COAST-W</a:t>
            </a:r>
            <a:endParaRPr lang="en-GB" sz="1400" b="1" dirty="0">
              <a:solidFill>
                <a:schemeClr val="accent1">
                  <a:lumMod val="75000"/>
                  <a:lumOff val="25000"/>
                </a:schemeClr>
              </a:solidFill>
            </a:endParaRPr>
          </a:p>
        </p:txBody>
      </p:sp>
    </p:spTree>
    <p:extLst>
      <p:ext uri="{BB962C8B-B14F-4D97-AF65-F5344CB8AC3E}">
        <p14:creationId xmlns:p14="http://schemas.microsoft.com/office/powerpoint/2010/main" val="2743614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312ABCF-72F6-5DA5-C8AE-9289DE8444F8}"/>
              </a:ext>
            </a:extLst>
          </p:cNvPr>
          <p:cNvSpPr>
            <a:spLocks noGrp="1"/>
          </p:cNvSpPr>
          <p:nvPr>
            <p:ph type="ctrTitle"/>
          </p:nvPr>
        </p:nvSpPr>
        <p:spPr/>
        <p:txBody>
          <a:bodyPr>
            <a:normAutofit fontScale="90000"/>
          </a:bodyPr>
          <a:lstStyle/>
          <a:p>
            <a:r>
              <a:rPr lang="en-GB" dirty="0"/>
              <a:t>NMA results: evidence of clinical similarity</a:t>
            </a:r>
          </a:p>
        </p:txBody>
      </p:sp>
      <p:sp>
        <p:nvSpPr>
          <p:cNvPr id="13" name="Text Placeholder 12">
            <a:extLst>
              <a:ext uri="{FF2B5EF4-FFF2-40B4-BE49-F238E27FC236}">
                <a16:creationId xmlns:a16="http://schemas.microsoft.com/office/drawing/2014/main" id="{24B75345-131A-2E59-9285-CD0C6F232B46}"/>
              </a:ext>
            </a:extLst>
          </p:cNvPr>
          <p:cNvSpPr>
            <a:spLocks noGrp="1"/>
          </p:cNvSpPr>
          <p:nvPr>
            <p:ph type="body" sz="quarter" idx="13"/>
          </p:nvPr>
        </p:nvSpPr>
        <p:spPr/>
        <p:txBody>
          <a:bodyPr>
            <a:noAutofit/>
          </a:bodyPr>
          <a:lstStyle/>
          <a:p>
            <a:r>
              <a:rPr lang="en-GB" sz="2400" b="0" dirty="0">
                <a:latin typeface="+mn-lt"/>
              </a:rPr>
              <a:t>Indirect evidence suggests no difference in efficacy between upadacitinib and secukinumab or ixekizumab</a:t>
            </a:r>
          </a:p>
          <a:p>
            <a:endParaRPr lang="en-GB" sz="2400" dirty="0"/>
          </a:p>
        </p:txBody>
      </p:sp>
      <p:graphicFrame>
        <p:nvGraphicFramePr>
          <p:cNvPr id="9" name="Table 8">
            <a:extLst>
              <a:ext uri="{FF2B5EF4-FFF2-40B4-BE49-F238E27FC236}">
                <a16:creationId xmlns:a16="http://schemas.microsoft.com/office/drawing/2014/main" id="{AC9D1554-D4EA-B860-C04A-32110DEBF116}"/>
              </a:ext>
            </a:extLst>
          </p:cNvPr>
          <p:cNvGraphicFramePr>
            <a:graphicFrameLocks noGrp="1"/>
          </p:cNvGraphicFramePr>
          <p:nvPr>
            <p:extLst>
              <p:ext uri="{D42A27DB-BD31-4B8C-83A1-F6EECF244321}">
                <p14:modId xmlns:p14="http://schemas.microsoft.com/office/powerpoint/2010/main" val="2921889241"/>
              </p:ext>
            </p:extLst>
          </p:nvPr>
        </p:nvGraphicFramePr>
        <p:xfrm>
          <a:off x="303275" y="1491712"/>
          <a:ext cx="11611874" cy="4663440"/>
        </p:xfrm>
        <a:graphic>
          <a:graphicData uri="http://schemas.openxmlformats.org/drawingml/2006/table">
            <a:tbl>
              <a:tblPr firstRow="1" firstCol="1" bandRow="1">
                <a:tableStyleId>{5C22544A-7EE6-4342-B048-85BDC9FD1C3A}</a:tableStyleId>
              </a:tblPr>
              <a:tblGrid>
                <a:gridCol w="1670491">
                  <a:extLst>
                    <a:ext uri="{9D8B030D-6E8A-4147-A177-3AD203B41FA5}">
                      <a16:colId xmlns:a16="http://schemas.microsoft.com/office/drawing/2014/main" val="3739277778"/>
                    </a:ext>
                  </a:extLst>
                </a:gridCol>
                <a:gridCol w="4114800">
                  <a:extLst>
                    <a:ext uri="{9D8B030D-6E8A-4147-A177-3AD203B41FA5}">
                      <a16:colId xmlns:a16="http://schemas.microsoft.com/office/drawing/2014/main" val="889613050"/>
                    </a:ext>
                  </a:extLst>
                </a:gridCol>
                <a:gridCol w="1206315">
                  <a:extLst>
                    <a:ext uri="{9D8B030D-6E8A-4147-A177-3AD203B41FA5}">
                      <a16:colId xmlns:a16="http://schemas.microsoft.com/office/drawing/2014/main" val="4105003385"/>
                    </a:ext>
                  </a:extLst>
                </a:gridCol>
                <a:gridCol w="2311308">
                  <a:extLst>
                    <a:ext uri="{9D8B030D-6E8A-4147-A177-3AD203B41FA5}">
                      <a16:colId xmlns:a16="http://schemas.microsoft.com/office/drawing/2014/main" val="3948738463"/>
                    </a:ext>
                  </a:extLst>
                </a:gridCol>
                <a:gridCol w="2308960">
                  <a:extLst>
                    <a:ext uri="{9D8B030D-6E8A-4147-A177-3AD203B41FA5}">
                      <a16:colId xmlns:a16="http://schemas.microsoft.com/office/drawing/2014/main" val="2730475216"/>
                    </a:ext>
                  </a:extLst>
                </a:gridCol>
              </a:tblGrid>
              <a:tr h="474379">
                <a:tc>
                  <a:txBody>
                    <a:bodyPr/>
                    <a:lstStyle/>
                    <a:p>
                      <a:pPr>
                        <a:lnSpc>
                          <a:spcPct val="100000"/>
                        </a:lnSpc>
                        <a:spcBef>
                          <a:spcPts val="0"/>
                        </a:spcBef>
                        <a:spcAft>
                          <a:spcPts val="0"/>
                        </a:spcAft>
                      </a:pPr>
                      <a:r>
                        <a:rPr lang="en-GB" sz="1800" dirty="0">
                          <a:effectLst/>
                        </a:rPr>
                        <a:t>Outcome</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nSpc>
                          <a:spcPct val="100000"/>
                        </a:lnSpc>
                        <a:spcBef>
                          <a:spcPts val="0"/>
                        </a:spcBef>
                        <a:spcAft>
                          <a:spcPts val="0"/>
                        </a:spcAft>
                      </a:pPr>
                      <a:r>
                        <a:rPr lang="en-GB" sz="1800" dirty="0">
                          <a:effectLst/>
                        </a:rPr>
                        <a:t>Selected Model</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ct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No of studies</a:t>
                      </a:r>
                    </a:p>
                  </a:txBody>
                  <a:tcPr marL="39617" marR="39617" marT="0" marB="0"/>
                </a:tc>
                <a:tc>
                  <a:txBody>
                    <a:bodyPr/>
                    <a:lstStyle/>
                    <a:p>
                      <a:pPr algn="ctr">
                        <a:lnSpc>
                          <a:spcPct val="100000"/>
                        </a:lnSpc>
                        <a:spcBef>
                          <a:spcPts val="0"/>
                        </a:spcBef>
                        <a:spcAft>
                          <a:spcPts val="0"/>
                        </a:spcAft>
                      </a:pPr>
                      <a:r>
                        <a:rPr lang="en-GB" sz="1800" dirty="0">
                          <a:effectLst/>
                        </a:rPr>
                        <a:t>Upadacitinib vs. Secukinumab</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ctr">
                        <a:lnSpc>
                          <a:spcPct val="100000"/>
                        </a:lnSpc>
                        <a:spcBef>
                          <a:spcPts val="0"/>
                        </a:spcBef>
                        <a:spcAft>
                          <a:spcPts val="0"/>
                        </a:spcAft>
                      </a:pPr>
                      <a:r>
                        <a:rPr lang="en-GB" sz="1800" dirty="0">
                          <a:effectLst/>
                        </a:rPr>
                        <a:t>Upadacitinib vs. Ixekizumab</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2665525958"/>
                  </a:ext>
                </a:extLst>
              </a:tr>
              <a:tr h="104619">
                <a:tc gridSpan="5">
                  <a:txBody>
                    <a:bodyPr/>
                    <a:lstStyle/>
                    <a:p>
                      <a:pP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Biologic DMARD-naïve analyses</a:t>
                      </a:r>
                    </a:p>
                  </a:txBody>
                  <a:tcPr marL="39617" marR="39617" marT="0" marB="0">
                    <a:solidFill>
                      <a:schemeClr val="accent2"/>
                    </a:solidFill>
                  </a:tcPr>
                </a:tc>
                <a:tc hMerge="1">
                  <a:txBody>
                    <a:bodyPr/>
                    <a:lstStyle/>
                    <a:p>
                      <a:endParaRPr lang="en-GB"/>
                    </a:p>
                  </a:txBody>
                  <a:tcPr/>
                </a:tc>
                <a:tc hMerge="1">
                  <a:txBody>
                    <a:bodyPr/>
                    <a:lstStyle/>
                    <a:p>
                      <a:endParaRPr lang="en-GB"/>
                    </a:p>
                  </a:txBody>
                  <a:tcPr/>
                </a:tc>
                <a:tc hMerge="1">
                  <a:txBody>
                    <a:bodyPr/>
                    <a:lstStyle/>
                    <a:p>
                      <a:pPr algn="ctr">
                        <a:lnSpc>
                          <a:spcPct val="100000"/>
                        </a:lnSpc>
                        <a:spcBef>
                          <a:spcPts val="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chemeClr val="accent2"/>
                    </a:solidFill>
                  </a:tcPr>
                </a:tc>
                <a:tc hMerge="1">
                  <a:txBody>
                    <a:bodyPr/>
                    <a:lstStyle/>
                    <a:p>
                      <a:endParaRPr lang="en-GB"/>
                    </a:p>
                  </a:txBody>
                  <a:tcPr/>
                </a:tc>
                <a:extLst>
                  <a:ext uri="{0D108BD9-81ED-4DB2-BD59-A6C34878D82A}">
                    <a16:rowId xmlns:a16="http://schemas.microsoft.com/office/drawing/2014/main" val="2865031475"/>
                  </a:ext>
                </a:extLst>
              </a:tr>
              <a:tr h="104619">
                <a:tc gridSpan="3">
                  <a:txBody>
                    <a:bodyPr/>
                    <a:lstStyle/>
                    <a:p>
                      <a:pPr>
                        <a:lnSpc>
                          <a:spcPct val="100000"/>
                        </a:lnSpc>
                        <a:spcBef>
                          <a:spcPts val="0"/>
                        </a:spcBef>
                        <a:spcAft>
                          <a:spcPts val="0"/>
                        </a:spcAft>
                      </a:pPr>
                      <a:r>
                        <a:rPr lang="en-GB" sz="1800" dirty="0">
                          <a:effectLst/>
                        </a:rPr>
                        <a:t> </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rgbClr val="E7E9E9"/>
                    </a:solidFill>
                  </a:tcPr>
                </a:tc>
                <a:tc hMerge="1">
                  <a:txBody>
                    <a:bodyPr/>
                    <a:lstStyle/>
                    <a:p>
                      <a:pPr>
                        <a:lnSpc>
                          <a:spcPct val="100000"/>
                        </a:lnSpc>
                        <a:spcBef>
                          <a:spcPts val="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rgbClr val="E7E9E9"/>
                    </a:solidFill>
                  </a:tcPr>
                </a:tc>
                <a:tc hMerge="1">
                  <a:txBody>
                    <a:bodyPr/>
                    <a:lstStyle/>
                    <a:p>
                      <a:pPr algn="ctr">
                        <a:lnSpc>
                          <a:spcPct val="100000"/>
                        </a:lnSpc>
                        <a:spcBef>
                          <a:spcPts val="0"/>
                        </a:spcBef>
                        <a:spcAft>
                          <a:spcPts val="0"/>
                        </a:spcAft>
                      </a:pP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gridSpan="2">
                  <a:txBody>
                    <a:bodyPr/>
                    <a:lstStyle/>
                    <a:p>
                      <a:pPr algn="ctr">
                        <a:lnSpc>
                          <a:spcPct val="100000"/>
                        </a:lnSpc>
                        <a:spcBef>
                          <a:spcPts val="0"/>
                        </a:spcBef>
                        <a:spcAft>
                          <a:spcPts val="0"/>
                        </a:spcAft>
                      </a:pPr>
                      <a:r>
                        <a:rPr lang="en-GB" sz="1800" dirty="0">
                          <a:effectLst/>
                        </a:rPr>
                        <a:t>Odds ratio (95% </a:t>
                      </a:r>
                      <a:r>
                        <a:rPr lang="en-GB" sz="1800" dirty="0" err="1">
                          <a:effectLst/>
                        </a:rPr>
                        <a:t>CrI</a:t>
                      </a:r>
                      <a:r>
                        <a:rPr lang="en-GB" sz="1800" dirty="0">
                          <a:effectLst/>
                        </a:rPr>
                        <a:t>)**</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hMerge="1">
                  <a:txBody>
                    <a:bodyPr/>
                    <a:lstStyle/>
                    <a:p>
                      <a:endParaRPr lang="en-GB"/>
                    </a:p>
                  </a:txBody>
                  <a:tcPr/>
                </a:tc>
                <a:extLst>
                  <a:ext uri="{0D108BD9-81ED-4DB2-BD59-A6C34878D82A}">
                    <a16:rowId xmlns:a16="http://schemas.microsoft.com/office/drawing/2014/main" val="749143134"/>
                  </a:ext>
                </a:extLst>
              </a:tr>
              <a:tr h="104619">
                <a:tc rowSpan="2">
                  <a:txBody>
                    <a:bodyPr/>
                    <a:lstStyle/>
                    <a:p>
                      <a:pPr>
                        <a:lnSpc>
                          <a:spcPct val="100000"/>
                        </a:lnSpc>
                        <a:spcBef>
                          <a:spcPts val="0"/>
                        </a:spcBef>
                        <a:spcAft>
                          <a:spcPts val="0"/>
                        </a:spcAft>
                      </a:pPr>
                      <a:r>
                        <a:rPr lang="en-GB" sz="1800" dirty="0">
                          <a:effectLst/>
                        </a:rPr>
                        <a:t>ASAS40*</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nchor="ctr"/>
                </a:tc>
                <a:tc>
                  <a:txBody>
                    <a:bodyPr/>
                    <a:lstStyle/>
                    <a:p>
                      <a:pPr>
                        <a:lnSpc>
                          <a:spcPct val="100000"/>
                        </a:lnSpc>
                        <a:spcBef>
                          <a:spcPts val="0"/>
                        </a:spcBef>
                        <a:spcAft>
                          <a:spcPts val="0"/>
                        </a:spcAft>
                      </a:pPr>
                      <a:r>
                        <a:rPr lang="en-GB" sz="1800">
                          <a:effectLst/>
                        </a:rPr>
                        <a:t>Fixed effects</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7</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1993599184"/>
                  </a:ext>
                </a:extLst>
              </a:tr>
              <a:tr h="104619">
                <a:tc vMerge="1">
                  <a:txBody>
                    <a:bodyPr/>
                    <a:lstStyle/>
                    <a:p>
                      <a:endParaRPr lang="en-GB"/>
                    </a:p>
                  </a:txBody>
                  <a:tcPr/>
                </a:tc>
                <a:tc>
                  <a:txBody>
                    <a:bodyPr/>
                    <a:lstStyle/>
                    <a:p>
                      <a:r>
                        <a:rPr lang="en-GB" sz="1800">
                          <a:effectLst/>
                        </a:rPr>
                        <a:t>Random effects</a:t>
                      </a:r>
                      <a:endParaRPr lang="en-GB"/>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7</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628859692"/>
                  </a:ext>
                </a:extLst>
              </a:tr>
              <a:tr h="104619">
                <a:tc>
                  <a:txBody>
                    <a:bodyPr/>
                    <a:lstStyle/>
                    <a:p>
                      <a:pPr>
                        <a:lnSpc>
                          <a:spcPct val="100000"/>
                        </a:lnSpc>
                        <a:spcBef>
                          <a:spcPts val="0"/>
                        </a:spcBef>
                        <a:spcAft>
                          <a:spcPts val="0"/>
                        </a:spcAft>
                      </a:pPr>
                      <a:r>
                        <a:rPr lang="en-GB" sz="1800" dirty="0">
                          <a:effectLst/>
                        </a:rPr>
                        <a:t>BASDAI50</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nSpc>
                          <a:spcPct val="100000"/>
                        </a:lnSpc>
                        <a:spcBef>
                          <a:spcPts val="0"/>
                        </a:spcBef>
                        <a:spcAft>
                          <a:spcPts val="0"/>
                        </a:spcAft>
                      </a:pPr>
                      <a:r>
                        <a:rPr lang="en-GB" sz="1800" dirty="0">
                          <a:effectLst/>
                        </a:rPr>
                        <a:t>Fixed effects</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3</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1692768543"/>
                  </a:ext>
                </a:extLst>
              </a:tr>
              <a:tr h="104619">
                <a:tc gridSpan="2">
                  <a:txBody>
                    <a:bodyPr/>
                    <a:lstStyle/>
                    <a:p>
                      <a:pPr algn="r">
                        <a:lnSpc>
                          <a:spcPct val="100000"/>
                        </a:lnSpc>
                        <a:spcBef>
                          <a:spcPts val="0"/>
                        </a:spcBef>
                        <a:spcAft>
                          <a:spcPts val="0"/>
                        </a:spcAft>
                      </a:pPr>
                      <a:r>
                        <a:rPr lang="en-GB" sz="1800" dirty="0">
                          <a:effectLst/>
                        </a:rPr>
                        <a:t> </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rgbClr val="E7E9E9"/>
                    </a:solidFill>
                  </a:tcPr>
                </a:tc>
                <a:tc hMerge="1">
                  <a:txBody>
                    <a:bodyPr/>
                    <a:lstStyle/>
                    <a:p>
                      <a:pPr algn="r">
                        <a:lnSpc>
                          <a:spcPct val="100000"/>
                        </a:lnSpc>
                        <a:spcBef>
                          <a:spcPts val="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rgbClr val="E7E9E9"/>
                    </a:solidFill>
                  </a:tcPr>
                </a:tc>
                <a:tc>
                  <a:txBody>
                    <a:bodyPr/>
                    <a:lstStyle/>
                    <a:p>
                      <a:pPr algn="ctr">
                        <a:lnSpc>
                          <a:spcPct val="100000"/>
                        </a:lnSpc>
                        <a:spcBef>
                          <a:spcPts val="0"/>
                        </a:spcBef>
                        <a:spcAft>
                          <a:spcPts val="0"/>
                        </a:spcAft>
                      </a:pP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gridSpan="2">
                  <a:txBody>
                    <a:bodyPr/>
                    <a:lstStyle/>
                    <a:p>
                      <a:pPr algn="ctr">
                        <a:lnSpc>
                          <a:spcPct val="100000"/>
                        </a:lnSpc>
                        <a:spcBef>
                          <a:spcPts val="0"/>
                        </a:spcBef>
                        <a:spcAft>
                          <a:spcPts val="0"/>
                        </a:spcAft>
                      </a:pPr>
                      <a:r>
                        <a:rPr lang="en-GB" sz="1800" dirty="0">
                          <a:effectLst/>
                        </a:rPr>
                        <a:t>Mean difference (95% </a:t>
                      </a:r>
                      <a:r>
                        <a:rPr lang="en-GB" sz="1800" dirty="0" err="1">
                          <a:effectLst/>
                        </a:rPr>
                        <a:t>CrI</a:t>
                      </a:r>
                      <a:r>
                        <a:rPr lang="en-GB" sz="1800" dirty="0">
                          <a:effectLst/>
                        </a:rPr>
                        <a:t>)***</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hMerge="1">
                  <a:txBody>
                    <a:bodyPr/>
                    <a:lstStyle/>
                    <a:p>
                      <a:endParaRPr lang="en-GB"/>
                    </a:p>
                  </a:txBody>
                  <a:tcPr/>
                </a:tc>
                <a:extLst>
                  <a:ext uri="{0D108BD9-81ED-4DB2-BD59-A6C34878D82A}">
                    <a16:rowId xmlns:a16="http://schemas.microsoft.com/office/drawing/2014/main" val="3750931699"/>
                  </a:ext>
                </a:extLst>
              </a:tr>
              <a:tr h="246517">
                <a:tc>
                  <a:txBody>
                    <a:bodyPr/>
                    <a:lstStyle/>
                    <a:p>
                      <a:pPr>
                        <a:lnSpc>
                          <a:spcPct val="100000"/>
                        </a:lnSpc>
                        <a:spcBef>
                          <a:spcPts val="0"/>
                        </a:spcBef>
                        <a:spcAft>
                          <a:spcPts val="0"/>
                        </a:spcAft>
                      </a:pPr>
                      <a:r>
                        <a:rPr lang="en-GB" sz="1800" dirty="0">
                          <a:effectLst/>
                        </a:rPr>
                        <a:t>BASDAI CFB</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nSpc>
                          <a:spcPct val="100000"/>
                        </a:lnSpc>
                        <a:spcBef>
                          <a:spcPts val="0"/>
                        </a:spcBef>
                        <a:spcAft>
                          <a:spcPts val="0"/>
                        </a:spcAft>
                      </a:pPr>
                      <a:r>
                        <a:rPr lang="en-GB" sz="1800">
                          <a:effectLst/>
                        </a:rPr>
                        <a:t>Baseline-risk adjusted fixed effects</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7</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2274135561"/>
                  </a:ext>
                </a:extLst>
              </a:tr>
              <a:tr h="104619">
                <a:tc>
                  <a:txBody>
                    <a:bodyPr/>
                    <a:lstStyle/>
                    <a:p>
                      <a:pPr>
                        <a:lnSpc>
                          <a:spcPct val="100000"/>
                        </a:lnSpc>
                        <a:spcBef>
                          <a:spcPts val="0"/>
                        </a:spcBef>
                        <a:spcAft>
                          <a:spcPts val="0"/>
                        </a:spcAft>
                      </a:pPr>
                      <a:r>
                        <a:rPr lang="en-GB" sz="1800" dirty="0">
                          <a:effectLst/>
                        </a:rPr>
                        <a:t>BASFI CFB</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nSpc>
                          <a:spcPct val="100000"/>
                        </a:lnSpc>
                        <a:spcBef>
                          <a:spcPts val="0"/>
                        </a:spcBef>
                        <a:spcAft>
                          <a:spcPts val="0"/>
                        </a:spcAft>
                      </a:pPr>
                      <a:r>
                        <a:rPr lang="en-GB" sz="1800" dirty="0">
                          <a:effectLst/>
                        </a:rPr>
                        <a:t>Fixed effects</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2</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3225150431"/>
                  </a:ext>
                </a:extLst>
              </a:tr>
              <a:tr h="104619">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mn-lt"/>
                          <a:ea typeface="Times New Roman" panose="02020603050405020304" pitchFamily="18" charset="0"/>
                          <a:cs typeface="Times New Roman" panose="02020603050405020304" pitchFamily="18" charset="0"/>
                        </a:rPr>
                        <a:t>Biologic DMARD-naïve experienced</a:t>
                      </a:r>
                    </a:p>
                  </a:txBody>
                  <a:tcPr marL="39617" marR="39617" marT="0" marB="0">
                    <a:solidFill>
                      <a:schemeClr val="accent2"/>
                    </a:solidFill>
                  </a:tcPr>
                </a:tc>
                <a:tc hMerge="1">
                  <a:txBody>
                    <a:bodyPr/>
                    <a:lstStyle/>
                    <a:p>
                      <a:endParaRPr lang="en-GB"/>
                    </a:p>
                  </a:txBody>
                  <a:tcPr/>
                </a:tc>
                <a:tc hMerge="1">
                  <a:txBody>
                    <a:bodyPr/>
                    <a:lstStyle/>
                    <a:p>
                      <a:endParaRPr lang="en-GB"/>
                    </a:p>
                  </a:txBody>
                  <a:tcPr/>
                </a:tc>
                <a:tc hMerge="1">
                  <a:txBody>
                    <a:bodyPr/>
                    <a:lstStyle/>
                    <a:p>
                      <a:pPr algn="r">
                        <a:lnSpc>
                          <a:spcPct val="100000"/>
                        </a:lnSpc>
                        <a:spcBef>
                          <a:spcPts val="0"/>
                        </a:spcBef>
                        <a:spcAft>
                          <a:spcPts val="0"/>
                        </a:spcAft>
                      </a:pPr>
                      <a:endParaRPr lang="en-GB" sz="18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solidFill>
                      <a:schemeClr val="accent2"/>
                    </a:solidFill>
                  </a:tcPr>
                </a:tc>
                <a:tc hMerge="1">
                  <a:txBody>
                    <a:bodyPr/>
                    <a:lstStyle/>
                    <a:p>
                      <a:pPr algn="r">
                        <a:lnSpc>
                          <a:spcPct val="100000"/>
                        </a:lnSpc>
                        <a:spcBef>
                          <a:spcPts val="0"/>
                        </a:spcBef>
                        <a:spcAft>
                          <a:spcPts val="0"/>
                        </a:spcAft>
                      </a:pPr>
                      <a:endParaRPr lang="en-GB" sz="18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3054167963"/>
                  </a:ext>
                </a:extLst>
              </a:tr>
              <a:tr h="104619">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solidFill>
                      <a:srgbClr val="E7E9E9"/>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solidFill>
                      <a:srgbClr val="E7E9E9"/>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effectLst/>
                        </a:rPr>
                        <a:t>Odds ratio (95% </a:t>
                      </a:r>
                      <a:r>
                        <a:rPr lang="en-GB" sz="1800" dirty="0" err="1">
                          <a:effectLst/>
                        </a:rPr>
                        <a:t>CrI</a:t>
                      </a:r>
                      <a:r>
                        <a:rPr lang="en-GB" sz="1800" dirty="0">
                          <a:effectLst/>
                        </a:rPr>
                        <a:t>)**</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nchor="ctr"/>
                </a:tc>
                <a:tc hMerge="1">
                  <a:txBody>
                    <a:bodyPr/>
                    <a:lstStyle/>
                    <a:p>
                      <a:pPr algn="r">
                        <a:lnSpc>
                          <a:spcPct val="100000"/>
                        </a:lnSpc>
                        <a:spcBef>
                          <a:spcPts val="0"/>
                        </a:spcBef>
                        <a:spcAft>
                          <a:spcPts val="0"/>
                        </a:spcAft>
                      </a:pPr>
                      <a:endParaRPr lang="en-GB" sz="1800" dirty="0">
                        <a:effectLst/>
                        <a:highlight>
                          <a:srgbClr val="FFFF00"/>
                        </a:highlight>
                        <a:latin typeface="+mn-lt"/>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2527289863"/>
                  </a:ext>
                </a:extLst>
              </a:tr>
              <a:tr h="1046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mn-lt"/>
                        </a:rPr>
                        <a:t>ASAS40</a:t>
                      </a: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mn-lt"/>
                          <a:ea typeface="+mn-ea"/>
                          <a:cs typeface="+mn-cs"/>
                        </a:rPr>
                        <a:t>Fixed effects</a:t>
                      </a:r>
                      <a:endParaRPr kumimoji="0" lang="en-GB" sz="1800"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2</a:t>
                      </a:r>
                    </a:p>
                  </a:txBody>
                  <a:tcPr marL="68580" marR="68580" marT="0" marB="0" anchor="ctr"/>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a:t>
                      </a:r>
                    </a:p>
                  </a:txBody>
                  <a:tcPr marL="68580" marR="68580" marT="0" marB="0" anchor="ctr"/>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74126647"/>
                  </a:ext>
                </a:extLst>
              </a:tr>
              <a:tr h="1046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mn-lt"/>
                        </a:rPr>
                        <a:t>BASDAI50</a:t>
                      </a: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mn-lt"/>
                          <a:ea typeface="+mn-ea"/>
                          <a:cs typeface="+mn-cs"/>
                        </a:rPr>
                        <a:t>Fixed effects</a:t>
                      </a:r>
                      <a:endParaRPr kumimoji="0" lang="en-GB" sz="1800"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2</a:t>
                      </a:r>
                    </a:p>
                  </a:txBody>
                  <a:tcPr marL="68580" marR="68580"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a:t>
                      </a:r>
                    </a:p>
                  </a:txBody>
                  <a:tcPr marL="68580" marR="68580"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4780525"/>
                  </a:ext>
                </a:extLst>
              </a:tr>
              <a:tr h="184507">
                <a:tc gridSpan="2">
                  <a:txBody>
                    <a:bodyPr/>
                    <a:lstStyle/>
                    <a:p>
                      <a:endParaRPr lang="en-GB" dirty="0">
                        <a:latin typeface="+mn-lt"/>
                      </a:endParaRPr>
                    </a:p>
                  </a:txBody>
                  <a:tcPr marL="39617" marR="39617" marT="0" marB="0">
                    <a:solidFill>
                      <a:srgbClr val="CBCFD0"/>
                    </a:solidFill>
                  </a:tcPr>
                </a:tc>
                <a:tc hMerge="1">
                  <a:txBody>
                    <a:bodyPr/>
                    <a:lstStyle/>
                    <a:p>
                      <a:endParaRPr lang="en-GB" dirty="0">
                        <a:latin typeface="+mn-lt"/>
                      </a:endParaRPr>
                    </a:p>
                  </a:txBody>
                  <a:tcPr marL="39617" marR="39617" marT="0" marB="0">
                    <a:solidFill>
                      <a:srgbClr val="CBCFD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30000" noProof="0" dirty="0">
                        <a:ln>
                          <a:noFill/>
                        </a:ln>
                        <a:solidFill>
                          <a:srgbClr val="000000"/>
                        </a:solidFill>
                        <a:effectLst/>
                        <a:uLnTx/>
                        <a:uFillTx/>
                        <a:latin typeface="+mn-lt"/>
                        <a:ea typeface="+mn-ea"/>
                        <a:cs typeface="+mn-cs"/>
                      </a:endParaRPr>
                    </a:p>
                  </a:txBody>
                  <a:tcPr marL="39617" marR="39617" marT="0" marB="0"/>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effectLst/>
                        </a:rPr>
                        <a:t>Mean difference </a:t>
                      </a:r>
                      <a:r>
                        <a:rPr kumimoji="0" lang="en-GB" sz="1800" b="0" i="0" u="none" strike="noStrike" kern="1200" cap="none" spc="0" normalizeH="0" baseline="0" noProof="0" dirty="0">
                          <a:ln>
                            <a:noFill/>
                          </a:ln>
                          <a:solidFill>
                            <a:srgbClr val="000000"/>
                          </a:solidFill>
                          <a:effectLst/>
                          <a:uLnTx/>
                          <a:uFillTx/>
                          <a:latin typeface="+mn-lt"/>
                          <a:ea typeface="+mn-ea"/>
                          <a:cs typeface="+mn-cs"/>
                        </a:rPr>
                        <a:t> (95% </a:t>
                      </a:r>
                      <a:r>
                        <a:rPr kumimoji="0" lang="en-GB" sz="1800" b="0" i="0" u="none" strike="noStrike" kern="1200" cap="none" spc="0" normalizeH="0" baseline="0" noProof="0" dirty="0" err="1">
                          <a:ln>
                            <a:noFill/>
                          </a:ln>
                          <a:solidFill>
                            <a:srgbClr val="000000"/>
                          </a:solidFill>
                          <a:effectLst/>
                          <a:uLnTx/>
                          <a:uFillTx/>
                          <a:latin typeface="+mn-lt"/>
                          <a:ea typeface="+mn-ea"/>
                          <a:cs typeface="+mn-cs"/>
                        </a:rPr>
                        <a:t>CrI</a:t>
                      </a:r>
                      <a:r>
                        <a:rPr kumimoji="0" lang="en-GB" sz="1800" b="0" i="0" u="none" strike="noStrike" kern="1200" cap="none" spc="0" normalizeH="0" baseline="0" noProof="0" dirty="0">
                          <a:ln>
                            <a:noFill/>
                          </a:ln>
                          <a:solidFill>
                            <a:srgbClr val="000000"/>
                          </a:solidFill>
                          <a:effectLst/>
                          <a:uLnTx/>
                          <a:uFillTx/>
                          <a:latin typeface="+mn-lt"/>
                          <a:ea typeface="+mn-ea"/>
                          <a:cs typeface="+mn-cs"/>
                        </a:rPr>
                        <a:t>)***</a:t>
                      </a:r>
                      <a:endParaRPr kumimoji="0" lang="en-GB" sz="1800" b="0" i="0" u="none" strike="noStrike" kern="1200" cap="none" spc="0" normalizeH="0" baseline="30000" noProof="0" dirty="0">
                        <a:ln>
                          <a:noFill/>
                        </a:ln>
                        <a:solidFill>
                          <a:srgbClr val="000000"/>
                        </a:solidFill>
                        <a:effectLst/>
                        <a:uLnTx/>
                        <a:uFillTx/>
                        <a:latin typeface="+mn-lt"/>
                        <a:ea typeface="+mn-ea"/>
                        <a:cs typeface="+mn-cs"/>
                      </a:endParaRPr>
                    </a:p>
                  </a:txBody>
                  <a:tcPr marL="39617" marR="39617" marT="0" marB="0"/>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Lato"/>
                          <a:ea typeface="+mn-ea"/>
                          <a:cs typeface="+mn-cs"/>
                        </a:rPr>
                        <a:t>MD (95% </a:t>
                      </a:r>
                      <a:r>
                        <a:rPr kumimoji="0" lang="en-GB" sz="1800" b="0" i="0" u="none" strike="noStrike" kern="1200" cap="none" spc="0" normalizeH="0" baseline="0" noProof="0" dirty="0" err="1">
                          <a:ln>
                            <a:noFill/>
                          </a:ln>
                          <a:solidFill>
                            <a:srgbClr val="000000"/>
                          </a:solidFill>
                          <a:effectLst/>
                          <a:uLnTx/>
                          <a:uFillTx/>
                          <a:latin typeface="Lato"/>
                          <a:ea typeface="+mn-ea"/>
                          <a:cs typeface="+mn-cs"/>
                        </a:rPr>
                        <a:t>CrI</a:t>
                      </a:r>
                      <a:r>
                        <a:rPr kumimoji="0" lang="en-GB" sz="1800" b="0" i="0" u="none" strike="noStrike" kern="1200" cap="none" spc="0" normalizeH="0" baseline="0" noProof="0" dirty="0">
                          <a:ln>
                            <a:noFill/>
                          </a:ln>
                          <a:solidFill>
                            <a:srgbClr val="000000"/>
                          </a:solidFill>
                          <a:effectLst/>
                          <a:uLnTx/>
                          <a:uFillTx/>
                          <a:latin typeface="Lato"/>
                          <a:ea typeface="+mn-ea"/>
                          <a:cs typeface="+mn-cs"/>
                        </a:rPr>
                        <a:t>)</a:t>
                      </a:r>
                      <a:r>
                        <a:rPr kumimoji="0" lang="en-GB" sz="1800" b="0" i="0" u="none" strike="noStrike" kern="1200" cap="none" spc="0" normalizeH="0" baseline="30000" noProof="0" dirty="0">
                          <a:ln>
                            <a:noFill/>
                          </a:ln>
                          <a:solidFill>
                            <a:srgbClr val="000000"/>
                          </a:solidFill>
                          <a:effectLst/>
                          <a:uLnTx/>
                          <a:uFillTx/>
                          <a:latin typeface="Lato"/>
                          <a:ea typeface="+mn-ea"/>
                          <a:cs typeface="+mn-cs"/>
                        </a:rPr>
                        <a:t>b</a:t>
                      </a:r>
                      <a:endParaRPr kumimoji="0" lang="en-GB" sz="1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39617" marR="39617" marT="0" marB="0"/>
                </a:tc>
                <a:extLst>
                  <a:ext uri="{0D108BD9-81ED-4DB2-BD59-A6C34878D82A}">
                    <a16:rowId xmlns:a16="http://schemas.microsoft.com/office/drawing/2014/main" val="2426102287"/>
                  </a:ext>
                </a:extLst>
              </a:tr>
              <a:tr h="104619">
                <a:tc>
                  <a:txBody>
                    <a:bodyPr/>
                    <a:lstStyle/>
                    <a:p>
                      <a:pPr>
                        <a:lnSpc>
                          <a:spcPct val="100000"/>
                        </a:lnSpc>
                        <a:spcBef>
                          <a:spcPts val="0"/>
                        </a:spcBef>
                        <a:spcAft>
                          <a:spcPts val="0"/>
                        </a:spcAft>
                      </a:pPr>
                      <a:r>
                        <a:rPr lang="en-GB" sz="1800" dirty="0">
                          <a:effectLst/>
                          <a:latin typeface="+mn-lt"/>
                        </a:rPr>
                        <a:t>BASDAI CFB</a:t>
                      </a: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mn-lt"/>
                          <a:ea typeface="+mn-ea"/>
                          <a:cs typeface="+mn-cs"/>
                        </a:rPr>
                        <a:t>Fixed effects</a:t>
                      </a:r>
                      <a:endParaRPr kumimoji="0" lang="en-GB" sz="1800"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2</a:t>
                      </a: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2942673"/>
                  </a:ext>
                </a:extLst>
              </a:tr>
              <a:tr h="104619">
                <a:tc>
                  <a:txBody>
                    <a:bodyPr/>
                    <a:lstStyle/>
                    <a:p>
                      <a:pPr>
                        <a:lnSpc>
                          <a:spcPct val="100000"/>
                        </a:lnSpc>
                        <a:spcBef>
                          <a:spcPts val="0"/>
                        </a:spcBef>
                        <a:spcAft>
                          <a:spcPts val="0"/>
                        </a:spcAft>
                      </a:pPr>
                      <a:r>
                        <a:rPr lang="en-GB" sz="1800" dirty="0">
                          <a:effectLst/>
                          <a:latin typeface="+mn-lt"/>
                        </a:rPr>
                        <a:t>BASFI CFB</a:t>
                      </a:r>
                      <a:endParaRPr lang="en-GB" sz="1800" dirty="0">
                        <a:effectLst/>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mn-lt"/>
                          <a:ea typeface="+mn-ea"/>
                          <a:cs typeface="+mn-cs"/>
                        </a:rPr>
                        <a:t>Fixed effects</a:t>
                      </a:r>
                      <a:endParaRPr kumimoji="0" lang="en-GB" sz="1800"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endParaRP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2</a:t>
                      </a:r>
                    </a:p>
                  </a:txBody>
                  <a:tcPr marL="39617" marR="39617" marT="0" marB="0"/>
                </a:tc>
                <a:tc>
                  <a:txBody>
                    <a:bodyPr/>
                    <a:lstStyle/>
                    <a:p>
                      <a:pPr algn="r">
                        <a:lnSpc>
                          <a:spcPct val="100000"/>
                        </a:lnSpc>
                        <a:spcBef>
                          <a:spcPts val="0"/>
                        </a:spcBef>
                        <a:spcAft>
                          <a:spcPts val="0"/>
                        </a:spcAft>
                      </a:pPr>
                      <a:r>
                        <a:rPr lang="en-GB" sz="1800" dirty="0">
                          <a:effectLst/>
                          <a:latin typeface="+mn-lt"/>
                          <a:ea typeface="Times New Roman" panose="02020603050405020304" pitchFamily="18" charset="0"/>
                          <a:cs typeface="Times New Roman" panose="02020603050405020304" pitchFamily="18" charset="0"/>
                        </a:rPr>
                        <a:t>-</a:t>
                      </a:r>
                    </a:p>
                  </a:txBody>
                  <a:tcPr marL="39617" marR="39617" marT="0" marB="0"/>
                </a:tc>
                <a:tc>
                  <a:txBody>
                    <a:bodyPr/>
                    <a:lstStyle/>
                    <a:p>
                      <a:pPr algn="r">
                        <a:lnSpc>
                          <a:spcPct val="100000"/>
                        </a:lnSpc>
                        <a:spcBef>
                          <a:spcPts val="0"/>
                        </a:spcBef>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5446665"/>
                  </a:ext>
                </a:extLst>
              </a:tr>
            </a:tbl>
          </a:graphicData>
        </a:graphic>
      </p:graphicFrame>
      <p:sp>
        <p:nvSpPr>
          <p:cNvPr id="10" name="TextBox 9">
            <a:extLst>
              <a:ext uri="{FF2B5EF4-FFF2-40B4-BE49-F238E27FC236}">
                <a16:creationId xmlns:a16="http://schemas.microsoft.com/office/drawing/2014/main" id="{D81869C5-FCDE-29C8-6850-EF5588AF2B44}"/>
              </a:ext>
            </a:extLst>
          </p:cNvPr>
          <p:cNvSpPr txBox="1"/>
          <p:nvPr/>
        </p:nvSpPr>
        <p:spPr>
          <a:xfrm>
            <a:off x="1046052" y="6519446"/>
            <a:ext cx="10371750" cy="338554"/>
          </a:xfrm>
          <a:prstGeom prst="rect">
            <a:avLst/>
          </a:prstGeom>
          <a:noFill/>
        </p:spPr>
        <p:txBody>
          <a:bodyPr wrap="none" rtlCol="0">
            <a:spAutoFit/>
          </a:bodyPr>
          <a:lstStyle/>
          <a:p>
            <a:r>
              <a:rPr lang="en-GB" sz="1600" dirty="0"/>
              <a:t>Abbreviations: CFB, change from baseline; </a:t>
            </a:r>
            <a:r>
              <a:rPr lang="en-GB" sz="1600" dirty="0" err="1"/>
              <a:t>CrI</a:t>
            </a:r>
            <a:r>
              <a:rPr lang="en-GB" sz="1600" dirty="0"/>
              <a:t>, credible interval, DMARD, disease-modifying anti-rheumatic drug.</a:t>
            </a:r>
          </a:p>
        </p:txBody>
      </p:sp>
      <p:sp>
        <p:nvSpPr>
          <p:cNvPr id="11" name="TextBox 10">
            <a:extLst>
              <a:ext uri="{FF2B5EF4-FFF2-40B4-BE49-F238E27FC236}">
                <a16:creationId xmlns:a16="http://schemas.microsoft.com/office/drawing/2014/main" id="{9F1B6253-BAD5-4DD2-96EC-F1B199F78364}"/>
              </a:ext>
            </a:extLst>
          </p:cNvPr>
          <p:cNvSpPr txBox="1"/>
          <p:nvPr/>
        </p:nvSpPr>
        <p:spPr>
          <a:xfrm>
            <a:off x="185351" y="6155152"/>
            <a:ext cx="11611874" cy="338554"/>
          </a:xfrm>
          <a:prstGeom prst="rect">
            <a:avLst/>
          </a:prstGeom>
          <a:noFill/>
        </p:spPr>
        <p:txBody>
          <a:bodyPr wrap="square" rtlCol="0">
            <a:spAutoFit/>
          </a:bodyPr>
          <a:lstStyle/>
          <a:p>
            <a:r>
              <a:rPr lang="en-GB" sz="1600" dirty="0"/>
              <a:t>*Unclear which should be the preferred model. **null effect is 1; ***null effect is 0. ****Secukinumab not included in network. </a:t>
            </a:r>
          </a:p>
        </p:txBody>
      </p:sp>
    </p:spTree>
    <p:extLst>
      <p:ext uri="{BB962C8B-B14F-4D97-AF65-F5344CB8AC3E}">
        <p14:creationId xmlns:p14="http://schemas.microsoft.com/office/powerpoint/2010/main" val="1119703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1A32FB-3391-3AEA-924E-9C13DC09E00E}"/>
              </a:ext>
            </a:extLst>
          </p:cNvPr>
          <p:cNvSpPr>
            <a:spLocks noGrp="1"/>
          </p:cNvSpPr>
          <p:nvPr>
            <p:ph type="body" sz="quarter" idx="12"/>
          </p:nvPr>
        </p:nvSpPr>
        <p:spPr/>
        <p:txBody>
          <a:bodyPr/>
          <a:lstStyle/>
          <a:p>
            <a:pPr marL="285750" indent="-285750">
              <a:buFont typeface="Arial" panose="020B0604020202020204" pitchFamily="34" charset="0"/>
              <a:buChar char="•"/>
            </a:pPr>
            <a:r>
              <a:rPr lang="en-GB" dirty="0"/>
              <a:t>There is no evidence to suggest a difference in the treatment effects of upadacitinib compared with secukinumab and ixekizumab. </a:t>
            </a:r>
          </a:p>
          <a:p>
            <a:pPr marL="971550" lvl="1" indent="-285750"/>
            <a:r>
              <a:rPr lang="en-GB" dirty="0"/>
              <a:t>However, due to the sparsity of the networks, especially for </a:t>
            </a:r>
            <a:r>
              <a:rPr lang="en-GB" dirty="0" err="1"/>
              <a:t>bDMARD</a:t>
            </a:r>
            <a:r>
              <a:rPr lang="en-GB" dirty="0"/>
              <a:t>-experienced analyses, there is a high level of uncertainty in the estimates, particularly for ASAS40 and BASDAI50. </a:t>
            </a:r>
          </a:p>
          <a:p>
            <a:pPr marL="285750" indent="-285750">
              <a:buFont typeface="Arial" panose="020B0604020202020204" pitchFamily="34" charset="0"/>
              <a:buChar char="•"/>
            </a:pPr>
            <a:r>
              <a:rPr lang="en-GB" dirty="0"/>
              <a:t>The company fitted several different NMA models but overall, results were similar for all models explored.</a:t>
            </a:r>
          </a:p>
          <a:p>
            <a:pPr marL="285750" indent="-285750">
              <a:buFont typeface="Arial" panose="020B0604020202020204" pitchFamily="34" charset="0"/>
              <a:buChar char="•"/>
            </a:pPr>
            <a:r>
              <a:rPr lang="en-GB" dirty="0"/>
              <a:t>The company did not conduct NMAs on health-related quality of life or safety outcomes. </a:t>
            </a:r>
          </a:p>
          <a:p>
            <a:pPr marL="285750" indent="-285750">
              <a:buFont typeface="Arial" panose="020B0604020202020204" pitchFamily="34" charset="0"/>
              <a:buChar char="•"/>
            </a:pPr>
            <a:r>
              <a:rPr lang="en-GB" dirty="0"/>
              <a:t>Although the short-term safety and discontinuation data for upadacitinib appear favourable, long-term safety data for AS patients are not available.</a:t>
            </a:r>
          </a:p>
          <a:p>
            <a:pPr marL="285750" indent="-285750">
              <a:buFont typeface="Arial" panose="020B0604020202020204" pitchFamily="34" charset="0"/>
              <a:buChar char="•"/>
            </a:pPr>
            <a:r>
              <a:rPr lang="en-GB" dirty="0"/>
              <a:t>Given the extent to which the upadacitinib summary of product characteristics advice on cautionary use affects the AS population, and the uncertainty about a JAK inhibitor class effect for cardiovascular and malignancy events, there are grounds to doubt the claim for similarity of safety outcomes when compared with </a:t>
            </a:r>
            <a:r>
              <a:rPr lang="en-GB" dirty="0" err="1"/>
              <a:t>bDMARDs</a:t>
            </a:r>
            <a:r>
              <a:rPr lang="en-GB" dirty="0"/>
              <a:t>.</a:t>
            </a:r>
          </a:p>
        </p:txBody>
      </p:sp>
      <p:sp>
        <p:nvSpPr>
          <p:cNvPr id="3" name="Title 2">
            <a:extLst>
              <a:ext uri="{FF2B5EF4-FFF2-40B4-BE49-F238E27FC236}">
                <a16:creationId xmlns:a16="http://schemas.microsoft.com/office/drawing/2014/main" id="{88960C7B-8D68-FCF6-970A-1C4CD6F80241}"/>
              </a:ext>
            </a:extLst>
          </p:cNvPr>
          <p:cNvSpPr>
            <a:spLocks noGrp="1"/>
          </p:cNvSpPr>
          <p:nvPr>
            <p:ph type="ctrTitle"/>
          </p:nvPr>
        </p:nvSpPr>
        <p:spPr/>
        <p:txBody>
          <a:bodyPr>
            <a:normAutofit fontScale="90000"/>
          </a:bodyPr>
          <a:lstStyle/>
          <a:p>
            <a:r>
              <a:rPr lang="en-GB" dirty="0"/>
              <a:t>ERG comments on NMA</a:t>
            </a:r>
          </a:p>
        </p:txBody>
      </p:sp>
      <p:sp>
        <p:nvSpPr>
          <p:cNvPr id="9" name="Text Placeholder 8">
            <a:extLst>
              <a:ext uri="{FF2B5EF4-FFF2-40B4-BE49-F238E27FC236}">
                <a16:creationId xmlns:a16="http://schemas.microsoft.com/office/drawing/2014/main" id="{4383D086-5639-9DCB-081F-CC50C65DF2EB}"/>
              </a:ext>
            </a:extLst>
          </p:cNvPr>
          <p:cNvSpPr>
            <a:spLocks noGrp="1"/>
          </p:cNvSpPr>
          <p:nvPr>
            <p:ph type="body" sz="quarter" idx="13"/>
          </p:nvPr>
        </p:nvSpPr>
        <p:spPr/>
        <p:txBody>
          <a:bodyPr>
            <a:noAutofit/>
          </a:bodyPr>
          <a:lstStyle/>
          <a:p>
            <a:r>
              <a:rPr lang="en-GB" dirty="0"/>
              <a:t>NMA results suggest no difference in treatment effects, but are highly uncertain</a:t>
            </a:r>
          </a:p>
        </p:txBody>
      </p:sp>
      <p:sp>
        <p:nvSpPr>
          <p:cNvPr id="6" name="TextBox 5">
            <a:extLst>
              <a:ext uri="{FF2B5EF4-FFF2-40B4-BE49-F238E27FC236}">
                <a16:creationId xmlns:a16="http://schemas.microsoft.com/office/drawing/2014/main" id="{AF75E951-2CF7-53A1-253B-C9444DBE3CDF}"/>
              </a:ext>
            </a:extLst>
          </p:cNvPr>
          <p:cNvSpPr txBox="1"/>
          <p:nvPr/>
        </p:nvSpPr>
        <p:spPr>
          <a:xfrm>
            <a:off x="1466455" y="6273225"/>
            <a:ext cx="9259091" cy="584775"/>
          </a:xfrm>
          <a:prstGeom prst="rect">
            <a:avLst/>
          </a:prstGeom>
          <a:noFill/>
        </p:spPr>
        <p:txBody>
          <a:bodyPr wrap="square" rtlCol="0">
            <a:spAutoFit/>
          </a:bodyPr>
          <a:lstStyle/>
          <a:p>
            <a:r>
              <a:rPr lang="en-GB" sz="1600" dirty="0"/>
              <a:t>Abbreviations: AS, ankylosing spondylitis; </a:t>
            </a:r>
            <a:r>
              <a:rPr lang="en-GB" sz="1600" dirty="0" err="1"/>
              <a:t>bDMARD</a:t>
            </a:r>
            <a:r>
              <a:rPr lang="en-GB" sz="1600" dirty="0"/>
              <a:t>, biologic disease-modifying anti-rheumatic drug; JAK, Janus kinase; NMA, network meta-analysis</a:t>
            </a:r>
          </a:p>
        </p:txBody>
      </p:sp>
    </p:spTree>
    <p:extLst>
      <p:ext uri="{BB962C8B-B14F-4D97-AF65-F5344CB8AC3E}">
        <p14:creationId xmlns:p14="http://schemas.microsoft.com/office/powerpoint/2010/main" val="1736018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9CD887E-99F5-EAAD-3CA0-6D0F218CC315}"/>
              </a:ext>
            </a:extLst>
          </p:cNvPr>
          <p:cNvSpPr>
            <a:spLocks noGrp="1"/>
          </p:cNvSpPr>
          <p:nvPr>
            <p:ph type="body" sz="quarter" idx="12"/>
          </p:nvPr>
        </p:nvSpPr>
        <p:spPr>
          <a:xfrm>
            <a:off x="496384" y="1366315"/>
            <a:ext cx="11695616" cy="4005262"/>
          </a:xfrm>
        </p:spPr>
        <p:txBody>
          <a:bodyPr/>
          <a:lstStyle/>
          <a:p>
            <a:r>
              <a:rPr lang="en-GB" dirty="0"/>
              <a:t>Company did not conduct NMA of discontinuation rates due to AEs, overall AEs, and SAEs despite ERG request</a:t>
            </a:r>
          </a:p>
          <a:p>
            <a:pPr marL="285750" indent="-285750">
              <a:buFont typeface="Arial" panose="020B0604020202020204" pitchFamily="34" charset="0"/>
              <a:buChar char="•"/>
            </a:pPr>
            <a:r>
              <a:rPr lang="en-GB" dirty="0"/>
              <a:t>Presented naïve comparisons using safety data from SELECT-AXIS 1 trial (only trial with long-term outcomes available) versus all </a:t>
            </a:r>
            <a:r>
              <a:rPr lang="en-GB" b="1" dirty="0"/>
              <a:t>secukinumab</a:t>
            </a:r>
            <a:r>
              <a:rPr lang="en-GB" dirty="0"/>
              <a:t> trials (including licensed and unlicensed doses)</a:t>
            </a:r>
          </a:p>
        </p:txBody>
      </p:sp>
      <p:sp>
        <p:nvSpPr>
          <p:cNvPr id="3" name="Title 2">
            <a:extLst>
              <a:ext uri="{FF2B5EF4-FFF2-40B4-BE49-F238E27FC236}">
                <a16:creationId xmlns:a16="http://schemas.microsoft.com/office/drawing/2014/main" id="{2312ABCF-72F6-5DA5-C8AE-9289DE8444F8}"/>
              </a:ext>
            </a:extLst>
          </p:cNvPr>
          <p:cNvSpPr>
            <a:spLocks noGrp="1"/>
          </p:cNvSpPr>
          <p:nvPr>
            <p:ph type="ctrTitle"/>
          </p:nvPr>
        </p:nvSpPr>
        <p:spPr/>
        <p:txBody>
          <a:bodyPr>
            <a:normAutofit fontScale="90000"/>
          </a:bodyPr>
          <a:lstStyle/>
          <a:p>
            <a:r>
              <a:rPr lang="en-GB" dirty="0"/>
              <a:t>Safety comparisons: evidence of clinical similarity (1/2)</a:t>
            </a:r>
          </a:p>
        </p:txBody>
      </p:sp>
      <p:sp>
        <p:nvSpPr>
          <p:cNvPr id="13" name="Text Placeholder 12">
            <a:extLst>
              <a:ext uri="{FF2B5EF4-FFF2-40B4-BE49-F238E27FC236}">
                <a16:creationId xmlns:a16="http://schemas.microsoft.com/office/drawing/2014/main" id="{24B75345-131A-2E59-9285-CD0C6F232B46}"/>
              </a:ext>
            </a:extLst>
          </p:cNvPr>
          <p:cNvSpPr>
            <a:spLocks noGrp="1"/>
          </p:cNvSpPr>
          <p:nvPr>
            <p:ph type="body" sz="quarter" idx="13"/>
          </p:nvPr>
        </p:nvSpPr>
        <p:spPr/>
        <p:txBody>
          <a:bodyPr>
            <a:noAutofit/>
          </a:bodyPr>
          <a:lstStyle/>
          <a:p>
            <a:r>
              <a:rPr lang="en-GB" sz="2400" dirty="0"/>
              <a:t>Naïve comparisons suggest upadacitinib has a similar safety profile to secukinumab</a:t>
            </a:r>
          </a:p>
        </p:txBody>
      </p:sp>
      <p:sp>
        <p:nvSpPr>
          <p:cNvPr id="10" name="TextBox 9">
            <a:extLst>
              <a:ext uri="{FF2B5EF4-FFF2-40B4-BE49-F238E27FC236}">
                <a16:creationId xmlns:a16="http://schemas.microsoft.com/office/drawing/2014/main" id="{D81869C5-FCDE-29C8-6850-EF5588AF2B44}"/>
              </a:ext>
            </a:extLst>
          </p:cNvPr>
          <p:cNvSpPr txBox="1"/>
          <p:nvPr/>
        </p:nvSpPr>
        <p:spPr>
          <a:xfrm>
            <a:off x="1046052" y="6519446"/>
            <a:ext cx="10786927" cy="338554"/>
          </a:xfrm>
          <a:prstGeom prst="rect">
            <a:avLst/>
          </a:prstGeom>
          <a:noFill/>
        </p:spPr>
        <p:txBody>
          <a:bodyPr wrap="none" rtlCol="0">
            <a:spAutoFit/>
          </a:bodyPr>
          <a:lstStyle/>
          <a:p>
            <a:r>
              <a:rPr lang="en-GB" sz="1600" dirty="0"/>
              <a:t>Abbreviations: AE, adverse event; CV, cardiovascular; LD, loading dose; PY, patient-years; SAE, serious adverse event.</a:t>
            </a:r>
          </a:p>
        </p:txBody>
      </p:sp>
      <p:graphicFrame>
        <p:nvGraphicFramePr>
          <p:cNvPr id="2" name="Table 1">
            <a:extLst>
              <a:ext uri="{FF2B5EF4-FFF2-40B4-BE49-F238E27FC236}">
                <a16:creationId xmlns:a16="http://schemas.microsoft.com/office/drawing/2014/main" id="{56678B3A-0EBC-BD4E-E737-58CA75559077}"/>
              </a:ext>
            </a:extLst>
          </p:cNvPr>
          <p:cNvGraphicFramePr>
            <a:graphicFrameLocks noGrp="1"/>
          </p:cNvGraphicFramePr>
          <p:nvPr>
            <p:extLst>
              <p:ext uri="{D42A27DB-BD31-4B8C-83A1-F6EECF244321}">
                <p14:modId xmlns:p14="http://schemas.microsoft.com/office/powerpoint/2010/main" val="3627872054"/>
              </p:ext>
            </p:extLst>
          </p:nvPr>
        </p:nvGraphicFramePr>
        <p:xfrm>
          <a:off x="185352" y="2413861"/>
          <a:ext cx="11823005" cy="4069920"/>
        </p:xfrm>
        <a:graphic>
          <a:graphicData uri="http://schemas.openxmlformats.org/drawingml/2006/table">
            <a:tbl>
              <a:tblPr firstRow="1" firstCol="1" bandRow="1">
                <a:tableStyleId>{5C22544A-7EE6-4342-B048-85BDC9FD1C3A}</a:tableStyleId>
              </a:tblPr>
              <a:tblGrid>
                <a:gridCol w="1923005">
                  <a:extLst>
                    <a:ext uri="{9D8B030D-6E8A-4147-A177-3AD203B41FA5}">
                      <a16:colId xmlns:a16="http://schemas.microsoft.com/office/drawing/2014/main" val="1039268919"/>
                    </a:ext>
                  </a:extLst>
                </a:gridCol>
                <a:gridCol w="1548000">
                  <a:extLst>
                    <a:ext uri="{9D8B030D-6E8A-4147-A177-3AD203B41FA5}">
                      <a16:colId xmlns:a16="http://schemas.microsoft.com/office/drawing/2014/main" val="1526452775"/>
                    </a:ext>
                  </a:extLst>
                </a:gridCol>
                <a:gridCol w="1440000">
                  <a:extLst>
                    <a:ext uri="{9D8B030D-6E8A-4147-A177-3AD203B41FA5}">
                      <a16:colId xmlns:a16="http://schemas.microsoft.com/office/drawing/2014/main" val="1505661312"/>
                    </a:ext>
                  </a:extLst>
                </a:gridCol>
                <a:gridCol w="1440000">
                  <a:extLst>
                    <a:ext uri="{9D8B030D-6E8A-4147-A177-3AD203B41FA5}">
                      <a16:colId xmlns:a16="http://schemas.microsoft.com/office/drawing/2014/main" val="2745894162"/>
                    </a:ext>
                  </a:extLst>
                </a:gridCol>
                <a:gridCol w="1440000">
                  <a:extLst>
                    <a:ext uri="{9D8B030D-6E8A-4147-A177-3AD203B41FA5}">
                      <a16:colId xmlns:a16="http://schemas.microsoft.com/office/drawing/2014/main" val="4265265190"/>
                    </a:ext>
                  </a:extLst>
                </a:gridCol>
                <a:gridCol w="1440000">
                  <a:extLst>
                    <a:ext uri="{9D8B030D-6E8A-4147-A177-3AD203B41FA5}">
                      <a16:colId xmlns:a16="http://schemas.microsoft.com/office/drawing/2014/main" val="2708399066"/>
                    </a:ext>
                  </a:extLst>
                </a:gridCol>
                <a:gridCol w="1332000">
                  <a:extLst>
                    <a:ext uri="{9D8B030D-6E8A-4147-A177-3AD203B41FA5}">
                      <a16:colId xmlns:a16="http://schemas.microsoft.com/office/drawing/2014/main" val="1090018982"/>
                    </a:ext>
                  </a:extLst>
                </a:gridCol>
                <a:gridCol w="1260000">
                  <a:extLst>
                    <a:ext uri="{9D8B030D-6E8A-4147-A177-3AD203B41FA5}">
                      <a16:colId xmlns:a16="http://schemas.microsoft.com/office/drawing/2014/main" val="1416009094"/>
                    </a:ext>
                  </a:extLst>
                </a:gridCol>
              </a:tblGrid>
              <a:tr h="576000">
                <a:tc>
                  <a:txBody>
                    <a:bodyPr/>
                    <a:lstStyle/>
                    <a:p>
                      <a:pPr algn="ctr"/>
                      <a:r>
                        <a:rPr lang="en-GB" sz="1600" dirty="0">
                          <a:effectLst/>
                          <a:latin typeface="+mn-lt"/>
                        </a:rPr>
                        <a:t> </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SELECT-AXIS1 (Week 104)</a:t>
                      </a:r>
                      <a:endParaRPr lang="en-GB" sz="1600" dirty="0">
                        <a:effectLst/>
                        <a:latin typeface="+mn-lt"/>
                        <a:ea typeface="Times New Roman" panose="02020603050405020304" pitchFamily="18" charset="0"/>
                      </a:endParaRPr>
                    </a:p>
                  </a:txBody>
                  <a:tcPr marL="10059" marR="10059" marT="0" marB="0" anchor="ctr">
                    <a:solidFill>
                      <a:schemeClr val="accent2"/>
                    </a:solidFill>
                  </a:tcPr>
                </a:tc>
                <a:tc>
                  <a:txBody>
                    <a:bodyPr/>
                    <a:lstStyle/>
                    <a:p>
                      <a:pPr algn="ctr"/>
                      <a:r>
                        <a:rPr lang="en-GB" sz="1600" dirty="0">
                          <a:effectLst/>
                          <a:latin typeface="+mn-lt"/>
                        </a:rPr>
                        <a:t>MEASURE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algn="ctr"/>
                      <a:r>
                        <a:rPr lang="en-GB" sz="1600" dirty="0">
                          <a:effectLst/>
                          <a:latin typeface="+mn-lt"/>
                        </a:rPr>
                        <a:t>MEASURE 2</a:t>
                      </a:r>
                    </a:p>
                    <a:p>
                      <a:pPr algn="ct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algn="ctr"/>
                      <a:r>
                        <a:rPr lang="en-GB" sz="1600" dirty="0">
                          <a:effectLst/>
                          <a:latin typeface="+mn-lt"/>
                        </a:rPr>
                        <a:t>MEASURE 3</a:t>
                      </a:r>
                    </a:p>
                    <a:p>
                      <a:pPr algn="ct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MEASURE 3</a:t>
                      </a:r>
                      <a:br>
                        <a:rPr lang="en-GB" sz="1600" dirty="0">
                          <a:effectLst/>
                          <a:latin typeface="+mn-lt"/>
                        </a:rPr>
                      </a:b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algn="ctr"/>
                      <a:r>
                        <a:rPr lang="en-GB" sz="1600" dirty="0">
                          <a:effectLst/>
                          <a:latin typeface="+mn-lt"/>
                        </a:rPr>
                        <a:t>MEASURE 4</a:t>
                      </a:r>
                    </a:p>
                    <a:p>
                      <a:pPr algn="ctr"/>
                      <a:r>
                        <a:rPr lang="en-GB" sz="1600" dirty="0">
                          <a:effectLst/>
                          <a:latin typeface="+mn-lt"/>
                        </a:rPr>
                        <a:t>(Week 104)</a:t>
                      </a:r>
                      <a:endParaRPr lang="en-GB" sz="1600" dirty="0">
                        <a:effectLst/>
                        <a:latin typeface="+mn-lt"/>
                        <a:ea typeface="Times New Roman" panose="02020603050405020304" pitchFamily="18" charset="0"/>
                      </a:endParaRPr>
                    </a:p>
                  </a:txBody>
                  <a:tcPr marL="10059" marR="10059" marT="0" marB="0" anchor="ctr"/>
                </a:tc>
                <a:tc>
                  <a:txBody>
                    <a:bodyPr/>
                    <a:lstStyle/>
                    <a:p>
                      <a:pPr algn="ctr"/>
                      <a:r>
                        <a:rPr lang="en-GB" sz="1600" dirty="0">
                          <a:effectLst/>
                          <a:latin typeface="+mn-lt"/>
                        </a:rPr>
                        <a:t>MEASURE 5</a:t>
                      </a:r>
                    </a:p>
                    <a:p>
                      <a:pPr algn="ct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extLst>
                  <a:ext uri="{0D108BD9-81ED-4DB2-BD59-A6C34878D82A}">
                    <a16:rowId xmlns:a16="http://schemas.microsoft.com/office/drawing/2014/main" val="609838423"/>
                  </a:ext>
                </a:extLst>
              </a:tr>
              <a:tr h="324000">
                <a:tc>
                  <a:txBody>
                    <a:bodyPr/>
                    <a:lstStyle/>
                    <a:p>
                      <a:pPr algn="l"/>
                      <a:r>
                        <a:rPr lang="en-GB" sz="1600" dirty="0">
                          <a:effectLst/>
                          <a:latin typeface="+mn-lt"/>
                          <a:ea typeface="Times New Roman" panose="02020603050405020304" pitchFamily="18" charset="0"/>
                        </a:rPr>
                        <a:t>Drug</a:t>
                      </a:r>
                    </a:p>
                  </a:txBody>
                  <a:tcPr marL="10059" marR="10059" marT="0" marB="0" anchor="ctr"/>
                </a:tc>
                <a:tc>
                  <a:txBody>
                    <a:bodyPr/>
                    <a:lstStyle/>
                    <a:p>
                      <a:pPr algn="ctr"/>
                      <a:r>
                        <a:rPr lang="en-GB" sz="1600" b="1" dirty="0">
                          <a:solidFill>
                            <a:schemeClr val="bg1"/>
                          </a:solidFill>
                          <a:effectLst/>
                          <a:latin typeface="+mn-lt"/>
                          <a:ea typeface="Times New Roman" panose="02020603050405020304" pitchFamily="18" charset="0"/>
                        </a:rPr>
                        <a:t>Upadacitinib</a:t>
                      </a:r>
                    </a:p>
                  </a:txBody>
                  <a:tcPr marL="10059" marR="10059" marT="0" marB="0" anchor="ctr">
                    <a:solidFill>
                      <a:schemeClr val="accent2"/>
                    </a:solidFill>
                  </a:tcPr>
                </a:tc>
                <a:tc gridSpan="6">
                  <a:txBody>
                    <a:bodyPr/>
                    <a:lstStyle/>
                    <a:p>
                      <a:pPr algn="ctr"/>
                      <a:r>
                        <a:rPr lang="en-GB" sz="1600" b="1" dirty="0">
                          <a:solidFill>
                            <a:schemeClr val="bg1"/>
                          </a:solidFill>
                          <a:effectLst/>
                          <a:latin typeface="+mn-lt"/>
                          <a:ea typeface="Times New Roman" panose="02020603050405020304" pitchFamily="18" charset="0"/>
                        </a:rPr>
                        <a:t>Secukinumab</a:t>
                      </a:r>
                    </a:p>
                  </a:txBody>
                  <a:tcPr marL="10059" marR="10059" marT="0" marB="0" anchor="ctr">
                    <a:solidFill>
                      <a:schemeClr val="accent1"/>
                    </a:solidFill>
                  </a:tcPr>
                </a:tc>
                <a:tc hMerge="1">
                  <a:txBody>
                    <a:bodyPr/>
                    <a:lstStyle/>
                    <a:p>
                      <a:pPr algn="ctr"/>
                      <a:endParaRPr lang="en-GB" sz="16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6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6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6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600" dirty="0">
                        <a:effectLst/>
                        <a:latin typeface="Arial" panose="020B0604020202020204" pitchFamily="34" charset="0"/>
                        <a:ea typeface="Times New Roman" panose="02020603050405020304" pitchFamily="18" charset="0"/>
                      </a:endParaRPr>
                    </a:p>
                  </a:txBody>
                  <a:tcPr marL="10059" marR="10059" marT="0" marB="0"/>
                </a:tc>
                <a:extLst>
                  <a:ext uri="{0D108BD9-81ED-4DB2-BD59-A6C34878D82A}">
                    <a16:rowId xmlns:a16="http://schemas.microsoft.com/office/drawing/2014/main" val="1161026106"/>
                  </a:ext>
                </a:extLst>
              </a:tr>
              <a:tr h="241490">
                <a:tc>
                  <a:txBody>
                    <a:bodyPr/>
                    <a:lstStyle/>
                    <a:p>
                      <a:pPr algn="l"/>
                      <a:r>
                        <a:rPr lang="en-GB" sz="1600" dirty="0">
                          <a:effectLst/>
                          <a:latin typeface="+mn-lt"/>
                        </a:rPr>
                        <a:t>Dose</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15mg</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Pooled</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Pooled</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300 mg</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150 mg</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150mg no LD</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150 mg</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423155227"/>
                  </a:ext>
                </a:extLst>
              </a:tr>
              <a:tr h="241490">
                <a:tc>
                  <a:txBody>
                    <a:bodyPr/>
                    <a:lstStyle/>
                    <a:p>
                      <a:pPr algn="l"/>
                      <a:r>
                        <a:rPr lang="en-GB" sz="1600" dirty="0">
                          <a:effectLst/>
                          <a:latin typeface="+mn-lt"/>
                          <a:ea typeface="Times New Roman" panose="02020603050405020304" pitchFamily="18" charset="0"/>
                        </a:rPr>
                        <a:t>N</a:t>
                      </a:r>
                    </a:p>
                  </a:txBody>
                  <a:tcPr marL="10059" marR="10059" marT="0" marB="0"/>
                </a:tc>
                <a:tc>
                  <a:txBody>
                    <a:bodyPr/>
                    <a:lstStyle/>
                    <a:p>
                      <a:pPr algn="ctr"/>
                      <a:r>
                        <a:rPr lang="en-GB" sz="1600" dirty="0">
                          <a:effectLst/>
                          <a:latin typeface="+mn-lt"/>
                        </a:rPr>
                        <a:t>182</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360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211</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113</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110</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116</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453</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1810862"/>
                  </a:ext>
                </a:extLst>
              </a:tr>
              <a:tr h="241490">
                <a:tc>
                  <a:txBody>
                    <a:bodyPr/>
                    <a:lstStyle/>
                    <a:p>
                      <a:pPr algn="l"/>
                      <a:r>
                        <a:rPr lang="en-GB" sz="1600" dirty="0">
                          <a:effectLst/>
                          <a:latin typeface="+mn-lt"/>
                          <a:ea typeface="Times New Roman" panose="02020603050405020304" pitchFamily="18" charset="0"/>
                        </a:rPr>
                        <a:t>Measure</a:t>
                      </a:r>
                    </a:p>
                  </a:txBody>
                  <a:tcPr marL="10059" marR="10059" marT="0" marB="0"/>
                </a:tc>
                <a:tc gridSpan="5">
                  <a:txBody>
                    <a:bodyPr/>
                    <a:lstStyle/>
                    <a:p>
                      <a:pPr algn="ctr"/>
                      <a:r>
                        <a:rPr lang="en-GB" sz="1600" dirty="0">
                          <a:effectLst/>
                          <a:latin typeface="+mn-lt"/>
                        </a:rPr>
                        <a:t>n (incidence rate / 100 patient-years)</a:t>
                      </a:r>
                    </a:p>
                  </a:txBody>
                  <a:tcPr marL="10059" marR="10059" marT="0" marB="0"/>
                </a:tc>
                <a:tc hMerge="1">
                  <a:txBody>
                    <a:bodyPr/>
                    <a:lstStyle/>
                    <a:p>
                      <a:pPr algn="ctr"/>
                      <a:r>
                        <a:rPr lang="en-GB" sz="1600" dirty="0">
                          <a:effectLst/>
                          <a:latin typeface="+mn-lt"/>
                          <a:ea typeface="Times New Roman" panose="02020603050405020304" pitchFamily="18" charset="0"/>
                        </a:rPr>
                        <a:t>n (incidence rate / 100 patient-years)</a:t>
                      </a:r>
                    </a:p>
                  </a:txBody>
                  <a:tcPr marL="10059" marR="10059" marT="0" marB="0"/>
                </a:tc>
                <a:tc hMerge="1">
                  <a:txBody>
                    <a:bodyPr/>
                    <a:lstStyle/>
                    <a:p>
                      <a:pPr algn="ctr"/>
                      <a:endParaRPr lang="en-GB" sz="1600" dirty="0">
                        <a:effectLst/>
                        <a:latin typeface="+mn-lt"/>
                        <a:ea typeface="Times New Roman" panose="02020603050405020304" pitchFamily="18" charset="0"/>
                      </a:endParaRPr>
                    </a:p>
                  </a:txBody>
                  <a:tcPr marL="10059" marR="10059" marT="0" marB="0"/>
                </a:tc>
                <a:tc hMerge="1">
                  <a:txBody>
                    <a:bodyPr/>
                    <a:lstStyle/>
                    <a:p>
                      <a:pPr algn="ctr"/>
                      <a:endParaRPr lang="en-GB" sz="1600" dirty="0">
                        <a:effectLst/>
                        <a:latin typeface="+mn-lt"/>
                        <a:ea typeface="Times New Roman" panose="02020603050405020304" pitchFamily="18" charset="0"/>
                      </a:endParaRPr>
                    </a:p>
                  </a:txBody>
                  <a:tcPr marL="10059" marR="10059" marT="0" marB="0"/>
                </a:tc>
                <a:tc hMerge="1">
                  <a:txBody>
                    <a:bodyPr/>
                    <a:lstStyle/>
                    <a:p>
                      <a:pPr algn="ctr"/>
                      <a:endParaRPr lang="en-GB" sz="1600" dirty="0">
                        <a:effectLst/>
                        <a:latin typeface="+mn-lt"/>
                        <a:ea typeface="Times New Roman" panose="02020603050405020304" pitchFamily="18" charset="0"/>
                      </a:endParaRPr>
                    </a:p>
                  </a:txBody>
                  <a:tcPr marL="10059" marR="10059" marT="0" marB="0"/>
                </a:tc>
                <a:tc gridSpan="2">
                  <a:txBody>
                    <a:bodyPr/>
                    <a:lstStyle/>
                    <a:p>
                      <a:pPr algn="ctr"/>
                      <a:r>
                        <a:rPr lang="en-GB" sz="1600" dirty="0">
                          <a:effectLst/>
                          <a:latin typeface="+mn-lt"/>
                          <a:ea typeface="Times New Roman" panose="02020603050405020304" pitchFamily="18" charset="0"/>
                        </a:rPr>
                        <a:t>n (%)</a:t>
                      </a:r>
                    </a:p>
                  </a:txBody>
                  <a:tcPr marL="10059" marR="10059" marT="0" marB="0"/>
                </a:tc>
                <a:tc hMerge="1">
                  <a:txBody>
                    <a:bodyPr/>
                    <a:lstStyle/>
                    <a:p>
                      <a:pPr algn="ct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1657124064"/>
                  </a:ext>
                </a:extLst>
              </a:tr>
              <a:tr h="241490">
                <a:tc>
                  <a:txBody>
                    <a:bodyPr/>
                    <a:lstStyle/>
                    <a:p>
                      <a:pPr algn="l"/>
                      <a:r>
                        <a:rPr lang="en-GB" sz="1600" dirty="0">
                          <a:effectLst/>
                          <a:latin typeface="+mn-lt"/>
                        </a:rPr>
                        <a:t>Any AE</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291 (203.2)</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175 (212.9)</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83 (152.7)</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90 (179.2)</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98 (83.8)</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364 (80.4)</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95995491"/>
                  </a:ext>
                </a:extLst>
              </a:tr>
              <a:tr h="241490">
                <a:tc>
                  <a:txBody>
                    <a:bodyPr/>
                    <a:lstStyle/>
                    <a:p>
                      <a:pPr algn="l"/>
                      <a:r>
                        <a:rPr lang="en-GB" sz="1600" dirty="0">
                          <a:effectLst/>
                          <a:latin typeface="+mn-lt"/>
                        </a:rPr>
                        <a:t>SAE</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35 (8.3)</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17 (7.1)</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6 (4.8)</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6 (4.8)</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11 (9.4)</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33 (7.3)</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491505359"/>
                  </a:ext>
                </a:extLst>
              </a:tr>
              <a:tr h="482980">
                <a:tc>
                  <a:txBody>
                    <a:bodyPr/>
                    <a:lstStyle/>
                    <a:p>
                      <a:pPr algn="l"/>
                      <a:r>
                        <a:rPr lang="en-GB" sz="1600" dirty="0">
                          <a:effectLst/>
                          <a:latin typeface="+mn-lt"/>
                        </a:rPr>
                        <a:t>AE leading to discontinuation</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15</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9</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4 (3.5)</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4 (3.6)</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5 (4.3)</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10 (2.2)</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169050366"/>
                  </a:ext>
                </a:extLst>
              </a:tr>
              <a:tr h="241490">
                <a:tc>
                  <a:txBody>
                    <a:bodyPr/>
                    <a:lstStyle/>
                    <a:p>
                      <a:pPr algn="l"/>
                      <a:r>
                        <a:rPr lang="en-GB" sz="1600">
                          <a:effectLst/>
                          <a:latin typeface="+mn-lt"/>
                        </a:rPr>
                        <a:t>Any infection</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187 (66.1)</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111 (73.7)</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868446938"/>
                  </a:ext>
                </a:extLst>
              </a:tr>
              <a:tr h="241490">
                <a:tc>
                  <a:txBody>
                    <a:bodyPr/>
                    <a:lstStyle/>
                    <a:p>
                      <a:pPr algn="l"/>
                      <a:r>
                        <a:rPr lang="en-GB" sz="1600">
                          <a:effectLst/>
                          <a:latin typeface="+mn-lt"/>
                        </a:rPr>
                        <a:t>Serious infection</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(0.9)</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9 (2.0)</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407123644"/>
                  </a:ext>
                </a:extLst>
              </a:tr>
              <a:tr h="241490">
                <a:tc>
                  <a:txBody>
                    <a:bodyPr/>
                    <a:lstStyle/>
                    <a:p>
                      <a:pPr algn="l"/>
                      <a:r>
                        <a:rPr lang="en-GB" sz="1600">
                          <a:effectLst/>
                          <a:latin typeface="+mn-lt"/>
                        </a:rPr>
                        <a:t>Malignancy</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(0.9)</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 (0.9)</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137342243"/>
                  </a:ext>
                </a:extLst>
              </a:tr>
              <a:tr h="241490">
                <a:tc>
                  <a:txBody>
                    <a:bodyPr/>
                    <a:lstStyle/>
                    <a:p>
                      <a:pPr algn="l"/>
                      <a:r>
                        <a:rPr lang="en-GB" sz="1600">
                          <a:effectLst/>
                          <a:latin typeface="+mn-lt"/>
                        </a:rPr>
                        <a:t>Neutropenia</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4 (0.9)</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 (0.4)</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(0.9)</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3 (2.7)</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2 (0.4)</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2563267228"/>
                  </a:ext>
                </a:extLst>
              </a:tr>
              <a:tr h="241490">
                <a:tc>
                  <a:txBody>
                    <a:bodyPr/>
                    <a:lstStyle/>
                    <a:p>
                      <a:pPr algn="l"/>
                      <a:r>
                        <a:rPr lang="en-GB" sz="1600" dirty="0">
                          <a:effectLst/>
                          <a:latin typeface="+mn-lt"/>
                        </a:rPr>
                        <a:t>CV events</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2 (0.5)</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 (0.4)</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(0.2)</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94259674"/>
                  </a:ext>
                </a:extLst>
              </a:tr>
              <a:tr h="241490">
                <a:tc>
                  <a:txBody>
                    <a:bodyPr/>
                    <a:lstStyle/>
                    <a:p>
                      <a:pPr algn="l"/>
                      <a:r>
                        <a:rPr lang="en-GB" sz="1600">
                          <a:effectLst/>
                          <a:latin typeface="+mn-lt"/>
                        </a:rPr>
                        <a:t>Death</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748855641"/>
                  </a:ext>
                </a:extLst>
              </a:tr>
            </a:tbl>
          </a:graphicData>
        </a:graphic>
      </p:graphicFrame>
    </p:spTree>
    <p:extLst>
      <p:ext uri="{BB962C8B-B14F-4D97-AF65-F5344CB8AC3E}">
        <p14:creationId xmlns:p14="http://schemas.microsoft.com/office/powerpoint/2010/main" val="582636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312ABCF-72F6-5DA5-C8AE-9289DE8444F8}"/>
              </a:ext>
            </a:extLst>
          </p:cNvPr>
          <p:cNvSpPr>
            <a:spLocks noGrp="1"/>
          </p:cNvSpPr>
          <p:nvPr>
            <p:ph type="ctrTitle"/>
          </p:nvPr>
        </p:nvSpPr>
        <p:spPr/>
        <p:txBody>
          <a:bodyPr>
            <a:normAutofit fontScale="90000"/>
          </a:bodyPr>
          <a:lstStyle/>
          <a:p>
            <a:r>
              <a:rPr lang="en-GB" dirty="0"/>
              <a:t>Safety comparisons: evidence of clinical similarity (2/2)</a:t>
            </a:r>
          </a:p>
        </p:txBody>
      </p:sp>
      <p:sp>
        <p:nvSpPr>
          <p:cNvPr id="13" name="Text Placeholder 12">
            <a:extLst>
              <a:ext uri="{FF2B5EF4-FFF2-40B4-BE49-F238E27FC236}">
                <a16:creationId xmlns:a16="http://schemas.microsoft.com/office/drawing/2014/main" id="{24B75345-131A-2E59-9285-CD0C6F232B46}"/>
              </a:ext>
            </a:extLst>
          </p:cNvPr>
          <p:cNvSpPr>
            <a:spLocks noGrp="1"/>
          </p:cNvSpPr>
          <p:nvPr>
            <p:ph type="body" sz="quarter" idx="13"/>
          </p:nvPr>
        </p:nvSpPr>
        <p:spPr/>
        <p:txBody>
          <a:bodyPr>
            <a:noAutofit/>
          </a:bodyPr>
          <a:lstStyle/>
          <a:p>
            <a:r>
              <a:rPr lang="en-GB" sz="2400" b="0" dirty="0">
                <a:latin typeface="+mn-lt"/>
              </a:rPr>
              <a:t>Naïve comparisons </a:t>
            </a:r>
            <a:r>
              <a:rPr lang="en-GB" sz="2400" dirty="0">
                <a:latin typeface="+mn-lt"/>
              </a:rPr>
              <a:t>suggest upadacitinib has a similar safety profile to ixekizumab</a:t>
            </a:r>
            <a:endParaRPr lang="en-GB" sz="2400" b="0" dirty="0">
              <a:latin typeface="+mn-lt"/>
            </a:endParaRPr>
          </a:p>
          <a:p>
            <a:endParaRPr lang="en-GB" sz="2400" dirty="0"/>
          </a:p>
        </p:txBody>
      </p:sp>
      <p:graphicFrame>
        <p:nvGraphicFramePr>
          <p:cNvPr id="12" name="Table 11">
            <a:extLst>
              <a:ext uri="{FF2B5EF4-FFF2-40B4-BE49-F238E27FC236}">
                <a16:creationId xmlns:a16="http://schemas.microsoft.com/office/drawing/2014/main" id="{453DB1CC-A367-2920-0772-233459185572}"/>
              </a:ext>
            </a:extLst>
          </p:cNvPr>
          <p:cNvGraphicFramePr>
            <a:graphicFrameLocks noGrp="1"/>
          </p:cNvGraphicFramePr>
          <p:nvPr>
            <p:extLst>
              <p:ext uri="{D42A27DB-BD31-4B8C-83A1-F6EECF244321}">
                <p14:modId xmlns:p14="http://schemas.microsoft.com/office/powerpoint/2010/main" val="3124279031"/>
              </p:ext>
            </p:extLst>
          </p:nvPr>
        </p:nvGraphicFramePr>
        <p:xfrm>
          <a:off x="185352" y="2062984"/>
          <a:ext cx="11823005" cy="4380960"/>
        </p:xfrm>
        <a:graphic>
          <a:graphicData uri="http://schemas.openxmlformats.org/drawingml/2006/table">
            <a:tbl>
              <a:tblPr firstRow="1" firstCol="1" bandRow="1">
                <a:tableStyleId>{5C22544A-7EE6-4342-B048-85BDC9FD1C3A}</a:tableStyleId>
              </a:tblPr>
              <a:tblGrid>
                <a:gridCol w="1923005">
                  <a:extLst>
                    <a:ext uri="{9D8B030D-6E8A-4147-A177-3AD203B41FA5}">
                      <a16:colId xmlns:a16="http://schemas.microsoft.com/office/drawing/2014/main" val="1039268919"/>
                    </a:ext>
                  </a:extLst>
                </a:gridCol>
                <a:gridCol w="1980000">
                  <a:extLst>
                    <a:ext uri="{9D8B030D-6E8A-4147-A177-3AD203B41FA5}">
                      <a16:colId xmlns:a16="http://schemas.microsoft.com/office/drawing/2014/main" val="1526452775"/>
                    </a:ext>
                  </a:extLst>
                </a:gridCol>
                <a:gridCol w="1980000">
                  <a:extLst>
                    <a:ext uri="{9D8B030D-6E8A-4147-A177-3AD203B41FA5}">
                      <a16:colId xmlns:a16="http://schemas.microsoft.com/office/drawing/2014/main" val="1505661312"/>
                    </a:ext>
                  </a:extLst>
                </a:gridCol>
                <a:gridCol w="1980000">
                  <a:extLst>
                    <a:ext uri="{9D8B030D-6E8A-4147-A177-3AD203B41FA5}">
                      <a16:colId xmlns:a16="http://schemas.microsoft.com/office/drawing/2014/main" val="2745894162"/>
                    </a:ext>
                  </a:extLst>
                </a:gridCol>
                <a:gridCol w="1980000">
                  <a:extLst>
                    <a:ext uri="{9D8B030D-6E8A-4147-A177-3AD203B41FA5}">
                      <a16:colId xmlns:a16="http://schemas.microsoft.com/office/drawing/2014/main" val="4265265190"/>
                    </a:ext>
                  </a:extLst>
                </a:gridCol>
                <a:gridCol w="1980000">
                  <a:extLst>
                    <a:ext uri="{9D8B030D-6E8A-4147-A177-3AD203B41FA5}">
                      <a16:colId xmlns:a16="http://schemas.microsoft.com/office/drawing/2014/main" val="2708399066"/>
                    </a:ext>
                  </a:extLst>
                </a:gridCol>
              </a:tblGrid>
              <a:tr h="432000">
                <a:tc>
                  <a:txBody>
                    <a:bodyPr/>
                    <a:lstStyle/>
                    <a:p>
                      <a:pPr algn="ctr"/>
                      <a:r>
                        <a:rPr lang="en-GB" sz="1600" dirty="0">
                          <a:effectLst/>
                          <a:latin typeface="+mn-lt"/>
                        </a:rPr>
                        <a:t> </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SELECT-AXIS1 </a:t>
                      </a:r>
                    </a:p>
                    <a:p>
                      <a:pPr algn="ctr"/>
                      <a:r>
                        <a:rPr lang="en-GB" sz="1600" dirty="0">
                          <a:effectLst/>
                          <a:latin typeface="+mn-lt"/>
                        </a:rPr>
                        <a:t>(Week 104)</a:t>
                      </a:r>
                      <a:endParaRPr lang="en-GB" sz="1600" dirty="0">
                        <a:effectLst/>
                        <a:latin typeface="+mn-lt"/>
                        <a:ea typeface="Times New Roman" panose="02020603050405020304" pitchFamily="18" charset="0"/>
                      </a:endParaRPr>
                    </a:p>
                  </a:txBody>
                  <a:tcPr marL="10059" marR="10059" marT="0" marB="0" anchor="ctr">
                    <a:solidFill>
                      <a:schemeClr val="accent2"/>
                    </a:solidFill>
                  </a:tcPr>
                </a:tc>
                <a:tc>
                  <a:txBody>
                    <a:bodyPr/>
                    <a:lstStyle/>
                    <a:p>
                      <a:pPr algn="ctr"/>
                      <a:r>
                        <a:rPr lang="en-GB" sz="1600" dirty="0">
                          <a:effectLst/>
                          <a:latin typeface="+mn-lt"/>
                        </a:rPr>
                        <a:t>COAST-V </a:t>
                      </a:r>
                    </a:p>
                    <a:p>
                      <a:pPr algn="ct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COAST-V</a:t>
                      </a:r>
                      <a:br>
                        <a:rPr lang="en-GB" sz="1600" dirty="0">
                          <a:effectLst/>
                          <a:latin typeface="+mn-lt"/>
                        </a:rPr>
                      </a:b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COAST-W</a:t>
                      </a:r>
                      <a:br>
                        <a:rPr lang="en-GB" sz="1600" dirty="0">
                          <a:effectLst/>
                          <a:latin typeface="+mn-lt"/>
                        </a:rPr>
                      </a:b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COAST-W</a:t>
                      </a:r>
                      <a:br>
                        <a:rPr lang="en-GB" sz="1600" dirty="0">
                          <a:effectLst/>
                          <a:latin typeface="+mn-lt"/>
                        </a:rPr>
                      </a:br>
                      <a:r>
                        <a:rPr lang="en-GB" sz="1600" dirty="0">
                          <a:effectLst/>
                          <a:latin typeface="+mn-lt"/>
                        </a:rPr>
                        <a:t>(Week 52)</a:t>
                      </a:r>
                      <a:endParaRPr lang="en-GB" sz="1600" dirty="0">
                        <a:effectLst/>
                        <a:latin typeface="+mn-lt"/>
                        <a:ea typeface="Times New Roman" panose="02020603050405020304" pitchFamily="18" charset="0"/>
                      </a:endParaRPr>
                    </a:p>
                  </a:txBody>
                  <a:tcPr marL="10059" marR="10059" marT="0" marB="0" anchor="ctr"/>
                </a:tc>
                <a:extLst>
                  <a:ext uri="{0D108BD9-81ED-4DB2-BD59-A6C34878D82A}">
                    <a16:rowId xmlns:a16="http://schemas.microsoft.com/office/drawing/2014/main" val="609838423"/>
                  </a:ext>
                </a:extLst>
              </a:tr>
              <a:tr h="324000">
                <a:tc>
                  <a:txBody>
                    <a:bodyPr/>
                    <a:lstStyle/>
                    <a:p>
                      <a:pPr algn="l"/>
                      <a:r>
                        <a:rPr lang="en-GB" sz="1600" dirty="0">
                          <a:effectLst/>
                          <a:latin typeface="+mn-lt"/>
                          <a:ea typeface="Times New Roman" panose="02020603050405020304" pitchFamily="18" charset="0"/>
                        </a:rPr>
                        <a:t>Drug</a:t>
                      </a:r>
                    </a:p>
                  </a:txBody>
                  <a:tcPr marL="10059" marR="10059" marT="0" marB="0" anchor="ctr"/>
                </a:tc>
                <a:tc>
                  <a:txBody>
                    <a:bodyPr/>
                    <a:lstStyle/>
                    <a:p>
                      <a:pPr algn="ctr"/>
                      <a:r>
                        <a:rPr lang="en-GB" sz="1600" b="1" dirty="0">
                          <a:solidFill>
                            <a:schemeClr val="bg1"/>
                          </a:solidFill>
                          <a:effectLst/>
                          <a:latin typeface="+mn-lt"/>
                          <a:ea typeface="Times New Roman" panose="02020603050405020304" pitchFamily="18" charset="0"/>
                        </a:rPr>
                        <a:t>Upadacitinib</a:t>
                      </a:r>
                    </a:p>
                  </a:txBody>
                  <a:tcPr marL="10059" marR="10059" marT="0" marB="0" anchor="ctr">
                    <a:solidFill>
                      <a:schemeClr val="accent2"/>
                    </a:solidFill>
                  </a:tcPr>
                </a:tc>
                <a:tc gridSpan="4">
                  <a:txBody>
                    <a:bodyPr/>
                    <a:lstStyle/>
                    <a:p>
                      <a:pPr algn="ctr"/>
                      <a:r>
                        <a:rPr lang="en-GB" sz="1600" b="1" dirty="0">
                          <a:solidFill>
                            <a:schemeClr val="bg1"/>
                          </a:solidFill>
                          <a:effectLst/>
                          <a:latin typeface="+mn-lt"/>
                          <a:ea typeface="Times New Roman" panose="02020603050405020304" pitchFamily="18" charset="0"/>
                        </a:rPr>
                        <a:t>Ixekizumab</a:t>
                      </a:r>
                    </a:p>
                  </a:txBody>
                  <a:tcPr marL="10059" marR="10059" marT="0" marB="0" anchor="ctr">
                    <a:solidFill>
                      <a:schemeClr val="accent1"/>
                    </a:solidFill>
                  </a:tcPr>
                </a:tc>
                <a:tc hMerge="1">
                  <a:txBody>
                    <a:bodyPr/>
                    <a:lstStyle/>
                    <a:p>
                      <a:pPr algn="ctr"/>
                      <a:endParaRPr lang="en-GB" sz="1600" dirty="0">
                        <a:effectLst/>
                        <a:latin typeface="+mn-lt"/>
                        <a:ea typeface="Times New Roman" panose="02020603050405020304" pitchFamily="18" charset="0"/>
                      </a:endParaRPr>
                    </a:p>
                  </a:txBody>
                  <a:tcPr marL="10059" marR="10059" marT="0" marB="0" anchor="ctr"/>
                </a:tc>
                <a:tc hMerge="1">
                  <a:txBody>
                    <a:bodyPr/>
                    <a:lstStyle/>
                    <a:p>
                      <a:pPr algn="ctr"/>
                      <a:endParaRPr lang="en-GB" sz="1600" dirty="0">
                        <a:effectLst/>
                        <a:latin typeface="+mn-lt"/>
                        <a:ea typeface="Times New Roman" panose="02020603050405020304" pitchFamily="18" charset="0"/>
                      </a:endParaRPr>
                    </a:p>
                  </a:txBody>
                  <a:tcPr marL="10059" marR="10059" marT="0" marB="0" anchor="ctr"/>
                </a:tc>
                <a:tc hMerge="1">
                  <a:txBody>
                    <a:bodyPr/>
                    <a:lstStyle/>
                    <a:p>
                      <a:pPr algn="ctr"/>
                      <a:endParaRPr lang="en-GB" sz="1600" dirty="0">
                        <a:effectLst/>
                        <a:latin typeface="+mn-lt"/>
                        <a:ea typeface="Times New Roman" panose="02020603050405020304" pitchFamily="18" charset="0"/>
                      </a:endParaRPr>
                    </a:p>
                  </a:txBody>
                  <a:tcPr marL="10059" marR="10059" marT="0" marB="0" anchor="ctr"/>
                </a:tc>
                <a:extLst>
                  <a:ext uri="{0D108BD9-81ED-4DB2-BD59-A6C34878D82A}">
                    <a16:rowId xmlns:a16="http://schemas.microsoft.com/office/drawing/2014/main" val="1176013774"/>
                  </a:ext>
                </a:extLst>
              </a:tr>
              <a:tr h="256800">
                <a:tc>
                  <a:txBody>
                    <a:bodyPr/>
                    <a:lstStyle/>
                    <a:p>
                      <a:pPr algn="l"/>
                      <a:r>
                        <a:rPr lang="en-GB" sz="1600" dirty="0">
                          <a:effectLst/>
                          <a:latin typeface="+mn-lt"/>
                        </a:rPr>
                        <a:t>Dose</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15mg</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80 mg Q2W</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b="1" dirty="0">
                          <a:effectLst/>
                          <a:latin typeface="+mn-lt"/>
                        </a:rPr>
                        <a:t>80 mg Q4W</a:t>
                      </a:r>
                      <a:endParaRPr lang="en-GB" sz="1600" b="1"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80 mg Q2W</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b="1" dirty="0">
                          <a:effectLst/>
                          <a:latin typeface="+mn-lt"/>
                        </a:rPr>
                        <a:t>80 mg Q4W</a:t>
                      </a:r>
                      <a:endParaRPr lang="en-GB" sz="1600" b="1"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423155227"/>
                  </a:ext>
                </a:extLst>
              </a:tr>
              <a:tr h="256800">
                <a:tc>
                  <a:txBody>
                    <a:bodyPr/>
                    <a:lstStyle/>
                    <a:p>
                      <a:pPr algn="l"/>
                      <a:r>
                        <a:rPr lang="en-GB" sz="1600" dirty="0">
                          <a:effectLst/>
                          <a:latin typeface="+mn-lt"/>
                          <a:ea typeface="Times New Roman" panose="02020603050405020304" pitchFamily="18" charset="0"/>
                        </a:rPr>
                        <a:t>N</a:t>
                      </a:r>
                    </a:p>
                  </a:txBody>
                  <a:tcPr marL="10059" marR="10059" marT="0" marB="0"/>
                </a:tc>
                <a:tc>
                  <a:txBody>
                    <a:bodyPr/>
                    <a:lstStyle/>
                    <a:p>
                      <a:pPr algn="ctr"/>
                      <a:r>
                        <a:rPr lang="en-GB" sz="1600">
                          <a:effectLst/>
                          <a:latin typeface="+mn-lt"/>
                        </a:rPr>
                        <a:t>182</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78</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79</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98</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90</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1810862"/>
                  </a:ext>
                </a:extLst>
              </a:tr>
              <a:tr h="256800">
                <a:tc>
                  <a:txBody>
                    <a:bodyPr/>
                    <a:lstStyle/>
                    <a:p>
                      <a:pPr algn="l"/>
                      <a:r>
                        <a:rPr lang="en-GB" sz="1600" dirty="0">
                          <a:effectLst/>
                          <a:latin typeface="+mn-lt"/>
                          <a:ea typeface="Times New Roman" panose="02020603050405020304" pitchFamily="18" charset="0"/>
                        </a:rPr>
                        <a:t>Measure</a:t>
                      </a:r>
                    </a:p>
                  </a:txBody>
                  <a:tcPr marL="10059" marR="1005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rPr>
                        <a:t>n (incidence rate / 100 patient-years)</a:t>
                      </a:r>
                    </a:p>
                  </a:txBody>
                  <a:tcPr marL="10059" marR="10059" marT="0" marB="0"/>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effectLst/>
                          <a:latin typeface="+mn-lt"/>
                          <a:ea typeface="Times New Roman" panose="02020603050405020304" pitchFamily="18" charset="0"/>
                        </a:rPr>
                        <a:t>n (%)</a:t>
                      </a:r>
                    </a:p>
                  </a:txBody>
                  <a:tcPr marL="10059" marR="10059" marT="0" marB="0" anchor="ctr"/>
                </a:tc>
                <a:tc hMerge="1">
                  <a:txBody>
                    <a:bodyPr/>
                    <a:lstStyle/>
                    <a:p>
                      <a:pPr algn="ctr"/>
                      <a:endParaRPr lang="en-GB" sz="17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700" dirty="0">
                        <a:effectLst/>
                        <a:latin typeface="Arial" panose="020B0604020202020204" pitchFamily="34" charset="0"/>
                        <a:ea typeface="Times New Roman" panose="02020603050405020304" pitchFamily="18" charset="0"/>
                      </a:endParaRPr>
                    </a:p>
                  </a:txBody>
                  <a:tcPr marL="10059" marR="10059" marT="0" marB="0"/>
                </a:tc>
                <a:tc hMerge="1">
                  <a:txBody>
                    <a:bodyPr/>
                    <a:lstStyle/>
                    <a:p>
                      <a:pPr algn="ctr"/>
                      <a:endParaRPr lang="en-GB" sz="1700" dirty="0">
                        <a:effectLst/>
                        <a:latin typeface="Arial" panose="020B0604020202020204" pitchFamily="34" charset="0"/>
                        <a:ea typeface="Times New Roman" panose="02020603050405020304" pitchFamily="18" charset="0"/>
                      </a:endParaRPr>
                    </a:p>
                  </a:txBody>
                  <a:tcPr marL="10059" marR="10059" marT="0" marB="0"/>
                </a:tc>
                <a:extLst>
                  <a:ext uri="{0D108BD9-81ED-4DB2-BD59-A6C34878D82A}">
                    <a16:rowId xmlns:a16="http://schemas.microsoft.com/office/drawing/2014/main" val="2997369393"/>
                  </a:ext>
                </a:extLst>
              </a:tr>
              <a:tr h="256800">
                <a:tc>
                  <a:txBody>
                    <a:bodyPr/>
                    <a:lstStyle/>
                    <a:p>
                      <a:pPr algn="l"/>
                      <a:r>
                        <a:rPr lang="en-GB" sz="1600" dirty="0">
                          <a:effectLst/>
                          <a:latin typeface="+mn-lt"/>
                        </a:rPr>
                        <a:t>Any AE</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95995491"/>
                  </a:ext>
                </a:extLst>
              </a:tr>
              <a:tr h="256800">
                <a:tc>
                  <a:txBody>
                    <a:bodyPr/>
                    <a:lstStyle/>
                    <a:p>
                      <a:pPr algn="l"/>
                      <a:r>
                        <a:rPr lang="en-GB" sz="1600" dirty="0">
                          <a:effectLst/>
                          <a:latin typeface="+mn-lt"/>
                        </a:rPr>
                        <a:t>SAE</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4 (5.1)</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3 (3.8)</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2 (2.0)</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 (1.1)</a:t>
                      </a:r>
                      <a:endParaRPr lang="en-GB" sz="160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491505359"/>
                  </a:ext>
                </a:extLst>
              </a:tr>
              <a:tr h="513600">
                <a:tc>
                  <a:txBody>
                    <a:bodyPr/>
                    <a:lstStyle/>
                    <a:p>
                      <a:pPr algn="l"/>
                      <a:r>
                        <a:rPr lang="en-GB" sz="1600" dirty="0">
                          <a:effectLst/>
                          <a:latin typeface="+mn-lt"/>
                        </a:rPr>
                        <a:t>AE leading to discontinuation</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1 (1.3)</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2 (2.5)</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4 (4.1)</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5 (5.6)</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169050366"/>
                  </a:ext>
                </a:extLst>
              </a:tr>
              <a:tr h="256800">
                <a:tc>
                  <a:txBody>
                    <a:bodyPr/>
                    <a:lstStyle/>
                    <a:p>
                      <a:pPr algn="l"/>
                      <a:r>
                        <a:rPr lang="en-GB" sz="1600">
                          <a:effectLst/>
                          <a:latin typeface="+mn-lt"/>
                        </a:rPr>
                        <a:t>Any infection</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25 (32.1)</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25 (31.6)</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29 (29.6)</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33 (36.7)</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868446938"/>
                  </a:ext>
                </a:extLst>
              </a:tr>
              <a:tr h="256800">
                <a:tc>
                  <a:txBody>
                    <a:bodyPr/>
                    <a:lstStyle/>
                    <a:p>
                      <a:pPr algn="l"/>
                      <a:r>
                        <a:rPr lang="en-GB" sz="1600">
                          <a:effectLst/>
                          <a:latin typeface="+mn-lt"/>
                        </a:rPr>
                        <a:t>Serious infection</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1 (1.3)</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(1.1)</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407123644"/>
                  </a:ext>
                </a:extLst>
              </a:tr>
              <a:tr h="256800">
                <a:tc>
                  <a:txBody>
                    <a:bodyPr/>
                    <a:lstStyle/>
                    <a:p>
                      <a:pPr algn="l"/>
                      <a:r>
                        <a:rPr lang="en-GB" sz="1600">
                          <a:effectLst/>
                          <a:latin typeface="+mn-lt"/>
                        </a:rPr>
                        <a:t>Malignancy</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137342243"/>
                  </a:ext>
                </a:extLst>
              </a:tr>
              <a:tr h="256800">
                <a:tc>
                  <a:txBody>
                    <a:bodyPr/>
                    <a:lstStyle/>
                    <a:p>
                      <a:pPr algn="l"/>
                      <a:r>
                        <a:rPr lang="en-GB" sz="1600">
                          <a:effectLst/>
                          <a:latin typeface="+mn-lt"/>
                        </a:rPr>
                        <a:t>Neutropenia</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2563267228"/>
                  </a:ext>
                </a:extLst>
              </a:tr>
              <a:tr h="256800">
                <a:tc>
                  <a:txBody>
                    <a:bodyPr/>
                    <a:lstStyle/>
                    <a:p>
                      <a:pPr algn="l"/>
                      <a:r>
                        <a:rPr lang="en-GB" sz="1600" dirty="0">
                          <a:effectLst/>
                          <a:latin typeface="+mn-lt"/>
                        </a:rPr>
                        <a:t>CV events</a:t>
                      </a:r>
                      <a:endParaRPr lang="en-GB" sz="1600" dirty="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3694259674"/>
                  </a:ext>
                </a:extLst>
              </a:tr>
              <a:tr h="256800">
                <a:tc>
                  <a:txBody>
                    <a:bodyPr/>
                    <a:lstStyle/>
                    <a:p>
                      <a:pPr algn="l"/>
                      <a:r>
                        <a:rPr lang="en-GB" sz="1600">
                          <a:effectLst/>
                          <a:latin typeface="+mn-lt"/>
                        </a:rPr>
                        <a:t>Death</a:t>
                      </a:r>
                      <a:endParaRPr lang="en-GB" sz="1600">
                        <a:effectLst/>
                        <a:latin typeface="+mn-lt"/>
                        <a:ea typeface="Times New Roman" panose="02020603050405020304" pitchFamily="18" charset="0"/>
                      </a:endParaRPr>
                    </a:p>
                  </a:txBody>
                  <a:tcPr marL="10059" marR="10059" marT="0" marB="0"/>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Lato"/>
                          <a:ea typeface="+mn-ea"/>
                          <a:cs typeface="+mn-cs"/>
                        </a:rPr>
                        <a:t>redacted</a:t>
                      </a:r>
                      <a:endParaRPr lang="en-GB" sz="1400" u="sng" dirty="0">
                        <a:effectLst/>
                        <a:highlight>
                          <a:srgbClr val="000000"/>
                        </a:highligh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0</a:t>
                      </a:r>
                      <a:endParaRPr lang="en-GB" sz="1600" dirty="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0</a:t>
                      </a:r>
                      <a:endParaRPr lang="en-GB" sz="1600">
                        <a:effectLst/>
                        <a:latin typeface="+mn-lt"/>
                        <a:ea typeface="Times New Roman" panose="02020603050405020304" pitchFamily="18" charset="0"/>
                      </a:endParaRPr>
                    </a:p>
                  </a:txBody>
                  <a:tcPr marL="10059" marR="10059" marT="0" marB="0"/>
                </a:tc>
                <a:tc>
                  <a:txBody>
                    <a:bodyPr/>
                    <a:lstStyle/>
                    <a:p>
                      <a:pPr algn="ctr"/>
                      <a:r>
                        <a:rPr lang="en-GB" sz="1600">
                          <a:effectLst/>
                          <a:latin typeface="+mn-lt"/>
                        </a:rPr>
                        <a:t>3 (3.1)</a:t>
                      </a:r>
                      <a:endParaRPr lang="en-GB" sz="1600">
                        <a:effectLst/>
                        <a:latin typeface="+mn-lt"/>
                        <a:ea typeface="Times New Roman" panose="02020603050405020304" pitchFamily="18" charset="0"/>
                      </a:endParaRPr>
                    </a:p>
                  </a:txBody>
                  <a:tcPr marL="10059" marR="10059" marT="0" marB="0"/>
                </a:tc>
                <a:tc>
                  <a:txBody>
                    <a:bodyPr/>
                    <a:lstStyle/>
                    <a:p>
                      <a:pPr algn="ctr"/>
                      <a:r>
                        <a:rPr lang="en-GB" sz="1600" dirty="0">
                          <a:effectLst/>
                          <a:latin typeface="+mn-lt"/>
                        </a:rPr>
                        <a:t>1 (1.1)</a:t>
                      </a:r>
                      <a:endParaRPr lang="en-GB" sz="1600" dirty="0">
                        <a:effectLst/>
                        <a:latin typeface="+mn-lt"/>
                        <a:ea typeface="Times New Roman" panose="02020603050405020304" pitchFamily="18" charset="0"/>
                      </a:endParaRPr>
                    </a:p>
                  </a:txBody>
                  <a:tcPr marL="10059" marR="10059" marT="0" marB="0"/>
                </a:tc>
                <a:extLst>
                  <a:ext uri="{0D108BD9-81ED-4DB2-BD59-A6C34878D82A}">
                    <a16:rowId xmlns:a16="http://schemas.microsoft.com/office/drawing/2014/main" val="748855641"/>
                  </a:ext>
                </a:extLst>
              </a:tr>
            </a:tbl>
          </a:graphicData>
        </a:graphic>
      </p:graphicFrame>
      <p:sp>
        <p:nvSpPr>
          <p:cNvPr id="14" name="Text Placeholder 5">
            <a:extLst>
              <a:ext uri="{FF2B5EF4-FFF2-40B4-BE49-F238E27FC236}">
                <a16:creationId xmlns:a16="http://schemas.microsoft.com/office/drawing/2014/main" id="{188C9402-A773-292E-B3E4-53535ACC2D89}"/>
              </a:ext>
            </a:extLst>
          </p:cNvPr>
          <p:cNvSpPr>
            <a:spLocks noGrp="1"/>
          </p:cNvSpPr>
          <p:nvPr>
            <p:ph type="body" sz="quarter" idx="12"/>
          </p:nvPr>
        </p:nvSpPr>
        <p:spPr>
          <a:xfrm>
            <a:off x="496384" y="1366315"/>
            <a:ext cx="11695616" cy="4005262"/>
          </a:xfrm>
        </p:spPr>
        <p:txBody>
          <a:bodyPr/>
          <a:lstStyle/>
          <a:p>
            <a:r>
              <a:rPr lang="en-GB" dirty="0"/>
              <a:t>Company did not conduct NMA of discontinuation rates due to AEs, overall AEs, and SAEs despite ERG request</a:t>
            </a:r>
          </a:p>
          <a:p>
            <a:pPr marL="285750" indent="-285750">
              <a:buFont typeface="Arial" panose="020B0604020202020204" pitchFamily="34" charset="0"/>
              <a:buChar char="•"/>
            </a:pPr>
            <a:r>
              <a:rPr lang="en-GB" dirty="0"/>
              <a:t>Presented naïve comparisons using safety data from SELECT-AXIS 1 trial versus all </a:t>
            </a:r>
            <a:r>
              <a:rPr lang="en-GB" b="1" dirty="0"/>
              <a:t>ixekizumab</a:t>
            </a:r>
            <a:r>
              <a:rPr lang="en-GB" dirty="0"/>
              <a:t> trials</a:t>
            </a:r>
          </a:p>
        </p:txBody>
      </p:sp>
      <p:sp>
        <p:nvSpPr>
          <p:cNvPr id="15" name="TextBox 14">
            <a:extLst>
              <a:ext uri="{FF2B5EF4-FFF2-40B4-BE49-F238E27FC236}">
                <a16:creationId xmlns:a16="http://schemas.microsoft.com/office/drawing/2014/main" id="{37B30C5D-951A-357B-0D69-1BF6812ACB98}"/>
              </a:ext>
            </a:extLst>
          </p:cNvPr>
          <p:cNvSpPr txBox="1"/>
          <p:nvPr/>
        </p:nvSpPr>
        <p:spPr>
          <a:xfrm>
            <a:off x="1046052" y="6519446"/>
            <a:ext cx="10786927" cy="338554"/>
          </a:xfrm>
          <a:prstGeom prst="rect">
            <a:avLst/>
          </a:prstGeom>
          <a:noFill/>
        </p:spPr>
        <p:txBody>
          <a:bodyPr wrap="none" rtlCol="0">
            <a:spAutoFit/>
          </a:bodyPr>
          <a:lstStyle/>
          <a:p>
            <a:r>
              <a:rPr lang="en-GB" sz="1600" dirty="0"/>
              <a:t>Abbreviations: AE, adverse event; CV, cardiovascular; LD, loading dose; PY, patient-years; SAE, serious adverse event.</a:t>
            </a:r>
          </a:p>
        </p:txBody>
      </p:sp>
    </p:spTree>
    <p:extLst>
      <p:ext uri="{BB962C8B-B14F-4D97-AF65-F5344CB8AC3E}">
        <p14:creationId xmlns:p14="http://schemas.microsoft.com/office/powerpoint/2010/main" val="31919998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E4E1D21-37B6-4DED-9C97-E9DA5819D47B}"/>
              </a:ext>
            </a:extLst>
          </p:cNvPr>
          <p:cNvSpPr/>
          <p:nvPr/>
        </p:nvSpPr>
        <p:spPr>
          <a:xfrm>
            <a:off x="397561" y="3567906"/>
            <a:ext cx="11386451" cy="2202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a:t>
            </a:r>
          </a:p>
          <a:p>
            <a:pPr marL="285750" indent="-285750">
              <a:buFont typeface="Arial" panose="020B0604020202020204" pitchFamily="34" charset="0"/>
              <a:buChar char="•"/>
            </a:pPr>
            <a:r>
              <a:rPr lang="en-GB" dirty="0">
                <a:solidFill>
                  <a:schemeClr val="tx1"/>
                </a:solidFill>
              </a:rPr>
              <a:t>Lack of long-term efficacy is key area of uncertainty – length of time patients may sustain a response to upadacitinib is unclear </a:t>
            </a:r>
          </a:p>
          <a:p>
            <a:pPr marL="285750" indent="-285750">
              <a:buFont typeface="Arial" panose="020B0604020202020204" pitchFamily="34" charset="0"/>
              <a:buChar char="•"/>
            </a:pPr>
            <a:r>
              <a:rPr lang="en-GB" dirty="0">
                <a:solidFill>
                  <a:schemeClr val="tx1"/>
                </a:solidFill>
              </a:rPr>
              <a:t>ERG clinical advisers: initial response expected to be sustained because patients would not develop antibodies to upadacitinib as it is small molecule</a:t>
            </a:r>
          </a:p>
          <a:p>
            <a:pPr marL="285750" indent="-285750">
              <a:buFont typeface="Arial" panose="020B0604020202020204" pitchFamily="34" charset="0"/>
              <a:buChar char="•"/>
            </a:pPr>
            <a:r>
              <a:rPr lang="en-GB" dirty="0">
                <a:solidFill>
                  <a:schemeClr val="tx1"/>
                </a:solidFill>
              </a:rPr>
              <a:t>No real-world evidence of adherence to upadacitinib available - maintenance of treatment response may be affected by adherence issues such as missed doses.</a:t>
            </a:r>
          </a:p>
        </p:txBody>
      </p:sp>
      <p:sp>
        <p:nvSpPr>
          <p:cNvPr id="13" name="Rectangle 12">
            <a:extLst>
              <a:ext uri="{FF2B5EF4-FFF2-40B4-BE49-F238E27FC236}">
                <a16:creationId xmlns:a16="http://schemas.microsoft.com/office/drawing/2014/main" id="{E82CA74A-6F08-4190-9479-10C9823605C7}"/>
              </a:ext>
            </a:extLst>
          </p:cNvPr>
          <p:cNvSpPr/>
          <p:nvPr/>
        </p:nvSpPr>
        <p:spPr>
          <a:xfrm>
            <a:off x="397561" y="1244134"/>
            <a:ext cx="11376025" cy="218486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Evidence of upadacitinib is available only up to 14 weeks (randomised, placebo-controlled period of SELECT-AXIS trials</a:t>
            </a:r>
          </a:p>
          <a:p>
            <a:pPr marL="285750" indent="-285750">
              <a:buFont typeface="Arial" panose="020B0604020202020204" pitchFamily="34" charset="0"/>
              <a:buChar char="•"/>
            </a:pPr>
            <a:r>
              <a:rPr lang="en-GB" dirty="0">
                <a:solidFill>
                  <a:schemeClr val="tx1"/>
                </a:solidFill>
              </a:rPr>
              <a:t>Network meta-analyses suggest no difference between upadacitinib and comparators for short term outcomes</a:t>
            </a:r>
          </a:p>
          <a:p>
            <a:pPr marL="285750" indent="-285750">
              <a:buFont typeface="Arial" panose="020B0604020202020204" pitchFamily="34" charset="0"/>
              <a:buChar char="•"/>
            </a:pPr>
            <a:r>
              <a:rPr lang="en-GB" dirty="0">
                <a:solidFill>
                  <a:schemeClr val="tx1"/>
                </a:solidFill>
              </a:rPr>
              <a:t>Cost comparison assumes upadacitinib has similar long-term efficacy (over 5 years) to ixekizumab and secukinumab</a:t>
            </a:r>
          </a:p>
        </p:txBody>
      </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long-term efficacy (1/2)</a:t>
            </a:r>
          </a:p>
          <a:p>
            <a:pPr>
              <a:defRPr/>
            </a:pPr>
            <a:r>
              <a:rPr lang="en-GB" sz="2800" b="0" dirty="0"/>
              <a:t>Company did not present long-term efficacy evidence</a:t>
            </a:r>
            <a:endParaRPr lang="en-GB" sz="3600" dirty="0"/>
          </a:p>
        </p:txBody>
      </p:sp>
    </p:spTree>
    <p:extLst>
      <p:ext uri="{BB962C8B-B14F-4D97-AF65-F5344CB8AC3E}">
        <p14:creationId xmlns:p14="http://schemas.microsoft.com/office/powerpoint/2010/main" val="611263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676A329-CE0D-4571-B0F3-EDD09B7EE892}"/>
              </a:ext>
            </a:extLst>
          </p:cNvPr>
          <p:cNvSpPr/>
          <p:nvPr/>
        </p:nvSpPr>
        <p:spPr>
          <a:xfrm>
            <a:off x="407988" y="1323780"/>
            <a:ext cx="11376026" cy="2105220"/>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2"/>
                </a:solidFill>
              </a:rPr>
              <a:t>Other considerations </a:t>
            </a:r>
          </a:p>
          <a:p>
            <a:pPr marL="285750" indent="-285750">
              <a:buFont typeface="Arial" panose="020B0604020202020204" pitchFamily="34" charset="0"/>
              <a:buChar char="•"/>
            </a:pPr>
            <a:r>
              <a:rPr lang="en-GB" dirty="0">
                <a:solidFill>
                  <a:schemeClr val="tx1"/>
                </a:solidFill>
              </a:rPr>
              <a:t>TA383 (MTA, anti-TNFs) – Various studies all follow up of either 3 or 5 years, confirmed maintenance of efficacy results</a:t>
            </a:r>
          </a:p>
          <a:p>
            <a:pPr marL="285750" indent="-285750">
              <a:buFont typeface="Arial" panose="020B0604020202020204" pitchFamily="34" charset="0"/>
              <a:buChar char="•"/>
            </a:pPr>
            <a:r>
              <a:rPr lang="en-GB" dirty="0">
                <a:solidFill>
                  <a:schemeClr val="tx1"/>
                </a:solidFill>
              </a:rPr>
              <a:t>TA407 (secukinumab) – MEASURE 1 &amp; 2 studies had 2 year follow up for most efficacy results and 1 year for others</a:t>
            </a:r>
          </a:p>
          <a:p>
            <a:pPr marL="285750" indent="-285750">
              <a:buFont typeface="Arial" panose="020B0604020202020204" pitchFamily="34" charset="0"/>
              <a:buChar char="•"/>
            </a:pPr>
            <a:r>
              <a:rPr lang="en-GB" dirty="0">
                <a:solidFill>
                  <a:schemeClr val="tx1"/>
                </a:solidFill>
              </a:rPr>
              <a:t>TA718 (ixekizumab) – COAST-V and W studies had one year of follow up which confirmed maintenance of efficacy results and then rolled over into the COAST-Y study which confirmed maintenance beyond 2 years. </a:t>
            </a: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770050" y="4211678"/>
            <a:ext cx="10957694" cy="720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The NMA results are based on data up to 14 weeks. What are the long-term effects of upadacitinib?</a:t>
            </a:r>
          </a:p>
        </p:txBody>
      </p:sp>
      <p:grpSp>
        <p:nvGrpSpPr>
          <p:cNvPr id="19" name="Group 18">
            <a:extLst>
              <a:ext uri="{FF2B5EF4-FFF2-40B4-BE49-F238E27FC236}">
                <a16:creationId xmlns:a16="http://schemas.microsoft.com/office/drawing/2014/main" id="{6D9A7C60-4C89-4CFD-AF3B-502EA82E57D8}"/>
              </a:ext>
              <a:ext uri="{C183D7F6-B498-43B3-948B-1728B52AA6E4}">
                <adec:decorative xmlns:adec="http://schemas.microsoft.com/office/drawing/2017/decorative" val="1"/>
              </a:ext>
            </a:extLst>
          </p:cNvPr>
          <p:cNvGrpSpPr/>
          <p:nvPr/>
        </p:nvGrpSpPr>
        <p:grpSpPr>
          <a:xfrm>
            <a:off x="355600" y="4211678"/>
            <a:ext cx="720000" cy="720000"/>
            <a:chOff x="-1492881" y="4155759"/>
            <a:chExt cx="720000" cy="720000"/>
          </a:xfrm>
        </p:grpSpPr>
        <p:sp>
          <p:nvSpPr>
            <p:cNvPr id="20" name="Oval 19">
              <a:extLst>
                <a:ext uri="{FF2B5EF4-FFF2-40B4-BE49-F238E27FC236}">
                  <a16:creationId xmlns:a16="http://schemas.microsoft.com/office/drawing/2014/main" id="{48838C65-6756-4939-9479-5E73E09012AB}"/>
                </a:ext>
              </a:extLst>
            </p:cNvPr>
            <p:cNvSpPr/>
            <p:nvPr/>
          </p:nvSpPr>
          <p:spPr>
            <a:xfrm>
              <a:off x="-1492881" y="4155759"/>
              <a:ext cx="720000" cy="72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64612" y="4284028"/>
              <a:ext cx="463463" cy="463463"/>
            </a:xfrm>
            <a:prstGeom prst="rect">
              <a:avLst/>
            </a:prstGeom>
          </p:spPr>
        </p:pic>
      </p:gr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long-term efficacy (2/2) </a:t>
            </a:r>
          </a:p>
          <a:p>
            <a:pPr>
              <a:defRPr/>
            </a:pPr>
            <a:r>
              <a:rPr lang="en-GB" sz="2800" b="0" dirty="0"/>
              <a:t>Previous appraisals included long-term evidence up to 5 years</a:t>
            </a:r>
            <a:endParaRPr lang="en-GB" sz="3600" dirty="0"/>
          </a:p>
        </p:txBody>
      </p:sp>
    </p:spTree>
    <p:extLst>
      <p:ext uri="{BB962C8B-B14F-4D97-AF65-F5344CB8AC3E}">
        <p14:creationId xmlns:p14="http://schemas.microsoft.com/office/powerpoint/2010/main" val="1271281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E6A8-C272-42C4-9A1D-3690F731982A}"/>
              </a:ext>
            </a:extLst>
          </p:cNvPr>
          <p:cNvSpPr>
            <a:spLocks noGrp="1"/>
          </p:cNvSpPr>
          <p:nvPr>
            <p:ph type="ctrTitle"/>
          </p:nvPr>
        </p:nvSpPr>
        <p:spPr/>
        <p:txBody>
          <a:bodyPr/>
          <a:lstStyle/>
          <a:p>
            <a:r>
              <a:rPr lang="en-GB" dirty="0"/>
              <a:t>Cost comparison</a:t>
            </a:r>
          </a:p>
        </p:txBody>
      </p:sp>
      <p:sp>
        <p:nvSpPr>
          <p:cNvPr id="3" name="Subtitle 2">
            <a:extLst>
              <a:ext uri="{FF2B5EF4-FFF2-40B4-BE49-F238E27FC236}">
                <a16:creationId xmlns:a16="http://schemas.microsoft.com/office/drawing/2014/main" id="{6C9BE4A8-8B63-4558-B333-BA3B713CB1C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1224259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E4E1D21-37B6-4DED-9C97-E9DA5819D47B}"/>
              </a:ext>
            </a:extLst>
          </p:cNvPr>
          <p:cNvSpPr/>
          <p:nvPr/>
        </p:nvSpPr>
        <p:spPr>
          <a:xfrm>
            <a:off x="397561" y="2699658"/>
            <a:ext cx="11386451" cy="234069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a:t>
            </a:r>
          </a:p>
          <a:p>
            <a:pPr marL="285750" indent="-285750">
              <a:buFont typeface="Arial" panose="020B0604020202020204" pitchFamily="34" charset="0"/>
              <a:buChar char="•"/>
            </a:pPr>
            <a:r>
              <a:rPr lang="en-GB" dirty="0">
                <a:solidFill>
                  <a:schemeClr val="tx1"/>
                </a:solidFill>
              </a:rPr>
              <a:t>As a daily, oral therapy, adherence to upadacitinib is likely to differ compared with monthly subcutaneous injections</a:t>
            </a:r>
          </a:p>
          <a:p>
            <a:pPr marL="285750" indent="-285750">
              <a:buFont typeface="Arial" panose="020B0604020202020204" pitchFamily="34" charset="0"/>
              <a:buChar char="•"/>
            </a:pPr>
            <a:r>
              <a:rPr lang="en-GB" dirty="0">
                <a:solidFill>
                  <a:schemeClr val="tx1"/>
                </a:solidFill>
              </a:rPr>
              <a:t>Loss of efficacy over time due to potential adherence issues or other uncharacterised reasons may lead to differences in long-term rates of discontinuation</a:t>
            </a:r>
          </a:p>
          <a:p>
            <a:pPr marL="285750" indent="-285750">
              <a:buFont typeface="Arial" panose="020B0604020202020204" pitchFamily="34" charset="0"/>
              <a:buChar char="•"/>
            </a:pPr>
            <a:r>
              <a:rPr lang="en-GB" dirty="0">
                <a:solidFill>
                  <a:schemeClr val="tx1"/>
                </a:solidFill>
              </a:rPr>
              <a:t>The implications of differential rates of treatment discontinuation on the cost-effectiveness of upadacitinib can only be explored in a full cost-utility analysis, in order to capture downstream effects on costs and health outcomes. </a:t>
            </a: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758283" y="5336948"/>
            <a:ext cx="11025729" cy="720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Are the rates of discontinuations with upadacitinib likely to be similar to ixekizumab and secukinumab?</a:t>
            </a:r>
          </a:p>
        </p:txBody>
      </p:sp>
      <p:grpSp>
        <p:nvGrpSpPr>
          <p:cNvPr id="2" name="Group 1">
            <a:extLst>
              <a:ext uri="{FF2B5EF4-FFF2-40B4-BE49-F238E27FC236}">
                <a16:creationId xmlns:a16="http://schemas.microsoft.com/office/drawing/2014/main" id="{42D6E3AE-C6E8-9913-FECA-5C9C7FA6A455}"/>
              </a:ext>
            </a:extLst>
          </p:cNvPr>
          <p:cNvGrpSpPr/>
          <p:nvPr/>
        </p:nvGrpSpPr>
        <p:grpSpPr>
          <a:xfrm>
            <a:off x="375670" y="5336948"/>
            <a:ext cx="720000" cy="720000"/>
            <a:chOff x="375670" y="5336948"/>
            <a:chExt cx="720000" cy="720000"/>
          </a:xfrm>
        </p:grpSpPr>
        <p:sp>
          <p:nvSpPr>
            <p:cNvPr id="20" name="Oval 19">
              <a:extLst>
                <a:ext uri="{FF2B5EF4-FFF2-40B4-BE49-F238E27FC236}">
                  <a16:creationId xmlns:a16="http://schemas.microsoft.com/office/drawing/2014/main" id="{48838C65-6756-4939-9479-5E73E09012AB}"/>
                </a:ext>
              </a:extLst>
            </p:cNvPr>
            <p:cNvSpPr/>
            <p:nvPr/>
          </p:nvSpPr>
          <p:spPr>
            <a:xfrm>
              <a:off x="375670" y="5336948"/>
              <a:ext cx="720000" cy="72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3939" y="5465217"/>
              <a:ext cx="463463" cy="463463"/>
            </a:xfrm>
            <a:prstGeom prst="rect">
              <a:avLst/>
            </a:prstGeom>
          </p:spPr>
        </p:pic>
      </p:grpSp>
      <p:sp>
        <p:nvSpPr>
          <p:cNvPr id="13" name="Rectangle 12">
            <a:extLst>
              <a:ext uri="{FF2B5EF4-FFF2-40B4-BE49-F238E27FC236}">
                <a16:creationId xmlns:a16="http://schemas.microsoft.com/office/drawing/2014/main" id="{E82CA74A-6F08-4190-9479-10C9823605C7}"/>
              </a:ext>
            </a:extLst>
          </p:cNvPr>
          <p:cNvSpPr/>
          <p:nvPr/>
        </p:nvSpPr>
        <p:spPr>
          <a:xfrm>
            <a:off x="397561" y="1244133"/>
            <a:ext cx="11376025" cy="1296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Company presented limited data on all-cause discontinuation rates for upadacitinib</a:t>
            </a:r>
          </a:p>
          <a:p>
            <a:pPr marL="285750" indent="-285750">
              <a:buFont typeface="Arial" panose="020B0604020202020204" pitchFamily="34" charset="0"/>
              <a:buChar char="•"/>
            </a:pPr>
            <a:r>
              <a:rPr lang="en-GB" dirty="0">
                <a:solidFill>
                  <a:schemeClr val="tx1"/>
                </a:solidFill>
              </a:rPr>
              <a:t>Cost comparison assumed similar long-term discontinuation due to adverse events or loss of treatment response as ixekizumab and secukinumab</a:t>
            </a:r>
          </a:p>
        </p:txBody>
      </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long-term discontinuation rates </a:t>
            </a:r>
          </a:p>
          <a:p>
            <a:pPr>
              <a:defRPr/>
            </a:pPr>
            <a:r>
              <a:rPr lang="en-GB" sz="2800" b="0" dirty="0"/>
              <a:t>Company did not present long-term discontinuation rates</a:t>
            </a:r>
            <a:endParaRPr lang="en-GB" sz="3600" dirty="0"/>
          </a:p>
        </p:txBody>
      </p:sp>
    </p:spTree>
    <p:extLst>
      <p:ext uri="{BB962C8B-B14F-4D97-AF65-F5344CB8AC3E}">
        <p14:creationId xmlns:p14="http://schemas.microsoft.com/office/powerpoint/2010/main" val="2038004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2F2B61-21F6-4A3F-9935-5B420187F265}"/>
              </a:ext>
            </a:extLst>
          </p:cNvPr>
          <p:cNvSpPr txBox="1"/>
          <p:nvPr/>
        </p:nvSpPr>
        <p:spPr>
          <a:xfrm>
            <a:off x="407988" y="701857"/>
            <a:ext cx="11191620" cy="5909310"/>
          </a:xfrm>
          <a:prstGeom prst="rect">
            <a:avLst/>
          </a:prstGeom>
          <a:noFill/>
        </p:spPr>
        <p:txBody>
          <a:bodyPr wrap="square" rtlCol="0">
            <a:spAutoFit/>
          </a:bodyPr>
          <a:lstStyle/>
          <a:p>
            <a:r>
              <a:rPr lang="en-GB" b="1" dirty="0"/>
              <a:t>Causes</a:t>
            </a:r>
          </a:p>
          <a:p>
            <a:pPr marL="285750" indent="-285750">
              <a:buFont typeface="Arial" panose="020B0604020202020204" pitchFamily="34" charset="0"/>
              <a:buChar char="•"/>
            </a:pPr>
            <a:r>
              <a:rPr lang="en-GB" dirty="0"/>
              <a:t>Ankylosing spondylitis (AS) is an inflammatory rheumatologic disease which is caused by chronic inflammation of the sacroiliac joints and spine</a:t>
            </a:r>
          </a:p>
          <a:p>
            <a:pPr marL="285750" indent="-285750">
              <a:buFont typeface="Arial" panose="020B0604020202020204" pitchFamily="34" charset="0"/>
              <a:buChar char="•"/>
            </a:pPr>
            <a:r>
              <a:rPr lang="en-GB" dirty="0"/>
              <a:t>Inflammation can lead to erosion, thickening of the bone or fusion of joints</a:t>
            </a:r>
          </a:p>
          <a:p>
            <a:endParaRPr lang="en-GB" dirty="0"/>
          </a:p>
          <a:p>
            <a:r>
              <a:rPr lang="en-GB" b="1" dirty="0"/>
              <a:t>Epidemiology</a:t>
            </a:r>
          </a:p>
          <a:p>
            <a:pPr marL="285750" indent="-285750">
              <a:buFont typeface="Arial" panose="020B0604020202020204" pitchFamily="34" charset="0"/>
              <a:buChar char="•"/>
            </a:pPr>
            <a:r>
              <a:rPr lang="en-GB" dirty="0"/>
              <a:t>Around 200,000 in the UK have been diagnosed with ankylosing spondylitis</a:t>
            </a:r>
          </a:p>
          <a:p>
            <a:pPr marL="285750" indent="-285750">
              <a:buFont typeface="Arial" panose="020B0604020202020204" pitchFamily="34" charset="0"/>
              <a:buChar char="•"/>
            </a:pPr>
            <a:r>
              <a:rPr lang="en-GB" dirty="0"/>
              <a:t>There are thought to be around 2,300 new diagnoses each year in England and Wales</a:t>
            </a:r>
          </a:p>
          <a:p>
            <a:pPr marL="285750" indent="-285750">
              <a:buFont typeface="Arial" panose="020B0604020202020204" pitchFamily="34" charset="0"/>
              <a:buChar char="•"/>
            </a:pPr>
            <a:r>
              <a:rPr lang="en-GB" dirty="0"/>
              <a:t>AS is about 3 times more common in men than in women</a:t>
            </a:r>
          </a:p>
          <a:p>
            <a:endParaRPr lang="en-GB" dirty="0"/>
          </a:p>
          <a:p>
            <a:r>
              <a:rPr lang="en-GB" b="1" dirty="0"/>
              <a:t>Diagnosis and classification</a:t>
            </a:r>
          </a:p>
          <a:p>
            <a:pPr marL="285750" indent="-285750">
              <a:buFont typeface="Arial" panose="020B0604020202020204" pitchFamily="34" charset="0"/>
              <a:buChar char="•"/>
            </a:pPr>
            <a:r>
              <a:rPr lang="en-GB" dirty="0"/>
              <a:t>AS is also known as radiographic axial spondyloarthritis and it is classified when there are signs of inflammation and x-ray evidence that there are abnormalities with the sacroiliac joints and spine</a:t>
            </a:r>
          </a:p>
          <a:p>
            <a:pPr marL="285750" indent="-285750">
              <a:buFont typeface="Arial" panose="020B0604020202020204" pitchFamily="34" charset="0"/>
              <a:buChar char="•"/>
            </a:pPr>
            <a:r>
              <a:rPr lang="en-GB" dirty="0"/>
              <a:t>If there is inflammation without x-ray evidence, this is classified as non-radiographic axial spondyloarthritis (this is outside the scope of this appraisal)</a:t>
            </a:r>
          </a:p>
          <a:p>
            <a:endParaRPr lang="en-GB" dirty="0"/>
          </a:p>
          <a:p>
            <a:r>
              <a:rPr lang="en-GB" b="1" dirty="0"/>
              <a:t>Symptoms and prognosis</a:t>
            </a:r>
          </a:p>
          <a:p>
            <a:pPr marL="285750" indent="-285750">
              <a:buFont typeface="Arial" panose="020B0604020202020204" pitchFamily="34" charset="0"/>
              <a:buChar char="•"/>
            </a:pPr>
            <a:r>
              <a:rPr lang="en-GB" dirty="0"/>
              <a:t>Back pain, arthritis, enthesitis and can have extra-articular manifestations including uveitis, inflammatory bowel disease and psoriasis.</a:t>
            </a:r>
          </a:p>
          <a:p>
            <a:pPr marL="285750" indent="-285750">
              <a:buFont typeface="Arial" panose="020B0604020202020204" pitchFamily="34" charset="0"/>
              <a:buChar char="•"/>
            </a:pPr>
            <a:r>
              <a:rPr lang="en-GB" dirty="0"/>
              <a:t>Onset of symptoms usually occurs in the third decade of life, but it can be 7-10 years before a diagnosis is made</a:t>
            </a:r>
          </a:p>
        </p:txBody>
      </p:sp>
      <p:sp>
        <p:nvSpPr>
          <p:cNvPr id="5" name="Title 1">
            <a:extLst>
              <a:ext uri="{FF2B5EF4-FFF2-40B4-BE49-F238E27FC236}">
                <a16:creationId xmlns:a16="http://schemas.microsoft.com/office/drawing/2014/main" id="{D719E165-9502-49E9-8A9D-3FADB3954EAD}"/>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Background on ankylosing spondylitis</a:t>
            </a:r>
            <a:endParaRPr lang="en-GB" dirty="0"/>
          </a:p>
        </p:txBody>
      </p:sp>
      <p:sp>
        <p:nvSpPr>
          <p:cNvPr id="4" name="TextBox 3">
            <a:extLst>
              <a:ext uri="{FF2B5EF4-FFF2-40B4-BE49-F238E27FC236}">
                <a16:creationId xmlns:a16="http://schemas.microsoft.com/office/drawing/2014/main" id="{B716F5F0-F1D3-3C00-E678-7F9802251C03}"/>
              </a:ext>
            </a:extLst>
          </p:cNvPr>
          <p:cNvSpPr txBox="1"/>
          <p:nvPr/>
        </p:nvSpPr>
        <p:spPr>
          <a:xfrm>
            <a:off x="8547652" y="0"/>
            <a:ext cx="3644347" cy="646331"/>
          </a:xfrm>
          <a:prstGeom prst="rect">
            <a:avLst/>
          </a:prstGeom>
          <a:noFill/>
        </p:spPr>
        <p:txBody>
          <a:bodyPr wrap="square" rtlCol="0">
            <a:spAutoFit/>
          </a:bodyPr>
          <a:lstStyle/>
          <a:p>
            <a:pPr algn="r"/>
            <a:r>
              <a:rPr lang="en-GB" sz="1800" b="1" i="1" dirty="0">
                <a:effectLst/>
              </a:rPr>
              <a:t>Background - For Information only Presented previously</a:t>
            </a:r>
            <a:endParaRPr lang="en-GB" b="1" i="1" dirty="0"/>
          </a:p>
        </p:txBody>
      </p:sp>
    </p:spTree>
    <p:extLst>
      <p:ext uri="{BB962C8B-B14F-4D97-AF65-F5344CB8AC3E}">
        <p14:creationId xmlns:p14="http://schemas.microsoft.com/office/powerpoint/2010/main" val="6081482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397562" y="2868846"/>
            <a:ext cx="11386452" cy="103408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Safety data does not suggest a difference in adverse events (short or long-term) between upadacitinib and ixekizumab or secukinumab</a:t>
            </a:r>
          </a:p>
        </p:txBody>
      </p:sp>
      <p:sp>
        <p:nvSpPr>
          <p:cNvPr id="12" name="TextBox 11">
            <a:extLst>
              <a:ext uri="{FF2B5EF4-FFF2-40B4-BE49-F238E27FC236}">
                <a16:creationId xmlns:a16="http://schemas.microsoft.com/office/drawing/2014/main" id="{6D2889DC-70D9-4588-96B5-F38E631138AC}"/>
              </a:ext>
            </a:extLst>
          </p:cNvPr>
          <p:cNvSpPr txBox="1"/>
          <p:nvPr/>
        </p:nvSpPr>
        <p:spPr>
          <a:xfrm>
            <a:off x="2059559" y="6522116"/>
            <a:ext cx="8446543" cy="338554"/>
          </a:xfrm>
          <a:prstGeom prst="rect">
            <a:avLst/>
          </a:prstGeom>
          <a:noFill/>
        </p:spPr>
        <p:txBody>
          <a:bodyPr wrap="none" rtlCol="0">
            <a:spAutoFit/>
          </a:bodyPr>
          <a:lstStyle/>
          <a:p>
            <a:r>
              <a:rPr lang="en-GB" sz="1600" dirty="0"/>
              <a:t>Abbreviations: [for example, OS, overall survival; ICER, incremental-cost effectiveness ratio]</a:t>
            </a:r>
          </a:p>
        </p:txBody>
      </p:sp>
      <p:sp>
        <p:nvSpPr>
          <p:cNvPr id="13" name="Rectangle 12">
            <a:extLst>
              <a:ext uri="{FF2B5EF4-FFF2-40B4-BE49-F238E27FC236}">
                <a16:creationId xmlns:a16="http://schemas.microsoft.com/office/drawing/2014/main" id="{E82CA74A-6F08-4190-9479-10C9823605C7}"/>
              </a:ext>
            </a:extLst>
          </p:cNvPr>
          <p:cNvSpPr/>
          <p:nvPr/>
        </p:nvSpPr>
        <p:spPr>
          <a:xfrm>
            <a:off x="397561" y="1166078"/>
            <a:ext cx="11376025" cy="158827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Company excluded costs associated with the prevention, diagnosis, management and treatment of adverse events </a:t>
            </a:r>
          </a:p>
          <a:p>
            <a:pPr marL="285750" indent="-285750">
              <a:buFont typeface="Arial" panose="020B0604020202020204" pitchFamily="34" charset="0"/>
              <a:buChar char="•"/>
            </a:pPr>
            <a:r>
              <a:rPr lang="en-GB" dirty="0">
                <a:solidFill>
                  <a:schemeClr val="tx1"/>
                </a:solidFill>
              </a:rPr>
              <a:t>Upadacitinib safety profile might be different from IL-17 inhibitors ixekizumab and secukinumab e.g. safety issues identified by regulatory agencies with tofacitinib and JAK inhibitors</a:t>
            </a:r>
          </a:p>
        </p:txBody>
      </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exclusion of adverse events from modelling</a:t>
            </a:r>
          </a:p>
          <a:p>
            <a:pPr>
              <a:defRPr/>
            </a:pPr>
            <a:r>
              <a:rPr lang="en-GB" sz="2800" b="0" dirty="0"/>
              <a:t>Company excluded adverse events costs from modelling</a:t>
            </a:r>
          </a:p>
        </p:txBody>
      </p:sp>
      <p:sp>
        <p:nvSpPr>
          <p:cNvPr id="14" name="Rectangle 13">
            <a:extLst>
              <a:ext uri="{FF2B5EF4-FFF2-40B4-BE49-F238E27FC236}">
                <a16:creationId xmlns:a16="http://schemas.microsoft.com/office/drawing/2014/main" id="{0C9F5143-8038-DAA8-E7D7-5BEE60B6E062}"/>
              </a:ext>
            </a:extLst>
          </p:cNvPr>
          <p:cNvSpPr/>
          <p:nvPr/>
        </p:nvSpPr>
        <p:spPr>
          <a:xfrm>
            <a:off x="397563" y="4025106"/>
            <a:ext cx="11376023" cy="156165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a:t>
            </a:r>
          </a:p>
          <a:p>
            <a:pPr marL="285750" indent="-285750">
              <a:buFont typeface="Arial" panose="020B0604020202020204" pitchFamily="34" charset="0"/>
              <a:buChar char="•"/>
            </a:pPr>
            <a:r>
              <a:rPr lang="en-GB" dirty="0">
                <a:solidFill>
                  <a:schemeClr val="tx1"/>
                </a:solidFill>
              </a:rPr>
              <a:t>Inclusion of adverse events costs, as requested by ERG, would have allowed exploration of uncertainty associated with JAK inhibitors safety issues</a:t>
            </a:r>
          </a:p>
          <a:p>
            <a:pPr marL="285750" indent="-285750">
              <a:buFont typeface="Arial" panose="020B0604020202020204" pitchFamily="34" charset="0"/>
              <a:buChar char="•"/>
            </a:pPr>
            <a:r>
              <a:rPr lang="en-GB" dirty="0">
                <a:solidFill>
                  <a:schemeClr val="tx1"/>
                </a:solidFill>
              </a:rPr>
              <a:t>Company did not carry out a network meta-analysis of safety outcomes stating based on clinical expert feedback the safety profiles of upadacitinib and IL-17A inhibitors are comparable. </a:t>
            </a:r>
          </a:p>
        </p:txBody>
      </p:sp>
    </p:spTree>
    <p:extLst>
      <p:ext uri="{BB962C8B-B14F-4D97-AF65-F5344CB8AC3E}">
        <p14:creationId xmlns:p14="http://schemas.microsoft.com/office/powerpoint/2010/main" val="1823418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E4E1D21-37B6-4DED-9C97-E9DA5819D47B}"/>
              </a:ext>
            </a:extLst>
          </p:cNvPr>
          <p:cNvSpPr/>
          <p:nvPr/>
        </p:nvSpPr>
        <p:spPr>
          <a:xfrm>
            <a:off x="407987" y="1227975"/>
            <a:ext cx="11376025" cy="359410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a:t>
            </a:r>
          </a:p>
          <a:p>
            <a:pPr marL="285750" indent="-285750">
              <a:buFont typeface="Arial" panose="020B0604020202020204" pitchFamily="34" charset="0"/>
              <a:buChar char="•"/>
            </a:pPr>
            <a:r>
              <a:rPr lang="en-GB" dirty="0">
                <a:solidFill>
                  <a:schemeClr val="tx1"/>
                </a:solidFill>
              </a:rPr>
              <a:t>Company presented naïve safety data comparisons with secukinumab and ixekizumab, which suggested serious adverse events were similar up to two years, although the number of events was often small (which meant meaningful comparisons were not possible). </a:t>
            </a:r>
          </a:p>
          <a:p>
            <a:pPr marL="285750" indent="-285750">
              <a:buFont typeface="Arial" panose="020B0604020202020204" pitchFamily="34" charset="0"/>
              <a:buChar char="•"/>
            </a:pPr>
            <a:r>
              <a:rPr lang="en-GB" dirty="0">
                <a:solidFill>
                  <a:schemeClr val="tx1"/>
                </a:solidFill>
              </a:rPr>
              <a:t>ERG concluded that there is insufficient evidence to establish the equivalence of upadacitinib compared with biologic DMARDs, especially in terms of long-term safety </a:t>
            </a:r>
          </a:p>
          <a:p>
            <a:pPr marL="285750" indent="-285750">
              <a:buFont typeface="Arial" panose="020B0604020202020204" pitchFamily="34" charset="0"/>
              <a:buChar char="•"/>
            </a:pPr>
            <a:r>
              <a:rPr lang="en-GB" dirty="0">
                <a:solidFill>
                  <a:schemeClr val="tx1"/>
                </a:solidFill>
              </a:rPr>
              <a:t>If upadacitinib long-term safety profile differs to that of comparators, exclusion of adverse events would have uncertain implications for the cost-effectiveness of upadacitinib</a:t>
            </a:r>
          </a:p>
          <a:p>
            <a:pPr marL="285750" indent="-285750">
              <a:buFont typeface="Arial" panose="020B0604020202020204" pitchFamily="34" charset="0"/>
              <a:buChar char="•"/>
            </a:pPr>
            <a:r>
              <a:rPr lang="en-GB" dirty="0">
                <a:solidFill>
                  <a:schemeClr val="tx1"/>
                </a:solidFill>
              </a:rPr>
              <a:t>Potential differences in adverse events between upadacitinib and IL-17A inhibitors cannot be fully dealt with within the scope of a cost comparison fast-track appraisal and would require a cost-utility analysis to capture the impact on costs, health-related quality of life, and the consequences of discontinuing and switching treatment. </a:t>
            </a:r>
          </a:p>
          <a:p>
            <a:pPr marL="285750" indent="-285750">
              <a:buFont typeface="Arial" panose="020B0604020202020204" pitchFamily="34" charset="0"/>
              <a:buChar char="•"/>
            </a:pPr>
            <a:endParaRPr lang="en-GB" dirty="0">
              <a:solidFill>
                <a:schemeClr val="tx1"/>
              </a:solidFill>
            </a:endParaRP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770048" y="4923738"/>
            <a:ext cx="11013963" cy="7078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lvl="1" algn="ctr"/>
            <a:r>
              <a:rPr lang="en-GB" sz="2000" dirty="0">
                <a:solidFill>
                  <a:schemeClr val="tx1"/>
                </a:solidFill>
              </a:rPr>
              <a:t>Is the adverse events profile of upadacitinib likely to be different from that of secukinumab and ixekizumab?</a:t>
            </a:r>
          </a:p>
        </p:txBody>
      </p:sp>
      <p:grpSp>
        <p:nvGrpSpPr>
          <p:cNvPr id="2" name="Group 1">
            <a:extLst>
              <a:ext uri="{FF2B5EF4-FFF2-40B4-BE49-F238E27FC236}">
                <a16:creationId xmlns:a16="http://schemas.microsoft.com/office/drawing/2014/main" id="{0EC37DC1-25E6-009B-9D22-CC69A7897165}"/>
              </a:ext>
            </a:extLst>
          </p:cNvPr>
          <p:cNvGrpSpPr/>
          <p:nvPr/>
        </p:nvGrpSpPr>
        <p:grpSpPr>
          <a:xfrm>
            <a:off x="407987" y="4917681"/>
            <a:ext cx="720000" cy="720000"/>
            <a:chOff x="407987" y="5309564"/>
            <a:chExt cx="720000" cy="720000"/>
          </a:xfrm>
        </p:grpSpPr>
        <p:sp>
          <p:nvSpPr>
            <p:cNvPr id="20" name="Oval 19">
              <a:extLst>
                <a:ext uri="{FF2B5EF4-FFF2-40B4-BE49-F238E27FC236}">
                  <a16:creationId xmlns:a16="http://schemas.microsoft.com/office/drawing/2014/main" id="{48838C65-6756-4939-9479-5E73E09012AB}"/>
                </a:ext>
              </a:extLst>
            </p:cNvPr>
            <p:cNvSpPr/>
            <p:nvPr/>
          </p:nvSpPr>
          <p:spPr>
            <a:xfrm>
              <a:off x="407987" y="5309564"/>
              <a:ext cx="720000" cy="72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6256" y="5437833"/>
              <a:ext cx="463463" cy="463463"/>
            </a:xfrm>
            <a:prstGeom prst="rect">
              <a:avLst/>
            </a:prstGeom>
          </p:spPr>
        </p:pic>
      </p:grpSp>
      <p:sp>
        <p:nvSpPr>
          <p:cNvPr id="12" name="TextBox 11">
            <a:extLst>
              <a:ext uri="{FF2B5EF4-FFF2-40B4-BE49-F238E27FC236}">
                <a16:creationId xmlns:a16="http://schemas.microsoft.com/office/drawing/2014/main" id="{6D2889DC-70D9-4588-96B5-F38E631138AC}"/>
              </a:ext>
            </a:extLst>
          </p:cNvPr>
          <p:cNvSpPr txBox="1"/>
          <p:nvPr/>
        </p:nvSpPr>
        <p:spPr>
          <a:xfrm>
            <a:off x="2059559" y="6522116"/>
            <a:ext cx="8190063" cy="338554"/>
          </a:xfrm>
          <a:prstGeom prst="rect">
            <a:avLst/>
          </a:prstGeom>
          <a:noFill/>
        </p:spPr>
        <p:txBody>
          <a:bodyPr wrap="none" rtlCol="0">
            <a:spAutoFit/>
          </a:bodyPr>
          <a:lstStyle/>
          <a:p>
            <a:r>
              <a:rPr lang="en-GB" sz="1600" dirty="0"/>
              <a:t>Abbreviations: DMARD, disease-modifying anti-rheumatic drugs; IL-17A, interleukin 17A.</a:t>
            </a:r>
          </a:p>
        </p:txBody>
      </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exclusion of adverse events from modelling</a:t>
            </a:r>
          </a:p>
          <a:p>
            <a:pPr>
              <a:defRPr/>
            </a:pPr>
            <a:r>
              <a:rPr lang="en-GB" sz="2800" b="0" dirty="0"/>
              <a:t>Company excluded adverse events costs from modelling</a:t>
            </a:r>
          </a:p>
        </p:txBody>
      </p:sp>
      <p:sp>
        <p:nvSpPr>
          <p:cNvPr id="10" name="Rectangle 9" descr="Question to committee">
            <a:extLst>
              <a:ext uri="{FF2B5EF4-FFF2-40B4-BE49-F238E27FC236}">
                <a16:creationId xmlns:a16="http://schemas.microsoft.com/office/drawing/2014/main" id="{384824B4-C3B4-F498-9E6C-C2FBBC8A89A6}"/>
              </a:ext>
            </a:extLst>
          </p:cNvPr>
          <p:cNvSpPr/>
          <p:nvPr/>
        </p:nvSpPr>
        <p:spPr>
          <a:xfrm>
            <a:off x="770050" y="5714848"/>
            <a:ext cx="11013963" cy="7078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lvl="1" algn="ctr"/>
            <a:r>
              <a:rPr lang="en-GB" sz="2000" dirty="0">
                <a:solidFill>
                  <a:schemeClr val="tx1"/>
                </a:solidFill>
              </a:rPr>
              <a:t>Would clinicians carry out additional monitoring and screening for patients on upadacitinib compared with secukinumab and ixekizumab?</a:t>
            </a:r>
          </a:p>
        </p:txBody>
      </p:sp>
      <p:grpSp>
        <p:nvGrpSpPr>
          <p:cNvPr id="11" name="Group 10">
            <a:extLst>
              <a:ext uri="{FF2B5EF4-FFF2-40B4-BE49-F238E27FC236}">
                <a16:creationId xmlns:a16="http://schemas.microsoft.com/office/drawing/2014/main" id="{ED42519F-2FE2-C324-2191-B384764B683D}"/>
              </a:ext>
            </a:extLst>
          </p:cNvPr>
          <p:cNvGrpSpPr/>
          <p:nvPr/>
        </p:nvGrpSpPr>
        <p:grpSpPr>
          <a:xfrm>
            <a:off x="407987" y="5708791"/>
            <a:ext cx="720000" cy="720000"/>
            <a:chOff x="407987" y="5309564"/>
            <a:chExt cx="720000" cy="720000"/>
          </a:xfrm>
        </p:grpSpPr>
        <p:sp>
          <p:nvSpPr>
            <p:cNvPr id="13" name="Oval 12">
              <a:extLst>
                <a:ext uri="{FF2B5EF4-FFF2-40B4-BE49-F238E27FC236}">
                  <a16:creationId xmlns:a16="http://schemas.microsoft.com/office/drawing/2014/main" id="{6DADD89D-489A-B51F-1EC0-C923FC8E9C5C}"/>
                </a:ext>
              </a:extLst>
            </p:cNvPr>
            <p:cNvSpPr/>
            <p:nvPr/>
          </p:nvSpPr>
          <p:spPr>
            <a:xfrm>
              <a:off x="407987" y="5309564"/>
              <a:ext cx="720000" cy="72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Graphic 13">
              <a:extLst>
                <a:ext uri="{FF2B5EF4-FFF2-40B4-BE49-F238E27FC236}">
                  <a16:creationId xmlns:a16="http://schemas.microsoft.com/office/drawing/2014/main" id="{6BB2108E-2332-33DC-C7DC-58D426B7400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6256" y="5437833"/>
              <a:ext cx="463463" cy="463463"/>
            </a:xfrm>
            <a:prstGeom prst="rect">
              <a:avLst/>
            </a:prstGeom>
          </p:spPr>
        </p:pic>
      </p:grpSp>
    </p:spTree>
    <p:extLst>
      <p:ext uri="{BB962C8B-B14F-4D97-AF65-F5344CB8AC3E}">
        <p14:creationId xmlns:p14="http://schemas.microsoft.com/office/powerpoint/2010/main" val="9502305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407987" y="2268072"/>
            <a:ext cx="11376025" cy="126426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Provided scenario analyses in which a 10-year time horizon was used</a:t>
            </a:r>
          </a:p>
          <a:p>
            <a:pPr marL="285750" indent="-285750">
              <a:buFont typeface="Arial" panose="020B0604020202020204" pitchFamily="34" charset="0"/>
              <a:buChar char="•"/>
            </a:pPr>
            <a:r>
              <a:rPr lang="en-GB" dirty="0">
                <a:solidFill>
                  <a:schemeClr val="tx1"/>
                </a:solidFill>
              </a:rPr>
              <a:t>Considers 9-year time horizon most plausible based on annual treatment discontinuation rate of 11%  (estimated mean treatment duration is 9.09 years), in line </a:t>
            </a:r>
            <a:r>
              <a:rPr lang="en-GB">
                <a:solidFill>
                  <a:schemeClr val="tx1"/>
                </a:solidFill>
              </a:rPr>
              <a:t>with previous technology appraisals.</a:t>
            </a:r>
            <a:endParaRPr lang="en-GB" dirty="0">
              <a:solidFill>
                <a:schemeClr val="tx1"/>
              </a:solidFill>
            </a:endParaRPr>
          </a:p>
        </p:txBody>
      </p:sp>
      <p:sp>
        <p:nvSpPr>
          <p:cNvPr id="16" name="Rectangle 15">
            <a:extLst>
              <a:ext uri="{FF2B5EF4-FFF2-40B4-BE49-F238E27FC236}">
                <a16:creationId xmlns:a16="http://schemas.microsoft.com/office/drawing/2014/main" id="{BE4E1D21-37B6-4DED-9C97-E9DA5819D47B}"/>
              </a:ext>
            </a:extLst>
          </p:cNvPr>
          <p:cNvSpPr/>
          <p:nvPr/>
        </p:nvSpPr>
        <p:spPr>
          <a:xfrm>
            <a:off x="407987" y="3601359"/>
            <a:ext cx="11376025" cy="155050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ERG comments</a:t>
            </a:r>
          </a:p>
          <a:p>
            <a:pPr marL="285750" indent="-285750">
              <a:buFont typeface="Arial" panose="020B0604020202020204" pitchFamily="34" charset="0"/>
              <a:buChar char="•"/>
            </a:pPr>
            <a:r>
              <a:rPr lang="en-GB" dirty="0">
                <a:solidFill>
                  <a:schemeClr val="tx1"/>
                </a:solidFill>
              </a:rPr>
              <a:t>Most relevant time horizon is unclear due to uncertainty regarding the predicted duration of treatment with upadacitinib</a:t>
            </a:r>
          </a:p>
          <a:p>
            <a:pPr marL="285750" indent="-285750">
              <a:buFont typeface="Arial" panose="020B0604020202020204" pitchFamily="34" charset="0"/>
              <a:buChar char="•"/>
            </a:pPr>
            <a:r>
              <a:rPr lang="en-GB" dirty="0">
                <a:solidFill>
                  <a:schemeClr val="tx1"/>
                </a:solidFill>
              </a:rPr>
              <a:t>ERG and company’s base case results are sensitive to the duration of the time horizon </a:t>
            </a:r>
          </a:p>
          <a:p>
            <a:pPr marL="285750" indent="-285750">
              <a:buFont typeface="Arial" panose="020B0604020202020204" pitchFamily="34" charset="0"/>
              <a:buChar char="•"/>
            </a:pPr>
            <a:r>
              <a:rPr lang="en-GB" dirty="0">
                <a:solidFill>
                  <a:schemeClr val="tx1"/>
                </a:solidFill>
              </a:rPr>
              <a:t>ERG presents base case results for a range of time horizons up to 10 years</a:t>
            </a: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1327408" y="5602779"/>
            <a:ext cx="9715126" cy="720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GB" sz="2000" dirty="0">
                <a:solidFill>
                  <a:schemeClr val="tx1"/>
                </a:solidFill>
              </a:rPr>
              <a:t>What is the appropriate time horizon to capture any differences in costs between upadacitinib and the two comparators?</a:t>
            </a:r>
          </a:p>
        </p:txBody>
      </p:sp>
      <p:grpSp>
        <p:nvGrpSpPr>
          <p:cNvPr id="2" name="Group 1">
            <a:extLst>
              <a:ext uri="{FF2B5EF4-FFF2-40B4-BE49-F238E27FC236}">
                <a16:creationId xmlns:a16="http://schemas.microsoft.com/office/drawing/2014/main" id="{B42AD79E-0B33-84D2-5A7D-3D32AEDA8556}"/>
              </a:ext>
            </a:extLst>
          </p:cNvPr>
          <p:cNvGrpSpPr/>
          <p:nvPr/>
        </p:nvGrpSpPr>
        <p:grpSpPr>
          <a:xfrm>
            <a:off x="965346" y="5602779"/>
            <a:ext cx="720000" cy="720000"/>
            <a:chOff x="965346" y="5602779"/>
            <a:chExt cx="720000" cy="720000"/>
          </a:xfrm>
        </p:grpSpPr>
        <p:sp>
          <p:nvSpPr>
            <p:cNvPr id="20" name="Oval 19">
              <a:extLst>
                <a:ext uri="{FF2B5EF4-FFF2-40B4-BE49-F238E27FC236}">
                  <a16:creationId xmlns:a16="http://schemas.microsoft.com/office/drawing/2014/main" id="{48838C65-6756-4939-9479-5E73E09012AB}"/>
                </a:ext>
              </a:extLst>
            </p:cNvPr>
            <p:cNvSpPr/>
            <p:nvPr/>
          </p:nvSpPr>
          <p:spPr>
            <a:xfrm>
              <a:off x="965346" y="5602779"/>
              <a:ext cx="720000" cy="720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3615" y="5731048"/>
              <a:ext cx="463463" cy="463463"/>
            </a:xfrm>
            <a:prstGeom prst="rect">
              <a:avLst/>
            </a:prstGeom>
          </p:spPr>
        </p:pic>
      </p:grpSp>
      <p:sp>
        <p:nvSpPr>
          <p:cNvPr id="13" name="Rectangle 12">
            <a:extLst>
              <a:ext uri="{FF2B5EF4-FFF2-40B4-BE49-F238E27FC236}">
                <a16:creationId xmlns:a16="http://schemas.microsoft.com/office/drawing/2014/main" id="{E82CA74A-6F08-4190-9479-10C9823605C7}"/>
              </a:ext>
            </a:extLst>
          </p:cNvPr>
          <p:cNvSpPr/>
          <p:nvPr/>
        </p:nvSpPr>
        <p:spPr>
          <a:xfrm>
            <a:off x="397561" y="1244135"/>
            <a:ext cx="11376025" cy="94178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Fast-track appraisal cost-comparison case requires accrued costs to be considered over a time horizon which covers a typical course of treatment</a:t>
            </a:r>
          </a:p>
        </p:txBody>
      </p:sp>
      <p:sp>
        <p:nvSpPr>
          <p:cNvPr id="22" name="Title 1">
            <a:extLst>
              <a:ext uri="{FF2B5EF4-FFF2-40B4-BE49-F238E27FC236}">
                <a16:creationId xmlns:a16="http://schemas.microsoft.com/office/drawing/2014/main" id="{BC01A539-BAA8-4606-BE77-CBFDA1419FA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solidFill>
                  <a:schemeClr val="accent1"/>
                </a:solidFill>
              </a:rPr>
              <a:t>Key issue: </a:t>
            </a:r>
            <a:r>
              <a:rPr lang="en-GB" sz="3200" dirty="0"/>
              <a:t>time horizon uncertainty</a:t>
            </a:r>
          </a:p>
        </p:txBody>
      </p:sp>
    </p:spTree>
    <p:extLst>
      <p:ext uri="{BB962C8B-B14F-4D97-AF65-F5344CB8AC3E}">
        <p14:creationId xmlns:p14="http://schemas.microsoft.com/office/powerpoint/2010/main" val="16189486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4FA4F9D-75BC-4B85-B51E-47F3975A1D8F}"/>
              </a:ext>
            </a:extLst>
          </p:cNvPr>
          <p:cNvSpPr txBox="1">
            <a:spLocks noGrp="1"/>
          </p:cNvSpPr>
          <p:nvPr>
            <p:ph type="title"/>
          </p:nvPr>
        </p:nvSpPr>
        <p:spPr>
          <a:xfrm>
            <a:off x="420515" y="188912"/>
            <a:ext cx="11363496"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Summary of company and ERG base case assumptions</a:t>
            </a:r>
            <a:br>
              <a:rPr lang="en-GB" dirty="0"/>
            </a:br>
            <a:r>
              <a:rPr lang="en-GB" sz="2800" b="0" dirty="0"/>
              <a:t>Differences between the two base cases</a:t>
            </a:r>
            <a:endParaRPr lang="en-GB" dirty="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1097316484"/>
              </p:ext>
            </p:extLst>
          </p:nvPr>
        </p:nvGraphicFramePr>
        <p:xfrm>
          <a:off x="407987" y="1287216"/>
          <a:ext cx="11376024" cy="2936240"/>
        </p:xfrm>
        <a:graphic>
          <a:graphicData uri="http://schemas.openxmlformats.org/drawingml/2006/table">
            <a:tbl>
              <a:tblPr firstRow="1" bandRow="1">
                <a:tableStyleId>{5C22544A-7EE6-4342-B048-85BDC9FD1C3A}</a:tableStyleId>
              </a:tblPr>
              <a:tblGrid>
                <a:gridCol w="2881926">
                  <a:extLst>
                    <a:ext uri="{9D8B030D-6E8A-4147-A177-3AD203B41FA5}">
                      <a16:colId xmlns:a16="http://schemas.microsoft.com/office/drawing/2014/main" val="3974739884"/>
                    </a:ext>
                  </a:extLst>
                </a:gridCol>
                <a:gridCol w="4247049">
                  <a:extLst>
                    <a:ext uri="{9D8B030D-6E8A-4147-A177-3AD203B41FA5}">
                      <a16:colId xmlns:a16="http://schemas.microsoft.com/office/drawing/2014/main" val="4289090289"/>
                    </a:ext>
                  </a:extLst>
                </a:gridCol>
                <a:gridCol w="4247049">
                  <a:extLst>
                    <a:ext uri="{9D8B030D-6E8A-4147-A177-3AD203B41FA5}">
                      <a16:colId xmlns:a16="http://schemas.microsoft.com/office/drawing/2014/main" val="3834478098"/>
                    </a:ext>
                  </a:extLst>
                </a:gridCol>
              </a:tblGrid>
              <a:tr h="370840">
                <a:tc>
                  <a:txBody>
                    <a:bodyPr/>
                    <a:lstStyle/>
                    <a:p>
                      <a:r>
                        <a:rPr lang="en-GB" dirty="0"/>
                        <a:t>Assumption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Company base case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ERG base case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1365441208"/>
                  </a:ext>
                </a:extLst>
              </a:tr>
              <a:tr h="370840">
                <a:tc>
                  <a:txBody>
                    <a:bodyPr/>
                    <a:lstStyle/>
                    <a:p>
                      <a:r>
                        <a:rPr lang="en-GB" dirty="0">
                          <a:solidFill>
                            <a:schemeClr val="bg1"/>
                          </a:solidFill>
                        </a:rPr>
                        <a:t>Duration of trimester impacting comparators dosing schedules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Assumed 12 weeks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t>Calculated trimester at 13.04 and corrected dosing schedules for comparators (table below)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71957187"/>
                  </a:ext>
                </a:extLst>
              </a:tr>
              <a:tr h="370840">
                <a:tc>
                  <a:txBody>
                    <a:bodyPr/>
                    <a:lstStyle/>
                    <a:p>
                      <a:r>
                        <a:rPr lang="en-GB" dirty="0">
                          <a:solidFill>
                            <a:schemeClr val="bg1"/>
                          </a:solidFill>
                        </a:rPr>
                        <a:t>Baseline and annual lipid profile assessment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Not included (scenario provided)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t>Included in base case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61879072"/>
                  </a:ext>
                </a:extLst>
              </a:tr>
              <a:tr h="370840">
                <a:tc>
                  <a:txBody>
                    <a:bodyPr/>
                    <a:lstStyle/>
                    <a:p>
                      <a:r>
                        <a:rPr lang="en-GB" dirty="0">
                          <a:solidFill>
                            <a:schemeClr val="bg1"/>
                          </a:solidFill>
                        </a:rPr>
                        <a:t>Tuberculosis test costs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£9.55</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t>£66.23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71537870"/>
                  </a:ext>
                </a:extLst>
              </a:tr>
              <a:tr h="370840">
                <a:tc>
                  <a:txBody>
                    <a:bodyPr/>
                    <a:lstStyle/>
                    <a:p>
                      <a:r>
                        <a:rPr lang="en-GB" dirty="0">
                          <a:solidFill>
                            <a:schemeClr val="bg1"/>
                          </a:solidFill>
                        </a:rPr>
                        <a:t>Administration costs for comparators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dirty="0"/>
                        <a:t>Included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t>Excluded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37024571"/>
                  </a:ext>
                </a:extLst>
              </a:tr>
            </a:tbl>
          </a:graphicData>
        </a:graphic>
      </p:graphicFrame>
      <p:graphicFrame>
        <p:nvGraphicFramePr>
          <p:cNvPr id="2" name="Table 1">
            <a:extLst>
              <a:ext uri="{FF2B5EF4-FFF2-40B4-BE49-F238E27FC236}">
                <a16:creationId xmlns:a16="http://schemas.microsoft.com/office/drawing/2014/main" id="{2E769955-8B18-3CEB-E1D9-D3FE198447A7}"/>
              </a:ext>
            </a:extLst>
          </p:cNvPr>
          <p:cNvGraphicFramePr>
            <a:graphicFrameLocks noGrp="1"/>
          </p:cNvGraphicFramePr>
          <p:nvPr>
            <p:extLst>
              <p:ext uri="{D42A27DB-BD31-4B8C-83A1-F6EECF244321}">
                <p14:modId xmlns:p14="http://schemas.microsoft.com/office/powerpoint/2010/main" val="2173885917"/>
              </p:ext>
            </p:extLst>
          </p:nvPr>
        </p:nvGraphicFramePr>
        <p:xfrm>
          <a:off x="1493887" y="4646149"/>
          <a:ext cx="9204225" cy="2098063"/>
        </p:xfrm>
        <a:graphic>
          <a:graphicData uri="http://schemas.openxmlformats.org/drawingml/2006/table">
            <a:tbl>
              <a:tblPr firstRow="1" firstCol="1" bandRow="1">
                <a:tableStyleId>{5C22544A-7EE6-4342-B048-85BDC9FD1C3A}</a:tableStyleId>
              </a:tblPr>
              <a:tblGrid>
                <a:gridCol w="1716225">
                  <a:extLst>
                    <a:ext uri="{9D8B030D-6E8A-4147-A177-3AD203B41FA5}">
                      <a16:colId xmlns:a16="http://schemas.microsoft.com/office/drawing/2014/main" val="3039364708"/>
                    </a:ext>
                  </a:extLst>
                </a:gridCol>
                <a:gridCol w="1152000">
                  <a:extLst>
                    <a:ext uri="{9D8B030D-6E8A-4147-A177-3AD203B41FA5}">
                      <a16:colId xmlns:a16="http://schemas.microsoft.com/office/drawing/2014/main" val="1966108078"/>
                    </a:ext>
                  </a:extLst>
                </a:gridCol>
                <a:gridCol w="1152000">
                  <a:extLst>
                    <a:ext uri="{9D8B030D-6E8A-4147-A177-3AD203B41FA5}">
                      <a16:colId xmlns:a16="http://schemas.microsoft.com/office/drawing/2014/main" val="1444053214"/>
                    </a:ext>
                  </a:extLst>
                </a:gridCol>
                <a:gridCol w="1440000">
                  <a:extLst>
                    <a:ext uri="{9D8B030D-6E8A-4147-A177-3AD203B41FA5}">
                      <a16:colId xmlns:a16="http://schemas.microsoft.com/office/drawing/2014/main" val="2359959999"/>
                    </a:ext>
                  </a:extLst>
                </a:gridCol>
                <a:gridCol w="1152000">
                  <a:extLst>
                    <a:ext uri="{9D8B030D-6E8A-4147-A177-3AD203B41FA5}">
                      <a16:colId xmlns:a16="http://schemas.microsoft.com/office/drawing/2014/main" val="1246285297"/>
                    </a:ext>
                  </a:extLst>
                </a:gridCol>
                <a:gridCol w="1152000">
                  <a:extLst>
                    <a:ext uri="{9D8B030D-6E8A-4147-A177-3AD203B41FA5}">
                      <a16:colId xmlns:a16="http://schemas.microsoft.com/office/drawing/2014/main" val="3464350"/>
                    </a:ext>
                  </a:extLst>
                </a:gridCol>
                <a:gridCol w="1440000">
                  <a:extLst>
                    <a:ext uri="{9D8B030D-6E8A-4147-A177-3AD203B41FA5}">
                      <a16:colId xmlns:a16="http://schemas.microsoft.com/office/drawing/2014/main" val="422277896"/>
                    </a:ext>
                  </a:extLst>
                </a:gridCol>
              </a:tblGrid>
              <a:tr h="431236">
                <a:tc rowSpan="2">
                  <a:txBody>
                    <a:bodyPr/>
                    <a:lstStyle/>
                    <a:p>
                      <a:pPr>
                        <a:lnSpc>
                          <a:spcPct val="150000"/>
                        </a:lnSpc>
                        <a:spcBef>
                          <a:spcPts val="200"/>
                        </a:spcBef>
                        <a:spcAft>
                          <a:spcPts val="200"/>
                        </a:spcAft>
                      </a:pPr>
                      <a:r>
                        <a:rPr lang="en-GB" sz="1800">
                          <a:effectLst/>
                        </a:rPr>
                        <a:t>Number of doses</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94" marR="51794" marT="13428" marB="13428"/>
                </a:tc>
                <a:tc gridSpan="3">
                  <a:txBody>
                    <a:bodyPr/>
                    <a:lstStyle/>
                    <a:p>
                      <a:pPr>
                        <a:lnSpc>
                          <a:spcPct val="150000"/>
                        </a:lnSpc>
                        <a:spcBef>
                          <a:spcPts val="200"/>
                        </a:spcBef>
                        <a:spcAft>
                          <a:spcPts val="200"/>
                        </a:spcAft>
                      </a:pPr>
                      <a:r>
                        <a:rPr lang="en-GB" sz="1800" dirty="0">
                          <a:effectLst/>
                        </a:rPr>
                        <a:t>Company model</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94" marR="51794" marT="13428" marB="13428"/>
                </a:tc>
                <a:tc hMerge="1">
                  <a:txBody>
                    <a:bodyPr/>
                    <a:lstStyle/>
                    <a:p>
                      <a:endParaRPr lang="en-GB"/>
                    </a:p>
                  </a:txBody>
                  <a:tcPr/>
                </a:tc>
                <a:tc hMerge="1">
                  <a:txBody>
                    <a:bodyPr/>
                    <a:lstStyle/>
                    <a:p>
                      <a:endParaRPr lang="en-GB"/>
                    </a:p>
                  </a:txBody>
                  <a:tcPr/>
                </a:tc>
                <a:tc gridSpan="3">
                  <a:txBody>
                    <a:bodyPr/>
                    <a:lstStyle/>
                    <a:p>
                      <a:pPr>
                        <a:lnSpc>
                          <a:spcPct val="150000"/>
                        </a:lnSpc>
                        <a:spcBef>
                          <a:spcPts val="200"/>
                        </a:spcBef>
                        <a:spcAft>
                          <a:spcPts val="200"/>
                        </a:spcAft>
                      </a:pPr>
                      <a:r>
                        <a:rPr lang="en-GB" sz="1800" dirty="0">
                          <a:effectLst/>
                        </a:rPr>
                        <a:t>ERG revised model</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94" marR="51794" marT="13428" marB="13428"/>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25488550"/>
                  </a:ext>
                </a:extLst>
              </a:tr>
              <a:tr h="431236">
                <a:tc vMerge="1">
                  <a:txBody>
                    <a:bodyPr/>
                    <a:lstStyle/>
                    <a:p>
                      <a:endParaRPr lang="en-GB"/>
                    </a:p>
                  </a:txBody>
                  <a:tcPr/>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1</a:t>
                      </a:r>
                      <a:r>
                        <a:rPr lang="en-GB" sz="1800" b="1" baseline="30000" dirty="0">
                          <a:effectLst/>
                          <a:latin typeface="+mn-lt"/>
                          <a:ea typeface="Times New Roman" panose="02020603050405020304" pitchFamily="18" charset="0"/>
                          <a:cs typeface="Times New Roman" panose="02020603050405020304" pitchFamily="18" charset="0"/>
                        </a:rPr>
                        <a:t>st</a:t>
                      </a:r>
                      <a:r>
                        <a:rPr lang="en-GB" sz="1800" b="1" dirty="0">
                          <a:effectLst/>
                          <a:latin typeface="+mn-lt"/>
                          <a:ea typeface="Times New Roman" panose="02020603050405020304" pitchFamily="18" charset="0"/>
                          <a:cs typeface="Times New Roman" panose="02020603050405020304" pitchFamily="18" charset="0"/>
                        </a:rPr>
                        <a:t> trimester</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2</a:t>
                      </a:r>
                      <a:r>
                        <a:rPr lang="en-GB" sz="1800" b="1" baseline="30000" dirty="0">
                          <a:effectLst/>
                          <a:latin typeface="+mn-lt"/>
                          <a:ea typeface="Times New Roman" panose="02020603050405020304" pitchFamily="18" charset="0"/>
                          <a:cs typeface="Times New Roman" panose="02020603050405020304" pitchFamily="18" charset="0"/>
                        </a:rPr>
                        <a:t>nd</a:t>
                      </a:r>
                      <a:r>
                        <a:rPr lang="en-GB" sz="1800" b="1" dirty="0">
                          <a:effectLst/>
                          <a:latin typeface="+mn-lt"/>
                          <a:ea typeface="Times New Roman" panose="02020603050405020304" pitchFamily="18" charset="0"/>
                          <a:cs typeface="Times New Roman" panose="02020603050405020304" pitchFamily="18" charset="0"/>
                        </a:rPr>
                        <a:t> trimester</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Subsequent trimesters</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1</a:t>
                      </a:r>
                      <a:r>
                        <a:rPr lang="en-GB" sz="1800" b="1" baseline="30000" dirty="0">
                          <a:effectLst/>
                          <a:latin typeface="+mn-lt"/>
                          <a:ea typeface="Times New Roman" panose="02020603050405020304" pitchFamily="18" charset="0"/>
                          <a:cs typeface="Times New Roman" panose="02020603050405020304" pitchFamily="18" charset="0"/>
                        </a:rPr>
                        <a:t>st</a:t>
                      </a:r>
                      <a:r>
                        <a:rPr lang="en-GB" sz="1800" b="1" dirty="0">
                          <a:effectLst/>
                          <a:latin typeface="+mn-lt"/>
                          <a:ea typeface="Times New Roman" panose="02020603050405020304" pitchFamily="18" charset="0"/>
                          <a:cs typeface="Times New Roman" panose="02020603050405020304" pitchFamily="18" charset="0"/>
                        </a:rPr>
                        <a:t> trimester</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2</a:t>
                      </a:r>
                      <a:r>
                        <a:rPr lang="en-GB" sz="1800" b="1" baseline="30000" dirty="0">
                          <a:effectLst/>
                          <a:latin typeface="+mn-lt"/>
                          <a:ea typeface="Times New Roman" panose="02020603050405020304" pitchFamily="18" charset="0"/>
                          <a:cs typeface="Times New Roman" panose="02020603050405020304" pitchFamily="18" charset="0"/>
                        </a:rPr>
                        <a:t>nd</a:t>
                      </a:r>
                      <a:r>
                        <a:rPr lang="en-GB" sz="1800" b="1" dirty="0">
                          <a:effectLst/>
                          <a:latin typeface="+mn-lt"/>
                          <a:ea typeface="Times New Roman" panose="02020603050405020304" pitchFamily="18" charset="0"/>
                          <a:cs typeface="Times New Roman" panose="02020603050405020304" pitchFamily="18" charset="0"/>
                        </a:rPr>
                        <a:t> trimester</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tc>
                  <a:txBody>
                    <a:bodyPr/>
                    <a:lstStyle/>
                    <a:p>
                      <a:pPr>
                        <a:lnSpc>
                          <a:spcPct val="150000"/>
                        </a:lnSpc>
                        <a:spcBef>
                          <a:spcPts val="200"/>
                        </a:spcBef>
                        <a:spcAft>
                          <a:spcPts val="200"/>
                        </a:spcAft>
                      </a:pPr>
                      <a:r>
                        <a:rPr lang="en-GB" sz="1800" b="1" dirty="0">
                          <a:effectLst/>
                          <a:latin typeface="+mn-lt"/>
                          <a:ea typeface="Times New Roman" panose="02020603050405020304" pitchFamily="18" charset="0"/>
                          <a:cs typeface="Times New Roman" panose="02020603050405020304" pitchFamily="18" charset="0"/>
                        </a:rPr>
                        <a:t>Subsequent trimesters</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17780" marB="17780"/>
                </a:tc>
                <a:extLst>
                  <a:ext uri="{0D108BD9-81ED-4DB2-BD59-A6C34878D82A}">
                    <a16:rowId xmlns:a16="http://schemas.microsoft.com/office/drawing/2014/main" val="1626297334"/>
                  </a:ext>
                </a:extLst>
              </a:tr>
              <a:tr h="431236">
                <a:tc>
                  <a:txBody>
                    <a:bodyPr/>
                    <a:lstStyle/>
                    <a:p>
                      <a:pPr>
                        <a:lnSpc>
                          <a:spcPct val="150000"/>
                        </a:lnSpc>
                        <a:spcBef>
                          <a:spcPts val="200"/>
                        </a:spcBef>
                        <a:spcAft>
                          <a:spcPts val="200"/>
                        </a:spcAft>
                      </a:pPr>
                      <a:r>
                        <a:rPr lang="en-GB" sz="1800">
                          <a:effectLst/>
                        </a:rPr>
                        <a:t>Secukinumab</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94" marR="51794" marT="13428" marB="13428"/>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7.00</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3.00</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3.00</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7.08</a:t>
                      </a:r>
                    </a:p>
                  </a:txBody>
                  <a:tcPr marL="68580" marR="68580" marT="17780" marB="17780"/>
                </a:tc>
                <a:tc>
                  <a:txBody>
                    <a:bodyPr/>
                    <a:lstStyle/>
                    <a:p>
                      <a:pPr>
                        <a:lnSpc>
                          <a:spcPct val="15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3.00</a:t>
                      </a:r>
                    </a:p>
                  </a:txBody>
                  <a:tcPr marL="68580" marR="68580" marT="17780" marB="17780"/>
                </a:tc>
                <a:tc>
                  <a:txBody>
                    <a:bodyPr/>
                    <a:lstStyle/>
                    <a:p>
                      <a:pPr>
                        <a:lnSpc>
                          <a:spcPct val="15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3.00</a:t>
                      </a:r>
                    </a:p>
                  </a:txBody>
                  <a:tcPr marL="68580" marR="68580" marT="17780" marB="17780"/>
                </a:tc>
                <a:extLst>
                  <a:ext uri="{0D108BD9-81ED-4DB2-BD59-A6C34878D82A}">
                    <a16:rowId xmlns:a16="http://schemas.microsoft.com/office/drawing/2014/main" val="1672513216"/>
                  </a:ext>
                </a:extLst>
              </a:tr>
              <a:tr h="431236">
                <a:tc>
                  <a:txBody>
                    <a:bodyPr/>
                    <a:lstStyle/>
                    <a:p>
                      <a:pPr>
                        <a:lnSpc>
                          <a:spcPct val="150000"/>
                        </a:lnSpc>
                        <a:spcBef>
                          <a:spcPts val="200"/>
                        </a:spcBef>
                        <a:spcAft>
                          <a:spcPts val="200"/>
                        </a:spcAft>
                      </a:pPr>
                      <a:r>
                        <a:rPr lang="en-GB" sz="1800">
                          <a:effectLst/>
                        </a:rPr>
                        <a:t>Ixekizumab</a:t>
                      </a:r>
                      <a:endParaRPr lang="en-GB"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94" marR="51794" marT="13428" marB="13428"/>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5.00</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3.00</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3.26</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5.26</a:t>
                      </a:r>
                    </a:p>
                  </a:txBody>
                  <a:tcPr marL="68580" marR="68580" marT="17780" marB="17780"/>
                </a:tc>
                <a:tc>
                  <a:txBody>
                    <a:bodyPr/>
                    <a:lstStyle/>
                    <a:p>
                      <a:pPr>
                        <a:lnSpc>
                          <a:spcPct val="15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3.26</a:t>
                      </a:r>
                    </a:p>
                  </a:txBody>
                  <a:tcPr marL="68580" marR="68580" marT="17780" marB="17780"/>
                </a:tc>
                <a:tc>
                  <a:txBody>
                    <a:bodyPr/>
                    <a:lstStyle/>
                    <a:p>
                      <a:pPr>
                        <a:lnSpc>
                          <a:spcPct val="15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3.26</a:t>
                      </a:r>
                    </a:p>
                  </a:txBody>
                  <a:tcPr marL="68580" marR="68580" marT="17780" marB="17780"/>
                </a:tc>
                <a:extLst>
                  <a:ext uri="{0D108BD9-81ED-4DB2-BD59-A6C34878D82A}">
                    <a16:rowId xmlns:a16="http://schemas.microsoft.com/office/drawing/2014/main" val="1400235351"/>
                  </a:ext>
                </a:extLst>
              </a:tr>
            </a:tbl>
          </a:graphicData>
        </a:graphic>
      </p:graphicFrame>
      <p:sp>
        <p:nvSpPr>
          <p:cNvPr id="9" name="TextBox 8">
            <a:extLst>
              <a:ext uri="{FF2B5EF4-FFF2-40B4-BE49-F238E27FC236}">
                <a16:creationId xmlns:a16="http://schemas.microsoft.com/office/drawing/2014/main" id="{6CE0F7AA-1C4A-1B6F-BFB9-EA5CDC1E912B}"/>
              </a:ext>
            </a:extLst>
          </p:cNvPr>
          <p:cNvSpPr txBox="1"/>
          <p:nvPr/>
        </p:nvSpPr>
        <p:spPr>
          <a:xfrm>
            <a:off x="1493887" y="4285636"/>
            <a:ext cx="7242688" cy="369332"/>
          </a:xfrm>
          <a:prstGeom prst="rect">
            <a:avLst/>
          </a:prstGeom>
          <a:noFill/>
        </p:spPr>
        <p:txBody>
          <a:bodyPr wrap="none" rtlCol="0">
            <a:spAutoFit/>
          </a:bodyPr>
          <a:lstStyle/>
          <a:p>
            <a:r>
              <a:rPr lang="en-GB" dirty="0"/>
              <a:t>Differences between company and ERG comparator dosing schedules</a:t>
            </a:r>
          </a:p>
        </p:txBody>
      </p:sp>
    </p:spTree>
    <p:extLst>
      <p:ext uri="{BB962C8B-B14F-4D97-AF65-F5344CB8AC3E}">
        <p14:creationId xmlns:p14="http://schemas.microsoft.com/office/powerpoint/2010/main" val="35083043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CDAABC6-3734-4DC6-BA37-71EC3C524EBA}"/>
              </a:ext>
            </a:extLst>
          </p:cNvPr>
          <p:cNvSpPr txBox="1">
            <a:spLocks/>
          </p:cNvSpPr>
          <p:nvPr/>
        </p:nvSpPr>
        <p:spPr>
          <a:xfrm>
            <a:off x="2495600" y="2342195"/>
            <a:ext cx="7200800" cy="2304603"/>
          </a:xfrm>
          <a:prstGeom prst="rect">
            <a:avLst/>
          </a:prstGeom>
          <a:ln w="38100">
            <a:noFill/>
          </a:ln>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GB" sz="2902" dirty="0"/>
          </a:p>
          <a:p>
            <a:pPr algn="ctr"/>
            <a:r>
              <a:rPr lang="en-GB" sz="2902" dirty="0"/>
              <a:t>All results are reported in PART 2 slides because they include confidential comparator PAS discounts</a:t>
            </a:r>
          </a:p>
        </p:txBody>
      </p:sp>
      <p:sp>
        <p:nvSpPr>
          <p:cNvPr id="8" name="Title 1">
            <a:extLst>
              <a:ext uri="{FF2B5EF4-FFF2-40B4-BE49-F238E27FC236}">
                <a16:creationId xmlns:a16="http://schemas.microsoft.com/office/drawing/2014/main" id="{E689218F-3357-4D14-943E-9775E36F6AA9}"/>
              </a:ext>
            </a:extLst>
          </p:cNvPr>
          <p:cNvSpPr txBox="1">
            <a:spLocks/>
          </p:cNvSpPr>
          <p:nvPr/>
        </p:nvSpPr>
        <p:spPr>
          <a:xfrm>
            <a:off x="420515" y="188912"/>
            <a:ext cx="11363496"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Cost-comparison results</a:t>
            </a:r>
            <a:endParaRPr lang="en-GB" dirty="0"/>
          </a:p>
        </p:txBody>
      </p:sp>
    </p:spTree>
    <p:extLst>
      <p:ext uri="{BB962C8B-B14F-4D97-AF65-F5344CB8AC3E}">
        <p14:creationId xmlns:p14="http://schemas.microsoft.com/office/powerpoint/2010/main" val="6765397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2CFAC1-234C-F4CC-E6C2-B17F2C928696}"/>
              </a:ext>
            </a:extLst>
          </p:cNvPr>
          <p:cNvSpPr>
            <a:spLocks noGrp="1"/>
          </p:cNvSpPr>
          <p:nvPr>
            <p:ph type="body" sz="quarter" idx="12"/>
          </p:nvPr>
        </p:nvSpPr>
        <p:spPr/>
        <p:txBody>
          <a:bodyPr>
            <a:normAutofit/>
          </a:bodyPr>
          <a:lstStyle/>
          <a:p>
            <a:r>
              <a:rPr lang="en-GB" sz="2400" dirty="0">
                <a:solidFill>
                  <a:schemeClr val="tx1"/>
                </a:solidFill>
              </a:rPr>
              <a:t>No equalities issues were identified in the company submission or raised during scoping consultation. </a:t>
            </a:r>
          </a:p>
        </p:txBody>
      </p:sp>
      <p:sp>
        <p:nvSpPr>
          <p:cNvPr id="3" name="Title 2">
            <a:extLst>
              <a:ext uri="{FF2B5EF4-FFF2-40B4-BE49-F238E27FC236}">
                <a16:creationId xmlns:a16="http://schemas.microsoft.com/office/drawing/2014/main" id="{5C42F1D0-B626-9542-63DF-2214BECAE2F9}"/>
              </a:ext>
            </a:extLst>
          </p:cNvPr>
          <p:cNvSpPr>
            <a:spLocks noGrp="1"/>
          </p:cNvSpPr>
          <p:nvPr>
            <p:ph type="ctrTitle"/>
          </p:nvPr>
        </p:nvSpPr>
        <p:spPr/>
        <p:txBody>
          <a:bodyPr>
            <a:normAutofit fontScale="90000"/>
          </a:bodyPr>
          <a:lstStyle/>
          <a:p>
            <a:r>
              <a:rPr lang="en-GB" dirty="0"/>
              <a:t>Equalities</a:t>
            </a:r>
          </a:p>
        </p:txBody>
      </p:sp>
    </p:spTree>
    <p:extLst>
      <p:ext uri="{BB962C8B-B14F-4D97-AF65-F5344CB8AC3E}">
        <p14:creationId xmlns:p14="http://schemas.microsoft.com/office/powerpoint/2010/main" val="2023246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E8606-EE3B-4162-BCBC-3B9A47EEE8A5}"/>
              </a:ext>
            </a:extLst>
          </p:cNvPr>
          <p:cNvSpPr>
            <a:spLocks noGrp="1"/>
          </p:cNvSpPr>
          <p:nvPr>
            <p:ph type="ctrTitle"/>
          </p:nvPr>
        </p:nvSpPr>
        <p:spPr/>
        <p:txBody>
          <a:bodyPr>
            <a:normAutofit/>
          </a:bodyPr>
          <a:lstStyle/>
          <a:p>
            <a:r>
              <a:rPr lang="en-GB" dirty="0"/>
              <a:t>Thank you. </a:t>
            </a:r>
          </a:p>
        </p:txBody>
      </p:sp>
      <p:sp>
        <p:nvSpPr>
          <p:cNvPr id="4" name="Text Placeholder 3">
            <a:extLst>
              <a:ext uri="{FF2B5EF4-FFF2-40B4-BE49-F238E27FC236}">
                <a16:creationId xmlns:a16="http://schemas.microsoft.com/office/drawing/2014/main" id="{0EA6E378-22B6-4860-A243-AB91A658EF0D}"/>
              </a:ext>
            </a:extLst>
          </p:cNvPr>
          <p:cNvSpPr txBox="1">
            <a:spLocks/>
          </p:cNvSpPr>
          <p:nvPr/>
        </p:nvSpPr>
        <p:spPr>
          <a:xfrm>
            <a:off x="548396" y="5996978"/>
            <a:ext cx="7713662" cy="477838"/>
          </a:xfrm>
          <a:prstGeom prst="rect">
            <a:avLst/>
          </a:prstGeom>
        </p:spPr>
        <p:txBody>
          <a:bodyP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latin typeface="Lato" panose="020F0502020204030203" pitchFamily="34" charset="77"/>
                <a:ea typeface="Times New Roman" panose="02020603050405020304" pitchFamily="18" charset="0"/>
              </a:rPr>
              <a:t>© NICE 2022. All rights reserved. Subject to </a:t>
            </a:r>
            <a:r>
              <a:rPr lang="en-GB" dirty="0">
                <a:latin typeface="Lato" panose="020F0502020204030203" pitchFamily="34" charset="77"/>
                <a:ea typeface="Times New Roman" panose="02020603050405020304" pitchFamily="18" charset="0"/>
                <a:hlinkClick r:id="rId2">
                  <a:extLst>
                    <a:ext uri="{A12FA001-AC4F-418D-AE19-62706E023703}">
                      <ahyp:hlinkClr xmlns:ahyp="http://schemas.microsoft.com/office/drawing/2018/hyperlinkcolor" val="tx"/>
                    </a:ext>
                  </a:extLst>
                </a:hlinkClick>
              </a:rPr>
              <a:t>Notice of rights</a:t>
            </a:r>
            <a:r>
              <a:rPr lang="en-GB" dirty="0">
                <a:latin typeface="Lato" panose="020F0502020204030203" pitchFamily="34" charset="77"/>
                <a:ea typeface="Times New Roman" panose="02020603050405020304" pitchFamily="18" charset="0"/>
              </a:rPr>
              <a:t>.</a:t>
            </a:r>
            <a:r>
              <a:rPr lang="en-GB" dirty="0">
                <a:latin typeface="Lato" panose="020F0502020204030203" pitchFamily="34" charset="77"/>
              </a:rPr>
              <a:t> </a:t>
            </a:r>
            <a:endParaRPr lang="en-US" dirty="0">
              <a:latin typeface="Lato" panose="020F0502020204030203" pitchFamily="34" charset="77"/>
            </a:endParaRPr>
          </a:p>
        </p:txBody>
      </p:sp>
    </p:spTree>
    <p:extLst>
      <p:ext uri="{BB962C8B-B14F-4D97-AF65-F5344CB8AC3E}">
        <p14:creationId xmlns:p14="http://schemas.microsoft.com/office/powerpoint/2010/main" val="4027157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2F2B61-21F6-4A3F-9935-5B420187F265}"/>
              </a:ext>
            </a:extLst>
          </p:cNvPr>
          <p:cNvSpPr txBox="1"/>
          <p:nvPr/>
        </p:nvSpPr>
        <p:spPr>
          <a:xfrm>
            <a:off x="108711" y="881400"/>
            <a:ext cx="11998408" cy="4524315"/>
          </a:xfrm>
          <a:prstGeom prst="rect">
            <a:avLst/>
          </a:prstGeom>
          <a:noFill/>
        </p:spPr>
        <p:txBody>
          <a:bodyPr wrap="square" rtlCol="0">
            <a:spAutoFit/>
          </a:bodyPr>
          <a:lstStyle/>
          <a:p>
            <a:r>
              <a:rPr lang="en-GB" b="1" u="sng" dirty="0"/>
              <a:t>ASAS </a:t>
            </a:r>
            <a:r>
              <a:rPr lang="en-GB" b="1" i="1" u="sng" dirty="0"/>
              <a:t>(overall)</a:t>
            </a:r>
            <a:r>
              <a:rPr lang="en-GB" i="1" dirty="0"/>
              <a:t> </a:t>
            </a:r>
            <a:r>
              <a:rPr lang="en-GB" dirty="0"/>
              <a:t>– A response criteria which includes a global assessment, a pain assessment (VAS), a functional score (BASFI) and a measure of inflammation (last two questions of the BASDAI) to give overall score from 0 (no disease)</a:t>
            </a:r>
          </a:p>
          <a:p>
            <a:endParaRPr lang="en-GB" dirty="0"/>
          </a:p>
          <a:p>
            <a:r>
              <a:rPr lang="en-GB" b="1" u="sng" dirty="0"/>
              <a:t>BASDAI</a:t>
            </a:r>
            <a:r>
              <a:rPr lang="en-GB" b="1" dirty="0"/>
              <a:t> </a:t>
            </a:r>
            <a:r>
              <a:rPr lang="en-GB" b="1" i="1" dirty="0"/>
              <a:t>(disease activity) </a:t>
            </a:r>
            <a:r>
              <a:rPr lang="en-GB" dirty="0"/>
              <a:t>– A survey of six questions that assess tiredness, back and peripheral pain, discomfort from touch and discomfort and duration of stiffness in the morning. Gives an overall score out of 10 (higher score is worse)</a:t>
            </a:r>
          </a:p>
          <a:p>
            <a:endParaRPr lang="en-GB" b="1" u="sng" dirty="0"/>
          </a:p>
          <a:p>
            <a:r>
              <a:rPr lang="en-GB" b="1" u="sng" dirty="0"/>
              <a:t>BASFI </a:t>
            </a:r>
            <a:r>
              <a:rPr lang="en-GB" b="1" dirty="0"/>
              <a:t>– </a:t>
            </a:r>
            <a:r>
              <a:rPr lang="en-GB" b="1" i="1" dirty="0"/>
              <a:t>(functional) </a:t>
            </a:r>
            <a:r>
              <a:rPr lang="en-GB" dirty="0"/>
              <a:t>– A survey of ten questions that assesses ability to complete “everyday” physical tasks. Each question can be answered from 0 (easy) to 10 (impossible). Returns an overall score out of ten (higher score is worse)</a:t>
            </a:r>
          </a:p>
          <a:p>
            <a:endParaRPr lang="en-GB" dirty="0"/>
          </a:p>
          <a:p>
            <a:r>
              <a:rPr lang="en-GB" b="1" dirty="0"/>
              <a:t>Response rates – </a:t>
            </a:r>
            <a:r>
              <a:rPr lang="en-GB" dirty="0"/>
              <a:t>Each of the above outcomes may be measured as a response rate (ASAS20, BASDAI50 etc). For example, ASAS20 would be the proportion of people with a 20% improvement in ASAS. </a:t>
            </a:r>
          </a:p>
          <a:p>
            <a:endParaRPr lang="en-GB" dirty="0"/>
          </a:p>
          <a:p>
            <a:r>
              <a:rPr lang="en-GB" b="1" u="sng" dirty="0" err="1"/>
              <a:t>ASQoL</a:t>
            </a:r>
            <a:r>
              <a:rPr lang="en-GB" dirty="0"/>
              <a:t> </a:t>
            </a:r>
            <a:r>
              <a:rPr lang="en-GB" b="1" i="1" dirty="0"/>
              <a:t>(Disease specific QoL) </a:t>
            </a:r>
            <a:r>
              <a:rPr lang="en-GB" i="1" dirty="0"/>
              <a:t> </a:t>
            </a:r>
            <a:r>
              <a:rPr lang="en-GB" dirty="0"/>
              <a:t>- 18 question survey assessing quality of life. Overall score from good (0) to poor (18)</a:t>
            </a:r>
          </a:p>
          <a:p>
            <a:endParaRPr lang="en-GB" b="1" dirty="0"/>
          </a:p>
          <a:p>
            <a:r>
              <a:rPr lang="en-GB" b="1" u="sng" dirty="0"/>
              <a:t>FACIT-F</a:t>
            </a:r>
            <a:r>
              <a:rPr lang="en-GB" b="1" dirty="0"/>
              <a:t> </a:t>
            </a:r>
            <a:r>
              <a:rPr lang="en-GB" b="1" i="1" dirty="0"/>
              <a:t>(fatigue) – </a:t>
            </a:r>
            <a:r>
              <a:rPr lang="en-GB" dirty="0"/>
              <a:t>A survey with 43 questions over 5 domains measuring physical, emotional, functional wellbeing and fatigue. Overall score out of 160 (higher scores represent worse outcomes).</a:t>
            </a:r>
            <a:endParaRPr lang="en-GB" b="1" i="1" u="sng" dirty="0"/>
          </a:p>
        </p:txBody>
      </p:sp>
      <p:sp>
        <p:nvSpPr>
          <p:cNvPr id="7" name="TextBox 6">
            <a:extLst>
              <a:ext uri="{FF2B5EF4-FFF2-40B4-BE49-F238E27FC236}">
                <a16:creationId xmlns:a16="http://schemas.microsoft.com/office/drawing/2014/main" id="{77C3FEC6-BAF6-B9FD-D8A1-DBB195854953}"/>
              </a:ext>
            </a:extLst>
          </p:cNvPr>
          <p:cNvSpPr txBox="1"/>
          <p:nvPr/>
        </p:nvSpPr>
        <p:spPr>
          <a:xfrm>
            <a:off x="919347" y="6063135"/>
            <a:ext cx="11096808" cy="830997"/>
          </a:xfrm>
          <a:prstGeom prst="rect">
            <a:avLst/>
          </a:prstGeom>
          <a:noFill/>
        </p:spPr>
        <p:txBody>
          <a:bodyPr wrap="square" rtlCol="0">
            <a:spAutoFit/>
          </a:bodyPr>
          <a:lstStyle/>
          <a:p>
            <a:r>
              <a:rPr lang="en-GB" sz="1600" dirty="0"/>
              <a:t>Abbreviations: ASAS, assessment in ankylosing spondylitis; BASDAI, bath ankylosing spondylitis disease activity index; BASFI,  bath ankylosing spondylitis functional index; </a:t>
            </a:r>
            <a:r>
              <a:rPr lang="en-GB" sz="1600" dirty="0" err="1"/>
              <a:t>ASQoL</a:t>
            </a:r>
            <a:r>
              <a:rPr lang="en-GB" sz="1600" dirty="0"/>
              <a:t>, ankylosing spondylitis quality of life; FACIT-T, functional assessment of chronic illness therapy – fatigue; </a:t>
            </a:r>
          </a:p>
        </p:txBody>
      </p:sp>
      <p:sp>
        <p:nvSpPr>
          <p:cNvPr id="9" name="Title 1">
            <a:extLst>
              <a:ext uri="{FF2B5EF4-FFF2-40B4-BE49-F238E27FC236}">
                <a16:creationId xmlns:a16="http://schemas.microsoft.com/office/drawing/2014/main" id="{7AB4749F-EAA2-4244-3329-FC757C31EF15}"/>
              </a:ext>
            </a:extLst>
          </p:cNvPr>
          <p:cNvSpPr txBox="1">
            <a:spLocks/>
          </p:cNvSpPr>
          <p:nvPr/>
        </p:nvSpPr>
        <p:spPr>
          <a:xfrm>
            <a:off x="385632" y="61588"/>
            <a:ext cx="7208968" cy="505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Background on AS Disease Outcomes</a:t>
            </a:r>
            <a:endParaRPr lang="en-GB" dirty="0"/>
          </a:p>
        </p:txBody>
      </p:sp>
      <p:sp>
        <p:nvSpPr>
          <p:cNvPr id="8" name="Rectangle 7" descr="Question to committee">
            <a:extLst>
              <a:ext uri="{FF2B5EF4-FFF2-40B4-BE49-F238E27FC236}">
                <a16:creationId xmlns:a16="http://schemas.microsoft.com/office/drawing/2014/main" id="{4206379B-8CF7-BB51-5008-0CDB53AC202F}"/>
              </a:ext>
            </a:extLst>
          </p:cNvPr>
          <p:cNvSpPr/>
          <p:nvPr/>
        </p:nvSpPr>
        <p:spPr>
          <a:xfrm>
            <a:off x="651466" y="5540176"/>
            <a:ext cx="10957694" cy="46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4000" algn="ctr"/>
            <a:r>
              <a:rPr lang="en-GB" sz="2000" dirty="0">
                <a:solidFill>
                  <a:schemeClr val="tx1"/>
                </a:solidFill>
              </a:rPr>
              <a:t>Clinical experts - What are considered clinically significant improvements in these outcomes?</a:t>
            </a:r>
          </a:p>
        </p:txBody>
      </p:sp>
      <p:grpSp>
        <p:nvGrpSpPr>
          <p:cNvPr id="2" name="Group 1">
            <a:extLst>
              <a:ext uri="{FF2B5EF4-FFF2-40B4-BE49-F238E27FC236}">
                <a16:creationId xmlns:a16="http://schemas.microsoft.com/office/drawing/2014/main" id="{914BDAF0-843E-65F7-DA3C-BBC51A14D828}"/>
              </a:ext>
            </a:extLst>
          </p:cNvPr>
          <p:cNvGrpSpPr/>
          <p:nvPr/>
        </p:nvGrpSpPr>
        <p:grpSpPr>
          <a:xfrm>
            <a:off x="417466" y="5540176"/>
            <a:ext cx="468000" cy="468000"/>
            <a:chOff x="417466" y="5297242"/>
            <a:chExt cx="468000" cy="468000"/>
          </a:xfrm>
        </p:grpSpPr>
        <p:sp>
          <p:nvSpPr>
            <p:cNvPr id="11" name="Oval 10">
              <a:extLst>
                <a:ext uri="{FF2B5EF4-FFF2-40B4-BE49-F238E27FC236}">
                  <a16:creationId xmlns:a16="http://schemas.microsoft.com/office/drawing/2014/main" id="{5E8E2E72-7C5D-02EA-223E-4C1E5396854E}"/>
                </a:ext>
              </a:extLst>
            </p:cNvPr>
            <p:cNvSpPr/>
            <p:nvPr/>
          </p:nvSpPr>
          <p:spPr>
            <a:xfrm>
              <a:off x="417466" y="5297242"/>
              <a:ext cx="468000" cy="468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Graphic 11">
              <a:extLst>
                <a:ext uri="{FF2B5EF4-FFF2-40B4-BE49-F238E27FC236}">
                  <a16:creationId xmlns:a16="http://schemas.microsoft.com/office/drawing/2014/main" id="{FA317825-F714-E5D4-7822-1A6686647FE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3466" y="5333242"/>
              <a:ext cx="396000" cy="396000"/>
            </a:xfrm>
            <a:prstGeom prst="rect">
              <a:avLst/>
            </a:prstGeom>
          </p:spPr>
        </p:pic>
      </p:grpSp>
      <p:sp>
        <p:nvSpPr>
          <p:cNvPr id="13" name="TextBox 12">
            <a:extLst>
              <a:ext uri="{FF2B5EF4-FFF2-40B4-BE49-F238E27FC236}">
                <a16:creationId xmlns:a16="http://schemas.microsoft.com/office/drawing/2014/main" id="{3E580D9B-99E4-8822-7291-97B377A7E744}"/>
              </a:ext>
            </a:extLst>
          </p:cNvPr>
          <p:cNvSpPr txBox="1"/>
          <p:nvPr/>
        </p:nvSpPr>
        <p:spPr>
          <a:xfrm>
            <a:off x="8547652" y="0"/>
            <a:ext cx="3644347" cy="646331"/>
          </a:xfrm>
          <a:prstGeom prst="rect">
            <a:avLst/>
          </a:prstGeom>
          <a:noFill/>
        </p:spPr>
        <p:txBody>
          <a:bodyPr wrap="square" rtlCol="0">
            <a:spAutoFit/>
          </a:bodyPr>
          <a:lstStyle/>
          <a:p>
            <a:pPr algn="r"/>
            <a:r>
              <a:rPr lang="en-GB" sz="1800" b="1" i="1" dirty="0">
                <a:effectLst/>
              </a:rPr>
              <a:t>Background - For Information only Presented previously</a:t>
            </a:r>
            <a:endParaRPr lang="en-GB" b="1" i="1" dirty="0"/>
          </a:p>
        </p:txBody>
      </p:sp>
    </p:spTree>
    <p:extLst>
      <p:ext uri="{BB962C8B-B14F-4D97-AF65-F5344CB8AC3E}">
        <p14:creationId xmlns:p14="http://schemas.microsoft.com/office/powerpoint/2010/main" val="1457451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5">
            <a:extLst>
              <a:ext uri="{FF2B5EF4-FFF2-40B4-BE49-F238E27FC236}">
                <a16:creationId xmlns:a16="http://schemas.microsoft.com/office/drawing/2014/main" id="{1F5ABD1B-1350-4988-BFF5-A9EA29041000}"/>
              </a:ext>
            </a:extLst>
          </p:cNvPr>
          <p:cNvSpPr txBox="1">
            <a:spLocks/>
          </p:cNvSpPr>
          <p:nvPr/>
        </p:nvSpPr>
        <p:spPr>
          <a:xfrm>
            <a:off x="407986" y="1246014"/>
            <a:ext cx="7467284" cy="4628693"/>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Submissions from </a:t>
            </a:r>
            <a:r>
              <a:rPr lang="en-GB" sz="2000" dirty="0"/>
              <a:t>National Axial Spondylitis Society (NASS), patient experts</a:t>
            </a:r>
            <a:endParaRPr lang="en-GB" b="1" dirty="0"/>
          </a:p>
          <a:p>
            <a:pPr marL="342900" indent="-342900">
              <a:buFont typeface="Arial" panose="020B0604020202020204" pitchFamily="34" charset="0"/>
              <a:buChar char="•"/>
            </a:pPr>
            <a:r>
              <a:rPr lang="en-GB" dirty="0"/>
              <a:t>92% of NASS members said in a survey that </a:t>
            </a:r>
            <a:r>
              <a:rPr lang="en-GB" sz="2000" dirty="0"/>
              <a:t>ankylosing spondylitis</a:t>
            </a:r>
            <a:r>
              <a:rPr lang="en-GB" dirty="0"/>
              <a:t> has impacted their life either very negatively (49%) or somewhat negatively (43%)</a:t>
            </a:r>
          </a:p>
          <a:p>
            <a:pPr marL="342900" indent="-342900">
              <a:buFont typeface="Arial" panose="020B0604020202020204" pitchFamily="34" charset="0"/>
              <a:buChar char="•"/>
            </a:pPr>
            <a:r>
              <a:rPr lang="en-GB" dirty="0"/>
              <a:t>Pain and fatigue affects people's ability to carry on with everyday life and affects their mental health</a:t>
            </a:r>
          </a:p>
          <a:p>
            <a:pPr marL="342900" indent="-342900">
              <a:buFont typeface="Arial" panose="020B0604020202020204" pitchFamily="34" charset="0"/>
              <a:buChar char="•"/>
            </a:pPr>
            <a:r>
              <a:rPr lang="en-GB" dirty="0"/>
              <a:t>Pain and stiffness can also cause frequent night-time waking from 2-3 times a night (a good night, which happens about once a month) to more than 10 times a night (a bad night).</a:t>
            </a:r>
          </a:p>
          <a:p>
            <a:pPr marL="342900" indent="-342900">
              <a:buFont typeface="Arial" panose="020B0604020202020204" pitchFamily="34" charset="0"/>
              <a:buChar char="•"/>
            </a:pPr>
            <a:r>
              <a:rPr lang="en-GB" dirty="0"/>
              <a:t>Many people with AS have had to stop working, reduce working hours substantially or apply to Personal Independence Payments (PIP)</a:t>
            </a:r>
          </a:p>
          <a:p>
            <a:endParaRPr lang="en-GB" dirty="0"/>
          </a:p>
        </p:txBody>
      </p:sp>
      <p:sp>
        <p:nvSpPr>
          <p:cNvPr id="15" name="Speech Bubble: Oval 14" descr="Patient quotation">
            <a:extLst>
              <a:ext uri="{FF2B5EF4-FFF2-40B4-BE49-F238E27FC236}">
                <a16:creationId xmlns:a16="http://schemas.microsoft.com/office/drawing/2014/main" id="{F81F3575-3A00-4CCF-BE6F-A998D16FF716}"/>
              </a:ext>
              <a:ext uri="{C183D7F6-B498-43B3-948B-1728B52AA6E4}">
                <adec:decorative xmlns:adec="http://schemas.microsoft.com/office/drawing/2017/decorative" val="0"/>
              </a:ext>
            </a:extLst>
          </p:cNvPr>
          <p:cNvSpPr/>
          <p:nvPr/>
        </p:nvSpPr>
        <p:spPr>
          <a:xfrm>
            <a:off x="7772400" y="1246014"/>
            <a:ext cx="4249303" cy="2160000"/>
          </a:xfrm>
          <a:prstGeom prst="wedgeEllipseCallout">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i="1" dirty="0">
                <a:solidFill>
                  <a:schemeClr val="tx1"/>
                </a:solidFill>
              </a:rPr>
              <a:t>“I am in pain, every day... suffer with severe fatigue and “brain fog” regularly… no longer work full time and considering medical retirement at 45.”</a:t>
            </a:r>
          </a:p>
        </p:txBody>
      </p:sp>
      <p:sp>
        <p:nvSpPr>
          <p:cNvPr id="16" name="Speech Bubble: Oval 15" descr="Patient quotation">
            <a:extLst>
              <a:ext uri="{FF2B5EF4-FFF2-40B4-BE49-F238E27FC236}">
                <a16:creationId xmlns:a16="http://schemas.microsoft.com/office/drawing/2014/main" id="{A8905EAE-B33E-4F8D-BF5A-40621CC10575}"/>
              </a:ext>
              <a:ext uri="{C183D7F6-B498-43B3-948B-1728B52AA6E4}">
                <adec:decorative xmlns:adec="http://schemas.microsoft.com/office/drawing/2017/decorative" val="0"/>
              </a:ext>
            </a:extLst>
          </p:cNvPr>
          <p:cNvSpPr/>
          <p:nvPr/>
        </p:nvSpPr>
        <p:spPr>
          <a:xfrm>
            <a:off x="7773703" y="3670719"/>
            <a:ext cx="4248000" cy="2520000"/>
          </a:xfrm>
          <a:prstGeom prst="wedgeEllipseCallout">
            <a:avLst>
              <a:gd name="adj1" fmla="val -17527"/>
              <a:gd name="adj2" fmla="val 57316"/>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i="1" dirty="0">
                <a:solidFill>
                  <a:schemeClr val="tx1"/>
                </a:solidFill>
              </a:rPr>
              <a:t>“I was completely disabled by the pain… lost my home and career as a sports journalist. I spent 15 years barely able to function… I was rationally considering suicide before being prescribed anti-TNF.”</a:t>
            </a:r>
          </a:p>
        </p:txBody>
      </p:sp>
      <p:sp>
        <p:nvSpPr>
          <p:cNvPr id="9" name="Title 1">
            <a:extLst>
              <a:ext uri="{FF2B5EF4-FFF2-40B4-BE49-F238E27FC236}">
                <a16:creationId xmlns:a16="http://schemas.microsoft.com/office/drawing/2014/main" id="{A06A8F7D-1C1C-4607-AE51-E021DAE5292F}"/>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Patient perspectives: living with ankylosing spondylitis</a:t>
            </a:r>
            <a:endParaRPr lang="en-GB" dirty="0"/>
          </a:p>
        </p:txBody>
      </p:sp>
      <p:sp>
        <p:nvSpPr>
          <p:cNvPr id="7" name="TextBox 6">
            <a:extLst>
              <a:ext uri="{FF2B5EF4-FFF2-40B4-BE49-F238E27FC236}">
                <a16:creationId xmlns:a16="http://schemas.microsoft.com/office/drawing/2014/main" id="{A1E2F094-3A3A-91FC-CB32-F3C9CCB4ED1A}"/>
              </a:ext>
            </a:extLst>
          </p:cNvPr>
          <p:cNvSpPr txBox="1"/>
          <p:nvPr/>
        </p:nvSpPr>
        <p:spPr>
          <a:xfrm>
            <a:off x="2059559" y="6522116"/>
            <a:ext cx="4131259" cy="338554"/>
          </a:xfrm>
          <a:prstGeom prst="rect">
            <a:avLst/>
          </a:prstGeom>
          <a:noFill/>
        </p:spPr>
        <p:txBody>
          <a:bodyPr wrap="none" rtlCol="0">
            <a:spAutoFit/>
          </a:bodyPr>
          <a:lstStyle/>
          <a:p>
            <a:r>
              <a:rPr lang="en-GB" sz="1600" dirty="0"/>
              <a:t>Abbreviations: TNF, tumour necrosis factor.</a:t>
            </a:r>
          </a:p>
        </p:txBody>
      </p:sp>
    </p:spTree>
    <p:extLst>
      <p:ext uri="{BB962C8B-B14F-4D97-AF65-F5344CB8AC3E}">
        <p14:creationId xmlns:p14="http://schemas.microsoft.com/office/powerpoint/2010/main" val="1182595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ext Placeholder 5">
            <a:extLst>
              <a:ext uri="{FF2B5EF4-FFF2-40B4-BE49-F238E27FC236}">
                <a16:creationId xmlns:a16="http://schemas.microsoft.com/office/drawing/2014/main" id="{1F5ABD1B-1350-4988-BFF5-A9EA29041000}"/>
              </a:ext>
            </a:extLst>
          </p:cNvPr>
          <p:cNvSpPr txBox="1">
            <a:spLocks/>
          </p:cNvSpPr>
          <p:nvPr/>
        </p:nvSpPr>
        <p:spPr>
          <a:xfrm>
            <a:off x="407987" y="1246013"/>
            <a:ext cx="7720013" cy="486000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Submissions from </a:t>
            </a:r>
            <a:r>
              <a:rPr lang="en-GB" sz="2000" dirty="0"/>
              <a:t>National Axial Spondylitis Society (NASS), patient experts</a:t>
            </a:r>
            <a:endParaRPr lang="en-GB" b="1" dirty="0"/>
          </a:p>
          <a:p>
            <a:pPr marL="342900" indent="-342900">
              <a:buFont typeface="Arial" panose="020B0604020202020204" pitchFamily="34" charset="0"/>
              <a:buChar char="•"/>
            </a:pPr>
            <a:r>
              <a:rPr lang="en-GB" dirty="0"/>
              <a:t>Respondents in the NASS survey were relatively satisfied with their current medications but 26% were either completely (6%) or somewhat (20%) unsatisfied </a:t>
            </a:r>
          </a:p>
          <a:p>
            <a:pPr marL="342900" indent="-342900">
              <a:buFont typeface="Arial" panose="020B0604020202020204" pitchFamily="34" charset="0"/>
              <a:buChar char="•"/>
            </a:pPr>
            <a:r>
              <a:rPr lang="en-GB" dirty="0"/>
              <a:t>20% of people do not respond to current biologics </a:t>
            </a:r>
          </a:p>
          <a:p>
            <a:pPr marL="342900" indent="-342900">
              <a:buFont typeface="Arial" panose="020B0604020202020204" pitchFamily="34" charset="0"/>
              <a:buChar char="•"/>
            </a:pPr>
            <a:r>
              <a:rPr lang="en-GB" dirty="0"/>
              <a:t>Some people with </a:t>
            </a:r>
            <a:r>
              <a:rPr lang="en-GB" sz="2000" dirty="0"/>
              <a:t>ankylosing spondylitis</a:t>
            </a:r>
            <a:r>
              <a:rPr lang="en-GB" dirty="0"/>
              <a:t> are put off trying biologics altogether because they are all injectables.</a:t>
            </a:r>
          </a:p>
          <a:p>
            <a:pPr marL="1028700" lvl="1" indent="-342900"/>
            <a:r>
              <a:rPr lang="en-GB" sz="2000" dirty="0"/>
              <a:t>Having to refrigerate injections also means storage can be an issue for holiday or work trips, or when living in shared accommodation</a:t>
            </a:r>
          </a:p>
          <a:p>
            <a:pPr marL="342900" indent="-342900">
              <a:buFont typeface="Arial" panose="020B0604020202020204" pitchFamily="34" charset="0"/>
              <a:buChar char="•"/>
            </a:pPr>
            <a:r>
              <a:rPr lang="en-GB" dirty="0"/>
              <a:t>An oral daily tablet may be easier for some people who are afraid of needles and for whom storage is an important factor. </a:t>
            </a:r>
          </a:p>
          <a:p>
            <a:pPr marL="342900" indent="-342900">
              <a:buFont typeface="Arial" panose="020B0604020202020204" pitchFamily="34" charset="0"/>
              <a:buChar char="•"/>
            </a:pPr>
            <a:r>
              <a:rPr lang="en-GB" dirty="0"/>
              <a:t>Choice of treatments is important because side effects and pre-existing conditions can limit options available to people with </a:t>
            </a:r>
            <a:r>
              <a:rPr lang="en-GB" sz="2000" dirty="0"/>
              <a:t>ankylosing spondylitis</a:t>
            </a:r>
            <a:endParaRPr lang="en-GB" dirty="0"/>
          </a:p>
          <a:p>
            <a:endParaRPr lang="en-GB" dirty="0"/>
          </a:p>
        </p:txBody>
      </p:sp>
      <p:sp>
        <p:nvSpPr>
          <p:cNvPr id="15" name="Speech Bubble: Oval 14" descr="Patient quotation">
            <a:extLst>
              <a:ext uri="{FF2B5EF4-FFF2-40B4-BE49-F238E27FC236}">
                <a16:creationId xmlns:a16="http://schemas.microsoft.com/office/drawing/2014/main" id="{F81F3575-3A00-4CCF-BE6F-A998D16FF716}"/>
              </a:ext>
              <a:ext uri="{C183D7F6-B498-43B3-948B-1728B52AA6E4}">
                <adec:decorative xmlns:adec="http://schemas.microsoft.com/office/drawing/2017/decorative" val="0"/>
              </a:ext>
            </a:extLst>
          </p:cNvPr>
          <p:cNvSpPr/>
          <p:nvPr/>
        </p:nvSpPr>
        <p:spPr>
          <a:xfrm>
            <a:off x="8116999" y="1246014"/>
            <a:ext cx="3888000" cy="1935579"/>
          </a:xfrm>
          <a:prstGeom prst="wedgeEllipseCallout">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i="1" dirty="0">
                <a:solidFill>
                  <a:schemeClr val="tx1"/>
                </a:solidFill>
              </a:rPr>
              <a:t>“For some, [injectables] are a scary prospect and [that] actively puts them off trying them, in addition to fear over side effects.”</a:t>
            </a:r>
          </a:p>
        </p:txBody>
      </p:sp>
      <p:sp>
        <p:nvSpPr>
          <p:cNvPr id="16" name="Speech Bubble: Oval 15" descr="Patient quotation">
            <a:extLst>
              <a:ext uri="{FF2B5EF4-FFF2-40B4-BE49-F238E27FC236}">
                <a16:creationId xmlns:a16="http://schemas.microsoft.com/office/drawing/2014/main" id="{A8905EAE-B33E-4F8D-BF5A-40621CC10575}"/>
              </a:ext>
              <a:ext uri="{C183D7F6-B498-43B3-948B-1728B52AA6E4}">
                <adec:decorative xmlns:adec="http://schemas.microsoft.com/office/drawing/2017/decorative" val="0"/>
              </a:ext>
            </a:extLst>
          </p:cNvPr>
          <p:cNvSpPr/>
          <p:nvPr/>
        </p:nvSpPr>
        <p:spPr>
          <a:xfrm>
            <a:off x="8116998" y="3727482"/>
            <a:ext cx="3888000" cy="2088000"/>
          </a:xfrm>
          <a:prstGeom prst="wedgeEllipseCallout">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GB" i="1" dirty="0">
                <a:solidFill>
                  <a:schemeClr val="tx1"/>
                </a:solidFill>
              </a:rPr>
              <a:t>“The more options… the better, as finding the treatment that works (or combination of treatments) takes time and is affected by so many factors.”</a:t>
            </a:r>
          </a:p>
        </p:txBody>
      </p:sp>
      <p:sp>
        <p:nvSpPr>
          <p:cNvPr id="9" name="Title 1">
            <a:extLst>
              <a:ext uri="{FF2B5EF4-FFF2-40B4-BE49-F238E27FC236}">
                <a16:creationId xmlns:a16="http://schemas.microsoft.com/office/drawing/2014/main" id="{A06A8F7D-1C1C-4607-AE51-E021DAE5292F}"/>
              </a:ext>
            </a:extLst>
          </p:cNvPr>
          <p:cNvSpPr txBox="1">
            <a:spLocks/>
          </p:cNvSpPr>
          <p:nvPr/>
        </p:nvSpPr>
        <p:spPr>
          <a:xfrm>
            <a:off x="421227" y="188913"/>
            <a:ext cx="6258973"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Patient perspectives: treatments experience</a:t>
            </a:r>
            <a:endParaRPr lang="en-GB" dirty="0"/>
          </a:p>
        </p:txBody>
      </p:sp>
      <p:sp>
        <p:nvSpPr>
          <p:cNvPr id="6" name="TextBox 5">
            <a:extLst>
              <a:ext uri="{FF2B5EF4-FFF2-40B4-BE49-F238E27FC236}">
                <a16:creationId xmlns:a16="http://schemas.microsoft.com/office/drawing/2014/main" id="{CCAA4B43-4D5F-3379-0DFA-3164DBBF3FB9}"/>
              </a:ext>
            </a:extLst>
          </p:cNvPr>
          <p:cNvSpPr txBox="1"/>
          <p:nvPr/>
        </p:nvSpPr>
        <p:spPr>
          <a:xfrm>
            <a:off x="7874000" y="0"/>
            <a:ext cx="4317999" cy="646331"/>
          </a:xfrm>
          <a:prstGeom prst="rect">
            <a:avLst/>
          </a:prstGeom>
          <a:noFill/>
        </p:spPr>
        <p:txBody>
          <a:bodyPr wrap="square" rtlCol="0">
            <a:spAutoFit/>
          </a:bodyPr>
          <a:lstStyle/>
          <a:p>
            <a:pPr algn="r"/>
            <a:r>
              <a:rPr lang="en-GB" sz="1800" b="1" i="1" dirty="0">
                <a:effectLst/>
              </a:rPr>
              <a:t>Patient perspective - For Information only Presented previously</a:t>
            </a:r>
            <a:endParaRPr lang="en-GB" b="1" i="1" dirty="0"/>
          </a:p>
        </p:txBody>
      </p:sp>
    </p:spTree>
    <p:extLst>
      <p:ext uri="{BB962C8B-B14F-4D97-AF65-F5344CB8AC3E}">
        <p14:creationId xmlns:p14="http://schemas.microsoft.com/office/powerpoint/2010/main" val="331379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ext Placeholder 5">
            <a:extLst>
              <a:ext uri="{FF2B5EF4-FFF2-40B4-BE49-F238E27FC236}">
                <a16:creationId xmlns:a16="http://schemas.microsoft.com/office/drawing/2014/main" id="{1F5ABD1B-1350-4988-BFF5-A9EA29041000}"/>
              </a:ext>
            </a:extLst>
          </p:cNvPr>
          <p:cNvSpPr txBox="1">
            <a:spLocks/>
          </p:cNvSpPr>
          <p:nvPr/>
        </p:nvSpPr>
        <p:spPr>
          <a:xfrm>
            <a:off x="407989" y="1233940"/>
            <a:ext cx="7418656" cy="4398375"/>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Submissions from British Society for Rheumatology (Spondyloarthritis Special Interest Group)</a:t>
            </a:r>
          </a:p>
          <a:p>
            <a:pPr marL="342900" indent="-342900">
              <a:buFont typeface="Arial" panose="020B0604020202020204" pitchFamily="34" charset="0"/>
              <a:buChar char="•"/>
            </a:pPr>
            <a:r>
              <a:rPr lang="en-GB" dirty="0"/>
              <a:t>Pathway of care generally well defined but there may be local variability depending on local expertise, resources and agreement on funding of targeted therapies</a:t>
            </a:r>
          </a:p>
          <a:p>
            <a:pPr marL="342900" indent="-342900">
              <a:buFont typeface="Arial" panose="020B0604020202020204" pitchFamily="34" charset="0"/>
              <a:buChar char="•"/>
            </a:pPr>
            <a:r>
              <a:rPr lang="en-GB" dirty="0"/>
              <a:t>There is an unmet need in those patients whose disease fails to respond to TNF inhibitors and/or IL-17 inhibitors</a:t>
            </a:r>
          </a:p>
          <a:p>
            <a:pPr marL="342900" indent="-342900">
              <a:buFont typeface="Arial" panose="020B0604020202020204" pitchFamily="34" charset="0"/>
              <a:buChar char="•"/>
            </a:pPr>
            <a:r>
              <a:rPr lang="en-GB" dirty="0"/>
              <a:t>Upadacitinib could provide clinically meaningful benefits, especially for people whose disease hasn’t responded to currently approved therapies </a:t>
            </a:r>
          </a:p>
          <a:p>
            <a:pPr marL="342900" indent="-342900">
              <a:buFont typeface="Arial" panose="020B0604020202020204" pitchFamily="34" charset="0"/>
              <a:buChar char="•"/>
            </a:pPr>
            <a:r>
              <a:rPr lang="en-GB" dirty="0"/>
              <a:t>Simple oral administration provides convenience for people and may be easier for some people compared with subcutaneous treatments</a:t>
            </a:r>
          </a:p>
          <a:p>
            <a:pPr marL="342900" indent="-342900">
              <a:buFont typeface="Arial" panose="020B0604020202020204" pitchFamily="34" charset="0"/>
              <a:buChar char="•"/>
            </a:pPr>
            <a:endParaRPr lang="en-GB" dirty="0"/>
          </a:p>
          <a:p>
            <a:endParaRPr lang="en-GB" dirty="0"/>
          </a:p>
        </p:txBody>
      </p:sp>
      <p:sp>
        <p:nvSpPr>
          <p:cNvPr id="12" name="TextBox 11">
            <a:extLst>
              <a:ext uri="{FF2B5EF4-FFF2-40B4-BE49-F238E27FC236}">
                <a16:creationId xmlns:a16="http://schemas.microsoft.com/office/drawing/2014/main" id="{AA72EA5F-02C0-4C59-AD03-D9C4ECB36EE2}"/>
              </a:ext>
            </a:extLst>
          </p:cNvPr>
          <p:cNvSpPr txBox="1"/>
          <p:nvPr/>
        </p:nvSpPr>
        <p:spPr>
          <a:xfrm>
            <a:off x="2059559" y="6522116"/>
            <a:ext cx="8553945" cy="338554"/>
          </a:xfrm>
          <a:prstGeom prst="rect">
            <a:avLst/>
          </a:prstGeom>
          <a:noFill/>
        </p:spPr>
        <p:txBody>
          <a:bodyPr wrap="none" rtlCol="0">
            <a:spAutoFit/>
          </a:bodyPr>
          <a:lstStyle/>
          <a:p>
            <a:r>
              <a:rPr lang="en-GB" sz="1600" dirty="0"/>
              <a:t>Abbreviations: AS, ankylosing spondylitis; IL-17, Interleukin 17; TNF, tumour necrosis factor.</a:t>
            </a:r>
          </a:p>
        </p:txBody>
      </p:sp>
      <p:sp>
        <p:nvSpPr>
          <p:cNvPr id="9" name="Speech Bubble: Oval 8" descr="Patient quotation">
            <a:extLst>
              <a:ext uri="{FF2B5EF4-FFF2-40B4-BE49-F238E27FC236}">
                <a16:creationId xmlns:a16="http://schemas.microsoft.com/office/drawing/2014/main" id="{411215F1-6062-48DC-B862-C8275A771A5A}"/>
              </a:ext>
              <a:ext uri="{C183D7F6-B498-43B3-948B-1728B52AA6E4}">
                <adec:decorative xmlns:adec="http://schemas.microsoft.com/office/drawing/2017/decorative" val="0"/>
              </a:ext>
            </a:extLst>
          </p:cNvPr>
          <p:cNvSpPr/>
          <p:nvPr/>
        </p:nvSpPr>
        <p:spPr>
          <a:xfrm>
            <a:off x="7729369" y="976313"/>
            <a:ext cx="4195058" cy="2448000"/>
          </a:xfrm>
          <a:prstGeom prst="wedgeEllipseCallout">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i="1" dirty="0">
                <a:solidFill>
                  <a:schemeClr val="tx1"/>
                </a:solidFill>
              </a:rPr>
              <a:t>“[There is an unmet need] in those patients who fail to respond to TNF inhibitors and/or IL-17 inhibitors. There is also a need for oral small molecule inhibitors for AS.”</a:t>
            </a:r>
          </a:p>
        </p:txBody>
      </p:sp>
      <p:sp>
        <p:nvSpPr>
          <p:cNvPr id="7" name="Title 1">
            <a:extLst>
              <a:ext uri="{FF2B5EF4-FFF2-40B4-BE49-F238E27FC236}">
                <a16:creationId xmlns:a16="http://schemas.microsoft.com/office/drawing/2014/main" id="{B1CB041A-6899-4A4E-AE5F-B77C61AEC1F6}"/>
              </a:ext>
            </a:extLst>
          </p:cNvPr>
          <p:cNvSpPr txBox="1">
            <a:spLocks/>
          </p:cNvSpPr>
          <p:nvPr/>
        </p:nvSpPr>
        <p:spPr>
          <a:xfrm>
            <a:off x="421227" y="188913"/>
            <a:ext cx="11178381" cy="10943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Clinical perspectives</a:t>
            </a:r>
            <a:endParaRPr lang="en-GB" dirty="0"/>
          </a:p>
        </p:txBody>
      </p:sp>
      <p:sp>
        <p:nvSpPr>
          <p:cNvPr id="13" name="Speech Bubble: Oval 12" descr="Patient quotation">
            <a:extLst>
              <a:ext uri="{FF2B5EF4-FFF2-40B4-BE49-F238E27FC236}">
                <a16:creationId xmlns:a16="http://schemas.microsoft.com/office/drawing/2014/main" id="{B10FD166-5140-CD3D-30D9-E56D08FF933A}"/>
              </a:ext>
              <a:ext uri="{C183D7F6-B498-43B3-948B-1728B52AA6E4}">
                <adec:decorative xmlns:adec="http://schemas.microsoft.com/office/drawing/2017/decorative" val="0"/>
              </a:ext>
            </a:extLst>
          </p:cNvPr>
          <p:cNvSpPr/>
          <p:nvPr/>
        </p:nvSpPr>
        <p:spPr>
          <a:xfrm>
            <a:off x="7593656" y="3855096"/>
            <a:ext cx="4238942" cy="2324714"/>
          </a:xfrm>
          <a:prstGeom prst="wedgeEllipseCallout">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“As with all medical therapies used in AS, the risk of side effects will be weighed against the impact of uncontrolled disease”</a:t>
            </a:r>
          </a:p>
        </p:txBody>
      </p:sp>
      <p:sp>
        <p:nvSpPr>
          <p:cNvPr id="8" name="TextBox 7">
            <a:extLst>
              <a:ext uri="{FF2B5EF4-FFF2-40B4-BE49-F238E27FC236}">
                <a16:creationId xmlns:a16="http://schemas.microsoft.com/office/drawing/2014/main" id="{11BF51F5-9743-3864-0BA1-791D33893A85}"/>
              </a:ext>
            </a:extLst>
          </p:cNvPr>
          <p:cNvSpPr txBox="1"/>
          <p:nvPr/>
        </p:nvSpPr>
        <p:spPr>
          <a:xfrm>
            <a:off x="7874000" y="0"/>
            <a:ext cx="4317999" cy="646331"/>
          </a:xfrm>
          <a:prstGeom prst="rect">
            <a:avLst/>
          </a:prstGeom>
          <a:noFill/>
        </p:spPr>
        <p:txBody>
          <a:bodyPr wrap="square" rtlCol="0">
            <a:spAutoFit/>
          </a:bodyPr>
          <a:lstStyle/>
          <a:p>
            <a:pPr algn="r"/>
            <a:r>
              <a:rPr lang="en-GB" sz="1800" b="1" i="1" dirty="0">
                <a:effectLst/>
              </a:rPr>
              <a:t>Clinical perspective - For Information only Presented previously</a:t>
            </a:r>
            <a:endParaRPr lang="en-GB" b="1" i="1" dirty="0"/>
          </a:p>
        </p:txBody>
      </p:sp>
    </p:spTree>
    <p:extLst>
      <p:ext uri="{BB962C8B-B14F-4D97-AF65-F5344CB8AC3E}">
        <p14:creationId xmlns:p14="http://schemas.microsoft.com/office/powerpoint/2010/main" val="1293946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2B30B9-5C43-62E4-057D-73E17CE10C9E}"/>
              </a:ext>
            </a:extLst>
          </p:cNvPr>
          <p:cNvSpPr>
            <a:spLocks noGrp="1"/>
          </p:cNvSpPr>
          <p:nvPr>
            <p:ph type="body" sz="quarter" idx="12"/>
          </p:nvPr>
        </p:nvSpPr>
        <p:spPr/>
        <p:txBody>
          <a:bodyPr>
            <a:normAutofit/>
          </a:bodyPr>
          <a:lstStyle/>
          <a:p>
            <a:pPr marL="285750" indent="-285750">
              <a:buFont typeface="Arial" panose="020B0604020202020204" pitchFamily="34" charset="0"/>
              <a:buChar char="•"/>
            </a:pPr>
            <a:r>
              <a:rPr lang="en-GB" sz="2400" b="1" dirty="0"/>
              <a:t>Background on ankylosing spondylitis </a:t>
            </a:r>
            <a:r>
              <a:rPr lang="en-GB" sz="2400" dirty="0"/>
              <a:t>– disease background, clinical presentation and epidemiology estimates for ankylosing spondylitis </a:t>
            </a:r>
          </a:p>
          <a:p>
            <a:pPr marL="285750" indent="-285750">
              <a:buFont typeface="Arial" panose="020B0604020202020204" pitchFamily="34" charset="0"/>
              <a:buChar char="•"/>
            </a:pPr>
            <a:r>
              <a:rPr lang="en-GB" sz="2400" b="1" dirty="0"/>
              <a:t>Background on ankylosing spondylitis Disease Outcomes </a:t>
            </a:r>
            <a:r>
              <a:rPr lang="en-GB" sz="2400" dirty="0"/>
              <a:t>– brief descriptions of common disease outcomes used in clinical trials and clinical practice to measure ankylosing spondylitis </a:t>
            </a:r>
          </a:p>
          <a:p>
            <a:pPr marL="285750" indent="-285750">
              <a:buFont typeface="Arial" panose="020B0604020202020204" pitchFamily="34" charset="0"/>
              <a:buChar char="•"/>
            </a:pPr>
            <a:r>
              <a:rPr lang="en-GB" sz="2400" b="1" dirty="0"/>
              <a:t>Patient perspectives: treatments experience </a:t>
            </a:r>
            <a:r>
              <a:rPr lang="en-GB" sz="2400" dirty="0"/>
              <a:t>– patient experience of current treatments for ankylosing spondylitis</a:t>
            </a:r>
          </a:p>
          <a:p>
            <a:pPr marL="285750" indent="-285750">
              <a:buFont typeface="Arial" panose="020B0604020202020204" pitchFamily="34" charset="0"/>
              <a:buChar char="•"/>
            </a:pPr>
            <a:r>
              <a:rPr lang="en-GB" sz="2400" b="1" dirty="0"/>
              <a:t>Clinical perspectives </a:t>
            </a:r>
            <a:r>
              <a:rPr lang="en-GB" sz="2400" dirty="0"/>
              <a:t>– clinician experience of current clinical practice for ankylosing spondylitis</a:t>
            </a:r>
          </a:p>
        </p:txBody>
      </p:sp>
      <p:sp>
        <p:nvSpPr>
          <p:cNvPr id="3" name="Title 2">
            <a:extLst>
              <a:ext uri="{FF2B5EF4-FFF2-40B4-BE49-F238E27FC236}">
                <a16:creationId xmlns:a16="http://schemas.microsoft.com/office/drawing/2014/main" id="{B37294EB-7D57-BFAF-5BCB-2BCEF24204CC}"/>
              </a:ext>
            </a:extLst>
          </p:cNvPr>
          <p:cNvSpPr>
            <a:spLocks noGrp="1"/>
          </p:cNvSpPr>
          <p:nvPr>
            <p:ph type="ctrTitle"/>
          </p:nvPr>
        </p:nvSpPr>
        <p:spPr/>
        <p:txBody>
          <a:bodyPr>
            <a:normAutofit fontScale="90000"/>
          </a:bodyPr>
          <a:lstStyle/>
          <a:p>
            <a:r>
              <a:rPr lang="en-GB" dirty="0"/>
              <a:t>Background slides presented previously</a:t>
            </a:r>
          </a:p>
        </p:txBody>
      </p:sp>
      <p:sp>
        <p:nvSpPr>
          <p:cNvPr id="4" name="Text Placeholder 3">
            <a:extLst>
              <a:ext uri="{FF2B5EF4-FFF2-40B4-BE49-F238E27FC236}">
                <a16:creationId xmlns:a16="http://schemas.microsoft.com/office/drawing/2014/main" id="{89CE1145-A636-61E1-DF52-EB4FE3D379E9}"/>
              </a:ext>
            </a:extLst>
          </p:cNvPr>
          <p:cNvSpPr>
            <a:spLocks noGrp="1"/>
          </p:cNvSpPr>
          <p:nvPr>
            <p:ph type="body" sz="quarter" idx="13"/>
          </p:nvPr>
        </p:nvSpPr>
        <p:spPr/>
        <p:txBody>
          <a:bodyPr>
            <a:noAutofit/>
          </a:bodyPr>
          <a:lstStyle/>
          <a:p>
            <a:r>
              <a:rPr lang="en-GB" dirty="0"/>
              <a:t>Several background slides are included in the presentation for information purposes only</a:t>
            </a:r>
          </a:p>
        </p:txBody>
      </p:sp>
      <p:sp>
        <p:nvSpPr>
          <p:cNvPr id="5" name="Text Placeholder 4">
            <a:extLst>
              <a:ext uri="{FF2B5EF4-FFF2-40B4-BE49-F238E27FC236}">
                <a16:creationId xmlns:a16="http://schemas.microsoft.com/office/drawing/2014/main" id="{AE8F2D94-A5E3-949E-B4BB-33729CDFAE17}"/>
              </a:ext>
            </a:extLst>
          </p:cNvPr>
          <p:cNvSpPr>
            <a:spLocks noGrp="1"/>
          </p:cNvSpPr>
          <p:nvPr>
            <p:ph type="body" sz="quarter" idx="15"/>
          </p:nvPr>
        </p:nvSpPr>
        <p:spPr/>
        <p:txBody>
          <a:bodyPr>
            <a:normAutofit lnSpcReduction="10000"/>
          </a:bodyPr>
          <a:lstStyle/>
          <a:p>
            <a:endParaRPr lang="en-GB"/>
          </a:p>
        </p:txBody>
      </p:sp>
    </p:spTree>
    <p:extLst>
      <p:ext uri="{BB962C8B-B14F-4D97-AF65-F5344CB8AC3E}">
        <p14:creationId xmlns:p14="http://schemas.microsoft.com/office/powerpoint/2010/main" val="4111719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83187FD-3E4D-44C8-B84F-68CD3FDD4158}"/>
              </a:ext>
            </a:extLst>
          </p:cNvPr>
          <p:cNvSpPr txBox="1">
            <a:spLocks/>
          </p:cNvSpPr>
          <p:nvPr/>
        </p:nvSpPr>
        <p:spPr>
          <a:xfrm>
            <a:off x="407988" y="188912"/>
            <a:ext cx="11376025"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Technology – Upadacitinib (RINVOQ, AbbVie)</a:t>
            </a:r>
            <a:endParaRPr lang="en-GB" dirty="0"/>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729048100"/>
              </p:ext>
            </p:extLst>
          </p:nvPr>
        </p:nvGraphicFramePr>
        <p:xfrm>
          <a:off x="407987" y="1368344"/>
          <a:ext cx="11376025" cy="4627036"/>
        </p:xfrm>
        <a:graphic>
          <a:graphicData uri="http://schemas.openxmlformats.org/drawingml/2006/table">
            <a:tbl>
              <a:tblPr firstCol="1" bandRow="1">
                <a:tableStyleId>{5C22544A-7EE6-4342-B048-85BDC9FD1C3A}</a:tableStyleId>
              </a:tblPr>
              <a:tblGrid>
                <a:gridCol w="1887952">
                  <a:extLst>
                    <a:ext uri="{9D8B030D-6E8A-4147-A177-3AD203B41FA5}">
                      <a16:colId xmlns:a16="http://schemas.microsoft.com/office/drawing/2014/main" val="748657784"/>
                    </a:ext>
                  </a:extLst>
                </a:gridCol>
                <a:gridCol w="9488073">
                  <a:extLst>
                    <a:ext uri="{9D8B030D-6E8A-4147-A177-3AD203B41FA5}">
                      <a16:colId xmlns:a16="http://schemas.microsoft.com/office/drawing/2014/main" val="3173266189"/>
                    </a:ext>
                  </a:extLst>
                </a:gridCol>
              </a:tblGrid>
              <a:tr h="1156759">
                <a:tc>
                  <a:txBody>
                    <a:bodyPr/>
                    <a:lstStyle/>
                    <a:p>
                      <a:r>
                        <a:rPr lang="en-GB" dirty="0">
                          <a:solidFill>
                            <a:schemeClr val="bg1"/>
                          </a:solidFill>
                        </a:rPr>
                        <a:t>Marketing authorisation</a:t>
                      </a:r>
                    </a:p>
                  </a:txBody>
                  <a:tcPr>
                    <a:solidFill>
                      <a:schemeClr val="accent1"/>
                    </a:solidFill>
                  </a:tcPr>
                </a:tc>
                <a:tc>
                  <a:txBody>
                    <a:bodyPr/>
                    <a:lstStyle/>
                    <a:p>
                      <a:pPr marL="285750" indent="-285750">
                        <a:buFont typeface="Arial" panose="020B0604020202020204" pitchFamily="34" charset="0"/>
                        <a:buChar char="•"/>
                      </a:pPr>
                      <a:r>
                        <a:rPr lang="en-GB" dirty="0"/>
                        <a:t>Upadacitinib “is indicated for the treatment of active ankylosing spondylitis in adult patients who have responded inadequately to conventional therapy.”</a:t>
                      </a:r>
                    </a:p>
                    <a:p>
                      <a:pPr marL="285750" indent="-285750">
                        <a:buFont typeface="Arial" panose="020B0604020202020204" pitchFamily="34" charset="0"/>
                        <a:buChar char="•"/>
                      </a:pPr>
                      <a:r>
                        <a:rPr lang="en-GB" dirty="0"/>
                        <a:t>Granted January 2021</a:t>
                      </a:r>
                    </a:p>
                  </a:txBody>
                  <a:tcPr/>
                </a:tc>
                <a:extLst>
                  <a:ext uri="{0D108BD9-81ED-4DB2-BD59-A6C34878D82A}">
                    <a16:rowId xmlns:a16="http://schemas.microsoft.com/office/drawing/2014/main" val="3751016788"/>
                  </a:ext>
                </a:extLst>
              </a:tr>
              <a:tr h="1156759">
                <a:tc>
                  <a:txBody>
                    <a:bodyPr/>
                    <a:lstStyle/>
                    <a:p>
                      <a:r>
                        <a:rPr lang="en-GB" dirty="0">
                          <a:solidFill>
                            <a:schemeClr val="bg1"/>
                          </a:solidFill>
                        </a:rPr>
                        <a:t>Mechanism of action</a:t>
                      </a:r>
                    </a:p>
                  </a:txBody>
                  <a:tcPr>
                    <a:solidFill>
                      <a:schemeClr val="accent1"/>
                    </a:solidFill>
                  </a:tcPr>
                </a:tc>
                <a:tc>
                  <a:txBody>
                    <a:bodyPr/>
                    <a:lstStyle/>
                    <a:p>
                      <a:pPr marL="285750" indent="-285750">
                        <a:buFont typeface="Arial" panose="020B0604020202020204" pitchFamily="34" charset="0"/>
                        <a:buChar char="•"/>
                      </a:pPr>
                      <a:r>
                        <a:rPr lang="en-GB" dirty="0"/>
                        <a:t>Selective and reversible JAK inhibitor -</a:t>
                      </a:r>
                      <a:r>
                        <a:rPr lang="en-GB" baseline="0" dirty="0"/>
                        <a:t> </a:t>
                      </a:r>
                      <a:r>
                        <a:rPr lang="en-GB" dirty="0"/>
                        <a:t>preferentially inhibits signalling by JAK1 or JAK1/3 with functional selectivity over JAK2 inhibition</a:t>
                      </a:r>
                    </a:p>
                  </a:txBody>
                  <a:tcPr/>
                </a:tc>
                <a:extLst>
                  <a:ext uri="{0D108BD9-81ED-4DB2-BD59-A6C34878D82A}">
                    <a16:rowId xmlns:a16="http://schemas.microsoft.com/office/drawing/2014/main" val="984656975"/>
                  </a:ext>
                </a:extLst>
              </a:tr>
              <a:tr h="1156759">
                <a:tc>
                  <a:txBody>
                    <a:bodyPr/>
                    <a:lstStyle/>
                    <a:p>
                      <a:r>
                        <a:rPr lang="en-GB" dirty="0">
                          <a:solidFill>
                            <a:schemeClr val="bg1"/>
                          </a:solidFill>
                        </a:rPr>
                        <a:t>Administration and dose</a:t>
                      </a:r>
                    </a:p>
                  </a:txBody>
                  <a:tcPr>
                    <a:solidFill>
                      <a:schemeClr val="accent1"/>
                    </a:solidFill>
                  </a:tcPr>
                </a:tc>
                <a:tc>
                  <a:txBody>
                    <a:bodyPr/>
                    <a:lstStyle/>
                    <a:p>
                      <a:pPr marL="285750" indent="-285750">
                        <a:buFont typeface="Arial" panose="020B0604020202020204" pitchFamily="34" charset="0"/>
                        <a:buChar char="•"/>
                      </a:pPr>
                      <a:r>
                        <a:rPr lang="en-GB" dirty="0"/>
                        <a:t>Oral administration</a:t>
                      </a:r>
                    </a:p>
                    <a:p>
                      <a:pPr marL="285750" indent="-285750">
                        <a:buFont typeface="Arial" panose="020B0604020202020204" pitchFamily="34" charset="0"/>
                        <a:buChar char="•"/>
                      </a:pPr>
                      <a:r>
                        <a:rPr lang="en-GB" dirty="0"/>
                        <a:t>15 mg once-daily</a:t>
                      </a:r>
                      <a:r>
                        <a:rPr lang="en-GB" baseline="0" dirty="0"/>
                        <a:t> dose</a:t>
                      </a:r>
                      <a:endParaRPr lang="en-GB" dirty="0"/>
                    </a:p>
                  </a:txBody>
                  <a:tcPr/>
                </a:tc>
                <a:extLst>
                  <a:ext uri="{0D108BD9-81ED-4DB2-BD59-A6C34878D82A}">
                    <a16:rowId xmlns:a16="http://schemas.microsoft.com/office/drawing/2014/main" val="2152176351"/>
                  </a:ext>
                </a:extLst>
              </a:tr>
              <a:tr h="1156759">
                <a:tc>
                  <a:txBody>
                    <a:bodyPr/>
                    <a:lstStyle/>
                    <a:p>
                      <a:r>
                        <a:rPr lang="en-GB" dirty="0">
                          <a:solidFill>
                            <a:schemeClr val="bg1"/>
                          </a:solidFill>
                        </a:rPr>
                        <a:t>Price</a:t>
                      </a:r>
                    </a:p>
                  </a:txBody>
                  <a:tcPr>
                    <a:solidFill>
                      <a:schemeClr val="accent1"/>
                    </a:solidFill>
                  </a:tcPr>
                </a:tc>
                <a:tc>
                  <a:txBody>
                    <a:bodyPr/>
                    <a:lstStyle/>
                    <a:p>
                      <a:pPr marL="285750" indent="-285750">
                        <a:buFont typeface="Arial" panose="020B0604020202020204" pitchFamily="34" charset="0"/>
                        <a:buChar char="•"/>
                      </a:pPr>
                      <a:r>
                        <a:rPr lang="en-GB" dirty="0"/>
                        <a:t>List price per pack: £805.56</a:t>
                      </a:r>
                    </a:p>
                    <a:p>
                      <a:pPr marL="285750" indent="-285750">
                        <a:buFont typeface="Arial" panose="020B0604020202020204" pitchFamily="34" charset="0"/>
                        <a:buChar char="•"/>
                      </a:pPr>
                      <a:r>
                        <a:rPr lang="en-GB" dirty="0"/>
                        <a:t>List price for 12 months of treatment: £10,508.24 (maintenance treatment at 15 mg/day)</a:t>
                      </a:r>
                    </a:p>
                    <a:p>
                      <a:pPr marL="285750" indent="-285750">
                        <a:buFont typeface="Arial" panose="020B0604020202020204" pitchFamily="34" charset="0"/>
                        <a:buChar char="•"/>
                      </a:pPr>
                      <a:r>
                        <a:rPr lang="en-GB" dirty="0"/>
                        <a:t>Company has agreed a confidential </a:t>
                      </a:r>
                      <a:r>
                        <a:rPr lang="en-GB" b="1" dirty="0"/>
                        <a:t>patient access scheme - simple discount </a:t>
                      </a:r>
                    </a:p>
                  </a:txBody>
                  <a:tcPr/>
                </a:tc>
                <a:extLst>
                  <a:ext uri="{0D108BD9-81ED-4DB2-BD59-A6C34878D82A}">
                    <a16:rowId xmlns:a16="http://schemas.microsoft.com/office/drawing/2014/main" val="3201822029"/>
                  </a:ext>
                </a:extLst>
              </a:tr>
            </a:tbl>
          </a:graphicData>
        </a:graphic>
      </p:graphicFrame>
      <p:sp>
        <p:nvSpPr>
          <p:cNvPr id="8" name="TextBox 7">
            <a:extLst>
              <a:ext uri="{FF2B5EF4-FFF2-40B4-BE49-F238E27FC236}">
                <a16:creationId xmlns:a16="http://schemas.microsoft.com/office/drawing/2014/main" id="{99A3CEF5-C404-4B3A-9CE6-94B43A062583}"/>
              </a:ext>
            </a:extLst>
          </p:cNvPr>
          <p:cNvSpPr txBox="1"/>
          <p:nvPr/>
        </p:nvSpPr>
        <p:spPr>
          <a:xfrm>
            <a:off x="2059559" y="6522116"/>
            <a:ext cx="3179075" cy="338554"/>
          </a:xfrm>
          <a:prstGeom prst="rect">
            <a:avLst/>
          </a:prstGeom>
          <a:noFill/>
        </p:spPr>
        <p:txBody>
          <a:bodyPr wrap="none" rtlCol="0">
            <a:spAutoFit/>
          </a:bodyPr>
          <a:lstStyle/>
          <a:p>
            <a:r>
              <a:rPr lang="en-GB" sz="1600" dirty="0"/>
              <a:t>Abbreviations: JAK, Janus kinase.</a:t>
            </a:r>
          </a:p>
        </p:txBody>
      </p:sp>
    </p:spTree>
    <p:extLst>
      <p:ext uri="{BB962C8B-B14F-4D97-AF65-F5344CB8AC3E}">
        <p14:creationId xmlns:p14="http://schemas.microsoft.com/office/powerpoint/2010/main" val="369276599"/>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16871</TotalTime>
  <Words>5359</Words>
  <Application>Microsoft Office PowerPoint</Application>
  <PresentationFormat>Widescreen</PresentationFormat>
  <Paragraphs>858</Paragraphs>
  <Slides>36</Slides>
  <Notes>12</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Courier New</vt:lpstr>
      <vt:lpstr>Lato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Background slides presented previously</vt:lpstr>
      <vt:lpstr>PowerPoint Presentation</vt:lpstr>
      <vt:lpstr>Safety concerns</vt:lpstr>
      <vt:lpstr>PowerPoint Presentation</vt:lpstr>
      <vt:lpstr>PowerPoint Presentation</vt:lpstr>
      <vt:lpstr>Recent NICE appraisals in ankylosing spondylitis (2/2)</vt:lpstr>
      <vt:lpstr>PowerPoint Presentation</vt:lpstr>
      <vt:lpstr>Clinical effectiveness</vt:lpstr>
      <vt:lpstr>PowerPoint Presentation</vt:lpstr>
      <vt:lpstr>PowerPoint Presentation</vt:lpstr>
      <vt:lpstr>PowerPoint Presentation</vt:lpstr>
      <vt:lpstr>Key clinical trial: safety results (1/2)</vt:lpstr>
      <vt:lpstr>Key clinical trial: safety results (2/2)</vt:lpstr>
      <vt:lpstr>NMA networks</vt:lpstr>
      <vt:lpstr>NMA results: evidence of clinical similarity</vt:lpstr>
      <vt:lpstr>ERG comments on NMA</vt:lpstr>
      <vt:lpstr>Safety comparisons: evidence of clinical similarity (1/2)</vt:lpstr>
      <vt:lpstr>Safety comparisons: evidence of clinical similarity (2/2)</vt:lpstr>
      <vt:lpstr>PowerPoint Presentation</vt:lpstr>
      <vt:lpstr>PowerPoint Presentation</vt:lpstr>
      <vt:lpstr>Cost comparison</vt:lpstr>
      <vt:lpstr>PowerPoint Presentation</vt:lpstr>
      <vt:lpstr>PowerPoint Presentation</vt:lpstr>
      <vt:lpstr>PowerPoint Presentation</vt:lpstr>
      <vt:lpstr>PowerPoint Presentation</vt:lpstr>
      <vt:lpstr>Summary of company and ERG base case assumptions Differences between the two base cases</vt:lpstr>
      <vt:lpstr>PowerPoint Presentation</vt:lpstr>
      <vt:lpstr>Equalities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Taylor</dc:creator>
  <cp:lastModifiedBy>George Braileanu</cp:lastModifiedBy>
  <cp:revision>502</cp:revision>
  <dcterms:created xsi:type="dcterms:W3CDTF">2020-03-17T12:57:37Z</dcterms:created>
  <dcterms:modified xsi:type="dcterms:W3CDTF">2022-06-08T14:02:24Z</dcterms:modified>
</cp:coreProperties>
</file>