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091" r:id="rId1"/>
  </p:sldMasterIdLst>
  <p:notesMasterIdLst>
    <p:notesMasterId r:id="rId33"/>
  </p:notesMasterIdLst>
  <p:handoutMasterIdLst>
    <p:handoutMasterId r:id="rId34"/>
  </p:handoutMasterIdLst>
  <p:sldIdLst>
    <p:sldId id="406" r:id="rId2"/>
    <p:sldId id="1767" r:id="rId3"/>
    <p:sldId id="1792" r:id="rId4"/>
    <p:sldId id="1793" r:id="rId5"/>
    <p:sldId id="1821" r:id="rId6"/>
    <p:sldId id="1941" r:id="rId7"/>
    <p:sldId id="1825" r:id="rId8"/>
    <p:sldId id="1772" r:id="rId9"/>
    <p:sldId id="1904" r:id="rId10"/>
    <p:sldId id="1961" r:id="rId11"/>
    <p:sldId id="1942" r:id="rId12"/>
    <p:sldId id="434" r:id="rId13"/>
    <p:sldId id="1785" r:id="rId14"/>
    <p:sldId id="1943" r:id="rId15"/>
    <p:sldId id="1963" r:id="rId16"/>
    <p:sldId id="1962" r:id="rId17"/>
    <p:sldId id="1952" r:id="rId18"/>
    <p:sldId id="1951" r:id="rId19"/>
    <p:sldId id="1959" r:id="rId20"/>
    <p:sldId id="1945" r:id="rId21"/>
    <p:sldId id="1957" r:id="rId22"/>
    <p:sldId id="1953" r:id="rId23"/>
    <p:sldId id="1949" r:id="rId24"/>
    <p:sldId id="370" r:id="rId25"/>
    <p:sldId id="1956" r:id="rId26"/>
    <p:sldId id="1955" r:id="rId27"/>
    <p:sldId id="1842" r:id="rId28"/>
    <p:sldId id="1960" r:id="rId29"/>
    <p:sldId id="1958" r:id="rId30"/>
    <p:sldId id="1833" r:id="rId31"/>
    <p:sldId id="1944" r:id="rId32"/>
  </p:sldIdLst>
  <p:sldSz cx="12192000" cy="6858000"/>
  <p:notesSz cx="6858000" cy="9144000"/>
  <p:embeddedFontLst>
    <p:embeddedFont>
      <p:font typeface="Arial" panose="020B060402020202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Lato" panose="020F0502020204030203"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 id="2" name="Charlie Hewitt" initials="CH" lastIdx="56"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3"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6" clrIdx="3">
    <p:extLst>
      <p:ext uri="{19B8F6BF-5375-455C-9EA6-DF929625EA0E}">
        <p15:presenceInfo xmlns:p15="http://schemas.microsoft.com/office/powerpoint/2012/main" userId="S::Elizabeth.Bell@nice.org.uk::db75d52a-bbc3-4365-b187-451fb7df6c85" providerId="AD"/>
      </p:ext>
    </p:extLst>
  </p:cmAuthor>
  <p:cmAuthor id="5" name="Emma Douch" initials="ED" lastIdx="25" clrIdx="4">
    <p:extLst>
      <p:ext uri="{19B8F6BF-5375-455C-9EA6-DF929625EA0E}">
        <p15:presenceInfo xmlns:p15="http://schemas.microsoft.com/office/powerpoint/2012/main" userId="S::Emma.Douch@nice.org.uk::d23c2457-444e-4a37-91b9-8b92510c8a17" providerId="AD"/>
      </p:ext>
    </p:extLst>
  </p:cmAuthor>
  <p:cmAuthor id="6" name="Richard Diaz" initials="RD" lastIdx="9" clrIdx="5">
    <p:extLst>
      <p:ext uri="{19B8F6BF-5375-455C-9EA6-DF929625EA0E}">
        <p15:presenceInfo xmlns:p15="http://schemas.microsoft.com/office/powerpoint/2012/main" userId="S::Richard.Diaz@nice.org.uk::58e35bea-a0dc-4d72-a250-35e1fc41f1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C"/>
    <a:srgbClr val="FFC000"/>
    <a:srgbClr val="00B050"/>
    <a:srgbClr val="C00000"/>
    <a:srgbClr val="228096"/>
    <a:srgbClr val="FFFFFF"/>
    <a:srgbClr val="F7F4F1"/>
    <a:srgbClr val="FBF4EE"/>
    <a:srgbClr val="EFEECB"/>
    <a:srgbClr val="1864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3557" autoAdjust="0"/>
  </p:normalViewPr>
  <p:slideViewPr>
    <p:cSldViewPr snapToGrid="0" snapToObjects="1">
      <p:cViewPr varScale="1">
        <p:scale>
          <a:sx n="108" d="100"/>
          <a:sy n="108" d="100"/>
        </p:scale>
        <p:origin x="312"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6" d="100"/>
          <a:sy n="96" d="100"/>
        </p:scale>
        <p:origin x="355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dirty="0"/>
              <a:t>b.</a:t>
            </a:r>
          </a:p>
        </c:rich>
      </c:tx>
      <c:layout>
        <c:manualLayout>
          <c:xMode val="edge"/>
          <c:yMode val="edge"/>
          <c:x val="1.9691433211530631E-2"/>
          <c:y val="1.4326647564469915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58287537443934"/>
          <c:y val="0.11641548029991954"/>
          <c:w val="0.65964830675093755"/>
          <c:h val="0.74639746858290279"/>
        </c:manualLayout>
      </c:layout>
      <c:barChart>
        <c:barDir val="bar"/>
        <c:grouping val="clustered"/>
        <c:varyColors val="0"/>
        <c:ser>
          <c:idx val="1"/>
          <c:order val="1"/>
          <c:tx>
            <c:strRef>
              <c:f>Sheet11!$D$1:$D$2</c:f>
              <c:strCache>
                <c:ptCount val="2"/>
                <c:pt idx="0">
                  <c:v>&lt;12 years old LGS</c:v>
                </c:pt>
                <c:pt idx="1">
                  <c:v>&gt;110 seizures per month</c:v>
                </c:pt>
              </c:strCache>
            </c:strRef>
          </c:tx>
          <c:spPr>
            <a:solidFill>
              <a:schemeClr val="accent2"/>
            </a:solidFill>
            <a:ln>
              <a:noFill/>
            </a:ln>
            <a:effectLst/>
          </c:spPr>
          <c:invertIfNegative val="0"/>
          <c:cat>
            <c:multiLvlStrRef>
              <c:f>(Sheet11!$A$3:$B$6,Sheet11!$A$9:$B$10)</c:f>
              <c:multiLvlStrCache>
                <c:ptCount val="6"/>
                <c:lvl>
                  <c:pt idx="0">
                    <c:v>Nurse Visit</c:v>
                  </c:pt>
                  <c:pt idx="1">
                    <c:v>Paediatrician Visit</c:v>
                  </c:pt>
                  <c:pt idx="2">
                    <c:v>Emergency department</c:v>
                  </c:pt>
                  <c:pt idx="3">
                    <c:v>Phone Call </c:v>
                  </c:pt>
                  <c:pt idx="4">
                    <c:v>Hospitalsisations</c:v>
                  </c:pt>
                  <c:pt idx="5">
                    <c:v>Rescue Medication </c:v>
                  </c:pt>
                </c:lvl>
                <c:lvl>
                  <c:pt idx="0">
                    <c:v>Children </c:v>
                  </c:pt>
                </c:lvl>
              </c:multiLvlStrCache>
              <c:extLst/>
            </c:multiLvlStrRef>
          </c:cat>
          <c:val>
            <c:numRef>
              <c:f>(Sheet11!$D$3:$D$6,Sheet11!$D$9:$D$10)</c:f>
              <c:numCache>
                <c:formatCode>General</c:formatCode>
                <c:ptCount val="6"/>
                <c:pt idx="0">
                  <c:v>12</c:v>
                </c:pt>
                <c:pt idx="1">
                  <c:v>12</c:v>
                </c:pt>
                <c:pt idx="2">
                  <c:v>4</c:v>
                </c:pt>
                <c:pt idx="3">
                  <c:v>12</c:v>
                </c:pt>
                <c:pt idx="4">
                  <c:v>2</c:v>
                </c:pt>
                <c:pt idx="5">
                  <c:v>8</c:v>
                </c:pt>
              </c:numCache>
              <c:extLst/>
            </c:numRef>
          </c:val>
          <c:extLst>
            <c:ext xmlns:c16="http://schemas.microsoft.com/office/drawing/2014/chart" uri="{C3380CC4-5D6E-409C-BE32-E72D297353CC}">
              <c16:uniqueId val="{00000000-7077-4BC1-B0E8-E74C7938D362}"/>
            </c:ext>
          </c:extLst>
        </c:ser>
        <c:ser>
          <c:idx val="3"/>
          <c:order val="3"/>
          <c:tx>
            <c:strRef>
              <c:f>Sheet11!$F$1:$F$2</c:f>
              <c:strCache>
                <c:ptCount val="2"/>
                <c:pt idx="0">
                  <c:v>&lt;12 years old DS </c:v>
                </c:pt>
                <c:pt idx="1">
                  <c:v>&gt;25 seizures per month</c:v>
                </c:pt>
              </c:strCache>
            </c:strRef>
          </c:tx>
          <c:spPr>
            <a:solidFill>
              <a:schemeClr val="accent4"/>
            </a:solidFill>
            <a:ln>
              <a:noFill/>
            </a:ln>
            <a:effectLst/>
          </c:spPr>
          <c:invertIfNegative val="0"/>
          <c:cat>
            <c:multiLvlStrRef>
              <c:f>(Sheet11!$A$3:$B$6,Sheet11!$A$9:$B$10)</c:f>
              <c:multiLvlStrCache>
                <c:ptCount val="6"/>
                <c:lvl>
                  <c:pt idx="0">
                    <c:v>Nurse Visit</c:v>
                  </c:pt>
                  <c:pt idx="1">
                    <c:v>Paediatrician Visit</c:v>
                  </c:pt>
                  <c:pt idx="2">
                    <c:v>Emergency department</c:v>
                  </c:pt>
                  <c:pt idx="3">
                    <c:v>Phone Call </c:v>
                  </c:pt>
                  <c:pt idx="4">
                    <c:v>Hospitalsisations</c:v>
                  </c:pt>
                  <c:pt idx="5">
                    <c:v>Rescue Medication </c:v>
                  </c:pt>
                </c:lvl>
                <c:lvl>
                  <c:pt idx="0">
                    <c:v>Children </c:v>
                  </c:pt>
                </c:lvl>
              </c:multiLvlStrCache>
              <c:extLst/>
            </c:multiLvlStrRef>
          </c:cat>
          <c:val>
            <c:numRef>
              <c:f>(Sheet11!$F$3:$F$6,Sheet11!$F$9:$F$10)</c:f>
              <c:numCache>
                <c:formatCode>General</c:formatCode>
                <c:ptCount val="6"/>
                <c:pt idx="0">
                  <c:v>12</c:v>
                </c:pt>
                <c:pt idx="1">
                  <c:v>12</c:v>
                </c:pt>
                <c:pt idx="2">
                  <c:v>24</c:v>
                </c:pt>
                <c:pt idx="3">
                  <c:v>12</c:v>
                </c:pt>
                <c:pt idx="4">
                  <c:v>12</c:v>
                </c:pt>
                <c:pt idx="5">
                  <c:v>48</c:v>
                </c:pt>
              </c:numCache>
              <c:extLst/>
            </c:numRef>
          </c:val>
          <c:extLst>
            <c:ext xmlns:c16="http://schemas.microsoft.com/office/drawing/2014/chart" uri="{C3380CC4-5D6E-409C-BE32-E72D297353CC}">
              <c16:uniqueId val="{00000001-7077-4BC1-B0E8-E74C7938D362}"/>
            </c:ext>
          </c:extLst>
        </c:ser>
        <c:ser>
          <c:idx val="5"/>
          <c:order val="5"/>
          <c:tx>
            <c:strRef>
              <c:f>Sheet11!$H$1:$H$2</c:f>
              <c:strCache>
                <c:ptCount val="2"/>
                <c:pt idx="0">
                  <c:v>Children TSC  (generalised seizures)</c:v>
                </c:pt>
                <c:pt idx="1">
                  <c:v>&gt; 7 seizures per week</c:v>
                </c:pt>
              </c:strCache>
            </c:strRef>
          </c:tx>
          <c:spPr>
            <a:solidFill>
              <a:schemeClr val="accent6"/>
            </a:solidFill>
            <a:ln>
              <a:noFill/>
            </a:ln>
            <a:effectLst/>
          </c:spPr>
          <c:invertIfNegative val="0"/>
          <c:cat>
            <c:multiLvlStrRef>
              <c:f>(Sheet11!$A$3:$B$6,Sheet11!$A$9:$B$10)</c:f>
              <c:multiLvlStrCache>
                <c:ptCount val="6"/>
                <c:lvl>
                  <c:pt idx="0">
                    <c:v>Nurse Visit</c:v>
                  </c:pt>
                  <c:pt idx="1">
                    <c:v>Paediatrician Visit</c:v>
                  </c:pt>
                  <c:pt idx="2">
                    <c:v>Emergency department</c:v>
                  </c:pt>
                  <c:pt idx="3">
                    <c:v>Phone Call </c:v>
                  </c:pt>
                  <c:pt idx="4">
                    <c:v>Hospitalsisations</c:v>
                  </c:pt>
                  <c:pt idx="5">
                    <c:v>Rescue Medication </c:v>
                  </c:pt>
                </c:lvl>
                <c:lvl>
                  <c:pt idx="0">
                    <c:v>Children </c:v>
                  </c:pt>
                </c:lvl>
              </c:multiLvlStrCache>
              <c:extLst/>
            </c:multiLvlStrRef>
          </c:cat>
          <c:val>
            <c:numRef>
              <c:f>(Sheet11!$H$3:$H$6,Sheet11!$H$9:$H$10)</c:f>
              <c:numCache>
                <c:formatCode>General</c:formatCode>
                <c:ptCount val="6"/>
                <c:pt idx="0">
                  <c:v>7.67</c:v>
                </c:pt>
                <c:pt idx="1">
                  <c:v>5.5</c:v>
                </c:pt>
                <c:pt idx="2">
                  <c:v>6.25</c:v>
                </c:pt>
                <c:pt idx="3">
                  <c:v>21.92</c:v>
                </c:pt>
                <c:pt idx="4">
                  <c:v>18.79</c:v>
                </c:pt>
                <c:pt idx="5">
                  <c:v>17.98</c:v>
                </c:pt>
              </c:numCache>
              <c:extLst/>
            </c:numRef>
          </c:val>
          <c:extLst>
            <c:ext xmlns:c16="http://schemas.microsoft.com/office/drawing/2014/chart" uri="{C3380CC4-5D6E-409C-BE32-E72D297353CC}">
              <c16:uniqueId val="{00000002-7077-4BC1-B0E8-E74C7938D362}"/>
            </c:ext>
          </c:extLst>
        </c:ser>
        <c:dLbls>
          <c:showLegendKey val="0"/>
          <c:showVal val="0"/>
          <c:showCatName val="0"/>
          <c:showSerName val="0"/>
          <c:showPercent val="0"/>
          <c:showBubbleSize val="0"/>
        </c:dLbls>
        <c:gapWidth val="182"/>
        <c:axId val="1329234319"/>
        <c:axId val="1329238063"/>
        <c:extLst>
          <c:ext xmlns:c15="http://schemas.microsoft.com/office/drawing/2012/chart" uri="{02D57815-91ED-43cb-92C2-25804820EDAC}">
            <c15:filteredBarSeries>
              <c15:ser>
                <c:idx val="0"/>
                <c:order val="0"/>
                <c:tx>
                  <c:strRef>
                    <c:extLst>
                      <c:ext uri="{02D57815-91ED-43cb-92C2-25804820EDAC}">
                        <c15:formulaRef>
                          <c15:sqref>Sheet11!$C$1:$C$2</c15:sqref>
                        </c15:formulaRef>
                      </c:ext>
                    </c:extLst>
                    <c:strCache>
                      <c:ptCount val="2"/>
                      <c:pt idx="0">
                        <c:v>&lt;12 years old LGS</c:v>
                      </c:pt>
                      <c:pt idx="1">
                        <c:v>Seizure free</c:v>
                      </c:pt>
                    </c:strCache>
                  </c:strRef>
                </c:tx>
                <c:spPr>
                  <a:solidFill>
                    <a:schemeClr val="accent1"/>
                  </a:solidFill>
                  <a:ln>
                    <a:noFill/>
                  </a:ln>
                  <a:effectLst/>
                </c:spPr>
                <c:invertIfNegative val="0"/>
                <c:cat>
                  <c:multiLvlStrRef>
                    <c:extLst>
                      <c:ext uri="{02D57815-91ED-43cb-92C2-25804820EDAC}">
                        <c15:formulaRef>
                          <c15:sqref>(Sheet11!$A$3:$B$6,Sheet11!$A$9:$B$10)</c15:sqref>
                        </c15:formulaRef>
                      </c:ext>
                    </c:extLst>
                    <c:multiLvlStrCache>
                      <c:ptCount val="6"/>
                      <c:lvl>
                        <c:pt idx="0">
                          <c:v>Nurse Visit</c:v>
                        </c:pt>
                        <c:pt idx="1">
                          <c:v>Paediatrician Visit</c:v>
                        </c:pt>
                        <c:pt idx="2">
                          <c:v>Emergency department</c:v>
                        </c:pt>
                        <c:pt idx="3">
                          <c:v>Phone Call </c:v>
                        </c:pt>
                        <c:pt idx="4">
                          <c:v>Hospitalsisations</c:v>
                        </c:pt>
                        <c:pt idx="5">
                          <c:v>Rescue Medication </c:v>
                        </c:pt>
                      </c:lvl>
                      <c:lvl>
                        <c:pt idx="0">
                          <c:v>Children </c:v>
                        </c:pt>
                      </c:lvl>
                    </c:multiLvlStrCache>
                  </c:multiLvlStrRef>
                </c:cat>
                <c:val>
                  <c:numRef>
                    <c:extLst>
                      <c:ext uri="{02D57815-91ED-43cb-92C2-25804820EDAC}">
                        <c15:formulaRef>
                          <c15:sqref>(Sheet11!$C$3:$C$6,Sheet11!$C$9:$C$10)</c15:sqref>
                        </c15:formulaRef>
                      </c:ext>
                    </c:extLst>
                    <c:numCache>
                      <c:formatCode>General</c:formatCode>
                      <c:ptCount val="6"/>
                      <c:pt idx="0">
                        <c:v>2</c:v>
                      </c:pt>
                      <c:pt idx="1">
                        <c:v>2</c:v>
                      </c:pt>
                      <c:pt idx="2">
                        <c:v>0</c:v>
                      </c:pt>
                      <c:pt idx="3">
                        <c:v>0</c:v>
                      </c:pt>
                      <c:pt idx="4">
                        <c:v>0</c:v>
                      </c:pt>
                      <c:pt idx="5">
                        <c:v>0</c:v>
                      </c:pt>
                    </c:numCache>
                  </c:numRef>
                </c:val>
                <c:extLst>
                  <c:ext xmlns:c16="http://schemas.microsoft.com/office/drawing/2014/chart" uri="{C3380CC4-5D6E-409C-BE32-E72D297353CC}">
                    <c16:uniqueId val="{00000003-7077-4BC1-B0E8-E74C7938D36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Sheet11!$E$1:$E$2</c15:sqref>
                        </c15:formulaRef>
                      </c:ext>
                    </c:extLst>
                    <c:strCache>
                      <c:ptCount val="2"/>
                      <c:pt idx="0">
                        <c:v>&lt;12 years old DS </c:v>
                      </c:pt>
                      <c:pt idx="1">
                        <c:v>Seizure-free</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(Sheet11!$A$3:$B$6,Sheet11!$A$9:$B$10)</c15:sqref>
                        </c15:formulaRef>
                      </c:ext>
                    </c:extLst>
                    <c:multiLvlStrCache>
                      <c:ptCount val="6"/>
                      <c:lvl>
                        <c:pt idx="0">
                          <c:v>Nurse Visit</c:v>
                        </c:pt>
                        <c:pt idx="1">
                          <c:v>Paediatrician Visit</c:v>
                        </c:pt>
                        <c:pt idx="2">
                          <c:v>Emergency department</c:v>
                        </c:pt>
                        <c:pt idx="3">
                          <c:v>Phone Call </c:v>
                        </c:pt>
                        <c:pt idx="4">
                          <c:v>Hospitalsisations</c:v>
                        </c:pt>
                        <c:pt idx="5">
                          <c:v>Rescue Medication </c:v>
                        </c:pt>
                      </c:lvl>
                      <c:lvl>
                        <c:pt idx="0">
                          <c:v>Children </c:v>
                        </c:pt>
                      </c:lvl>
                    </c:multiLvlStrCache>
                  </c:multiLvlStrRef>
                </c:cat>
                <c:val>
                  <c:numRef>
                    <c:extLst xmlns:c15="http://schemas.microsoft.com/office/drawing/2012/chart">
                      <c:ext xmlns:c15="http://schemas.microsoft.com/office/drawing/2012/chart" uri="{02D57815-91ED-43cb-92C2-25804820EDAC}">
                        <c15:formulaRef>
                          <c15:sqref>(Sheet11!$E$3:$E$6,Sheet11!$E$9:$E$10)</c15:sqref>
                        </c15:formulaRef>
                      </c:ext>
                    </c:extLst>
                    <c:numCache>
                      <c:formatCode>General</c:formatCode>
                      <c:ptCount val="6"/>
                      <c:pt idx="0">
                        <c:v>2</c:v>
                      </c:pt>
                      <c:pt idx="1">
                        <c:v>2</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4-7077-4BC1-B0E8-E74C7938D362}"/>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Sheet11!$G$1:$G$2</c15:sqref>
                        </c15:formulaRef>
                      </c:ext>
                    </c:extLst>
                    <c:strCache>
                      <c:ptCount val="2"/>
                      <c:pt idx="0">
                        <c:v>Children TSC  (generalised seizures)</c:v>
                      </c:pt>
                      <c:pt idx="1">
                        <c:v>Seizure-free</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(Sheet11!$A$3:$B$6,Sheet11!$A$9:$B$10)</c15:sqref>
                        </c15:formulaRef>
                      </c:ext>
                    </c:extLst>
                    <c:multiLvlStrCache>
                      <c:ptCount val="6"/>
                      <c:lvl>
                        <c:pt idx="0">
                          <c:v>Nurse Visit</c:v>
                        </c:pt>
                        <c:pt idx="1">
                          <c:v>Paediatrician Visit</c:v>
                        </c:pt>
                        <c:pt idx="2">
                          <c:v>Emergency department</c:v>
                        </c:pt>
                        <c:pt idx="3">
                          <c:v>Phone Call </c:v>
                        </c:pt>
                        <c:pt idx="4">
                          <c:v>Hospitalsisations</c:v>
                        </c:pt>
                        <c:pt idx="5">
                          <c:v>Rescue Medication </c:v>
                        </c:pt>
                      </c:lvl>
                      <c:lvl>
                        <c:pt idx="0">
                          <c:v>Children </c:v>
                        </c:pt>
                      </c:lvl>
                    </c:multiLvlStrCache>
                  </c:multiLvlStrRef>
                </c:cat>
                <c:val>
                  <c:numRef>
                    <c:extLst xmlns:c15="http://schemas.microsoft.com/office/drawing/2012/chart">
                      <c:ext xmlns:c15="http://schemas.microsoft.com/office/drawing/2012/chart" uri="{02D57815-91ED-43cb-92C2-25804820EDAC}">
                        <c15:formulaRef>
                          <c15:sqref>(Sheet11!$G$3:$G$6,Sheet11!$G$9:$G$10)</c15:sqref>
                        </c15:formulaRef>
                      </c:ext>
                    </c:extLst>
                    <c:numCache>
                      <c:formatCode>General</c:formatCode>
                      <c:ptCount val="6"/>
                      <c:pt idx="0">
                        <c:v>1.33</c:v>
                      </c:pt>
                      <c:pt idx="1">
                        <c:v>1.42</c:v>
                      </c:pt>
                      <c:pt idx="2">
                        <c:v>0.61</c:v>
                      </c:pt>
                      <c:pt idx="3">
                        <c:v>2.33</c:v>
                      </c:pt>
                      <c:pt idx="4">
                        <c:v>0.79</c:v>
                      </c:pt>
                      <c:pt idx="5">
                        <c:v>0</c:v>
                      </c:pt>
                    </c:numCache>
                  </c:numRef>
                </c:val>
                <c:extLst xmlns:c15="http://schemas.microsoft.com/office/drawing/2012/chart">
                  <c:ext xmlns:c16="http://schemas.microsoft.com/office/drawing/2014/chart" uri="{C3380CC4-5D6E-409C-BE32-E72D297353CC}">
                    <c16:uniqueId val="{00000005-7077-4BC1-B0E8-E74C7938D362}"/>
                  </c:ext>
                </c:extLst>
              </c15:ser>
            </c15:filteredBarSeries>
          </c:ext>
        </c:extLst>
      </c:barChart>
      <c:catAx>
        <c:axId val="13292343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29238063"/>
        <c:crosses val="autoZero"/>
        <c:auto val="1"/>
        <c:lblAlgn val="ctr"/>
        <c:lblOffset val="100"/>
        <c:noMultiLvlLbl val="0"/>
      </c:catAx>
      <c:valAx>
        <c:axId val="1329238063"/>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Annual resource use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29234319"/>
        <c:crosses val="autoZero"/>
        <c:crossBetween val="between"/>
        <c:majorUnit val="10"/>
      </c:valAx>
      <c:spPr>
        <a:noFill/>
        <a:ln>
          <a:noFill/>
        </a:ln>
        <a:effectLst/>
      </c:spPr>
    </c:plotArea>
    <c:legend>
      <c:legendPos val="b"/>
      <c:layout>
        <c:manualLayout>
          <c:xMode val="edge"/>
          <c:yMode val="edge"/>
          <c:x val="0.55722216361200894"/>
          <c:y val="0.61743695899044149"/>
          <c:w val="0.41945741861439068"/>
          <c:h val="0.2212367168287345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a.</a:t>
            </a:r>
          </a:p>
        </c:rich>
      </c:tx>
      <c:layout>
        <c:manualLayout>
          <c:xMode val="edge"/>
          <c:yMode val="edge"/>
          <c:x val="0.10650269839865523"/>
          <c:y val="7.6004349603251307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931419387183345"/>
          <c:y val="9.5195547621313215E-2"/>
          <c:w val="0.70772997886694666"/>
          <c:h val="0.8054767062645295"/>
        </c:manualLayout>
      </c:layout>
      <c:barChart>
        <c:barDir val="bar"/>
        <c:grouping val="clustered"/>
        <c:varyColors val="0"/>
        <c:ser>
          <c:idx val="1"/>
          <c:order val="1"/>
          <c:tx>
            <c:strRef>
              <c:f>Sheet11!$D$17:$D$18</c:f>
              <c:strCache>
                <c:ptCount val="2"/>
                <c:pt idx="0">
                  <c:v>&gt;12 years old LGS</c:v>
                </c:pt>
                <c:pt idx="1">
                  <c:v>&gt;110 seizures per month</c:v>
                </c:pt>
              </c:strCache>
            </c:strRef>
          </c:tx>
          <c:spPr>
            <a:solidFill>
              <a:schemeClr val="accent2"/>
            </a:solidFill>
            <a:ln>
              <a:noFill/>
            </a:ln>
            <a:effectLst/>
          </c:spPr>
          <c:invertIfNegative val="0"/>
          <c:cat>
            <c:strRef>
              <c:f>Sheet11!$B$19:$B$24</c:f>
              <c:strCache>
                <c:ptCount val="6"/>
                <c:pt idx="0">
                  <c:v>Nurse Visit</c:v>
                </c:pt>
                <c:pt idx="1">
                  <c:v>Emergency department</c:v>
                </c:pt>
                <c:pt idx="2">
                  <c:v>Phone Call </c:v>
                </c:pt>
                <c:pt idx="3">
                  <c:v>Hospitalsisations</c:v>
                </c:pt>
                <c:pt idx="4">
                  <c:v>Institutionalisation</c:v>
                </c:pt>
                <c:pt idx="5">
                  <c:v>Rescue Medication </c:v>
                </c:pt>
              </c:strCache>
            </c:strRef>
          </c:cat>
          <c:val>
            <c:numRef>
              <c:f>Sheet11!$D$19:$D$24</c:f>
              <c:numCache>
                <c:formatCode>General</c:formatCode>
                <c:ptCount val="6"/>
                <c:pt idx="0">
                  <c:v>12</c:v>
                </c:pt>
                <c:pt idx="1">
                  <c:v>4</c:v>
                </c:pt>
                <c:pt idx="2">
                  <c:v>6</c:v>
                </c:pt>
                <c:pt idx="3">
                  <c:v>2</c:v>
                </c:pt>
                <c:pt idx="4">
                  <c:v>10</c:v>
                </c:pt>
                <c:pt idx="5">
                  <c:v>8</c:v>
                </c:pt>
              </c:numCache>
            </c:numRef>
          </c:val>
          <c:extLst>
            <c:ext xmlns:c16="http://schemas.microsoft.com/office/drawing/2014/chart" uri="{C3380CC4-5D6E-409C-BE32-E72D297353CC}">
              <c16:uniqueId val="{00000000-E683-4EDD-9408-16BFC35EB2D6}"/>
            </c:ext>
          </c:extLst>
        </c:ser>
        <c:ser>
          <c:idx val="3"/>
          <c:order val="3"/>
          <c:tx>
            <c:strRef>
              <c:f>Sheet11!$F$17:$F$18</c:f>
              <c:strCache>
                <c:ptCount val="2"/>
                <c:pt idx="0">
                  <c:v>&gt;12 years old DS </c:v>
                </c:pt>
                <c:pt idx="1">
                  <c:v>&gt;25 seizures per month</c:v>
                </c:pt>
              </c:strCache>
            </c:strRef>
          </c:tx>
          <c:spPr>
            <a:solidFill>
              <a:schemeClr val="accent4"/>
            </a:solidFill>
            <a:ln>
              <a:noFill/>
            </a:ln>
            <a:effectLst/>
          </c:spPr>
          <c:invertIfNegative val="0"/>
          <c:cat>
            <c:strRef>
              <c:f>Sheet11!$B$19:$B$24</c:f>
              <c:strCache>
                <c:ptCount val="6"/>
                <c:pt idx="0">
                  <c:v>Nurse Visit</c:v>
                </c:pt>
                <c:pt idx="1">
                  <c:v>Emergency department</c:v>
                </c:pt>
                <c:pt idx="2">
                  <c:v>Phone Call </c:v>
                </c:pt>
                <c:pt idx="3">
                  <c:v>Hospitalsisations</c:v>
                </c:pt>
                <c:pt idx="4">
                  <c:v>Institutionalisation</c:v>
                </c:pt>
                <c:pt idx="5">
                  <c:v>Rescue Medication </c:v>
                </c:pt>
              </c:strCache>
            </c:strRef>
          </c:cat>
          <c:val>
            <c:numRef>
              <c:f>Sheet11!$F$19:$F$24</c:f>
              <c:numCache>
                <c:formatCode>General</c:formatCode>
                <c:ptCount val="6"/>
                <c:pt idx="0">
                  <c:v>12</c:v>
                </c:pt>
                <c:pt idx="1">
                  <c:v>12</c:v>
                </c:pt>
                <c:pt idx="2">
                  <c:v>6</c:v>
                </c:pt>
                <c:pt idx="3">
                  <c:v>6</c:v>
                </c:pt>
                <c:pt idx="4">
                  <c:v>10</c:v>
                </c:pt>
                <c:pt idx="5">
                  <c:v>24</c:v>
                </c:pt>
              </c:numCache>
            </c:numRef>
          </c:val>
          <c:extLst>
            <c:ext xmlns:c16="http://schemas.microsoft.com/office/drawing/2014/chart" uri="{C3380CC4-5D6E-409C-BE32-E72D297353CC}">
              <c16:uniqueId val="{00000001-E683-4EDD-9408-16BFC35EB2D6}"/>
            </c:ext>
          </c:extLst>
        </c:ser>
        <c:ser>
          <c:idx val="5"/>
          <c:order val="5"/>
          <c:tx>
            <c:strRef>
              <c:f>Sheet11!$H$17:$H$18</c:f>
              <c:strCache>
                <c:ptCount val="2"/>
                <c:pt idx="0">
                  <c:v>Adults TSC  (generalised seizures)</c:v>
                </c:pt>
                <c:pt idx="1">
                  <c:v>&gt; 7 seizures per week</c:v>
                </c:pt>
              </c:strCache>
            </c:strRef>
          </c:tx>
          <c:spPr>
            <a:solidFill>
              <a:schemeClr val="accent6"/>
            </a:solidFill>
            <a:ln>
              <a:noFill/>
            </a:ln>
            <a:effectLst/>
          </c:spPr>
          <c:invertIfNegative val="0"/>
          <c:cat>
            <c:strRef>
              <c:f>Sheet11!$B$19:$B$24</c:f>
              <c:strCache>
                <c:ptCount val="6"/>
                <c:pt idx="0">
                  <c:v>Nurse Visit</c:v>
                </c:pt>
                <c:pt idx="1">
                  <c:v>Emergency department</c:v>
                </c:pt>
                <c:pt idx="2">
                  <c:v>Phone Call </c:v>
                </c:pt>
                <c:pt idx="3">
                  <c:v>Hospitalsisations</c:v>
                </c:pt>
                <c:pt idx="4">
                  <c:v>Institutionalisation</c:v>
                </c:pt>
                <c:pt idx="5">
                  <c:v>Rescue Medication </c:v>
                </c:pt>
              </c:strCache>
            </c:strRef>
          </c:cat>
          <c:val>
            <c:numRef>
              <c:f>Sheet11!$H$19:$H$24</c:f>
              <c:numCache>
                <c:formatCode>General</c:formatCode>
                <c:ptCount val="6"/>
                <c:pt idx="0">
                  <c:v>4.71</c:v>
                </c:pt>
                <c:pt idx="1">
                  <c:v>5.29</c:v>
                </c:pt>
                <c:pt idx="2">
                  <c:v>9.57</c:v>
                </c:pt>
                <c:pt idx="3">
                  <c:v>27</c:v>
                </c:pt>
                <c:pt idx="4">
                  <c:v>15.86</c:v>
                </c:pt>
                <c:pt idx="5">
                  <c:v>8.93</c:v>
                </c:pt>
              </c:numCache>
            </c:numRef>
          </c:val>
          <c:extLst>
            <c:ext xmlns:c16="http://schemas.microsoft.com/office/drawing/2014/chart" uri="{C3380CC4-5D6E-409C-BE32-E72D297353CC}">
              <c16:uniqueId val="{00000002-E683-4EDD-9408-16BFC35EB2D6}"/>
            </c:ext>
          </c:extLst>
        </c:ser>
        <c:dLbls>
          <c:showLegendKey val="0"/>
          <c:showVal val="0"/>
          <c:showCatName val="0"/>
          <c:showSerName val="0"/>
          <c:showPercent val="0"/>
          <c:showBubbleSize val="0"/>
        </c:dLbls>
        <c:gapWidth val="182"/>
        <c:axId val="825666463"/>
        <c:axId val="825665631"/>
        <c:extLst>
          <c:ext xmlns:c15="http://schemas.microsoft.com/office/drawing/2012/chart" uri="{02D57815-91ED-43cb-92C2-25804820EDAC}">
            <c15:filteredBarSeries>
              <c15:ser>
                <c:idx val="0"/>
                <c:order val="0"/>
                <c:tx>
                  <c:strRef>
                    <c:extLst>
                      <c:ext uri="{02D57815-91ED-43cb-92C2-25804820EDAC}">
                        <c15:formulaRef>
                          <c15:sqref>Sheet11!$C$17:$C$18</c15:sqref>
                        </c15:formulaRef>
                      </c:ext>
                    </c:extLst>
                    <c:strCache>
                      <c:ptCount val="2"/>
                      <c:pt idx="0">
                        <c:v>&gt;12 years old LGS</c:v>
                      </c:pt>
                      <c:pt idx="1">
                        <c:v>Seizure free</c:v>
                      </c:pt>
                    </c:strCache>
                  </c:strRef>
                </c:tx>
                <c:spPr>
                  <a:solidFill>
                    <a:schemeClr val="accent1"/>
                  </a:solidFill>
                  <a:ln>
                    <a:noFill/>
                  </a:ln>
                  <a:effectLst/>
                </c:spPr>
                <c:invertIfNegative val="0"/>
                <c:cat>
                  <c:strRef>
                    <c:extLst>
                      <c:ext uri="{02D57815-91ED-43cb-92C2-25804820EDAC}">
                        <c15:formulaRef>
                          <c15:sqref>Sheet11!$B$19:$B$24</c15:sqref>
                        </c15:formulaRef>
                      </c:ext>
                    </c:extLst>
                    <c:strCache>
                      <c:ptCount val="6"/>
                      <c:pt idx="0">
                        <c:v>Nurse Visit</c:v>
                      </c:pt>
                      <c:pt idx="1">
                        <c:v>Emergency department</c:v>
                      </c:pt>
                      <c:pt idx="2">
                        <c:v>Phone Call </c:v>
                      </c:pt>
                      <c:pt idx="3">
                        <c:v>Hospitalsisations</c:v>
                      </c:pt>
                      <c:pt idx="4">
                        <c:v>Institutionalisation</c:v>
                      </c:pt>
                      <c:pt idx="5">
                        <c:v>Rescue Medication </c:v>
                      </c:pt>
                    </c:strCache>
                  </c:strRef>
                </c:cat>
                <c:val>
                  <c:numRef>
                    <c:extLst>
                      <c:ext uri="{02D57815-91ED-43cb-92C2-25804820EDAC}">
                        <c15:formulaRef>
                          <c15:sqref>Sheet11!$C$19:$C$24</c15:sqref>
                        </c15:formulaRef>
                      </c:ext>
                    </c:extLst>
                    <c:numCache>
                      <c:formatCode>General</c:formatCode>
                      <c:ptCount val="6"/>
                    </c:numCache>
                  </c:numRef>
                </c:val>
                <c:extLst>
                  <c:ext xmlns:c16="http://schemas.microsoft.com/office/drawing/2014/chart" uri="{C3380CC4-5D6E-409C-BE32-E72D297353CC}">
                    <c16:uniqueId val="{00000003-E683-4EDD-9408-16BFC35EB2D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Sheet11!$E$17:$E$18</c15:sqref>
                        </c15:formulaRef>
                      </c:ext>
                    </c:extLst>
                    <c:strCache>
                      <c:ptCount val="2"/>
                      <c:pt idx="0">
                        <c:v>&gt;12 years old DS </c:v>
                      </c:pt>
                      <c:pt idx="1">
                        <c:v>Seizure-free</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Sheet11!$B$19:$B$24</c15:sqref>
                        </c15:formulaRef>
                      </c:ext>
                    </c:extLst>
                    <c:strCache>
                      <c:ptCount val="6"/>
                      <c:pt idx="0">
                        <c:v>Nurse Visit</c:v>
                      </c:pt>
                      <c:pt idx="1">
                        <c:v>Emergency department</c:v>
                      </c:pt>
                      <c:pt idx="2">
                        <c:v>Phone Call </c:v>
                      </c:pt>
                      <c:pt idx="3">
                        <c:v>Hospitalsisations</c:v>
                      </c:pt>
                      <c:pt idx="4">
                        <c:v>Institutionalisation</c:v>
                      </c:pt>
                      <c:pt idx="5">
                        <c:v>Rescue Medication </c:v>
                      </c:pt>
                    </c:strCache>
                  </c:strRef>
                </c:cat>
                <c:val>
                  <c:numRef>
                    <c:extLst xmlns:c15="http://schemas.microsoft.com/office/drawing/2012/chart">
                      <c:ext xmlns:c15="http://schemas.microsoft.com/office/drawing/2012/chart" uri="{02D57815-91ED-43cb-92C2-25804820EDAC}">
                        <c15:formulaRef>
                          <c15:sqref>Sheet11!$E$19:$E$24</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4-E683-4EDD-9408-16BFC35EB2D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Sheet11!$G$17:$G$18</c15:sqref>
                        </c15:formulaRef>
                      </c:ext>
                    </c:extLst>
                    <c:strCache>
                      <c:ptCount val="2"/>
                      <c:pt idx="0">
                        <c:v>Adults TSC  (generalised seizures)</c:v>
                      </c:pt>
                      <c:pt idx="1">
                        <c:v>Seizure-free</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Sheet11!$B$19:$B$24</c15:sqref>
                        </c15:formulaRef>
                      </c:ext>
                    </c:extLst>
                    <c:strCache>
                      <c:ptCount val="6"/>
                      <c:pt idx="0">
                        <c:v>Nurse Visit</c:v>
                      </c:pt>
                      <c:pt idx="1">
                        <c:v>Emergency department</c:v>
                      </c:pt>
                      <c:pt idx="2">
                        <c:v>Phone Call </c:v>
                      </c:pt>
                      <c:pt idx="3">
                        <c:v>Hospitalsisations</c:v>
                      </c:pt>
                      <c:pt idx="4">
                        <c:v>Institutionalisation</c:v>
                      </c:pt>
                      <c:pt idx="5">
                        <c:v>Rescue Medication </c:v>
                      </c:pt>
                    </c:strCache>
                  </c:strRef>
                </c:cat>
                <c:val>
                  <c:numRef>
                    <c:extLst xmlns:c15="http://schemas.microsoft.com/office/drawing/2012/chart">
                      <c:ext xmlns:c15="http://schemas.microsoft.com/office/drawing/2012/chart" uri="{02D57815-91ED-43cb-92C2-25804820EDAC}">
                        <c15:formulaRef>
                          <c15:sqref>Sheet11!$G$19:$G$24</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5-E683-4EDD-9408-16BFC35EB2D6}"/>
                  </c:ext>
                </c:extLst>
              </c15:ser>
            </c15:filteredBarSeries>
          </c:ext>
        </c:extLst>
      </c:barChart>
      <c:catAx>
        <c:axId val="825666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5665631"/>
        <c:crosses val="autoZero"/>
        <c:auto val="1"/>
        <c:lblAlgn val="ctr"/>
        <c:lblOffset val="100"/>
        <c:noMultiLvlLbl val="0"/>
      </c:catAx>
      <c:valAx>
        <c:axId val="825665631"/>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Annual resource use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5666463"/>
        <c:crosses val="autoZero"/>
        <c:crossBetween val="between"/>
      </c:valAx>
      <c:spPr>
        <a:noFill/>
        <a:ln>
          <a:noFill/>
        </a:ln>
        <a:effectLst/>
      </c:spPr>
    </c:plotArea>
    <c:legend>
      <c:legendPos val="b"/>
      <c:layout>
        <c:manualLayout>
          <c:xMode val="edge"/>
          <c:yMode val="edge"/>
          <c:x val="0.51696991586523455"/>
          <c:y val="0.56045647294733902"/>
          <c:w val="0.44805715786122513"/>
          <c:h val="0.311580529401215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0.00119</cdr:x>
      <cdr:y>0.41696</cdr:y>
    </cdr:from>
    <cdr:to>
      <cdr:x>0.02915</cdr:x>
      <cdr:y>0.54343</cdr:y>
    </cdr:to>
    <cdr:sp macro="" textlink="">
      <cdr:nvSpPr>
        <cdr:cNvPr id="2" name="TextBox 1">
          <a:extLst xmlns:a="http://schemas.openxmlformats.org/drawingml/2006/main">
            <a:ext uri="{FF2B5EF4-FFF2-40B4-BE49-F238E27FC236}">
              <a16:creationId xmlns:a16="http://schemas.microsoft.com/office/drawing/2014/main" id="{0F046792-3A2B-B497-9B24-922311A55894}"/>
            </a:ext>
          </a:extLst>
        </cdr:cNvPr>
        <cdr:cNvSpPr txBox="1"/>
      </cdr:nvSpPr>
      <cdr:spPr>
        <a:xfrm xmlns:a="http://schemas.openxmlformats.org/drawingml/2006/main">
          <a:off x="7464" y="2217695"/>
          <a:ext cx="174918" cy="67266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cdr:x>
      <cdr:y>0.09664</cdr:y>
    </cdr:from>
    <cdr:to>
      <cdr:x>0.31238</cdr:x>
      <cdr:y>0.14293</cdr:y>
    </cdr:to>
    <cdr:sp macro="" textlink="">
      <cdr:nvSpPr>
        <cdr:cNvPr id="3" name="TextBox 2">
          <a:extLst xmlns:a="http://schemas.openxmlformats.org/drawingml/2006/main">
            <a:ext uri="{FF2B5EF4-FFF2-40B4-BE49-F238E27FC236}">
              <a16:creationId xmlns:a16="http://schemas.microsoft.com/office/drawing/2014/main" id="{E989F520-5B89-C7F0-ED1D-3E88D23CCE86}"/>
            </a:ext>
          </a:extLst>
        </cdr:cNvPr>
        <cdr:cNvSpPr txBox="1"/>
      </cdr:nvSpPr>
      <cdr:spPr>
        <a:xfrm xmlns:a="http://schemas.openxmlformats.org/drawingml/2006/main">
          <a:off x="0" y="514011"/>
          <a:ext cx="1954233" cy="24622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cdr:x>
      <cdr:y>0.84663</cdr:y>
    </cdr:from>
    <cdr:to>
      <cdr:x>0.32246</cdr:x>
      <cdr:y>0.88198</cdr:y>
    </cdr:to>
    <cdr:sp macro="" textlink="">
      <cdr:nvSpPr>
        <cdr:cNvPr id="4" name="TextBox 1">
          <a:extLst xmlns:a="http://schemas.openxmlformats.org/drawingml/2006/main">
            <a:ext uri="{FF2B5EF4-FFF2-40B4-BE49-F238E27FC236}">
              <a16:creationId xmlns:a16="http://schemas.microsoft.com/office/drawing/2014/main" id="{6F83B8DD-4EFA-C993-37B3-0895BD1A2314}"/>
            </a:ext>
          </a:extLst>
        </cdr:cNvPr>
        <cdr:cNvSpPr txBox="1"/>
      </cdr:nvSpPr>
      <cdr:spPr>
        <a:xfrm xmlns:a="http://schemas.openxmlformats.org/drawingml/2006/main">
          <a:off x="0" y="4503029"/>
          <a:ext cx="2017295" cy="18803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03/01/2023</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Acknowledge that both mutation types can lead to sever epilepsy (although TSC2 more frequently leads to epilepsy and learning difficulties)</a:t>
            </a:r>
          </a:p>
        </p:txBody>
      </p:sp>
      <p:sp>
        <p:nvSpPr>
          <p:cNvPr id="4" name="Slide Number Placeholder 3"/>
          <p:cNvSpPr>
            <a:spLocks noGrp="1"/>
          </p:cNvSpPr>
          <p:nvPr>
            <p:ph type="sldNum" sz="quarter" idx="5"/>
          </p:nvPr>
        </p:nvSpPr>
        <p:spPr/>
        <p:txBody>
          <a:bodyPr/>
          <a:lstStyle/>
          <a:p>
            <a:fld id="{49DD4D23-C98A-435E-AE88-9061F8349B02}" type="slidenum">
              <a:rPr lang="en-GB" smtClean="0"/>
              <a:pPr/>
              <a:t>2</a:t>
            </a:fld>
            <a:endParaRPr lang="en-GB" dirty="0"/>
          </a:p>
        </p:txBody>
      </p:sp>
    </p:spTree>
    <p:extLst>
      <p:ext uri="{BB962C8B-B14F-4D97-AF65-F5344CB8AC3E}">
        <p14:creationId xmlns:p14="http://schemas.microsoft.com/office/powerpoint/2010/main" val="1607641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85493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35216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7238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357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44291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6</a:t>
            </a:fld>
            <a:endParaRPr lang="en-GB" dirty="0"/>
          </a:p>
        </p:txBody>
      </p:sp>
    </p:spTree>
    <p:extLst>
      <p:ext uri="{BB962C8B-B14F-4D97-AF65-F5344CB8AC3E}">
        <p14:creationId xmlns:p14="http://schemas.microsoft.com/office/powerpoint/2010/main" val="346624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Patients in the ‘cannabidiol plus usual-care alive’ health state move to the ‘usual-care alive’ health state if they discontinue treatment. Patients in both arms can move to the ‘death’ health state at any stage due to general mortality, TSC-related mortality, or sudden unexpected death in epilepsy (SUDEP). The effect of treatment in early childhood on TAND outcomes was modelled indirectly based on changes in seizure frequency.</a:t>
            </a:r>
            <a:endParaRPr lang="en-GB" dirty="0"/>
          </a:p>
        </p:txBody>
      </p:sp>
    </p:spTree>
    <p:extLst>
      <p:ext uri="{BB962C8B-B14F-4D97-AF65-F5344CB8AC3E}">
        <p14:creationId xmlns:p14="http://schemas.microsoft.com/office/powerpoint/2010/main" val="43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8</a:t>
            </a:fld>
            <a:endParaRPr lang="en-GB" dirty="0"/>
          </a:p>
        </p:txBody>
      </p:sp>
    </p:spTree>
    <p:extLst>
      <p:ext uri="{BB962C8B-B14F-4D97-AF65-F5344CB8AC3E}">
        <p14:creationId xmlns:p14="http://schemas.microsoft.com/office/powerpoint/2010/main" val="2858315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9</a:t>
            </a:fld>
            <a:endParaRPr lang="en-GB" dirty="0"/>
          </a:p>
        </p:txBody>
      </p:sp>
    </p:spTree>
    <p:extLst>
      <p:ext uri="{BB962C8B-B14F-4D97-AF65-F5344CB8AC3E}">
        <p14:creationId xmlns:p14="http://schemas.microsoft.com/office/powerpoint/2010/main" val="359947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12</a:t>
            </a:fld>
            <a:endParaRPr lang="en-GB" dirty="0"/>
          </a:p>
        </p:txBody>
      </p:sp>
    </p:spTree>
    <p:extLst>
      <p:ext uri="{BB962C8B-B14F-4D97-AF65-F5344CB8AC3E}">
        <p14:creationId xmlns:p14="http://schemas.microsoft.com/office/powerpoint/2010/main" val="287777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61092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2" name="Picture 1">
            <a:extLst>
              <a:ext uri="{FF2B5EF4-FFF2-40B4-BE49-F238E27FC236}">
                <a16:creationId xmlns:a16="http://schemas.microsoft.com/office/drawing/2014/main" id="{F6EE4856-3FAA-1733-34B4-C11E8CBA78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76441F1A-9F7B-AD88-F64F-DABCB47425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006DDF3D-1996-A40C-F1E8-7022834B7CB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8A716449-AAFB-5EEE-FECE-3FBEDFEEF6C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9DA0EE61-3751-7151-24DC-3E3218AA75B4}"/>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C211F72A-577D-3DF0-D9EE-00B2FF796E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1A6401F2-4FB4-BD34-BC8C-F074FEBB082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70C9F59-0A21-3850-136E-87400D426CF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B99C631F-C34A-3A9E-5BCE-0A4E8AA8792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586BC471-FA65-D5D9-C0A9-F8A6994280D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4A17D717-4440-67E4-86AF-BA4E5D09B2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DE935865-CC37-F31B-D80C-9F595BE137B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9B6662D1-FBEE-F4B5-4346-F2B4DF214A9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9A36CCB5-A9A8-587A-9CE0-E9B1AA55CF1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D32991FF-D68B-77AF-86E7-47E089E48C9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44DA85F1-57B3-C4FD-5F4A-6472F70618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20EF613F-03AF-BC9A-FA23-E991676B8CB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4788CBBF-0470-AB58-A837-8314478E120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93D2F16-7A89-CDF3-CEAF-ED69AD5FB5E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73090DC-DE05-C1C1-E128-987B8A39A12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latin typeface="Arial" panose="020B0604020202020204" pitchFamily="34" charset="0"/>
              </a:rPr>
              <a:t>A</a:t>
            </a:r>
            <a:endParaRPr lang="en-US" sz="1600" baseline="0" dirty="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a:t>Click icon to add table</a:t>
            </a:r>
            <a:endParaRPr lang="en-US" dirty="0"/>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a:t>Click icon to add table</a:t>
            </a:r>
            <a:endParaRPr lang="en-US" dirty="0"/>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a:t>Click icon to add chart</a:t>
            </a:r>
            <a:endParaRPr lang="en-US" dirty="0"/>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a:t>Click icon to add chart</a:t>
            </a:r>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userDrawn="1"/>
        </p:nvSpPr>
        <p:spPr>
          <a:xfrm>
            <a:off x="249868" y="350520"/>
            <a:ext cx="11574702"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800" y="5708742"/>
            <a:ext cx="4267199" cy="411779"/>
          </a:xfrm>
          <a:prstGeom prst="rect">
            <a:avLst/>
          </a:prstGeom>
        </p:spPr>
      </p:pic>
      <p:sp>
        <p:nvSpPr>
          <p:cNvPr id="7" name="Title 1">
            <a:extLst>
              <a:ext uri="{FF2B5EF4-FFF2-40B4-BE49-F238E27FC236}">
                <a16:creationId xmlns:a16="http://schemas.microsoft.com/office/drawing/2014/main" id="{70E25C59-0584-4CF4-895C-25095457B280}"/>
              </a:ext>
            </a:extLst>
          </p:cNvPr>
          <p:cNvSpPr>
            <a:spLocks noGrp="1"/>
          </p:cNvSpPr>
          <p:nvPr>
            <p:ph type="ctrTitle" hasCustomPrompt="1"/>
          </p:nvPr>
        </p:nvSpPr>
        <p:spPr>
          <a:xfrm>
            <a:off x="496800" y="486000"/>
            <a:ext cx="62974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13" name="Text Placeholder 3">
            <a:extLst>
              <a:ext uri="{FF2B5EF4-FFF2-40B4-BE49-F238E27FC236}">
                <a16:creationId xmlns:a16="http://schemas.microsoft.com/office/drawing/2014/main" id="{628E9106-6E9E-4EBE-AED2-B60E301838D6}"/>
              </a:ext>
            </a:extLst>
          </p:cNvPr>
          <p:cNvSpPr txBox="1">
            <a:spLocks/>
          </p:cNvSpPr>
          <p:nvPr userDrawn="1"/>
        </p:nvSpPr>
        <p:spPr>
          <a:xfrm>
            <a:off x="1500554" y="6118282"/>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NICE 2022. All rights reserved. Subject to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4074D0C-55C4-981A-6615-446BD72B35FB}"/>
              </a:ext>
            </a:extLst>
          </p:cNvPr>
          <p:cNvSpPr>
            <a:spLocks noGrp="1"/>
          </p:cNvSpPr>
          <p:nvPr>
            <p:ph type="body" sz="quarter" idx="10" hasCustomPrompt="1"/>
          </p:nvPr>
        </p:nvSpPr>
        <p:spPr>
          <a:xfrm>
            <a:off x="7184571" y="1123950"/>
            <a:ext cx="4286993" cy="740476"/>
          </a:xfrm>
          <a:ln w="38100">
            <a:solidFill>
              <a:srgbClr val="FF0000"/>
            </a:solidFill>
          </a:ln>
        </p:spPr>
        <p:txBody>
          <a:bodyPr/>
          <a:lstStyle>
            <a:lvl1pPr>
              <a:defRPr>
                <a:latin typeface="Arial" panose="020B0604020202020204" pitchFamily="34" charset="0"/>
              </a:defRPr>
            </a:lvl1pPr>
            <a:lvl2pPr marL="457200" indent="0">
              <a:buNone/>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Add note on confidentiality: e.g., For committee – contains ACIC information</a:t>
            </a:r>
          </a:p>
        </p:txBody>
      </p:sp>
      <p:sp>
        <p:nvSpPr>
          <p:cNvPr id="6" name="Text Placeholder 5">
            <a:extLst>
              <a:ext uri="{FF2B5EF4-FFF2-40B4-BE49-F238E27FC236}">
                <a16:creationId xmlns:a16="http://schemas.microsoft.com/office/drawing/2014/main" id="{C700AD5A-9FA3-D85F-A4CC-E608FC50B7CB}"/>
              </a:ext>
            </a:extLst>
          </p:cNvPr>
          <p:cNvSpPr>
            <a:spLocks noGrp="1"/>
          </p:cNvSpPr>
          <p:nvPr>
            <p:ph type="body" sz="quarter" idx="11" hasCustomPrompt="1"/>
          </p:nvPr>
        </p:nvSpPr>
        <p:spPr>
          <a:xfrm>
            <a:off x="496800" y="2056961"/>
            <a:ext cx="6297312" cy="284987"/>
          </a:xfrm>
        </p:spPr>
        <p:txBody>
          <a:bodyPr/>
          <a:lstStyle>
            <a:lvl1pPr>
              <a:defRPr>
                <a:latin typeface="Arial" panose="020B0604020202020204" pitchFamily="34" charset="0"/>
              </a:defRPr>
            </a:lvl1pPr>
          </a:lstStyle>
          <a:p>
            <a:pPr marL="0" marR="0" lvl="0" indent="0" algn="l" defTabSz="703434"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Lato"/>
                <a:ea typeface="Lato" panose="020F0502020204030203" pitchFamily="34" charset="0"/>
                <a:cs typeface="Arial" panose="020B0604020202020204" pitchFamily="34" charset="0"/>
              </a:rPr>
              <a:t>Technology appraisal committee X [dd month </a:t>
            </a:r>
            <a:r>
              <a:rPr kumimoji="0" lang="en-US" sz="2000" b="1" i="0" u="none" strike="noStrike" kern="1200" cap="none" spc="0" normalizeH="0" baseline="0" noProof="0" dirty="0" err="1">
                <a:ln>
                  <a:noFill/>
                </a:ln>
                <a:solidFill>
                  <a:srgbClr val="000000"/>
                </a:solidFill>
                <a:effectLst/>
                <a:uLnTx/>
                <a:uFillTx/>
                <a:latin typeface="Lato"/>
                <a:ea typeface="Lato" panose="020F0502020204030203" pitchFamily="34" charset="0"/>
                <a:cs typeface="Arial" panose="020B0604020202020204" pitchFamily="34" charset="0"/>
              </a:rPr>
              <a:t>yyyy</a:t>
            </a:r>
            <a:r>
              <a:rPr kumimoji="0" lang="en-US" sz="2000" b="1" i="0" u="none" strike="noStrike" kern="1200" cap="none" spc="0" normalizeH="0" baseline="0" noProof="0" dirty="0">
                <a:ln>
                  <a:noFill/>
                </a:ln>
                <a:solidFill>
                  <a:srgbClr val="000000"/>
                </a:solidFill>
                <a:effectLst/>
                <a:uLnTx/>
                <a:uFillTx/>
                <a:latin typeface="Lato"/>
                <a:ea typeface="Lato" panose="020F0502020204030203" pitchFamily="34" charset="0"/>
                <a:cs typeface="Arial" panose="020B0604020202020204" pitchFamily="34" charset="0"/>
              </a:rPr>
              <a:t>]</a:t>
            </a:r>
          </a:p>
          <a:p>
            <a:pPr marL="0" marR="0" lvl="0" indent="0" algn="l" defTabSz="703434"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Lato"/>
                <a:ea typeface="Lato" panose="020F0502020204030203" pitchFamily="34" charset="0"/>
                <a:cs typeface="Arial" panose="020B0604020202020204" pitchFamily="34" charset="0"/>
              </a:rPr>
              <a:t>Chair: </a:t>
            </a:r>
            <a:r>
              <a:rPr kumimoji="0" lang="en-US" sz="2000" b="0" i="0" u="none" strike="noStrike" kern="1200" cap="none" spc="0" normalizeH="0" baseline="0" noProof="0" dirty="0">
                <a:ln>
                  <a:noFill/>
                </a:ln>
                <a:solidFill>
                  <a:srgbClr val="000000"/>
                </a:solidFill>
                <a:effectLst/>
                <a:uLnTx/>
                <a:uFillTx/>
                <a:latin typeface="Lato"/>
                <a:ea typeface="Lato" panose="020F0502020204030203" pitchFamily="34" charset="0"/>
                <a:cs typeface="Arial" panose="020B0604020202020204" pitchFamily="34" charset="0"/>
              </a:rPr>
              <a:t>Name Surname</a:t>
            </a:r>
          </a:p>
          <a:p>
            <a:pPr marL="0" marR="0" lvl="0" indent="0" algn="l" defTabSz="703434"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Lato"/>
                <a:ea typeface="Lato" panose="020F0502020204030203" pitchFamily="34" charset="0"/>
                <a:cs typeface="Arial" panose="020B0604020202020204" pitchFamily="34" charset="0"/>
              </a:rPr>
              <a:t>Lead team: </a:t>
            </a:r>
            <a:r>
              <a:rPr kumimoji="0" lang="en-US" sz="2000" b="0" i="0" u="none" strike="noStrike" kern="1200" cap="none" spc="0" normalizeH="0" baseline="0" noProof="0" dirty="0">
                <a:ln>
                  <a:noFill/>
                </a:ln>
                <a:solidFill>
                  <a:srgbClr val="000000"/>
                </a:solidFill>
                <a:effectLst/>
                <a:uLnTx/>
                <a:uFillTx/>
                <a:latin typeface="Lato"/>
                <a:ea typeface="Lato" panose="020F0502020204030203" pitchFamily="34" charset="0"/>
                <a:cs typeface="Arial" panose="020B0604020202020204" pitchFamily="34" charset="0"/>
              </a:rPr>
              <a:t>Name Surname, Name Surname, Name Surname</a:t>
            </a:r>
            <a:endParaRPr kumimoji="0" lang="en-US" sz="2000" b="1" i="0" u="none" strike="noStrike" kern="1200" cap="none" spc="0" normalizeH="0" baseline="0" noProof="0" dirty="0">
              <a:ln>
                <a:noFill/>
              </a:ln>
              <a:solidFill>
                <a:srgbClr val="000000"/>
              </a:solidFill>
              <a:effectLst/>
              <a:uLnTx/>
              <a:uFillTx/>
              <a:latin typeface="Lato"/>
              <a:ea typeface="Lato" panose="020F0502020204030203" pitchFamily="34" charset="0"/>
              <a:cs typeface="Arial" panose="020B0604020202020204" pitchFamily="34" charset="0"/>
            </a:endParaRPr>
          </a:p>
          <a:p>
            <a:pPr marL="0" marR="0" lvl="0" indent="0" algn="l" defTabSz="703434"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Lato"/>
                <a:ea typeface="Lato" panose="020F0502020204030203" pitchFamily="34" charset="0"/>
                <a:cs typeface="Arial" panose="020B0604020202020204" pitchFamily="34" charset="0"/>
              </a:rPr>
              <a:t>Evidence assessment group: </a:t>
            </a:r>
            <a:r>
              <a:rPr kumimoji="0" lang="en-US" sz="2000" b="0" i="0" u="none" strike="noStrike" kern="1200" cap="none" spc="0" normalizeH="0" baseline="0" noProof="0" dirty="0">
                <a:ln>
                  <a:noFill/>
                </a:ln>
                <a:solidFill>
                  <a:srgbClr val="000000"/>
                </a:solidFill>
                <a:effectLst/>
                <a:uLnTx/>
                <a:uFillTx/>
                <a:latin typeface="Lato"/>
                <a:ea typeface="Lato" panose="020F0502020204030203" pitchFamily="34" charset="0"/>
                <a:cs typeface="Arial" panose="020B0604020202020204" pitchFamily="34" charset="0"/>
              </a:rPr>
              <a:t>Name </a:t>
            </a:r>
          </a:p>
          <a:p>
            <a:pPr marL="0" marR="0" lvl="0" indent="0" algn="l" defTabSz="703434"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Lato"/>
                <a:ea typeface="Lato" panose="020F0502020204030203" pitchFamily="34" charset="0"/>
                <a:cs typeface="Arial" panose="020B0604020202020204" pitchFamily="34" charset="0"/>
              </a:rPr>
              <a:t>Technical team:</a:t>
            </a:r>
            <a:r>
              <a:rPr kumimoji="0" lang="en-US" sz="2000" b="0" i="0" u="none" strike="noStrike" kern="1200" cap="none" spc="0" normalizeH="0" baseline="0" noProof="0" dirty="0">
                <a:ln>
                  <a:noFill/>
                </a:ln>
                <a:solidFill>
                  <a:srgbClr val="000000"/>
                </a:solidFill>
                <a:effectLst/>
                <a:uLnTx/>
                <a:uFillTx/>
                <a:latin typeface="Lato"/>
                <a:ea typeface="Lato" panose="020F0502020204030203" pitchFamily="34" charset="0"/>
                <a:cs typeface="Arial" panose="020B0604020202020204" pitchFamily="34" charset="0"/>
              </a:rPr>
              <a:t> Name Surname, Name Surname, Name Surname </a:t>
            </a:r>
          </a:p>
          <a:p>
            <a:pPr marL="0" marR="0" lvl="0" indent="0" algn="l" defTabSz="703434"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Lato"/>
                <a:ea typeface="Lato" panose="020F0502020204030203" pitchFamily="34" charset="0"/>
                <a:cs typeface="Arial" panose="020B0604020202020204" pitchFamily="34" charset="0"/>
              </a:rPr>
              <a:t>Company: </a:t>
            </a:r>
            <a:r>
              <a:rPr kumimoji="0" lang="en-US" sz="2000" b="0" i="0" u="none" strike="noStrike" kern="1200" cap="none" spc="0" normalizeH="0" baseline="0" noProof="0" dirty="0">
                <a:ln>
                  <a:noFill/>
                </a:ln>
                <a:solidFill>
                  <a:srgbClr val="000000"/>
                </a:solidFill>
                <a:effectLst/>
                <a:uLnTx/>
                <a:uFillTx/>
                <a:latin typeface="Lato"/>
                <a:ea typeface="Lato" panose="020F0502020204030203" pitchFamily="34" charset="0"/>
                <a:cs typeface="Arial" panose="020B0604020202020204" pitchFamily="34" charset="0"/>
              </a:rPr>
              <a:t>Name</a:t>
            </a:r>
          </a:p>
          <a:p>
            <a:pPr lvl="0"/>
            <a:endParaRPr lang="en-GB" dirty="0"/>
          </a:p>
        </p:txBody>
      </p:sp>
    </p:spTree>
    <p:extLst>
      <p:ext uri="{BB962C8B-B14F-4D97-AF65-F5344CB8AC3E}">
        <p14:creationId xmlns:p14="http://schemas.microsoft.com/office/powerpoint/2010/main" val="40513043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Sample Page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1632" y="6540880"/>
            <a:ext cx="669504" cy="218020"/>
          </a:xfrm>
          <a:prstGeom prst="rect">
            <a:avLst/>
          </a:prstGeom>
        </p:spPr>
      </p:pic>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4" y="1778908"/>
            <a:ext cx="11177587" cy="4005262"/>
          </a:xfrm>
        </p:spPr>
        <p:txBody>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800"/>
            </a:lvl3pPr>
            <a:lvl4pPr>
              <a:lnSpc>
                <a:spcPct val="100000"/>
              </a:lnSpc>
              <a:spcBef>
                <a:spcPts val="600"/>
              </a:spcBef>
              <a:defRPr sz="1800"/>
            </a:lvl4pPr>
            <a:lvl5pPr>
              <a:lnSpc>
                <a:spcPct val="100000"/>
              </a:lnSpc>
              <a:spcBef>
                <a:spcPts val="600"/>
              </a:spcBef>
              <a:defRPr sz="1800"/>
            </a:lvl5pPr>
          </a:lstStyle>
          <a:p>
            <a:pPr lvl="0"/>
            <a:r>
              <a:rPr lang="en-GB" noProof="0" dirty="0"/>
              <a:t>Use this space to insert written content as required. Use </a:t>
            </a:r>
            <a:r>
              <a:rPr lang="en-GB" noProof="0" dirty="0" err="1"/>
              <a:t>Lato</a:t>
            </a:r>
            <a:r>
              <a:rPr lang="en-GB" noProof="0" dirty="0"/>
              <a:t> or Arial with a minimum font size of 18 </a:t>
            </a:r>
            <a:r>
              <a:rPr lang="en-GB" noProof="0" dirty="0" err="1"/>
              <a:t>pt</a:t>
            </a:r>
            <a:r>
              <a:rPr lang="en-GB" noProof="0" dirty="0"/>
              <a:t> and avoid changing the colour of the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itle 1">
            <a:extLst>
              <a:ext uri="{FF2B5EF4-FFF2-40B4-BE49-F238E27FC236}">
                <a16:creationId xmlns:a16="http://schemas.microsoft.com/office/drawing/2014/main" id="{06AA6C1C-A37C-43DA-97C3-CBA4D86D9F7F}"/>
              </a:ext>
            </a:extLst>
          </p:cNvPr>
          <p:cNvSpPr>
            <a:spLocks noGrp="1"/>
          </p:cNvSpPr>
          <p:nvPr>
            <p:ph type="ctrTitle" hasCustomPrompt="1"/>
          </p:nvPr>
        </p:nvSpPr>
        <p:spPr>
          <a:xfrm>
            <a:off x="421200" y="188913"/>
            <a:ext cx="11376025" cy="526312"/>
          </a:xfrm>
        </p:spPr>
        <p:txBody>
          <a:bodyPr/>
          <a:lstStyle>
            <a:lvl1pPr>
              <a:defRPr/>
            </a:lvl1pPr>
          </a:lstStyle>
          <a:p>
            <a:r>
              <a:rPr lang="en-GB" sz="3200" dirty="0"/>
              <a:t>Insert title</a:t>
            </a:r>
            <a:endParaRPr lang="en-GB" b="0" dirty="0"/>
          </a:p>
        </p:txBody>
      </p:sp>
      <p:sp>
        <p:nvSpPr>
          <p:cNvPr id="6" name="Text Placeholder 7">
            <a:extLst>
              <a:ext uri="{FF2B5EF4-FFF2-40B4-BE49-F238E27FC236}">
                <a16:creationId xmlns:a16="http://schemas.microsoft.com/office/drawing/2014/main" id="{FE3DEE25-5DB9-2BD4-7F07-338DAF603A9B}"/>
              </a:ext>
            </a:extLst>
          </p:cNvPr>
          <p:cNvSpPr>
            <a:spLocks noGrp="1"/>
          </p:cNvSpPr>
          <p:nvPr>
            <p:ph type="body" sz="quarter" idx="13" hasCustomPrompt="1"/>
          </p:nvPr>
        </p:nvSpPr>
        <p:spPr>
          <a:xfrm>
            <a:off x="421200" y="612000"/>
            <a:ext cx="10289475" cy="526312"/>
          </a:xfrm>
        </p:spPr>
        <p:txBody>
          <a:bodyPr>
            <a:normAutofit/>
          </a:bodyPr>
          <a:lstStyle>
            <a:lvl1pPr>
              <a:tabLst>
                <a:tab pos="2417763" algn="l"/>
              </a:tabLst>
              <a:defRPr sz="2800"/>
            </a:lvl1pPr>
          </a:lstStyle>
          <a:p>
            <a:pPr lvl="0"/>
            <a:r>
              <a:rPr lang="en-US" dirty="0"/>
              <a:t>Insert key message of slide</a:t>
            </a:r>
          </a:p>
        </p:txBody>
      </p:sp>
      <p:sp>
        <p:nvSpPr>
          <p:cNvPr id="10" name="Text Placeholder 9">
            <a:extLst>
              <a:ext uri="{FF2B5EF4-FFF2-40B4-BE49-F238E27FC236}">
                <a16:creationId xmlns:a16="http://schemas.microsoft.com/office/drawing/2014/main" id="{412ADBD3-44A4-B8D8-4672-26111C268493}"/>
              </a:ext>
            </a:extLst>
          </p:cNvPr>
          <p:cNvSpPr>
            <a:spLocks noGrp="1"/>
          </p:cNvSpPr>
          <p:nvPr>
            <p:ph type="body" sz="quarter" idx="15" hasCustomPrompt="1"/>
          </p:nvPr>
        </p:nvSpPr>
        <p:spPr>
          <a:xfrm>
            <a:off x="2058987" y="6565857"/>
            <a:ext cx="9317573" cy="295655"/>
          </a:xfrm>
        </p:spPr>
        <p:txBody>
          <a:bodyPr>
            <a:normAutofit/>
          </a:bodyPr>
          <a:lstStyle>
            <a:lvl1pP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Abbreviations: [for example, OS, overall survival, ICER, incremental cost-effectiveness ratio]</a:t>
            </a:r>
          </a:p>
        </p:txBody>
      </p:sp>
    </p:spTree>
    <p:extLst>
      <p:ext uri="{BB962C8B-B14F-4D97-AF65-F5344CB8AC3E}">
        <p14:creationId xmlns:p14="http://schemas.microsoft.com/office/powerpoint/2010/main" val="42129425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93" y="411501"/>
            <a:ext cx="11024927" cy="694303"/>
          </a:xfrm>
        </p:spPr>
        <p:txBody>
          <a:bodyPr anchor="t" anchorCtr="0"/>
          <a:lstStyle>
            <a:lvl1pPr>
              <a:defRPr b="1">
                <a:solidFill>
                  <a:schemeClr val="bg2"/>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dirty="0"/>
          </a:p>
        </p:txBody>
      </p:sp>
      <p:sp>
        <p:nvSpPr>
          <p:cNvPr id="6" name="Content Placeholder 5"/>
          <p:cNvSpPr>
            <a:spLocks noGrp="1"/>
          </p:cNvSpPr>
          <p:nvPr>
            <p:ph sz="quarter" idx="10"/>
          </p:nvPr>
        </p:nvSpPr>
        <p:spPr>
          <a:xfrm>
            <a:off x="579193" y="1176327"/>
            <a:ext cx="11024927" cy="4937754"/>
          </a:xfrm>
        </p:spPr>
        <p:txBody>
          <a:bodyPr/>
          <a:lstStyle>
            <a:lvl1pPr marL="315330" indent="-31101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547512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Sample Page (White confidenti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1632" y="6540880"/>
            <a:ext cx="669504" cy="218020"/>
          </a:xfrm>
          <a:prstGeom prst="rect">
            <a:avLst/>
          </a:prstGeom>
        </p:spPr>
      </p:pic>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4" y="1778908"/>
            <a:ext cx="11177587" cy="4005262"/>
          </a:xfrm>
        </p:spPr>
        <p:txBody>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800"/>
            </a:lvl3pPr>
            <a:lvl4pPr>
              <a:lnSpc>
                <a:spcPct val="100000"/>
              </a:lnSpc>
              <a:spcBef>
                <a:spcPts val="600"/>
              </a:spcBef>
              <a:defRPr sz="1800"/>
            </a:lvl4pPr>
            <a:lvl5pPr>
              <a:lnSpc>
                <a:spcPct val="100000"/>
              </a:lnSpc>
              <a:spcBef>
                <a:spcPts val="600"/>
              </a:spcBef>
              <a:defRPr sz="1800"/>
            </a:lvl5pPr>
          </a:lstStyle>
          <a:p>
            <a:pPr lvl="0"/>
            <a:r>
              <a:rPr lang="en-GB" noProof="0" dirty="0"/>
              <a:t>Use this space to insert written content as required. Use </a:t>
            </a:r>
            <a:r>
              <a:rPr lang="en-GB" noProof="0" dirty="0" err="1"/>
              <a:t>Lato</a:t>
            </a:r>
            <a:r>
              <a:rPr lang="en-GB" noProof="0" dirty="0"/>
              <a:t> or Arial with a minimum font size of 18 </a:t>
            </a:r>
            <a:r>
              <a:rPr lang="en-GB" noProof="0" dirty="0" err="1"/>
              <a:t>pt</a:t>
            </a:r>
            <a:r>
              <a:rPr lang="en-GB" noProof="0" dirty="0"/>
              <a:t> and avoid changing the colour of the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itle 1">
            <a:extLst>
              <a:ext uri="{FF2B5EF4-FFF2-40B4-BE49-F238E27FC236}">
                <a16:creationId xmlns:a16="http://schemas.microsoft.com/office/drawing/2014/main" id="{06AA6C1C-A37C-43DA-97C3-CBA4D86D9F7F}"/>
              </a:ext>
            </a:extLst>
          </p:cNvPr>
          <p:cNvSpPr>
            <a:spLocks noGrp="1"/>
          </p:cNvSpPr>
          <p:nvPr>
            <p:ph type="ctrTitle" hasCustomPrompt="1"/>
          </p:nvPr>
        </p:nvSpPr>
        <p:spPr>
          <a:xfrm>
            <a:off x="421200" y="188913"/>
            <a:ext cx="11376025" cy="526312"/>
          </a:xfrm>
        </p:spPr>
        <p:txBody>
          <a:bodyPr/>
          <a:lstStyle>
            <a:lvl1pPr>
              <a:defRPr/>
            </a:lvl1pPr>
          </a:lstStyle>
          <a:p>
            <a:r>
              <a:rPr lang="en-GB" sz="3200" dirty="0"/>
              <a:t>Insert title</a:t>
            </a:r>
            <a:endParaRPr lang="en-GB" b="0" dirty="0"/>
          </a:p>
        </p:txBody>
      </p:sp>
      <p:sp>
        <p:nvSpPr>
          <p:cNvPr id="6" name="Rectangle 5" descr="Marker showing slides are confidential ">
            <a:extLst>
              <a:ext uri="{FF2B5EF4-FFF2-40B4-BE49-F238E27FC236}">
                <a16:creationId xmlns:a16="http://schemas.microsoft.com/office/drawing/2014/main" id="{33659015-660B-4B90-91C3-51F394C6E510}"/>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CONFIDENTIAL</a:t>
            </a:r>
          </a:p>
        </p:txBody>
      </p:sp>
      <p:sp>
        <p:nvSpPr>
          <p:cNvPr id="8" name="Text Placeholder 7">
            <a:extLst>
              <a:ext uri="{FF2B5EF4-FFF2-40B4-BE49-F238E27FC236}">
                <a16:creationId xmlns:a16="http://schemas.microsoft.com/office/drawing/2014/main" id="{45C46CAA-B3E9-9D6A-E33F-26C203DCAF4E}"/>
              </a:ext>
            </a:extLst>
          </p:cNvPr>
          <p:cNvSpPr>
            <a:spLocks noGrp="1"/>
          </p:cNvSpPr>
          <p:nvPr>
            <p:ph type="body" sz="quarter" idx="13" hasCustomPrompt="1"/>
          </p:nvPr>
        </p:nvSpPr>
        <p:spPr>
          <a:xfrm>
            <a:off x="421200" y="612000"/>
            <a:ext cx="10289475" cy="526312"/>
          </a:xfrm>
        </p:spPr>
        <p:txBody>
          <a:bodyPr>
            <a:normAutofit/>
          </a:bodyPr>
          <a:lstStyle>
            <a:lvl1pPr>
              <a:tabLst>
                <a:tab pos="2417763" algn="l"/>
              </a:tabLst>
              <a:defRPr sz="2800"/>
            </a:lvl1pPr>
          </a:lstStyle>
          <a:p>
            <a:pPr lvl="0"/>
            <a:r>
              <a:rPr lang="en-US" dirty="0"/>
              <a:t>Insert key message of slide</a:t>
            </a:r>
          </a:p>
        </p:txBody>
      </p:sp>
      <p:sp>
        <p:nvSpPr>
          <p:cNvPr id="10" name="Text Placeholder 9">
            <a:extLst>
              <a:ext uri="{FF2B5EF4-FFF2-40B4-BE49-F238E27FC236}">
                <a16:creationId xmlns:a16="http://schemas.microsoft.com/office/drawing/2014/main" id="{BF4BF8AD-3F32-A1F8-68CC-EF0F7AAB504F}"/>
              </a:ext>
            </a:extLst>
          </p:cNvPr>
          <p:cNvSpPr>
            <a:spLocks noGrp="1"/>
          </p:cNvSpPr>
          <p:nvPr>
            <p:ph type="body" sz="quarter" idx="15" hasCustomPrompt="1"/>
          </p:nvPr>
        </p:nvSpPr>
        <p:spPr>
          <a:xfrm>
            <a:off x="2058987" y="6565857"/>
            <a:ext cx="9317573" cy="295655"/>
          </a:xfrm>
        </p:spPr>
        <p:txBody>
          <a:bodyPr>
            <a:normAutofit/>
          </a:bodyPr>
          <a:lstStyle>
            <a:lvl1pP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Abbreviations: [for example, OS, overall survival, ICER, incremental cost-effectiveness ratio]</a:t>
            </a:r>
          </a:p>
        </p:txBody>
      </p:sp>
    </p:spTree>
    <p:extLst>
      <p:ext uri="{BB962C8B-B14F-4D97-AF65-F5344CB8AC3E}">
        <p14:creationId xmlns:p14="http://schemas.microsoft.com/office/powerpoint/2010/main" val="266587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133" r:id="rId8"/>
    <p:sldLayoutId id="2147484134" r:id="rId9"/>
    <p:sldLayoutId id="2147484135"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 id="2147484114" r:id="rId26"/>
    <p:sldLayoutId id="2147484115" r:id="rId27"/>
    <p:sldLayoutId id="2147484116" r:id="rId28"/>
    <p:sldLayoutId id="2147484117" r:id="rId29"/>
    <p:sldLayoutId id="2147484118" r:id="rId30"/>
    <p:sldLayoutId id="2147484119" r:id="rId31"/>
    <p:sldLayoutId id="2147484120" r:id="rId32"/>
    <p:sldLayoutId id="2147484121" r:id="rId33"/>
    <p:sldLayoutId id="2147484122" r:id="rId34"/>
    <p:sldLayoutId id="2147484123" r:id="rId35"/>
    <p:sldLayoutId id="2147484124" r:id="rId36"/>
    <p:sldLayoutId id="2147484125" r:id="rId37"/>
    <p:sldLayoutId id="2147484126" r:id="rId38"/>
    <p:sldLayoutId id="2147484127" r:id="rId39"/>
    <p:sldLayoutId id="2147484128" r:id="rId40"/>
    <p:sldLayoutId id="2147484129" r:id="rId41"/>
    <p:sldLayoutId id="2147484130" r:id="rId42"/>
    <p:sldLayoutId id="2147484131" r:id="rId43"/>
    <p:sldLayoutId id="2147484132" r:id="rId44"/>
    <p:sldLayoutId id="2147484136" r:id="rId45"/>
    <p:sldLayoutId id="2147484137" r:id="rId46"/>
    <p:sldLayoutId id="2147484139" r:id="rId47"/>
    <p:sldLayoutId id="2147484140" r:id="rId48"/>
  </p:sldLayoutIdLst>
  <p:hf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14.svg"/></Relationships>
</file>

<file path=ppt/slides/_rels/slide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9A8DA4F-CCBD-4FF5-B879-8D2FC2634A44}"/>
              </a:ext>
            </a:extLst>
          </p:cNvPr>
          <p:cNvSpPr txBox="1">
            <a:spLocks/>
          </p:cNvSpPr>
          <p:nvPr/>
        </p:nvSpPr>
        <p:spPr>
          <a:xfrm>
            <a:off x="496384" y="1539981"/>
            <a:ext cx="10691569" cy="1102945"/>
          </a:xfrm>
          <a:prstGeom prst="rect">
            <a:avLst/>
          </a:prstGeom>
        </p:spPr>
        <p:txBody>
          <a:bodyPr vert="horz" lIns="91440" tIns="45720" rIns="91440" bIns="45720" rtlCol="0" anchor="t" anchorCtr="0">
            <a:normAutofit fontScale="77500" lnSpcReduction="20000"/>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lnSpc>
                <a:spcPct val="120000"/>
              </a:lnSpc>
            </a:pPr>
            <a:r>
              <a:rPr lang="en-GB" dirty="0">
                <a:latin typeface="Arial" panose="020B0604020202020204" pitchFamily="34" charset="0"/>
                <a:cs typeface="Arial" panose="020B0604020202020204" pitchFamily="34" charset="0"/>
              </a:rPr>
              <a:t>Cannabidiol for treating seizures caused by tuberous sclerosis complex [ID1416]</a:t>
            </a:r>
          </a:p>
        </p:txBody>
      </p:sp>
      <p:sp>
        <p:nvSpPr>
          <p:cNvPr id="7" name="Text Placeholder 5">
            <a:extLst>
              <a:ext uri="{FF2B5EF4-FFF2-40B4-BE49-F238E27FC236}">
                <a16:creationId xmlns:a16="http://schemas.microsoft.com/office/drawing/2014/main" id="{CCD541D7-03FF-41F9-B5F5-364251D1A478}"/>
              </a:ext>
            </a:extLst>
          </p:cNvPr>
          <p:cNvSpPr txBox="1">
            <a:spLocks/>
          </p:cNvSpPr>
          <p:nvPr/>
        </p:nvSpPr>
        <p:spPr>
          <a:xfrm>
            <a:off x="496384" y="2642926"/>
            <a:ext cx="11328186" cy="35301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03434">
              <a:spcBef>
                <a:spcPts val="1200"/>
              </a:spcBef>
              <a:defRPr/>
            </a:pPr>
            <a:r>
              <a:rPr lang="en-US" sz="2400" b="1" dirty="0">
                <a:latin typeface="Arial" panose="020B0604020202020204" pitchFamily="34" charset="0"/>
                <a:cs typeface="Arial" panose="020B0604020202020204" pitchFamily="34" charset="0"/>
              </a:rPr>
              <a:t>Technology appraisal committee B [14</a:t>
            </a:r>
            <a:r>
              <a:rPr lang="en-US" sz="2400" b="1" baseline="30000" dirty="0">
                <a:latin typeface="Arial" panose="020B0604020202020204" pitchFamily="34" charset="0"/>
                <a:cs typeface="Arial" panose="020B0604020202020204" pitchFamily="34" charset="0"/>
              </a:rPr>
              <a:t>th</a:t>
            </a:r>
            <a:r>
              <a:rPr lang="en-US" sz="2400" b="1" dirty="0">
                <a:latin typeface="Arial" panose="020B0604020202020204" pitchFamily="34" charset="0"/>
                <a:cs typeface="Arial" panose="020B0604020202020204" pitchFamily="34" charset="0"/>
              </a:rPr>
              <a:t> December 2022]</a:t>
            </a:r>
          </a:p>
          <a:p>
            <a:pPr defTabSz="703434">
              <a:spcBef>
                <a:spcPts val="1200"/>
              </a:spcBef>
              <a:defRPr/>
            </a:pPr>
            <a:r>
              <a:rPr lang="en-US" sz="2400" b="1" dirty="0">
                <a:latin typeface="Arial" panose="020B0604020202020204" pitchFamily="34" charset="0"/>
                <a:cs typeface="Arial" panose="020B0604020202020204" pitchFamily="34" charset="0"/>
              </a:rPr>
              <a:t>Chair: </a:t>
            </a:r>
            <a:r>
              <a:rPr lang="en-US" sz="2400" dirty="0">
                <a:latin typeface="Arial" panose="020B0604020202020204" pitchFamily="34" charset="0"/>
                <a:cs typeface="Arial" panose="020B0604020202020204" pitchFamily="34" charset="0"/>
              </a:rPr>
              <a:t>Charles Crawley </a:t>
            </a:r>
          </a:p>
          <a:p>
            <a:pPr defTabSz="703434">
              <a:spcBef>
                <a:spcPts val="1200"/>
              </a:spcBef>
              <a:defRPr/>
            </a:pPr>
            <a:r>
              <a:rPr lang="en-US" sz="2400" b="1" dirty="0">
                <a:latin typeface="Arial" panose="020B0604020202020204" pitchFamily="34" charset="0"/>
                <a:cs typeface="Arial" panose="020B0604020202020204" pitchFamily="34" charset="0"/>
              </a:rPr>
              <a:t>Lead team: </a:t>
            </a:r>
            <a:r>
              <a:rPr lang="en-GB" sz="2400" dirty="0">
                <a:latin typeface="Arial" panose="020B0604020202020204" pitchFamily="34" charset="0"/>
                <a:cs typeface="Arial" panose="020B0604020202020204" pitchFamily="34" charset="0"/>
              </a:rPr>
              <a:t>Laura Bojke, Iolo Doull and Nigel Westwood.</a:t>
            </a:r>
            <a:endParaRPr lang="en-US" sz="2400" b="1" dirty="0">
              <a:latin typeface="Arial" panose="020B0604020202020204" pitchFamily="34" charset="0"/>
              <a:cs typeface="Arial" panose="020B0604020202020204" pitchFamily="34" charset="0"/>
            </a:endParaRPr>
          </a:p>
          <a:p>
            <a:pPr defTabSz="703434">
              <a:spcBef>
                <a:spcPts val="1200"/>
              </a:spcBef>
              <a:defRPr/>
            </a:pPr>
            <a:r>
              <a:rPr lang="en-US" sz="2400" b="1" dirty="0">
                <a:latin typeface="Arial" panose="020B0604020202020204" pitchFamily="34" charset="0"/>
                <a:cs typeface="Arial" panose="020B0604020202020204" pitchFamily="34" charset="0"/>
              </a:rPr>
              <a:t>Evidence assessment group: </a:t>
            </a:r>
            <a:r>
              <a:rPr lang="en-US" sz="2400" dirty="0">
                <a:latin typeface="Arial" panose="020B0604020202020204" pitchFamily="34" charset="0"/>
                <a:cs typeface="Arial" panose="020B0604020202020204" pitchFamily="34" charset="0"/>
              </a:rPr>
              <a:t>Kleijnen Systematic Reviews (KSR)  </a:t>
            </a:r>
          </a:p>
          <a:p>
            <a:pPr defTabSz="703434">
              <a:spcBef>
                <a:spcPts val="1200"/>
              </a:spcBef>
              <a:defRPr/>
            </a:pPr>
            <a:r>
              <a:rPr lang="en-US" sz="2400" b="1" dirty="0">
                <a:latin typeface="Arial" panose="020B0604020202020204" pitchFamily="34" charset="0"/>
                <a:cs typeface="Arial" panose="020B0604020202020204" pitchFamily="34" charset="0"/>
              </a:rPr>
              <a:t>Technical team:</a:t>
            </a:r>
            <a:r>
              <a:rPr lang="en-US" sz="2400" dirty="0">
                <a:latin typeface="Arial" panose="020B0604020202020204" pitchFamily="34" charset="0"/>
                <a:cs typeface="Arial" panose="020B0604020202020204" pitchFamily="34" charset="0"/>
              </a:rPr>
              <a:t> Emma Douch, Richard Diaz</a:t>
            </a:r>
          </a:p>
          <a:p>
            <a:pPr defTabSz="703434">
              <a:spcBef>
                <a:spcPts val="1200"/>
              </a:spcBef>
              <a:defRPr/>
            </a:pPr>
            <a:r>
              <a:rPr lang="en-US" sz="2400" b="1" dirty="0">
                <a:latin typeface="Arial" panose="020B0604020202020204" pitchFamily="34" charset="0"/>
                <a:cs typeface="Arial" panose="020B0604020202020204" pitchFamily="34" charset="0"/>
              </a:rPr>
              <a:t>Company: </a:t>
            </a:r>
            <a:r>
              <a:rPr lang="en-US" sz="2400" dirty="0">
                <a:latin typeface="Arial" panose="020B0604020202020204" pitchFamily="34" charset="0"/>
                <a:cs typeface="Arial" panose="020B0604020202020204" pitchFamily="34" charset="0"/>
              </a:rPr>
              <a:t>GW Research</a:t>
            </a:r>
          </a:p>
          <a:p>
            <a:pPr>
              <a:spcBef>
                <a:spcPts val="1200"/>
              </a:spcBef>
            </a:pPr>
            <a:endParaRPr lang="en-GB" dirty="0">
              <a:latin typeface="Arial" panose="020B0604020202020204" pitchFamily="34" charset="0"/>
              <a:cs typeface="Arial" panose="020B0604020202020204" pitchFamily="34" charset="0"/>
            </a:endParaRPr>
          </a:p>
        </p:txBody>
      </p:sp>
      <p:sp>
        <p:nvSpPr>
          <p:cNvPr id="8" name="Text Placeholder 4">
            <a:extLst>
              <a:ext uri="{FF2B5EF4-FFF2-40B4-BE49-F238E27FC236}">
                <a16:creationId xmlns:a16="http://schemas.microsoft.com/office/drawing/2014/main" id="{881A6F21-50FE-1E09-976A-0977A8AB0493}"/>
              </a:ext>
            </a:extLst>
          </p:cNvPr>
          <p:cNvSpPr>
            <a:spLocks noGrp="1"/>
          </p:cNvSpPr>
          <p:nvPr>
            <p:ph type="body" sz="quarter" idx="10"/>
          </p:nvPr>
        </p:nvSpPr>
        <p:spPr>
          <a:xfrm>
            <a:off x="7537577" y="460219"/>
            <a:ext cx="4286993" cy="933011"/>
          </a:xfrm>
        </p:spPr>
        <p:txBody>
          <a:bodyPr/>
          <a:lstStyle/>
          <a:p>
            <a:r>
              <a:rPr lang="en-GB" dirty="0"/>
              <a:t>For public, contains no academic or commercial in confidence information</a:t>
            </a:r>
          </a:p>
        </p:txBody>
      </p:sp>
    </p:spTree>
    <p:extLst>
      <p:ext uri="{BB962C8B-B14F-4D97-AF65-F5344CB8AC3E}">
        <p14:creationId xmlns:p14="http://schemas.microsoft.com/office/powerpoint/2010/main" val="109236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5E175B4-BA96-1C45-8C82-13BB28E11E24}"/>
              </a:ext>
            </a:extLst>
          </p:cNvPr>
          <p:cNvSpPr/>
          <p:nvPr/>
        </p:nvSpPr>
        <p:spPr>
          <a:xfrm>
            <a:off x="98555" y="6331537"/>
            <a:ext cx="783772" cy="423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1">
            <a:extLst>
              <a:ext uri="{FF2B5EF4-FFF2-40B4-BE49-F238E27FC236}">
                <a16:creationId xmlns:a16="http://schemas.microsoft.com/office/drawing/2014/main" id="{E67340BB-E8D1-43D4-8155-B2FEC9F7F53F}"/>
              </a:ext>
            </a:extLst>
          </p:cNvPr>
          <p:cNvSpPr txBox="1"/>
          <p:nvPr/>
        </p:nvSpPr>
        <p:spPr>
          <a:xfrm>
            <a:off x="490441" y="5929177"/>
            <a:ext cx="11482015" cy="830997"/>
          </a:xfrm>
          <a:prstGeom prst="rect">
            <a:avLst/>
          </a:prstGeom>
          <a:noFill/>
          <a:ln>
            <a:solidFill>
              <a:schemeClr val="tx1"/>
            </a:solidFill>
          </a:ln>
        </p:spPr>
        <p:txBody>
          <a:bodyPr wrap="square">
            <a:spAutoFit/>
          </a:bodyPr>
          <a:ls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GB" sz="1600" b="1" u="sng" dirty="0">
                <a:solidFill>
                  <a:srgbClr val="000000"/>
                </a:solidFill>
              </a:rPr>
              <a:t>Key: </a:t>
            </a:r>
            <a:r>
              <a:rPr lang="en-GB" sz="1600" dirty="0">
                <a:solidFill>
                  <a:srgbClr val="000000"/>
                </a:solidFill>
              </a:rPr>
              <a:t> 	  Model driver: &gt;£10,000 per QALYS gain change from base case;  	  Medium impact: £5,000- £10,000 per QALY gain change from base case;	 Small impact: &lt;£5,000 per QALY gained change from base case</a:t>
            </a:r>
          </a:p>
          <a:p>
            <a:r>
              <a:rPr lang="en-GB" sz="1600" dirty="0">
                <a:solidFill>
                  <a:srgbClr val="000000"/>
                </a:solidFill>
              </a:rPr>
              <a:t>            Discussion</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491141075"/>
              </p:ext>
            </p:extLst>
          </p:nvPr>
        </p:nvGraphicFramePr>
        <p:xfrm>
          <a:off x="352717" y="899876"/>
          <a:ext cx="11482015" cy="4923483"/>
        </p:xfrm>
        <a:graphic>
          <a:graphicData uri="http://schemas.openxmlformats.org/drawingml/2006/table">
            <a:tbl>
              <a:tblPr firstRow="1" bandRow="1">
                <a:tableStyleId>{5C22544A-7EE6-4342-B048-85BDC9FD1C3A}</a:tableStyleId>
              </a:tblPr>
              <a:tblGrid>
                <a:gridCol w="7069263">
                  <a:extLst>
                    <a:ext uri="{9D8B030D-6E8A-4147-A177-3AD203B41FA5}">
                      <a16:colId xmlns:a16="http://schemas.microsoft.com/office/drawing/2014/main" val="3322847139"/>
                    </a:ext>
                  </a:extLst>
                </a:gridCol>
                <a:gridCol w="2672477">
                  <a:extLst>
                    <a:ext uri="{9D8B030D-6E8A-4147-A177-3AD203B41FA5}">
                      <a16:colId xmlns:a16="http://schemas.microsoft.com/office/drawing/2014/main" val="1420922915"/>
                    </a:ext>
                  </a:extLst>
                </a:gridCol>
                <a:gridCol w="1740275">
                  <a:extLst>
                    <a:ext uri="{9D8B030D-6E8A-4147-A177-3AD203B41FA5}">
                      <a16:colId xmlns:a16="http://schemas.microsoft.com/office/drawing/2014/main" val="354127724"/>
                    </a:ext>
                  </a:extLst>
                </a:gridCol>
              </a:tblGrid>
              <a:tr h="244482">
                <a:tc>
                  <a:txBody>
                    <a:bodyPr/>
                    <a:lstStyle/>
                    <a:p>
                      <a:pPr algn="l">
                        <a:spcAft>
                          <a:spcPts val="300"/>
                        </a:spcAft>
                      </a:pPr>
                      <a:r>
                        <a:rPr lang="en-GB" sz="1800" b="1" dirty="0">
                          <a:solidFill>
                            <a:schemeClr val="bg1"/>
                          </a:solidFill>
                          <a:effectLst/>
                          <a:latin typeface="+mn-lt"/>
                          <a:ea typeface="Times New Roman" panose="02020603050405020304" pitchFamily="18" charset="0"/>
                          <a:cs typeface="Times New Roman" panose="02020603050405020304" pitchFamily="18" charset="0"/>
                        </a:rPr>
                        <a:t>Key issue</a:t>
                      </a:r>
                    </a:p>
                  </a:txBody>
                  <a:tcPr marL="68580" marR="68580" marT="0" marB="0" anchor="ctr"/>
                </a:tc>
                <a:tc>
                  <a:txBody>
                    <a:bodyPr/>
                    <a:lstStyle/>
                    <a:p>
                      <a:pPr algn="l">
                        <a:spcAft>
                          <a:spcPts val="300"/>
                        </a:spcAft>
                      </a:pPr>
                      <a:r>
                        <a:rPr lang="en-GB" dirty="0">
                          <a:latin typeface="+mn-lt"/>
                        </a:rPr>
                        <a:t>Resolved?</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a:txBody>
                  <a:tcPr/>
                </a:tc>
                <a:tc>
                  <a:txBody>
                    <a:bodyPr/>
                    <a:lstStyle/>
                    <a:p>
                      <a:r>
                        <a:rPr lang="en-GB" dirty="0">
                          <a:latin typeface="+mn-lt"/>
                        </a:rPr>
                        <a:t>ICER impact</a:t>
                      </a:r>
                    </a:p>
                  </a:txBody>
                  <a:tcPr/>
                </a:tc>
                <a:extLst>
                  <a:ext uri="{0D108BD9-81ED-4DB2-BD59-A6C34878D82A}">
                    <a16:rowId xmlns:a16="http://schemas.microsoft.com/office/drawing/2014/main" val="2647452487"/>
                  </a:ext>
                </a:extLst>
              </a:tr>
              <a:tr h="183361">
                <a:tc gridSpan="3">
                  <a:txBody>
                    <a:bodyPr/>
                    <a:lstStyle/>
                    <a:p>
                      <a:pPr algn="l">
                        <a:spcAft>
                          <a:spcPts val="300"/>
                        </a:spcAft>
                      </a:pPr>
                      <a:r>
                        <a:rPr lang="en-GB" sz="1800" b="1" dirty="0">
                          <a:solidFill>
                            <a:schemeClr val="tx1"/>
                          </a:solidFill>
                          <a:effectLst/>
                          <a:latin typeface="+mn-lt"/>
                          <a:ea typeface="Times New Roman" panose="02020603050405020304" pitchFamily="18" charset="0"/>
                          <a:cs typeface="Times New Roman" panose="02020603050405020304" pitchFamily="18" charset="0"/>
                        </a:rPr>
                        <a:t>Long-term clinical effectiveness</a:t>
                      </a:r>
                    </a:p>
                  </a:txBody>
                  <a:tcPr marL="68580" marR="68580" marT="0" marB="0" anchor="ctr"/>
                </a:tc>
                <a:tc hMerge="1">
                  <a:txBody>
                    <a:bodyPr/>
                    <a:lstStyle/>
                    <a:p>
                      <a:pPr algn="l">
                        <a:spcAft>
                          <a:spcPts val="300"/>
                        </a:spcAft>
                      </a:pP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a:txBody>
                  <a:tcPr/>
                </a:tc>
                <a:tc hMerge="1">
                  <a:txBody>
                    <a:bodyPr/>
                    <a:lstStyle/>
                    <a:p>
                      <a:endParaRPr lang="en-GB" dirty="0">
                        <a:latin typeface="+mn-lt"/>
                      </a:endParaRPr>
                    </a:p>
                  </a:txBody>
                  <a:tcPr/>
                </a:tc>
                <a:extLst>
                  <a:ext uri="{0D108BD9-81ED-4DB2-BD59-A6C34878D82A}">
                    <a16:rowId xmlns:a16="http://schemas.microsoft.com/office/drawing/2014/main" val="4267634753"/>
                  </a:ext>
                </a:extLst>
              </a:tr>
              <a:tr h="453310">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dirty="0">
                          <a:solidFill>
                            <a:schemeClr val="tx1"/>
                          </a:solidFill>
                        </a:rPr>
                        <a:t>How does GWPCARE OLE 3-year data address current uncertainties? </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No – for discussion</a:t>
                      </a:r>
                    </a:p>
                    <a:p>
                      <a:pPr algn="l">
                        <a:spcAft>
                          <a:spcPts val="300"/>
                        </a:spcAft>
                      </a:pPr>
                      <a:endParaRPr lang="en-GB" sz="1800" b="1" dirty="0">
                        <a:solidFill>
                          <a:schemeClr val="tx2"/>
                        </a:solidFill>
                        <a:effectLst/>
                        <a:latin typeface="+mn-lt"/>
                        <a:ea typeface="Times New Roman" panose="02020603050405020304" pitchFamily="18" charset="0"/>
                        <a:cs typeface="Times New Roman" panose="02020603050405020304" pitchFamily="18" charset="0"/>
                      </a:endParaRPr>
                    </a:p>
                  </a:txBody>
                  <a:tcPr>
                    <a:solidFill>
                      <a:srgbClr val="FF0000"/>
                    </a:solidFill>
                  </a:tcPr>
                </a:tc>
                <a:tc>
                  <a:txBody>
                    <a:bodyPr/>
                    <a:lstStyle/>
                    <a:p>
                      <a:r>
                        <a:rPr lang="en-GB" sz="1800" kern="1200" dirty="0">
                          <a:solidFill>
                            <a:schemeClr val="dk1"/>
                          </a:solidFill>
                          <a:latin typeface="+mn-lt"/>
                          <a:ea typeface="+mn-ea"/>
                          <a:cs typeface="+mn-cs"/>
                        </a:rPr>
                        <a:t>Unknown</a:t>
                      </a:r>
                    </a:p>
                  </a:txBody>
                  <a:tcPr/>
                </a:tc>
                <a:extLst>
                  <a:ext uri="{0D108BD9-81ED-4DB2-BD59-A6C34878D82A}">
                    <a16:rowId xmlns:a16="http://schemas.microsoft.com/office/drawing/2014/main" val="362685702"/>
                  </a:ext>
                </a:extLst>
              </a:tr>
              <a:tr h="183361">
                <a:tc gridSpan="3">
                  <a:txBody>
                    <a:bodyPr/>
                    <a:lstStyle/>
                    <a:p>
                      <a:pPr marL="0" algn="l" defTabSz="914400" rtl="0" eaLnBrk="1" latinLnBrk="0" hangingPunct="1"/>
                      <a:r>
                        <a:rPr lang="en-GB" sz="1800" b="1" kern="1200" dirty="0">
                          <a:solidFill>
                            <a:schemeClr val="dk1"/>
                          </a:solidFill>
                          <a:effectLst/>
                          <a:latin typeface="+mn-lt"/>
                          <a:ea typeface="Times New Roman" panose="02020603050405020304" pitchFamily="18" charset="0"/>
                          <a:cs typeface="Times New Roman" panose="02020603050405020304" pitchFamily="18" charset="0"/>
                        </a:rPr>
                        <a:t>Model inputs</a:t>
                      </a:r>
                    </a:p>
                  </a:txBody>
                  <a:tcPr marL="68580" marR="68580" marT="0" marB="0"/>
                </a:tc>
                <a:tc hMerge="1">
                  <a:txBody>
                    <a:bodyPr/>
                    <a:lstStyle/>
                    <a:p>
                      <a:endParaRPr lang="en-GB"/>
                    </a:p>
                  </a:txBody>
                  <a:tcPr/>
                </a:tc>
                <a:tc hMerge="1">
                  <a:txBody>
                    <a:bodyPr/>
                    <a:lstStyle/>
                    <a:p>
                      <a:endParaRPr lang="en-GB" dirty="0"/>
                    </a:p>
                  </a:txBody>
                  <a:tcPr anchor="ctr"/>
                </a:tc>
                <a:extLst>
                  <a:ext uri="{0D108BD9-81ED-4DB2-BD59-A6C34878D82A}">
                    <a16:rowId xmlns:a16="http://schemas.microsoft.com/office/drawing/2014/main" val="1399610589"/>
                  </a:ext>
                </a:extLst>
              </a:tr>
              <a:tr h="366723">
                <a:tc>
                  <a:txBody>
                    <a:bodyPr/>
                    <a:lstStyle/>
                    <a:p>
                      <a:pPr marL="0" algn="l" defTabSz="914400" rtl="0" eaLnBrk="1" latinLnBrk="0" hangingPunct="1"/>
                      <a:r>
                        <a:rPr lang="en-GB" sz="1800" kern="1200" dirty="0">
                          <a:solidFill>
                            <a:schemeClr val="dk1"/>
                          </a:solidFill>
                          <a:effectLst/>
                          <a:latin typeface="+mn-lt"/>
                          <a:ea typeface="Times New Roman" panose="02020603050405020304" pitchFamily="18" charset="0"/>
                          <a:cs typeface="Times New Roman" panose="02020603050405020304" pitchFamily="18" charset="0"/>
                        </a:rPr>
                        <a:t>What average dose of cannabidiol is expected in clinical practice? </a:t>
                      </a:r>
                    </a:p>
                  </a:txBody>
                  <a:tcPr marL="68580" marR="68580" marT="0" marB="0"/>
                </a:tc>
                <a:tc>
                  <a:txBody>
                    <a:bodyPr/>
                    <a:lstStyle/>
                    <a:p>
                      <a:pPr marL="0" algn="l" defTabSz="914400" rtl="0" eaLnBrk="1" latinLnBrk="0" hangingPunct="1"/>
                      <a:r>
                        <a:rPr lang="en-GB" dirty="0">
                          <a:latin typeface="+mn-lt"/>
                        </a:rPr>
                        <a:t>Partially – for discussion</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anchor="ctr">
                    <a:solidFill>
                      <a:srgbClr val="FFC000"/>
                    </a:solidFill>
                  </a:tcPr>
                </a:tc>
                <a:tc>
                  <a:txBody>
                    <a:bodyPr/>
                    <a:lstStyle/>
                    <a:p>
                      <a:r>
                        <a:rPr lang="en-GB" dirty="0">
                          <a:latin typeface="+mn-lt"/>
                        </a:rPr>
                        <a:t>Large</a:t>
                      </a:r>
                    </a:p>
                  </a:txBody>
                  <a:tcPr anchor="ctr"/>
                </a:tc>
                <a:extLst>
                  <a:ext uri="{0D108BD9-81ED-4DB2-BD59-A6C34878D82A}">
                    <a16:rowId xmlns:a16="http://schemas.microsoft.com/office/drawing/2014/main" val="4079267917"/>
                  </a:ext>
                </a:extLst>
              </a:tr>
              <a:tr h="183361">
                <a:tc gridSpan="3">
                  <a:txBody>
                    <a:bodyPr/>
                    <a:lstStyle/>
                    <a:p>
                      <a:pPr marL="0" algn="l" defTabSz="914400" rtl="0" eaLnBrk="1" latinLnBrk="0" hangingPunct="1"/>
                      <a:r>
                        <a:rPr lang="en-GB" sz="1800" b="1" kern="1200" dirty="0">
                          <a:solidFill>
                            <a:schemeClr val="dk1"/>
                          </a:solidFill>
                          <a:effectLst/>
                          <a:latin typeface="+mn-lt"/>
                          <a:ea typeface="Times New Roman" panose="02020603050405020304" pitchFamily="18" charset="0"/>
                          <a:cs typeface="Times New Roman" panose="02020603050405020304" pitchFamily="18" charset="0"/>
                        </a:rPr>
                        <a:t>Utilities</a:t>
                      </a:r>
                    </a:p>
                  </a:txBody>
                  <a:tcPr marL="68580" marR="68580" marT="0" marB="0"/>
                </a:tc>
                <a:tc hMerge="1">
                  <a:txBody>
                    <a:bodyPr/>
                    <a:lstStyle/>
                    <a:p>
                      <a:endParaRPr lang="en-GB"/>
                    </a:p>
                  </a:txBody>
                  <a:tcPr/>
                </a:tc>
                <a:tc hMerge="1">
                  <a:txBody>
                    <a:bodyPr/>
                    <a:lstStyle/>
                    <a:p>
                      <a:endParaRPr lang="en-GB" dirty="0"/>
                    </a:p>
                  </a:txBody>
                  <a:tcPr anchor="ctr"/>
                </a:tc>
                <a:extLst>
                  <a:ext uri="{0D108BD9-81ED-4DB2-BD59-A6C34878D82A}">
                    <a16:rowId xmlns:a16="http://schemas.microsoft.com/office/drawing/2014/main" val="3166264780"/>
                  </a:ext>
                </a:extLst>
              </a:tr>
              <a:tr h="244482">
                <a:tc>
                  <a:txBody>
                    <a:bodyPr/>
                    <a:lstStyle/>
                    <a:p>
                      <a:pPr marL="0" algn="l" defTabSz="914400" rtl="0" eaLnBrk="1" latinLnBrk="0" hangingPunct="1">
                        <a:spcAft>
                          <a:spcPts val="300"/>
                        </a:spcAft>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How plausible are the vignette study utility values?</a:t>
                      </a:r>
                    </a:p>
                  </a:txBody>
                  <a:tcPr marL="68580" marR="68580" marT="0" marB="0"/>
                </a:tc>
                <a:tc>
                  <a:txBody>
                    <a:bodyPr/>
                    <a:lstStyle/>
                    <a:p>
                      <a:pPr marL="0" algn="l" defTabSz="914400" rtl="0" eaLnBrk="1" latinLnBrk="0" hangingPunct="1">
                        <a:spcAft>
                          <a:spcPts val="300"/>
                        </a:spcAft>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No – for discussion</a:t>
                      </a:r>
                    </a:p>
                  </a:txBody>
                  <a:tcPr anchor="ctr">
                    <a:solidFill>
                      <a:srgbClr val="FF0000"/>
                    </a:solidFill>
                  </a:tcPr>
                </a:tc>
                <a:tc>
                  <a:txBody>
                    <a:bodyPr/>
                    <a:lstStyle/>
                    <a:p>
                      <a:r>
                        <a:rPr lang="en-GB" dirty="0">
                          <a:latin typeface="+mn-lt"/>
                        </a:rPr>
                        <a:t>Unknown </a:t>
                      </a:r>
                    </a:p>
                  </a:txBody>
                  <a:tcPr anchor="ctr"/>
                </a:tc>
                <a:extLst>
                  <a:ext uri="{0D108BD9-81ED-4DB2-BD59-A6C34878D82A}">
                    <a16:rowId xmlns:a16="http://schemas.microsoft.com/office/drawing/2014/main" val="2894087161"/>
                  </a:ext>
                </a:extLst>
              </a:tr>
              <a:tr h="366723">
                <a:tc>
                  <a:txBody>
                    <a:bodyPr/>
                    <a:lstStyle/>
                    <a:p>
                      <a:pPr marL="0" algn="l" defTabSz="914400" rtl="0" eaLnBrk="1" latinLnBrk="0" hangingPunct="1"/>
                      <a:r>
                        <a:rPr lang="en-GB" sz="1800" kern="1200" dirty="0">
                          <a:solidFill>
                            <a:schemeClr val="dk1"/>
                          </a:solidFill>
                          <a:effectLst/>
                          <a:latin typeface="+mn-lt"/>
                          <a:ea typeface="Times New Roman" panose="02020603050405020304" pitchFamily="18" charset="0"/>
                          <a:cs typeface="Times New Roman" panose="02020603050405020304" pitchFamily="18" charset="0"/>
                        </a:rPr>
                        <a:t>Is the seizure-free health state utility value for caregivers overestimated? </a:t>
                      </a:r>
                    </a:p>
                  </a:txBody>
                  <a:tcPr marL="68580" marR="68580" marT="0" marB="0"/>
                </a:tc>
                <a:tc>
                  <a:txBody>
                    <a:bodyPr/>
                    <a:lstStyle/>
                    <a:p>
                      <a:pPr marL="0" algn="l" defTabSz="914400" rtl="0" eaLnBrk="1" latinLnBrk="0" hangingPunct="1"/>
                      <a:r>
                        <a:rPr lang="en-GB" dirty="0">
                          <a:latin typeface="+mn-lt"/>
                        </a:rPr>
                        <a:t>Partially – for discussion</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anchor="ctr">
                    <a:solidFill>
                      <a:srgbClr val="FFC000"/>
                    </a:solidFill>
                  </a:tcPr>
                </a:tc>
                <a:tc>
                  <a:txBody>
                    <a:bodyPr/>
                    <a:lstStyle/>
                    <a:p>
                      <a:r>
                        <a:rPr lang="en-GB" dirty="0">
                          <a:latin typeface="+mn-lt"/>
                        </a:rPr>
                        <a:t>Medium</a:t>
                      </a:r>
                    </a:p>
                  </a:txBody>
                  <a:tcPr anchor="ctr"/>
                </a:tc>
                <a:extLst>
                  <a:ext uri="{0D108BD9-81ED-4DB2-BD59-A6C34878D82A}">
                    <a16:rowId xmlns:a16="http://schemas.microsoft.com/office/drawing/2014/main" val="3252160011"/>
                  </a:ext>
                </a:extLst>
              </a:tr>
              <a:tr h="183361">
                <a:tc gridSpan="3">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800" b="1" kern="1200" dirty="0">
                          <a:solidFill>
                            <a:schemeClr val="dk1"/>
                          </a:solidFill>
                          <a:effectLst/>
                          <a:latin typeface="+mn-lt"/>
                          <a:ea typeface="Times New Roman" panose="02020603050405020304" pitchFamily="18" charset="0"/>
                          <a:cs typeface="Times New Roman" panose="02020603050405020304" pitchFamily="18" charset="0"/>
                        </a:rPr>
                        <a:t>Health care resource use</a:t>
                      </a:r>
                    </a:p>
                  </a:txBody>
                  <a:tcPr marL="68580" marR="68580" marT="0" marB="0"/>
                </a:tc>
                <a:tc hMerge="1">
                  <a:txBody>
                    <a:bodyPr/>
                    <a:lstStyle/>
                    <a:p>
                      <a:endParaRPr lang="en-GB"/>
                    </a:p>
                  </a:txBody>
                  <a:tcPr/>
                </a:tc>
                <a:tc hMerge="1">
                  <a:txBody>
                    <a:bodyPr/>
                    <a:lstStyle/>
                    <a:p>
                      <a:endParaRPr lang="en-GB" dirty="0">
                        <a:latin typeface="+mn-lt"/>
                      </a:endParaRPr>
                    </a:p>
                  </a:txBody>
                  <a:tcPr anchor="ctr"/>
                </a:tc>
                <a:extLst>
                  <a:ext uri="{0D108BD9-81ED-4DB2-BD59-A6C34878D82A}">
                    <a16:rowId xmlns:a16="http://schemas.microsoft.com/office/drawing/2014/main" val="3855942417"/>
                  </a:ext>
                </a:extLst>
              </a:tr>
              <a:tr h="366723">
                <a:tc>
                  <a:txBody>
                    <a:bodyPr/>
                    <a:lstStyle/>
                    <a:p>
                      <a:pPr marL="0" algn="l" defTabSz="914400" rtl="0" eaLnBrk="1" latinLnBrk="0" hangingPunct="1">
                        <a:spcAft>
                          <a:spcPts val="300"/>
                        </a:spcAft>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What is the rate of hospitalisation for people with TSC-associated epilepsy compared with LGS and DS? </a:t>
                      </a:r>
                    </a:p>
                  </a:txBody>
                  <a:tcPr marL="68580" marR="68580" marT="0" marB="0"/>
                </a:tc>
                <a:tc>
                  <a:txBody>
                    <a:bodyPr/>
                    <a:lstStyle/>
                    <a:p>
                      <a:pPr marL="0" algn="l" defTabSz="914400" rtl="0" eaLnBrk="1" latinLnBrk="0" hangingPunct="1"/>
                      <a:r>
                        <a:rPr lang="en-GB" dirty="0">
                          <a:latin typeface="+mn-lt"/>
                        </a:rPr>
                        <a:t>Partially – for discussion</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anchor="ctr">
                    <a:solidFill>
                      <a:srgbClr val="FFC000"/>
                    </a:solidFill>
                  </a:tcPr>
                </a:tc>
                <a:tc>
                  <a:txBody>
                    <a:bodyPr/>
                    <a:lstStyle/>
                    <a:p>
                      <a:r>
                        <a:rPr lang="en-GB" dirty="0">
                          <a:latin typeface="+mn-lt"/>
                        </a:rPr>
                        <a:t>Large</a:t>
                      </a:r>
                    </a:p>
                  </a:txBody>
                  <a:tcPr anchor="ctr"/>
                </a:tc>
                <a:extLst>
                  <a:ext uri="{0D108BD9-81ED-4DB2-BD59-A6C34878D82A}">
                    <a16:rowId xmlns:a16="http://schemas.microsoft.com/office/drawing/2014/main" val="4199747528"/>
                  </a:ext>
                </a:extLst>
              </a:tr>
              <a:tr h="183361">
                <a:tc gridSpan="3">
                  <a:txBody>
                    <a:bodyPr/>
                    <a:lstStyle/>
                    <a:p>
                      <a:pPr marL="0" algn="l" defTabSz="914400" rtl="0" eaLnBrk="1" latinLnBrk="0" hangingPunct="1">
                        <a:spcAft>
                          <a:spcPts val="300"/>
                        </a:spcAft>
                      </a:pPr>
                      <a:r>
                        <a:rPr lang="en-GB" sz="1800" b="1" kern="1200" dirty="0">
                          <a:solidFill>
                            <a:schemeClr val="dk1"/>
                          </a:solidFill>
                          <a:effectLst/>
                          <a:latin typeface="+mn-lt"/>
                          <a:ea typeface="Times New Roman" panose="02020603050405020304" pitchFamily="18" charset="0"/>
                          <a:cs typeface="Times New Roman" panose="02020603050405020304" pitchFamily="18" charset="0"/>
                        </a:rPr>
                        <a:t>Cost effectiveness</a:t>
                      </a:r>
                    </a:p>
                  </a:txBody>
                  <a:tcPr marL="68580" marR="68580" marT="0" marB="0"/>
                </a:tc>
                <a:tc hMerge="1">
                  <a:txBody>
                    <a:bodyPr/>
                    <a:lstStyle/>
                    <a:p>
                      <a:pPr marL="0" algn="l" defTabSz="914400" rtl="0" eaLnBrk="1" latinLnBrk="0" hangingPunct="1">
                        <a:spcAft>
                          <a:spcPts val="300"/>
                        </a:spcAft>
                      </a:pP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anchor="ctr">
                    <a:solidFill>
                      <a:srgbClr val="FF0000"/>
                    </a:solidFill>
                  </a:tcPr>
                </a:tc>
                <a:tc hMerge="1">
                  <a:txBody>
                    <a:bodyPr/>
                    <a:lstStyle/>
                    <a:p>
                      <a:endParaRPr lang="en-GB" dirty="0">
                        <a:latin typeface="+mn-lt"/>
                      </a:endParaRPr>
                    </a:p>
                  </a:txBody>
                  <a:tcPr anchor="ctr"/>
                </a:tc>
                <a:extLst>
                  <a:ext uri="{0D108BD9-81ED-4DB2-BD59-A6C34878D82A}">
                    <a16:rowId xmlns:a16="http://schemas.microsoft.com/office/drawing/2014/main" val="2048940983"/>
                  </a:ext>
                </a:extLst>
              </a:tr>
              <a:tr h="453310">
                <a:tc>
                  <a:txBody>
                    <a:bodyPr/>
                    <a:lstStyle/>
                    <a:p>
                      <a:pPr marL="0" algn="l" defTabSz="914400" rtl="0" eaLnBrk="1" latinLnBrk="0" hangingPunct="1">
                        <a:spcAft>
                          <a:spcPts val="300"/>
                        </a:spcAft>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Is the committee still minded to consider an ICER threshold towards the middle of the normally accepted range?</a:t>
                      </a:r>
                    </a:p>
                  </a:txBody>
                  <a:tcPr marL="68580" marR="68580" marT="0" marB="0"/>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dirty="0">
                          <a:latin typeface="+mn-lt"/>
                        </a:rPr>
                        <a:t>No – for discussion</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p>
                      <a:pPr marL="0" algn="l" defTabSz="914400" rtl="0" eaLnBrk="1" latinLnBrk="0" hangingPunct="1">
                        <a:spcAft>
                          <a:spcPts val="300"/>
                        </a:spcAft>
                      </a:pP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anchor="ctr">
                    <a:solidFill>
                      <a:srgbClr val="FF0000"/>
                    </a:solidFill>
                  </a:tcPr>
                </a:tc>
                <a:tc>
                  <a:txBody>
                    <a:bodyPr/>
                    <a:lstStyle/>
                    <a:p>
                      <a:r>
                        <a:rPr lang="en-GB" dirty="0">
                          <a:latin typeface="+mn-lt"/>
                        </a:rPr>
                        <a:t>N/A</a:t>
                      </a:r>
                    </a:p>
                  </a:txBody>
                  <a:tcPr anchor="ctr"/>
                </a:tc>
                <a:extLst>
                  <a:ext uri="{0D108BD9-81ED-4DB2-BD59-A6C34878D82A}">
                    <a16:rowId xmlns:a16="http://schemas.microsoft.com/office/drawing/2014/main" val="326953463"/>
                  </a:ext>
                </a:extLst>
              </a:tr>
            </a:tbl>
          </a:graphicData>
        </a:graphic>
      </p:graphicFrame>
      <p:sp>
        <p:nvSpPr>
          <p:cNvPr id="16" name="Title 1">
            <a:extLst>
              <a:ext uri="{FF2B5EF4-FFF2-40B4-BE49-F238E27FC236}">
                <a16:creationId xmlns:a16="http://schemas.microsoft.com/office/drawing/2014/main" id="{418A4457-F9C0-47EB-8845-93E85CB2DA8C}"/>
              </a:ext>
            </a:extLst>
          </p:cNvPr>
          <p:cNvSpPr txBox="1">
            <a:spLocks/>
          </p:cNvSpPr>
          <p:nvPr/>
        </p:nvSpPr>
        <p:spPr>
          <a:xfrm>
            <a:off x="421227" y="60640"/>
            <a:ext cx="11770773" cy="8984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Key issues</a:t>
            </a:r>
          </a:p>
          <a:p>
            <a:pPr>
              <a:defRPr/>
            </a:pPr>
            <a:r>
              <a:rPr lang="en-GB" sz="2000" b="0" i="1" dirty="0">
                <a:solidFill>
                  <a:schemeClr val="accent2"/>
                </a:solidFill>
                <a:latin typeface="Arial" panose="020B0604020202020204" pitchFamily="34" charset="0"/>
                <a:cs typeface="Arial" panose="020B0604020202020204" pitchFamily="34" charset="0"/>
              </a:rPr>
              <a:t>Cannabidiol dose is model driver; hospitalisation rates &amp; seizure-free health state for carers also unknown </a:t>
            </a:r>
            <a:endParaRPr lang="en-GB" sz="2000" i="1" dirty="0">
              <a:solidFill>
                <a:schemeClr val="accent2"/>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64ECBA3-2879-C903-42E8-B6EED807D267}"/>
              </a:ext>
            </a:extLst>
          </p:cNvPr>
          <p:cNvSpPr>
            <a:spLocks noGrp="1"/>
          </p:cNvSpPr>
          <p:nvPr>
            <p:ph type="sldNum" sz="quarter" idx="4294967295"/>
          </p:nvPr>
        </p:nvSpPr>
        <p:spPr>
          <a:xfrm>
            <a:off x="11584542" y="64955"/>
            <a:ext cx="500380" cy="333663"/>
          </a:xfrm>
          <a:prstGeom prst="rect">
            <a:avLst/>
          </a:prstGeom>
        </p:spPr>
        <p:txBody>
          <a:bodyPr/>
          <a:lstStyle/>
          <a:p>
            <a:fld id="{DDBE135E-2566-4748-853C-8A3B78F0FB00}" type="slidenum">
              <a:rPr lang="en-GB" smtClean="0"/>
              <a:t>10</a:t>
            </a:fld>
            <a:endParaRPr lang="en-GB" dirty="0"/>
          </a:p>
        </p:txBody>
      </p:sp>
      <p:pic>
        <p:nvPicPr>
          <p:cNvPr id="17" name="Graphic 16" descr="Upward trend with solid fill">
            <a:extLst>
              <a:ext uri="{FF2B5EF4-FFF2-40B4-BE49-F238E27FC236}">
                <a16:creationId xmlns:a16="http://schemas.microsoft.com/office/drawing/2014/main" id="{64A0665F-B782-5D9E-8B30-06DB311986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3148" y="5946769"/>
            <a:ext cx="314135" cy="314135"/>
          </a:xfrm>
          <a:prstGeom prst="rect">
            <a:avLst/>
          </a:prstGeom>
        </p:spPr>
      </p:pic>
      <p:pic>
        <p:nvPicPr>
          <p:cNvPr id="20" name="Picture 19">
            <a:extLst>
              <a:ext uri="{FF2B5EF4-FFF2-40B4-BE49-F238E27FC236}">
                <a16:creationId xmlns:a16="http://schemas.microsoft.com/office/drawing/2014/main" id="{7BA479CC-E20F-4138-9841-B616349D728A}"/>
              </a:ext>
            </a:extLst>
          </p:cNvPr>
          <p:cNvPicPr>
            <a:picLocks noChangeAspect="1"/>
          </p:cNvPicPr>
          <p:nvPr/>
        </p:nvPicPr>
        <p:blipFill>
          <a:blip r:embed="rId4"/>
          <a:stretch>
            <a:fillRect/>
          </a:stretch>
        </p:blipFill>
        <p:spPr>
          <a:xfrm>
            <a:off x="1337415" y="5931008"/>
            <a:ext cx="353606" cy="353606"/>
          </a:xfrm>
          <a:prstGeom prst="rect">
            <a:avLst/>
          </a:prstGeom>
        </p:spPr>
      </p:pic>
      <p:pic>
        <p:nvPicPr>
          <p:cNvPr id="21" name="Picture 20">
            <a:extLst>
              <a:ext uri="{FF2B5EF4-FFF2-40B4-BE49-F238E27FC236}">
                <a16:creationId xmlns:a16="http://schemas.microsoft.com/office/drawing/2014/main" id="{17A03D69-5525-440C-937A-D34D2C62D555}"/>
              </a:ext>
            </a:extLst>
          </p:cNvPr>
          <p:cNvPicPr>
            <a:picLocks noChangeAspect="1"/>
          </p:cNvPicPr>
          <p:nvPr/>
        </p:nvPicPr>
        <p:blipFill>
          <a:blip r:embed="rId5"/>
          <a:stretch>
            <a:fillRect/>
          </a:stretch>
        </p:blipFill>
        <p:spPr>
          <a:xfrm>
            <a:off x="4433111" y="6162259"/>
            <a:ext cx="338554" cy="338554"/>
          </a:xfrm>
          <a:prstGeom prst="rect">
            <a:avLst/>
          </a:prstGeom>
        </p:spPr>
      </p:pic>
      <p:pic>
        <p:nvPicPr>
          <p:cNvPr id="26" name="Picture 25">
            <a:extLst>
              <a:ext uri="{FF2B5EF4-FFF2-40B4-BE49-F238E27FC236}">
                <a16:creationId xmlns:a16="http://schemas.microsoft.com/office/drawing/2014/main" id="{1855661E-3E15-41F3-E526-23F6F1A76AF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32443" y="6431562"/>
            <a:ext cx="299768" cy="328612"/>
          </a:xfrm>
          <a:prstGeom prst="rect">
            <a:avLst/>
          </a:prstGeom>
        </p:spPr>
      </p:pic>
      <p:sp>
        <p:nvSpPr>
          <p:cNvPr id="4" name="TextBox 3">
            <a:extLst>
              <a:ext uri="{FF2B5EF4-FFF2-40B4-BE49-F238E27FC236}">
                <a16:creationId xmlns:a16="http://schemas.microsoft.com/office/drawing/2014/main" id="{66A81D7F-9FE6-11F8-99CC-B3311138462E}"/>
              </a:ext>
            </a:extLst>
          </p:cNvPr>
          <p:cNvSpPr txBox="1"/>
          <p:nvPr/>
        </p:nvSpPr>
        <p:spPr>
          <a:xfrm>
            <a:off x="8949592" y="6417405"/>
            <a:ext cx="9587701" cy="315599"/>
          </a:xfrm>
          <a:prstGeom prst="rect">
            <a:avLst/>
          </a:prstGeom>
          <a:noFill/>
        </p:spPr>
        <p:txBody>
          <a:bodyPr wrap="square">
            <a:spAutoFit/>
          </a:bodyPr>
          <a:lstStyle/>
          <a:p>
            <a:r>
              <a:rPr lang="en-GB" sz="1451" dirty="0"/>
              <a:t>QALY, quality adjusted life year </a:t>
            </a:r>
            <a:endParaRPr lang="en-GB" sz="1451" b="1" dirty="0"/>
          </a:p>
        </p:txBody>
      </p:sp>
      <p:pic>
        <p:nvPicPr>
          <p:cNvPr id="5" name="Graphic 4" descr="Upward trend with solid fill">
            <a:extLst>
              <a:ext uri="{FF2B5EF4-FFF2-40B4-BE49-F238E27FC236}">
                <a16:creationId xmlns:a16="http://schemas.microsoft.com/office/drawing/2014/main" id="{E835E770-3461-82D7-A455-DBEFE7CD35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4658" y="3654405"/>
            <a:ext cx="314135" cy="314135"/>
          </a:xfrm>
          <a:prstGeom prst="rect">
            <a:avLst/>
          </a:prstGeom>
        </p:spPr>
      </p:pic>
      <p:pic>
        <p:nvPicPr>
          <p:cNvPr id="9" name="Picture 8">
            <a:extLst>
              <a:ext uri="{FF2B5EF4-FFF2-40B4-BE49-F238E27FC236}">
                <a16:creationId xmlns:a16="http://schemas.microsoft.com/office/drawing/2014/main" id="{971FC0F0-E709-A5F8-5009-65E8547F08F4}"/>
              </a:ext>
            </a:extLst>
          </p:cNvPr>
          <p:cNvPicPr>
            <a:picLocks noChangeAspect="1"/>
          </p:cNvPicPr>
          <p:nvPr/>
        </p:nvPicPr>
        <p:blipFill>
          <a:blip r:embed="rId4"/>
          <a:stretch>
            <a:fillRect/>
          </a:stretch>
        </p:blipFill>
        <p:spPr>
          <a:xfrm>
            <a:off x="11359282" y="2500767"/>
            <a:ext cx="353606" cy="353606"/>
          </a:xfrm>
          <a:prstGeom prst="rect">
            <a:avLst/>
          </a:prstGeom>
        </p:spPr>
      </p:pic>
      <p:pic>
        <p:nvPicPr>
          <p:cNvPr id="10" name="Picture 9">
            <a:extLst>
              <a:ext uri="{FF2B5EF4-FFF2-40B4-BE49-F238E27FC236}">
                <a16:creationId xmlns:a16="http://schemas.microsoft.com/office/drawing/2014/main" id="{7E07B531-68B5-B784-0752-64B597EE636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434658" y="5344026"/>
            <a:ext cx="299768" cy="328612"/>
          </a:xfrm>
          <a:prstGeom prst="rect">
            <a:avLst/>
          </a:prstGeom>
        </p:spPr>
      </p:pic>
      <p:pic>
        <p:nvPicPr>
          <p:cNvPr id="11" name="Picture 10">
            <a:extLst>
              <a:ext uri="{FF2B5EF4-FFF2-40B4-BE49-F238E27FC236}">
                <a16:creationId xmlns:a16="http://schemas.microsoft.com/office/drawing/2014/main" id="{4CF066A1-A1B3-3E7F-291F-8E19C2DABF5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402270" y="3155770"/>
            <a:ext cx="299768" cy="328612"/>
          </a:xfrm>
          <a:prstGeom prst="rect">
            <a:avLst/>
          </a:prstGeom>
        </p:spPr>
      </p:pic>
      <p:pic>
        <p:nvPicPr>
          <p:cNvPr id="12" name="Picture 11">
            <a:extLst>
              <a:ext uri="{FF2B5EF4-FFF2-40B4-BE49-F238E27FC236}">
                <a16:creationId xmlns:a16="http://schemas.microsoft.com/office/drawing/2014/main" id="{A6A1B45F-659B-F284-3FA1-BEAEFBCE5CD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356054" y="1686750"/>
            <a:ext cx="299768" cy="328612"/>
          </a:xfrm>
          <a:prstGeom prst="rect">
            <a:avLst/>
          </a:prstGeom>
        </p:spPr>
      </p:pic>
      <p:pic>
        <p:nvPicPr>
          <p:cNvPr id="2" name="Picture 1">
            <a:extLst>
              <a:ext uri="{FF2B5EF4-FFF2-40B4-BE49-F238E27FC236}">
                <a16:creationId xmlns:a16="http://schemas.microsoft.com/office/drawing/2014/main" id="{3A5FDE59-F44A-44DF-E888-618B820CFDF6}"/>
              </a:ext>
            </a:extLst>
          </p:cNvPr>
          <p:cNvPicPr>
            <a:picLocks noChangeAspect="1"/>
          </p:cNvPicPr>
          <p:nvPr/>
        </p:nvPicPr>
        <p:blipFill>
          <a:blip r:embed="rId4"/>
          <a:stretch>
            <a:fillRect/>
          </a:stretch>
        </p:blipFill>
        <p:spPr>
          <a:xfrm>
            <a:off x="11380820" y="4430850"/>
            <a:ext cx="353606" cy="353606"/>
          </a:xfrm>
          <a:prstGeom prst="rect">
            <a:avLst/>
          </a:prstGeom>
        </p:spPr>
      </p:pic>
    </p:spTree>
    <p:extLst>
      <p:ext uri="{BB962C8B-B14F-4D97-AF65-F5344CB8AC3E}">
        <p14:creationId xmlns:p14="http://schemas.microsoft.com/office/powerpoint/2010/main" val="3947982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A703-9288-32F7-FC27-3DB6D6E7329D}"/>
              </a:ext>
            </a:extLst>
          </p:cNvPr>
          <p:cNvSpPr>
            <a:spLocks noGrp="1"/>
          </p:cNvSpPr>
          <p:nvPr>
            <p:ph type="ctrTitle"/>
          </p:nvPr>
        </p:nvSpPr>
        <p:spPr>
          <a:xfrm>
            <a:off x="724988" y="1603314"/>
            <a:ext cx="6171112" cy="1276350"/>
          </a:xfrm>
        </p:spPr>
        <p:txBody>
          <a:bodyPr/>
          <a:lstStyle/>
          <a:p>
            <a:r>
              <a:rPr lang="en-GB" dirty="0"/>
              <a:t>Consultation comments</a:t>
            </a:r>
          </a:p>
        </p:txBody>
      </p:sp>
    </p:spTree>
    <p:extLst>
      <p:ext uri="{BB962C8B-B14F-4D97-AF65-F5344CB8AC3E}">
        <p14:creationId xmlns:p14="http://schemas.microsoft.com/office/powerpoint/2010/main" val="375632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B83F3F-DBC2-48EC-A2DC-A4D832EF80D0}"/>
              </a:ext>
            </a:extLst>
          </p:cNvPr>
          <p:cNvSpPr/>
          <p:nvPr/>
        </p:nvSpPr>
        <p:spPr>
          <a:xfrm>
            <a:off x="1575131" y="5943328"/>
            <a:ext cx="989917" cy="64500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cs typeface="Arial" panose="020B0604020202020204" pitchFamily="34" charset="0"/>
            </a:endParaRPr>
          </a:p>
        </p:txBody>
      </p:sp>
      <p:sp>
        <p:nvSpPr>
          <p:cNvPr id="2" name="Title 1">
            <a:extLst>
              <a:ext uri="{FF2B5EF4-FFF2-40B4-BE49-F238E27FC236}">
                <a16:creationId xmlns:a16="http://schemas.microsoft.com/office/drawing/2014/main" id="{30B4422B-3A57-46B1-BE4D-AF686B9A5BF4}"/>
              </a:ext>
            </a:extLst>
          </p:cNvPr>
          <p:cNvSpPr>
            <a:spLocks noGrp="1"/>
          </p:cNvSpPr>
          <p:nvPr>
            <p:ph type="title"/>
          </p:nvPr>
        </p:nvSpPr>
        <p:spPr>
          <a:xfrm>
            <a:off x="398676" y="208853"/>
            <a:ext cx="12724348" cy="694303"/>
          </a:xfrm>
        </p:spPr>
        <p:txBody>
          <a:bodyPr/>
          <a:lstStyle/>
          <a:p>
            <a:r>
              <a:rPr lang="en-GB" dirty="0">
                <a:solidFill>
                  <a:schemeClr val="tx1"/>
                </a:solidFill>
                <a:latin typeface="Arial" panose="020B0604020202020204" pitchFamily="34" charset="0"/>
                <a:cs typeface="Arial" panose="020B0604020202020204" pitchFamily="34" charset="0"/>
              </a:rPr>
              <a:t>ECD consultation responses</a:t>
            </a:r>
          </a:p>
        </p:txBody>
      </p:sp>
      <p:sp>
        <p:nvSpPr>
          <p:cNvPr id="3" name="Slide Number Placeholder 2">
            <a:extLst>
              <a:ext uri="{FF2B5EF4-FFF2-40B4-BE49-F238E27FC236}">
                <a16:creationId xmlns:a16="http://schemas.microsoft.com/office/drawing/2014/main" id="{F0E89B8E-6B8D-467F-8048-F25F13766CF0}"/>
              </a:ext>
            </a:extLst>
          </p:cNvPr>
          <p:cNvSpPr>
            <a:spLocks noGrp="1"/>
          </p:cNvSpPr>
          <p:nvPr>
            <p:ph type="sldNum" sz="quarter" idx="12"/>
          </p:nvPr>
        </p:nvSpPr>
        <p:spPr/>
        <p:txBody>
          <a:bodyPr/>
          <a:lstStyle/>
          <a:p>
            <a:r>
              <a:rPr lang="en-GB" dirty="0"/>
              <a:t> </a:t>
            </a:r>
          </a:p>
        </p:txBody>
      </p:sp>
      <p:graphicFrame>
        <p:nvGraphicFramePr>
          <p:cNvPr id="5" name="Table 5">
            <a:extLst>
              <a:ext uri="{FF2B5EF4-FFF2-40B4-BE49-F238E27FC236}">
                <a16:creationId xmlns:a16="http://schemas.microsoft.com/office/drawing/2014/main" id="{1B40DE49-9B9E-456C-9519-A5DCC9DEA858}"/>
              </a:ext>
            </a:extLst>
          </p:cNvPr>
          <p:cNvGraphicFramePr>
            <a:graphicFrameLocks noGrp="1"/>
          </p:cNvGraphicFramePr>
          <p:nvPr>
            <p:extLst>
              <p:ext uri="{D42A27DB-BD31-4B8C-83A1-F6EECF244321}">
                <p14:modId xmlns:p14="http://schemas.microsoft.com/office/powerpoint/2010/main" val="1011547363"/>
              </p:ext>
            </p:extLst>
          </p:nvPr>
        </p:nvGraphicFramePr>
        <p:xfrm>
          <a:off x="419100" y="962901"/>
          <a:ext cx="10839450" cy="2754334"/>
        </p:xfrm>
        <a:graphic>
          <a:graphicData uri="http://schemas.openxmlformats.org/drawingml/2006/table">
            <a:tbl>
              <a:tblPr bandRow="1">
                <a:tableStyleId>{16D9F66E-5EB9-4882-86FB-DCBF35E3C3E4}</a:tableStyleId>
              </a:tblPr>
              <a:tblGrid>
                <a:gridCol w="2381327">
                  <a:extLst>
                    <a:ext uri="{9D8B030D-6E8A-4147-A177-3AD203B41FA5}">
                      <a16:colId xmlns:a16="http://schemas.microsoft.com/office/drawing/2014/main" val="2834572424"/>
                    </a:ext>
                  </a:extLst>
                </a:gridCol>
                <a:gridCol w="8458123">
                  <a:extLst>
                    <a:ext uri="{9D8B030D-6E8A-4147-A177-3AD203B41FA5}">
                      <a16:colId xmlns:a16="http://schemas.microsoft.com/office/drawing/2014/main" val="940519744"/>
                    </a:ext>
                  </a:extLst>
                </a:gridCol>
              </a:tblGrid>
              <a:tr h="574900">
                <a:tc>
                  <a:txBody>
                    <a:bodyPr/>
                    <a:lstStyle/>
                    <a:p>
                      <a:pPr>
                        <a:lnSpc>
                          <a:spcPct val="100000"/>
                        </a:lnSpc>
                        <a:spcBef>
                          <a:spcPts val="0"/>
                        </a:spcBef>
                        <a:spcAft>
                          <a:spcPts val="600"/>
                        </a:spcAft>
                      </a:pPr>
                      <a:r>
                        <a:rPr lang="en-GB" sz="1800" b="1" noProof="0" dirty="0">
                          <a:latin typeface="Arial" panose="020B0604020202020204" pitchFamily="34" charset="0"/>
                          <a:cs typeface="Arial" panose="020B0604020202020204" pitchFamily="34" charset="0"/>
                        </a:rPr>
                        <a:t>Company</a:t>
                      </a:r>
                    </a:p>
                  </a:txBody>
                  <a:tcPr marL="65303" marR="32652" marT="65303" marB="6530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lnSpc>
                          <a:spcPct val="100000"/>
                        </a:lnSpc>
                        <a:spcBef>
                          <a:spcPts val="0"/>
                        </a:spcBef>
                        <a:spcAft>
                          <a:spcPts val="600"/>
                        </a:spcAft>
                        <a:buFont typeface="Arial" panose="020B0604020202020204" pitchFamily="34" charset="0"/>
                        <a:buChar char="•"/>
                      </a:pPr>
                      <a:r>
                        <a:rPr lang="en-GB" sz="1800" kern="1200" dirty="0">
                          <a:solidFill>
                            <a:schemeClr val="dk1"/>
                          </a:solidFill>
                          <a:effectLst/>
                          <a:latin typeface="Arial" panose="020B0604020202020204" pitchFamily="34" charset="0"/>
                          <a:ea typeface="+mn-ea"/>
                          <a:cs typeface="Arial" panose="020B0604020202020204" pitchFamily="34" charset="0"/>
                        </a:rPr>
                        <a:t> GW Research Ltd / Jazz Pharmaceuticals</a:t>
                      </a:r>
                      <a:endParaRPr lang="en-GB" sz="1800" kern="1200" noProof="0" dirty="0">
                        <a:solidFill>
                          <a:schemeClr val="dk1"/>
                        </a:solidFill>
                        <a:latin typeface="Arial" panose="020B0604020202020204" pitchFamily="34" charset="0"/>
                        <a:ea typeface="+mn-ea"/>
                        <a:cs typeface="Arial" panose="020B0604020202020204" pitchFamily="34" charset="0"/>
                      </a:endParaRPr>
                    </a:p>
                  </a:txBody>
                  <a:tcPr marL="65303" marR="32652" marT="65303" marB="6530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71513357"/>
                  </a:ext>
                </a:extLst>
              </a:tr>
              <a:tr h="1029634">
                <a:tc>
                  <a:txBody>
                    <a:bodyPr/>
                    <a:lstStyle/>
                    <a:p>
                      <a:pPr>
                        <a:lnSpc>
                          <a:spcPct val="100000"/>
                        </a:lnSpc>
                        <a:spcBef>
                          <a:spcPts val="0"/>
                        </a:spcBef>
                        <a:spcAft>
                          <a:spcPts val="600"/>
                        </a:spcAft>
                      </a:pPr>
                      <a:r>
                        <a:rPr lang="en-GB" sz="1800" b="1" noProof="0" dirty="0">
                          <a:latin typeface="Arial" panose="020B0604020202020204" pitchFamily="34" charset="0"/>
                          <a:cs typeface="Arial" panose="020B0604020202020204" pitchFamily="34" charset="0"/>
                        </a:rPr>
                        <a:t>Patient organisations</a:t>
                      </a:r>
                    </a:p>
                  </a:txBody>
                  <a:tcPr marL="65303" marR="32652" marT="65303" marB="6530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gn="l" defTabSz="10430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b="0" kern="1200" noProof="0" dirty="0">
                          <a:solidFill>
                            <a:schemeClr val="dk1"/>
                          </a:solidFill>
                          <a:latin typeface="Arial" panose="020B0604020202020204" pitchFamily="34" charset="0"/>
                          <a:ea typeface="+mn-ea"/>
                          <a:cs typeface="Arial" panose="020B0604020202020204" pitchFamily="34" charset="0"/>
                        </a:rPr>
                        <a:t>Tuberous Sclerosis Association</a:t>
                      </a:r>
                    </a:p>
                    <a:p>
                      <a:pPr marL="285750" marR="0" lvl="0" indent="-285750" algn="l" defTabSz="10430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b="0" kern="1200" noProof="0" dirty="0">
                          <a:solidFill>
                            <a:schemeClr val="dk1"/>
                          </a:solidFill>
                          <a:latin typeface="Arial" panose="020B0604020202020204" pitchFamily="34" charset="0"/>
                          <a:ea typeface="+mn-ea"/>
                          <a:cs typeface="Arial" panose="020B0604020202020204" pitchFamily="34" charset="0"/>
                        </a:rPr>
                        <a:t>Young Epilepsy</a:t>
                      </a:r>
                    </a:p>
                  </a:txBody>
                  <a:tcPr marL="65303" marR="32652" marT="65303" marB="6530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6738633"/>
                  </a:ext>
                </a:extLst>
              </a:tr>
              <a:tr h="574900">
                <a:tc>
                  <a:txBody>
                    <a:bodyPr/>
                    <a:lstStyle/>
                    <a:p>
                      <a:pPr>
                        <a:lnSpc>
                          <a:spcPct val="100000"/>
                        </a:lnSpc>
                        <a:spcBef>
                          <a:spcPts val="0"/>
                        </a:spcBef>
                        <a:spcAft>
                          <a:spcPts val="600"/>
                        </a:spcAft>
                      </a:pPr>
                      <a:r>
                        <a:rPr lang="en-GB" sz="1800" b="1" noProof="0" dirty="0">
                          <a:latin typeface="Arial" panose="020B0604020202020204" pitchFamily="34" charset="0"/>
                          <a:cs typeface="Arial" panose="020B0604020202020204" pitchFamily="34" charset="0"/>
                        </a:rPr>
                        <a:t>Experts</a:t>
                      </a:r>
                    </a:p>
                  </a:txBody>
                  <a:tcPr marL="65303" marR="32652" marT="65303" marB="6530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lvl="0" indent="-285750">
                        <a:lnSpc>
                          <a:spcPct val="100000"/>
                        </a:lnSpc>
                        <a:spcBef>
                          <a:spcPts val="0"/>
                        </a:spcBef>
                        <a:spcAft>
                          <a:spcPts val="600"/>
                        </a:spcAft>
                        <a:buFont typeface="Arial" panose="020B0604020202020204" pitchFamily="34" charset="0"/>
                        <a:buChar char="•"/>
                      </a:pPr>
                      <a:r>
                        <a:rPr lang="en-GB" sz="1800" kern="1200" noProof="0" dirty="0">
                          <a:solidFill>
                            <a:schemeClr val="dk1"/>
                          </a:solidFill>
                          <a:latin typeface="Arial" panose="020B0604020202020204" pitchFamily="34" charset="0"/>
                          <a:ea typeface="+mn-ea"/>
                          <a:cs typeface="Arial" panose="020B0604020202020204" pitchFamily="34" charset="0"/>
                        </a:rPr>
                        <a:t>None</a:t>
                      </a:r>
                    </a:p>
                  </a:txBody>
                  <a:tcPr marL="65303" marR="32652" marT="65303" marB="6530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25691909"/>
                  </a:ext>
                </a:extLst>
              </a:tr>
              <a:tr h="574900">
                <a:tc>
                  <a:txBody>
                    <a:bodyPr/>
                    <a:lstStyle/>
                    <a:p>
                      <a:pPr>
                        <a:lnSpc>
                          <a:spcPct val="100000"/>
                        </a:lnSpc>
                        <a:spcBef>
                          <a:spcPts val="0"/>
                        </a:spcBef>
                        <a:spcAft>
                          <a:spcPts val="600"/>
                        </a:spcAft>
                      </a:pPr>
                      <a:r>
                        <a:rPr lang="en-GB" sz="1800" b="1" noProof="0" dirty="0">
                          <a:latin typeface="Arial" panose="020B0604020202020204" pitchFamily="34" charset="0"/>
                          <a:cs typeface="Arial" panose="020B0604020202020204" pitchFamily="34" charset="0"/>
                        </a:rPr>
                        <a:t>Web comments</a:t>
                      </a:r>
                    </a:p>
                  </a:txBody>
                  <a:tcPr marL="65303" marR="32652" marT="65303" marB="6530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lvl="0" indent="-285750">
                        <a:lnSpc>
                          <a:spcPct val="100000"/>
                        </a:lnSpc>
                        <a:spcBef>
                          <a:spcPts val="0"/>
                        </a:spcBef>
                        <a:spcAft>
                          <a:spcPts val="600"/>
                        </a:spcAft>
                        <a:buFont typeface="Arial" panose="020B0604020202020204" pitchFamily="34" charset="0"/>
                        <a:buChar char="•"/>
                      </a:pPr>
                      <a:r>
                        <a:rPr lang="en-GB" sz="1800" noProof="0" dirty="0">
                          <a:latin typeface="Arial" panose="020B0604020202020204" pitchFamily="34" charset="0"/>
                          <a:cs typeface="Arial" panose="020B0604020202020204" pitchFamily="34" charset="0"/>
                        </a:rPr>
                        <a:t>None</a:t>
                      </a:r>
                    </a:p>
                  </a:txBody>
                  <a:tcPr marL="65303" marR="32652" marT="65303" marB="65303">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894079"/>
                  </a:ext>
                </a:extLst>
              </a:tr>
            </a:tbl>
          </a:graphicData>
        </a:graphic>
      </p:graphicFrame>
      <p:sp>
        <p:nvSpPr>
          <p:cNvPr id="4" name="TextBox 3">
            <a:extLst>
              <a:ext uri="{FF2B5EF4-FFF2-40B4-BE49-F238E27FC236}">
                <a16:creationId xmlns:a16="http://schemas.microsoft.com/office/drawing/2014/main" id="{2942642C-4DDB-4BD4-85B2-B400A84C42D8}"/>
              </a:ext>
            </a:extLst>
          </p:cNvPr>
          <p:cNvSpPr txBox="1"/>
          <p:nvPr/>
        </p:nvSpPr>
        <p:spPr>
          <a:xfrm>
            <a:off x="346406" y="4360303"/>
            <a:ext cx="10993224" cy="1937390"/>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marL="65304">
              <a:spcAft>
                <a:spcPts val="363"/>
              </a:spcAft>
            </a:pPr>
            <a:r>
              <a:rPr lang="en-GB" sz="2000" b="1" u="sng" dirty="0">
                <a:solidFill>
                  <a:schemeClr val="accent1"/>
                </a:solidFill>
                <a:cs typeface="Arial" panose="020B0604020202020204" pitchFamily="34" charset="0"/>
              </a:rPr>
              <a:t>Company’s new evidence/analyses in response to consultation</a:t>
            </a:r>
          </a:p>
          <a:p>
            <a:pPr marL="408204" indent="-342900">
              <a:spcAft>
                <a:spcPts val="363"/>
              </a:spcAft>
              <a:buFont typeface="Arial" panose="020B0604020202020204" pitchFamily="34" charset="0"/>
              <a:buChar char="•"/>
            </a:pPr>
            <a:r>
              <a:rPr lang="en-GB" dirty="0">
                <a:solidFill>
                  <a:schemeClr val="tx1"/>
                </a:solidFill>
                <a:cs typeface="Arial" panose="020B0604020202020204" pitchFamily="34" charset="0"/>
              </a:rPr>
              <a:t>3-year efficacy data from GWPCARE6 OLE</a:t>
            </a:r>
          </a:p>
          <a:p>
            <a:pPr marL="408204" indent="-342900">
              <a:spcAft>
                <a:spcPts val="363"/>
              </a:spcAft>
              <a:buFont typeface="Arial" panose="020B0604020202020204" pitchFamily="34" charset="0"/>
              <a:buChar char="•"/>
            </a:pPr>
            <a:r>
              <a:rPr lang="en-GB" dirty="0">
                <a:solidFill>
                  <a:schemeClr val="tx1"/>
                </a:solidFill>
                <a:cs typeface="Arial" panose="020B0604020202020204" pitchFamily="34" charset="0"/>
              </a:rPr>
              <a:t>Base case updated to use NHS Reference costs 2020-2021</a:t>
            </a:r>
          </a:p>
          <a:p>
            <a:pPr marL="408204" indent="-342900">
              <a:spcAft>
                <a:spcPts val="363"/>
              </a:spcAft>
              <a:buFont typeface="Arial" panose="020B0604020202020204" pitchFamily="34" charset="0"/>
              <a:buChar char="•"/>
            </a:pPr>
            <a:r>
              <a:rPr lang="en-GB" dirty="0">
                <a:solidFill>
                  <a:schemeClr val="tx1"/>
                </a:solidFill>
                <a:cs typeface="Arial" panose="020B0604020202020204" pitchFamily="34" charset="0"/>
              </a:rPr>
              <a:t>Supporting evidence to justify use of 12 mg/kg/day as the average dose of cannabidiol</a:t>
            </a:r>
          </a:p>
          <a:p>
            <a:pPr marL="408204" indent="-342900">
              <a:spcAft>
                <a:spcPts val="363"/>
              </a:spcAft>
              <a:buFont typeface="Arial" panose="020B0604020202020204" pitchFamily="34" charset="0"/>
              <a:buChar char="•"/>
            </a:pPr>
            <a:r>
              <a:rPr lang="en-GB" dirty="0">
                <a:solidFill>
                  <a:schemeClr val="tx1"/>
                </a:solidFill>
                <a:cs typeface="Arial" panose="020B0604020202020204" pitchFamily="34" charset="0"/>
              </a:rPr>
              <a:t>Scenarios varying the hospitalisation rate for people with TSC</a:t>
            </a:r>
          </a:p>
          <a:p>
            <a:pPr marL="404602" indent="-319649">
              <a:spcAft>
                <a:spcPts val="363"/>
              </a:spcAft>
              <a:buFont typeface="Arial" panose="020B0604020202020204" pitchFamily="34" charset="0"/>
              <a:buChar char="•"/>
            </a:pPr>
            <a:endParaRPr lang="en-GB" sz="1723" b="1" dirty="0">
              <a:solidFill>
                <a:schemeClr val="tx1"/>
              </a:solidFill>
              <a:cs typeface="Arial" panose="020B0604020202020204" pitchFamily="34" charset="0"/>
            </a:endParaRPr>
          </a:p>
        </p:txBody>
      </p:sp>
      <p:sp>
        <p:nvSpPr>
          <p:cNvPr id="9" name="TextBox 8">
            <a:extLst>
              <a:ext uri="{FF2B5EF4-FFF2-40B4-BE49-F238E27FC236}">
                <a16:creationId xmlns:a16="http://schemas.microsoft.com/office/drawing/2014/main" id="{B6E91DDD-0749-4AF7-93A0-675B59E9E933}"/>
              </a:ext>
            </a:extLst>
          </p:cNvPr>
          <p:cNvSpPr txBox="1"/>
          <p:nvPr/>
        </p:nvSpPr>
        <p:spPr>
          <a:xfrm>
            <a:off x="288388" y="6521401"/>
            <a:ext cx="10624359" cy="315599"/>
          </a:xfrm>
          <a:prstGeom prst="rect">
            <a:avLst/>
          </a:prstGeom>
          <a:noFill/>
        </p:spPr>
        <p:txBody>
          <a:bodyPr wrap="square">
            <a:spAutoFit/>
          </a:bodyPr>
          <a:lstStyle/>
          <a:p>
            <a:r>
              <a:rPr lang="en-GB" sz="1451" dirty="0">
                <a:cs typeface="Arial" panose="020B0604020202020204" pitchFamily="34" charset="0"/>
              </a:rPr>
              <a:t>OLE, open label extension</a:t>
            </a:r>
          </a:p>
        </p:txBody>
      </p:sp>
      <p:sp>
        <p:nvSpPr>
          <p:cNvPr id="7" name="Slide Number Placeholder 2">
            <a:extLst>
              <a:ext uri="{FF2B5EF4-FFF2-40B4-BE49-F238E27FC236}">
                <a16:creationId xmlns:a16="http://schemas.microsoft.com/office/drawing/2014/main" id="{D5E27AD9-75F8-7475-4B0E-139ABF44C45B}"/>
              </a:ext>
            </a:extLst>
          </p:cNvPr>
          <p:cNvSpPr txBox="1">
            <a:spLocks/>
          </p:cNvSpPr>
          <p:nvPr/>
        </p:nvSpPr>
        <p:spPr>
          <a:xfrm>
            <a:off x="11296560" y="6286117"/>
            <a:ext cx="453840" cy="302629"/>
          </a:xfrm>
          <a:prstGeom prst="rect">
            <a:avLst/>
          </a:prstGeom>
        </p:spPr>
        <p:txBody>
          <a:bodyPr vert="horz" lIns="0" tIns="0" rIns="0" bIns="0" rtlCol="0" anchor="b" anchorCtr="0"/>
          <a:lstStyle>
            <a:defPPr>
              <a:defRPr lang="en-US"/>
            </a:defPPr>
            <a:lvl1pPr marL="0" algn="r" defTabSz="1043056" rtl="0" eaLnBrk="1" latinLnBrk="0" hangingPunct="1">
              <a:defRPr sz="1400" b="1" kern="1200">
                <a:solidFill>
                  <a:schemeClr val="tx1"/>
                </a:solidFill>
                <a:latin typeface="Arial" panose="020B0604020202020204" pitchFamily="34" charset="0"/>
                <a:ea typeface="+mn-ea"/>
                <a:cs typeface="Arial" panose="020B0604020202020204" pitchFamily="34" charset="0"/>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DDBE135E-2566-4748-853C-8A3B78F0FB00}" type="slidenum">
              <a:rPr lang="en-GB" sz="1270">
                <a:latin typeface="+mn-lt"/>
              </a:rPr>
              <a:pPr/>
              <a:t>12</a:t>
            </a:fld>
            <a:endParaRPr lang="en-GB" sz="1270" dirty="0">
              <a:latin typeface="+mn-lt"/>
            </a:endParaRPr>
          </a:p>
        </p:txBody>
      </p:sp>
    </p:spTree>
    <p:extLst>
      <p:ext uri="{BB962C8B-B14F-4D97-AF65-F5344CB8AC3E}">
        <p14:creationId xmlns:p14="http://schemas.microsoft.com/office/powerpoint/2010/main" val="228128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F4102012-FE5A-4845-8BD6-24D2A2C33126}"/>
              </a:ext>
            </a:extLst>
          </p:cNvPr>
          <p:cNvGraphicFramePr>
            <a:graphicFrameLocks noGrp="1"/>
          </p:cNvGraphicFramePr>
          <p:nvPr>
            <p:extLst>
              <p:ext uri="{D42A27DB-BD31-4B8C-83A1-F6EECF244321}">
                <p14:modId xmlns:p14="http://schemas.microsoft.com/office/powerpoint/2010/main" val="898096331"/>
              </p:ext>
            </p:extLst>
          </p:nvPr>
        </p:nvGraphicFramePr>
        <p:xfrm>
          <a:off x="96907" y="697161"/>
          <a:ext cx="11998186" cy="5967008"/>
        </p:xfrm>
        <a:graphic>
          <a:graphicData uri="http://schemas.openxmlformats.org/drawingml/2006/table">
            <a:tbl>
              <a:tblPr firstRow="1" bandRow="1">
                <a:tableStyleId>{17292A2E-F333-43FB-9621-5CBBE7FDCDCB}</a:tableStyleId>
              </a:tblPr>
              <a:tblGrid>
                <a:gridCol w="11998186">
                  <a:extLst>
                    <a:ext uri="{9D8B030D-6E8A-4147-A177-3AD203B41FA5}">
                      <a16:colId xmlns:a16="http://schemas.microsoft.com/office/drawing/2014/main" val="2111546696"/>
                    </a:ext>
                  </a:extLst>
                </a:gridCol>
              </a:tblGrid>
              <a:tr h="171759">
                <a:tc>
                  <a:txBody>
                    <a:bodyPr/>
                    <a:lstStyle/>
                    <a:p>
                      <a:pPr marL="0" indent="0">
                        <a:spcAft>
                          <a:spcPts val="300"/>
                        </a:spcAft>
                        <a:buFont typeface="Arial" panose="020B0604020202020204" pitchFamily="34" charset="0"/>
                        <a:buNone/>
                      </a:pPr>
                      <a:r>
                        <a:rPr lang="en-GB" sz="1700" i="1" dirty="0">
                          <a:solidFill>
                            <a:schemeClr val="tx1"/>
                          </a:solidFill>
                          <a:latin typeface="Arial" panose="020B0604020202020204" pitchFamily="34" charset="0"/>
                          <a:cs typeface="Arial" panose="020B0604020202020204" pitchFamily="34" charset="0"/>
                        </a:rPr>
                        <a:t>Seizures inadequately controlled by current treatments</a:t>
                      </a:r>
                    </a:p>
                  </a:txBody>
                  <a:tcPr marL="82935" marR="82935" marT="41468" marB="41468">
                    <a:solidFill>
                      <a:schemeClr val="accent4"/>
                    </a:solidFill>
                  </a:tcPr>
                </a:tc>
                <a:extLst>
                  <a:ext uri="{0D108BD9-81ED-4DB2-BD59-A6C34878D82A}">
                    <a16:rowId xmlns:a16="http://schemas.microsoft.com/office/drawing/2014/main" val="3783854514"/>
                  </a:ext>
                </a:extLst>
              </a:tr>
              <a:tr h="619486">
                <a:tc>
                  <a:txBody>
                    <a:bodyPr/>
                    <a:lstStyle/>
                    <a:p>
                      <a:pPr marL="342900" lvl="0" indent="-342900">
                        <a:spcAft>
                          <a:spcPts val="300"/>
                        </a:spcAft>
                        <a:buFont typeface="Arial" panose="020B0604020202020204" pitchFamily="34" charset="0"/>
                        <a:buChar char="•"/>
                      </a:pPr>
                      <a:r>
                        <a:rPr lang="en-GB" sz="1700" dirty="0">
                          <a:latin typeface="Arial" panose="020B0604020202020204" pitchFamily="34" charset="0"/>
                          <a:cs typeface="Arial" panose="020B0604020202020204" pitchFamily="34" charset="0"/>
                        </a:rPr>
                        <a:t>TSC-related seizures “</a:t>
                      </a:r>
                      <a:r>
                        <a:rPr lang="en-GB" sz="1700" i="1" dirty="0">
                          <a:latin typeface="Arial" panose="020B0604020202020204" pitchFamily="34" charset="0"/>
                          <a:cs typeface="Arial" panose="020B0604020202020204" pitchFamily="34" charset="0"/>
                        </a:rPr>
                        <a:t>affects everything</a:t>
                      </a:r>
                      <a:r>
                        <a:rPr lang="en-GB" sz="1700" dirty="0">
                          <a:latin typeface="Arial" panose="020B0604020202020204" pitchFamily="34" charset="0"/>
                          <a:cs typeface="Arial" panose="020B0604020202020204" pitchFamily="34" charset="0"/>
                        </a:rPr>
                        <a:t>” and can m</a:t>
                      </a:r>
                      <a:r>
                        <a:rPr lang="en-GB" sz="1700" i="0" kern="1200" dirty="0">
                          <a:solidFill>
                            <a:schemeClr val="tx1"/>
                          </a:solidFill>
                          <a:latin typeface="Arial" panose="020B0604020202020204" pitchFamily="34" charset="0"/>
                          <a:ea typeface="+mn-ea"/>
                          <a:cs typeface="Arial" panose="020B0604020202020204" pitchFamily="34" charset="0"/>
                        </a:rPr>
                        <a:t>akes daily activities challenging</a:t>
                      </a:r>
                      <a:endParaRPr lang="en-GB" sz="1700" dirty="0">
                        <a:latin typeface="Arial" panose="020B0604020202020204" pitchFamily="34" charset="0"/>
                        <a:cs typeface="Arial" panose="020B0604020202020204" pitchFamily="34" charset="0"/>
                      </a:endParaRPr>
                    </a:p>
                    <a:p>
                      <a:pPr marL="800100" lvl="1" indent="-342900">
                        <a:spcAft>
                          <a:spcPts val="300"/>
                        </a:spcAft>
                        <a:buFont typeface="Arial" panose="020B0604020202020204" pitchFamily="34" charset="0"/>
                        <a:buChar char="•"/>
                      </a:pPr>
                      <a:r>
                        <a:rPr lang="en-GB" sz="1700" kern="1200" dirty="0">
                          <a:solidFill>
                            <a:schemeClr val="tx1"/>
                          </a:solidFill>
                          <a:latin typeface="Arial" panose="020B0604020202020204" pitchFamily="34" charset="0"/>
                          <a:ea typeface="+mn-ea"/>
                          <a:cs typeface="Arial" panose="020B0604020202020204" pitchFamily="34" charset="0"/>
                        </a:rPr>
                        <a:t>Number and type of seizures may vary daily: can be up to 40 a day</a:t>
                      </a:r>
                    </a:p>
                    <a:p>
                      <a:pPr marL="800100" lvl="1" indent="-342900">
                        <a:spcAft>
                          <a:spcPts val="300"/>
                        </a:spcAft>
                        <a:buFont typeface="Arial" panose="020B0604020202020204" pitchFamily="34" charset="0"/>
                        <a:buChar char="•"/>
                      </a:pPr>
                      <a:r>
                        <a:rPr lang="en-GB" sz="1700" kern="1200" dirty="0">
                          <a:solidFill>
                            <a:schemeClr val="tx1"/>
                          </a:solidFill>
                          <a:latin typeface="Arial" panose="020B0604020202020204" pitchFamily="34" charset="0"/>
                          <a:ea typeface="+mn-ea"/>
                          <a:cs typeface="Arial" panose="020B0604020202020204" pitchFamily="34" charset="0"/>
                        </a:rPr>
                        <a:t>Associated with risk of injury: </a:t>
                      </a:r>
                      <a:r>
                        <a:rPr lang="en-GB" sz="1700" i="1" kern="1200" dirty="0">
                          <a:solidFill>
                            <a:schemeClr val="tx1"/>
                          </a:solidFill>
                          <a:latin typeface="Arial" panose="020B0604020202020204" pitchFamily="34" charset="0"/>
                          <a:ea typeface="+mn-ea"/>
                          <a:cs typeface="Arial" panose="020B0604020202020204" pitchFamily="34" charset="0"/>
                        </a:rPr>
                        <a:t>“She has broken every bone in her left foot through drop seizures”</a:t>
                      </a:r>
                    </a:p>
                    <a:p>
                      <a:pPr marL="342900" lvl="0" indent="-342900">
                        <a:spcAft>
                          <a:spcPts val="300"/>
                        </a:spcAft>
                        <a:buFont typeface="Arial" panose="020B0604020202020204" pitchFamily="34" charset="0"/>
                        <a:buChar char="•"/>
                      </a:pPr>
                      <a:r>
                        <a:rPr lang="en-GB" sz="1700" i="0" kern="1200" dirty="0">
                          <a:solidFill>
                            <a:schemeClr val="tx1"/>
                          </a:solidFill>
                          <a:latin typeface="Arial" panose="020B0604020202020204" pitchFamily="34" charset="0"/>
                          <a:ea typeface="+mn-ea"/>
                          <a:cs typeface="Arial" panose="020B0604020202020204" pitchFamily="34" charset="0"/>
                        </a:rPr>
                        <a:t>Deaths related to epilepsy increased 70% from 2001- 2014; life expectancy 8 years less then general public*</a:t>
                      </a:r>
                    </a:p>
                  </a:txBody>
                  <a:tcPr marL="82935" marR="82935" marT="41468" marB="41468"/>
                </a:tc>
                <a:extLst>
                  <a:ext uri="{0D108BD9-81ED-4DB2-BD59-A6C34878D82A}">
                    <a16:rowId xmlns:a16="http://schemas.microsoft.com/office/drawing/2014/main" val="3444561007"/>
                  </a:ext>
                </a:extLst>
              </a:tr>
              <a:tr h="171759">
                <a:tc>
                  <a:txBody>
                    <a:bodyPr/>
                    <a:lstStyle/>
                    <a:p>
                      <a:pPr marL="0" indent="0">
                        <a:spcAft>
                          <a:spcPts val="300"/>
                        </a:spcAft>
                        <a:buFont typeface="Arial" panose="020B0604020202020204" pitchFamily="34" charset="0"/>
                        <a:buNone/>
                      </a:pPr>
                      <a:r>
                        <a:rPr lang="en-GB" sz="1700" b="1" i="1" dirty="0">
                          <a:latin typeface="Arial" panose="020B0604020202020204" pitchFamily="34" charset="0"/>
                          <a:cs typeface="Arial" panose="020B0604020202020204" pitchFamily="34" charset="0"/>
                        </a:rPr>
                        <a:t>Full time care from 2 carers often required, with both shouldering a full person’s burden</a:t>
                      </a:r>
                    </a:p>
                  </a:txBody>
                  <a:tcPr marL="82935" marR="82935" marT="41468" marB="41468">
                    <a:solidFill>
                      <a:schemeClr val="accent4"/>
                    </a:solidFill>
                  </a:tcPr>
                </a:tc>
                <a:extLst>
                  <a:ext uri="{0D108BD9-81ED-4DB2-BD59-A6C34878D82A}">
                    <a16:rowId xmlns:a16="http://schemas.microsoft.com/office/drawing/2014/main" val="2705072813"/>
                  </a:ext>
                </a:extLst>
              </a:tr>
              <a:tr h="321001">
                <a:tc>
                  <a:txBody>
                    <a:bodyPr/>
                    <a:lstStyle/>
                    <a:p>
                      <a:pPr marL="285750" lvl="0" indent="-285750">
                        <a:spcAft>
                          <a:spcPts val="300"/>
                        </a:spcAft>
                        <a:buFont typeface="Arial" panose="020B0604020202020204" pitchFamily="34" charset="0"/>
                        <a:buChar char="•"/>
                      </a:pPr>
                      <a:r>
                        <a:rPr lang="en-GB" sz="1700" kern="1200" dirty="0">
                          <a:solidFill>
                            <a:schemeClr val="tx1"/>
                          </a:solidFill>
                          <a:latin typeface="Arial" panose="020B0604020202020204" pitchFamily="34" charset="0"/>
                          <a:ea typeface="+mn-ea"/>
                          <a:cs typeface="Arial" panose="020B0604020202020204" pitchFamily="34" charset="0"/>
                        </a:rPr>
                        <a:t>Carers may have to give up work: high number of hospital visits, difficulty in leaving the house for daily activities</a:t>
                      </a:r>
                    </a:p>
                    <a:p>
                      <a:pPr marL="285750" lvl="0" indent="-285750">
                        <a:spcAft>
                          <a:spcPts val="300"/>
                        </a:spcAft>
                        <a:buFont typeface="Arial" panose="020B0604020202020204" pitchFamily="34" charset="0"/>
                        <a:buChar char="•"/>
                      </a:pPr>
                      <a:r>
                        <a:rPr lang="en-GB" sz="1700" kern="1200" dirty="0">
                          <a:solidFill>
                            <a:schemeClr val="tx1"/>
                          </a:solidFill>
                          <a:latin typeface="Arial" panose="020B0604020202020204" pitchFamily="34" charset="0"/>
                          <a:ea typeface="+mn-ea"/>
                          <a:cs typeface="Arial" panose="020B0604020202020204" pitchFamily="34" charset="0"/>
                        </a:rPr>
                        <a:t>Negatively impacts mental health: </a:t>
                      </a:r>
                      <a:r>
                        <a:rPr lang="en-GB" sz="1700" i="1" kern="1200" dirty="0">
                          <a:solidFill>
                            <a:schemeClr val="tx1"/>
                          </a:solidFill>
                          <a:latin typeface="Arial" panose="020B0604020202020204" pitchFamily="34" charset="0"/>
                          <a:ea typeface="+mn-ea"/>
                          <a:cs typeface="Arial" panose="020B0604020202020204" pitchFamily="34" charset="0"/>
                        </a:rPr>
                        <a:t>“live </a:t>
                      </a:r>
                      <a:r>
                        <a:rPr lang="en-GB" sz="1700" b="0" i="1" kern="1200" dirty="0">
                          <a:solidFill>
                            <a:schemeClr val="tx1"/>
                          </a:solidFill>
                          <a:effectLst/>
                          <a:latin typeface="+mn-lt"/>
                          <a:ea typeface="+mn-ea"/>
                          <a:cs typeface="+mn-cs"/>
                        </a:rPr>
                        <a:t>in constant fear” </a:t>
                      </a:r>
                      <a:r>
                        <a:rPr lang="en-GB" sz="1700" kern="1200" dirty="0">
                          <a:solidFill>
                            <a:schemeClr val="tx1"/>
                          </a:solidFill>
                          <a:latin typeface="Arial" panose="020B0604020202020204" pitchFamily="34" charset="0"/>
                          <a:ea typeface="+mn-ea"/>
                          <a:cs typeface="Arial" panose="020B0604020202020204" pitchFamily="34" charset="0"/>
                        </a:rPr>
                        <a:t>of seizures resulting in injury or hospitalisation </a:t>
                      </a:r>
                    </a:p>
                  </a:txBody>
                  <a:tcPr marL="82935" marR="82935" marT="41468" marB="41468"/>
                </a:tc>
                <a:extLst>
                  <a:ext uri="{0D108BD9-81ED-4DB2-BD59-A6C34878D82A}">
                    <a16:rowId xmlns:a16="http://schemas.microsoft.com/office/drawing/2014/main" val="4126117870"/>
                  </a:ext>
                </a:extLst>
              </a:tr>
              <a:tr h="171759">
                <a:tc>
                  <a:txBody>
                    <a:bodyPr/>
                    <a:lstStyle/>
                    <a:p>
                      <a:pPr marL="0" indent="0">
                        <a:spcAft>
                          <a:spcPts val="300"/>
                        </a:spcAft>
                        <a:buFont typeface="Arial" panose="020B0604020202020204" pitchFamily="34" charset="0"/>
                        <a:buNone/>
                      </a:pPr>
                      <a:r>
                        <a:rPr lang="en-GB" sz="1700" b="1" i="1" dirty="0">
                          <a:solidFill>
                            <a:sysClr val="windowText" lastClr="000000"/>
                          </a:solidFill>
                          <a:latin typeface="Arial" panose="020B0604020202020204" pitchFamily="34" charset="0"/>
                          <a:cs typeface="Arial" panose="020B0604020202020204" pitchFamily="34" charset="0"/>
                        </a:rPr>
                        <a:t>Reduction in seizure frequency extremely important outcome</a:t>
                      </a:r>
                    </a:p>
                  </a:txBody>
                  <a:tcPr marL="82935" marR="82935" marT="41468" marB="41468">
                    <a:solidFill>
                      <a:schemeClr val="accent4"/>
                    </a:solidFill>
                  </a:tcPr>
                </a:tc>
                <a:extLst>
                  <a:ext uri="{0D108BD9-81ED-4DB2-BD59-A6C34878D82A}">
                    <a16:rowId xmlns:a16="http://schemas.microsoft.com/office/drawing/2014/main" val="697241690"/>
                  </a:ext>
                </a:extLst>
              </a:tr>
              <a:tr h="1048080">
                <a:tc>
                  <a:txBody>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700" i="0" dirty="0">
                          <a:latin typeface="Arial" panose="020B0604020202020204" pitchFamily="34" charset="0"/>
                          <a:cs typeface="Arial" panose="020B0604020202020204" pitchFamily="34" charset="0"/>
                        </a:rPr>
                        <a:t>Committee focused on 5% of trial who were seizure free and overlooked that:</a:t>
                      </a:r>
                    </a:p>
                    <a:p>
                      <a:pPr marL="742950" lvl="1" indent="-285750">
                        <a:spcAft>
                          <a:spcPts val="300"/>
                        </a:spcAft>
                        <a:buFont typeface="Wingdings" panose="05000000000000000000" pitchFamily="2" charset="2"/>
                        <a:buChar char="v"/>
                      </a:pPr>
                      <a:r>
                        <a:rPr lang="en-GB" sz="1700" i="0" kern="1200" dirty="0">
                          <a:solidFill>
                            <a:schemeClr val="tx1"/>
                          </a:solidFill>
                          <a:latin typeface="Arial" panose="020B0604020202020204" pitchFamily="34" charset="0"/>
                          <a:ea typeface="+mn-ea"/>
                          <a:cs typeface="Arial" panose="020B0604020202020204" pitchFamily="34" charset="0"/>
                        </a:rPr>
                        <a:t>Fewer and more predicable seizures “</a:t>
                      </a:r>
                      <a:r>
                        <a:rPr lang="en-GB" sz="1700" i="1" kern="1200" dirty="0">
                          <a:solidFill>
                            <a:schemeClr val="tx1"/>
                          </a:solidFill>
                          <a:effectLst/>
                          <a:latin typeface="+mn-lt"/>
                          <a:ea typeface="+mn-ea"/>
                          <a:cs typeface="+mn-cs"/>
                        </a:rPr>
                        <a:t>would massively improve” </a:t>
                      </a:r>
                      <a:r>
                        <a:rPr lang="en-GB" sz="1700" i="0" kern="1200" dirty="0">
                          <a:solidFill>
                            <a:schemeClr val="tx1"/>
                          </a:solidFill>
                          <a:latin typeface="Arial" panose="020B0604020202020204" pitchFamily="34" charset="0"/>
                          <a:ea typeface="+mn-ea"/>
                          <a:cs typeface="Arial" panose="020B0604020202020204" pitchFamily="34" charset="0"/>
                        </a:rPr>
                        <a:t>the lives of people with epilepsy</a:t>
                      </a:r>
                    </a:p>
                    <a:p>
                      <a:pPr marL="1200150" lvl="2" indent="-285750">
                        <a:spcAft>
                          <a:spcPts val="300"/>
                        </a:spcAft>
                        <a:buFont typeface="Arial" panose="020B0604020202020204" pitchFamily="34" charset="0"/>
                        <a:buChar char="•"/>
                      </a:pPr>
                      <a:r>
                        <a:rPr lang="en-GB" sz="1700" i="0" kern="1200" dirty="0">
                          <a:solidFill>
                            <a:schemeClr val="tx1"/>
                          </a:solidFill>
                          <a:effectLst/>
                          <a:latin typeface="+mn-lt"/>
                          <a:ea typeface="+mn-ea"/>
                          <a:cs typeface="+mn-cs"/>
                        </a:rPr>
                        <a:t>Indirect benefits: improved TAND aspects, levels of confidence, anxiety, fatigue and concentration, ability to retain information, attend school, travel independently, less risk of SUDEP</a:t>
                      </a:r>
                    </a:p>
                    <a:p>
                      <a:pPr marL="742950" lvl="1" indent="-285750">
                        <a:spcAft>
                          <a:spcPts val="300"/>
                        </a:spcAft>
                        <a:buFont typeface="Wingdings" panose="05000000000000000000" pitchFamily="2" charset="2"/>
                        <a:buChar char="v"/>
                      </a:pPr>
                      <a:r>
                        <a:rPr lang="en-GB" sz="1700" i="0" kern="1200" dirty="0">
                          <a:solidFill>
                            <a:schemeClr val="tx1"/>
                          </a:solidFill>
                          <a:latin typeface="Arial" panose="020B0604020202020204" pitchFamily="34" charset="0"/>
                          <a:ea typeface="+mn-ea"/>
                          <a:cs typeface="Arial" panose="020B0604020202020204" pitchFamily="34" charset="0"/>
                        </a:rPr>
                        <a:t>Carers: improved sleep, job opportunities, financial security &amp; social interactions</a:t>
                      </a:r>
                    </a:p>
                    <a:p>
                      <a:pPr marL="742950" lvl="1" indent="-285750">
                        <a:spcAft>
                          <a:spcPts val="300"/>
                        </a:spcAft>
                        <a:buFont typeface="Wingdings" panose="05000000000000000000" pitchFamily="2" charset="2"/>
                        <a:buChar char="v"/>
                      </a:pPr>
                      <a:r>
                        <a:rPr lang="en-GB" sz="1700" i="0" kern="1200" dirty="0">
                          <a:solidFill>
                            <a:schemeClr val="tx1"/>
                          </a:solidFill>
                          <a:latin typeface="Arial" panose="020B0604020202020204" pitchFamily="34" charset="0"/>
                          <a:ea typeface="+mn-ea"/>
                          <a:cs typeface="Arial" panose="020B0604020202020204" pitchFamily="34" charset="0"/>
                        </a:rPr>
                        <a:t>Less seizures positively impacts wider family unit (e.g. siblings).</a:t>
                      </a:r>
                      <a:r>
                        <a:rPr lang="en-GB" sz="1700" i="1" kern="1200" dirty="0">
                          <a:solidFill>
                            <a:schemeClr val="tx1"/>
                          </a:solidFill>
                          <a:effectLst/>
                          <a:latin typeface="+mn-lt"/>
                          <a:ea typeface="+mn-ea"/>
                          <a:cs typeface="+mn-cs"/>
                        </a:rPr>
                        <a:t> </a:t>
                      </a:r>
                    </a:p>
                    <a:p>
                      <a:pPr marL="285750" lvl="0" indent="-285750">
                        <a:spcAft>
                          <a:spcPts val="300"/>
                        </a:spcAft>
                        <a:buFont typeface="Arial" panose="020B0604020202020204" pitchFamily="34" charset="0"/>
                        <a:buChar char="•"/>
                      </a:pPr>
                      <a:r>
                        <a:rPr lang="en-GB" sz="1700" i="0" kern="1200" dirty="0">
                          <a:solidFill>
                            <a:schemeClr val="tx1"/>
                          </a:solidFill>
                          <a:effectLst/>
                          <a:latin typeface="+mn-lt"/>
                          <a:ea typeface="+mn-ea"/>
                          <a:cs typeface="+mn-cs"/>
                        </a:rPr>
                        <a:t>Seizure reduction (not just seizure freedom) key consideration in recommendation of other anti-epileptic drugs</a:t>
                      </a:r>
                    </a:p>
                  </a:txBody>
                  <a:tcPr marL="82935" marR="82935" marT="41468" marB="41468">
                    <a:solidFill>
                      <a:schemeClr val="bg1"/>
                    </a:solidFill>
                  </a:tcPr>
                </a:tc>
                <a:extLst>
                  <a:ext uri="{0D108BD9-81ED-4DB2-BD59-A6C34878D82A}">
                    <a16:rowId xmlns:a16="http://schemas.microsoft.com/office/drawing/2014/main" val="3537059657"/>
                  </a:ext>
                </a:extLst>
              </a:tr>
              <a:tr h="171759">
                <a:tc>
                  <a:txBody>
                    <a:bodyPr/>
                    <a:lstStyle/>
                    <a:p>
                      <a:pPr marL="0" indent="0">
                        <a:spcAft>
                          <a:spcPts val="300"/>
                        </a:spcAft>
                        <a:buFont typeface="Arial" panose="020B0604020202020204" pitchFamily="34" charset="0"/>
                        <a:buNone/>
                      </a:pPr>
                      <a:r>
                        <a:rPr lang="en-GB" sz="1700" b="1" i="1" dirty="0">
                          <a:solidFill>
                            <a:sysClr val="windowText" lastClr="000000"/>
                          </a:solidFill>
                          <a:latin typeface="Arial" panose="020B0604020202020204" pitchFamily="34" charset="0"/>
                          <a:cs typeface="Arial" panose="020B0604020202020204" pitchFamily="34" charset="0"/>
                        </a:rPr>
                        <a:t>NICE should recommend cannabidiol</a:t>
                      </a:r>
                    </a:p>
                  </a:txBody>
                  <a:tcPr marL="82935" marR="82935" marT="41468" marB="41468">
                    <a:solidFill>
                      <a:schemeClr val="accent4"/>
                    </a:solidFill>
                  </a:tcPr>
                </a:tc>
                <a:extLst>
                  <a:ext uri="{0D108BD9-81ED-4DB2-BD59-A6C34878D82A}">
                    <a16:rowId xmlns:a16="http://schemas.microsoft.com/office/drawing/2014/main" val="39871189"/>
                  </a:ext>
                </a:extLst>
              </a:tr>
              <a:tr h="321001">
                <a:tc>
                  <a:txBody>
                    <a:bodyPr/>
                    <a:lstStyle/>
                    <a:p>
                      <a:pPr marL="342900" marR="0" lvl="0" indent="-342900" algn="l" defTabSz="1043056"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700" i="0" dirty="0">
                          <a:latin typeface="Arial" panose="020B0604020202020204" pitchFamily="34" charset="0"/>
                          <a:cs typeface="Arial" panose="020B0604020202020204" pitchFamily="34" charset="0"/>
                        </a:rPr>
                        <a:t>Cannabidiol offers access to range of treatment options</a:t>
                      </a:r>
                    </a:p>
                    <a:p>
                      <a:pPr marL="342900" marR="0" lvl="0" indent="-342900" algn="l" defTabSz="1043056"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700" i="0" kern="1200" dirty="0">
                          <a:solidFill>
                            <a:schemeClr val="tx1"/>
                          </a:solidFill>
                          <a:latin typeface="Arial" panose="020B0604020202020204" pitchFamily="34" charset="0"/>
                          <a:ea typeface="+mn-ea"/>
                          <a:cs typeface="Arial" panose="020B0604020202020204" pitchFamily="34" charset="0"/>
                        </a:rPr>
                        <a:t>Families report significant decrease in seizures in people who respond to treatment: can be discontinued if ineffective </a:t>
                      </a:r>
                    </a:p>
                  </a:txBody>
                  <a:tcPr marL="82935" marR="82935" marT="41468" marB="41468">
                    <a:solidFill>
                      <a:schemeClr val="bg1"/>
                    </a:solidFill>
                  </a:tcPr>
                </a:tc>
                <a:extLst>
                  <a:ext uri="{0D108BD9-81ED-4DB2-BD59-A6C34878D82A}">
                    <a16:rowId xmlns:a16="http://schemas.microsoft.com/office/drawing/2014/main" val="196616345"/>
                  </a:ext>
                </a:extLst>
              </a:tr>
            </a:tbl>
          </a:graphicData>
        </a:graphic>
      </p:graphicFrame>
      <p:sp>
        <p:nvSpPr>
          <p:cNvPr id="2" name="Title 1">
            <a:extLst>
              <a:ext uri="{FF2B5EF4-FFF2-40B4-BE49-F238E27FC236}">
                <a16:creationId xmlns:a16="http://schemas.microsoft.com/office/drawing/2014/main" id="{30B4422B-3A57-46B1-BE4D-AF686B9A5BF4}"/>
              </a:ext>
            </a:extLst>
          </p:cNvPr>
          <p:cNvSpPr>
            <a:spLocks noGrp="1"/>
          </p:cNvSpPr>
          <p:nvPr>
            <p:ph type="title"/>
          </p:nvPr>
        </p:nvSpPr>
        <p:spPr>
          <a:xfrm>
            <a:off x="96907" y="79113"/>
            <a:ext cx="11534373" cy="380282"/>
          </a:xfrm>
        </p:spPr>
        <p:txBody>
          <a:bodyPr>
            <a:normAutofit fontScale="90000"/>
          </a:bodyPr>
          <a:lstStyle/>
          <a:p>
            <a:pPr>
              <a:lnSpc>
                <a:spcPct val="100000"/>
              </a:lnSpc>
            </a:pPr>
            <a:r>
              <a:rPr lang="en-GB" sz="3991" dirty="0">
                <a:solidFill>
                  <a:schemeClr val="tx1"/>
                </a:solidFill>
                <a:latin typeface="Arial" panose="020B0604020202020204" pitchFamily="34" charset="0"/>
                <a:cs typeface="Arial" panose="020B0604020202020204" pitchFamily="34" charset="0"/>
              </a:rPr>
              <a:t>ECD consultation comments: Patient organisations</a:t>
            </a:r>
            <a:br>
              <a:rPr lang="en-GB" dirty="0">
                <a:latin typeface="Arial" panose="020B0604020202020204" pitchFamily="34" charset="0"/>
                <a:cs typeface="Arial" panose="020B0604020202020204" pitchFamily="34" charset="0"/>
              </a:rPr>
            </a:br>
            <a:endParaRPr lang="en-GB" sz="2177" b="0" dirty="0">
              <a:solidFill>
                <a:schemeClr val="accent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0E89B8E-6B8D-467F-8048-F25F13766CF0}"/>
              </a:ext>
            </a:extLst>
          </p:cNvPr>
          <p:cNvSpPr>
            <a:spLocks noGrp="1"/>
          </p:cNvSpPr>
          <p:nvPr>
            <p:ph type="sldNum" sz="quarter" idx="12"/>
          </p:nvPr>
        </p:nvSpPr>
        <p:spPr>
          <a:xfrm>
            <a:off x="10255509" y="6440355"/>
            <a:ext cx="550202" cy="101813"/>
          </a:xfrm>
        </p:spPr>
        <p:txBody>
          <a:bodyPr/>
          <a:lstStyle/>
          <a:p>
            <a:r>
              <a:rPr lang="en-GB" dirty="0">
                <a:cs typeface="Arial" panose="020B0604020202020204" pitchFamily="34" charset="0"/>
              </a:rPr>
              <a:t> </a:t>
            </a:r>
          </a:p>
        </p:txBody>
      </p:sp>
      <p:sp>
        <p:nvSpPr>
          <p:cNvPr id="4" name="Slide Number Placeholder 2">
            <a:extLst>
              <a:ext uri="{FF2B5EF4-FFF2-40B4-BE49-F238E27FC236}">
                <a16:creationId xmlns:a16="http://schemas.microsoft.com/office/drawing/2014/main" id="{9BA839B5-6597-8B08-0B78-7B7FC8D92609}"/>
              </a:ext>
            </a:extLst>
          </p:cNvPr>
          <p:cNvSpPr txBox="1">
            <a:spLocks/>
          </p:cNvSpPr>
          <p:nvPr/>
        </p:nvSpPr>
        <p:spPr>
          <a:xfrm>
            <a:off x="11523480" y="83200"/>
            <a:ext cx="453840" cy="302629"/>
          </a:xfrm>
          <a:prstGeom prst="rect">
            <a:avLst/>
          </a:prstGeom>
        </p:spPr>
        <p:txBody>
          <a:bodyPr vert="horz" lIns="0" tIns="0" rIns="0" bIns="0" rtlCol="0" anchor="b" anchorCtr="0"/>
          <a:lstStyle>
            <a:defPPr>
              <a:defRPr lang="en-US"/>
            </a:defPPr>
            <a:lvl1pPr marL="0" algn="r" defTabSz="1043056" rtl="0" eaLnBrk="1" latinLnBrk="0" hangingPunct="1">
              <a:defRPr sz="1400" b="1" kern="1200">
                <a:solidFill>
                  <a:schemeClr val="tx1"/>
                </a:solidFill>
                <a:latin typeface="Arial" panose="020B0604020202020204" pitchFamily="34" charset="0"/>
                <a:ea typeface="+mn-ea"/>
                <a:cs typeface="Arial" panose="020B0604020202020204" pitchFamily="34" charset="0"/>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DDBE135E-2566-4748-853C-8A3B78F0FB00}" type="slidenum">
              <a:rPr lang="en-GB" sz="1270"/>
              <a:pPr/>
              <a:t>13</a:t>
            </a:fld>
            <a:endParaRPr lang="en-GB" sz="1270" dirty="0"/>
          </a:p>
        </p:txBody>
      </p:sp>
      <p:sp>
        <p:nvSpPr>
          <p:cNvPr id="5" name="TextBox 4">
            <a:extLst>
              <a:ext uri="{FF2B5EF4-FFF2-40B4-BE49-F238E27FC236}">
                <a16:creationId xmlns:a16="http://schemas.microsoft.com/office/drawing/2014/main" id="{42695AFA-461D-1D5B-6BF1-1FD1AC42D561}"/>
              </a:ext>
            </a:extLst>
          </p:cNvPr>
          <p:cNvSpPr txBox="1"/>
          <p:nvPr/>
        </p:nvSpPr>
        <p:spPr>
          <a:xfrm>
            <a:off x="96907" y="6613609"/>
            <a:ext cx="9075165" cy="276999"/>
          </a:xfrm>
          <a:prstGeom prst="rect">
            <a:avLst/>
          </a:prstGeom>
          <a:noFill/>
        </p:spPr>
        <p:txBody>
          <a:bodyPr wrap="square" rtlCol="0">
            <a:spAutoFit/>
          </a:bodyPr>
          <a:lstStyle/>
          <a:p>
            <a:r>
              <a:rPr lang="en-GB" sz="1200" dirty="0"/>
              <a:t>*Public Health England., 2018: Figures for all cause epilepsy</a:t>
            </a:r>
          </a:p>
        </p:txBody>
      </p:sp>
    </p:spTree>
    <p:extLst>
      <p:ext uri="{BB962C8B-B14F-4D97-AF65-F5344CB8AC3E}">
        <p14:creationId xmlns:p14="http://schemas.microsoft.com/office/powerpoint/2010/main" val="222642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A703-9288-32F7-FC27-3DB6D6E7329D}"/>
              </a:ext>
            </a:extLst>
          </p:cNvPr>
          <p:cNvSpPr>
            <a:spLocks noGrp="1"/>
          </p:cNvSpPr>
          <p:nvPr>
            <p:ph type="ctrTitle"/>
          </p:nvPr>
        </p:nvSpPr>
        <p:spPr>
          <a:xfrm>
            <a:off x="724988" y="1603314"/>
            <a:ext cx="9142912" cy="1276350"/>
          </a:xfrm>
        </p:spPr>
        <p:txBody>
          <a:bodyPr/>
          <a:lstStyle/>
          <a:p>
            <a:r>
              <a:rPr lang="en-GB" dirty="0"/>
              <a:t>Company’s response to consultation</a:t>
            </a:r>
          </a:p>
        </p:txBody>
      </p:sp>
    </p:spTree>
    <p:extLst>
      <p:ext uri="{BB962C8B-B14F-4D97-AF65-F5344CB8AC3E}">
        <p14:creationId xmlns:p14="http://schemas.microsoft.com/office/powerpoint/2010/main" val="27858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AFF637-DC6E-B9EB-3D96-322E902EB1AC}"/>
              </a:ext>
            </a:extLst>
          </p:cNvPr>
          <p:cNvSpPr/>
          <p:nvPr/>
        </p:nvSpPr>
        <p:spPr>
          <a:xfrm>
            <a:off x="120462" y="6199448"/>
            <a:ext cx="860612" cy="5998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AC4A8027-6571-489E-B092-CA08FF39E18A}"/>
              </a:ext>
            </a:extLst>
          </p:cNvPr>
          <p:cNvSpPr txBox="1">
            <a:spLocks/>
          </p:cNvSpPr>
          <p:nvPr/>
        </p:nvSpPr>
        <p:spPr>
          <a:xfrm>
            <a:off x="186431" y="290861"/>
            <a:ext cx="12005569"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Company’s new evidence: Long-term efficacy</a:t>
            </a:r>
          </a:p>
          <a:p>
            <a:pPr>
              <a:defRPr/>
            </a:pPr>
            <a:r>
              <a:rPr lang="en-GB" sz="2200" b="0" i="1" dirty="0">
                <a:solidFill>
                  <a:schemeClr val="accent2"/>
                </a:solidFill>
                <a:latin typeface="Arial" panose="020B0604020202020204" pitchFamily="34" charset="0"/>
                <a:cs typeface="Arial" panose="020B0604020202020204" pitchFamily="34" charset="0"/>
              </a:rPr>
              <a:t>Company submits new data from GWPCARE6 OLE suggesting treatment effect is maintained</a:t>
            </a:r>
            <a:endParaRPr lang="en-GB" sz="22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F5CD8BD-B289-A0C8-A804-FB3EB56320E3}"/>
              </a:ext>
            </a:extLst>
          </p:cNvPr>
          <p:cNvSpPr>
            <a:spLocks noGrp="1"/>
          </p:cNvSpPr>
          <p:nvPr>
            <p:ph type="sldNum" sz="quarter" idx="4294967295"/>
          </p:nvPr>
        </p:nvSpPr>
        <p:spPr>
          <a:xfrm>
            <a:off x="11691938" y="163513"/>
            <a:ext cx="500062" cy="333375"/>
          </a:xfrm>
          <a:prstGeom prst="rect">
            <a:avLst/>
          </a:prstGeom>
        </p:spPr>
        <p:txBody>
          <a:bodyPr/>
          <a:lstStyle/>
          <a:p>
            <a:fld id="{DDBE135E-2566-4748-853C-8A3B78F0FB00}" type="slidenum">
              <a:rPr lang="en-GB" smtClean="0"/>
              <a:t>15</a:t>
            </a:fld>
            <a:endParaRPr lang="en-GB" dirty="0"/>
          </a:p>
        </p:txBody>
      </p:sp>
      <p:grpSp>
        <p:nvGrpSpPr>
          <p:cNvPr id="20" name="Group 19">
            <a:extLst>
              <a:ext uri="{FF2B5EF4-FFF2-40B4-BE49-F238E27FC236}">
                <a16:creationId xmlns:a16="http://schemas.microsoft.com/office/drawing/2014/main" id="{6D19D258-1071-E37C-20E8-4C352C077A64}"/>
              </a:ext>
            </a:extLst>
          </p:cNvPr>
          <p:cNvGrpSpPr/>
          <p:nvPr/>
        </p:nvGrpSpPr>
        <p:grpSpPr>
          <a:xfrm>
            <a:off x="135458" y="1922948"/>
            <a:ext cx="5960542" cy="4354804"/>
            <a:chOff x="152103" y="1924345"/>
            <a:chExt cx="5918310" cy="3145645"/>
          </a:xfrm>
        </p:grpSpPr>
        <p:sp>
          <p:nvSpPr>
            <p:cNvPr id="19" name="Rectangle 18">
              <a:extLst>
                <a:ext uri="{FF2B5EF4-FFF2-40B4-BE49-F238E27FC236}">
                  <a16:creationId xmlns:a16="http://schemas.microsoft.com/office/drawing/2014/main" id="{B152A121-2CAD-380F-02A2-80AFCD5F4D8B}"/>
                </a:ext>
              </a:extLst>
            </p:cNvPr>
            <p:cNvSpPr/>
            <p:nvPr/>
          </p:nvSpPr>
          <p:spPr>
            <a:xfrm>
              <a:off x="152103" y="2811377"/>
              <a:ext cx="5918310" cy="22586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6552F354-3E3A-C61B-8E33-4C42578C47A0}"/>
                </a:ext>
              </a:extLst>
            </p:cNvPr>
            <p:cNvSpPr/>
            <p:nvPr/>
          </p:nvSpPr>
          <p:spPr>
            <a:xfrm>
              <a:off x="152103" y="1924345"/>
              <a:ext cx="5918310" cy="314564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400"/>
                </a:spcAft>
              </a:pPr>
              <a:r>
                <a:rPr lang="en-GB" b="1" dirty="0">
                  <a:solidFill>
                    <a:schemeClr val="accent2"/>
                  </a:solidFill>
                </a:rPr>
                <a:t>Company </a:t>
              </a:r>
              <a:r>
                <a:rPr lang="en-GB" b="1" i="1" dirty="0">
                  <a:solidFill>
                    <a:schemeClr val="accent2"/>
                  </a:solidFill>
                </a:rPr>
                <a:t>(continued on next slide):</a:t>
              </a:r>
            </a:p>
            <a:p>
              <a:pPr marL="285750" indent="-285750">
                <a:spcAft>
                  <a:spcPts val="400"/>
                </a:spcAft>
                <a:buFont typeface="Arial" panose="020B0604020202020204" pitchFamily="34" charset="0"/>
                <a:buChar char="•"/>
              </a:pPr>
              <a:r>
                <a:rPr lang="en-GB" dirty="0">
                  <a:solidFill>
                    <a:schemeClr val="tx1"/>
                  </a:solidFill>
                </a:rPr>
                <a:t>Significant body of evidence (across TSC, LGS and DS) demonstrates long-term durability of efficacy outcome</a:t>
              </a:r>
              <a:endParaRPr lang="en-GB" sz="600" dirty="0">
                <a:solidFill>
                  <a:schemeClr val="tx1"/>
                </a:solidFill>
              </a:endParaRPr>
            </a:p>
            <a:p>
              <a:pPr>
                <a:spcBef>
                  <a:spcPts val="200"/>
                </a:spcBef>
                <a:spcAft>
                  <a:spcPts val="400"/>
                </a:spcAft>
              </a:pPr>
              <a:r>
                <a:rPr lang="en-GB" sz="2000" b="1" i="1" dirty="0">
                  <a:solidFill>
                    <a:schemeClr val="tx1"/>
                  </a:solidFill>
                </a:rPr>
                <a:t>New 3-year (156-week) data from GWPCARE6 OLE</a:t>
              </a:r>
            </a:p>
            <a:p>
              <a:pPr>
                <a:spcBef>
                  <a:spcPts val="200"/>
                </a:spcBef>
                <a:spcAft>
                  <a:spcPts val="400"/>
                </a:spcAft>
              </a:pPr>
              <a:r>
                <a:rPr lang="en-GB" dirty="0">
                  <a:solidFill>
                    <a:schemeClr val="tx1"/>
                  </a:solidFill>
                  <a:latin typeface="Arial" panose="020B0604020202020204" pitchFamily="34" charset="0"/>
                  <a:cs typeface="Arial" panose="020B0604020202020204" pitchFamily="34" charset="0"/>
                </a:rPr>
                <a:t>Add-on cannabidiol well-tolerated with sustained reductions in TSC-associated seizures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in patients on treatment:</a:t>
              </a:r>
              <a:endParaRPr lang="en-GB"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spcBef>
                  <a:spcPts val="200"/>
                </a:spcBef>
                <a:spcAft>
                  <a:spcPts val="400"/>
                </a:spcAft>
                <a:buFont typeface="Arial" panose="020B0604020202020204" pitchFamily="34" charset="0"/>
                <a:buChar char="•"/>
              </a:pP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Median reduction from baseline in TSC-associated seizure: </a:t>
              </a:r>
              <a:r>
                <a:rPr lang="en-GB" u="sng" dirty="0">
                  <a:solidFill>
                    <a:schemeClr val="tx1"/>
                  </a:solidFill>
                  <a:effectLst/>
                  <a:highlight>
                    <a:srgbClr val="000000"/>
                  </a:highlight>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across 12-week windows through 156 weeks</a:t>
              </a:r>
            </a:p>
            <a:p>
              <a:pPr marL="285750" indent="-285750">
                <a:spcBef>
                  <a:spcPts val="200"/>
                </a:spcBef>
                <a:spcAft>
                  <a:spcPts val="400"/>
                </a:spcAft>
                <a:buFont typeface="Arial" panose="020B0604020202020204" pitchFamily="34" charset="0"/>
                <a:buChar char="•"/>
              </a:pPr>
              <a:endParaRPr lang="en-GB"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solidFill>
                  <a:schemeClr val="tx1"/>
                </a:solidFill>
              </a:endParaRPr>
            </a:p>
            <a:p>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grpSp>
      <p:sp>
        <p:nvSpPr>
          <p:cNvPr id="18" name="TextBox 17">
            <a:extLst>
              <a:ext uri="{FF2B5EF4-FFF2-40B4-BE49-F238E27FC236}">
                <a16:creationId xmlns:a16="http://schemas.microsoft.com/office/drawing/2014/main" id="{6E85D4EF-764B-BDEC-A3BB-5C4A19C766C4}"/>
              </a:ext>
            </a:extLst>
          </p:cNvPr>
          <p:cNvSpPr txBox="1"/>
          <p:nvPr/>
        </p:nvSpPr>
        <p:spPr>
          <a:xfrm>
            <a:off x="186430" y="1139004"/>
            <a:ext cx="11853468" cy="615553"/>
          </a:xfrm>
          <a:prstGeom prst="rect">
            <a:avLst/>
          </a:prstGeom>
          <a:solidFill>
            <a:schemeClr val="accent3">
              <a:lumMod val="20000"/>
              <a:lumOff val="80000"/>
            </a:schemeClr>
          </a:solidFill>
        </p:spPr>
        <p:txBody>
          <a:bodyPr wrap="square" rtlCol="0">
            <a:spAutoFit/>
          </a:bodyPr>
          <a:lstStyle/>
          <a:p>
            <a:r>
              <a:rPr lang="en-GB" sz="1700" dirty="0">
                <a:effectLst/>
                <a:ea typeface="Times New Roman" panose="02020603050405020304" pitchFamily="18" charset="0"/>
              </a:rPr>
              <a:t>ACD section 3.5: “…</a:t>
            </a:r>
            <a:r>
              <a:rPr lang="en-GB" sz="1700" i="1" dirty="0">
                <a:effectLst/>
                <a:ea typeface="Times New Roman" panose="02020603050405020304" pitchFamily="18" charset="0"/>
              </a:rPr>
              <a:t>cannabidiol plus usual care likely reduces seizure frequency and increases the number of seizure-free days compared with usual care alone, but long-term efficacy is uncertain.”</a:t>
            </a:r>
            <a:endParaRPr lang="en-GB" sz="1700" i="1" dirty="0"/>
          </a:p>
        </p:txBody>
      </p:sp>
      <p:sp>
        <p:nvSpPr>
          <p:cNvPr id="22" name="Rectangle 21">
            <a:extLst>
              <a:ext uri="{FF2B5EF4-FFF2-40B4-BE49-F238E27FC236}">
                <a16:creationId xmlns:a16="http://schemas.microsoft.com/office/drawing/2014/main" id="{E0731350-9A31-B514-A40B-920D9DB8748F}"/>
              </a:ext>
            </a:extLst>
          </p:cNvPr>
          <p:cNvSpPr/>
          <p:nvPr/>
        </p:nvSpPr>
        <p:spPr>
          <a:xfrm>
            <a:off x="6181726" y="3129066"/>
            <a:ext cx="5874818" cy="312680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rPr>
              <a:t>ERG comments:</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Longer-term data </a:t>
            </a:r>
            <a:r>
              <a:rPr lang="en-GB">
                <a:solidFill>
                  <a:schemeClr val="tx1"/>
                </a:solidFill>
                <a:latin typeface="Arial" panose="020B0604020202020204" pitchFamily="34" charset="0"/>
                <a:cs typeface="Arial" panose="020B0604020202020204" pitchFamily="34" charset="0"/>
              </a:rPr>
              <a:t>from GWPCARE6 </a:t>
            </a:r>
            <a:r>
              <a:rPr lang="en-GB" dirty="0">
                <a:solidFill>
                  <a:schemeClr val="tx1"/>
                </a:solidFill>
                <a:latin typeface="Arial" panose="020B0604020202020204" pitchFamily="34" charset="0"/>
                <a:cs typeface="Arial" panose="020B0604020202020204" pitchFamily="34" charset="0"/>
              </a:rPr>
              <a:t>OLE from single arm study, without a comparator. </a:t>
            </a:r>
          </a:p>
          <a:p>
            <a:pPr marL="742950" lvl="1"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Uncertain: interpretations must be tentative</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GWPCARE6 didn't show association between reducing seizure frequency and increasing QoL (as measured by validated QOLCE and QOLIE-31-P instruments)</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Significant clinical benefits in reduced seizure frequency not sufficient to justify extra costs</a:t>
            </a:r>
          </a:p>
        </p:txBody>
      </p:sp>
      <p:sp>
        <p:nvSpPr>
          <p:cNvPr id="9" name="TextBox 8">
            <a:extLst>
              <a:ext uri="{FF2B5EF4-FFF2-40B4-BE49-F238E27FC236}">
                <a16:creationId xmlns:a16="http://schemas.microsoft.com/office/drawing/2014/main" id="{18D4A851-AAA6-81CF-D728-B34A7EFE2748}"/>
              </a:ext>
            </a:extLst>
          </p:cNvPr>
          <p:cNvSpPr txBox="1"/>
          <p:nvPr/>
        </p:nvSpPr>
        <p:spPr>
          <a:xfrm>
            <a:off x="1074789" y="6446144"/>
            <a:ext cx="10996749" cy="315599"/>
          </a:xfrm>
          <a:prstGeom prst="rect">
            <a:avLst/>
          </a:prstGeom>
          <a:noFill/>
        </p:spPr>
        <p:txBody>
          <a:bodyPr wrap="square">
            <a:spAutoFit/>
          </a:bodyPr>
          <a:lstStyle/>
          <a:p>
            <a:r>
              <a:rPr lang="en-GB" sz="1451" dirty="0"/>
              <a:t>DS, Dravet Syndrome; LGS, Lennox Gastaut  Syndrome; OLE, open label extension</a:t>
            </a:r>
            <a:endParaRPr lang="en-GB" sz="1451" b="1" dirty="0"/>
          </a:p>
        </p:txBody>
      </p:sp>
      <p:sp>
        <p:nvSpPr>
          <p:cNvPr id="13" name="Rectangle 12">
            <a:extLst>
              <a:ext uri="{FF2B5EF4-FFF2-40B4-BE49-F238E27FC236}">
                <a16:creationId xmlns:a16="http://schemas.microsoft.com/office/drawing/2014/main" id="{F86658C8-920E-D4BA-FDF7-8075EB7217B1}"/>
              </a:ext>
            </a:extLst>
          </p:cNvPr>
          <p:cNvSpPr/>
          <p:nvPr/>
        </p:nvSpPr>
        <p:spPr>
          <a:xfrm>
            <a:off x="6181725" y="1922948"/>
            <a:ext cx="5881823" cy="112933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5"/>
                </a:solidFill>
                <a:latin typeface="Arial" panose="020B0604020202020204" pitchFamily="34" charset="0"/>
                <a:cs typeface="Arial" panose="020B0604020202020204" pitchFamily="34" charset="0"/>
              </a:rPr>
              <a:t>Patient organisation</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Massive potential impact of reduction in number of seizures on QoL of patients, carers and families</a:t>
            </a:r>
          </a:p>
        </p:txBody>
      </p:sp>
    </p:spTree>
    <p:extLst>
      <p:ext uri="{BB962C8B-B14F-4D97-AF65-F5344CB8AC3E}">
        <p14:creationId xmlns:p14="http://schemas.microsoft.com/office/powerpoint/2010/main" val="2423428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AFF637-DC6E-B9EB-3D96-322E902EB1AC}"/>
              </a:ext>
            </a:extLst>
          </p:cNvPr>
          <p:cNvSpPr/>
          <p:nvPr/>
        </p:nvSpPr>
        <p:spPr>
          <a:xfrm>
            <a:off x="73361" y="6258188"/>
            <a:ext cx="860612" cy="5998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AC4A8027-6571-489E-B092-CA08FF39E18A}"/>
              </a:ext>
            </a:extLst>
          </p:cNvPr>
          <p:cNvSpPr txBox="1">
            <a:spLocks/>
          </p:cNvSpPr>
          <p:nvPr/>
        </p:nvSpPr>
        <p:spPr>
          <a:xfrm>
            <a:off x="186431" y="297456"/>
            <a:ext cx="12005569"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Company’s new evidence: Long-term efficacy</a:t>
            </a:r>
          </a:p>
          <a:p>
            <a:pPr>
              <a:defRPr/>
            </a:pPr>
            <a:r>
              <a:rPr lang="en-GB" sz="2200" b="0" i="1" dirty="0">
                <a:solidFill>
                  <a:schemeClr val="accent2"/>
                </a:solidFill>
                <a:latin typeface="Arial" panose="020B0604020202020204" pitchFamily="34" charset="0"/>
                <a:cs typeface="Arial" panose="020B0604020202020204" pitchFamily="34" charset="0"/>
              </a:rPr>
              <a:t>Company submits new data from GWPCARE6 OLE suggesting treatment effect is maintained</a:t>
            </a:r>
            <a:endParaRPr lang="en-GB" sz="22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F5CD8BD-B289-A0C8-A804-FB3EB56320E3}"/>
              </a:ext>
            </a:extLst>
          </p:cNvPr>
          <p:cNvSpPr>
            <a:spLocks noGrp="1"/>
          </p:cNvSpPr>
          <p:nvPr>
            <p:ph type="sldNum" sz="quarter" idx="4294967295"/>
          </p:nvPr>
        </p:nvSpPr>
        <p:spPr>
          <a:xfrm>
            <a:off x="11691938" y="163513"/>
            <a:ext cx="500062" cy="333375"/>
          </a:xfrm>
          <a:prstGeom prst="rect">
            <a:avLst/>
          </a:prstGeom>
        </p:spPr>
        <p:txBody>
          <a:bodyPr/>
          <a:lstStyle/>
          <a:p>
            <a:fld id="{DDBE135E-2566-4748-853C-8A3B78F0FB00}" type="slidenum">
              <a:rPr lang="en-GB" smtClean="0"/>
              <a:t>16</a:t>
            </a:fld>
            <a:endParaRPr lang="en-GB" dirty="0"/>
          </a:p>
        </p:txBody>
      </p:sp>
      <p:sp>
        <p:nvSpPr>
          <p:cNvPr id="3" name="Rectangle 2" descr="Question to committee">
            <a:extLst>
              <a:ext uri="{FF2B5EF4-FFF2-40B4-BE49-F238E27FC236}">
                <a16:creationId xmlns:a16="http://schemas.microsoft.com/office/drawing/2014/main" id="{A550803A-5C5F-645A-22FD-D064F71535BC}"/>
              </a:ext>
            </a:extLst>
          </p:cNvPr>
          <p:cNvSpPr/>
          <p:nvPr/>
        </p:nvSpPr>
        <p:spPr>
          <a:xfrm>
            <a:off x="340659" y="6291946"/>
            <a:ext cx="7170121" cy="53166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dirty="0">
                <a:solidFill>
                  <a:schemeClr val="tx1"/>
                </a:solidFill>
              </a:rPr>
              <a:t>How does the GWPCARE OLE 3-year data address current uncertainties about cannabidiol’s long-term treatment effect? </a:t>
            </a:r>
          </a:p>
        </p:txBody>
      </p:sp>
      <p:grpSp>
        <p:nvGrpSpPr>
          <p:cNvPr id="5" name="Group 4">
            <a:extLst>
              <a:ext uri="{FF2B5EF4-FFF2-40B4-BE49-F238E27FC236}">
                <a16:creationId xmlns:a16="http://schemas.microsoft.com/office/drawing/2014/main" id="{1E409A2E-8F96-12EA-137B-93B20D5F59A3}"/>
              </a:ext>
              <a:ext uri="{C183D7F6-B498-43B3-948B-1728B52AA6E4}">
                <adec:decorative xmlns:adec="http://schemas.microsoft.com/office/drawing/2017/decorative" val="1"/>
              </a:ext>
            </a:extLst>
          </p:cNvPr>
          <p:cNvGrpSpPr/>
          <p:nvPr/>
        </p:nvGrpSpPr>
        <p:grpSpPr>
          <a:xfrm>
            <a:off x="73361" y="6255717"/>
            <a:ext cx="576000" cy="576000"/>
            <a:chOff x="-1440493" y="4133589"/>
            <a:chExt cx="576000" cy="576000"/>
          </a:xfrm>
        </p:grpSpPr>
        <p:sp>
          <p:nvSpPr>
            <p:cNvPr id="7" name="Oval 6">
              <a:extLst>
                <a:ext uri="{FF2B5EF4-FFF2-40B4-BE49-F238E27FC236}">
                  <a16:creationId xmlns:a16="http://schemas.microsoft.com/office/drawing/2014/main" id="{66D28C1F-FC9C-DF87-023D-13D364FDB17F}"/>
                </a:ext>
              </a:extLst>
            </p:cNvPr>
            <p:cNvSpPr/>
            <p:nvPr/>
          </p:nvSpPr>
          <p:spPr>
            <a:xfrm>
              <a:off x="-1440493" y="4133589"/>
              <a:ext cx="576000" cy="57600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ED5BE06F-8A0B-70DD-94FA-39ED092A024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9" name="TextBox 8">
            <a:extLst>
              <a:ext uri="{FF2B5EF4-FFF2-40B4-BE49-F238E27FC236}">
                <a16:creationId xmlns:a16="http://schemas.microsoft.com/office/drawing/2014/main" id="{18D4A851-AAA6-81CF-D728-B34A7EFE2748}"/>
              </a:ext>
            </a:extLst>
          </p:cNvPr>
          <p:cNvSpPr txBox="1"/>
          <p:nvPr/>
        </p:nvSpPr>
        <p:spPr>
          <a:xfrm>
            <a:off x="7642422" y="6255717"/>
            <a:ext cx="4419949" cy="538865"/>
          </a:xfrm>
          <a:prstGeom prst="rect">
            <a:avLst/>
          </a:prstGeom>
          <a:noFill/>
        </p:spPr>
        <p:txBody>
          <a:bodyPr wrap="square">
            <a:spAutoFit/>
          </a:bodyPr>
          <a:lstStyle/>
          <a:p>
            <a:r>
              <a:rPr lang="en-GB" sz="1451" dirty="0"/>
              <a:t>DS, Dravet Syndrome; LGS, Lennox Gastaut  Syndrome; OLE, open label extension. </a:t>
            </a:r>
            <a:endParaRPr lang="en-GB" sz="1451" b="1" dirty="0"/>
          </a:p>
        </p:txBody>
      </p:sp>
      <p:pic>
        <p:nvPicPr>
          <p:cNvPr id="12" name="Picture 11" descr="Chart, bar chart&#10;&#10;Description automatically generated">
            <a:extLst>
              <a:ext uri="{FF2B5EF4-FFF2-40B4-BE49-F238E27FC236}">
                <a16:creationId xmlns:a16="http://schemas.microsoft.com/office/drawing/2014/main" id="{CB2619C5-4101-4527-3D2C-CD7CD846F909}"/>
              </a:ext>
            </a:extLst>
          </p:cNvPr>
          <p:cNvPicPr>
            <a:picLocks noChangeAspect="1"/>
          </p:cNvPicPr>
          <p:nvPr/>
        </p:nvPicPr>
        <p:blipFill>
          <a:blip r:embed="rId4"/>
          <a:stretch>
            <a:fillRect/>
          </a:stretch>
        </p:blipFill>
        <p:spPr>
          <a:xfrm>
            <a:off x="340660" y="1942868"/>
            <a:ext cx="11448886" cy="4048357"/>
          </a:xfrm>
          <a:prstGeom prst="rect">
            <a:avLst/>
          </a:prstGeom>
        </p:spPr>
      </p:pic>
      <p:sp>
        <p:nvSpPr>
          <p:cNvPr id="15" name="TextBox 14">
            <a:extLst>
              <a:ext uri="{FF2B5EF4-FFF2-40B4-BE49-F238E27FC236}">
                <a16:creationId xmlns:a16="http://schemas.microsoft.com/office/drawing/2014/main" id="{F52A918B-1177-836C-C683-573E4F7F959A}"/>
              </a:ext>
            </a:extLst>
          </p:cNvPr>
          <p:cNvSpPr txBox="1"/>
          <p:nvPr/>
        </p:nvSpPr>
        <p:spPr>
          <a:xfrm>
            <a:off x="824605" y="1597686"/>
            <a:ext cx="11929369" cy="373757"/>
          </a:xfrm>
          <a:prstGeom prst="rect">
            <a:avLst/>
          </a:prstGeom>
          <a:noFill/>
        </p:spPr>
        <p:txBody>
          <a:bodyPr wrap="square">
            <a:spAutoFit/>
          </a:bodyPr>
          <a:lstStyle/>
          <a:p>
            <a:pPr>
              <a:lnSpc>
                <a:spcPct val="107000"/>
              </a:lnSpc>
              <a:spcAft>
                <a:spcPts val="6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GWPCARE6 OLE Overall TSC-Associated Seizure Responder Rates (156-week data)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96417878-C287-6B5C-1139-A142A9AA299B}"/>
              </a:ext>
            </a:extLst>
          </p:cNvPr>
          <p:cNvSpPr/>
          <p:nvPr/>
        </p:nvSpPr>
        <p:spPr>
          <a:xfrm>
            <a:off x="135458" y="1266824"/>
            <a:ext cx="11832012" cy="490491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400"/>
              </a:spcAft>
            </a:pPr>
            <a:r>
              <a:rPr lang="en-GB" b="1" dirty="0">
                <a:solidFill>
                  <a:schemeClr val="accent2"/>
                </a:solidFill>
              </a:rPr>
              <a:t>Company </a:t>
            </a:r>
            <a:r>
              <a:rPr lang="en-GB" b="1" i="1" dirty="0">
                <a:solidFill>
                  <a:schemeClr val="accent2"/>
                </a:solidFill>
              </a:rPr>
              <a:t>(continued):</a:t>
            </a:r>
          </a:p>
          <a:p>
            <a:pPr marL="285750" indent="-285750">
              <a:spcBef>
                <a:spcPts val="200"/>
              </a:spcBef>
              <a:spcAft>
                <a:spcPts val="400"/>
              </a:spcAft>
              <a:buFont typeface="Arial" panose="020B0604020202020204" pitchFamily="34" charset="0"/>
              <a:buChar char="•"/>
            </a:pPr>
            <a:endParaRPr lang="en-GB"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solidFill>
                <a:schemeClr val="tx1"/>
              </a:solidFill>
            </a:endParaRPr>
          </a:p>
          <a:p>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30" name="TextBox 29">
            <a:extLst>
              <a:ext uri="{FF2B5EF4-FFF2-40B4-BE49-F238E27FC236}">
                <a16:creationId xmlns:a16="http://schemas.microsoft.com/office/drawing/2014/main" id="{E5ADBF3A-7CE5-B48B-505A-ACD21BE59086}"/>
              </a:ext>
            </a:extLst>
          </p:cNvPr>
          <p:cNvSpPr txBox="1"/>
          <p:nvPr/>
        </p:nvSpPr>
        <p:spPr>
          <a:xfrm>
            <a:off x="1969294" y="5938100"/>
            <a:ext cx="6376986" cy="276999"/>
          </a:xfrm>
          <a:prstGeom prst="rect">
            <a:avLst/>
          </a:prstGeom>
          <a:noFill/>
        </p:spPr>
        <p:txBody>
          <a:bodyPr wrap="square">
            <a:spAutoFit/>
          </a:bodyPr>
          <a:lstStyle/>
          <a:p>
            <a:r>
              <a:rPr lang="en-GB" sz="1200" dirty="0"/>
              <a:t>Source: Company responses to NICE technical team queries, Dec 2022</a:t>
            </a:r>
          </a:p>
        </p:txBody>
      </p:sp>
    </p:spTree>
    <p:extLst>
      <p:ext uri="{BB962C8B-B14F-4D97-AF65-F5344CB8AC3E}">
        <p14:creationId xmlns:p14="http://schemas.microsoft.com/office/powerpoint/2010/main" val="831467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000134-4C54-CE25-71A4-008B0AFA7310}"/>
              </a:ext>
            </a:extLst>
          </p:cNvPr>
          <p:cNvSpPr/>
          <p:nvPr/>
        </p:nvSpPr>
        <p:spPr>
          <a:xfrm>
            <a:off x="7146759" y="2175576"/>
            <a:ext cx="4904978" cy="46009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400"/>
              </a:spcAft>
            </a:pPr>
            <a:r>
              <a:rPr lang="en-GB" sz="2000" b="1" dirty="0">
                <a:solidFill>
                  <a:schemeClr val="tx1"/>
                </a:solidFill>
              </a:rPr>
              <a:t>ERG comments</a:t>
            </a:r>
            <a:r>
              <a:rPr lang="en-GB" dirty="0">
                <a:solidFill>
                  <a:srgbClr val="000000"/>
                </a:solidFill>
                <a:latin typeface="Arial" panose="020B0604020202020204" pitchFamily="34" charset="0"/>
                <a:cs typeface="Arial" panose="020B0604020202020204" pitchFamily="34" charset="0"/>
              </a:rPr>
              <a:t>: maintains previous judgements that: </a:t>
            </a:r>
          </a:p>
          <a:p>
            <a:pPr marL="285750" indent="-285750">
              <a:spcAft>
                <a:spcPts val="400"/>
              </a:spcAft>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Company didn’t provide individual doses in GWPCARE6 to verify average dose</a:t>
            </a:r>
          </a:p>
          <a:p>
            <a:pPr marL="285750" indent="-285750">
              <a:spcAft>
                <a:spcPts val="400"/>
              </a:spcAft>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Limited evidence to support 12 mg/kg/day:</a:t>
            </a:r>
          </a:p>
          <a:p>
            <a:pPr marL="742950" lvl="1" indent="-285750">
              <a:spcAft>
                <a:spcPts val="400"/>
              </a:spcAft>
              <a:buFont typeface="Wingdings" panose="05000000000000000000" pitchFamily="2" charset="2"/>
              <a:buChar char="v"/>
            </a:pPr>
            <a:r>
              <a:rPr lang="en-GB" dirty="0">
                <a:solidFill>
                  <a:srgbClr val="000000"/>
                </a:solidFill>
                <a:latin typeface="Arial" panose="020B0604020202020204" pitchFamily="34" charset="0"/>
                <a:cs typeface="Arial" panose="020B0604020202020204" pitchFamily="34" charset="0"/>
              </a:rPr>
              <a:t>OLE data suggesting </a:t>
            </a:r>
            <a:r>
              <a:rPr lang="en-GB" dirty="0">
                <a:solidFill>
                  <a:schemeClr val="tx1"/>
                </a:solidFill>
              </a:rPr>
              <a:t>similar response across</a:t>
            </a:r>
            <a:r>
              <a:rPr lang="en-GB" dirty="0">
                <a:solidFill>
                  <a:srgbClr val="000000"/>
                </a:solidFill>
                <a:latin typeface="Arial" panose="020B0604020202020204" pitchFamily="34" charset="0"/>
                <a:cs typeface="Arial" panose="020B0604020202020204" pitchFamily="34" charset="0"/>
              </a:rPr>
              <a:t> </a:t>
            </a:r>
            <a:r>
              <a:rPr lang="en-GB" dirty="0">
                <a:solidFill>
                  <a:schemeClr val="tx1"/>
                </a:solidFill>
              </a:rPr>
              <a:t>spectrum of maintenance doses: </a:t>
            </a:r>
            <a:r>
              <a:rPr lang="en-GB" dirty="0">
                <a:solidFill>
                  <a:srgbClr val="000000"/>
                </a:solidFill>
                <a:latin typeface="Arial" panose="020B0604020202020204" pitchFamily="34" charset="0"/>
                <a:cs typeface="Arial" panose="020B0604020202020204" pitchFamily="34" charset="0"/>
              </a:rPr>
              <a:t>doesn’t specify number of patients in analysis</a:t>
            </a:r>
          </a:p>
          <a:p>
            <a:pPr marL="742950" lvl="1" indent="-285750">
              <a:spcAft>
                <a:spcPts val="400"/>
              </a:spcAft>
              <a:buFont typeface="Wingdings" panose="05000000000000000000" pitchFamily="2" charset="2"/>
              <a:buChar char="v"/>
            </a:pPr>
            <a:r>
              <a:rPr lang="en-GB" dirty="0">
                <a:solidFill>
                  <a:schemeClr val="tx1"/>
                </a:solidFill>
              </a:rPr>
              <a:t>Absence of dose response on average doesn’t mean some patients wont need higher doses to gain response </a:t>
            </a:r>
          </a:p>
          <a:p>
            <a:pPr marL="285750" indent="-285750">
              <a:spcAft>
                <a:spcPts val="400"/>
              </a:spcAft>
              <a:buFont typeface="Arial" panose="020B0604020202020204" pitchFamily="34" charset="0"/>
              <a:buChar char="•"/>
            </a:pPr>
            <a:r>
              <a:rPr lang="en-GB" dirty="0">
                <a:solidFill>
                  <a:schemeClr val="tx1"/>
                </a:solidFill>
              </a:rPr>
              <a:t>German data may not reflect UK population and n</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ot provided in full for ERG critique: only average dose presented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700" dirty="0">
              <a:solidFill>
                <a:schemeClr val="tx1"/>
              </a:solidFill>
            </a:endParaRPr>
          </a:p>
        </p:txBody>
      </p:sp>
      <p:sp>
        <p:nvSpPr>
          <p:cNvPr id="8" name="TextBox 7">
            <a:extLst>
              <a:ext uri="{FF2B5EF4-FFF2-40B4-BE49-F238E27FC236}">
                <a16:creationId xmlns:a16="http://schemas.microsoft.com/office/drawing/2014/main" id="{4B18A83C-CFAD-F30F-0978-C1A42C6F38B2}"/>
              </a:ext>
            </a:extLst>
          </p:cNvPr>
          <p:cNvSpPr txBox="1"/>
          <p:nvPr/>
        </p:nvSpPr>
        <p:spPr>
          <a:xfrm>
            <a:off x="152102" y="6414595"/>
            <a:ext cx="757143" cy="369332"/>
          </a:xfrm>
          <a:prstGeom prst="rect">
            <a:avLst/>
          </a:prstGeom>
          <a:solidFill>
            <a:schemeClr val="bg1"/>
          </a:solidFill>
        </p:spPr>
        <p:txBody>
          <a:bodyPr wrap="square" rtlCol="0">
            <a:spAutoFit/>
          </a:bodyPr>
          <a:lstStyle/>
          <a:p>
            <a:endParaRPr lang="en-GB" dirty="0"/>
          </a:p>
        </p:txBody>
      </p:sp>
      <p:sp>
        <p:nvSpPr>
          <p:cNvPr id="4" name="Title 1">
            <a:extLst>
              <a:ext uri="{FF2B5EF4-FFF2-40B4-BE49-F238E27FC236}">
                <a16:creationId xmlns:a16="http://schemas.microsoft.com/office/drawing/2014/main" id="{AC4A8027-6571-489E-B092-CA08FF39E18A}"/>
              </a:ext>
            </a:extLst>
          </p:cNvPr>
          <p:cNvSpPr txBox="1">
            <a:spLocks/>
          </p:cNvSpPr>
          <p:nvPr/>
        </p:nvSpPr>
        <p:spPr>
          <a:xfrm>
            <a:off x="210108" y="81482"/>
            <a:ext cx="12005569"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Key issue: Dose of cannabidiol in clinical practice</a:t>
            </a:r>
          </a:p>
          <a:p>
            <a:pPr>
              <a:defRPr/>
            </a:pPr>
            <a:r>
              <a:rPr lang="en-GB" sz="2200" b="0" i="1" dirty="0">
                <a:solidFill>
                  <a:schemeClr val="accent2"/>
                </a:solidFill>
                <a:latin typeface="Arial" panose="020B0604020202020204" pitchFamily="34" charset="0"/>
                <a:cs typeface="Arial" panose="020B0604020202020204" pitchFamily="34" charset="0"/>
              </a:rPr>
              <a:t>Company maintain average dose of 12 mg/kg/day cannabidiol in updated modelling </a:t>
            </a:r>
            <a:endParaRPr lang="en-GB" sz="22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F5CD8BD-B289-A0C8-A804-FB3EB56320E3}"/>
              </a:ext>
            </a:extLst>
          </p:cNvPr>
          <p:cNvSpPr>
            <a:spLocks noGrp="1"/>
          </p:cNvSpPr>
          <p:nvPr>
            <p:ph type="sldNum" sz="quarter" idx="4294967295"/>
          </p:nvPr>
        </p:nvSpPr>
        <p:spPr>
          <a:xfrm>
            <a:off x="11539518" y="188912"/>
            <a:ext cx="500380" cy="333663"/>
          </a:xfrm>
          <a:prstGeom prst="rect">
            <a:avLst/>
          </a:prstGeom>
        </p:spPr>
        <p:txBody>
          <a:bodyPr/>
          <a:lstStyle/>
          <a:p>
            <a:fld id="{DDBE135E-2566-4748-853C-8A3B78F0FB00}" type="slidenum">
              <a:rPr lang="en-GB" smtClean="0"/>
              <a:t>17</a:t>
            </a:fld>
            <a:endParaRPr lang="en-GB" dirty="0"/>
          </a:p>
        </p:txBody>
      </p:sp>
      <p:sp>
        <p:nvSpPr>
          <p:cNvPr id="23" name="Rectangle 22">
            <a:extLst>
              <a:ext uri="{FF2B5EF4-FFF2-40B4-BE49-F238E27FC236}">
                <a16:creationId xmlns:a16="http://schemas.microsoft.com/office/drawing/2014/main" id="{75AF38F2-69E5-5B49-36CA-4AD41636657D}"/>
              </a:ext>
            </a:extLst>
          </p:cNvPr>
          <p:cNvSpPr/>
          <p:nvPr/>
        </p:nvSpPr>
        <p:spPr>
          <a:xfrm>
            <a:off x="210108" y="2175577"/>
            <a:ext cx="6804303" cy="116340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rPr>
              <a:t>Recap, ACM1: </a:t>
            </a:r>
          </a:p>
          <a:p>
            <a:pPr marL="285750" indent="-285750">
              <a:buFont typeface="Arial" panose="020B0604020202020204" pitchFamily="34" charset="0"/>
              <a:buChar char="•"/>
            </a:pPr>
            <a:r>
              <a:rPr lang="en-GB" dirty="0">
                <a:solidFill>
                  <a:schemeClr val="tx1"/>
                </a:solidFill>
              </a:rPr>
              <a:t>Company and ERG used 12 mg/kg/day dose in model</a:t>
            </a:r>
          </a:p>
          <a:p>
            <a:pPr marL="285750" indent="-285750">
              <a:buFont typeface="Arial" panose="020B0604020202020204" pitchFamily="34" charset="0"/>
              <a:buChar char="•"/>
            </a:pPr>
            <a:r>
              <a:rPr lang="en-GB" dirty="0">
                <a:solidFill>
                  <a:schemeClr val="tx1"/>
                </a:solidFill>
              </a:rPr>
              <a:t>Clinical experts, ACM1: average dose in UK clinical practice 10 - 15 mg/kg/day. </a:t>
            </a:r>
          </a:p>
        </p:txBody>
      </p:sp>
      <p:sp>
        <p:nvSpPr>
          <p:cNvPr id="3" name="TextBox 2">
            <a:extLst>
              <a:ext uri="{FF2B5EF4-FFF2-40B4-BE49-F238E27FC236}">
                <a16:creationId xmlns:a16="http://schemas.microsoft.com/office/drawing/2014/main" id="{D5FD9CDB-2C91-694D-0A9A-780DACE49869}"/>
              </a:ext>
            </a:extLst>
          </p:cNvPr>
          <p:cNvSpPr txBox="1"/>
          <p:nvPr/>
        </p:nvSpPr>
        <p:spPr>
          <a:xfrm>
            <a:off x="198269" y="941195"/>
            <a:ext cx="11853468" cy="1138773"/>
          </a:xfrm>
          <a:prstGeom prst="rect">
            <a:avLst/>
          </a:prstGeom>
          <a:solidFill>
            <a:schemeClr val="accent3">
              <a:lumMod val="20000"/>
              <a:lumOff val="80000"/>
            </a:schemeClr>
          </a:solidFill>
        </p:spPr>
        <p:txBody>
          <a:bodyPr wrap="square" rtlCol="0">
            <a:spAutoFit/>
          </a:bodyPr>
          <a:lstStyle/>
          <a:p>
            <a:r>
              <a:rPr lang="en-GB" sz="1700" dirty="0">
                <a:effectLst/>
                <a:ea typeface="Times New Roman" panose="02020603050405020304" pitchFamily="18" charset="0"/>
              </a:rPr>
              <a:t>ACD section 3.11: “</a:t>
            </a:r>
            <a:r>
              <a:rPr lang="en-GB" sz="1700" i="1" dirty="0">
                <a:effectLst/>
                <a:ea typeface="Times New Roman" panose="02020603050405020304" pitchFamily="18" charset="0"/>
              </a:rPr>
              <a:t>The committee agreed that cannabidiol would rarely be used at the maximum licensed dose, but the exact dose in clinical practice was uncertain. It was concerned that the efficacy data in the model came from the 25 mg/kg/day dose used in GWPCARE6 and it had no credible evidence that efficacy at half that dose would be identical. It therefore considered the ERG’s scenario using 15 mg/kg/day to be conservative compared with 12 mg/kg/day…”</a:t>
            </a:r>
            <a:endParaRPr lang="en-GB" sz="1700" i="1" dirty="0"/>
          </a:p>
        </p:txBody>
      </p:sp>
      <p:sp>
        <p:nvSpPr>
          <p:cNvPr id="6" name="Rectangle 5">
            <a:extLst>
              <a:ext uri="{FF2B5EF4-FFF2-40B4-BE49-F238E27FC236}">
                <a16:creationId xmlns:a16="http://schemas.microsoft.com/office/drawing/2014/main" id="{6552F354-3E3A-C61B-8E33-4C42578C47A0}"/>
              </a:ext>
            </a:extLst>
          </p:cNvPr>
          <p:cNvSpPr/>
          <p:nvPr/>
        </p:nvSpPr>
        <p:spPr>
          <a:xfrm>
            <a:off x="198269" y="3428999"/>
            <a:ext cx="6839224" cy="335492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a:t>
            </a:r>
            <a:r>
              <a:rPr lang="en-GB" b="1" i="1" dirty="0">
                <a:solidFill>
                  <a:schemeClr val="accent2"/>
                </a:solidFill>
              </a:rPr>
              <a:t>continued on next slide</a:t>
            </a:r>
            <a:r>
              <a:rPr lang="en-GB" b="1" dirty="0">
                <a:solidFill>
                  <a:schemeClr val="accent2"/>
                </a:solidFill>
              </a:rPr>
              <a:t>):</a:t>
            </a:r>
            <a:r>
              <a:rPr lang="en-GB" b="1" u="sng" dirty="0">
                <a:solidFill>
                  <a:schemeClr val="tx1"/>
                </a:solidFill>
              </a:rPr>
              <a:t> 12 mg/kg/day reasonable and justified</a:t>
            </a:r>
          </a:p>
          <a:p>
            <a:pPr marL="285750" indent="-285750">
              <a:spcAft>
                <a:spcPts val="400"/>
              </a:spcAft>
              <a:buFont typeface="Arial" panose="020B0604020202020204" pitchFamily="34" charset="0"/>
              <a:buChar char="•"/>
            </a:pPr>
            <a:r>
              <a:rPr lang="en-GB" dirty="0">
                <a:solidFill>
                  <a:schemeClr val="tx1"/>
                </a:solidFill>
              </a:rPr>
              <a:t>Company’s uses </a:t>
            </a:r>
            <a:r>
              <a:rPr lang="en-GB" b="1" i="1" dirty="0">
                <a:solidFill>
                  <a:schemeClr val="tx1"/>
                </a:solidFill>
              </a:rPr>
              <a:t>average</a:t>
            </a:r>
            <a:r>
              <a:rPr lang="en-GB" dirty="0">
                <a:solidFill>
                  <a:schemeClr val="tx1"/>
                </a:solidFill>
              </a:rPr>
              <a:t> dose across a cohort of UK patients: </a:t>
            </a:r>
          </a:p>
          <a:p>
            <a:pPr marL="538163" lvl="1" indent="-285750">
              <a:spcAft>
                <a:spcPts val="400"/>
              </a:spcAft>
              <a:buFont typeface="Arial" panose="020B0604020202020204" pitchFamily="34" charset="0"/>
              <a:buChar char="•"/>
            </a:pPr>
            <a:r>
              <a:rPr lang="en-GB" dirty="0">
                <a:solidFill>
                  <a:schemeClr val="tx1"/>
                </a:solidFill>
              </a:rPr>
              <a:t>likely a spectrum ≤ 10 to 25 mg/kg/day in NHS practice</a:t>
            </a:r>
          </a:p>
          <a:p>
            <a:pPr marL="285750" indent="-285750">
              <a:spcAft>
                <a:spcPts val="400"/>
              </a:spcAft>
              <a:buFont typeface="Arial" panose="020B0604020202020204" pitchFamily="34" charset="0"/>
              <a:buChar char="•"/>
            </a:pPr>
            <a:r>
              <a:rPr lang="en-GB" dirty="0">
                <a:solidFill>
                  <a:schemeClr val="tx1"/>
                </a:solidFill>
              </a:rPr>
              <a:t>Supported by evidence submitted at ACM1, especially German study of 118 patients: </a:t>
            </a:r>
          </a:p>
          <a:p>
            <a:pPr marL="541338" indent="-285750">
              <a:spcAft>
                <a:spcPts val="400"/>
              </a:spcAft>
              <a:buFont typeface="Arial" panose="020B0604020202020204" pitchFamily="34" charset="0"/>
              <a:buChar char="•"/>
            </a:pPr>
            <a:r>
              <a:rPr lang="en-GB" dirty="0">
                <a:solidFill>
                  <a:schemeClr val="tx1"/>
                </a:solidFill>
              </a:rPr>
              <a:t>median 12.2 mg/kg/day in children; 7.8 mg/kg/day in adults</a:t>
            </a:r>
          </a:p>
          <a:p>
            <a:pPr marL="285750" indent="-285750">
              <a:spcAft>
                <a:spcPts val="400"/>
              </a:spcAft>
              <a:buFont typeface="Arial" panose="020B0604020202020204" pitchFamily="34" charset="0"/>
              <a:buChar char="•"/>
            </a:pPr>
            <a:r>
              <a:rPr lang="en-GB" dirty="0">
                <a:solidFill>
                  <a:schemeClr val="tx1"/>
                </a:solidFill>
              </a:rPr>
              <a:t>Clinical expert at ACM1: </a:t>
            </a:r>
          </a:p>
          <a:p>
            <a:pPr marL="541338" lvl="1" indent="-285750">
              <a:spcAft>
                <a:spcPts val="400"/>
              </a:spcAft>
              <a:buFont typeface="Arial" panose="020B0604020202020204" pitchFamily="34" charset="0"/>
              <a:buChar char="•"/>
            </a:pPr>
            <a:r>
              <a:rPr lang="en-GB" dirty="0">
                <a:solidFill>
                  <a:schemeClr val="tx1"/>
                </a:solidFill>
              </a:rPr>
              <a:t>15 mg/kg/day likely max dose in clinical practice – trade off between efficacy and side effects</a:t>
            </a:r>
          </a:p>
          <a:p>
            <a:pPr marL="541338" lvl="1" indent="-285750">
              <a:spcAft>
                <a:spcPts val="400"/>
              </a:spcAft>
              <a:buFont typeface="Arial" panose="020B0604020202020204" pitchFamily="34" charset="0"/>
              <a:buChar char="•"/>
            </a:pPr>
            <a:r>
              <a:rPr lang="en-GB" dirty="0">
                <a:solidFill>
                  <a:schemeClr val="tx1"/>
                </a:solidFill>
              </a:rPr>
              <a:t>Many people would have dose closer to 12 mg/kg/day</a:t>
            </a:r>
          </a:p>
          <a:p>
            <a:pPr marL="285750" indent="-285750">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482303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4A8027-6571-489E-B092-CA08FF39E18A}"/>
              </a:ext>
            </a:extLst>
          </p:cNvPr>
          <p:cNvSpPr txBox="1">
            <a:spLocks/>
          </p:cNvSpPr>
          <p:nvPr/>
        </p:nvSpPr>
        <p:spPr>
          <a:xfrm>
            <a:off x="186431" y="188912"/>
            <a:ext cx="12005569"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Key issue: Dose of cannabidiol in clinical practice (2)</a:t>
            </a:r>
          </a:p>
          <a:p>
            <a:pPr>
              <a:defRPr/>
            </a:pPr>
            <a:r>
              <a:rPr lang="en-GB" sz="2200" b="0" i="1" dirty="0">
                <a:solidFill>
                  <a:schemeClr val="accent2"/>
                </a:solidFill>
                <a:latin typeface="Arial" panose="020B0604020202020204" pitchFamily="34" charset="0"/>
                <a:cs typeface="Arial" panose="020B0604020202020204" pitchFamily="34" charset="0"/>
              </a:rPr>
              <a:t>Company: evidence provided to support dosing in TA808 less robust than German data</a:t>
            </a:r>
            <a:endParaRPr lang="en-GB" sz="22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F5CD8BD-B289-A0C8-A804-FB3EB56320E3}"/>
              </a:ext>
            </a:extLst>
          </p:cNvPr>
          <p:cNvSpPr>
            <a:spLocks noGrp="1"/>
          </p:cNvSpPr>
          <p:nvPr>
            <p:ph type="sldNum" sz="quarter" idx="4294967295"/>
          </p:nvPr>
        </p:nvSpPr>
        <p:spPr>
          <a:xfrm>
            <a:off x="11539518" y="6258189"/>
            <a:ext cx="500380" cy="333663"/>
          </a:xfrm>
          <a:prstGeom prst="rect">
            <a:avLst/>
          </a:prstGeom>
        </p:spPr>
        <p:txBody>
          <a:bodyPr/>
          <a:lstStyle/>
          <a:p>
            <a:fld id="{DDBE135E-2566-4748-853C-8A3B78F0FB00}" type="slidenum">
              <a:rPr lang="en-GB" smtClean="0"/>
              <a:t>18</a:t>
            </a:fld>
            <a:endParaRPr lang="en-GB" dirty="0"/>
          </a:p>
        </p:txBody>
      </p:sp>
      <p:sp>
        <p:nvSpPr>
          <p:cNvPr id="7" name="Rectangle 6" descr="Question to committee">
            <a:extLst>
              <a:ext uri="{FF2B5EF4-FFF2-40B4-BE49-F238E27FC236}">
                <a16:creationId xmlns:a16="http://schemas.microsoft.com/office/drawing/2014/main" id="{8FCCC4A2-07D5-2AA0-9131-92ED3155A86E}"/>
              </a:ext>
            </a:extLst>
          </p:cNvPr>
          <p:cNvSpPr/>
          <p:nvPr/>
        </p:nvSpPr>
        <p:spPr>
          <a:xfrm>
            <a:off x="1475346" y="6291947"/>
            <a:ext cx="9715126" cy="3336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dose of cannabidiol best reflects the </a:t>
            </a:r>
            <a:r>
              <a:rPr lang="en-GB" b="1" i="1" u="sng" dirty="0">
                <a:solidFill>
                  <a:schemeClr val="tx1"/>
                </a:solidFill>
              </a:rPr>
              <a:t>average</a:t>
            </a:r>
            <a:r>
              <a:rPr lang="en-GB" b="1" dirty="0">
                <a:solidFill>
                  <a:schemeClr val="tx1"/>
                </a:solidFill>
              </a:rPr>
              <a:t> </a:t>
            </a:r>
            <a:r>
              <a:rPr lang="en-GB" dirty="0">
                <a:solidFill>
                  <a:schemeClr val="tx1"/>
                </a:solidFill>
              </a:rPr>
              <a:t>expected in clinical practice? </a:t>
            </a:r>
          </a:p>
        </p:txBody>
      </p:sp>
      <p:grpSp>
        <p:nvGrpSpPr>
          <p:cNvPr id="8" name="Group 7">
            <a:extLst>
              <a:ext uri="{FF2B5EF4-FFF2-40B4-BE49-F238E27FC236}">
                <a16:creationId xmlns:a16="http://schemas.microsoft.com/office/drawing/2014/main" id="{EAC31963-7670-402C-83B2-B943BE660E2C}"/>
              </a:ext>
              <a:ext uri="{C183D7F6-B498-43B3-948B-1728B52AA6E4}">
                <adec:decorative xmlns:adec="http://schemas.microsoft.com/office/drawing/2017/decorative" val="1"/>
              </a:ext>
            </a:extLst>
          </p:cNvPr>
          <p:cNvGrpSpPr/>
          <p:nvPr/>
        </p:nvGrpSpPr>
        <p:grpSpPr>
          <a:xfrm>
            <a:off x="1065241" y="6197146"/>
            <a:ext cx="576000" cy="576000"/>
            <a:chOff x="-1440493" y="4133589"/>
            <a:chExt cx="576000" cy="576000"/>
          </a:xfrm>
        </p:grpSpPr>
        <p:sp>
          <p:nvSpPr>
            <p:cNvPr id="9" name="Oval 8">
              <a:extLst>
                <a:ext uri="{FF2B5EF4-FFF2-40B4-BE49-F238E27FC236}">
                  <a16:creationId xmlns:a16="http://schemas.microsoft.com/office/drawing/2014/main" id="{52E860D2-15BF-3F1E-C389-E3A5C889AC28}"/>
                </a:ext>
              </a:extLst>
            </p:cNvPr>
            <p:cNvSpPr/>
            <p:nvPr/>
          </p:nvSpPr>
          <p:spPr>
            <a:xfrm>
              <a:off x="-1440493" y="4133589"/>
              <a:ext cx="576000" cy="57600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CE9D1D22-E352-59D8-2E0E-D7B6A7024A2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6" name="Rectangle 5">
            <a:extLst>
              <a:ext uri="{FF2B5EF4-FFF2-40B4-BE49-F238E27FC236}">
                <a16:creationId xmlns:a16="http://schemas.microsoft.com/office/drawing/2014/main" id="{6552F354-3E3A-C61B-8E33-4C42578C47A0}"/>
              </a:ext>
            </a:extLst>
          </p:cNvPr>
          <p:cNvSpPr/>
          <p:nvPr/>
        </p:nvSpPr>
        <p:spPr>
          <a:xfrm>
            <a:off x="198269" y="1147102"/>
            <a:ext cx="11841629" cy="501714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400"/>
              </a:spcAft>
            </a:pPr>
            <a:r>
              <a:rPr lang="en-GB" b="1" dirty="0">
                <a:solidFill>
                  <a:schemeClr val="accent2"/>
                </a:solidFill>
              </a:rPr>
              <a:t>Company (</a:t>
            </a:r>
            <a:r>
              <a:rPr lang="en-GB" b="1" i="1" dirty="0">
                <a:solidFill>
                  <a:schemeClr val="accent2"/>
                </a:solidFill>
              </a:rPr>
              <a:t>continued</a:t>
            </a:r>
            <a:r>
              <a:rPr lang="en-GB" b="1" dirty="0">
                <a:solidFill>
                  <a:schemeClr val="accent2"/>
                </a:solidFill>
              </a:rPr>
              <a:t>): </a:t>
            </a:r>
            <a:r>
              <a:rPr lang="en-GB" b="1" u="sng" dirty="0">
                <a:solidFill>
                  <a:schemeClr val="tx1"/>
                </a:solidFill>
              </a:rPr>
              <a:t>Cannabidiol dosing in similar TAs</a:t>
            </a:r>
          </a:p>
          <a:p>
            <a:pPr marL="285750" indent="-285750">
              <a:spcAft>
                <a:spcPts val="400"/>
              </a:spcAft>
              <a:buFont typeface="Arial" panose="020B0604020202020204" pitchFamily="34" charset="0"/>
              <a:buChar char="•"/>
            </a:pPr>
            <a:r>
              <a:rPr lang="en-GB" b="1" i="1" dirty="0">
                <a:solidFill>
                  <a:schemeClr val="tx1"/>
                </a:solidFill>
              </a:rPr>
              <a:t>Cannabidiol in TA614 (DS) and TA615 (LGS): </a:t>
            </a:r>
            <a:r>
              <a:rPr lang="en-GB" dirty="0">
                <a:solidFill>
                  <a:schemeClr val="tx1"/>
                </a:solidFill>
              </a:rPr>
              <a:t>12 mg/kg/day accepted by committee</a:t>
            </a:r>
          </a:p>
          <a:p>
            <a:pPr marL="285750" indent="-285750">
              <a:spcAft>
                <a:spcPts val="400"/>
              </a:spcAft>
              <a:buFont typeface="Arial" panose="020B0604020202020204" pitchFamily="34" charset="0"/>
              <a:buChar char="•"/>
            </a:pPr>
            <a:r>
              <a:rPr lang="en-GB" b="1" i="1" dirty="0">
                <a:solidFill>
                  <a:schemeClr val="tx1"/>
                </a:solidFill>
              </a:rPr>
              <a:t>TA808 (fenfluramine for DS): </a:t>
            </a:r>
            <a:r>
              <a:rPr lang="en-GB" dirty="0">
                <a:solidFill>
                  <a:schemeClr val="tx1"/>
                </a:solidFill>
              </a:rPr>
              <a:t>15 mg/kg/day “accepted“ in modelling </a:t>
            </a:r>
          </a:p>
          <a:p>
            <a:pPr marL="742950" lvl="1" indent="-285750">
              <a:spcAft>
                <a:spcPts val="400"/>
              </a:spcAft>
              <a:buFont typeface="Arial" panose="020B0604020202020204" pitchFamily="34" charset="0"/>
              <a:buChar char="•"/>
            </a:pPr>
            <a:r>
              <a:rPr lang="en-GB" dirty="0">
                <a:solidFill>
                  <a:schemeClr val="tx1"/>
                </a:solidFill>
              </a:rPr>
              <a:t>Updated post-consultation by company from 12 mg/kg/day - &gt; not requested by ERG or committee. Higher cannabidiol dose favourable to fenfluramine in cost-effectiveness analyses</a:t>
            </a:r>
          </a:p>
          <a:p>
            <a:pPr marL="742950" lvl="1" indent="-285750">
              <a:spcAft>
                <a:spcPts val="400"/>
              </a:spcAft>
              <a:buFont typeface="Arial" panose="020B0604020202020204" pitchFamily="34" charset="0"/>
              <a:buChar char="•"/>
            </a:pPr>
            <a:r>
              <a:rPr lang="en-GB" dirty="0">
                <a:solidFill>
                  <a:schemeClr val="tx1"/>
                </a:solidFill>
              </a:rPr>
              <a:t>15 mg/kg/day accepted based on real world evidence provided by company: </a:t>
            </a:r>
          </a:p>
          <a:p>
            <a:pPr marL="742950" lvl="1" indent="-285750">
              <a:spcAft>
                <a:spcPts val="400"/>
              </a:spcAft>
              <a:buFont typeface="Arial" panose="020B0604020202020204" pitchFamily="34" charset="0"/>
              <a:buChar char="•"/>
            </a:pPr>
            <a:endParaRPr lang="en-GB" sz="1000" dirty="0">
              <a:solidFill>
                <a:schemeClr val="tx1"/>
              </a:solidFill>
            </a:endParaRPr>
          </a:p>
          <a:p>
            <a:pPr marL="742950" lvl="1" indent="-285750">
              <a:spcAft>
                <a:spcPts val="400"/>
              </a:spcAft>
              <a:buFont typeface="Arial" panose="020B0604020202020204" pitchFamily="34" charset="0"/>
              <a:buChar char="•"/>
            </a:pPr>
            <a:endParaRPr lang="en-GB" dirty="0">
              <a:solidFill>
                <a:schemeClr val="tx1"/>
              </a:solidFill>
            </a:endParaRPr>
          </a:p>
          <a:p>
            <a:pPr marL="742950" lvl="1" indent="-285750">
              <a:spcAft>
                <a:spcPts val="400"/>
              </a:spcAft>
              <a:buFont typeface="Arial" panose="020B0604020202020204" pitchFamily="34" charset="0"/>
              <a:buChar char="•"/>
            </a:pPr>
            <a:endParaRPr lang="en-GB" dirty="0">
              <a:solidFill>
                <a:schemeClr val="tx1"/>
              </a:solidFill>
            </a:endParaRPr>
          </a:p>
          <a:p>
            <a:pPr marL="742950" lvl="1" indent="-285750">
              <a:spcAft>
                <a:spcPts val="400"/>
              </a:spcAft>
              <a:buFont typeface="Arial" panose="020B0604020202020204" pitchFamily="34" charset="0"/>
              <a:buChar char="•"/>
            </a:pPr>
            <a:endParaRPr lang="en-GB" dirty="0">
              <a:solidFill>
                <a:schemeClr val="tx1"/>
              </a:solidFill>
            </a:endParaRPr>
          </a:p>
          <a:p>
            <a:pPr marL="742950" lvl="1" indent="-285750">
              <a:spcAft>
                <a:spcPts val="400"/>
              </a:spcAft>
              <a:buFont typeface="Arial" panose="020B0604020202020204" pitchFamily="34" charset="0"/>
              <a:buChar char="•"/>
            </a:pPr>
            <a:endParaRPr lang="en-GB" dirty="0">
              <a:solidFill>
                <a:schemeClr val="tx1"/>
              </a:solidFill>
            </a:endParaRPr>
          </a:p>
          <a:p>
            <a:pPr lvl="1">
              <a:spcAft>
                <a:spcPts val="400"/>
              </a:spcAft>
            </a:pPr>
            <a:endParaRPr lang="en-GB" dirty="0">
              <a:solidFill>
                <a:schemeClr val="tx1"/>
              </a:solidFill>
            </a:endParaRPr>
          </a:p>
          <a:p>
            <a:pPr marL="742950" lvl="1" indent="-285750">
              <a:spcAft>
                <a:spcPts val="400"/>
              </a:spcAft>
              <a:buFont typeface="Arial" panose="020B0604020202020204" pitchFamily="34" charset="0"/>
              <a:buChar char="•"/>
            </a:pPr>
            <a:r>
              <a:rPr lang="en-GB" dirty="0">
                <a:solidFill>
                  <a:schemeClr val="tx1"/>
                </a:solidFill>
              </a:rPr>
              <a:t>German study larger &amp; more recent than those above (clinicians more experienced with using CBD for TSC) </a:t>
            </a:r>
          </a:p>
          <a:p>
            <a:pPr marL="1200150" lvl="2" indent="-285750">
              <a:spcAft>
                <a:spcPts val="400"/>
              </a:spcAft>
              <a:buFont typeface="Arial" panose="020B0604020202020204" pitchFamily="34" charset="0"/>
              <a:buChar char="•"/>
            </a:pPr>
            <a:r>
              <a:rPr lang="en-GB" dirty="0">
                <a:solidFill>
                  <a:schemeClr val="tx1"/>
                </a:solidFill>
              </a:rPr>
              <a:t>Experts in TA808 support generalisability: no reason UK and European patients treated differently </a:t>
            </a:r>
          </a:p>
          <a:p>
            <a:pPr marL="742950" lvl="1" indent="-285750">
              <a:spcAft>
                <a:spcPts val="400"/>
              </a:spcAft>
              <a:buFont typeface="Arial" panose="020B0604020202020204" pitchFamily="34" charset="0"/>
              <a:buChar char="•"/>
            </a:pPr>
            <a:r>
              <a:rPr lang="en-GB" dirty="0">
                <a:solidFill>
                  <a:schemeClr val="tx1"/>
                </a:solidFill>
              </a:rPr>
              <a:t>TA808: “</a:t>
            </a:r>
            <a:r>
              <a:rPr lang="en-GB" i="1" dirty="0">
                <a:solidFill>
                  <a:schemeClr val="tx1"/>
                </a:solidFill>
              </a:rPr>
              <a:t>treatments to reduce seizures are not used in the same way as other treatments that aim to reach the maximum tolerable dose</a:t>
            </a:r>
            <a:r>
              <a:rPr lang="en-GB" dirty="0">
                <a:solidFill>
                  <a:schemeClr val="tx1"/>
                </a:solidFill>
              </a:rPr>
              <a:t>” so dose disconnected from effect accepted: same principle should apply here</a:t>
            </a:r>
          </a:p>
        </p:txBody>
      </p:sp>
      <p:graphicFrame>
        <p:nvGraphicFramePr>
          <p:cNvPr id="13" name="Table 13">
            <a:extLst>
              <a:ext uri="{FF2B5EF4-FFF2-40B4-BE49-F238E27FC236}">
                <a16:creationId xmlns:a16="http://schemas.microsoft.com/office/drawing/2014/main" id="{A2FB9C3E-1C3B-D2E1-ADF0-405F74F6CB0E}"/>
              </a:ext>
            </a:extLst>
          </p:cNvPr>
          <p:cNvGraphicFramePr>
            <a:graphicFrameLocks noGrp="1"/>
          </p:cNvGraphicFramePr>
          <p:nvPr>
            <p:extLst>
              <p:ext uri="{D42A27DB-BD31-4B8C-83A1-F6EECF244321}">
                <p14:modId xmlns:p14="http://schemas.microsoft.com/office/powerpoint/2010/main" val="796085751"/>
              </p:ext>
            </p:extLst>
          </p:nvPr>
        </p:nvGraphicFramePr>
        <p:xfrm>
          <a:off x="312821" y="3117633"/>
          <a:ext cx="11620027" cy="1828800"/>
        </p:xfrm>
        <a:graphic>
          <a:graphicData uri="http://schemas.openxmlformats.org/drawingml/2006/table">
            <a:tbl>
              <a:tblPr firstRow="1" bandRow="1">
                <a:tableStyleId>{5C22544A-7EE6-4342-B048-85BDC9FD1C3A}</a:tableStyleId>
              </a:tblPr>
              <a:tblGrid>
                <a:gridCol w="1896946">
                  <a:extLst>
                    <a:ext uri="{9D8B030D-6E8A-4147-A177-3AD203B41FA5}">
                      <a16:colId xmlns:a16="http://schemas.microsoft.com/office/drawing/2014/main" val="898118550"/>
                    </a:ext>
                  </a:extLst>
                </a:gridCol>
                <a:gridCol w="2044283">
                  <a:extLst>
                    <a:ext uri="{9D8B030D-6E8A-4147-A177-3AD203B41FA5}">
                      <a16:colId xmlns:a16="http://schemas.microsoft.com/office/drawing/2014/main" val="75732610"/>
                    </a:ext>
                  </a:extLst>
                </a:gridCol>
                <a:gridCol w="3374589">
                  <a:extLst>
                    <a:ext uri="{9D8B030D-6E8A-4147-A177-3AD203B41FA5}">
                      <a16:colId xmlns:a16="http://schemas.microsoft.com/office/drawing/2014/main" val="477205534"/>
                    </a:ext>
                  </a:extLst>
                </a:gridCol>
                <a:gridCol w="4304209">
                  <a:extLst>
                    <a:ext uri="{9D8B030D-6E8A-4147-A177-3AD203B41FA5}">
                      <a16:colId xmlns:a16="http://schemas.microsoft.com/office/drawing/2014/main" val="732910577"/>
                    </a:ext>
                  </a:extLst>
                </a:gridCol>
              </a:tblGrid>
              <a:tr h="0">
                <a:tc>
                  <a:txBody>
                    <a:bodyPr/>
                    <a:lstStyle/>
                    <a:p>
                      <a:r>
                        <a:rPr lang="en-GB" sz="1600" dirty="0"/>
                        <a:t>Source</a:t>
                      </a:r>
                    </a:p>
                  </a:txBody>
                  <a:tcPr/>
                </a:tc>
                <a:tc>
                  <a:txBody>
                    <a:bodyPr/>
                    <a:lstStyle/>
                    <a:p>
                      <a:r>
                        <a:rPr lang="en-GB" sz="1600" dirty="0"/>
                        <a:t> Population</a:t>
                      </a:r>
                    </a:p>
                  </a:txBody>
                  <a:tcPr/>
                </a:tc>
                <a:tc>
                  <a:txBody>
                    <a:bodyPr/>
                    <a:lstStyle/>
                    <a:p>
                      <a:r>
                        <a:rPr lang="en-GB" sz="1600" dirty="0"/>
                        <a:t>Average dose CBD reported</a:t>
                      </a:r>
                    </a:p>
                  </a:txBody>
                  <a:tcPr/>
                </a:tc>
                <a:tc>
                  <a:txBody>
                    <a:bodyPr/>
                    <a:lstStyle/>
                    <a:p>
                      <a:r>
                        <a:rPr lang="en-GB" sz="1600" dirty="0"/>
                        <a:t>Company: applicability to TSC?</a:t>
                      </a:r>
                    </a:p>
                  </a:txBody>
                  <a:tcPr/>
                </a:tc>
                <a:extLst>
                  <a:ext uri="{0D108BD9-81ED-4DB2-BD59-A6C34878D82A}">
                    <a16:rowId xmlns:a16="http://schemas.microsoft.com/office/drawing/2014/main" val="1540261230"/>
                  </a:ext>
                </a:extLst>
              </a:tr>
              <a:tr h="147015">
                <a:tc>
                  <a:txBody>
                    <a:bodyPr/>
                    <a:lstStyle/>
                    <a:p>
                      <a:r>
                        <a:rPr lang="en-GB" sz="1600" dirty="0"/>
                        <a:t>D'Onofrio et al., 2020</a:t>
                      </a:r>
                    </a:p>
                  </a:txBody>
                  <a:tcPr/>
                </a:tc>
                <a:tc>
                  <a:txBody>
                    <a:bodyPr/>
                    <a:lstStyle/>
                    <a:p>
                      <a:r>
                        <a:rPr lang="en-GB" sz="1600" dirty="0"/>
                        <a:t>Drug-resistant epilepsies in France</a:t>
                      </a:r>
                    </a:p>
                  </a:txBody>
                  <a:tcPr/>
                </a:tc>
                <a:tc>
                  <a:txBody>
                    <a:bodyPr/>
                    <a:lstStyle/>
                    <a:p>
                      <a:r>
                        <a:rPr lang="en-GB" sz="1600" dirty="0"/>
                        <a:t>Increased from 10 to 15.5 mg/kg/day from months 1 to 6</a:t>
                      </a:r>
                    </a:p>
                  </a:txBody>
                  <a:tcPr/>
                </a:tc>
                <a:tc>
                  <a:txBody>
                    <a:bodyPr/>
                    <a:lstStyle/>
                    <a:p>
                      <a:r>
                        <a:rPr lang="en-GB" sz="1600" dirty="0"/>
                        <a:t>Included only N=5 with TSC</a:t>
                      </a:r>
                    </a:p>
                  </a:txBody>
                  <a:tcPr/>
                </a:tc>
                <a:extLst>
                  <a:ext uri="{0D108BD9-81ED-4DB2-BD59-A6C34878D82A}">
                    <a16:rowId xmlns:a16="http://schemas.microsoft.com/office/drawing/2014/main" val="2083603812"/>
                  </a:ext>
                </a:extLst>
              </a:tr>
              <a:tr h="0">
                <a:tc>
                  <a:txBody>
                    <a:bodyPr/>
                    <a:lstStyle/>
                    <a:p>
                      <a:r>
                        <a:rPr lang="en-GB" sz="1600" kern="1200" dirty="0">
                          <a:solidFill>
                            <a:schemeClr val="dk1"/>
                          </a:solidFill>
                          <a:effectLst/>
                          <a:latin typeface="+mn-lt"/>
                          <a:ea typeface="+mn-ea"/>
                          <a:cs typeface="+mn-cs"/>
                        </a:rPr>
                        <a:t>Desai </a:t>
                      </a:r>
                      <a:r>
                        <a:rPr lang="en-GB" sz="1600" i="0" kern="1200" dirty="0">
                          <a:solidFill>
                            <a:schemeClr val="dk1"/>
                          </a:solidFill>
                          <a:effectLst/>
                          <a:latin typeface="+mn-lt"/>
                          <a:ea typeface="+mn-ea"/>
                          <a:cs typeface="+mn-cs"/>
                        </a:rPr>
                        <a:t>et al., </a:t>
                      </a:r>
                      <a:r>
                        <a:rPr lang="en-GB" sz="1600" kern="1200" dirty="0">
                          <a:solidFill>
                            <a:schemeClr val="dk1"/>
                          </a:solidFill>
                          <a:effectLst/>
                          <a:latin typeface="+mn-lt"/>
                          <a:ea typeface="+mn-ea"/>
                          <a:cs typeface="+mn-cs"/>
                        </a:rPr>
                        <a:t>2021</a:t>
                      </a:r>
                      <a:endParaRPr lang="en-GB" sz="1600" dirty="0"/>
                    </a:p>
                  </a:txBody>
                  <a:tcPr/>
                </a:tc>
                <a:tc>
                  <a:txBody>
                    <a:bodyPr/>
                    <a:lstStyle/>
                    <a:p>
                      <a:r>
                        <a:rPr lang="en-GB" sz="1600" dirty="0"/>
                        <a:t> Dravet Syndrome</a:t>
                      </a:r>
                    </a:p>
                  </a:txBody>
                  <a:tcPr/>
                </a:tc>
                <a:tc>
                  <a:txBody>
                    <a:bodyPr/>
                    <a:lstStyle/>
                    <a:p>
                      <a:r>
                        <a:rPr lang="en-GB" sz="1600" kern="1200" dirty="0">
                          <a:solidFill>
                            <a:schemeClr val="dk1"/>
                          </a:solidFill>
                          <a:effectLst/>
                          <a:latin typeface="+mn-lt"/>
                          <a:ea typeface="+mn-ea"/>
                          <a:cs typeface="+mn-cs"/>
                        </a:rPr>
                        <a:t>9.3 mg/kg/day </a:t>
                      </a:r>
                      <a:endParaRPr lang="en-GB" sz="1600" dirty="0"/>
                    </a:p>
                  </a:txBody>
                  <a:tcPr/>
                </a:tc>
                <a:tc>
                  <a:txBody>
                    <a:bodyPr/>
                    <a:lstStyle/>
                    <a:p>
                      <a:r>
                        <a:rPr lang="en-GB" sz="1600" dirty="0"/>
                        <a:t>No TSC patients included, largely anecdotal</a:t>
                      </a:r>
                    </a:p>
                  </a:txBody>
                  <a:tcPr/>
                </a:tc>
                <a:extLst>
                  <a:ext uri="{0D108BD9-81ED-4DB2-BD59-A6C34878D82A}">
                    <a16:rowId xmlns:a16="http://schemas.microsoft.com/office/drawing/2014/main" val="4132527281"/>
                  </a:ext>
                </a:extLst>
              </a:tr>
              <a:tr h="147015">
                <a:tc>
                  <a:txBody>
                    <a:bodyPr/>
                    <a:lstStyle/>
                    <a:p>
                      <a:r>
                        <a:rPr lang="en-GB" sz="1600" dirty="0"/>
                        <a:t>Clinical expert opinion at meeting </a:t>
                      </a:r>
                    </a:p>
                  </a:txBody>
                  <a:tcPr/>
                </a:tc>
                <a:tc>
                  <a:txBody>
                    <a:bodyPr/>
                    <a:lstStyle/>
                    <a:p>
                      <a:r>
                        <a:rPr lang="en-GB" sz="1600" dirty="0"/>
                        <a:t>N/A</a:t>
                      </a:r>
                    </a:p>
                  </a:txBody>
                  <a:tcPr/>
                </a:tc>
                <a:tc>
                  <a:txBody>
                    <a:bodyPr/>
                    <a:lstStyle/>
                    <a:p>
                      <a:r>
                        <a:rPr lang="en-GB" sz="1600" dirty="0"/>
                        <a:t>Could be 15 mg/kg/day or higher in UK cohort</a:t>
                      </a:r>
                    </a:p>
                  </a:txBody>
                  <a:tcPr/>
                </a:tc>
                <a:tc>
                  <a:txBody>
                    <a:bodyPr/>
                    <a:lstStyle/>
                    <a:p>
                      <a:r>
                        <a:rPr lang="en-GB" sz="1600" dirty="0"/>
                        <a:t>Experts anonymous: experience with CBD in clinical practice unclear</a:t>
                      </a:r>
                    </a:p>
                  </a:txBody>
                  <a:tcPr/>
                </a:tc>
                <a:extLst>
                  <a:ext uri="{0D108BD9-81ED-4DB2-BD59-A6C34878D82A}">
                    <a16:rowId xmlns:a16="http://schemas.microsoft.com/office/drawing/2014/main" val="1134280579"/>
                  </a:ext>
                </a:extLst>
              </a:tr>
            </a:tbl>
          </a:graphicData>
        </a:graphic>
      </p:graphicFrame>
      <p:sp>
        <p:nvSpPr>
          <p:cNvPr id="3" name="TextBox 2">
            <a:extLst>
              <a:ext uri="{FF2B5EF4-FFF2-40B4-BE49-F238E27FC236}">
                <a16:creationId xmlns:a16="http://schemas.microsoft.com/office/drawing/2014/main" id="{B8E4AB13-3661-47C7-2404-2C84D1BDBE35}"/>
              </a:ext>
            </a:extLst>
          </p:cNvPr>
          <p:cNvSpPr txBox="1"/>
          <p:nvPr/>
        </p:nvSpPr>
        <p:spPr>
          <a:xfrm>
            <a:off x="1539058" y="6598388"/>
            <a:ext cx="9587701" cy="315599"/>
          </a:xfrm>
          <a:prstGeom prst="rect">
            <a:avLst/>
          </a:prstGeom>
          <a:noFill/>
        </p:spPr>
        <p:txBody>
          <a:bodyPr wrap="square">
            <a:spAutoFit/>
          </a:bodyPr>
          <a:lstStyle/>
          <a:p>
            <a:r>
              <a:rPr lang="en-GB" sz="1451" dirty="0"/>
              <a:t>CBD, cannabidiol; DS, Dravet Syndrome; LGS, Lennox Gastaut  Syndrome; N, number</a:t>
            </a:r>
            <a:endParaRPr lang="en-GB" sz="1451" b="1" dirty="0"/>
          </a:p>
        </p:txBody>
      </p:sp>
    </p:spTree>
    <p:extLst>
      <p:ext uri="{BB962C8B-B14F-4D97-AF65-F5344CB8AC3E}">
        <p14:creationId xmlns:p14="http://schemas.microsoft.com/office/powerpoint/2010/main" val="2337155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94AC8CB-3600-EC93-3E8C-A185CAB13AC1}"/>
              </a:ext>
            </a:extLst>
          </p:cNvPr>
          <p:cNvSpPr txBox="1"/>
          <p:nvPr/>
        </p:nvSpPr>
        <p:spPr>
          <a:xfrm flipH="1" flipV="1">
            <a:off x="143970" y="6588141"/>
            <a:ext cx="747734" cy="251793"/>
          </a:xfrm>
          <a:prstGeom prst="rect">
            <a:avLst/>
          </a:prstGeom>
          <a:solidFill>
            <a:schemeClr val="bg1"/>
          </a:solidFill>
        </p:spPr>
        <p:txBody>
          <a:bodyPr wrap="square" rtlCol="0">
            <a:spAutoFit/>
          </a:bodyPr>
          <a:lstStyle/>
          <a:p>
            <a:endParaRPr lang="en-GB" dirty="0"/>
          </a:p>
        </p:txBody>
      </p:sp>
      <p:graphicFrame>
        <p:nvGraphicFramePr>
          <p:cNvPr id="14" name="Chart 13">
            <a:extLst>
              <a:ext uri="{FF2B5EF4-FFF2-40B4-BE49-F238E27FC236}">
                <a16:creationId xmlns:a16="http://schemas.microsoft.com/office/drawing/2014/main" id="{28F5F130-2037-EEF8-63E4-225FB1A198A6}"/>
              </a:ext>
            </a:extLst>
          </p:cNvPr>
          <p:cNvGraphicFramePr>
            <a:graphicFrameLocks/>
          </p:cNvGraphicFramePr>
          <p:nvPr>
            <p:extLst>
              <p:ext uri="{D42A27DB-BD31-4B8C-83A1-F6EECF244321}">
                <p14:modId xmlns:p14="http://schemas.microsoft.com/office/powerpoint/2010/main" val="1639371459"/>
              </p:ext>
            </p:extLst>
          </p:nvPr>
        </p:nvGraphicFramePr>
        <p:xfrm>
          <a:off x="5913618" y="1119531"/>
          <a:ext cx="6256020" cy="5318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4928396-F498-EC85-FB71-278BCD490AEE}"/>
              </a:ext>
            </a:extLst>
          </p:cNvPr>
          <p:cNvGraphicFramePr>
            <a:graphicFrameLocks/>
          </p:cNvGraphicFramePr>
          <p:nvPr>
            <p:extLst>
              <p:ext uri="{D42A27DB-BD31-4B8C-83A1-F6EECF244321}">
                <p14:modId xmlns:p14="http://schemas.microsoft.com/office/powerpoint/2010/main" val="4192111450"/>
              </p:ext>
            </p:extLst>
          </p:nvPr>
        </p:nvGraphicFramePr>
        <p:xfrm>
          <a:off x="-84849" y="1027195"/>
          <a:ext cx="6165941" cy="5176542"/>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angle 27">
            <a:extLst>
              <a:ext uri="{FF2B5EF4-FFF2-40B4-BE49-F238E27FC236}">
                <a16:creationId xmlns:a16="http://schemas.microsoft.com/office/drawing/2014/main" id="{22E147DA-FB07-CEA4-A5D0-A28E5E18FE40}"/>
              </a:ext>
            </a:extLst>
          </p:cNvPr>
          <p:cNvSpPr/>
          <p:nvPr/>
        </p:nvSpPr>
        <p:spPr>
          <a:xfrm>
            <a:off x="61640" y="6273322"/>
            <a:ext cx="873397" cy="329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94CBAC72-FA18-438B-823D-808CADDE72A8}"/>
              </a:ext>
            </a:extLst>
          </p:cNvPr>
          <p:cNvSpPr txBox="1">
            <a:spLocks noGrp="1"/>
          </p:cNvSpPr>
          <p:nvPr>
            <p:ph type="title"/>
          </p:nvPr>
        </p:nvSpPr>
        <p:spPr>
          <a:xfrm>
            <a:off x="209820" y="60775"/>
            <a:ext cx="11376025"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t>Recap: Comparison of health care resource use and costs across TAs</a:t>
            </a:r>
            <a:br>
              <a:rPr lang="en-GB" sz="3200" dirty="0"/>
            </a:br>
            <a:r>
              <a:rPr lang="en-GB" sz="2200" b="0" i="1" dirty="0">
                <a:solidFill>
                  <a:schemeClr val="tx2"/>
                </a:solidFill>
              </a:rPr>
              <a:t>Higher hospitalisation rates in TSC appraisal compared with other cannabidiol indications</a:t>
            </a:r>
          </a:p>
        </p:txBody>
      </p:sp>
      <p:sp>
        <p:nvSpPr>
          <p:cNvPr id="2" name="Slide Number Placeholder 1">
            <a:extLst>
              <a:ext uri="{FF2B5EF4-FFF2-40B4-BE49-F238E27FC236}">
                <a16:creationId xmlns:a16="http://schemas.microsoft.com/office/drawing/2014/main" id="{F67A4E9E-C5A0-4592-F3E3-A372DD8FAF3C}"/>
              </a:ext>
            </a:extLst>
          </p:cNvPr>
          <p:cNvSpPr>
            <a:spLocks noGrp="1"/>
          </p:cNvSpPr>
          <p:nvPr>
            <p:ph type="sldNum" sz="quarter" idx="4294967295"/>
          </p:nvPr>
        </p:nvSpPr>
        <p:spPr>
          <a:xfrm>
            <a:off x="11603484" y="144495"/>
            <a:ext cx="500380" cy="333663"/>
          </a:xfrm>
          <a:prstGeom prst="rect">
            <a:avLst/>
          </a:prstGeom>
        </p:spPr>
        <p:txBody>
          <a:bodyPr/>
          <a:lstStyle/>
          <a:p>
            <a:fld id="{DDBE135E-2566-4748-853C-8A3B78F0FB00}" type="slidenum">
              <a:rPr lang="en-GB" smtClean="0"/>
              <a:t>19</a:t>
            </a:fld>
            <a:endParaRPr lang="en-GB" dirty="0"/>
          </a:p>
        </p:txBody>
      </p:sp>
      <p:sp>
        <p:nvSpPr>
          <p:cNvPr id="23" name="TextBox 22">
            <a:extLst>
              <a:ext uri="{FF2B5EF4-FFF2-40B4-BE49-F238E27FC236}">
                <a16:creationId xmlns:a16="http://schemas.microsoft.com/office/drawing/2014/main" id="{722024B0-39AA-90F5-4FEE-884C1D00CB15}"/>
              </a:ext>
            </a:extLst>
          </p:cNvPr>
          <p:cNvSpPr txBox="1"/>
          <p:nvPr/>
        </p:nvSpPr>
        <p:spPr>
          <a:xfrm>
            <a:off x="1596105" y="797158"/>
            <a:ext cx="10580987" cy="338554"/>
          </a:xfrm>
          <a:prstGeom prst="rect">
            <a:avLst/>
          </a:prstGeom>
          <a:noFill/>
        </p:spPr>
        <p:txBody>
          <a:bodyPr wrap="square">
            <a:spAutoFit/>
          </a:bodyPr>
          <a:lstStyle/>
          <a:p>
            <a:r>
              <a:rPr lang="en-GB" sz="1600" b="1" i="0" baseline="0" dirty="0">
                <a:solidFill>
                  <a:schemeClr val="tx1">
                    <a:lumMod val="75000"/>
                    <a:lumOff val="25000"/>
                  </a:schemeClr>
                </a:solidFill>
                <a:effectLst/>
              </a:rPr>
              <a:t>Comparison of annual resource use across cannabidiol indications, a. adults and b. children</a:t>
            </a:r>
            <a:endParaRPr lang="en-GB" sz="1600" b="1" dirty="0">
              <a:solidFill>
                <a:schemeClr val="tx1">
                  <a:lumMod val="75000"/>
                  <a:lumOff val="25000"/>
                </a:schemeClr>
              </a:solidFill>
            </a:endParaRPr>
          </a:p>
        </p:txBody>
      </p:sp>
      <p:sp>
        <p:nvSpPr>
          <p:cNvPr id="9" name="TextBox 8">
            <a:extLst>
              <a:ext uri="{FF2B5EF4-FFF2-40B4-BE49-F238E27FC236}">
                <a16:creationId xmlns:a16="http://schemas.microsoft.com/office/drawing/2014/main" id="{2C856D47-BFEF-6D42-5AA6-E931FDC06554}"/>
              </a:ext>
            </a:extLst>
          </p:cNvPr>
          <p:cNvSpPr txBox="1"/>
          <p:nvPr/>
        </p:nvSpPr>
        <p:spPr>
          <a:xfrm>
            <a:off x="7683355" y="2616005"/>
            <a:ext cx="230194" cy="246221"/>
          </a:xfrm>
          <a:prstGeom prst="rect">
            <a:avLst/>
          </a:prstGeom>
          <a:noFill/>
        </p:spPr>
        <p:txBody>
          <a:bodyPr wrap="square" rtlCol="0">
            <a:spAutoFit/>
          </a:bodyPr>
          <a:lstStyle/>
          <a:p>
            <a:r>
              <a:rPr lang="en-GB" sz="1000" dirty="0"/>
              <a:t>*</a:t>
            </a:r>
          </a:p>
        </p:txBody>
      </p:sp>
      <p:sp>
        <p:nvSpPr>
          <p:cNvPr id="11" name="TextBox 10">
            <a:extLst>
              <a:ext uri="{FF2B5EF4-FFF2-40B4-BE49-F238E27FC236}">
                <a16:creationId xmlns:a16="http://schemas.microsoft.com/office/drawing/2014/main" id="{5180CC5C-476E-195E-2010-72D512D64B6A}"/>
              </a:ext>
            </a:extLst>
          </p:cNvPr>
          <p:cNvSpPr txBox="1"/>
          <p:nvPr/>
        </p:nvSpPr>
        <p:spPr>
          <a:xfrm>
            <a:off x="5302282" y="6040066"/>
            <a:ext cx="2839239" cy="246221"/>
          </a:xfrm>
          <a:prstGeom prst="rect">
            <a:avLst/>
          </a:prstGeom>
          <a:noFill/>
        </p:spPr>
        <p:txBody>
          <a:bodyPr wrap="none" rtlCol="0">
            <a:spAutoFit/>
          </a:bodyPr>
          <a:lstStyle/>
          <a:p>
            <a:r>
              <a:rPr lang="en-GB" sz="1000" dirty="0"/>
              <a:t>*Includes both general and ICU hospitalisations</a:t>
            </a:r>
          </a:p>
        </p:txBody>
      </p:sp>
      <p:sp>
        <p:nvSpPr>
          <p:cNvPr id="13" name="TextBox 12">
            <a:extLst>
              <a:ext uri="{FF2B5EF4-FFF2-40B4-BE49-F238E27FC236}">
                <a16:creationId xmlns:a16="http://schemas.microsoft.com/office/drawing/2014/main" id="{F64CC6D0-8825-FB56-90AE-EC0DABB3D0B0}"/>
              </a:ext>
            </a:extLst>
          </p:cNvPr>
          <p:cNvSpPr txBox="1"/>
          <p:nvPr/>
        </p:nvSpPr>
        <p:spPr>
          <a:xfrm>
            <a:off x="1212045" y="3120097"/>
            <a:ext cx="230194" cy="246221"/>
          </a:xfrm>
          <a:prstGeom prst="rect">
            <a:avLst/>
          </a:prstGeom>
          <a:noFill/>
        </p:spPr>
        <p:txBody>
          <a:bodyPr wrap="square" rtlCol="0">
            <a:spAutoFit/>
          </a:bodyPr>
          <a:lstStyle/>
          <a:p>
            <a:r>
              <a:rPr lang="en-GB" sz="1000" dirty="0"/>
              <a:t>*</a:t>
            </a:r>
          </a:p>
        </p:txBody>
      </p:sp>
      <p:sp>
        <p:nvSpPr>
          <p:cNvPr id="15" name="TextBox 14">
            <a:extLst>
              <a:ext uri="{FF2B5EF4-FFF2-40B4-BE49-F238E27FC236}">
                <a16:creationId xmlns:a16="http://schemas.microsoft.com/office/drawing/2014/main" id="{ECB2990A-C02D-F304-EC64-9A1C3D4A2AAC}"/>
              </a:ext>
            </a:extLst>
          </p:cNvPr>
          <p:cNvSpPr txBox="1"/>
          <p:nvPr/>
        </p:nvSpPr>
        <p:spPr>
          <a:xfrm>
            <a:off x="1596105" y="6522258"/>
            <a:ext cx="9587701" cy="315599"/>
          </a:xfrm>
          <a:prstGeom prst="rect">
            <a:avLst/>
          </a:prstGeom>
          <a:noFill/>
        </p:spPr>
        <p:txBody>
          <a:bodyPr wrap="square">
            <a:spAutoFit/>
          </a:bodyPr>
          <a:lstStyle/>
          <a:p>
            <a:r>
              <a:rPr lang="en-GB" sz="1451" dirty="0"/>
              <a:t>DS, Dravet Syndrome; ICU, intensive care unit; LGS, Lennox </a:t>
            </a:r>
            <a:r>
              <a:rPr lang="en-GB" sz="1451" dirty="0" err="1"/>
              <a:t>Gastaut</a:t>
            </a:r>
            <a:r>
              <a:rPr lang="en-GB" sz="1451" dirty="0"/>
              <a:t> Syndrome; </a:t>
            </a:r>
            <a:endParaRPr lang="en-GB" sz="1451" b="1" dirty="0"/>
          </a:p>
        </p:txBody>
      </p:sp>
    </p:spTree>
    <p:extLst>
      <p:ext uri="{BB962C8B-B14F-4D97-AF65-F5344CB8AC3E}">
        <p14:creationId xmlns:p14="http://schemas.microsoft.com/office/powerpoint/2010/main" val="78988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2"/>
          </p:nvPr>
        </p:nvSpPr>
        <p:spPr>
          <a:xfrm>
            <a:off x="67338" y="805185"/>
            <a:ext cx="11972261" cy="6018507"/>
          </a:xfrm>
          <a:solidFill>
            <a:schemeClr val="bg1"/>
          </a:solidFill>
        </p:spPr>
        <p:txBody>
          <a:bodyPr>
            <a:normAutofit/>
          </a:bodyPr>
          <a:lstStyle/>
          <a:p>
            <a:pPr marL="4320" indent="0">
              <a:lnSpc>
                <a:spcPct val="110000"/>
              </a:lnSpc>
              <a:spcBef>
                <a:spcPts val="0"/>
              </a:spcBef>
              <a:spcAft>
                <a:spcPts val="500"/>
              </a:spcAft>
              <a:buNone/>
            </a:pPr>
            <a:r>
              <a:rPr lang="en-GB" b="1" dirty="0">
                <a:latin typeface="+mj-lt"/>
              </a:rPr>
              <a:t>Definition:</a:t>
            </a:r>
            <a:r>
              <a:rPr lang="en-GB" dirty="0">
                <a:latin typeface="+mj-lt"/>
              </a:rPr>
              <a:t>  rare genetic disorder characterised by growth of noncancerous tumours (tubers) in many parts of body</a:t>
            </a:r>
          </a:p>
          <a:p>
            <a:pPr marL="285750" indent="-285750">
              <a:lnSpc>
                <a:spcPct val="110000"/>
              </a:lnSpc>
              <a:spcBef>
                <a:spcPts val="0"/>
              </a:spcBef>
              <a:spcAft>
                <a:spcPts val="500"/>
              </a:spcAft>
              <a:buFont typeface="Arial" panose="020B0604020202020204" pitchFamily="34" charset="0"/>
              <a:buChar char="•"/>
            </a:pPr>
            <a:r>
              <a:rPr lang="en-GB" dirty="0">
                <a:latin typeface="+mj-lt"/>
              </a:rPr>
              <a:t>Most commonly brain, eyes, kidneys, heart, lungs and skin</a:t>
            </a:r>
            <a:endParaRPr lang="en-GB" sz="600" b="1" dirty="0">
              <a:latin typeface="+mj-lt"/>
            </a:endParaRPr>
          </a:p>
          <a:p>
            <a:pPr>
              <a:lnSpc>
                <a:spcPct val="110000"/>
              </a:lnSpc>
              <a:spcBef>
                <a:spcPts val="0"/>
              </a:spcBef>
              <a:spcAft>
                <a:spcPts val="500"/>
              </a:spcAft>
            </a:pPr>
            <a:r>
              <a:rPr lang="en-GB" b="1" dirty="0">
                <a:latin typeface="+mj-lt"/>
              </a:rPr>
              <a:t>Caused by: </a:t>
            </a:r>
            <a:r>
              <a:rPr lang="en-GB" sz="1800" dirty="0">
                <a:solidFill>
                  <a:schemeClr val="tx1"/>
                </a:solidFill>
              </a:rPr>
              <a:t>Mutations in TSC1 / TSC2 gene involved in cell growth regulation</a:t>
            </a:r>
          </a:p>
          <a:p>
            <a:pPr marL="4320">
              <a:lnSpc>
                <a:spcPct val="110000"/>
              </a:lnSpc>
              <a:spcBef>
                <a:spcPts val="0"/>
              </a:spcBef>
              <a:spcAft>
                <a:spcPts val="500"/>
              </a:spcAft>
            </a:pPr>
            <a:r>
              <a:rPr lang="en-GB" b="1" dirty="0">
                <a:latin typeface="+mj-lt"/>
              </a:rPr>
              <a:t>Symptoms: </a:t>
            </a:r>
            <a:r>
              <a:rPr lang="en-GB" dirty="0">
                <a:latin typeface="+mj-lt"/>
              </a:rPr>
              <a:t>Condition present from birth but symptoms may not immediately appear. </a:t>
            </a:r>
          </a:p>
          <a:p>
            <a:pPr marL="285750" indent="-285750">
              <a:lnSpc>
                <a:spcPct val="110000"/>
              </a:lnSpc>
              <a:spcBef>
                <a:spcPts val="0"/>
              </a:spcBef>
              <a:spcAft>
                <a:spcPts val="500"/>
              </a:spcAft>
              <a:buFont typeface="Arial" panose="020B0604020202020204" pitchFamily="34" charset="0"/>
              <a:buChar char="•"/>
            </a:pPr>
            <a:r>
              <a:rPr lang="en-GB" dirty="0">
                <a:latin typeface="+mj-lt"/>
              </a:rPr>
              <a:t>Heterogeneity in presentation dependant on organ affected</a:t>
            </a:r>
          </a:p>
          <a:p>
            <a:pPr>
              <a:lnSpc>
                <a:spcPct val="110000"/>
              </a:lnSpc>
              <a:spcBef>
                <a:spcPts val="0"/>
              </a:spcBef>
              <a:spcAft>
                <a:spcPts val="500"/>
              </a:spcAft>
            </a:pPr>
            <a:r>
              <a:rPr lang="en-GB" b="1" dirty="0">
                <a:solidFill>
                  <a:schemeClr val="accent1"/>
                </a:solidFill>
                <a:latin typeface="+mj-lt"/>
              </a:rPr>
              <a:t> Seizures associated with TSC:</a:t>
            </a:r>
          </a:p>
          <a:p>
            <a:pPr marL="285750" indent="-285750">
              <a:lnSpc>
                <a:spcPct val="110000"/>
              </a:lnSpc>
              <a:spcBef>
                <a:spcPts val="0"/>
              </a:spcBef>
              <a:spcAft>
                <a:spcPts val="500"/>
              </a:spcAft>
              <a:buFont typeface="Arial" panose="020B0604020202020204" pitchFamily="34" charset="0"/>
              <a:buChar char="•"/>
            </a:pPr>
            <a:endParaRPr lang="en-GB" dirty="0">
              <a:latin typeface="+mj-lt"/>
            </a:endParaRPr>
          </a:p>
        </p:txBody>
      </p:sp>
      <p:sp>
        <p:nvSpPr>
          <p:cNvPr id="11" name="Title 1">
            <a:extLst>
              <a:ext uri="{FF2B5EF4-FFF2-40B4-BE49-F238E27FC236}">
                <a16:creationId xmlns:a16="http://schemas.microsoft.com/office/drawing/2014/main" id="{9806FA46-D236-4F93-5DD1-8C2D2F88E9A6}"/>
              </a:ext>
            </a:extLst>
          </p:cNvPr>
          <p:cNvSpPr txBox="1">
            <a:spLocks/>
          </p:cNvSpPr>
          <p:nvPr/>
        </p:nvSpPr>
        <p:spPr>
          <a:xfrm>
            <a:off x="111157" y="34308"/>
            <a:ext cx="11178381" cy="10943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Background, tuberous sclerosis complex</a:t>
            </a:r>
            <a:br>
              <a:rPr lang="en-GB" sz="3200" i="1" dirty="0">
                <a:solidFill>
                  <a:srgbClr val="4F81BD"/>
                </a:solidFill>
                <a:latin typeface="Arial" panose="020B0604020202020204" pitchFamily="34" charset="0"/>
                <a:ea typeface="Times New Roman" panose="02020603050405020304" pitchFamily="18" charset="0"/>
                <a:cs typeface="Times New Roman" panose="02020603050405020304" pitchFamily="18" charset="0"/>
              </a:rPr>
            </a:br>
            <a:r>
              <a:rPr lang="en-GB" sz="2000" b="0" i="1" dirty="0">
                <a:solidFill>
                  <a:schemeClr val="accent2"/>
                </a:solidFill>
                <a:latin typeface="Arial" panose="020B0604020202020204" pitchFamily="34" charset="0"/>
                <a:cs typeface="Arial" panose="020B0604020202020204" pitchFamily="34" charset="0"/>
              </a:rPr>
              <a:t>Multifaceted disease with no cure; seizures most common neurological symptom</a:t>
            </a:r>
            <a:endParaRPr lang="en-GB" sz="2000" i="1" dirty="0">
              <a:solidFill>
                <a:schemeClr val="accent2"/>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C139B17-05FB-F9BF-7248-EF6DF4272674}"/>
              </a:ext>
            </a:extLst>
          </p:cNvPr>
          <p:cNvSpPr txBox="1"/>
          <p:nvPr/>
        </p:nvSpPr>
        <p:spPr>
          <a:xfrm>
            <a:off x="111157" y="6525433"/>
            <a:ext cx="11972261" cy="338554"/>
          </a:xfrm>
          <a:prstGeom prst="rect">
            <a:avLst/>
          </a:prstGeom>
          <a:noFill/>
        </p:spPr>
        <p:txBody>
          <a:bodyPr wrap="square" rtlCol="0">
            <a:spAutoFit/>
          </a:bodyPr>
          <a:lstStyle/>
          <a:p>
            <a:r>
              <a:rPr lang="en-GB" sz="1600" dirty="0"/>
              <a:t>Source: *company submission, average of publicly available prevalence figures; </a:t>
            </a:r>
            <a:r>
              <a:rPr lang="en-GB" sz="1600" baseline="30000" dirty="0">
                <a:latin typeface="+mj-lt"/>
              </a:rPr>
              <a:t>† </a:t>
            </a:r>
            <a:r>
              <a:rPr lang="en-GB" sz="1600" dirty="0"/>
              <a:t>Chu-Shore et al. (2010)</a:t>
            </a:r>
          </a:p>
        </p:txBody>
      </p:sp>
      <p:sp>
        <p:nvSpPr>
          <p:cNvPr id="18" name="Slide Number Placeholder 1">
            <a:extLst>
              <a:ext uri="{FF2B5EF4-FFF2-40B4-BE49-F238E27FC236}">
                <a16:creationId xmlns:a16="http://schemas.microsoft.com/office/drawing/2014/main" id="{A1F48C0E-CC21-E38D-E987-FA9A0BC37584}"/>
              </a:ext>
            </a:extLst>
          </p:cNvPr>
          <p:cNvSpPr txBox="1">
            <a:spLocks/>
          </p:cNvSpPr>
          <p:nvPr/>
        </p:nvSpPr>
        <p:spPr>
          <a:xfrm>
            <a:off x="11811319" y="6472155"/>
            <a:ext cx="500380" cy="3336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pPr/>
              <a:t>2</a:t>
            </a:fld>
            <a:endParaRPr lang="en-GB" dirty="0"/>
          </a:p>
        </p:txBody>
      </p:sp>
      <p:graphicFrame>
        <p:nvGraphicFramePr>
          <p:cNvPr id="5" name="Table 5">
            <a:extLst>
              <a:ext uri="{FF2B5EF4-FFF2-40B4-BE49-F238E27FC236}">
                <a16:creationId xmlns:a16="http://schemas.microsoft.com/office/drawing/2014/main" id="{44B8530F-1D52-37E4-9921-DD8A7BC431B0}"/>
              </a:ext>
            </a:extLst>
          </p:cNvPr>
          <p:cNvGraphicFramePr>
            <a:graphicFrameLocks noGrp="1"/>
          </p:cNvGraphicFramePr>
          <p:nvPr>
            <p:extLst>
              <p:ext uri="{D42A27DB-BD31-4B8C-83A1-F6EECF244321}">
                <p14:modId xmlns:p14="http://schemas.microsoft.com/office/powerpoint/2010/main" val="807482122"/>
              </p:ext>
            </p:extLst>
          </p:nvPr>
        </p:nvGraphicFramePr>
        <p:xfrm>
          <a:off x="178498" y="3012613"/>
          <a:ext cx="11904920" cy="3512820"/>
        </p:xfrm>
        <a:graphic>
          <a:graphicData uri="http://schemas.openxmlformats.org/drawingml/2006/table">
            <a:tbl>
              <a:tblPr bandRow="1">
                <a:tableStyleId>{69012ECD-51FC-41F1-AA8D-1B2483CD663E}</a:tableStyleId>
              </a:tblPr>
              <a:tblGrid>
                <a:gridCol w="1531032">
                  <a:extLst>
                    <a:ext uri="{9D8B030D-6E8A-4147-A177-3AD203B41FA5}">
                      <a16:colId xmlns:a16="http://schemas.microsoft.com/office/drawing/2014/main" val="2795259582"/>
                    </a:ext>
                  </a:extLst>
                </a:gridCol>
                <a:gridCol w="10373888">
                  <a:extLst>
                    <a:ext uri="{9D8B030D-6E8A-4147-A177-3AD203B41FA5}">
                      <a16:colId xmlns:a16="http://schemas.microsoft.com/office/drawing/2014/main" val="4207390736"/>
                    </a:ext>
                  </a:extLst>
                </a:gridCol>
              </a:tblGrid>
              <a:tr h="265153">
                <a:tc>
                  <a:txBody>
                    <a:bodyPr/>
                    <a:lstStyle/>
                    <a:p>
                      <a:pPr>
                        <a:spcBef>
                          <a:spcPts val="100"/>
                        </a:spcBef>
                        <a:spcAft>
                          <a:spcPts val="200"/>
                        </a:spcAft>
                      </a:pPr>
                      <a:r>
                        <a:rPr lang="en-GB" sz="1700" b="1" dirty="0">
                          <a:solidFill>
                            <a:schemeClr val="bg1"/>
                          </a:solidFill>
                        </a:rPr>
                        <a:t>Cause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100"/>
                        </a:spcBef>
                        <a:spcAft>
                          <a:spcPts val="200"/>
                        </a:spcAft>
                        <a:buClrTx/>
                        <a:buSzTx/>
                        <a:buFontTx/>
                        <a:buNone/>
                        <a:tabLst/>
                        <a:defRPr/>
                      </a:pPr>
                      <a:r>
                        <a:rPr lang="en-GB" sz="1700" kern="1200" dirty="0">
                          <a:solidFill>
                            <a:schemeClr val="dk1"/>
                          </a:solidFill>
                        </a:rPr>
                        <a:t>Tumour formation in brain can disrupt neurological connections leading to seizures </a:t>
                      </a:r>
                      <a:endParaRPr lang="en-GB" sz="17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34258603"/>
                  </a:ext>
                </a:extLst>
              </a:tr>
              <a:tr h="733976">
                <a:tc>
                  <a:txBody>
                    <a:bodyPr/>
                    <a:lstStyle/>
                    <a:p>
                      <a:pPr>
                        <a:spcBef>
                          <a:spcPts val="100"/>
                        </a:spcBef>
                        <a:spcAft>
                          <a:spcPts val="200"/>
                        </a:spcAft>
                      </a:pPr>
                      <a:r>
                        <a:rPr lang="en-GB" sz="1700" b="1" dirty="0">
                          <a:solidFill>
                            <a:schemeClr val="bg1"/>
                          </a:solidFill>
                        </a:rPr>
                        <a:t>Presentation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100"/>
                        </a:spcBef>
                        <a:spcAft>
                          <a:spcPts val="200"/>
                        </a:spcAft>
                        <a:buClrTx/>
                        <a:buSzTx/>
                        <a:buFontTx/>
                        <a:buNone/>
                        <a:tabLst/>
                        <a:defRPr/>
                      </a:pPr>
                      <a:r>
                        <a:rPr lang="en-GB" sz="1700" kern="1200" dirty="0">
                          <a:solidFill>
                            <a:schemeClr val="dk1"/>
                          </a:solidFill>
                        </a:rPr>
                        <a:t>Infantile spasms in ~40% within 3 to 8 months of life</a:t>
                      </a:r>
                    </a:p>
                    <a:p>
                      <a:pPr marL="0" marR="0" lvl="0" indent="0" algn="l" defTabSz="914400" rtl="0" eaLnBrk="1" fontAlgn="auto" latinLnBrk="0" hangingPunct="1">
                        <a:lnSpc>
                          <a:spcPct val="100000"/>
                        </a:lnSpc>
                        <a:spcBef>
                          <a:spcPts val="100"/>
                        </a:spcBef>
                        <a:spcAft>
                          <a:spcPts val="200"/>
                        </a:spcAft>
                        <a:buClrTx/>
                        <a:buSzTx/>
                        <a:buFontTx/>
                        <a:buNone/>
                        <a:tabLst/>
                        <a:defRPr/>
                      </a:pPr>
                      <a:r>
                        <a:rPr lang="en-GB" sz="1700" kern="1200" dirty="0">
                          <a:solidFill>
                            <a:schemeClr val="dk1"/>
                          </a:solidFill>
                        </a:rPr>
                        <a:t>&gt;68% present with focal seizures: affect 1 side of the brain (both aware and impaired awareness)</a:t>
                      </a:r>
                    </a:p>
                    <a:p>
                      <a:pPr>
                        <a:spcBef>
                          <a:spcPts val="100"/>
                        </a:spcBef>
                        <a:spcAft>
                          <a:spcPts val="200"/>
                        </a:spcAft>
                      </a:pPr>
                      <a:r>
                        <a:rPr lang="en-GB" sz="1700" kern="1200" dirty="0">
                          <a:solidFill>
                            <a:schemeClr val="dk1"/>
                          </a:solidFill>
                        </a:rPr>
                        <a:t>May progress to generalised seizures: affects both sides of brain</a:t>
                      </a:r>
                      <a:endParaRPr lang="en-GB" sz="17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539580407"/>
                  </a:ext>
                </a:extLst>
              </a:tr>
              <a:tr h="499565">
                <a:tc>
                  <a:txBody>
                    <a:bodyPr/>
                    <a:lstStyle/>
                    <a:p>
                      <a:pPr>
                        <a:spcBef>
                          <a:spcPts val="100"/>
                        </a:spcBef>
                        <a:spcAft>
                          <a:spcPts val="200"/>
                        </a:spcAft>
                      </a:pPr>
                      <a:r>
                        <a:rPr lang="en-GB" sz="1700" b="1" dirty="0">
                          <a:solidFill>
                            <a:schemeClr val="bg1"/>
                          </a:solidFill>
                        </a:rPr>
                        <a:t>Prevalence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100"/>
                        </a:spcBef>
                        <a:spcAft>
                          <a:spcPts val="200"/>
                        </a:spcAft>
                        <a:buClrTx/>
                        <a:buSzTx/>
                        <a:buFontTx/>
                        <a:buNone/>
                        <a:tabLst/>
                        <a:defRPr/>
                      </a:pPr>
                      <a:r>
                        <a:rPr lang="en-GB" sz="1700" kern="1200" dirty="0">
                          <a:solidFill>
                            <a:schemeClr val="dk1"/>
                          </a:solidFill>
                        </a:rPr>
                        <a:t>Most common neurological symptom – up to 84%</a:t>
                      </a:r>
                      <a:r>
                        <a:rPr lang="en-GB" sz="1700" kern="1200" baseline="30000" dirty="0">
                          <a:solidFill>
                            <a:schemeClr val="dk1"/>
                          </a:solidFill>
                        </a:rPr>
                        <a:t>  </a:t>
                      </a:r>
                      <a:r>
                        <a:rPr lang="en-GB" sz="1700" kern="1200" dirty="0">
                          <a:solidFill>
                            <a:schemeClr val="dk1"/>
                          </a:solidFill>
                        </a:rPr>
                        <a:t>of people with TSC</a:t>
                      </a:r>
                      <a:r>
                        <a:rPr lang="en-GB" sz="1700" kern="1200" baseline="30000" dirty="0">
                          <a:solidFill>
                            <a:schemeClr val="dk1"/>
                          </a:solidFill>
                        </a:rPr>
                        <a:t> †</a:t>
                      </a:r>
                      <a:endParaRPr lang="en-GB" sz="1700" kern="1200" dirty="0">
                        <a:solidFill>
                          <a:schemeClr val="dk1"/>
                        </a:solidFill>
                      </a:endParaRPr>
                    </a:p>
                    <a:p>
                      <a:pPr>
                        <a:spcBef>
                          <a:spcPts val="100"/>
                        </a:spcBef>
                        <a:spcAft>
                          <a:spcPts val="200"/>
                        </a:spcAft>
                      </a:pPr>
                      <a:r>
                        <a:rPr lang="en-GB" sz="1700" kern="1200" dirty="0">
                          <a:solidFill>
                            <a:schemeClr val="dk1"/>
                          </a:solidFill>
                        </a:rPr>
                        <a:t>TSC</a:t>
                      </a:r>
                      <a:r>
                        <a:rPr lang="en-GB" sz="1700" b="1" kern="1200" dirty="0">
                          <a:solidFill>
                            <a:schemeClr val="dk1"/>
                          </a:solidFill>
                        </a:rPr>
                        <a:t> </a:t>
                      </a:r>
                      <a:r>
                        <a:rPr lang="en-GB" sz="1700" kern="1200" dirty="0">
                          <a:solidFill>
                            <a:schemeClr val="dk1"/>
                          </a:solidFill>
                        </a:rPr>
                        <a:t>estimated 1 in 18,861*; ~1555 people have refractory TSC-associated epilepsy in England</a:t>
                      </a:r>
                      <a:r>
                        <a:rPr lang="en-GB" sz="1700" kern="1200" baseline="30000" dirty="0">
                          <a:solidFill>
                            <a:schemeClr val="dk1"/>
                          </a:solidFill>
                        </a:rPr>
                        <a:t>†</a:t>
                      </a:r>
                      <a:endParaRPr lang="en-GB" sz="1700"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40766254"/>
                  </a:ext>
                </a:extLst>
              </a:tr>
              <a:tr h="461136">
                <a:tc>
                  <a:txBody>
                    <a:bodyPr/>
                    <a:lstStyle/>
                    <a:p>
                      <a:pPr>
                        <a:spcBef>
                          <a:spcPts val="100"/>
                        </a:spcBef>
                        <a:spcAft>
                          <a:spcPts val="200"/>
                        </a:spcAft>
                      </a:pPr>
                      <a:r>
                        <a:rPr lang="en-GB" sz="1700" b="1" kern="1200" dirty="0">
                          <a:solidFill>
                            <a:schemeClr val="bg1"/>
                          </a:solidFill>
                        </a:rPr>
                        <a:t>Associated conditions</a:t>
                      </a:r>
                      <a:endParaRPr lang="en-GB" sz="17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100"/>
                        </a:spcBef>
                        <a:spcAft>
                          <a:spcPts val="200"/>
                        </a:spcAft>
                        <a:buClrTx/>
                        <a:buSzTx/>
                        <a:buFontTx/>
                        <a:buNone/>
                        <a:tabLst/>
                        <a:defRPr/>
                      </a:pPr>
                      <a:r>
                        <a:rPr lang="en-GB" sz="1700" kern="1200" dirty="0">
                          <a:solidFill>
                            <a:schemeClr val="dk1"/>
                          </a:solidFill>
                        </a:rPr>
                        <a:t>TSC-associated neuropsychiatric disorders (TAND): Umbrella term for range of cognitive, behavioural, and psychiatric manifestations with significant QoL impact</a:t>
                      </a:r>
                      <a:endParaRPr lang="en-GB" sz="17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40737284"/>
                  </a:ext>
                </a:extLst>
              </a:tr>
              <a:tr h="265153">
                <a:tc>
                  <a:txBody>
                    <a:bodyPr/>
                    <a:lstStyle/>
                    <a:p>
                      <a:pPr>
                        <a:spcBef>
                          <a:spcPts val="100"/>
                        </a:spcBef>
                        <a:spcAft>
                          <a:spcPts val="200"/>
                        </a:spcAft>
                      </a:pPr>
                      <a:r>
                        <a:rPr lang="en-GB" sz="1700" b="1" dirty="0">
                          <a:solidFill>
                            <a:schemeClr val="bg1"/>
                          </a:solidFill>
                        </a:rPr>
                        <a:t>Treatments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spcBef>
                          <a:spcPts val="100"/>
                        </a:spcBef>
                        <a:spcAft>
                          <a:spcPts val="200"/>
                        </a:spcAft>
                      </a:pPr>
                      <a:r>
                        <a:rPr lang="en-GB" sz="1700" kern="1200" dirty="0">
                          <a:solidFill>
                            <a:schemeClr val="dk1"/>
                          </a:solidFill>
                        </a:rPr>
                        <a:t>No cure: treatments aim to manage symptoms but some limit tumour growth</a:t>
                      </a:r>
                      <a:endParaRPr lang="en-GB" sz="1700"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648509885"/>
                  </a:ext>
                </a:extLst>
              </a:tr>
              <a:tr h="461136">
                <a:tc>
                  <a:txBody>
                    <a:bodyPr/>
                    <a:lstStyle/>
                    <a:p>
                      <a:pPr>
                        <a:spcBef>
                          <a:spcPts val="100"/>
                        </a:spcBef>
                        <a:spcAft>
                          <a:spcPts val="200"/>
                        </a:spcAft>
                      </a:pPr>
                      <a:r>
                        <a:rPr lang="en-GB" sz="1700" b="1" kern="1200" dirty="0">
                          <a:solidFill>
                            <a:schemeClr val="bg1"/>
                          </a:solidFill>
                        </a:rPr>
                        <a:t>Mortality</a:t>
                      </a:r>
                      <a:endParaRPr lang="en-GB" sz="17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spcBef>
                          <a:spcPts val="100"/>
                        </a:spcBef>
                        <a:spcAft>
                          <a:spcPts val="200"/>
                        </a:spcAft>
                      </a:pPr>
                      <a:r>
                        <a:rPr lang="en-GB" sz="1700" kern="1200" dirty="0">
                          <a:solidFill>
                            <a:schemeClr val="dk1"/>
                          </a:solidFill>
                        </a:rPr>
                        <a:t>Data limited: reduced life expectancy linked to TSC-associated epilepsy due to status epilepticus (prolonged seizure or many in quick succession) or Sudden Unexpected Death in Epilepsy (SUDEP)</a:t>
                      </a:r>
                      <a:endParaRPr lang="en-GB" sz="1700"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4091506"/>
                  </a:ext>
                </a:extLst>
              </a:tr>
            </a:tbl>
          </a:graphicData>
        </a:graphic>
      </p:graphicFrame>
      <p:sp>
        <p:nvSpPr>
          <p:cNvPr id="2" name="TextBox 1">
            <a:extLst>
              <a:ext uri="{FF2B5EF4-FFF2-40B4-BE49-F238E27FC236}">
                <a16:creationId xmlns:a16="http://schemas.microsoft.com/office/drawing/2014/main" id="{A8B3B3EB-BAAA-D545-56A9-53BD7BD4A4A0}"/>
              </a:ext>
            </a:extLst>
          </p:cNvPr>
          <p:cNvSpPr txBox="1"/>
          <p:nvPr/>
        </p:nvSpPr>
        <p:spPr>
          <a:xfrm>
            <a:off x="11263581" y="85651"/>
            <a:ext cx="838138" cy="251287"/>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GB" sz="1633" b="1" dirty="0">
                <a:solidFill>
                  <a:schemeClr val="accent1"/>
                </a:solidFill>
              </a:rPr>
              <a:t> RECAP</a:t>
            </a:r>
            <a:r>
              <a:rPr lang="en-GB" sz="1633" b="1" dirty="0">
                <a:solidFill>
                  <a:schemeClr val="tx1"/>
                </a:solidFill>
              </a:rPr>
              <a:t> </a:t>
            </a:r>
          </a:p>
        </p:txBody>
      </p:sp>
    </p:spTree>
    <p:extLst>
      <p:ext uri="{BB962C8B-B14F-4D97-AF65-F5344CB8AC3E}">
        <p14:creationId xmlns:p14="http://schemas.microsoft.com/office/powerpoint/2010/main" val="3162240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A6E4226-009D-FDC8-C015-6CE452C62C38}"/>
              </a:ext>
            </a:extLst>
          </p:cNvPr>
          <p:cNvSpPr txBox="1"/>
          <p:nvPr/>
        </p:nvSpPr>
        <p:spPr>
          <a:xfrm>
            <a:off x="59164" y="6438212"/>
            <a:ext cx="1043609" cy="369332"/>
          </a:xfrm>
          <a:prstGeom prst="rect">
            <a:avLst/>
          </a:prstGeom>
          <a:solidFill>
            <a:schemeClr val="bg1"/>
          </a:solidFill>
        </p:spPr>
        <p:txBody>
          <a:bodyPr wrap="square" rtlCol="0">
            <a:spAutoFit/>
          </a:bodyPr>
          <a:lstStyle/>
          <a:p>
            <a:endParaRPr lang="en-GB" dirty="0"/>
          </a:p>
        </p:txBody>
      </p:sp>
      <p:sp>
        <p:nvSpPr>
          <p:cNvPr id="13" name="TextBox 12">
            <a:extLst>
              <a:ext uri="{FF2B5EF4-FFF2-40B4-BE49-F238E27FC236}">
                <a16:creationId xmlns:a16="http://schemas.microsoft.com/office/drawing/2014/main" id="{5F2D8953-6C39-BB2E-99EC-BD0422B27E94}"/>
              </a:ext>
            </a:extLst>
          </p:cNvPr>
          <p:cNvSpPr txBox="1"/>
          <p:nvPr/>
        </p:nvSpPr>
        <p:spPr>
          <a:xfrm>
            <a:off x="235216" y="5410497"/>
            <a:ext cx="607064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b="1" i="1" dirty="0">
                <a:solidFill>
                  <a:schemeClr val="tx1"/>
                </a:solidFill>
              </a:rPr>
              <a:t>NHS Reference costs updated to align with inflation</a:t>
            </a:r>
          </a:p>
          <a:p>
            <a:pPr marL="285750" indent="-285750">
              <a:buFont typeface="Arial" panose="020B0604020202020204" pitchFamily="34" charset="0"/>
              <a:buChar char="•"/>
            </a:pPr>
            <a:r>
              <a:rPr lang="en-GB" dirty="0">
                <a:solidFill>
                  <a:schemeClr val="tx1"/>
                </a:solidFill>
              </a:rPr>
              <a:t>Model at ACM2 includes updated HCRU costs as per NHS reference costs 2022 -&gt; large impact on ICER</a:t>
            </a:r>
          </a:p>
        </p:txBody>
      </p:sp>
      <p:sp>
        <p:nvSpPr>
          <p:cNvPr id="4" name="Title 1">
            <a:extLst>
              <a:ext uri="{FF2B5EF4-FFF2-40B4-BE49-F238E27FC236}">
                <a16:creationId xmlns:a16="http://schemas.microsoft.com/office/drawing/2014/main" id="{AC4A8027-6571-489E-B092-CA08FF39E18A}"/>
              </a:ext>
            </a:extLst>
          </p:cNvPr>
          <p:cNvSpPr txBox="1">
            <a:spLocks/>
          </p:cNvSpPr>
          <p:nvPr/>
        </p:nvSpPr>
        <p:spPr>
          <a:xfrm>
            <a:off x="186431" y="188912"/>
            <a:ext cx="12005569"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Key issue: Heath care resource use for people with TSC</a:t>
            </a:r>
          </a:p>
          <a:p>
            <a:pPr>
              <a:defRPr/>
            </a:pPr>
            <a:r>
              <a:rPr lang="en-GB" sz="2000" b="0" i="1" dirty="0">
                <a:solidFill>
                  <a:schemeClr val="accent2"/>
                </a:solidFill>
                <a:latin typeface="Arial" panose="020B0604020202020204" pitchFamily="34" charset="0"/>
                <a:cs typeface="Arial" panose="020B0604020202020204" pitchFamily="34" charset="0"/>
              </a:rPr>
              <a:t>Company prefer Delphi panel values but provide scenarios varying hospitalisation rates</a:t>
            </a:r>
            <a:endParaRPr lang="en-GB" sz="2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F5CD8BD-B289-A0C8-A804-FB3EB56320E3}"/>
              </a:ext>
            </a:extLst>
          </p:cNvPr>
          <p:cNvSpPr>
            <a:spLocks noGrp="1"/>
          </p:cNvSpPr>
          <p:nvPr>
            <p:ph type="sldNum" sz="quarter" idx="4294967295"/>
          </p:nvPr>
        </p:nvSpPr>
        <p:spPr>
          <a:xfrm>
            <a:off x="11339157" y="382124"/>
            <a:ext cx="500380" cy="333663"/>
          </a:xfrm>
          <a:prstGeom prst="rect">
            <a:avLst/>
          </a:prstGeom>
        </p:spPr>
        <p:txBody>
          <a:bodyPr/>
          <a:lstStyle/>
          <a:p>
            <a:fld id="{DDBE135E-2566-4748-853C-8A3B78F0FB00}" type="slidenum">
              <a:rPr lang="en-GB" smtClean="0"/>
              <a:t>20</a:t>
            </a:fld>
            <a:endParaRPr lang="en-GB" dirty="0"/>
          </a:p>
        </p:txBody>
      </p:sp>
      <p:sp>
        <p:nvSpPr>
          <p:cNvPr id="23" name="Rectangle 22">
            <a:extLst>
              <a:ext uri="{FF2B5EF4-FFF2-40B4-BE49-F238E27FC236}">
                <a16:creationId xmlns:a16="http://schemas.microsoft.com/office/drawing/2014/main" id="{75AF38F2-69E5-5B49-36CA-4AD41636657D}"/>
              </a:ext>
            </a:extLst>
          </p:cNvPr>
          <p:cNvSpPr/>
          <p:nvPr/>
        </p:nvSpPr>
        <p:spPr>
          <a:xfrm>
            <a:off x="229046" y="1518408"/>
            <a:ext cx="6070648" cy="125908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rPr>
              <a:t>Recap: </a:t>
            </a:r>
            <a:r>
              <a:rPr lang="en-GB" dirty="0">
                <a:solidFill>
                  <a:schemeClr val="tx1"/>
                </a:solidFill>
              </a:rPr>
              <a:t>Company HCRU from Delphi panel</a:t>
            </a:r>
          </a:p>
          <a:p>
            <a:pPr marL="285750" indent="-285750">
              <a:buFont typeface="Arial" panose="020B0604020202020204" pitchFamily="34" charset="0"/>
              <a:buChar char="•"/>
            </a:pPr>
            <a:r>
              <a:rPr lang="en-GB" dirty="0">
                <a:solidFill>
                  <a:schemeClr val="tx1"/>
                </a:solidFill>
              </a:rPr>
              <a:t>ERG: Hospitalisation rates higher than TA614 &amp; 615</a:t>
            </a:r>
          </a:p>
          <a:p>
            <a:pPr marL="285750" indent="-285750">
              <a:buFont typeface="Arial" panose="020B0604020202020204" pitchFamily="34" charset="0"/>
              <a:buChar char="•"/>
            </a:pPr>
            <a:r>
              <a:rPr lang="en-GB" dirty="0">
                <a:solidFill>
                  <a:schemeClr val="tx1"/>
                </a:solidFill>
              </a:rPr>
              <a:t>Clinical expert ACM1: Number of hospital days likely lower for TSC than DS and LGS</a:t>
            </a:r>
          </a:p>
        </p:txBody>
      </p:sp>
      <p:sp>
        <p:nvSpPr>
          <p:cNvPr id="26" name="Rectangle 25">
            <a:extLst>
              <a:ext uri="{FF2B5EF4-FFF2-40B4-BE49-F238E27FC236}">
                <a16:creationId xmlns:a16="http://schemas.microsoft.com/office/drawing/2014/main" id="{8650BB35-2784-75A0-5663-80468F6DC3D8}"/>
              </a:ext>
            </a:extLst>
          </p:cNvPr>
          <p:cNvSpPr/>
          <p:nvPr/>
        </p:nvSpPr>
        <p:spPr>
          <a:xfrm>
            <a:off x="229046" y="2890194"/>
            <a:ext cx="6070648" cy="344363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a:t>
            </a:r>
          </a:p>
          <a:p>
            <a:pPr marL="285750" indent="-285750">
              <a:buFont typeface="Arial" panose="020B0604020202020204" pitchFamily="34" charset="0"/>
              <a:buChar char="•"/>
            </a:pPr>
            <a:r>
              <a:rPr lang="en-GB" dirty="0">
                <a:solidFill>
                  <a:schemeClr val="tx1"/>
                </a:solidFill>
              </a:rPr>
              <a:t>Interviews with clinicians used to source HCRU accepted in TA614 and TA615: </a:t>
            </a:r>
          </a:p>
          <a:p>
            <a:pPr marL="742950" lvl="1" indent="-285750">
              <a:buFont typeface="Wingdings" panose="05000000000000000000" pitchFamily="2" charset="2"/>
              <a:buChar char="v"/>
            </a:pPr>
            <a:r>
              <a:rPr lang="en-GB" dirty="0">
                <a:solidFill>
                  <a:schemeClr val="tx1"/>
                </a:solidFill>
              </a:rPr>
              <a:t>Delphi panel more robust methodology: recommended by NICE for eliciting expert consensus</a:t>
            </a:r>
          </a:p>
          <a:p>
            <a:pPr marL="742950" lvl="1" indent="-285750">
              <a:buFont typeface="Wingdings" panose="05000000000000000000" pitchFamily="2" charset="2"/>
              <a:buChar char="v"/>
            </a:pPr>
            <a:r>
              <a:rPr lang="en-GB" dirty="0">
                <a:solidFill>
                  <a:schemeClr val="tx1"/>
                </a:solidFill>
              </a:rPr>
              <a:t>TSC is similar orphan disease with lack of published data on resource use</a:t>
            </a:r>
          </a:p>
          <a:p>
            <a:pPr marL="285750" indent="-285750">
              <a:buFont typeface="Arial" panose="020B0604020202020204" pitchFamily="34" charset="0"/>
              <a:buChar char="•"/>
            </a:pPr>
            <a:r>
              <a:rPr lang="en-GB" dirty="0">
                <a:solidFill>
                  <a:schemeClr val="tx1"/>
                </a:solidFill>
              </a:rPr>
              <a:t>ERG’s 50% reduction arbitrary</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3" name="TextBox 2">
            <a:extLst>
              <a:ext uri="{FF2B5EF4-FFF2-40B4-BE49-F238E27FC236}">
                <a16:creationId xmlns:a16="http://schemas.microsoft.com/office/drawing/2014/main" id="{D5FD9CDB-2C91-694D-0A9A-780DACE49869}"/>
              </a:ext>
            </a:extLst>
          </p:cNvPr>
          <p:cNvSpPr txBox="1"/>
          <p:nvPr/>
        </p:nvSpPr>
        <p:spPr>
          <a:xfrm>
            <a:off x="186432" y="1037105"/>
            <a:ext cx="11152725" cy="369332"/>
          </a:xfrm>
          <a:prstGeom prst="rect">
            <a:avLst/>
          </a:prstGeom>
          <a:solidFill>
            <a:schemeClr val="accent3">
              <a:lumMod val="20000"/>
              <a:lumOff val="80000"/>
            </a:schemeClr>
          </a:solidFill>
        </p:spPr>
        <p:txBody>
          <a:bodyPr wrap="square" rtlCol="0">
            <a:spAutoFit/>
          </a:bodyPr>
          <a:lstStyle/>
          <a:p>
            <a:r>
              <a:rPr lang="en-GB" sz="1800" dirty="0">
                <a:effectLst/>
                <a:ea typeface="Times New Roman" panose="02020603050405020304" pitchFamily="18" charset="0"/>
              </a:rPr>
              <a:t>ACD section 3.12: “</a:t>
            </a:r>
            <a:r>
              <a:rPr lang="en-GB" sz="1800" i="1" dirty="0">
                <a:effectLst/>
                <a:ea typeface="Times New Roman" panose="02020603050405020304" pitchFamily="18" charset="0"/>
              </a:rPr>
              <a:t>...healthcare resource use is likely overestimated in the company’s model…”</a:t>
            </a:r>
            <a:endParaRPr lang="en-GB" i="1" dirty="0"/>
          </a:p>
        </p:txBody>
      </p:sp>
      <p:sp>
        <p:nvSpPr>
          <p:cNvPr id="5" name="Rectangle 4">
            <a:extLst>
              <a:ext uri="{FF2B5EF4-FFF2-40B4-BE49-F238E27FC236}">
                <a16:creationId xmlns:a16="http://schemas.microsoft.com/office/drawing/2014/main" id="{9747129E-0716-7051-6160-284C383D41B9}"/>
              </a:ext>
            </a:extLst>
          </p:cNvPr>
          <p:cNvSpPr/>
          <p:nvPr/>
        </p:nvSpPr>
        <p:spPr>
          <a:xfrm>
            <a:off x="6410091" y="1518408"/>
            <a:ext cx="5722745" cy="1995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ERG comments:</a:t>
            </a:r>
          </a:p>
          <a:p>
            <a:pPr marL="285750" indent="-285750">
              <a:buFont typeface="Arial" panose="020B0604020202020204" pitchFamily="34" charset="0"/>
              <a:buChar char="•"/>
            </a:pPr>
            <a:r>
              <a:rPr lang="en-GB" dirty="0">
                <a:solidFill>
                  <a:schemeClr val="tx1"/>
                </a:solidFill>
              </a:rPr>
              <a:t>Unclear how strictly committee preferred 50% reduction in hospitalization</a:t>
            </a:r>
          </a:p>
          <a:p>
            <a:pPr marL="285750" indent="-285750">
              <a:buFont typeface="Arial" panose="020B0604020202020204" pitchFamily="34" charset="0"/>
              <a:buChar char="•"/>
            </a:pPr>
            <a:r>
              <a:rPr lang="en-GB" dirty="0">
                <a:solidFill>
                  <a:schemeClr val="tx1"/>
                </a:solidFill>
              </a:rPr>
              <a:t>Verified NHS reference costs: </a:t>
            </a:r>
          </a:p>
          <a:p>
            <a:pPr marL="742950" lvl="1" indent="-285750">
              <a:buFont typeface="Wingdings" panose="05000000000000000000" pitchFamily="2" charset="2"/>
              <a:buChar char="v"/>
            </a:pPr>
            <a:r>
              <a:rPr lang="en-GB" dirty="0">
                <a:solidFill>
                  <a:schemeClr val="tx1"/>
                </a:solidFill>
              </a:rPr>
              <a:t>Hospitalisation costs (especially paediatric) risen dramatically 19/20 to 20/21: increase in costs or change in NHS methodology?</a:t>
            </a:r>
          </a:p>
          <a:p>
            <a:pPr marL="285750" indent="-285750">
              <a:buFont typeface="Arial" panose="020B0604020202020204" pitchFamily="34" charset="0"/>
              <a:buChar char="•"/>
            </a:pPr>
            <a:endParaRPr lang="en-GB" dirty="0">
              <a:solidFill>
                <a:schemeClr val="tx1"/>
              </a:solidFill>
            </a:endParaRPr>
          </a:p>
        </p:txBody>
      </p:sp>
      <p:graphicFrame>
        <p:nvGraphicFramePr>
          <p:cNvPr id="6" name="Table 6">
            <a:extLst>
              <a:ext uri="{FF2B5EF4-FFF2-40B4-BE49-F238E27FC236}">
                <a16:creationId xmlns:a16="http://schemas.microsoft.com/office/drawing/2014/main" id="{ED842AE5-953B-4A47-B8B7-1900F3649600}"/>
              </a:ext>
            </a:extLst>
          </p:cNvPr>
          <p:cNvGraphicFramePr>
            <a:graphicFrameLocks noGrp="1"/>
          </p:cNvGraphicFramePr>
          <p:nvPr>
            <p:extLst>
              <p:ext uri="{D42A27DB-BD31-4B8C-83A1-F6EECF244321}">
                <p14:modId xmlns:p14="http://schemas.microsoft.com/office/powerpoint/2010/main" val="3803527573"/>
              </p:ext>
            </p:extLst>
          </p:nvPr>
        </p:nvGraphicFramePr>
        <p:xfrm>
          <a:off x="6410092" y="3905524"/>
          <a:ext cx="5594096" cy="2380941"/>
        </p:xfrm>
        <a:graphic>
          <a:graphicData uri="http://schemas.openxmlformats.org/drawingml/2006/table">
            <a:tbl>
              <a:tblPr firstRow="1" bandRow="1">
                <a:tableStyleId>{5C22544A-7EE6-4342-B048-85BDC9FD1C3A}</a:tableStyleId>
              </a:tblPr>
              <a:tblGrid>
                <a:gridCol w="1747704">
                  <a:extLst>
                    <a:ext uri="{9D8B030D-6E8A-4147-A177-3AD203B41FA5}">
                      <a16:colId xmlns:a16="http://schemas.microsoft.com/office/drawing/2014/main" val="2992411849"/>
                    </a:ext>
                  </a:extLst>
                </a:gridCol>
                <a:gridCol w="1517804">
                  <a:extLst>
                    <a:ext uri="{9D8B030D-6E8A-4147-A177-3AD203B41FA5}">
                      <a16:colId xmlns:a16="http://schemas.microsoft.com/office/drawing/2014/main" val="1491876573"/>
                    </a:ext>
                  </a:extLst>
                </a:gridCol>
                <a:gridCol w="2328588">
                  <a:extLst>
                    <a:ext uri="{9D8B030D-6E8A-4147-A177-3AD203B41FA5}">
                      <a16:colId xmlns:a16="http://schemas.microsoft.com/office/drawing/2014/main" val="2446561016"/>
                    </a:ext>
                  </a:extLst>
                </a:gridCol>
              </a:tblGrid>
              <a:tr h="369261">
                <a:tc>
                  <a:txBody>
                    <a:bodyPr/>
                    <a:lstStyle/>
                    <a:p>
                      <a:pPr algn="ctr"/>
                      <a:r>
                        <a:rPr lang="en-GB" sz="1600" dirty="0"/>
                        <a:t>Hospitalisation rates</a:t>
                      </a:r>
                    </a:p>
                  </a:txBody>
                  <a:tcPr/>
                </a:tc>
                <a:tc>
                  <a:txBody>
                    <a:bodyPr/>
                    <a:lstStyle/>
                    <a:p>
                      <a:pPr algn="ctr"/>
                      <a:r>
                        <a:rPr lang="en-GB" sz="1600" dirty="0"/>
                        <a:t>Submitted by</a:t>
                      </a:r>
                    </a:p>
                  </a:txBody>
                  <a:tcPr/>
                </a:tc>
                <a:tc>
                  <a:txBody>
                    <a:bodyPr/>
                    <a:lstStyle/>
                    <a:p>
                      <a:pPr algn="ctr"/>
                      <a:r>
                        <a:rPr lang="en-GB" sz="1600" dirty="0"/>
                        <a:t>Preferred by</a:t>
                      </a:r>
                    </a:p>
                  </a:txBody>
                  <a:tcPr/>
                </a:tc>
                <a:extLst>
                  <a:ext uri="{0D108BD9-81ED-4DB2-BD59-A6C34878D82A}">
                    <a16:rowId xmlns:a16="http://schemas.microsoft.com/office/drawing/2014/main" val="2305995341"/>
                  </a:ext>
                </a:extLst>
              </a:tr>
              <a:tr h="2137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Delphi panel</a:t>
                      </a:r>
                    </a:p>
                  </a:txBody>
                  <a:tcPr/>
                </a:tc>
                <a:tc>
                  <a:txBody>
                    <a:bodyPr/>
                    <a:lstStyle/>
                    <a:p>
                      <a:pPr algn="ctr"/>
                      <a:r>
                        <a:rPr lang="en-GB" sz="1600" kern="1200" dirty="0">
                          <a:solidFill>
                            <a:schemeClr val="dk1"/>
                          </a:solidFill>
                          <a:latin typeface="+mn-lt"/>
                          <a:ea typeface="+mn-ea"/>
                          <a:cs typeface="+mn-cs"/>
                        </a:rPr>
                        <a:t>Company</a:t>
                      </a:r>
                    </a:p>
                  </a:txBody>
                  <a:tcPr/>
                </a:tc>
                <a:tc>
                  <a:txBody>
                    <a:bodyPr/>
                    <a:lstStyle/>
                    <a:p>
                      <a:pPr algn="ctr"/>
                      <a:r>
                        <a:rPr lang="en-GB" sz="1600" kern="1200" dirty="0">
                          <a:solidFill>
                            <a:schemeClr val="dk1"/>
                          </a:solidFill>
                          <a:latin typeface="+mn-lt"/>
                          <a:ea typeface="+mn-ea"/>
                          <a:cs typeface="+mn-cs"/>
                        </a:rPr>
                        <a:t>Company </a:t>
                      </a:r>
                    </a:p>
                  </a:txBody>
                  <a:tcPr/>
                </a:tc>
                <a:extLst>
                  <a:ext uri="{0D108BD9-81ED-4DB2-BD59-A6C34878D82A}">
                    <a16:rowId xmlns:a16="http://schemas.microsoft.com/office/drawing/2014/main" val="474375358"/>
                  </a:ext>
                </a:extLst>
              </a:tr>
              <a:tr h="310957">
                <a:tc>
                  <a:txBody>
                    <a:bodyPr/>
                    <a:lstStyle/>
                    <a:p>
                      <a:pPr algn="ctr">
                        <a:spcBef>
                          <a:spcPts val="200"/>
                        </a:spcBef>
                        <a:spcAft>
                          <a:spcPts val="200"/>
                        </a:spcAft>
                      </a:pPr>
                      <a:r>
                        <a:rPr lang="en-GB" sz="1600" kern="1200" dirty="0">
                          <a:solidFill>
                            <a:schemeClr val="dk1"/>
                          </a:solidFill>
                          <a:latin typeface="+mn-lt"/>
                          <a:ea typeface="+mn-ea"/>
                          <a:cs typeface="+mn-cs"/>
                        </a:rPr>
                        <a:t>-10%, -20%,  -30% and -40%</a:t>
                      </a:r>
                    </a:p>
                  </a:txBody>
                  <a:tcPr marL="68580" marR="68580" marT="0" marB="0"/>
                </a:tc>
                <a:tc>
                  <a:txBody>
                    <a:bodyPr/>
                    <a:lstStyle/>
                    <a:p>
                      <a:pPr algn="ctr"/>
                      <a:r>
                        <a:rPr lang="en-GB" sz="1600" kern="1200" dirty="0">
                          <a:solidFill>
                            <a:schemeClr val="dk1"/>
                          </a:solidFill>
                          <a:latin typeface="+mn-lt"/>
                          <a:ea typeface="+mn-ea"/>
                          <a:cs typeface="+mn-cs"/>
                        </a:rPr>
                        <a:t>Company</a:t>
                      </a:r>
                    </a:p>
                  </a:txBody>
                  <a:tcPr/>
                </a:tc>
                <a:tc rowSpan="2">
                  <a:txBody>
                    <a:bodyPr/>
                    <a:lstStyle/>
                    <a:p>
                      <a:pPr algn="ctr"/>
                      <a:r>
                        <a:rPr lang="en-GB" sz="1600" b="1" kern="1200" dirty="0">
                          <a:solidFill>
                            <a:srgbClr val="228096"/>
                          </a:solidFill>
                          <a:latin typeface="+mn-lt"/>
                          <a:ea typeface="+mn-ea"/>
                          <a:cs typeface="+mn-cs"/>
                        </a:rPr>
                        <a:t>New</a:t>
                      </a:r>
                      <a:r>
                        <a:rPr lang="en-GB" sz="1600" b="1" kern="1200" dirty="0">
                          <a:solidFill>
                            <a:schemeClr val="dk1"/>
                          </a:solidFill>
                          <a:latin typeface="+mn-lt"/>
                          <a:ea typeface="+mn-ea"/>
                          <a:cs typeface="+mn-cs"/>
                        </a:rPr>
                        <a:t> </a:t>
                      </a:r>
                      <a:r>
                        <a:rPr lang="en-GB" sz="1600" b="0" kern="1200" dirty="0">
                          <a:solidFill>
                            <a:schemeClr val="dk1"/>
                          </a:solidFill>
                          <a:latin typeface="+mn-lt"/>
                          <a:ea typeface="+mn-ea"/>
                          <a:cs typeface="+mn-cs"/>
                        </a:rPr>
                        <a:t>s</a:t>
                      </a:r>
                      <a:r>
                        <a:rPr lang="en-GB" sz="1600" kern="1200" dirty="0">
                          <a:solidFill>
                            <a:schemeClr val="dk1"/>
                          </a:solidFill>
                          <a:latin typeface="+mn-lt"/>
                          <a:ea typeface="+mn-ea"/>
                          <a:cs typeface="+mn-cs"/>
                        </a:rPr>
                        <a:t>cenarios for consideration ACM2</a:t>
                      </a:r>
                    </a:p>
                  </a:txBody>
                  <a:tcPr/>
                </a:tc>
                <a:extLst>
                  <a:ext uri="{0D108BD9-81ED-4DB2-BD59-A6C34878D82A}">
                    <a16:rowId xmlns:a16="http://schemas.microsoft.com/office/drawing/2014/main" val="2880847638"/>
                  </a:ext>
                </a:extLst>
              </a:tr>
              <a:tr h="213783">
                <a:tc>
                  <a:txBody>
                    <a:bodyPr/>
                    <a:lstStyle/>
                    <a:p>
                      <a:pPr algn="ctr">
                        <a:spcBef>
                          <a:spcPts val="200"/>
                        </a:spcBef>
                        <a:spcAft>
                          <a:spcPts val="200"/>
                        </a:spcAft>
                      </a:pPr>
                      <a:r>
                        <a:rPr lang="en-GB" sz="1600" kern="1200" dirty="0">
                          <a:solidFill>
                            <a:schemeClr val="dk1"/>
                          </a:solidFill>
                          <a:latin typeface="+mn-lt"/>
                          <a:ea typeface="+mn-ea"/>
                          <a:cs typeface="+mn-cs"/>
                        </a:rPr>
                        <a:t>-25%</a:t>
                      </a:r>
                    </a:p>
                  </a:txBody>
                  <a:tcPr marL="68580" marR="68580" marT="0" marB="0"/>
                </a:tc>
                <a:tc>
                  <a:txBody>
                    <a:bodyPr/>
                    <a:lstStyle/>
                    <a:p>
                      <a:pPr algn="ctr"/>
                      <a:r>
                        <a:rPr lang="en-GB" sz="1600" kern="1200" dirty="0">
                          <a:solidFill>
                            <a:schemeClr val="dk1"/>
                          </a:solidFill>
                          <a:latin typeface="+mn-lt"/>
                          <a:ea typeface="+mn-ea"/>
                          <a:cs typeface="+mn-cs"/>
                        </a:rPr>
                        <a:t>ERG</a:t>
                      </a:r>
                    </a:p>
                  </a:txBody>
                  <a:tcPr/>
                </a:tc>
                <a:tc vMerge="1">
                  <a:txBody>
                    <a:bodyPr/>
                    <a:lstStyle/>
                    <a:p>
                      <a:pPr algn="ctr"/>
                      <a:endParaRPr lang="en-GB" sz="1600" kern="1200" dirty="0">
                        <a:solidFill>
                          <a:schemeClr val="dk1"/>
                        </a:solidFill>
                        <a:latin typeface="+mn-lt"/>
                        <a:ea typeface="+mn-ea"/>
                        <a:cs typeface="+mn-cs"/>
                      </a:endParaRPr>
                    </a:p>
                  </a:txBody>
                  <a:tcPr/>
                </a:tc>
                <a:extLst>
                  <a:ext uri="{0D108BD9-81ED-4DB2-BD59-A6C34878D82A}">
                    <a16:rowId xmlns:a16="http://schemas.microsoft.com/office/drawing/2014/main" val="3425135709"/>
                  </a:ext>
                </a:extLst>
              </a:tr>
              <a:tr h="369261">
                <a:tc>
                  <a:txBody>
                    <a:bodyPr/>
                    <a:lstStyle/>
                    <a:p>
                      <a:pPr algn="ctr">
                        <a:spcBef>
                          <a:spcPts val="200"/>
                        </a:spcBef>
                        <a:spcAft>
                          <a:spcPts val="200"/>
                        </a:spcAft>
                      </a:pPr>
                      <a:r>
                        <a:rPr lang="en-GB" sz="1600" kern="1200" dirty="0">
                          <a:solidFill>
                            <a:schemeClr val="dk1"/>
                          </a:solidFill>
                          <a:latin typeface="+mn-lt"/>
                          <a:ea typeface="+mn-ea"/>
                          <a:cs typeface="+mn-cs"/>
                        </a:rPr>
                        <a:t>-50%</a:t>
                      </a:r>
                    </a:p>
                  </a:txBody>
                  <a:tcPr marL="68580" marR="68580" marT="0" marB="0"/>
                </a:tc>
                <a:tc>
                  <a:txBody>
                    <a:bodyPr/>
                    <a:lstStyle/>
                    <a:p>
                      <a:pPr algn="ctr"/>
                      <a:r>
                        <a:rPr lang="en-GB" sz="1600" kern="1200" dirty="0">
                          <a:solidFill>
                            <a:schemeClr val="dk1"/>
                          </a:solidFill>
                          <a:latin typeface="+mn-lt"/>
                          <a:ea typeface="+mn-ea"/>
                          <a:cs typeface="+mn-cs"/>
                        </a:rPr>
                        <a:t>ERG</a:t>
                      </a:r>
                    </a:p>
                  </a:txBody>
                  <a:tcPr/>
                </a:tc>
                <a:tc>
                  <a:txBody>
                    <a:bodyPr/>
                    <a:lstStyle/>
                    <a:p>
                      <a:pPr algn="ctr"/>
                      <a:r>
                        <a:rPr lang="en-GB" sz="1600" kern="1200" dirty="0">
                          <a:solidFill>
                            <a:schemeClr val="dk1"/>
                          </a:solidFill>
                          <a:latin typeface="+mn-lt"/>
                          <a:ea typeface="+mn-ea"/>
                          <a:cs typeface="+mn-cs"/>
                        </a:rPr>
                        <a:t>ERG</a:t>
                      </a:r>
                    </a:p>
                  </a:txBody>
                  <a:tcPr/>
                </a:tc>
                <a:extLst>
                  <a:ext uri="{0D108BD9-81ED-4DB2-BD59-A6C34878D82A}">
                    <a16:rowId xmlns:a16="http://schemas.microsoft.com/office/drawing/2014/main" val="2354511859"/>
                  </a:ext>
                </a:extLst>
              </a:tr>
              <a:tr h="174913">
                <a:tc gridSpan="3">
                  <a:txBody>
                    <a:bodyPr/>
                    <a:lstStyle/>
                    <a:p>
                      <a:r>
                        <a:rPr lang="en-GB" sz="1200" dirty="0"/>
                        <a:t>Source: adapted from company response to consultation, table 1</a:t>
                      </a:r>
                    </a:p>
                  </a:txBody>
                  <a:tcPr/>
                </a:tc>
                <a:tc hMerge="1">
                  <a:txBody>
                    <a:bodyPr/>
                    <a:lstStyle/>
                    <a:p>
                      <a:endParaRPr lang="en-GB"/>
                    </a:p>
                  </a:txBody>
                  <a:tcPr/>
                </a:tc>
                <a:tc hMerge="1">
                  <a:txBody>
                    <a:bodyPr/>
                    <a:lstStyle/>
                    <a:p>
                      <a:pPr algn="r"/>
                      <a:endParaRPr lang="en-GB" sz="1600" kern="1200" dirty="0">
                        <a:solidFill>
                          <a:schemeClr val="dk1"/>
                        </a:solidFill>
                        <a:latin typeface="+mn-lt"/>
                        <a:ea typeface="+mn-ea"/>
                        <a:cs typeface="+mn-cs"/>
                      </a:endParaRPr>
                    </a:p>
                  </a:txBody>
                  <a:tcPr/>
                </a:tc>
                <a:extLst>
                  <a:ext uri="{0D108BD9-81ED-4DB2-BD59-A6C34878D82A}">
                    <a16:rowId xmlns:a16="http://schemas.microsoft.com/office/drawing/2014/main" val="395494854"/>
                  </a:ext>
                </a:extLst>
              </a:tr>
            </a:tbl>
          </a:graphicData>
        </a:graphic>
      </p:graphicFrame>
      <p:sp>
        <p:nvSpPr>
          <p:cNvPr id="7" name="Rectangle 6" descr="Question to committee">
            <a:extLst>
              <a:ext uri="{FF2B5EF4-FFF2-40B4-BE49-F238E27FC236}">
                <a16:creationId xmlns:a16="http://schemas.microsoft.com/office/drawing/2014/main" id="{6486AF5E-E84A-4DEB-5E6B-D43EB0F02EE7}"/>
              </a:ext>
            </a:extLst>
          </p:cNvPr>
          <p:cNvSpPr/>
          <p:nvPr/>
        </p:nvSpPr>
        <p:spPr>
          <a:xfrm>
            <a:off x="767329" y="6371845"/>
            <a:ext cx="11256079" cy="3004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spcAft>
                <a:spcPts val="300"/>
              </a:spcAft>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What is the rate of hospitalisation for people with TSC-associated epilepsy compared with LGS and DS? </a:t>
            </a:r>
          </a:p>
        </p:txBody>
      </p:sp>
      <p:grpSp>
        <p:nvGrpSpPr>
          <p:cNvPr id="9" name="Group 8">
            <a:extLst>
              <a:ext uri="{FF2B5EF4-FFF2-40B4-BE49-F238E27FC236}">
                <a16:creationId xmlns:a16="http://schemas.microsoft.com/office/drawing/2014/main" id="{BA72C2A3-C8CA-11A4-A608-9A03BEB640E4}"/>
              </a:ext>
              <a:ext uri="{C183D7F6-B498-43B3-948B-1728B52AA6E4}">
                <adec:decorative xmlns:adec="http://schemas.microsoft.com/office/drawing/2017/decorative" val="1"/>
              </a:ext>
            </a:extLst>
          </p:cNvPr>
          <p:cNvGrpSpPr/>
          <p:nvPr/>
        </p:nvGrpSpPr>
        <p:grpSpPr>
          <a:xfrm>
            <a:off x="275044" y="6296692"/>
            <a:ext cx="576000" cy="576000"/>
            <a:chOff x="-1440493" y="4133589"/>
            <a:chExt cx="576000" cy="576000"/>
          </a:xfrm>
        </p:grpSpPr>
        <p:sp>
          <p:nvSpPr>
            <p:cNvPr id="10" name="Oval 9">
              <a:extLst>
                <a:ext uri="{FF2B5EF4-FFF2-40B4-BE49-F238E27FC236}">
                  <a16:creationId xmlns:a16="http://schemas.microsoft.com/office/drawing/2014/main" id="{5C2816B5-3A31-CF78-380E-22232C648AAB}"/>
                </a:ext>
              </a:extLst>
            </p:cNvPr>
            <p:cNvSpPr/>
            <p:nvPr/>
          </p:nvSpPr>
          <p:spPr>
            <a:xfrm>
              <a:off x="-1440493" y="4133589"/>
              <a:ext cx="576000" cy="57600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Graphic 10">
              <a:extLst>
                <a:ext uri="{FF2B5EF4-FFF2-40B4-BE49-F238E27FC236}">
                  <a16:creationId xmlns:a16="http://schemas.microsoft.com/office/drawing/2014/main" id="{FF111EB6-7B85-B5C9-9266-5D3C94BA07E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14" name="TextBox 13">
            <a:extLst>
              <a:ext uri="{FF2B5EF4-FFF2-40B4-BE49-F238E27FC236}">
                <a16:creationId xmlns:a16="http://schemas.microsoft.com/office/drawing/2014/main" id="{B69987E7-A513-0DE7-D3F0-C006FCC98A83}"/>
              </a:ext>
            </a:extLst>
          </p:cNvPr>
          <p:cNvSpPr txBox="1"/>
          <p:nvPr/>
        </p:nvSpPr>
        <p:spPr>
          <a:xfrm>
            <a:off x="929415" y="6603260"/>
            <a:ext cx="11203421" cy="538865"/>
          </a:xfrm>
          <a:prstGeom prst="rect">
            <a:avLst/>
          </a:prstGeom>
          <a:noFill/>
        </p:spPr>
        <p:txBody>
          <a:bodyPr wrap="square">
            <a:spAutoFit/>
          </a:bodyPr>
          <a:lstStyle/>
          <a:p>
            <a:r>
              <a:rPr lang="en-GB" sz="1451" dirty="0"/>
              <a:t>DS, Dravet Syndrome; HCRU, health care resource use; ICER, incremental cost-effectiveness ratio; LGS, Lennox Gastaut  Syndrome; </a:t>
            </a:r>
            <a:endParaRPr lang="en-GB" sz="1451" b="1" dirty="0"/>
          </a:p>
          <a:p>
            <a:endParaRPr lang="en-GB" sz="1451" b="1" dirty="0"/>
          </a:p>
        </p:txBody>
      </p:sp>
      <p:sp>
        <p:nvSpPr>
          <p:cNvPr id="12" name="TextBox 11">
            <a:extLst>
              <a:ext uri="{FF2B5EF4-FFF2-40B4-BE49-F238E27FC236}">
                <a16:creationId xmlns:a16="http://schemas.microsoft.com/office/drawing/2014/main" id="{2D432496-47A6-C5CE-4C6B-E2709D612CA3}"/>
              </a:ext>
            </a:extLst>
          </p:cNvPr>
          <p:cNvSpPr txBox="1"/>
          <p:nvPr/>
        </p:nvSpPr>
        <p:spPr>
          <a:xfrm>
            <a:off x="6395369" y="3599664"/>
            <a:ext cx="5737468" cy="369332"/>
          </a:xfrm>
          <a:prstGeom prst="rect">
            <a:avLst/>
          </a:prstGeom>
          <a:noFill/>
        </p:spPr>
        <p:txBody>
          <a:bodyPr wrap="none" rtlCol="0">
            <a:spAutoFit/>
          </a:bodyPr>
          <a:lstStyle/>
          <a:p>
            <a:r>
              <a:rPr lang="en-GB" b="1" dirty="0"/>
              <a:t>Possible hospitalisation rates for people with TSC</a:t>
            </a:r>
          </a:p>
        </p:txBody>
      </p:sp>
    </p:spTree>
    <p:extLst>
      <p:ext uri="{BB962C8B-B14F-4D97-AF65-F5344CB8AC3E}">
        <p14:creationId xmlns:p14="http://schemas.microsoft.com/office/powerpoint/2010/main" val="728174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4A8027-6571-489E-B092-CA08FF39E18A}"/>
              </a:ext>
            </a:extLst>
          </p:cNvPr>
          <p:cNvSpPr txBox="1">
            <a:spLocks/>
          </p:cNvSpPr>
          <p:nvPr/>
        </p:nvSpPr>
        <p:spPr>
          <a:xfrm>
            <a:off x="186431" y="27547"/>
            <a:ext cx="12005569"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Company comments: other committee assumptions (1) </a:t>
            </a:r>
          </a:p>
          <a:p>
            <a:pPr>
              <a:defRPr/>
            </a:pPr>
            <a:r>
              <a:rPr lang="en-GB" sz="2000" b="0" i="1" dirty="0">
                <a:solidFill>
                  <a:schemeClr val="tx2"/>
                </a:solidFill>
                <a:latin typeface="Arial" panose="020B0604020202020204" pitchFamily="34" charset="0"/>
                <a:cs typeface="Arial" panose="020B0604020202020204" pitchFamily="34" charset="0"/>
              </a:rPr>
              <a:t>Company: committees assumptions conservative but ACM1 approaches still valid  </a:t>
            </a:r>
          </a:p>
        </p:txBody>
      </p:sp>
      <p:graphicFrame>
        <p:nvGraphicFramePr>
          <p:cNvPr id="11" name="Table 12">
            <a:extLst>
              <a:ext uri="{FF2B5EF4-FFF2-40B4-BE49-F238E27FC236}">
                <a16:creationId xmlns:a16="http://schemas.microsoft.com/office/drawing/2014/main" id="{31CC7CA5-E1A6-703A-BDF8-14BF48D5483E}"/>
              </a:ext>
            </a:extLst>
          </p:cNvPr>
          <p:cNvGraphicFramePr>
            <a:graphicFrameLocks noGrp="1"/>
          </p:cNvGraphicFramePr>
          <p:nvPr>
            <p:extLst>
              <p:ext uri="{D42A27DB-BD31-4B8C-83A1-F6EECF244321}">
                <p14:modId xmlns:p14="http://schemas.microsoft.com/office/powerpoint/2010/main" val="591668720"/>
              </p:ext>
            </p:extLst>
          </p:nvPr>
        </p:nvGraphicFramePr>
        <p:xfrm>
          <a:off x="50510" y="912113"/>
          <a:ext cx="12005569" cy="5547360"/>
        </p:xfrm>
        <a:graphic>
          <a:graphicData uri="http://schemas.openxmlformats.org/drawingml/2006/table">
            <a:tbl>
              <a:tblPr firstRow="1" bandRow="1">
                <a:tableStyleId>{5C22544A-7EE6-4342-B048-85BDC9FD1C3A}</a:tableStyleId>
              </a:tblPr>
              <a:tblGrid>
                <a:gridCol w="2158434">
                  <a:extLst>
                    <a:ext uri="{9D8B030D-6E8A-4147-A177-3AD203B41FA5}">
                      <a16:colId xmlns:a16="http://schemas.microsoft.com/office/drawing/2014/main" val="1524555359"/>
                    </a:ext>
                  </a:extLst>
                </a:gridCol>
                <a:gridCol w="3277456">
                  <a:extLst>
                    <a:ext uri="{9D8B030D-6E8A-4147-A177-3AD203B41FA5}">
                      <a16:colId xmlns:a16="http://schemas.microsoft.com/office/drawing/2014/main" val="2192900851"/>
                    </a:ext>
                  </a:extLst>
                </a:gridCol>
                <a:gridCol w="4680284">
                  <a:extLst>
                    <a:ext uri="{9D8B030D-6E8A-4147-A177-3AD203B41FA5}">
                      <a16:colId xmlns:a16="http://schemas.microsoft.com/office/drawing/2014/main" val="239707063"/>
                    </a:ext>
                  </a:extLst>
                </a:gridCol>
                <a:gridCol w="1889395">
                  <a:extLst>
                    <a:ext uri="{9D8B030D-6E8A-4147-A177-3AD203B41FA5}">
                      <a16:colId xmlns:a16="http://schemas.microsoft.com/office/drawing/2014/main" val="479214175"/>
                    </a:ext>
                  </a:extLst>
                </a:gridCol>
              </a:tblGrid>
              <a:tr h="370840">
                <a:tc>
                  <a:txBody>
                    <a:bodyPr/>
                    <a:lstStyle/>
                    <a:p>
                      <a:r>
                        <a:rPr lang="en-GB" sz="1700" dirty="0"/>
                        <a:t>Committee preferred ACM1</a:t>
                      </a:r>
                    </a:p>
                  </a:txBody>
                  <a:tcPr/>
                </a:tc>
                <a:tc>
                  <a:txBody>
                    <a:bodyPr/>
                    <a:lstStyle/>
                    <a:p>
                      <a:r>
                        <a:rPr lang="en-GB" sz="1700" dirty="0"/>
                        <a:t>Company comment</a:t>
                      </a:r>
                    </a:p>
                  </a:txBody>
                  <a:tcPr/>
                </a:tc>
                <a:tc>
                  <a:txBody>
                    <a:bodyPr/>
                    <a:lstStyle/>
                    <a:p>
                      <a:r>
                        <a:rPr lang="en-GB" sz="1700" dirty="0"/>
                        <a:t>ERG comment</a:t>
                      </a:r>
                    </a:p>
                  </a:txBody>
                  <a:tcPr/>
                </a:tc>
                <a:tc>
                  <a:txBody>
                    <a:bodyPr/>
                    <a:lstStyle/>
                    <a:p>
                      <a:r>
                        <a:rPr lang="en-GB" sz="1700" dirty="0"/>
                        <a:t>Other considerations</a:t>
                      </a:r>
                    </a:p>
                  </a:txBody>
                  <a:tcPr/>
                </a:tc>
                <a:extLst>
                  <a:ext uri="{0D108BD9-81ED-4DB2-BD59-A6C34878D82A}">
                    <a16:rowId xmlns:a16="http://schemas.microsoft.com/office/drawing/2014/main" val="509723801"/>
                  </a:ext>
                </a:extLst>
              </a:tr>
              <a:tr h="370840">
                <a:tc>
                  <a:txBody>
                    <a:bodyPr/>
                    <a:lstStyle/>
                    <a:p>
                      <a:r>
                        <a:rPr lang="en-GB" sz="1700" b="1" kern="1200" dirty="0">
                          <a:solidFill>
                            <a:schemeClr val="dk1"/>
                          </a:solidFill>
                          <a:latin typeface="+mn-lt"/>
                          <a:ea typeface="+mn-ea"/>
                          <a:cs typeface="+mn-cs"/>
                        </a:rPr>
                        <a:t>Costs &amp; benefits for TAND aspects: 2 - 6 year old only, using conservative utility benefit (0.09)</a:t>
                      </a:r>
                    </a:p>
                  </a:txBody>
                  <a:tcPr/>
                </a:tc>
                <a:tc>
                  <a:txBody>
                    <a:bodyPr/>
                    <a:lstStyle/>
                    <a:p>
                      <a:r>
                        <a:rPr lang="en-GB" sz="1700" dirty="0"/>
                        <a:t>Committee only recognised some of the benefit on TAND aspects: potential additional benefit not captured </a:t>
                      </a:r>
                    </a:p>
                  </a:txBody>
                  <a:tcPr/>
                </a:tc>
                <a:tc>
                  <a:txBody>
                    <a:bodyPr/>
                    <a:lstStyle/>
                    <a:p>
                      <a:r>
                        <a:rPr lang="en-GB" sz="1700" dirty="0"/>
                        <a:t>Acknowledge TSC-related epilepsy can impact TAND but substantial uncertainty around multiple assumptions used in calculation</a:t>
                      </a:r>
                    </a:p>
                  </a:txBody>
                  <a:tcPr/>
                </a:tc>
                <a:tc>
                  <a:txBody>
                    <a:bodyPr/>
                    <a:lstStyle/>
                    <a:p>
                      <a:r>
                        <a:rPr lang="en-GB" sz="1700" dirty="0"/>
                        <a:t>Scenarios from ACM1: exclude TAND aspects</a:t>
                      </a:r>
                    </a:p>
                  </a:txBody>
                  <a:tcPr/>
                </a:tc>
                <a:extLst>
                  <a:ext uri="{0D108BD9-81ED-4DB2-BD59-A6C34878D82A}">
                    <a16:rowId xmlns:a16="http://schemas.microsoft.com/office/drawing/2014/main" val="740991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1" kern="1200" dirty="0">
                          <a:solidFill>
                            <a:schemeClr val="dk1"/>
                          </a:solidFill>
                          <a:latin typeface="+mn-lt"/>
                          <a:ea typeface="+mn-ea"/>
                          <a:cs typeface="+mn-cs"/>
                        </a:rPr>
                        <a:t>6.61 cut-off for seizure-free over 7 days</a:t>
                      </a:r>
                    </a:p>
                  </a:txBody>
                  <a:tcPr/>
                </a:tc>
                <a:tc>
                  <a:txBody>
                    <a:bodyPr/>
                    <a:lstStyle/>
                    <a:p>
                      <a:r>
                        <a:rPr lang="en-GB" sz="1700" dirty="0"/>
                        <a:t>Maintain robust methodological rationale for 6.5 day cut-off: better reflects trial outcomes</a:t>
                      </a:r>
                    </a:p>
                  </a:txBody>
                  <a:tcPr/>
                </a:tc>
                <a:tc>
                  <a:txBody>
                    <a:bodyPr/>
                    <a:lstStyle/>
                    <a:p>
                      <a:pPr marL="285750" indent="-285750">
                        <a:buFont typeface="Arial" panose="020B0604020202020204" pitchFamily="34" charset="0"/>
                        <a:buChar char="•"/>
                      </a:pPr>
                      <a:r>
                        <a:rPr lang="en-GB" sz="1700" dirty="0"/>
                        <a:t>Unclear why 6.61 days is conservative: 7 day cut off more reflective of 1 week period </a:t>
                      </a:r>
                    </a:p>
                    <a:p>
                      <a:pPr marL="285750" indent="-285750">
                        <a:buFont typeface="Arial" panose="020B0604020202020204" pitchFamily="34" charset="0"/>
                        <a:buChar char="•"/>
                      </a:pPr>
                      <a:r>
                        <a:rPr lang="en-GB" sz="1700" dirty="0"/>
                        <a:t>‘Seizure free over 7 days’ not measured in trial: cannot relate outcome to those observed in trial </a:t>
                      </a:r>
                    </a:p>
                  </a:txBody>
                  <a:tcPr/>
                </a:tc>
                <a:tc>
                  <a:txBody>
                    <a:bodyPr/>
                    <a:lstStyle/>
                    <a:p>
                      <a:r>
                        <a:rPr lang="en-GB" sz="1700" dirty="0"/>
                        <a:t>Scenarios from ACM1: 6.5, 6.61 and 7 days</a:t>
                      </a:r>
                    </a:p>
                  </a:txBody>
                  <a:tcPr/>
                </a:tc>
                <a:extLst>
                  <a:ext uri="{0D108BD9-81ED-4DB2-BD59-A6C34878D82A}">
                    <a16:rowId xmlns:a16="http://schemas.microsoft.com/office/drawing/2014/main" val="3718343655"/>
                  </a:ext>
                </a:extLst>
              </a:tr>
              <a:tr h="415303">
                <a:tc>
                  <a:txBody>
                    <a:bodyPr/>
                    <a:lstStyle/>
                    <a:p>
                      <a:r>
                        <a:rPr lang="en-GB" sz="1700" b="1" kern="1200" dirty="0">
                          <a:solidFill>
                            <a:schemeClr val="dk1"/>
                          </a:solidFill>
                          <a:latin typeface="+mn-lt"/>
                          <a:ea typeface="+mn-ea"/>
                          <a:cs typeface="+mn-cs"/>
                        </a:rPr>
                        <a:t>Adjusting institutionalisation using ERG method</a:t>
                      </a:r>
                    </a:p>
                  </a:txBody>
                  <a:tcPr/>
                </a:tc>
                <a:tc>
                  <a:txBody>
                    <a:bodyPr/>
                    <a:lstStyle/>
                    <a:p>
                      <a:pPr marL="285750" indent="-285750">
                        <a:buFont typeface="Arial" panose="020B0604020202020204" pitchFamily="34" charset="0"/>
                        <a:buChar char="•"/>
                      </a:pPr>
                      <a:r>
                        <a:rPr lang="en-GB" sz="1700" dirty="0"/>
                        <a:t>Accept ERG’s approach conservative but company’s approach equally valid</a:t>
                      </a:r>
                    </a:p>
                    <a:p>
                      <a:pPr marL="285750" indent="-285750">
                        <a:buFont typeface="Arial" panose="020B0604020202020204" pitchFamily="34" charset="0"/>
                        <a:buChar char="•"/>
                      </a:pPr>
                      <a:r>
                        <a:rPr lang="en-GB" sz="1700" dirty="0"/>
                        <a:t>Identified and corrected error in ERG’s implementation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700" kern="1200" dirty="0">
                          <a:solidFill>
                            <a:schemeClr val="dk1"/>
                          </a:solidFill>
                          <a:latin typeface="+mn-lt"/>
                          <a:ea typeface="+mn-ea"/>
                          <a:cs typeface="+mn-cs"/>
                        </a:rPr>
                        <a:t>Uncertain how much carer disutility would change when a patient institutionalized:</a:t>
                      </a:r>
                    </a:p>
                    <a:p>
                      <a:pPr marL="285750" lvl="0" indent="-285750">
                        <a:buFont typeface="Arial" panose="020B0604020202020204" pitchFamily="34" charset="0"/>
                        <a:buChar char="•"/>
                      </a:pPr>
                      <a:r>
                        <a:rPr lang="en-GB" sz="1700" kern="1200" dirty="0">
                          <a:solidFill>
                            <a:schemeClr val="dk1"/>
                          </a:solidFill>
                          <a:latin typeface="+mn-lt"/>
                          <a:ea typeface="+mn-ea"/>
                          <a:cs typeface="+mn-cs"/>
                        </a:rPr>
                        <a:t>Agree that worries and guilt remain</a:t>
                      </a:r>
                    </a:p>
                    <a:p>
                      <a:pPr marL="285750" lvl="0" indent="-285750">
                        <a:buFont typeface="Arial" panose="020B0604020202020204" pitchFamily="34" charset="0"/>
                        <a:buChar char="•"/>
                      </a:pPr>
                      <a:r>
                        <a:rPr lang="en-GB" sz="1700" kern="1200" dirty="0">
                          <a:solidFill>
                            <a:schemeClr val="dk1"/>
                          </a:solidFill>
                          <a:latin typeface="+mn-lt"/>
                          <a:ea typeface="+mn-ea"/>
                          <a:cs typeface="+mn-cs"/>
                        </a:rPr>
                        <a:t>But some improvement may be expected in other aspects of QoL captured in EQ-5D including:</a:t>
                      </a:r>
                    </a:p>
                    <a:p>
                      <a:pPr marL="742950" lvl="1" indent="-285750">
                        <a:buFont typeface="Arial" panose="020B0604020202020204" pitchFamily="34" charset="0"/>
                        <a:buChar char="•"/>
                      </a:pPr>
                      <a:r>
                        <a:rPr lang="en-GB" sz="1700" kern="1200" dirty="0">
                          <a:solidFill>
                            <a:schemeClr val="dk1"/>
                          </a:solidFill>
                          <a:latin typeface="+mn-lt"/>
                          <a:ea typeface="+mn-ea"/>
                          <a:cs typeface="+mn-cs"/>
                        </a:rPr>
                        <a:t>daily activities</a:t>
                      </a:r>
                    </a:p>
                    <a:p>
                      <a:pPr marL="742950" lvl="1" indent="-285750">
                        <a:buFont typeface="Arial" panose="020B0604020202020204" pitchFamily="34" charset="0"/>
                        <a:buChar char="•"/>
                      </a:pPr>
                      <a:r>
                        <a:rPr lang="en-GB" sz="1700" kern="1200" dirty="0">
                          <a:solidFill>
                            <a:schemeClr val="dk1"/>
                          </a:solidFill>
                          <a:latin typeface="+mn-lt"/>
                          <a:ea typeface="+mn-ea"/>
                          <a:cs typeface="+mn-cs"/>
                        </a:rPr>
                        <a:t>possibly anxiety &amp; depression</a:t>
                      </a:r>
                    </a:p>
                  </a:txBody>
                  <a:tcPr/>
                </a:tc>
                <a:tc>
                  <a:txBody>
                    <a:bodyPr/>
                    <a:lstStyle/>
                    <a:p>
                      <a:r>
                        <a:rPr lang="en-GB" sz="1700" kern="1200" dirty="0">
                          <a:solidFill>
                            <a:schemeClr val="dk1"/>
                          </a:solidFill>
                          <a:latin typeface="+mn-lt"/>
                          <a:ea typeface="+mn-ea"/>
                          <a:cs typeface="+mn-cs"/>
                        </a:rPr>
                        <a:t>Method updated in company and ERG base cases</a:t>
                      </a:r>
                    </a:p>
                  </a:txBody>
                  <a:tcPr/>
                </a:tc>
                <a:extLst>
                  <a:ext uri="{0D108BD9-81ED-4DB2-BD59-A6C34878D82A}">
                    <a16:rowId xmlns:a16="http://schemas.microsoft.com/office/drawing/2014/main" val="3904545379"/>
                  </a:ext>
                </a:extLst>
              </a:tr>
            </a:tbl>
          </a:graphicData>
        </a:graphic>
      </p:graphicFrame>
      <p:sp>
        <p:nvSpPr>
          <p:cNvPr id="5" name="TextBox 4">
            <a:extLst>
              <a:ext uri="{FF2B5EF4-FFF2-40B4-BE49-F238E27FC236}">
                <a16:creationId xmlns:a16="http://schemas.microsoft.com/office/drawing/2014/main" id="{1049EF7E-7174-E6F6-0B66-5810EA1BB2E6}"/>
              </a:ext>
            </a:extLst>
          </p:cNvPr>
          <p:cNvSpPr txBox="1"/>
          <p:nvPr/>
        </p:nvSpPr>
        <p:spPr>
          <a:xfrm>
            <a:off x="1220375" y="6468371"/>
            <a:ext cx="9937679" cy="315471"/>
          </a:xfrm>
          <a:prstGeom prst="rect">
            <a:avLst/>
          </a:prstGeom>
          <a:noFill/>
        </p:spPr>
        <p:txBody>
          <a:bodyPr wrap="square">
            <a:spAutoFit/>
          </a:bodyPr>
          <a:lstStyle/>
          <a:p>
            <a:r>
              <a:rPr lang="en-GB" sz="1450" dirty="0"/>
              <a:t>TAND, TSC-associated neuropsychiatric disorders; ICER, incremental cost-effectiveness ratio; QoL, quality of life</a:t>
            </a:r>
            <a:endParaRPr lang="en-GB" sz="1450" b="1" dirty="0"/>
          </a:p>
        </p:txBody>
      </p:sp>
      <p:sp>
        <p:nvSpPr>
          <p:cNvPr id="2" name="Slide Number Placeholder 1">
            <a:extLst>
              <a:ext uri="{FF2B5EF4-FFF2-40B4-BE49-F238E27FC236}">
                <a16:creationId xmlns:a16="http://schemas.microsoft.com/office/drawing/2014/main" id="{FF5CD8BD-B289-A0C8-A804-FB3EB56320E3}"/>
              </a:ext>
            </a:extLst>
          </p:cNvPr>
          <p:cNvSpPr>
            <a:spLocks noGrp="1"/>
          </p:cNvSpPr>
          <p:nvPr>
            <p:ph type="sldNum" sz="quarter" idx="4294967295"/>
          </p:nvPr>
        </p:nvSpPr>
        <p:spPr>
          <a:xfrm>
            <a:off x="11555699" y="6459276"/>
            <a:ext cx="500380" cy="333663"/>
          </a:xfrm>
          <a:prstGeom prst="rect">
            <a:avLst/>
          </a:prstGeom>
        </p:spPr>
        <p:txBody>
          <a:bodyPr/>
          <a:lstStyle/>
          <a:p>
            <a:fld id="{DDBE135E-2566-4748-853C-8A3B78F0FB00}" type="slidenum">
              <a:rPr lang="en-GB" smtClean="0"/>
              <a:t>21</a:t>
            </a:fld>
            <a:endParaRPr lang="en-GB" dirty="0"/>
          </a:p>
        </p:txBody>
      </p:sp>
    </p:spTree>
    <p:extLst>
      <p:ext uri="{BB962C8B-B14F-4D97-AF65-F5344CB8AC3E}">
        <p14:creationId xmlns:p14="http://schemas.microsoft.com/office/powerpoint/2010/main" val="3169383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B0CE7B-AE2C-99A7-1C08-1AE22EA49FE5}"/>
              </a:ext>
            </a:extLst>
          </p:cNvPr>
          <p:cNvSpPr txBox="1"/>
          <p:nvPr/>
        </p:nvSpPr>
        <p:spPr>
          <a:xfrm>
            <a:off x="0" y="6424483"/>
            <a:ext cx="1030516" cy="383590"/>
          </a:xfrm>
          <a:prstGeom prst="rect">
            <a:avLst/>
          </a:prstGeom>
          <a:solidFill>
            <a:schemeClr val="bg1"/>
          </a:solidFill>
        </p:spPr>
        <p:txBody>
          <a:bodyPr wrap="square" rtlCol="0">
            <a:spAutoFit/>
          </a:bodyPr>
          <a:lstStyle/>
          <a:p>
            <a:endParaRPr lang="en-GB" dirty="0"/>
          </a:p>
        </p:txBody>
      </p:sp>
      <p:sp>
        <p:nvSpPr>
          <p:cNvPr id="4" name="Title 1">
            <a:extLst>
              <a:ext uri="{FF2B5EF4-FFF2-40B4-BE49-F238E27FC236}">
                <a16:creationId xmlns:a16="http://schemas.microsoft.com/office/drawing/2014/main" id="{AC4A8027-6571-489E-B092-CA08FF39E18A}"/>
              </a:ext>
            </a:extLst>
          </p:cNvPr>
          <p:cNvSpPr txBox="1">
            <a:spLocks/>
          </p:cNvSpPr>
          <p:nvPr/>
        </p:nvSpPr>
        <p:spPr>
          <a:xfrm>
            <a:off x="93216" y="-37601"/>
            <a:ext cx="12005569"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Company comments: other committee assumptions (2)</a:t>
            </a:r>
          </a:p>
          <a:p>
            <a:pPr>
              <a:defRPr/>
            </a:pPr>
            <a:r>
              <a:rPr lang="en-GB" sz="2200" b="0" i="1" dirty="0">
                <a:solidFill>
                  <a:schemeClr val="accent2"/>
                </a:solidFill>
                <a:latin typeface="Arial" panose="020B0604020202020204" pitchFamily="34" charset="0"/>
                <a:cs typeface="Arial" panose="020B0604020202020204" pitchFamily="34" charset="0"/>
              </a:rPr>
              <a:t>ERG: Other aspects of TSC should be considered in carer utility values</a:t>
            </a:r>
            <a:endParaRPr lang="en-GB" sz="22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F5CD8BD-B289-A0C8-A804-FB3EB56320E3}"/>
              </a:ext>
            </a:extLst>
          </p:cNvPr>
          <p:cNvSpPr>
            <a:spLocks noGrp="1"/>
          </p:cNvSpPr>
          <p:nvPr>
            <p:ph type="sldNum" sz="quarter" idx="4294967295"/>
          </p:nvPr>
        </p:nvSpPr>
        <p:spPr>
          <a:xfrm>
            <a:off x="11539518" y="6258189"/>
            <a:ext cx="500380" cy="333663"/>
          </a:xfrm>
          <a:prstGeom prst="rect">
            <a:avLst/>
          </a:prstGeom>
        </p:spPr>
        <p:txBody>
          <a:bodyPr/>
          <a:lstStyle/>
          <a:p>
            <a:fld id="{DDBE135E-2566-4748-853C-8A3B78F0FB00}" type="slidenum">
              <a:rPr lang="en-GB" smtClean="0"/>
              <a:t>22</a:t>
            </a:fld>
            <a:endParaRPr lang="en-GB" dirty="0"/>
          </a:p>
        </p:txBody>
      </p:sp>
      <p:graphicFrame>
        <p:nvGraphicFramePr>
          <p:cNvPr id="11" name="Table 12">
            <a:extLst>
              <a:ext uri="{FF2B5EF4-FFF2-40B4-BE49-F238E27FC236}">
                <a16:creationId xmlns:a16="http://schemas.microsoft.com/office/drawing/2014/main" id="{31CC7CA5-E1A6-703A-BDF8-14BF48D5483E}"/>
              </a:ext>
            </a:extLst>
          </p:cNvPr>
          <p:cNvGraphicFramePr>
            <a:graphicFrameLocks noGrp="1"/>
          </p:cNvGraphicFramePr>
          <p:nvPr>
            <p:extLst>
              <p:ext uri="{D42A27DB-BD31-4B8C-83A1-F6EECF244321}">
                <p14:modId xmlns:p14="http://schemas.microsoft.com/office/powerpoint/2010/main" val="4127866953"/>
              </p:ext>
            </p:extLst>
          </p:nvPr>
        </p:nvGraphicFramePr>
        <p:xfrm>
          <a:off x="41455" y="831524"/>
          <a:ext cx="12005570" cy="5806440"/>
        </p:xfrm>
        <a:graphic>
          <a:graphicData uri="http://schemas.openxmlformats.org/drawingml/2006/table">
            <a:tbl>
              <a:tblPr firstRow="1" bandRow="1">
                <a:tableStyleId>{5C22544A-7EE6-4342-B048-85BDC9FD1C3A}</a:tableStyleId>
              </a:tblPr>
              <a:tblGrid>
                <a:gridCol w="1869908">
                  <a:extLst>
                    <a:ext uri="{9D8B030D-6E8A-4147-A177-3AD203B41FA5}">
                      <a16:colId xmlns:a16="http://schemas.microsoft.com/office/drawing/2014/main" val="1524555359"/>
                    </a:ext>
                  </a:extLst>
                </a:gridCol>
                <a:gridCol w="3439056">
                  <a:extLst>
                    <a:ext uri="{9D8B030D-6E8A-4147-A177-3AD203B41FA5}">
                      <a16:colId xmlns:a16="http://schemas.microsoft.com/office/drawing/2014/main" val="2192900851"/>
                    </a:ext>
                  </a:extLst>
                </a:gridCol>
                <a:gridCol w="3815828">
                  <a:extLst>
                    <a:ext uri="{9D8B030D-6E8A-4147-A177-3AD203B41FA5}">
                      <a16:colId xmlns:a16="http://schemas.microsoft.com/office/drawing/2014/main" val="239707063"/>
                    </a:ext>
                  </a:extLst>
                </a:gridCol>
                <a:gridCol w="2880778">
                  <a:extLst>
                    <a:ext uri="{9D8B030D-6E8A-4147-A177-3AD203B41FA5}">
                      <a16:colId xmlns:a16="http://schemas.microsoft.com/office/drawing/2014/main" val="479214175"/>
                    </a:ext>
                  </a:extLst>
                </a:gridCol>
              </a:tblGrid>
              <a:tr h="349315">
                <a:tc>
                  <a:txBody>
                    <a:bodyPr/>
                    <a:lstStyle/>
                    <a:p>
                      <a:r>
                        <a:rPr lang="en-GB" sz="1700" dirty="0"/>
                        <a:t>Preferred ACM1</a:t>
                      </a:r>
                    </a:p>
                  </a:txBody>
                  <a:tcPr/>
                </a:tc>
                <a:tc>
                  <a:txBody>
                    <a:bodyPr/>
                    <a:lstStyle/>
                    <a:p>
                      <a:r>
                        <a:rPr lang="en-GB" sz="1700" dirty="0"/>
                        <a:t>Company comment</a:t>
                      </a:r>
                    </a:p>
                  </a:txBody>
                  <a:tcPr/>
                </a:tc>
                <a:tc>
                  <a:txBody>
                    <a:bodyPr/>
                    <a:lstStyle/>
                    <a:p>
                      <a:r>
                        <a:rPr lang="en-GB" sz="1700" dirty="0"/>
                        <a:t>ERG comment</a:t>
                      </a:r>
                    </a:p>
                  </a:txBody>
                  <a:tcPr/>
                </a:tc>
                <a:tc>
                  <a:txBody>
                    <a:bodyPr/>
                    <a:lstStyle/>
                    <a:p>
                      <a:r>
                        <a:rPr lang="en-GB" sz="1700" dirty="0"/>
                        <a:t>Other considerations</a:t>
                      </a:r>
                    </a:p>
                  </a:txBody>
                  <a:tcPr/>
                </a:tc>
                <a:extLst>
                  <a:ext uri="{0D108BD9-81ED-4DB2-BD59-A6C34878D82A}">
                    <a16:rowId xmlns:a16="http://schemas.microsoft.com/office/drawing/2014/main" val="509723801"/>
                  </a:ext>
                </a:extLst>
              </a:tr>
              <a:tr h="1946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1" kern="1200" dirty="0">
                          <a:solidFill>
                            <a:schemeClr val="dk1"/>
                          </a:solidFill>
                          <a:latin typeface="+mn-lt"/>
                          <a:ea typeface="+mn-ea"/>
                          <a:cs typeface="+mn-cs"/>
                        </a:rPr>
                        <a:t>1.8 x carers</a:t>
                      </a:r>
                    </a:p>
                  </a:txBody>
                  <a:tcPr/>
                </a:tc>
                <a:tc>
                  <a:txBody>
                    <a:bodyPr/>
                    <a:lstStyle/>
                    <a:p>
                      <a:r>
                        <a:rPr lang="en-GB" sz="1700" dirty="0"/>
                        <a:t>Prefer 2 carers: reflects impact on QoL of wider family. </a:t>
                      </a:r>
                    </a:p>
                    <a:p>
                      <a:pPr marL="285750" indent="-285750">
                        <a:buFont typeface="Arial" panose="020B0604020202020204" pitchFamily="34" charset="0"/>
                        <a:buChar char="•"/>
                      </a:pPr>
                      <a:r>
                        <a:rPr lang="en-GB" sz="1700" dirty="0"/>
                        <a:t>Accept not every patient has 2 x 1° carers but many others contribute to care: </a:t>
                      </a:r>
                    </a:p>
                    <a:p>
                      <a:pPr marL="265113" lvl="1" indent="0">
                        <a:buFont typeface="Arial" panose="020B0604020202020204" pitchFamily="34" charset="0"/>
                        <a:buNone/>
                      </a:pPr>
                      <a:r>
                        <a:rPr lang="en-GB" sz="1700" dirty="0"/>
                        <a:t>each has burden, worry &amp; psychological distress -&gt; injury &amp; death risk from seizures</a:t>
                      </a:r>
                    </a:p>
                    <a:p>
                      <a:pPr marL="285750" indent="-285750">
                        <a:buFont typeface="Arial" panose="020B0604020202020204" pitchFamily="34" charset="0"/>
                        <a:buChar char="•"/>
                      </a:pPr>
                      <a:r>
                        <a:rPr lang="en-GB" sz="1700" dirty="0"/>
                        <a:t>Including full &amp; cumulative effect of TSC-associated epilepsy likely reduces ICER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kern="1200" dirty="0">
                          <a:solidFill>
                            <a:schemeClr val="dk1"/>
                          </a:solidFill>
                          <a:latin typeface="+mn-lt"/>
                          <a:ea typeface="+mn-ea"/>
                          <a:cs typeface="+mn-cs"/>
                        </a:rPr>
                        <a:t>1.8 x carers aligns with previous TAs of cannabidiol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kern="1200" dirty="0">
                          <a:solidFill>
                            <a:schemeClr val="dk1"/>
                          </a:solidFill>
                          <a:latin typeface="+mn-lt"/>
                          <a:ea typeface="+mn-ea"/>
                          <a:cs typeface="+mn-cs"/>
                        </a:rPr>
                        <a:t>Reflects the impact on carer QoL: </a:t>
                      </a:r>
                      <a:r>
                        <a:rPr lang="en-GB" sz="1700" b="1" i="1" kern="1200" dirty="0">
                          <a:solidFill>
                            <a:schemeClr val="dk1"/>
                          </a:solidFill>
                          <a:latin typeface="+mn-lt"/>
                          <a:ea typeface="+mn-ea"/>
                          <a:cs typeface="+mn-cs"/>
                        </a:rPr>
                        <a:t>doesn’t</a:t>
                      </a:r>
                      <a:r>
                        <a:rPr lang="en-GB" sz="1700" kern="1200" dirty="0">
                          <a:solidFill>
                            <a:schemeClr val="dk1"/>
                          </a:solidFill>
                          <a:latin typeface="+mn-lt"/>
                          <a:ea typeface="+mn-ea"/>
                          <a:cs typeface="+mn-cs"/>
                        </a:rPr>
                        <a:t> mean that less than 2 carers are involved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kern="1200" dirty="0">
                          <a:solidFill>
                            <a:schemeClr val="dk1"/>
                          </a:solidFill>
                          <a:effectLst/>
                          <a:latin typeface="+mn-lt"/>
                          <a:ea typeface="+mn-ea"/>
                          <a:cs typeface="+mn-cs"/>
                        </a:rPr>
                        <a:t>Patient organisation: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700" i="1" kern="1200" dirty="0">
                          <a:solidFill>
                            <a:schemeClr val="dk1"/>
                          </a:solidFill>
                          <a:effectLst/>
                          <a:latin typeface="+mn-lt"/>
                          <a:ea typeface="+mn-ea"/>
                          <a:cs typeface="+mn-cs"/>
                        </a:rPr>
                        <a:t>- “She has to have two people with her 24 hours a day because of seizures and behaviour.”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700" i="1" kern="1200" dirty="0">
                          <a:solidFill>
                            <a:schemeClr val="dk1"/>
                          </a:solidFill>
                          <a:effectLst/>
                          <a:latin typeface="+mn-lt"/>
                          <a:ea typeface="+mn-ea"/>
                          <a:cs typeface="+mn-cs"/>
                        </a:rPr>
                        <a:t>- “Care for people with TSC that is two-to-one does not therefore demonstrate a reduced burden on the two carers compared to if it was a single carer”</a:t>
                      </a:r>
                      <a:endParaRPr lang="en-GB" sz="1700" i="1" dirty="0"/>
                    </a:p>
                  </a:txBody>
                  <a:tcPr/>
                </a:tc>
                <a:extLst>
                  <a:ext uri="{0D108BD9-81ED-4DB2-BD59-A6C34878D82A}">
                    <a16:rowId xmlns:a16="http://schemas.microsoft.com/office/drawing/2014/main" val="4034157822"/>
                  </a:ext>
                </a:extLst>
              </a:tr>
              <a:tr h="403369">
                <a:tc>
                  <a:txBody>
                    <a:bodyPr/>
                    <a:lstStyle/>
                    <a:p>
                      <a:r>
                        <a:rPr lang="en-GB" sz="1700" b="1" kern="1200" dirty="0">
                          <a:solidFill>
                            <a:schemeClr val="dk1"/>
                          </a:solidFill>
                          <a:latin typeface="+mn-lt"/>
                          <a:ea typeface="+mn-ea"/>
                          <a:cs typeface="+mn-cs"/>
                        </a:rPr>
                        <a:t>Vignette health state utilities</a:t>
                      </a:r>
                    </a:p>
                  </a:txBody>
                  <a:tcPr/>
                </a:tc>
                <a:tc>
                  <a:txBody>
                    <a:bodyPr/>
                    <a:lstStyle/>
                    <a:p>
                      <a:pPr marL="285750" indent="-285750">
                        <a:buFont typeface="Arial" panose="020B0604020202020204" pitchFamily="34" charset="0"/>
                        <a:buChar char="•"/>
                      </a:pPr>
                      <a:r>
                        <a:rPr lang="en-GB" sz="1700" kern="1200" dirty="0">
                          <a:solidFill>
                            <a:schemeClr val="dk1"/>
                          </a:solidFill>
                          <a:latin typeface="+mn-lt"/>
                          <a:ea typeface="+mn-ea"/>
                          <a:cs typeface="+mn-cs"/>
                        </a:rPr>
                        <a:t>No further justification of utility values provided</a:t>
                      </a:r>
                    </a:p>
                  </a:txBody>
                  <a:tcPr/>
                </a:tc>
                <a:tc>
                  <a:txBody>
                    <a:bodyPr/>
                    <a:lstStyle/>
                    <a:p>
                      <a:pPr marL="0" indent="0">
                        <a:buFont typeface="Arial" panose="020B0604020202020204" pitchFamily="34" charset="0"/>
                        <a:buNone/>
                      </a:pPr>
                      <a:r>
                        <a:rPr lang="en-GB" sz="1700" kern="1200" dirty="0">
                          <a:solidFill>
                            <a:schemeClr val="dk1"/>
                          </a:solidFill>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kern="1200" dirty="0">
                          <a:solidFill>
                            <a:schemeClr val="dk1"/>
                          </a:solidFill>
                          <a:latin typeface="+mn-lt"/>
                          <a:ea typeface="+mn-ea"/>
                          <a:cs typeface="+mn-cs"/>
                        </a:rPr>
                        <a:t>Data to support vignette values requested at ACM1</a:t>
                      </a:r>
                    </a:p>
                  </a:txBody>
                  <a:tcPr/>
                </a:tc>
                <a:extLst>
                  <a:ext uri="{0D108BD9-81ED-4DB2-BD59-A6C34878D82A}">
                    <a16:rowId xmlns:a16="http://schemas.microsoft.com/office/drawing/2014/main" val="1676502365"/>
                  </a:ext>
                </a:extLst>
              </a:tr>
              <a:tr h="1260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1" kern="1200" dirty="0">
                          <a:solidFill>
                            <a:schemeClr val="dk1"/>
                          </a:solidFill>
                          <a:latin typeface="+mn-lt"/>
                          <a:ea typeface="+mn-ea"/>
                          <a:cs typeface="+mn-cs"/>
                        </a:rPr>
                        <a:t>Considering different seizure-free health states for carers  </a:t>
                      </a:r>
                    </a:p>
                    <a:p>
                      <a:endParaRPr lang="en-GB" sz="1700" b="1"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GB" sz="1700" kern="1200" dirty="0">
                          <a:solidFill>
                            <a:schemeClr val="dk1"/>
                          </a:solidFill>
                          <a:latin typeface="+mn-lt"/>
                          <a:ea typeface="+mn-ea"/>
                          <a:cs typeface="+mn-cs"/>
                        </a:rPr>
                        <a:t>Company accepted ERG’s corrected value at TE (0.881, value for average 43 year old)</a:t>
                      </a:r>
                    </a:p>
                    <a:p>
                      <a:pPr marL="285750" indent="-285750">
                        <a:buFont typeface="Arial" panose="020B0604020202020204" pitchFamily="34" charset="0"/>
                        <a:buChar char="•"/>
                      </a:pPr>
                      <a:r>
                        <a:rPr lang="en-GB" sz="1700" kern="1200" dirty="0">
                          <a:solidFill>
                            <a:schemeClr val="dk1"/>
                          </a:solidFill>
                          <a:latin typeface="+mn-lt"/>
                          <a:ea typeface="+mn-ea"/>
                          <a:cs typeface="+mn-cs"/>
                        </a:rPr>
                        <a:t>Note scenarios varying value have little effect on ICER</a:t>
                      </a:r>
                    </a:p>
                  </a:txBody>
                  <a:tcPr/>
                </a:tc>
                <a:tc>
                  <a:txBody>
                    <a:bodyPr/>
                    <a:lstStyle/>
                    <a:p>
                      <a:r>
                        <a:rPr lang="en-GB" sz="1700" kern="1200" dirty="0">
                          <a:solidFill>
                            <a:schemeClr val="dk1"/>
                          </a:solidFill>
                          <a:latin typeface="+mn-lt"/>
                          <a:ea typeface="+mn-ea"/>
                          <a:cs typeface="+mn-cs"/>
                        </a:rPr>
                        <a:t>0.881 </a:t>
                      </a:r>
                      <a:r>
                        <a:rPr lang="en-GB" sz="1700" b="1" i="1" kern="1200" dirty="0">
                          <a:solidFill>
                            <a:schemeClr val="dk1"/>
                          </a:solidFill>
                          <a:latin typeface="+mn-lt"/>
                          <a:ea typeface="+mn-ea"/>
                          <a:cs typeface="+mn-cs"/>
                        </a:rPr>
                        <a:t>not conservative</a:t>
                      </a:r>
                      <a:r>
                        <a:rPr lang="en-GB" sz="1700" kern="1200" dirty="0">
                          <a:solidFill>
                            <a:schemeClr val="dk1"/>
                          </a:solidFill>
                          <a:latin typeface="+mn-lt"/>
                          <a:ea typeface="+mn-ea"/>
                          <a:cs typeface="+mn-cs"/>
                        </a:rPr>
                        <a:t>: </a:t>
                      </a:r>
                    </a:p>
                    <a:p>
                      <a:pPr marL="285750" indent="-285750">
                        <a:buFont typeface="Arial" panose="020B0604020202020204" pitchFamily="34" charset="0"/>
                        <a:buChar char="•"/>
                      </a:pPr>
                      <a:r>
                        <a:rPr lang="en-GB" sz="1700" kern="1200" dirty="0">
                          <a:solidFill>
                            <a:schemeClr val="dk1"/>
                          </a:solidFill>
                          <a:latin typeface="+mn-lt"/>
                          <a:ea typeface="+mn-ea"/>
                          <a:cs typeface="+mn-cs"/>
                        </a:rPr>
                        <a:t>Other aspects of TSC: seizure-freedom doesn’t = healthy patient</a:t>
                      </a:r>
                    </a:p>
                    <a:p>
                      <a:pPr marL="285750" indent="-285750">
                        <a:buFont typeface="Arial" panose="020B0604020202020204" pitchFamily="34" charset="0"/>
                        <a:buChar char="•"/>
                      </a:pPr>
                      <a:r>
                        <a:rPr lang="en-GB" sz="1700" kern="1200" dirty="0">
                          <a:solidFill>
                            <a:schemeClr val="dk1"/>
                          </a:solidFill>
                          <a:latin typeface="+mn-lt"/>
                          <a:ea typeface="+mn-ea"/>
                          <a:cs typeface="+mn-cs"/>
                        </a:rPr>
                        <a:t>Unlikely carer utility adjusts the moment patient is seizure free for 7 days: worry &amp; uncertainty remain</a:t>
                      </a:r>
                    </a:p>
                    <a:p>
                      <a:pPr marL="285750" indent="-285750">
                        <a:buFont typeface="Arial" panose="020B0604020202020204" pitchFamily="34" charset="0"/>
                        <a:buChar char="•"/>
                      </a:pPr>
                      <a:r>
                        <a:rPr lang="en-GB" sz="1700" kern="1200" dirty="0">
                          <a:solidFill>
                            <a:schemeClr val="dk1"/>
                          </a:solidFill>
                          <a:latin typeface="+mn-lt"/>
                          <a:ea typeface="+mn-ea"/>
                          <a:cs typeface="+mn-cs"/>
                        </a:rPr>
                        <a:t>Impact on ICER not minimal.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Scenarios from ACM1: 0.881 (base case), 0.850, 0.800, 0.750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700" kern="1200" dirty="0">
                        <a:solidFill>
                          <a:schemeClr val="dk1"/>
                        </a:solidFill>
                        <a:latin typeface="+mn-lt"/>
                        <a:ea typeface="+mn-ea"/>
                        <a:cs typeface="+mn-cs"/>
                      </a:endParaRPr>
                    </a:p>
                  </a:txBody>
                  <a:tcPr/>
                </a:tc>
                <a:extLst>
                  <a:ext uri="{0D108BD9-81ED-4DB2-BD59-A6C34878D82A}">
                    <a16:rowId xmlns:a16="http://schemas.microsoft.com/office/drawing/2014/main" val="2449820973"/>
                  </a:ext>
                </a:extLst>
              </a:tr>
            </a:tbl>
          </a:graphicData>
        </a:graphic>
      </p:graphicFrame>
      <p:sp>
        <p:nvSpPr>
          <p:cNvPr id="5" name="TextBox 4">
            <a:extLst>
              <a:ext uri="{FF2B5EF4-FFF2-40B4-BE49-F238E27FC236}">
                <a16:creationId xmlns:a16="http://schemas.microsoft.com/office/drawing/2014/main" id="{06461561-681A-E169-8E0F-59558845A843}"/>
              </a:ext>
            </a:extLst>
          </p:cNvPr>
          <p:cNvSpPr txBox="1"/>
          <p:nvPr/>
        </p:nvSpPr>
        <p:spPr>
          <a:xfrm>
            <a:off x="3764118" y="10769055"/>
            <a:ext cx="7441058" cy="338554"/>
          </a:xfrm>
          <a:prstGeom prst="rect">
            <a:avLst/>
          </a:prstGeom>
          <a:noFill/>
        </p:spPr>
        <p:txBody>
          <a:bodyPr wrap="square">
            <a:spAutoFit/>
          </a:bodyPr>
          <a:lstStyle/>
          <a:p>
            <a:r>
              <a:rPr lang="en-GB" sz="1600" dirty="0"/>
              <a:t>ICER, incremental cost-effectiveness ratio; TE, technical engagement </a:t>
            </a:r>
          </a:p>
        </p:txBody>
      </p:sp>
      <p:sp>
        <p:nvSpPr>
          <p:cNvPr id="6" name="TextBox 5">
            <a:extLst>
              <a:ext uri="{FF2B5EF4-FFF2-40B4-BE49-F238E27FC236}">
                <a16:creationId xmlns:a16="http://schemas.microsoft.com/office/drawing/2014/main" id="{5F4AEF88-7C0D-459D-A85E-CBE8445C4EE3}"/>
              </a:ext>
            </a:extLst>
          </p:cNvPr>
          <p:cNvSpPr txBox="1"/>
          <p:nvPr/>
        </p:nvSpPr>
        <p:spPr>
          <a:xfrm>
            <a:off x="93213" y="6597936"/>
            <a:ext cx="9937679" cy="315471"/>
          </a:xfrm>
          <a:prstGeom prst="rect">
            <a:avLst/>
          </a:prstGeom>
          <a:noFill/>
        </p:spPr>
        <p:txBody>
          <a:bodyPr wrap="square">
            <a:spAutoFit/>
          </a:bodyPr>
          <a:lstStyle/>
          <a:p>
            <a:r>
              <a:rPr lang="en-GB" sz="1450" dirty="0"/>
              <a:t>ICER, incremental cost-effectiveness ratio; QoL, quality of life</a:t>
            </a:r>
            <a:endParaRPr lang="en-GB" sz="1450" b="1" dirty="0"/>
          </a:p>
        </p:txBody>
      </p:sp>
    </p:spTree>
    <p:extLst>
      <p:ext uri="{BB962C8B-B14F-4D97-AF65-F5344CB8AC3E}">
        <p14:creationId xmlns:p14="http://schemas.microsoft.com/office/powerpoint/2010/main" val="3023156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4FA4F9D-75BC-4B85-B51E-47F3975A1D8F}"/>
              </a:ext>
            </a:extLst>
          </p:cNvPr>
          <p:cNvSpPr txBox="1">
            <a:spLocks noGrp="1"/>
          </p:cNvSpPr>
          <p:nvPr>
            <p:ph type="title"/>
          </p:nvPr>
        </p:nvSpPr>
        <p:spPr>
          <a:xfrm>
            <a:off x="161709" y="51093"/>
            <a:ext cx="11363496"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mn-lt"/>
              </a:rPr>
              <a:t>Summary of company and ERG base case assumptions</a:t>
            </a:r>
            <a:br>
              <a:rPr lang="en-GB" dirty="0">
                <a:latin typeface="+mn-lt"/>
              </a:rPr>
            </a:br>
            <a:r>
              <a:rPr lang="en-GB" sz="2000" b="0" i="1" dirty="0">
                <a:solidFill>
                  <a:schemeClr val="accent2"/>
                </a:solidFill>
                <a:latin typeface="+mn-lt"/>
              </a:rPr>
              <a:t>Assumptions on dosing differ between base cases </a:t>
            </a:r>
            <a:endParaRPr lang="en-GB" sz="2000" i="1" dirty="0">
              <a:solidFill>
                <a:schemeClr val="accent2"/>
              </a:solidFill>
              <a:latin typeface="+mn-lt"/>
            </a:endParaRPr>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2018698186"/>
              </p:ext>
            </p:extLst>
          </p:nvPr>
        </p:nvGraphicFramePr>
        <p:xfrm>
          <a:off x="150422" y="1048907"/>
          <a:ext cx="11891156" cy="5212080"/>
        </p:xfrm>
        <a:graphic>
          <a:graphicData uri="http://schemas.openxmlformats.org/drawingml/2006/table">
            <a:tbl>
              <a:tblPr firstRow="1" bandRow="1">
                <a:tableStyleId>{5C22544A-7EE6-4342-B048-85BDC9FD1C3A}</a:tableStyleId>
              </a:tblPr>
              <a:tblGrid>
                <a:gridCol w="6705545">
                  <a:extLst>
                    <a:ext uri="{9D8B030D-6E8A-4147-A177-3AD203B41FA5}">
                      <a16:colId xmlns:a16="http://schemas.microsoft.com/office/drawing/2014/main" val="3974739884"/>
                    </a:ext>
                  </a:extLst>
                </a:gridCol>
                <a:gridCol w="2864804">
                  <a:extLst>
                    <a:ext uri="{9D8B030D-6E8A-4147-A177-3AD203B41FA5}">
                      <a16:colId xmlns:a16="http://schemas.microsoft.com/office/drawing/2014/main" val="4289090289"/>
                    </a:ext>
                  </a:extLst>
                </a:gridCol>
                <a:gridCol w="2320807">
                  <a:extLst>
                    <a:ext uri="{9D8B030D-6E8A-4147-A177-3AD203B41FA5}">
                      <a16:colId xmlns:a16="http://schemas.microsoft.com/office/drawing/2014/main" val="3834478098"/>
                    </a:ext>
                  </a:extLst>
                </a:gridCol>
              </a:tblGrid>
              <a:tr h="267592">
                <a:tc>
                  <a:txBody>
                    <a:bodyPr/>
                    <a:lstStyle/>
                    <a:p>
                      <a:r>
                        <a:rPr lang="en-GB" dirty="0">
                          <a:solidFill>
                            <a:schemeClr val="tx1"/>
                          </a:solidFill>
                          <a:latin typeface="+mn-lt"/>
                        </a:rPr>
                        <a:t>Committee’s preferred assumption ACM1</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ED5CA"/>
                    </a:solidFill>
                  </a:tcPr>
                </a:tc>
                <a:tc>
                  <a:txBody>
                    <a:bodyPr/>
                    <a:lstStyle/>
                    <a:p>
                      <a:pPr algn="ctr"/>
                      <a:r>
                        <a:rPr lang="en-GB" dirty="0">
                          <a:solidFill>
                            <a:sysClr val="windowText" lastClr="000000"/>
                          </a:solidFill>
                          <a:latin typeface="+mn-lt"/>
                        </a:rPr>
                        <a:t>In company base case?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algn="ctr"/>
                      <a:r>
                        <a:rPr lang="en-GB" dirty="0">
                          <a:solidFill>
                            <a:sysClr val="windowText" lastClr="000000"/>
                          </a:solidFill>
                          <a:latin typeface="+mn-lt"/>
                        </a:rPr>
                        <a:t>In ERG base case?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365441208"/>
                  </a:ext>
                </a:extLst>
              </a:tr>
              <a:tr h="358696">
                <a:tc>
                  <a:txBody>
                    <a:bodyPr/>
                    <a:lstStyle/>
                    <a:p>
                      <a:pPr lvl="0"/>
                      <a:r>
                        <a:rPr lang="en-GB" sz="1800" kern="1200" dirty="0">
                          <a:solidFill>
                            <a:schemeClr val="tx1"/>
                          </a:solidFill>
                          <a:effectLst/>
                          <a:latin typeface="+mn-lt"/>
                          <a:ea typeface="+mn-ea"/>
                          <a:cs typeface="+mn-cs"/>
                        </a:rPr>
                        <a:t>Average dose of 15 mg/kg/day</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4F1"/>
                    </a:solidFill>
                  </a:tcPr>
                </a:tc>
                <a:tc>
                  <a:txBody>
                    <a:bodyPr/>
                    <a:lstStyle/>
                    <a:p>
                      <a:pPr algn="ctr"/>
                      <a:r>
                        <a:rPr lang="en-GB" dirty="0">
                          <a:latin typeface="+mn-lt"/>
                        </a:rPr>
                        <a:t>No </a:t>
                      </a:r>
                    </a:p>
                    <a:p>
                      <a:pPr algn="ctr"/>
                      <a:r>
                        <a:rPr lang="en-GB" dirty="0">
                          <a:latin typeface="+mn-lt"/>
                        </a:rPr>
                        <a:t>12 mg/kg/day</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GB" dirty="0">
                          <a:latin typeface="+mn-lt"/>
                        </a:rPr>
                        <a:t>Yes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211174800"/>
                  </a:ext>
                </a:extLst>
              </a:tr>
              <a:tr h="512423">
                <a:tc>
                  <a:txBody>
                    <a:bodyPr/>
                    <a:lstStyle/>
                    <a:p>
                      <a:pPr lvl="0"/>
                      <a:r>
                        <a:rPr lang="en-GB" sz="1800" kern="1200" dirty="0">
                          <a:solidFill>
                            <a:schemeClr val="tx1"/>
                          </a:solidFill>
                          <a:effectLst/>
                          <a:latin typeface="+mn-lt"/>
                          <a:ea typeface="+mn-ea"/>
                          <a:cs typeface="+mn-cs"/>
                        </a:rPr>
                        <a:t>Considering a lower number of hospital admissions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4F1"/>
                    </a:solidFill>
                  </a:tcPr>
                </a:tc>
                <a:tc>
                  <a:txBody>
                    <a:bodyPr/>
                    <a:lstStyle/>
                    <a:p>
                      <a:pPr algn="ctr"/>
                      <a:r>
                        <a:rPr lang="en-GB" dirty="0">
                          <a:latin typeface="+mn-lt"/>
                        </a:rPr>
                        <a:t>No</a:t>
                      </a:r>
                    </a:p>
                    <a:p>
                      <a:pPr algn="ctr"/>
                      <a:r>
                        <a:rPr lang="en-GB" dirty="0">
                          <a:latin typeface="+mn-lt"/>
                        </a:rPr>
                        <a:t>Scenarios vary rate of hospitalisation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algn="ctr"/>
                      <a:r>
                        <a:rPr lang="en-GB" dirty="0">
                          <a:latin typeface="+mn-lt"/>
                        </a:rPr>
                        <a:t>Yes </a:t>
                      </a:r>
                    </a:p>
                    <a:p>
                      <a:pPr algn="ctr"/>
                      <a:r>
                        <a:rPr lang="en-GB" dirty="0">
                          <a:latin typeface="+mn-lt"/>
                        </a:rPr>
                        <a:t>-50% reduction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71900826"/>
                  </a:ext>
                </a:extLst>
              </a:tr>
              <a:tr h="204969">
                <a:tc>
                  <a:txBody>
                    <a:bodyPr/>
                    <a:lstStyle/>
                    <a:p>
                      <a:pPr lvl="0"/>
                      <a:r>
                        <a:rPr lang="en-GB" sz="1800" kern="1200" dirty="0">
                          <a:solidFill>
                            <a:schemeClr val="tx1"/>
                          </a:solidFill>
                          <a:effectLst/>
                          <a:latin typeface="+mn-lt"/>
                          <a:ea typeface="+mn-ea"/>
                          <a:cs typeface="+mn-cs"/>
                        </a:rPr>
                        <a:t>6.61 day cut-off for the % who are seizure-free over 7 days</a:t>
                      </a:r>
                      <a:endParaRPr lang="en-GB" sz="2400" kern="1200" dirty="0">
                        <a:solidFill>
                          <a:schemeClr val="tx1"/>
                        </a:solidFill>
                        <a:effectLst/>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4F1"/>
                    </a:solidFill>
                  </a:tcPr>
                </a:tc>
                <a:tc>
                  <a:txBody>
                    <a:bodyPr/>
                    <a:lstStyle/>
                    <a:p>
                      <a:pPr algn="ctr"/>
                      <a:r>
                        <a:rPr lang="en-GB" dirty="0">
                          <a:latin typeface="+mn-lt"/>
                        </a:rPr>
                        <a:t>Yes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GB" dirty="0">
                          <a:latin typeface="+mn-lt"/>
                        </a:rPr>
                        <a:t>Yes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471957187"/>
                  </a:ext>
                </a:extLst>
              </a:tr>
              <a:tr h="512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Costs and </a:t>
                      </a:r>
                      <a:r>
                        <a:rPr lang="en-GB" sz="1800" i="0" kern="1200" dirty="0">
                          <a:solidFill>
                            <a:schemeClr val="tx1"/>
                          </a:solidFill>
                          <a:effectLst/>
                          <a:latin typeface="+mn-lt"/>
                          <a:ea typeface="+mn-ea"/>
                          <a:cs typeface="+mn-cs"/>
                        </a:rPr>
                        <a:t>benefits for TAND aspects for people aged 2 to 6 years, using utility benefit from company’s base case (0.09)</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Yes</a:t>
                      </a:r>
                      <a:endParaRPr lang="en-GB" dirty="0">
                        <a:latin typeface="+mn-lt"/>
                      </a:endParaRPr>
                    </a:p>
                    <a:p>
                      <a:pPr algn="ctr"/>
                      <a:endParaRPr lang="en-GB" dirty="0">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GB" dirty="0">
                          <a:latin typeface="+mn-lt"/>
                        </a:rPr>
                        <a:t>Yes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30343968"/>
                  </a:ext>
                </a:extLst>
              </a:tr>
              <a:tr h="278691">
                <a:tc>
                  <a:txBody>
                    <a:bodyPr/>
                    <a:lstStyle/>
                    <a:p>
                      <a:r>
                        <a:rPr lang="en-GB" sz="1800" kern="1200" dirty="0">
                          <a:solidFill>
                            <a:schemeClr val="tx1"/>
                          </a:solidFill>
                          <a:effectLst/>
                          <a:latin typeface="+mn-lt"/>
                          <a:ea typeface="+mn-ea"/>
                          <a:cs typeface="+mn-cs"/>
                        </a:rPr>
                        <a:t>Health state utilities from the company’s vignette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4F1"/>
                    </a:solidFill>
                  </a:tcPr>
                </a:tc>
                <a:tc>
                  <a:txBody>
                    <a:bodyPr/>
                    <a:lstStyle/>
                    <a:p>
                      <a:pPr algn="ctr"/>
                      <a:r>
                        <a:rPr kumimoji="0" lang="en-GB" sz="1800" b="0" i="0" u="none" strike="noStrike" kern="1200" cap="none" spc="0" normalizeH="0" baseline="0" noProof="0" dirty="0">
                          <a:ln>
                            <a:noFill/>
                          </a:ln>
                          <a:solidFill>
                            <a:srgbClr val="000000"/>
                          </a:solidFill>
                          <a:effectLst/>
                          <a:uLnTx/>
                          <a:uFillTx/>
                          <a:latin typeface="+mn-lt"/>
                          <a:ea typeface="+mn-ea"/>
                          <a:cs typeface="+mn-cs"/>
                        </a:rPr>
                        <a:t>Yes</a:t>
                      </a:r>
                      <a:endParaRPr lang="en-GB" dirty="0">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kumimoji="0" lang="en-GB" sz="1800" b="0" i="0" u="none" strike="noStrike" kern="1200" cap="none" spc="0" normalizeH="0" baseline="0" noProof="0" dirty="0">
                          <a:ln>
                            <a:noFill/>
                          </a:ln>
                          <a:solidFill>
                            <a:srgbClr val="000000"/>
                          </a:solidFill>
                          <a:effectLst/>
                          <a:uLnTx/>
                          <a:uFillTx/>
                          <a:latin typeface="+mn-lt"/>
                          <a:ea typeface="+mn-ea"/>
                          <a:cs typeface="+mn-cs"/>
                        </a:rPr>
                        <a:t>Yes</a:t>
                      </a:r>
                      <a:endParaRPr lang="en-GB" dirty="0">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843839016"/>
                  </a:ext>
                </a:extLst>
              </a:tr>
              <a:tr h="207816">
                <a:tc>
                  <a:txBody>
                    <a:bodyPr/>
                    <a:lstStyle/>
                    <a:p>
                      <a:pPr lvl="0"/>
                      <a:r>
                        <a:rPr lang="en-GB" sz="1800" kern="1200" dirty="0">
                          <a:solidFill>
                            <a:schemeClr val="tx1"/>
                          </a:solidFill>
                          <a:effectLst/>
                          <a:latin typeface="+mn-lt"/>
                          <a:ea typeface="+mn-ea"/>
                          <a:cs typeface="+mn-cs"/>
                        </a:rPr>
                        <a:t>Cumulative 1.8 carers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4F1"/>
                    </a:solidFill>
                  </a:tcPr>
                </a:tc>
                <a:tc>
                  <a:txBody>
                    <a:bodyPr/>
                    <a:lstStyle/>
                    <a:p>
                      <a:pPr marL="0" indent="0" algn="ctr">
                        <a:buFont typeface="Arial" panose="020B0604020202020204" pitchFamily="34" charset="0"/>
                        <a:buNone/>
                      </a:pPr>
                      <a:r>
                        <a:rPr lang="en-GB" dirty="0">
                          <a:latin typeface="+mn-lt"/>
                        </a:rPr>
                        <a:t>Yes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GB" dirty="0">
                          <a:latin typeface="+mn-lt"/>
                        </a:rPr>
                        <a:t>Yes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169543950"/>
                  </a:ext>
                </a:extLst>
              </a:tr>
              <a:tr h="512423">
                <a:tc>
                  <a:txBody>
                    <a:bodyPr/>
                    <a:lstStyle/>
                    <a:p>
                      <a:pPr lvl="0"/>
                      <a:r>
                        <a:rPr lang="en-GB" sz="1800" kern="1200" dirty="0">
                          <a:solidFill>
                            <a:schemeClr val="tx1"/>
                          </a:solidFill>
                          <a:effectLst/>
                          <a:latin typeface="+mn-lt"/>
                          <a:ea typeface="+mn-ea"/>
                          <a:cs typeface="+mn-cs"/>
                        </a:rPr>
                        <a:t>Considering different values for the seizure-free health state utility value for carers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4F1"/>
                    </a:solidFill>
                  </a:tcPr>
                </a:tc>
                <a:tc>
                  <a:txBody>
                    <a:bodyPr/>
                    <a:lstStyle/>
                    <a:p>
                      <a:pPr marL="0" indent="0" algn="ctr">
                        <a:buFont typeface="Arial" panose="020B0604020202020204" pitchFamily="34" charset="0"/>
                        <a:buNone/>
                      </a:pPr>
                      <a:r>
                        <a:rPr lang="en-GB" dirty="0">
                          <a:latin typeface="+mn-lt"/>
                        </a:rPr>
                        <a:t>Maintain 0.881</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mn-lt"/>
                        </a:rPr>
                        <a:t>Maintain 0.881</a:t>
                      </a:r>
                    </a:p>
                    <a:p>
                      <a:pPr algn="ctr"/>
                      <a:r>
                        <a:rPr lang="en-GB" dirty="0">
                          <a:latin typeface="+mn-lt"/>
                        </a:rPr>
                        <a:t>Scenarios vary utility value (for ACM1)</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98307630"/>
                  </a:ext>
                </a:extLst>
              </a:tr>
              <a:tr h="358696">
                <a:tc>
                  <a:txBody>
                    <a:bodyPr/>
                    <a:lstStyle/>
                    <a:p>
                      <a:r>
                        <a:rPr lang="en-GB" dirty="0">
                          <a:solidFill>
                            <a:schemeClr val="tx1"/>
                          </a:solidFill>
                          <a:latin typeface="+mn-lt"/>
                        </a:rPr>
                        <a:t>Adjustment of carer utility for institutionalisation using the ERG approach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F4F1"/>
                    </a:solidFill>
                  </a:tcPr>
                </a:tc>
                <a:tc>
                  <a:txBody>
                    <a:bodyPr/>
                    <a:lstStyle/>
                    <a:p>
                      <a:pPr marL="0" indent="0" algn="ctr">
                        <a:buFont typeface="Arial" panose="020B0604020202020204" pitchFamily="34" charset="0"/>
                        <a:buNone/>
                      </a:pPr>
                      <a:r>
                        <a:rPr lang="en-GB" dirty="0">
                          <a:latin typeface="+mn-lt"/>
                        </a:rPr>
                        <a:t>Yes (with correction to ERG’s method)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GB" dirty="0">
                          <a:latin typeface="+mn-lt"/>
                        </a:rPr>
                        <a:t>Yes (with correction)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554120408"/>
                  </a:ext>
                </a:extLst>
              </a:tr>
            </a:tbl>
          </a:graphicData>
        </a:graphic>
      </p:graphicFrame>
      <p:sp>
        <p:nvSpPr>
          <p:cNvPr id="8" name="TextBox 7">
            <a:extLst>
              <a:ext uri="{FF2B5EF4-FFF2-40B4-BE49-F238E27FC236}">
                <a16:creationId xmlns:a16="http://schemas.microsoft.com/office/drawing/2014/main" id="{0CDFC678-FD9D-4DB4-818F-A5132D9657F2}"/>
              </a:ext>
            </a:extLst>
          </p:cNvPr>
          <p:cNvSpPr txBox="1"/>
          <p:nvPr/>
        </p:nvSpPr>
        <p:spPr>
          <a:xfrm>
            <a:off x="2059559" y="6519446"/>
            <a:ext cx="4508222" cy="338554"/>
          </a:xfrm>
          <a:prstGeom prst="rect">
            <a:avLst/>
          </a:prstGeom>
          <a:noFill/>
        </p:spPr>
        <p:txBody>
          <a:bodyPr wrap="none" rtlCol="0">
            <a:spAutoFit/>
          </a:bodyPr>
          <a:lstStyle/>
          <a:p>
            <a:r>
              <a:rPr lang="en-GB" sz="1600" dirty="0"/>
              <a:t>TAND, TSC-related neuropsychiatric disorders; </a:t>
            </a:r>
          </a:p>
        </p:txBody>
      </p:sp>
      <p:sp>
        <p:nvSpPr>
          <p:cNvPr id="2" name="Slide Number Placeholder 1">
            <a:extLst>
              <a:ext uri="{FF2B5EF4-FFF2-40B4-BE49-F238E27FC236}">
                <a16:creationId xmlns:a16="http://schemas.microsoft.com/office/drawing/2014/main" id="{616CA642-EC1B-F194-5BC2-714E206F8813}"/>
              </a:ext>
            </a:extLst>
          </p:cNvPr>
          <p:cNvSpPr>
            <a:spLocks noGrp="1"/>
          </p:cNvSpPr>
          <p:nvPr>
            <p:ph type="sldNum" sz="quarter" idx="4294967295"/>
          </p:nvPr>
        </p:nvSpPr>
        <p:spPr>
          <a:xfrm>
            <a:off x="11423233" y="6355060"/>
            <a:ext cx="500380" cy="333663"/>
          </a:xfrm>
          <a:prstGeom prst="rect">
            <a:avLst/>
          </a:prstGeom>
        </p:spPr>
        <p:txBody>
          <a:bodyPr/>
          <a:lstStyle/>
          <a:p>
            <a:fld id="{DDBE135E-2566-4748-853C-8A3B78F0FB00}" type="slidenum">
              <a:rPr lang="en-GB" smtClean="0"/>
              <a:t>23</a:t>
            </a:fld>
            <a:endParaRPr lang="en-GB" dirty="0"/>
          </a:p>
        </p:txBody>
      </p:sp>
    </p:spTree>
    <p:extLst>
      <p:ext uri="{BB962C8B-B14F-4D97-AF65-F5344CB8AC3E}">
        <p14:creationId xmlns:p14="http://schemas.microsoft.com/office/powerpoint/2010/main" val="1332297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BC509D-3987-B791-DA36-9172A87527EC}"/>
              </a:ext>
            </a:extLst>
          </p:cNvPr>
          <p:cNvSpPr>
            <a:spLocks noGrp="1"/>
          </p:cNvSpPr>
          <p:nvPr>
            <p:ph type="body" sz="quarter" idx="12"/>
          </p:nvPr>
        </p:nvSpPr>
        <p:spPr>
          <a:xfrm>
            <a:off x="539923" y="2266950"/>
            <a:ext cx="11177587" cy="3279183"/>
          </a:xfrm>
        </p:spPr>
        <p:txBody>
          <a:bodyPr/>
          <a:lstStyle/>
          <a:p>
            <a:pPr algn="ctr">
              <a:spcBef>
                <a:spcPts val="0"/>
              </a:spcBef>
            </a:pPr>
            <a:r>
              <a:rPr lang="en-GB" sz="2900" dirty="0"/>
              <a:t>All ICERs are reported in PART 2 slides </a:t>
            </a:r>
          </a:p>
          <a:p>
            <a:pPr algn="ctr">
              <a:spcBef>
                <a:spcPts val="0"/>
              </a:spcBef>
            </a:pPr>
            <a:r>
              <a:rPr lang="en-GB" sz="2900" dirty="0"/>
              <a:t>because they include confidential </a:t>
            </a:r>
          </a:p>
          <a:p>
            <a:pPr algn="ctr">
              <a:spcBef>
                <a:spcPts val="0"/>
              </a:spcBef>
            </a:pPr>
            <a:r>
              <a:rPr lang="en-GB" sz="2900" dirty="0"/>
              <a:t>comparator PAS discounts</a:t>
            </a:r>
          </a:p>
          <a:p>
            <a:endParaRPr lang="en-GB" dirty="0"/>
          </a:p>
        </p:txBody>
      </p:sp>
      <p:sp>
        <p:nvSpPr>
          <p:cNvPr id="2" name="Title 1">
            <a:extLst>
              <a:ext uri="{FF2B5EF4-FFF2-40B4-BE49-F238E27FC236}">
                <a16:creationId xmlns:a16="http://schemas.microsoft.com/office/drawing/2014/main" id="{53598523-C4CB-C9FC-F17D-FC8EB7104036}"/>
              </a:ext>
            </a:extLst>
          </p:cNvPr>
          <p:cNvSpPr>
            <a:spLocks noGrp="1"/>
          </p:cNvSpPr>
          <p:nvPr>
            <p:ph type="ctrTitle"/>
          </p:nvPr>
        </p:nvSpPr>
        <p:spPr/>
        <p:txBody>
          <a:bodyPr/>
          <a:lstStyle/>
          <a:p>
            <a:r>
              <a:rPr lang="en-GB" dirty="0"/>
              <a:t>Cost-effectiveness results</a:t>
            </a:r>
          </a:p>
        </p:txBody>
      </p:sp>
    </p:spTree>
    <p:extLst>
      <p:ext uri="{BB962C8B-B14F-4D97-AF65-F5344CB8AC3E}">
        <p14:creationId xmlns:p14="http://schemas.microsoft.com/office/powerpoint/2010/main" val="676539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B9646E8-0F5C-22BA-E825-C23FD8FCDCFB}"/>
              </a:ext>
            </a:extLst>
          </p:cNvPr>
          <p:cNvSpPr txBox="1"/>
          <p:nvPr/>
        </p:nvSpPr>
        <p:spPr>
          <a:xfrm>
            <a:off x="0" y="6410739"/>
            <a:ext cx="904461" cy="447261"/>
          </a:xfrm>
          <a:prstGeom prst="rect">
            <a:avLst/>
          </a:prstGeom>
          <a:solidFill>
            <a:schemeClr val="bg1"/>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5A4EC629-5EDE-482C-A515-07BC96FA6596}"/>
              </a:ext>
            </a:extLst>
          </p:cNvPr>
          <p:cNvSpPr txBox="1"/>
          <p:nvPr/>
        </p:nvSpPr>
        <p:spPr>
          <a:xfrm>
            <a:off x="5955043" y="6161472"/>
            <a:ext cx="6329722" cy="761747"/>
          </a:xfrm>
          <a:prstGeom prst="rect">
            <a:avLst/>
          </a:prstGeom>
          <a:noFill/>
        </p:spPr>
        <p:txBody>
          <a:bodyPr wrap="square" rtlCol="0">
            <a:spAutoFit/>
          </a:bodyPr>
          <a:lstStyle/>
          <a:p>
            <a:r>
              <a:rPr lang="en-GB" sz="1450" dirty="0"/>
              <a:t>DS, Dravet Syndrome; ICER, incremental cost-effectiveness ratio; LGS, Lennox Gastaut  Syndrome; QALY, quality adjusted life year; QoL, quality of life</a:t>
            </a:r>
          </a:p>
        </p:txBody>
      </p:sp>
      <p:sp>
        <p:nvSpPr>
          <p:cNvPr id="7" name="Title 1">
            <a:extLst>
              <a:ext uri="{FF2B5EF4-FFF2-40B4-BE49-F238E27FC236}">
                <a16:creationId xmlns:a16="http://schemas.microsoft.com/office/drawing/2014/main" id="{8CF9D492-88EB-40ED-9544-F1C96E847D0C}"/>
              </a:ext>
            </a:extLst>
          </p:cNvPr>
          <p:cNvSpPr txBox="1">
            <a:spLocks/>
          </p:cNvSpPr>
          <p:nvPr/>
        </p:nvSpPr>
        <p:spPr>
          <a:xfrm>
            <a:off x="215329" y="82076"/>
            <a:ext cx="11863538" cy="10943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Threshold for cost-effectiveness </a:t>
            </a:r>
            <a:br>
              <a:rPr lang="en-GB" dirty="0">
                <a:latin typeface="Arial" panose="020B0604020202020204" pitchFamily="34" charset="0"/>
                <a:cs typeface="Arial" panose="020B0604020202020204" pitchFamily="34" charset="0"/>
              </a:rPr>
            </a:br>
            <a:r>
              <a:rPr lang="en-GB" sz="2000" b="0" i="1" dirty="0">
                <a:solidFill>
                  <a:schemeClr val="accent2"/>
                </a:solidFill>
                <a:latin typeface="Arial" panose="020B0604020202020204" pitchFamily="34" charset="0"/>
                <a:cs typeface="Arial" panose="020B0604020202020204" pitchFamily="34" charset="0"/>
              </a:rPr>
              <a:t>Company: committee’s preferred threshold unreasonable </a:t>
            </a:r>
          </a:p>
        </p:txBody>
      </p:sp>
      <p:sp>
        <p:nvSpPr>
          <p:cNvPr id="2" name="Slide Number Placeholder 1">
            <a:extLst>
              <a:ext uri="{FF2B5EF4-FFF2-40B4-BE49-F238E27FC236}">
                <a16:creationId xmlns:a16="http://schemas.microsoft.com/office/drawing/2014/main" id="{637A1E37-C0FF-05AD-16E7-1B4384DE5FDC}"/>
              </a:ext>
            </a:extLst>
          </p:cNvPr>
          <p:cNvSpPr>
            <a:spLocks noGrp="1"/>
          </p:cNvSpPr>
          <p:nvPr>
            <p:ph type="sldNum" sz="quarter" idx="4294967295"/>
          </p:nvPr>
        </p:nvSpPr>
        <p:spPr>
          <a:xfrm>
            <a:off x="11423233" y="188913"/>
            <a:ext cx="500380" cy="333663"/>
          </a:xfrm>
          <a:prstGeom prst="rect">
            <a:avLst/>
          </a:prstGeom>
        </p:spPr>
        <p:txBody>
          <a:bodyPr/>
          <a:lstStyle/>
          <a:p>
            <a:fld id="{DDBE135E-2566-4748-853C-8A3B78F0FB00}" type="slidenum">
              <a:rPr lang="en-GB" smtClean="0"/>
              <a:t>25</a:t>
            </a:fld>
            <a:endParaRPr lang="en-GB" dirty="0"/>
          </a:p>
        </p:txBody>
      </p:sp>
      <p:sp>
        <p:nvSpPr>
          <p:cNvPr id="3" name="Rectangle 2" descr="Question to committee">
            <a:extLst>
              <a:ext uri="{FF2B5EF4-FFF2-40B4-BE49-F238E27FC236}">
                <a16:creationId xmlns:a16="http://schemas.microsoft.com/office/drawing/2014/main" id="{8933729A-39AE-64E4-3B04-34E2B8D4E143}"/>
              </a:ext>
            </a:extLst>
          </p:cNvPr>
          <p:cNvSpPr/>
          <p:nvPr/>
        </p:nvSpPr>
        <p:spPr>
          <a:xfrm>
            <a:off x="6258050" y="5378159"/>
            <a:ext cx="5792993" cy="80467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	Is the committee still minded to consider an ICER threshold towards the middle of the normally accepted range?</a:t>
            </a:r>
          </a:p>
        </p:txBody>
      </p:sp>
      <p:grpSp>
        <p:nvGrpSpPr>
          <p:cNvPr id="5" name="Group 4">
            <a:extLst>
              <a:ext uri="{FF2B5EF4-FFF2-40B4-BE49-F238E27FC236}">
                <a16:creationId xmlns:a16="http://schemas.microsoft.com/office/drawing/2014/main" id="{54A51B90-D11E-26F5-88D1-9A79709329C7}"/>
              </a:ext>
              <a:ext uri="{C183D7F6-B498-43B3-948B-1728B52AA6E4}">
                <adec:decorative xmlns:adec="http://schemas.microsoft.com/office/drawing/2017/decorative" val="1"/>
              </a:ext>
            </a:extLst>
          </p:cNvPr>
          <p:cNvGrpSpPr/>
          <p:nvPr/>
        </p:nvGrpSpPr>
        <p:grpSpPr>
          <a:xfrm>
            <a:off x="5970050" y="5295106"/>
            <a:ext cx="576000" cy="576000"/>
            <a:chOff x="-1440493" y="4133589"/>
            <a:chExt cx="576000" cy="576000"/>
          </a:xfrm>
        </p:grpSpPr>
        <p:sp>
          <p:nvSpPr>
            <p:cNvPr id="8" name="Oval 7">
              <a:extLst>
                <a:ext uri="{FF2B5EF4-FFF2-40B4-BE49-F238E27FC236}">
                  <a16:creationId xmlns:a16="http://schemas.microsoft.com/office/drawing/2014/main" id="{33C83DAE-62C6-5D3C-5F71-626C11E11BC0}"/>
                </a:ext>
              </a:extLst>
            </p:cNvPr>
            <p:cNvSpPr/>
            <p:nvPr/>
          </p:nvSpPr>
          <p:spPr>
            <a:xfrm>
              <a:off x="-1440493" y="4133589"/>
              <a:ext cx="576000" cy="57600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a:extLst>
                <a:ext uri="{FF2B5EF4-FFF2-40B4-BE49-F238E27FC236}">
                  <a16:creationId xmlns:a16="http://schemas.microsoft.com/office/drawing/2014/main" id="{8F2E6FF1-20B3-7BD2-A285-ECE5BCEFD57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11" name="Rectangle 10">
            <a:extLst>
              <a:ext uri="{FF2B5EF4-FFF2-40B4-BE49-F238E27FC236}">
                <a16:creationId xmlns:a16="http://schemas.microsoft.com/office/drawing/2014/main" id="{819DCB01-9432-FDC3-7BEF-1867C27CE159}"/>
              </a:ext>
            </a:extLst>
          </p:cNvPr>
          <p:cNvSpPr/>
          <p:nvPr/>
        </p:nvSpPr>
        <p:spPr>
          <a:xfrm>
            <a:off x="281490" y="1773231"/>
            <a:ext cx="11731216" cy="342964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solidFill>
                <a:schemeClr val="tx1"/>
              </a:solidFill>
            </a:endParaRPr>
          </a:p>
        </p:txBody>
      </p:sp>
      <p:sp>
        <p:nvSpPr>
          <p:cNvPr id="13" name="TextBox 12">
            <a:extLst>
              <a:ext uri="{FF2B5EF4-FFF2-40B4-BE49-F238E27FC236}">
                <a16:creationId xmlns:a16="http://schemas.microsoft.com/office/drawing/2014/main" id="{11B69A18-390B-B8E9-6867-BEDC85DA92A3}"/>
              </a:ext>
            </a:extLst>
          </p:cNvPr>
          <p:cNvSpPr txBox="1"/>
          <p:nvPr/>
        </p:nvSpPr>
        <p:spPr>
          <a:xfrm>
            <a:off x="186430" y="825474"/>
            <a:ext cx="11826276" cy="877163"/>
          </a:xfrm>
          <a:prstGeom prst="rect">
            <a:avLst/>
          </a:prstGeom>
          <a:solidFill>
            <a:schemeClr val="accent3">
              <a:lumMod val="20000"/>
              <a:lumOff val="80000"/>
            </a:schemeClr>
          </a:solidFill>
        </p:spPr>
        <p:txBody>
          <a:bodyPr wrap="square" rtlCol="0">
            <a:spAutoFit/>
          </a:bodyPr>
          <a:lstStyle/>
          <a:p>
            <a:r>
              <a:rPr lang="en-GB" sz="1700" dirty="0">
                <a:effectLst/>
                <a:ea typeface="Times New Roman" panose="02020603050405020304" pitchFamily="18" charset="0"/>
              </a:rPr>
              <a:t>ACD section 3.18: </a:t>
            </a:r>
            <a:r>
              <a:rPr lang="en-GB" sz="1700" i="1" dirty="0">
                <a:effectLst/>
                <a:ea typeface="Times New Roman" panose="02020603050405020304" pitchFamily="18" charset="0"/>
              </a:rPr>
              <a:t>“</a:t>
            </a:r>
            <a:r>
              <a:rPr lang="en-GB" sz="1700" i="1" dirty="0"/>
              <a:t>Because of the high level of uncertainty in the clinical and economic evidence, the committee agreed that an acceptable ICER would be towards the middle of the range </a:t>
            </a:r>
            <a:r>
              <a:rPr lang="en-GB" sz="1700" i="1" dirty="0">
                <a:effectLst/>
                <a:ea typeface="Times New Roman" panose="02020603050405020304" pitchFamily="18" charset="0"/>
              </a:rPr>
              <a:t>normally considered a cost-effective use of NHS resources (£20,000 to £30,000 per QALY gained)”</a:t>
            </a:r>
            <a:endParaRPr lang="en-GB" sz="1700" i="1" dirty="0"/>
          </a:p>
        </p:txBody>
      </p:sp>
      <p:sp>
        <p:nvSpPr>
          <p:cNvPr id="10" name="TextBox 9">
            <a:extLst>
              <a:ext uri="{FF2B5EF4-FFF2-40B4-BE49-F238E27FC236}">
                <a16:creationId xmlns:a16="http://schemas.microsoft.com/office/drawing/2014/main" id="{1546C3AB-F8B7-CCC8-A7DE-99F001D7CE5C}"/>
              </a:ext>
            </a:extLst>
          </p:cNvPr>
          <p:cNvSpPr txBox="1"/>
          <p:nvPr/>
        </p:nvSpPr>
        <p:spPr>
          <a:xfrm>
            <a:off x="8001000" y="1776293"/>
            <a:ext cx="3993776" cy="342657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400"/>
              </a:spcAft>
            </a:pPr>
            <a:r>
              <a:rPr lang="en-GB" b="1" i="1" dirty="0">
                <a:solidFill>
                  <a:schemeClr val="tx1"/>
                </a:solidFill>
              </a:rPr>
              <a:t>Severity of disease should be considered in decision making: </a:t>
            </a:r>
          </a:p>
          <a:p>
            <a:pPr marL="285750" indent="-285750">
              <a:spcAft>
                <a:spcPts val="400"/>
              </a:spcAft>
              <a:buFont typeface="Arial" panose="020B0604020202020204" pitchFamily="34" charset="0"/>
              <a:buChar char="•"/>
            </a:pPr>
            <a:r>
              <a:rPr lang="en-GB" dirty="0">
                <a:solidFill>
                  <a:schemeClr val="tx1"/>
                </a:solidFill>
              </a:rPr>
              <a:t>Committee recognised that:</a:t>
            </a:r>
          </a:p>
          <a:p>
            <a:pPr marL="742950" lvl="1" indent="-285750">
              <a:spcAft>
                <a:spcPts val="400"/>
              </a:spcAft>
              <a:buFont typeface="Arial" panose="020B0604020202020204" pitchFamily="34" charset="0"/>
              <a:buChar char="•"/>
            </a:pPr>
            <a:r>
              <a:rPr lang="en-GB" dirty="0">
                <a:solidFill>
                  <a:schemeClr val="tx1"/>
                </a:solidFill>
              </a:rPr>
              <a:t>TSC- associated epilepsy &amp; TAND severely affects QoL of patients, family and carers</a:t>
            </a:r>
          </a:p>
          <a:p>
            <a:pPr marL="742950" lvl="1" indent="-285750">
              <a:spcAft>
                <a:spcPts val="400"/>
              </a:spcAft>
              <a:buFont typeface="Arial" panose="020B0604020202020204" pitchFamily="34" charset="0"/>
              <a:buChar char="•"/>
            </a:pPr>
            <a:r>
              <a:rPr lang="en-GB" dirty="0">
                <a:solidFill>
                  <a:schemeClr val="tx1"/>
                </a:solidFill>
              </a:rPr>
              <a:t>50% have associated learning disabilities (equalities issue)</a:t>
            </a:r>
          </a:p>
          <a:p>
            <a:pPr marL="285750" indent="-285750">
              <a:spcAft>
                <a:spcPts val="400"/>
              </a:spcAft>
              <a:buFont typeface="Arial" panose="020B0604020202020204" pitchFamily="34" charset="0"/>
              <a:buChar char="•"/>
            </a:pPr>
            <a:r>
              <a:rPr lang="en-GB" dirty="0">
                <a:solidFill>
                  <a:schemeClr val="tx1"/>
                </a:solidFill>
              </a:rPr>
              <a:t>Company acknowledge appraisal uses old methods but condition meets criteria for 1.2 x modifier</a:t>
            </a:r>
          </a:p>
          <a:p>
            <a:pPr marL="285750" indent="-285750">
              <a:spcAft>
                <a:spcPts val="400"/>
              </a:spcAft>
              <a:buFont typeface="Arial" panose="020B0604020202020204" pitchFamily="34" charset="0"/>
              <a:buChar char="•"/>
            </a:pPr>
            <a:endParaRPr lang="en-GB" sz="200" dirty="0">
              <a:solidFill>
                <a:schemeClr val="tx1"/>
              </a:solidFill>
            </a:endParaRPr>
          </a:p>
        </p:txBody>
      </p:sp>
      <p:sp>
        <p:nvSpPr>
          <p:cNvPr id="14" name="TextBox 13">
            <a:extLst>
              <a:ext uri="{FF2B5EF4-FFF2-40B4-BE49-F238E27FC236}">
                <a16:creationId xmlns:a16="http://schemas.microsoft.com/office/drawing/2014/main" id="{C6A1CB11-B1B5-9014-AED8-0246ABCDBE3D}"/>
              </a:ext>
            </a:extLst>
          </p:cNvPr>
          <p:cNvSpPr txBox="1"/>
          <p:nvPr/>
        </p:nvSpPr>
        <p:spPr>
          <a:xfrm>
            <a:off x="281490" y="1773230"/>
            <a:ext cx="7719510" cy="3498394"/>
          </a:xfrm>
          <a:prstGeom prst="rect">
            <a:avLst/>
          </a:prstGeom>
          <a:noFill/>
        </p:spPr>
        <p:txBody>
          <a:bodyPr wrap="square">
            <a:spAutoFit/>
          </a:bodyPr>
          <a:lstStyle/>
          <a:p>
            <a:pPr>
              <a:spcAft>
                <a:spcPts val="400"/>
              </a:spcAft>
            </a:pPr>
            <a:r>
              <a:rPr lang="en-GB" b="1" dirty="0">
                <a:solidFill>
                  <a:srgbClr val="00436C"/>
                </a:solidFill>
              </a:rPr>
              <a:t>Company: </a:t>
            </a:r>
            <a:r>
              <a:rPr lang="en-GB" dirty="0">
                <a:solidFill>
                  <a:schemeClr val="tx1"/>
                </a:solidFill>
              </a:rPr>
              <a:t>ICER threshold appears unreasonable considering:</a:t>
            </a:r>
          </a:p>
          <a:p>
            <a:pPr marL="285750" indent="-285750">
              <a:spcAft>
                <a:spcPts val="400"/>
              </a:spcAft>
              <a:buFont typeface="Arial" panose="020B0604020202020204" pitchFamily="34" charset="0"/>
              <a:buChar char="•"/>
            </a:pPr>
            <a:r>
              <a:rPr lang="en-GB" dirty="0">
                <a:solidFill>
                  <a:schemeClr val="tx1"/>
                </a:solidFill>
              </a:rPr>
              <a:t>TSC-associated epilepsy is a severe and orphan disease </a:t>
            </a:r>
          </a:p>
          <a:p>
            <a:pPr marL="285750" indent="-285750">
              <a:spcAft>
                <a:spcPts val="400"/>
              </a:spcAft>
              <a:buFont typeface="Arial" panose="020B0604020202020204" pitchFamily="34" charset="0"/>
              <a:buChar char="•"/>
            </a:pPr>
            <a:r>
              <a:rPr lang="en-GB" dirty="0">
                <a:solidFill>
                  <a:schemeClr val="tx1"/>
                </a:solidFill>
              </a:rPr>
              <a:t>Base </a:t>
            </a:r>
            <a:r>
              <a:rPr lang="en-GB" dirty="0"/>
              <a:t>cases for ACM1 &lt;£20,000 per QALY gained vs. usual-care</a:t>
            </a:r>
          </a:p>
          <a:p>
            <a:pPr lvl="1">
              <a:spcAft>
                <a:spcPts val="400"/>
              </a:spcAft>
            </a:pPr>
            <a:r>
              <a:rPr lang="en-GB" dirty="0">
                <a:solidFill>
                  <a:schemeClr val="tx1"/>
                </a:solidFill>
              </a:rPr>
              <a:t>Company</a:t>
            </a:r>
            <a:r>
              <a:rPr lang="en-GB" dirty="0"/>
              <a:t>: </a:t>
            </a:r>
            <a:r>
              <a:rPr lang="en-GB" dirty="0">
                <a:solidFill>
                  <a:schemeClr val="tx1"/>
                </a:solidFill>
              </a:rPr>
              <a:t>£14,594		ERG: £16,928</a:t>
            </a:r>
          </a:p>
          <a:p>
            <a:pPr marL="285750" indent="-285750">
              <a:spcAft>
                <a:spcPts val="400"/>
              </a:spcAft>
              <a:buFont typeface="Arial" panose="020B0604020202020204" pitchFamily="34" charset="0"/>
              <a:buChar char="•"/>
            </a:pPr>
            <a:r>
              <a:rPr lang="en-GB" dirty="0">
                <a:solidFill>
                  <a:schemeClr val="tx1"/>
                </a:solidFill>
              </a:rPr>
              <a:t>Committee preferred ERG’s ‘conservative’ assumptions for many key issues, yet ICER threshold much lower than other rare (orphan) and severe diseases</a:t>
            </a:r>
          </a:p>
          <a:p>
            <a:pPr lvl="1">
              <a:spcAft>
                <a:spcPts val="400"/>
              </a:spcAft>
            </a:pPr>
            <a:r>
              <a:rPr lang="en-GB" b="1" dirty="0">
                <a:solidFill>
                  <a:schemeClr val="tx1"/>
                </a:solidFill>
              </a:rPr>
              <a:t>TA614 (DS) and TA615 (LGS): </a:t>
            </a:r>
          </a:p>
          <a:p>
            <a:pPr marL="742950" lvl="1" indent="-285750">
              <a:spcAft>
                <a:spcPts val="400"/>
              </a:spcAft>
              <a:buFont typeface="Arial" panose="020B0604020202020204" pitchFamily="34" charset="0"/>
              <a:buChar char="•"/>
            </a:pPr>
            <a:r>
              <a:rPr lang="en-GB" dirty="0">
                <a:solidFill>
                  <a:schemeClr val="tx1"/>
                </a:solidFill>
              </a:rPr>
              <a:t>Accepted ICERs £32,471 and £33,721, respectively</a:t>
            </a:r>
          </a:p>
          <a:p>
            <a:pPr marL="742950" lvl="1" indent="-285750">
              <a:spcAft>
                <a:spcPts val="400"/>
              </a:spcAft>
              <a:buFont typeface="Arial" panose="020B0604020202020204" pitchFamily="34" charset="0"/>
              <a:buChar char="•"/>
            </a:pPr>
            <a:r>
              <a:rPr lang="en-GB" dirty="0">
                <a:solidFill>
                  <a:schemeClr val="tx1"/>
                </a:solidFill>
              </a:rPr>
              <a:t>Committee recognised additional benefits of cannabidiol that couldn't be captured in model</a:t>
            </a:r>
          </a:p>
        </p:txBody>
      </p:sp>
      <p:sp>
        <p:nvSpPr>
          <p:cNvPr id="4" name="Rectangle 3">
            <a:extLst>
              <a:ext uri="{FF2B5EF4-FFF2-40B4-BE49-F238E27FC236}">
                <a16:creationId xmlns:a16="http://schemas.microsoft.com/office/drawing/2014/main" id="{B27AAA4E-6387-7894-D097-A0E00CE5147B}"/>
              </a:ext>
            </a:extLst>
          </p:cNvPr>
          <p:cNvSpPr/>
          <p:nvPr/>
        </p:nvSpPr>
        <p:spPr>
          <a:xfrm>
            <a:off x="270659" y="5271624"/>
            <a:ext cx="5663292" cy="1536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ERG comments: </a:t>
            </a:r>
            <a:r>
              <a:rPr lang="en-GB" dirty="0">
                <a:solidFill>
                  <a:schemeClr val="tx1"/>
                </a:solidFill>
              </a:rPr>
              <a:t>Severity modifier not relevant as appraisal uses pre-2022 methods</a:t>
            </a:r>
          </a:p>
          <a:p>
            <a:pPr marL="285750" indent="-285750">
              <a:buFont typeface="Arial" panose="020B0604020202020204" pitchFamily="34" charset="0"/>
              <a:buChar char="•"/>
            </a:pPr>
            <a:r>
              <a:rPr lang="en-GB" dirty="0">
                <a:solidFill>
                  <a:schemeClr val="tx1"/>
                </a:solidFill>
              </a:rPr>
              <a:t>Acknowledge severity of disease &amp; support inclusion of relevant elements in decision making as long as possible and consistent with other TAs </a:t>
            </a:r>
            <a:r>
              <a:rPr lang="en-GB" b="1" dirty="0">
                <a:solidFill>
                  <a:schemeClr val="tx1"/>
                </a:solidFill>
              </a:rPr>
              <a:t> </a:t>
            </a:r>
            <a:endParaRPr lang="en-GB" sz="1600" dirty="0">
              <a:solidFill>
                <a:schemeClr val="tx1"/>
              </a:solidFill>
            </a:endParaRPr>
          </a:p>
        </p:txBody>
      </p:sp>
    </p:spTree>
    <p:extLst>
      <p:ext uri="{BB962C8B-B14F-4D97-AF65-F5344CB8AC3E}">
        <p14:creationId xmlns:p14="http://schemas.microsoft.com/office/powerpoint/2010/main" val="4274397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5B9B432-752D-4475-B233-7E4B34BEB3C1}"/>
              </a:ext>
            </a:extLst>
          </p:cNvPr>
          <p:cNvSpPr>
            <a:spLocks noGrp="1"/>
          </p:cNvSpPr>
          <p:nvPr>
            <p:ph type="body" sz="quarter" idx="12"/>
          </p:nvPr>
        </p:nvSpPr>
        <p:spPr>
          <a:xfrm>
            <a:off x="420514" y="1234405"/>
            <a:ext cx="11363498" cy="5434681"/>
          </a:xfrm>
        </p:spPr>
        <p:txBody>
          <a:bodyPr>
            <a:normAutofit/>
          </a:bodyPr>
          <a:lstStyle/>
          <a:p>
            <a:pPr>
              <a:lnSpc>
                <a:spcPct val="120000"/>
              </a:lnSpc>
            </a:pPr>
            <a:r>
              <a:rPr lang="en-GB" sz="2000" b="1" dirty="0">
                <a:solidFill>
                  <a:srgbClr val="00436C"/>
                </a:solidFill>
              </a:rPr>
              <a:t>Company</a:t>
            </a:r>
            <a:r>
              <a:rPr lang="en-GB" sz="2000" b="1" dirty="0"/>
              <a:t>:</a:t>
            </a:r>
          </a:p>
          <a:p>
            <a:pPr marL="342900" indent="-342900">
              <a:lnSpc>
                <a:spcPct val="120000"/>
              </a:lnSpc>
              <a:buFont typeface="Arial" panose="020B0604020202020204" pitchFamily="34" charset="0"/>
              <a:buChar char="•"/>
            </a:pPr>
            <a:r>
              <a:rPr lang="en-GB" dirty="0"/>
              <a:t>Benefit on mortality risk from SUDEP</a:t>
            </a:r>
          </a:p>
          <a:p>
            <a:pPr marL="342900" indent="-342900">
              <a:lnSpc>
                <a:spcPct val="120000"/>
              </a:lnSpc>
              <a:buFont typeface="Arial" panose="020B0604020202020204" pitchFamily="34" charset="0"/>
              <a:buChar char="•"/>
            </a:pPr>
            <a:r>
              <a:rPr lang="en-GB" dirty="0"/>
              <a:t>Broader impact on TAND (not captured in conservative assumptions currently used)</a:t>
            </a:r>
          </a:p>
          <a:p>
            <a:pPr marL="342900" lvl="0" indent="-342900">
              <a:lnSpc>
                <a:spcPct val="120000"/>
              </a:lnSpc>
              <a:buFont typeface="Arial" panose="020B0604020202020204" pitchFamily="34" charset="0"/>
              <a:buChar char="•"/>
            </a:pPr>
            <a:r>
              <a:rPr lang="en-GB" dirty="0"/>
              <a:t>Improving the quality of life of the wider family, including siblings </a:t>
            </a:r>
          </a:p>
          <a:p>
            <a:pPr marL="342900" lvl="0" indent="-342900">
              <a:lnSpc>
                <a:spcPct val="120000"/>
              </a:lnSpc>
              <a:buFont typeface="Arial" panose="020B0604020202020204" pitchFamily="34" charset="0"/>
              <a:buChar char="•"/>
            </a:pPr>
            <a:r>
              <a:rPr lang="en-GB" dirty="0"/>
              <a:t>Increasing carer productivity and associated societal benefits of carers being able to work</a:t>
            </a:r>
          </a:p>
          <a:p>
            <a:pPr marL="342900" lvl="0" indent="-342900">
              <a:lnSpc>
                <a:spcPct val="120000"/>
              </a:lnSpc>
              <a:buFont typeface="Arial" panose="020B0604020202020204" pitchFamily="34" charset="0"/>
              <a:buChar char="•"/>
            </a:pPr>
            <a:r>
              <a:rPr lang="en-GB" dirty="0"/>
              <a:t>Reducing duration/severity of seizures</a:t>
            </a:r>
          </a:p>
          <a:p>
            <a:pPr marL="342900" lvl="0" indent="-342900">
              <a:lnSpc>
                <a:spcPct val="120000"/>
              </a:lnSpc>
              <a:buFont typeface="Arial" panose="020B0604020202020204" pitchFamily="34" charset="0"/>
              <a:buChar char="•"/>
            </a:pPr>
            <a:r>
              <a:rPr lang="en-GB" dirty="0"/>
              <a:t>Long-term impact of improved seizure control on comorbidities and injuries </a:t>
            </a:r>
          </a:p>
          <a:p>
            <a:pPr lvl="0">
              <a:lnSpc>
                <a:spcPct val="120000"/>
              </a:lnSpc>
            </a:pPr>
            <a:endParaRPr lang="en-GB" sz="1600" dirty="0"/>
          </a:p>
        </p:txBody>
      </p:sp>
      <p:sp>
        <p:nvSpPr>
          <p:cNvPr id="6" name="TextBox 5">
            <a:extLst>
              <a:ext uri="{FF2B5EF4-FFF2-40B4-BE49-F238E27FC236}">
                <a16:creationId xmlns:a16="http://schemas.microsoft.com/office/drawing/2014/main" id="{5A4EC629-5EDE-482C-A515-07BC96FA6596}"/>
              </a:ext>
            </a:extLst>
          </p:cNvPr>
          <p:cNvSpPr txBox="1"/>
          <p:nvPr/>
        </p:nvSpPr>
        <p:spPr>
          <a:xfrm>
            <a:off x="2059559" y="6522116"/>
            <a:ext cx="10043398" cy="338554"/>
          </a:xfrm>
          <a:prstGeom prst="rect">
            <a:avLst/>
          </a:prstGeom>
          <a:noFill/>
        </p:spPr>
        <p:txBody>
          <a:bodyPr wrap="square" rtlCol="0">
            <a:spAutoFit/>
          </a:bodyPr>
          <a:lstStyle/>
          <a:p>
            <a:r>
              <a:rPr lang="en-GB" sz="1600" dirty="0"/>
              <a:t>SUDEP, sudden unexpected death in epilepsy; TAND, TSC-related neuropsychiatric disorders; </a:t>
            </a:r>
          </a:p>
        </p:txBody>
      </p:sp>
      <p:sp>
        <p:nvSpPr>
          <p:cNvPr id="7" name="Title 1">
            <a:extLst>
              <a:ext uri="{FF2B5EF4-FFF2-40B4-BE49-F238E27FC236}">
                <a16:creationId xmlns:a16="http://schemas.microsoft.com/office/drawing/2014/main" id="{8CF9D492-88EB-40ED-9544-F1C96E847D0C}"/>
              </a:ext>
            </a:extLst>
          </p:cNvPr>
          <p:cNvSpPr txBox="1">
            <a:spLocks/>
          </p:cNvSpPr>
          <p:nvPr/>
        </p:nvSpPr>
        <p:spPr>
          <a:xfrm>
            <a:off x="421227" y="188913"/>
            <a:ext cx="11178381" cy="10943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Other considerations: Uncaptured benefits</a:t>
            </a:r>
            <a:br>
              <a:rPr lang="en-GB" dirty="0">
                <a:latin typeface="Arial" panose="020B0604020202020204" pitchFamily="34" charset="0"/>
                <a:cs typeface="Arial" panose="020B0604020202020204" pitchFamily="34" charset="0"/>
              </a:rPr>
            </a:br>
            <a:r>
              <a:rPr lang="en-GB" sz="2000" b="0" i="1" dirty="0">
                <a:solidFill>
                  <a:schemeClr val="accent2"/>
                </a:solidFill>
                <a:latin typeface="Arial" panose="020B0604020202020204" pitchFamily="34" charset="0"/>
                <a:cs typeface="Arial" panose="020B0604020202020204" pitchFamily="34" charset="0"/>
              </a:rPr>
              <a:t>Company: some benefits of cannabidiol may not be captured in modelling</a:t>
            </a:r>
          </a:p>
        </p:txBody>
      </p:sp>
      <p:sp>
        <p:nvSpPr>
          <p:cNvPr id="2" name="Slide Number Placeholder 1">
            <a:extLst>
              <a:ext uri="{FF2B5EF4-FFF2-40B4-BE49-F238E27FC236}">
                <a16:creationId xmlns:a16="http://schemas.microsoft.com/office/drawing/2014/main" id="{637A1E37-C0FF-05AD-16E7-1B4384DE5FDC}"/>
              </a:ext>
            </a:extLst>
          </p:cNvPr>
          <p:cNvSpPr>
            <a:spLocks noGrp="1"/>
          </p:cNvSpPr>
          <p:nvPr>
            <p:ph type="sldNum" sz="quarter" idx="4294967295"/>
          </p:nvPr>
        </p:nvSpPr>
        <p:spPr>
          <a:xfrm>
            <a:off x="11173043" y="5953689"/>
            <a:ext cx="500380" cy="333663"/>
          </a:xfrm>
          <a:prstGeom prst="rect">
            <a:avLst/>
          </a:prstGeom>
        </p:spPr>
        <p:txBody>
          <a:bodyPr/>
          <a:lstStyle/>
          <a:p>
            <a:fld id="{DDBE135E-2566-4748-853C-8A3B78F0FB00}" type="slidenum">
              <a:rPr lang="en-GB" smtClean="0"/>
              <a:t>26</a:t>
            </a:fld>
            <a:endParaRPr lang="en-GB" dirty="0"/>
          </a:p>
        </p:txBody>
      </p:sp>
      <p:sp>
        <p:nvSpPr>
          <p:cNvPr id="3" name="Rectangle 2" descr="Question to committee">
            <a:extLst>
              <a:ext uri="{FF2B5EF4-FFF2-40B4-BE49-F238E27FC236}">
                <a16:creationId xmlns:a16="http://schemas.microsoft.com/office/drawing/2014/main" id="{8933729A-39AE-64E4-3B04-34E2B8D4E143}"/>
              </a:ext>
            </a:extLst>
          </p:cNvPr>
          <p:cNvSpPr/>
          <p:nvPr/>
        </p:nvSpPr>
        <p:spPr>
          <a:xfrm>
            <a:off x="2229911" y="6043180"/>
            <a:ext cx="7732177" cy="47893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Are there any uncaptured benefits that should be considered for cannabidiol? </a:t>
            </a:r>
          </a:p>
        </p:txBody>
      </p:sp>
      <p:grpSp>
        <p:nvGrpSpPr>
          <p:cNvPr id="5" name="Group 4">
            <a:extLst>
              <a:ext uri="{FF2B5EF4-FFF2-40B4-BE49-F238E27FC236}">
                <a16:creationId xmlns:a16="http://schemas.microsoft.com/office/drawing/2014/main" id="{54A51B90-D11E-26F5-88D1-9A79709329C7}"/>
              </a:ext>
              <a:ext uri="{C183D7F6-B498-43B3-948B-1728B52AA6E4}">
                <adec:decorative xmlns:adec="http://schemas.microsoft.com/office/drawing/2017/decorative" val="1"/>
              </a:ext>
            </a:extLst>
          </p:cNvPr>
          <p:cNvGrpSpPr/>
          <p:nvPr/>
        </p:nvGrpSpPr>
        <p:grpSpPr>
          <a:xfrm>
            <a:off x="1779482" y="5968940"/>
            <a:ext cx="576000" cy="576000"/>
            <a:chOff x="-1440493" y="4133589"/>
            <a:chExt cx="576000" cy="576000"/>
          </a:xfrm>
        </p:grpSpPr>
        <p:sp>
          <p:nvSpPr>
            <p:cNvPr id="8" name="Oval 7">
              <a:extLst>
                <a:ext uri="{FF2B5EF4-FFF2-40B4-BE49-F238E27FC236}">
                  <a16:creationId xmlns:a16="http://schemas.microsoft.com/office/drawing/2014/main" id="{33C83DAE-62C6-5D3C-5F71-626C11E11BC0}"/>
                </a:ext>
              </a:extLst>
            </p:cNvPr>
            <p:cNvSpPr/>
            <p:nvPr/>
          </p:nvSpPr>
          <p:spPr>
            <a:xfrm>
              <a:off x="-1440493" y="4133589"/>
              <a:ext cx="576000" cy="57600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a:extLst>
                <a:ext uri="{FF2B5EF4-FFF2-40B4-BE49-F238E27FC236}">
                  <a16:creationId xmlns:a16="http://schemas.microsoft.com/office/drawing/2014/main" id="{8F2E6FF1-20B3-7BD2-A285-ECE5BCEFD57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11" name="Rectangle 10">
            <a:extLst>
              <a:ext uri="{FF2B5EF4-FFF2-40B4-BE49-F238E27FC236}">
                <a16:creationId xmlns:a16="http://schemas.microsoft.com/office/drawing/2014/main" id="{819DCB01-9432-FDC3-7BEF-1867C27CE159}"/>
              </a:ext>
            </a:extLst>
          </p:cNvPr>
          <p:cNvSpPr/>
          <p:nvPr/>
        </p:nvSpPr>
        <p:spPr>
          <a:xfrm>
            <a:off x="338531" y="1270264"/>
            <a:ext cx="11363499" cy="292404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solidFill>
                <a:schemeClr val="tx1"/>
              </a:solidFill>
            </a:endParaRPr>
          </a:p>
        </p:txBody>
      </p:sp>
      <p:sp>
        <p:nvSpPr>
          <p:cNvPr id="10" name="Rectangle 9">
            <a:extLst>
              <a:ext uri="{FF2B5EF4-FFF2-40B4-BE49-F238E27FC236}">
                <a16:creationId xmlns:a16="http://schemas.microsoft.com/office/drawing/2014/main" id="{148DC626-2D86-53C4-A5AF-86F9438BD5B8}"/>
              </a:ext>
            </a:extLst>
          </p:cNvPr>
          <p:cNvSpPr/>
          <p:nvPr/>
        </p:nvSpPr>
        <p:spPr>
          <a:xfrm>
            <a:off x="338531" y="4364716"/>
            <a:ext cx="11326298" cy="14420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120"/>
              </a:spcAft>
            </a:pPr>
            <a:r>
              <a:rPr lang="en-GB" b="1" dirty="0">
                <a:solidFill>
                  <a:schemeClr val="tx1"/>
                </a:solidFill>
              </a:rPr>
              <a:t>ERG comments: </a:t>
            </a:r>
            <a:r>
              <a:rPr lang="en-GB" dirty="0">
                <a:solidFill>
                  <a:schemeClr val="tx1"/>
                </a:solidFill>
              </a:rPr>
              <a:t>Benefits above would also apply to many other appraisals including TA614 (DS) and TA615 (LGS)</a:t>
            </a:r>
          </a:p>
          <a:p>
            <a:pPr marL="285750" indent="-285750">
              <a:spcBef>
                <a:spcPts val="600"/>
              </a:spcBef>
              <a:spcAft>
                <a:spcPts val="120"/>
              </a:spcAft>
              <a:buFont typeface="Arial" panose="020B0604020202020204" pitchFamily="34" charset="0"/>
              <a:buChar char="•"/>
            </a:pPr>
            <a:r>
              <a:rPr lang="en-GB" dirty="0">
                <a:solidFill>
                  <a:schemeClr val="tx1"/>
                </a:solidFill>
              </a:rPr>
              <a:t>Additional benefits real and potentially important but cannot quantify within terms of NICE methods guide:</a:t>
            </a:r>
          </a:p>
          <a:p>
            <a:pPr marL="742950" lvl="1" indent="-285750">
              <a:spcBef>
                <a:spcPts val="600"/>
              </a:spcBef>
              <a:spcAft>
                <a:spcPts val="120"/>
              </a:spcAft>
              <a:buFont typeface="Wingdings" panose="05000000000000000000" pitchFamily="2" charset="2"/>
              <a:buChar char="v"/>
            </a:pPr>
            <a:r>
              <a:rPr lang="en-GB" dirty="0">
                <a:solidFill>
                  <a:schemeClr val="tx1"/>
                </a:solidFill>
              </a:rPr>
              <a:t>no basis for weighting or comparing between appraisals</a:t>
            </a:r>
          </a:p>
        </p:txBody>
      </p:sp>
    </p:spTree>
    <p:extLst>
      <p:ext uri="{BB962C8B-B14F-4D97-AF65-F5344CB8AC3E}">
        <p14:creationId xmlns:p14="http://schemas.microsoft.com/office/powerpoint/2010/main" val="1506771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5B9B432-752D-4475-B233-7E4B34BEB3C1}"/>
              </a:ext>
            </a:extLst>
          </p:cNvPr>
          <p:cNvSpPr>
            <a:spLocks noGrp="1"/>
          </p:cNvSpPr>
          <p:nvPr>
            <p:ph type="body" sz="quarter" idx="12"/>
          </p:nvPr>
        </p:nvSpPr>
        <p:spPr>
          <a:xfrm>
            <a:off x="420514" y="1069177"/>
            <a:ext cx="11363498" cy="4734535"/>
          </a:xfrm>
        </p:spPr>
        <p:txBody>
          <a:bodyPr>
            <a:normAutofit/>
          </a:bodyPr>
          <a:lstStyle/>
          <a:p>
            <a:r>
              <a:rPr lang="en-GB" sz="2400" b="1" dirty="0"/>
              <a:t>Equality considerations</a:t>
            </a:r>
          </a:p>
          <a:p>
            <a:r>
              <a:rPr lang="en-GB" sz="2000" b="1" dirty="0"/>
              <a:t>Patient organisations</a:t>
            </a:r>
          </a:p>
          <a:p>
            <a:pPr marL="342900" indent="-342900">
              <a:buFont typeface="Arial" panose="020B0604020202020204" pitchFamily="34" charset="0"/>
              <a:buChar char="•"/>
            </a:pPr>
            <a:r>
              <a:rPr lang="en-GB" sz="2000" dirty="0"/>
              <a:t>Poor access to care for people with TSC-associated seizures: </a:t>
            </a:r>
          </a:p>
          <a:p>
            <a:pPr marL="1028700" lvl="1" indent="-342900"/>
            <a:r>
              <a:rPr lang="en-GB" sz="2000" dirty="0"/>
              <a:t>Half of people with TSC have learning disabilities (e.g. intellectual impairment, memory/attention issues). </a:t>
            </a:r>
          </a:p>
          <a:p>
            <a:pPr marL="1028700" lvl="1" indent="-342900"/>
            <a:r>
              <a:rPr lang="en-GB" sz="2000" dirty="0"/>
              <a:t>Wide variety and severity of symptoms</a:t>
            </a:r>
          </a:p>
          <a:p>
            <a:pPr marL="342900" indent="-342900">
              <a:buFont typeface="Arial" panose="020B0604020202020204" pitchFamily="34" charset="0"/>
              <a:buChar char="•"/>
            </a:pPr>
            <a:r>
              <a:rPr lang="en-GB" sz="2000" i="0" dirty="0">
                <a:latin typeface="Arial" panose="020B0604020202020204" pitchFamily="34" charset="0"/>
                <a:cs typeface="Arial" panose="020B0604020202020204" pitchFamily="34" charset="0"/>
              </a:rPr>
              <a:t>Negative recommendation creates inequalities across UK </a:t>
            </a:r>
          </a:p>
          <a:p>
            <a:pPr marL="1028700" lvl="1" indent="-342900"/>
            <a:r>
              <a:rPr lang="en-GB" sz="2000" i="0" dirty="0">
                <a:latin typeface="Arial" panose="020B0604020202020204" pitchFamily="34" charset="0"/>
                <a:cs typeface="Arial" panose="020B0604020202020204" pitchFamily="34" charset="0"/>
              </a:rPr>
              <a:t>cannabidiol approved in Scotland and Wales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sz="1700" dirty="0"/>
          </a:p>
        </p:txBody>
      </p:sp>
      <p:sp>
        <p:nvSpPr>
          <p:cNvPr id="7" name="Title 1">
            <a:extLst>
              <a:ext uri="{FF2B5EF4-FFF2-40B4-BE49-F238E27FC236}">
                <a16:creationId xmlns:a16="http://schemas.microsoft.com/office/drawing/2014/main" id="{8CF9D492-88EB-40ED-9544-F1C96E847D0C}"/>
              </a:ext>
            </a:extLst>
          </p:cNvPr>
          <p:cNvSpPr txBox="1">
            <a:spLocks/>
          </p:cNvSpPr>
          <p:nvPr/>
        </p:nvSpPr>
        <p:spPr>
          <a:xfrm>
            <a:off x="421227" y="188913"/>
            <a:ext cx="11178381" cy="10943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Other considerations: Equality</a:t>
            </a:r>
            <a:br>
              <a:rPr lang="en-GB" dirty="0">
                <a:latin typeface="Arial" panose="020B0604020202020204" pitchFamily="34" charset="0"/>
                <a:cs typeface="Arial" panose="020B0604020202020204" pitchFamily="34" charset="0"/>
              </a:rPr>
            </a:br>
            <a:r>
              <a:rPr lang="en-GB" sz="2000" b="0" i="1" dirty="0">
                <a:solidFill>
                  <a:schemeClr val="accent2"/>
                </a:solidFill>
                <a:latin typeface="Arial" panose="020B0604020202020204" pitchFamily="34" charset="0"/>
                <a:cs typeface="Arial" panose="020B0604020202020204" pitchFamily="34" charset="0"/>
              </a:rPr>
              <a:t>Equalities consideration raised around access to care for people with TSC</a:t>
            </a:r>
          </a:p>
        </p:txBody>
      </p:sp>
      <p:sp>
        <p:nvSpPr>
          <p:cNvPr id="2" name="Slide Number Placeholder 1">
            <a:extLst>
              <a:ext uri="{FF2B5EF4-FFF2-40B4-BE49-F238E27FC236}">
                <a16:creationId xmlns:a16="http://schemas.microsoft.com/office/drawing/2014/main" id="{637A1E37-C0FF-05AD-16E7-1B4384DE5FDC}"/>
              </a:ext>
            </a:extLst>
          </p:cNvPr>
          <p:cNvSpPr>
            <a:spLocks noGrp="1"/>
          </p:cNvSpPr>
          <p:nvPr>
            <p:ph type="sldNum" sz="quarter" idx="4294967295"/>
          </p:nvPr>
        </p:nvSpPr>
        <p:spPr>
          <a:xfrm>
            <a:off x="11173043" y="5953689"/>
            <a:ext cx="500380" cy="333663"/>
          </a:xfrm>
          <a:prstGeom prst="rect">
            <a:avLst/>
          </a:prstGeom>
        </p:spPr>
        <p:txBody>
          <a:bodyPr/>
          <a:lstStyle/>
          <a:p>
            <a:fld id="{DDBE135E-2566-4748-853C-8A3B78F0FB00}" type="slidenum">
              <a:rPr lang="en-GB" smtClean="0"/>
              <a:t>27</a:t>
            </a:fld>
            <a:endParaRPr lang="en-GB" dirty="0"/>
          </a:p>
        </p:txBody>
      </p:sp>
      <p:sp>
        <p:nvSpPr>
          <p:cNvPr id="3" name="Rectangle 2" descr="Question to committee">
            <a:extLst>
              <a:ext uri="{FF2B5EF4-FFF2-40B4-BE49-F238E27FC236}">
                <a16:creationId xmlns:a16="http://schemas.microsoft.com/office/drawing/2014/main" id="{5A81B085-BFF4-6972-3056-8FC21F0E720D}"/>
              </a:ext>
            </a:extLst>
          </p:cNvPr>
          <p:cNvSpPr/>
          <p:nvPr/>
        </p:nvSpPr>
        <p:spPr>
          <a:xfrm>
            <a:off x="1680767" y="5946115"/>
            <a:ext cx="9217388" cy="57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Are there any equalities issues that should be considered for cannabidiol?</a:t>
            </a:r>
          </a:p>
        </p:txBody>
      </p:sp>
      <p:grpSp>
        <p:nvGrpSpPr>
          <p:cNvPr id="5" name="Group 4">
            <a:extLst>
              <a:ext uri="{FF2B5EF4-FFF2-40B4-BE49-F238E27FC236}">
                <a16:creationId xmlns:a16="http://schemas.microsoft.com/office/drawing/2014/main" id="{D87182B2-3D6E-CB29-388F-2257F02CC314}"/>
              </a:ext>
              <a:ext uri="{C183D7F6-B498-43B3-948B-1728B52AA6E4}">
                <adec:decorative xmlns:adec="http://schemas.microsoft.com/office/drawing/2017/decorative" val="1"/>
              </a:ext>
            </a:extLst>
          </p:cNvPr>
          <p:cNvGrpSpPr/>
          <p:nvPr/>
        </p:nvGrpSpPr>
        <p:grpSpPr>
          <a:xfrm>
            <a:off x="1392768" y="5946116"/>
            <a:ext cx="576000" cy="576000"/>
            <a:chOff x="-1440493" y="4133589"/>
            <a:chExt cx="576000" cy="576000"/>
          </a:xfrm>
        </p:grpSpPr>
        <p:sp>
          <p:nvSpPr>
            <p:cNvPr id="8" name="Oval 7">
              <a:extLst>
                <a:ext uri="{FF2B5EF4-FFF2-40B4-BE49-F238E27FC236}">
                  <a16:creationId xmlns:a16="http://schemas.microsoft.com/office/drawing/2014/main" id="{D5E4BE14-C45C-7AA6-B6B0-4CEE4F00445D}"/>
                </a:ext>
              </a:extLst>
            </p:cNvPr>
            <p:cNvSpPr/>
            <p:nvPr/>
          </p:nvSpPr>
          <p:spPr>
            <a:xfrm>
              <a:off x="-1440493" y="4133589"/>
              <a:ext cx="576000" cy="57600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a:extLst>
                <a:ext uri="{FF2B5EF4-FFF2-40B4-BE49-F238E27FC236}">
                  <a16:creationId xmlns:a16="http://schemas.microsoft.com/office/drawing/2014/main" id="{54B04833-13CD-A14F-11D1-45CEB3F9B66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Tree>
    <p:extLst>
      <p:ext uri="{BB962C8B-B14F-4D97-AF65-F5344CB8AC3E}">
        <p14:creationId xmlns:p14="http://schemas.microsoft.com/office/powerpoint/2010/main" val="2958586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5E175B4-BA96-1C45-8C82-13BB28E11E24}"/>
              </a:ext>
            </a:extLst>
          </p:cNvPr>
          <p:cNvSpPr/>
          <p:nvPr/>
        </p:nvSpPr>
        <p:spPr>
          <a:xfrm>
            <a:off x="98555" y="6331537"/>
            <a:ext cx="783772" cy="423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1">
            <a:extLst>
              <a:ext uri="{FF2B5EF4-FFF2-40B4-BE49-F238E27FC236}">
                <a16:creationId xmlns:a16="http://schemas.microsoft.com/office/drawing/2014/main" id="{E67340BB-E8D1-43D4-8155-B2FEC9F7F53F}"/>
              </a:ext>
            </a:extLst>
          </p:cNvPr>
          <p:cNvSpPr txBox="1"/>
          <p:nvPr/>
        </p:nvSpPr>
        <p:spPr>
          <a:xfrm>
            <a:off x="490441" y="5929177"/>
            <a:ext cx="11482015" cy="830997"/>
          </a:xfrm>
          <a:prstGeom prst="rect">
            <a:avLst/>
          </a:prstGeom>
          <a:noFill/>
          <a:ln>
            <a:solidFill>
              <a:schemeClr val="tx1"/>
            </a:solidFill>
          </a:ln>
        </p:spPr>
        <p:txBody>
          <a:bodyPr wrap="square">
            <a:spAutoFit/>
          </a:bodyPr>
          <a:ls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GB" sz="1600" b="1" u="sng" dirty="0">
                <a:solidFill>
                  <a:srgbClr val="000000"/>
                </a:solidFill>
              </a:rPr>
              <a:t>Key: </a:t>
            </a:r>
            <a:r>
              <a:rPr lang="en-GB" sz="1600" dirty="0">
                <a:solidFill>
                  <a:srgbClr val="000000"/>
                </a:solidFill>
              </a:rPr>
              <a:t> 	  Model driver: &gt;£10,000 per QALYS gain change from base case;  	  Medium impact: £5,000- £10,000 per QALY gain change from base case;	 Small impact: &lt;£5,000 per QALY gained change from base case</a:t>
            </a:r>
          </a:p>
          <a:p>
            <a:r>
              <a:rPr lang="en-GB" sz="1600" dirty="0">
                <a:solidFill>
                  <a:srgbClr val="000000"/>
                </a:solidFill>
              </a:rPr>
              <a:t>            Discussion</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3538003029"/>
              </p:ext>
            </p:extLst>
          </p:nvPr>
        </p:nvGraphicFramePr>
        <p:xfrm>
          <a:off x="352717" y="899876"/>
          <a:ext cx="11482015" cy="4923483"/>
        </p:xfrm>
        <a:graphic>
          <a:graphicData uri="http://schemas.openxmlformats.org/drawingml/2006/table">
            <a:tbl>
              <a:tblPr firstRow="1" bandRow="1">
                <a:tableStyleId>{5C22544A-7EE6-4342-B048-85BDC9FD1C3A}</a:tableStyleId>
              </a:tblPr>
              <a:tblGrid>
                <a:gridCol w="7069263">
                  <a:extLst>
                    <a:ext uri="{9D8B030D-6E8A-4147-A177-3AD203B41FA5}">
                      <a16:colId xmlns:a16="http://schemas.microsoft.com/office/drawing/2014/main" val="3322847139"/>
                    </a:ext>
                  </a:extLst>
                </a:gridCol>
                <a:gridCol w="2672477">
                  <a:extLst>
                    <a:ext uri="{9D8B030D-6E8A-4147-A177-3AD203B41FA5}">
                      <a16:colId xmlns:a16="http://schemas.microsoft.com/office/drawing/2014/main" val="1420922915"/>
                    </a:ext>
                  </a:extLst>
                </a:gridCol>
                <a:gridCol w="1740275">
                  <a:extLst>
                    <a:ext uri="{9D8B030D-6E8A-4147-A177-3AD203B41FA5}">
                      <a16:colId xmlns:a16="http://schemas.microsoft.com/office/drawing/2014/main" val="354127724"/>
                    </a:ext>
                  </a:extLst>
                </a:gridCol>
              </a:tblGrid>
              <a:tr h="244482">
                <a:tc>
                  <a:txBody>
                    <a:bodyPr/>
                    <a:lstStyle/>
                    <a:p>
                      <a:pPr algn="l">
                        <a:spcAft>
                          <a:spcPts val="300"/>
                        </a:spcAft>
                      </a:pPr>
                      <a:r>
                        <a:rPr lang="en-GB" sz="1800" b="1" dirty="0">
                          <a:solidFill>
                            <a:schemeClr val="bg1"/>
                          </a:solidFill>
                          <a:effectLst/>
                          <a:latin typeface="+mn-lt"/>
                          <a:ea typeface="Times New Roman" panose="02020603050405020304" pitchFamily="18" charset="0"/>
                          <a:cs typeface="Times New Roman" panose="02020603050405020304" pitchFamily="18" charset="0"/>
                        </a:rPr>
                        <a:t>Key issue</a:t>
                      </a:r>
                    </a:p>
                  </a:txBody>
                  <a:tcPr marL="68580" marR="68580" marT="0" marB="0" anchor="ctr"/>
                </a:tc>
                <a:tc>
                  <a:txBody>
                    <a:bodyPr/>
                    <a:lstStyle/>
                    <a:p>
                      <a:pPr algn="l">
                        <a:spcAft>
                          <a:spcPts val="300"/>
                        </a:spcAft>
                      </a:pPr>
                      <a:r>
                        <a:rPr lang="en-GB" dirty="0">
                          <a:latin typeface="+mn-lt"/>
                        </a:rPr>
                        <a:t>Resolved?</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a:txBody>
                  <a:tcPr/>
                </a:tc>
                <a:tc>
                  <a:txBody>
                    <a:bodyPr/>
                    <a:lstStyle/>
                    <a:p>
                      <a:r>
                        <a:rPr lang="en-GB" dirty="0">
                          <a:latin typeface="+mn-lt"/>
                        </a:rPr>
                        <a:t>ICER impact</a:t>
                      </a:r>
                    </a:p>
                  </a:txBody>
                  <a:tcPr/>
                </a:tc>
                <a:extLst>
                  <a:ext uri="{0D108BD9-81ED-4DB2-BD59-A6C34878D82A}">
                    <a16:rowId xmlns:a16="http://schemas.microsoft.com/office/drawing/2014/main" val="2647452487"/>
                  </a:ext>
                </a:extLst>
              </a:tr>
              <a:tr h="183361">
                <a:tc gridSpan="3">
                  <a:txBody>
                    <a:bodyPr/>
                    <a:lstStyle/>
                    <a:p>
                      <a:pPr algn="l">
                        <a:spcAft>
                          <a:spcPts val="300"/>
                        </a:spcAft>
                      </a:pPr>
                      <a:r>
                        <a:rPr lang="en-GB" sz="1800" b="1" dirty="0">
                          <a:solidFill>
                            <a:schemeClr val="tx1"/>
                          </a:solidFill>
                          <a:effectLst/>
                          <a:latin typeface="+mn-lt"/>
                          <a:ea typeface="Times New Roman" panose="02020603050405020304" pitchFamily="18" charset="0"/>
                          <a:cs typeface="Times New Roman" panose="02020603050405020304" pitchFamily="18" charset="0"/>
                        </a:rPr>
                        <a:t>Long-term clinical effectiveness</a:t>
                      </a:r>
                    </a:p>
                  </a:txBody>
                  <a:tcPr marL="68580" marR="68580" marT="0" marB="0" anchor="ctr"/>
                </a:tc>
                <a:tc hMerge="1">
                  <a:txBody>
                    <a:bodyPr/>
                    <a:lstStyle/>
                    <a:p>
                      <a:pPr algn="l">
                        <a:spcAft>
                          <a:spcPts val="300"/>
                        </a:spcAft>
                      </a:pP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a:txBody>
                  <a:tcPr/>
                </a:tc>
                <a:tc hMerge="1">
                  <a:txBody>
                    <a:bodyPr/>
                    <a:lstStyle/>
                    <a:p>
                      <a:endParaRPr lang="en-GB" dirty="0">
                        <a:latin typeface="+mn-lt"/>
                      </a:endParaRPr>
                    </a:p>
                  </a:txBody>
                  <a:tcPr/>
                </a:tc>
                <a:extLst>
                  <a:ext uri="{0D108BD9-81ED-4DB2-BD59-A6C34878D82A}">
                    <a16:rowId xmlns:a16="http://schemas.microsoft.com/office/drawing/2014/main" val="4267634753"/>
                  </a:ext>
                </a:extLst>
              </a:tr>
              <a:tr h="453310">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dirty="0">
                          <a:solidFill>
                            <a:schemeClr val="tx1"/>
                          </a:solidFill>
                        </a:rPr>
                        <a:t>How does GWPCARE OLE 3-year data address current uncertainties? </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No – for discussion</a:t>
                      </a:r>
                    </a:p>
                    <a:p>
                      <a:pPr algn="l">
                        <a:spcAft>
                          <a:spcPts val="300"/>
                        </a:spcAft>
                      </a:pPr>
                      <a:endParaRPr lang="en-GB" sz="1800" b="1" dirty="0">
                        <a:solidFill>
                          <a:schemeClr val="tx2"/>
                        </a:solidFill>
                        <a:effectLst/>
                        <a:latin typeface="+mn-lt"/>
                        <a:ea typeface="Times New Roman" panose="02020603050405020304" pitchFamily="18" charset="0"/>
                        <a:cs typeface="Times New Roman" panose="02020603050405020304" pitchFamily="18" charset="0"/>
                      </a:endParaRPr>
                    </a:p>
                  </a:txBody>
                  <a:tcPr>
                    <a:solidFill>
                      <a:srgbClr val="FF0000"/>
                    </a:solidFill>
                  </a:tcPr>
                </a:tc>
                <a:tc>
                  <a:txBody>
                    <a:bodyPr/>
                    <a:lstStyle/>
                    <a:p>
                      <a:r>
                        <a:rPr lang="en-GB" sz="1800" kern="1200" dirty="0">
                          <a:solidFill>
                            <a:schemeClr val="dk1"/>
                          </a:solidFill>
                          <a:latin typeface="+mn-lt"/>
                          <a:ea typeface="+mn-ea"/>
                          <a:cs typeface="+mn-cs"/>
                        </a:rPr>
                        <a:t>Unknown</a:t>
                      </a:r>
                    </a:p>
                  </a:txBody>
                  <a:tcPr/>
                </a:tc>
                <a:extLst>
                  <a:ext uri="{0D108BD9-81ED-4DB2-BD59-A6C34878D82A}">
                    <a16:rowId xmlns:a16="http://schemas.microsoft.com/office/drawing/2014/main" val="362685702"/>
                  </a:ext>
                </a:extLst>
              </a:tr>
              <a:tr h="183361">
                <a:tc gridSpan="3">
                  <a:txBody>
                    <a:bodyPr/>
                    <a:lstStyle/>
                    <a:p>
                      <a:pPr marL="0" algn="l" defTabSz="914400" rtl="0" eaLnBrk="1" latinLnBrk="0" hangingPunct="1"/>
                      <a:r>
                        <a:rPr lang="en-GB" sz="1800" b="1" kern="1200" dirty="0">
                          <a:solidFill>
                            <a:schemeClr val="dk1"/>
                          </a:solidFill>
                          <a:effectLst/>
                          <a:latin typeface="+mn-lt"/>
                          <a:ea typeface="Times New Roman" panose="02020603050405020304" pitchFamily="18" charset="0"/>
                          <a:cs typeface="Times New Roman" panose="02020603050405020304" pitchFamily="18" charset="0"/>
                        </a:rPr>
                        <a:t>Model inputs</a:t>
                      </a:r>
                    </a:p>
                  </a:txBody>
                  <a:tcPr marL="68580" marR="68580" marT="0" marB="0"/>
                </a:tc>
                <a:tc hMerge="1">
                  <a:txBody>
                    <a:bodyPr/>
                    <a:lstStyle/>
                    <a:p>
                      <a:endParaRPr lang="en-GB"/>
                    </a:p>
                  </a:txBody>
                  <a:tcPr/>
                </a:tc>
                <a:tc hMerge="1">
                  <a:txBody>
                    <a:bodyPr/>
                    <a:lstStyle/>
                    <a:p>
                      <a:endParaRPr lang="en-GB" dirty="0"/>
                    </a:p>
                  </a:txBody>
                  <a:tcPr anchor="ctr"/>
                </a:tc>
                <a:extLst>
                  <a:ext uri="{0D108BD9-81ED-4DB2-BD59-A6C34878D82A}">
                    <a16:rowId xmlns:a16="http://schemas.microsoft.com/office/drawing/2014/main" val="1399610589"/>
                  </a:ext>
                </a:extLst>
              </a:tr>
              <a:tr h="366723">
                <a:tc>
                  <a:txBody>
                    <a:bodyPr/>
                    <a:lstStyle/>
                    <a:p>
                      <a:pPr marL="0" algn="l" defTabSz="914400" rtl="0" eaLnBrk="1" latinLnBrk="0" hangingPunct="1"/>
                      <a:r>
                        <a:rPr lang="en-GB" sz="1800" kern="1200" dirty="0">
                          <a:solidFill>
                            <a:schemeClr val="dk1"/>
                          </a:solidFill>
                          <a:effectLst/>
                          <a:latin typeface="+mn-lt"/>
                          <a:ea typeface="Times New Roman" panose="02020603050405020304" pitchFamily="18" charset="0"/>
                          <a:cs typeface="Times New Roman" panose="02020603050405020304" pitchFamily="18" charset="0"/>
                        </a:rPr>
                        <a:t>What average dose of cannabidiol is expected in clinical practice? </a:t>
                      </a:r>
                    </a:p>
                  </a:txBody>
                  <a:tcPr marL="68580" marR="68580" marT="0" marB="0"/>
                </a:tc>
                <a:tc>
                  <a:txBody>
                    <a:bodyPr/>
                    <a:lstStyle/>
                    <a:p>
                      <a:pPr marL="0" algn="l" defTabSz="914400" rtl="0" eaLnBrk="1" latinLnBrk="0" hangingPunct="1"/>
                      <a:r>
                        <a:rPr lang="en-GB" dirty="0">
                          <a:latin typeface="+mn-lt"/>
                        </a:rPr>
                        <a:t>Partially – for discussion</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anchor="ctr">
                    <a:solidFill>
                      <a:srgbClr val="FFC000"/>
                    </a:solidFill>
                  </a:tcPr>
                </a:tc>
                <a:tc>
                  <a:txBody>
                    <a:bodyPr/>
                    <a:lstStyle/>
                    <a:p>
                      <a:r>
                        <a:rPr lang="en-GB" dirty="0">
                          <a:latin typeface="+mn-lt"/>
                        </a:rPr>
                        <a:t>Large</a:t>
                      </a:r>
                    </a:p>
                  </a:txBody>
                  <a:tcPr anchor="ctr"/>
                </a:tc>
                <a:extLst>
                  <a:ext uri="{0D108BD9-81ED-4DB2-BD59-A6C34878D82A}">
                    <a16:rowId xmlns:a16="http://schemas.microsoft.com/office/drawing/2014/main" val="4079267917"/>
                  </a:ext>
                </a:extLst>
              </a:tr>
              <a:tr h="183361">
                <a:tc gridSpan="3">
                  <a:txBody>
                    <a:bodyPr/>
                    <a:lstStyle/>
                    <a:p>
                      <a:pPr marL="0" algn="l" defTabSz="914400" rtl="0" eaLnBrk="1" latinLnBrk="0" hangingPunct="1"/>
                      <a:r>
                        <a:rPr lang="en-GB" sz="1800" b="1" kern="1200" dirty="0">
                          <a:solidFill>
                            <a:schemeClr val="dk1"/>
                          </a:solidFill>
                          <a:effectLst/>
                          <a:latin typeface="+mn-lt"/>
                          <a:ea typeface="Times New Roman" panose="02020603050405020304" pitchFamily="18" charset="0"/>
                          <a:cs typeface="Times New Roman" panose="02020603050405020304" pitchFamily="18" charset="0"/>
                        </a:rPr>
                        <a:t>Utilities</a:t>
                      </a:r>
                    </a:p>
                  </a:txBody>
                  <a:tcPr marL="68580" marR="68580" marT="0" marB="0"/>
                </a:tc>
                <a:tc hMerge="1">
                  <a:txBody>
                    <a:bodyPr/>
                    <a:lstStyle/>
                    <a:p>
                      <a:endParaRPr lang="en-GB"/>
                    </a:p>
                  </a:txBody>
                  <a:tcPr/>
                </a:tc>
                <a:tc hMerge="1">
                  <a:txBody>
                    <a:bodyPr/>
                    <a:lstStyle/>
                    <a:p>
                      <a:endParaRPr lang="en-GB" dirty="0"/>
                    </a:p>
                  </a:txBody>
                  <a:tcPr anchor="ctr"/>
                </a:tc>
                <a:extLst>
                  <a:ext uri="{0D108BD9-81ED-4DB2-BD59-A6C34878D82A}">
                    <a16:rowId xmlns:a16="http://schemas.microsoft.com/office/drawing/2014/main" val="3166264780"/>
                  </a:ext>
                </a:extLst>
              </a:tr>
              <a:tr h="244482">
                <a:tc>
                  <a:txBody>
                    <a:bodyPr/>
                    <a:lstStyle/>
                    <a:p>
                      <a:pPr marL="0" algn="l" defTabSz="914400" rtl="0" eaLnBrk="1" latinLnBrk="0" hangingPunct="1">
                        <a:spcAft>
                          <a:spcPts val="300"/>
                        </a:spcAft>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How plausible are the vignette study utility values?</a:t>
                      </a:r>
                    </a:p>
                  </a:txBody>
                  <a:tcPr marL="68580" marR="68580" marT="0" marB="0"/>
                </a:tc>
                <a:tc>
                  <a:txBody>
                    <a:bodyPr/>
                    <a:lstStyle/>
                    <a:p>
                      <a:pPr marL="0" algn="l" defTabSz="914400" rtl="0" eaLnBrk="1" latinLnBrk="0" hangingPunct="1">
                        <a:spcAft>
                          <a:spcPts val="300"/>
                        </a:spcAft>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No – for discussion</a:t>
                      </a:r>
                    </a:p>
                  </a:txBody>
                  <a:tcPr anchor="ctr">
                    <a:solidFill>
                      <a:srgbClr val="FF0000"/>
                    </a:solidFill>
                  </a:tcPr>
                </a:tc>
                <a:tc>
                  <a:txBody>
                    <a:bodyPr/>
                    <a:lstStyle/>
                    <a:p>
                      <a:r>
                        <a:rPr lang="en-GB" dirty="0">
                          <a:latin typeface="+mn-lt"/>
                        </a:rPr>
                        <a:t>Unknown </a:t>
                      </a:r>
                    </a:p>
                  </a:txBody>
                  <a:tcPr anchor="ctr"/>
                </a:tc>
                <a:extLst>
                  <a:ext uri="{0D108BD9-81ED-4DB2-BD59-A6C34878D82A}">
                    <a16:rowId xmlns:a16="http://schemas.microsoft.com/office/drawing/2014/main" val="2894087161"/>
                  </a:ext>
                </a:extLst>
              </a:tr>
              <a:tr h="366723">
                <a:tc>
                  <a:txBody>
                    <a:bodyPr/>
                    <a:lstStyle/>
                    <a:p>
                      <a:pPr marL="0" algn="l" defTabSz="914400" rtl="0" eaLnBrk="1" latinLnBrk="0" hangingPunct="1"/>
                      <a:r>
                        <a:rPr lang="en-GB" sz="1800" kern="1200" dirty="0">
                          <a:solidFill>
                            <a:schemeClr val="dk1"/>
                          </a:solidFill>
                          <a:effectLst/>
                          <a:latin typeface="+mn-lt"/>
                          <a:ea typeface="Times New Roman" panose="02020603050405020304" pitchFamily="18" charset="0"/>
                          <a:cs typeface="Times New Roman" panose="02020603050405020304" pitchFamily="18" charset="0"/>
                        </a:rPr>
                        <a:t>Is the seizure-free health state utility value for caregivers overestimated? </a:t>
                      </a:r>
                    </a:p>
                  </a:txBody>
                  <a:tcPr marL="68580" marR="68580" marT="0" marB="0"/>
                </a:tc>
                <a:tc>
                  <a:txBody>
                    <a:bodyPr/>
                    <a:lstStyle/>
                    <a:p>
                      <a:pPr marL="0" algn="l" defTabSz="914400" rtl="0" eaLnBrk="1" latinLnBrk="0" hangingPunct="1"/>
                      <a:r>
                        <a:rPr lang="en-GB" dirty="0">
                          <a:latin typeface="+mn-lt"/>
                        </a:rPr>
                        <a:t>Partially – for discussion</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anchor="ctr">
                    <a:solidFill>
                      <a:srgbClr val="FFC000"/>
                    </a:solidFill>
                  </a:tcPr>
                </a:tc>
                <a:tc>
                  <a:txBody>
                    <a:bodyPr/>
                    <a:lstStyle/>
                    <a:p>
                      <a:r>
                        <a:rPr lang="en-GB" dirty="0">
                          <a:latin typeface="+mn-lt"/>
                        </a:rPr>
                        <a:t>Medium</a:t>
                      </a:r>
                    </a:p>
                  </a:txBody>
                  <a:tcPr anchor="ctr"/>
                </a:tc>
                <a:extLst>
                  <a:ext uri="{0D108BD9-81ED-4DB2-BD59-A6C34878D82A}">
                    <a16:rowId xmlns:a16="http://schemas.microsoft.com/office/drawing/2014/main" val="3252160011"/>
                  </a:ext>
                </a:extLst>
              </a:tr>
              <a:tr h="183361">
                <a:tc gridSpan="3">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800" b="1" kern="1200" dirty="0">
                          <a:solidFill>
                            <a:schemeClr val="dk1"/>
                          </a:solidFill>
                          <a:effectLst/>
                          <a:latin typeface="+mn-lt"/>
                          <a:ea typeface="Times New Roman" panose="02020603050405020304" pitchFamily="18" charset="0"/>
                          <a:cs typeface="Times New Roman" panose="02020603050405020304" pitchFamily="18" charset="0"/>
                        </a:rPr>
                        <a:t>Health care resource use</a:t>
                      </a:r>
                    </a:p>
                  </a:txBody>
                  <a:tcPr marL="68580" marR="68580" marT="0" marB="0"/>
                </a:tc>
                <a:tc hMerge="1">
                  <a:txBody>
                    <a:bodyPr/>
                    <a:lstStyle/>
                    <a:p>
                      <a:endParaRPr lang="en-GB"/>
                    </a:p>
                  </a:txBody>
                  <a:tcPr/>
                </a:tc>
                <a:tc hMerge="1">
                  <a:txBody>
                    <a:bodyPr/>
                    <a:lstStyle/>
                    <a:p>
                      <a:endParaRPr lang="en-GB" dirty="0">
                        <a:latin typeface="+mn-lt"/>
                      </a:endParaRPr>
                    </a:p>
                  </a:txBody>
                  <a:tcPr anchor="ctr"/>
                </a:tc>
                <a:extLst>
                  <a:ext uri="{0D108BD9-81ED-4DB2-BD59-A6C34878D82A}">
                    <a16:rowId xmlns:a16="http://schemas.microsoft.com/office/drawing/2014/main" val="3855942417"/>
                  </a:ext>
                </a:extLst>
              </a:tr>
              <a:tr h="366723">
                <a:tc>
                  <a:txBody>
                    <a:bodyPr/>
                    <a:lstStyle/>
                    <a:p>
                      <a:pPr marL="0" algn="l" defTabSz="914400" rtl="0" eaLnBrk="1" latinLnBrk="0" hangingPunct="1">
                        <a:spcAft>
                          <a:spcPts val="300"/>
                        </a:spcAft>
                      </a:pPr>
                      <a:r>
                        <a:rPr lang="en-GB" sz="1800" kern="1200" dirty="0">
                          <a:solidFill>
                            <a:schemeClr val="dk1"/>
                          </a:solidFill>
                          <a:effectLst/>
                          <a:latin typeface="+mn-lt"/>
                          <a:ea typeface="Times New Roman" panose="02020603050405020304" pitchFamily="18" charset="0"/>
                          <a:cs typeface="Times New Roman" panose="02020603050405020304" pitchFamily="18" charset="0"/>
                        </a:rPr>
                        <a:t>What is the rate of hospitalisation for people with TSC-associated epilepsy compared with LGS and DS? </a:t>
                      </a:r>
                    </a:p>
                  </a:txBody>
                  <a:tcPr marL="68580" marR="68580" marT="0" marB="0"/>
                </a:tc>
                <a:tc>
                  <a:txBody>
                    <a:bodyPr/>
                    <a:lstStyle/>
                    <a:p>
                      <a:pPr marL="0" algn="l" defTabSz="914400" rtl="0" eaLnBrk="1" latinLnBrk="0" hangingPunct="1"/>
                      <a:r>
                        <a:rPr lang="en-GB" dirty="0">
                          <a:latin typeface="+mn-lt"/>
                        </a:rPr>
                        <a:t>Partially – for discussion</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anchor="ctr">
                    <a:solidFill>
                      <a:srgbClr val="FFC000"/>
                    </a:solidFill>
                  </a:tcPr>
                </a:tc>
                <a:tc>
                  <a:txBody>
                    <a:bodyPr/>
                    <a:lstStyle/>
                    <a:p>
                      <a:r>
                        <a:rPr lang="en-GB" dirty="0">
                          <a:latin typeface="+mn-lt"/>
                        </a:rPr>
                        <a:t>Large</a:t>
                      </a:r>
                    </a:p>
                  </a:txBody>
                  <a:tcPr anchor="ctr"/>
                </a:tc>
                <a:extLst>
                  <a:ext uri="{0D108BD9-81ED-4DB2-BD59-A6C34878D82A}">
                    <a16:rowId xmlns:a16="http://schemas.microsoft.com/office/drawing/2014/main" val="4199747528"/>
                  </a:ext>
                </a:extLst>
              </a:tr>
              <a:tr h="183361">
                <a:tc gridSpan="3">
                  <a:txBody>
                    <a:bodyPr/>
                    <a:lstStyle/>
                    <a:p>
                      <a:pPr marL="0" algn="l" defTabSz="914400" rtl="0" eaLnBrk="1" latinLnBrk="0" hangingPunct="1">
                        <a:spcAft>
                          <a:spcPts val="300"/>
                        </a:spcAft>
                      </a:pPr>
                      <a:r>
                        <a:rPr lang="en-GB" sz="1800" b="1" kern="1200" dirty="0">
                          <a:solidFill>
                            <a:schemeClr val="dk1"/>
                          </a:solidFill>
                          <a:effectLst/>
                          <a:latin typeface="+mn-lt"/>
                          <a:ea typeface="Times New Roman" panose="02020603050405020304" pitchFamily="18" charset="0"/>
                          <a:cs typeface="Times New Roman" panose="02020603050405020304" pitchFamily="18" charset="0"/>
                        </a:rPr>
                        <a:t>Cost effectiveness</a:t>
                      </a:r>
                    </a:p>
                  </a:txBody>
                  <a:tcPr marL="68580" marR="68580" marT="0" marB="0"/>
                </a:tc>
                <a:tc hMerge="1">
                  <a:txBody>
                    <a:bodyPr/>
                    <a:lstStyle/>
                    <a:p>
                      <a:pPr marL="0" algn="l" defTabSz="914400" rtl="0" eaLnBrk="1" latinLnBrk="0" hangingPunct="1">
                        <a:spcAft>
                          <a:spcPts val="300"/>
                        </a:spcAft>
                      </a:pP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anchor="ctr">
                    <a:solidFill>
                      <a:srgbClr val="FF0000"/>
                    </a:solidFill>
                  </a:tcPr>
                </a:tc>
                <a:tc hMerge="1">
                  <a:txBody>
                    <a:bodyPr/>
                    <a:lstStyle/>
                    <a:p>
                      <a:endParaRPr lang="en-GB" dirty="0">
                        <a:latin typeface="+mn-lt"/>
                      </a:endParaRPr>
                    </a:p>
                  </a:txBody>
                  <a:tcPr anchor="ctr"/>
                </a:tc>
                <a:extLst>
                  <a:ext uri="{0D108BD9-81ED-4DB2-BD59-A6C34878D82A}">
                    <a16:rowId xmlns:a16="http://schemas.microsoft.com/office/drawing/2014/main" val="2048940983"/>
                  </a:ext>
                </a:extLst>
              </a:tr>
              <a:tr h="453310">
                <a:tc>
                  <a:txBody>
                    <a:bodyPr/>
                    <a:lstStyle/>
                    <a:p>
                      <a:pPr marL="0" algn="l" defTabSz="914400" rtl="0" eaLnBrk="1" latinLnBrk="0" hangingPunct="1">
                        <a:spcAft>
                          <a:spcPts val="300"/>
                        </a:spcAft>
                      </a:pPr>
                      <a:r>
                        <a:rPr lang="en-GB" dirty="0">
                          <a:solidFill>
                            <a:schemeClr val="tx1"/>
                          </a:solidFill>
                        </a:rPr>
                        <a:t>Is the committee still minded to consider an ICER threshold towards the middle of the normally accepted range?</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dirty="0">
                          <a:latin typeface="+mn-lt"/>
                        </a:rPr>
                        <a:t>No – for discussion</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p>
                      <a:pPr marL="0" algn="l" defTabSz="914400" rtl="0" eaLnBrk="1" latinLnBrk="0" hangingPunct="1">
                        <a:spcAft>
                          <a:spcPts val="300"/>
                        </a:spcAft>
                      </a:pP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anchor="ctr">
                    <a:solidFill>
                      <a:srgbClr val="FF0000"/>
                    </a:solidFill>
                  </a:tcPr>
                </a:tc>
                <a:tc>
                  <a:txBody>
                    <a:bodyPr/>
                    <a:lstStyle/>
                    <a:p>
                      <a:r>
                        <a:rPr lang="en-GB" dirty="0">
                          <a:latin typeface="+mn-lt"/>
                        </a:rPr>
                        <a:t>N/A</a:t>
                      </a:r>
                    </a:p>
                  </a:txBody>
                  <a:tcPr anchor="ctr"/>
                </a:tc>
                <a:extLst>
                  <a:ext uri="{0D108BD9-81ED-4DB2-BD59-A6C34878D82A}">
                    <a16:rowId xmlns:a16="http://schemas.microsoft.com/office/drawing/2014/main" val="326953463"/>
                  </a:ext>
                </a:extLst>
              </a:tr>
            </a:tbl>
          </a:graphicData>
        </a:graphic>
      </p:graphicFrame>
      <p:sp>
        <p:nvSpPr>
          <p:cNvPr id="16" name="Title 1">
            <a:extLst>
              <a:ext uri="{FF2B5EF4-FFF2-40B4-BE49-F238E27FC236}">
                <a16:creationId xmlns:a16="http://schemas.microsoft.com/office/drawing/2014/main" id="{418A4457-F9C0-47EB-8845-93E85CB2DA8C}"/>
              </a:ext>
            </a:extLst>
          </p:cNvPr>
          <p:cNvSpPr txBox="1">
            <a:spLocks/>
          </p:cNvSpPr>
          <p:nvPr/>
        </p:nvSpPr>
        <p:spPr>
          <a:xfrm>
            <a:off x="421227" y="60640"/>
            <a:ext cx="11770773" cy="8984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Key issues</a:t>
            </a:r>
          </a:p>
          <a:p>
            <a:pPr>
              <a:defRPr/>
            </a:pPr>
            <a:r>
              <a:rPr lang="en-GB" sz="2000" b="0" i="1" dirty="0">
                <a:solidFill>
                  <a:schemeClr val="accent2"/>
                </a:solidFill>
                <a:latin typeface="Arial" panose="020B0604020202020204" pitchFamily="34" charset="0"/>
                <a:cs typeface="Arial" panose="020B0604020202020204" pitchFamily="34" charset="0"/>
              </a:rPr>
              <a:t>Cannabidiol dose is model driver; hospitalisation rates &amp; seizure-free health state for carers also unknown </a:t>
            </a:r>
            <a:endParaRPr lang="en-GB" sz="2000" i="1" dirty="0">
              <a:solidFill>
                <a:schemeClr val="accent2"/>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64ECBA3-2879-C903-42E8-B6EED807D267}"/>
              </a:ext>
            </a:extLst>
          </p:cNvPr>
          <p:cNvSpPr>
            <a:spLocks noGrp="1"/>
          </p:cNvSpPr>
          <p:nvPr>
            <p:ph type="sldNum" sz="quarter" idx="4294967295"/>
          </p:nvPr>
        </p:nvSpPr>
        <p:spPr>
          <a:xfrm>
            <a:off x="11584542" y="64955"/>
            <a:ext cx="500380" cy="333663"/>
          </a:xfrm>
          <a:prstGeom prst="rect">
            <a:avLst/>
          </a:prstGeom>
        </p:spPr>
        <p:txBody>
          <a:bodyPr/>
          <a:lstStyle/>
          <a:p>
            <a:fld id="{DDBE135E-2566-4748-853C-8A3B78F0FB00}" type="slidenum">
              <a:rPr lang="en-GB" smtClean="0"/>
              <a:t>28</a:t>
            </a:fld>
            <a:endParaRPr lang="en-GB" dirty="0"/>
          </a:p>
        </p:txBody>
      </p:sp>
      <p:pic>
        <p:nvPicPr>
          <p:cNvPr id="17" name="Graphic 16" descr="Upward trend with solid fill">
            <a:extLst>
              <a:ext uri="{FF2B5EF4-FFF2-40B4-BE49-F238E27FC236}">
                <a16:creationId xmlns:a16="http://schemas.microsoft.com/office/drawing/2014/main" id="{64A0665F-B782-5D9E-8B30-06DB311986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3148" y="5946769"/>
            <a:ext cx="314135" cy="314135"/>
          </a:xfrm>
          <a:prstGeom prst="rect">
            <a:avLst/>
          </a:prstGeom>
        </p:spPr>
      </p:pic>
      <p:pic>
        <p:nvPicPr>
          <p:cNvPr id="20" name="Picture 19">
            <a:extLst>
              <a:ext uri="{FF2B5EF4-FFF2-40B4-BE49-F238E27FC236}">
                <a16:creationId xmlns:a16="http://schemas.microsoft.com/office/drawing/2014/main" id="{7BA479CC-E20F-4138-9841-B616349D728A}"/>
              </a:ext>
            </a:extLst>
          </p:cNvPr>
          <p:cNvPicPr>
            <a:picLocks noChangeAspect="1"/>
          </p:cNvPicPr>
          <p:nvPr/>
        </p:nvPicPr>
        <p:blipFill>
          <a:blip r:embed="rId4"/>
          <a:stretch>
            <a:fillRect/>
          </a:stretch>
        </p:blipFill>
        <p:spPr>
          <a:xfrm>
            <a:off x="1337415" y="5931008"/>
            <a:ext cx="353606" cy="353606"/>
          </a:xfrm>
          <a:prstGeom prst="rect">
            <a:avLst/>
          </a:prstGeom>
        </p:spPr>
      </p:pic>
      <p:pic>
        <p:nvPicPr>
          <p:cNvPr id="21" name="Picture 20">
            <a:extLst>
              <a:ext uri="{FF2B5EF4-FFF2-40B4-BE49-F238E27FC236}">
                <a16:creationId xmlns:a16="http://schemas.microsoft.com/office/drawing/2014/main" id="{17A03D69-5525-440C-937A-D34D2C62D555}"/>
              </a:ext>
            </a:extLst>
          </p:cNvPr>
          <p:cNvPicPr>
            <a:picLocks noChangeAspect="1"/>
          </p:cNvPicPr>
          <p:nvPr/>
        </p:nvPicPr>
        <p:blipFill>
          <a:blip r:embed="rId5"/>
          <a:stretch>
            <a:fillRect/>
          </a:stretch>
        </p:blipFill>
        <p:spPr>
          <a:xfrm>
            <a:off x="4433111" y="6162259"/>
            <a:ext cx="338554" cy="338554"/>
          </a:xfrm>
          <a:prstGeom prst="rect">
            <a:avLst/>
          </a:prstGeom>
        </p:spPr>
      </p:pic>
      <p:pic>
        <p:nvPicPr>
          <p:cNvPr id="26" name="Picture 25">
            <a:extLst>
              <a:ext uri="{FF2B5EF4-FFF2-40B4-BE49-F238E27FC236}">
                <a16:creationId xmlns:a16="http://schemas.microsoft.com/office/drawing/2014/main" id="{1855661E-3E15-41F3-E526-23F6F1A76AF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32443" y="6431562"/>
            <a:ext cx="299768" cy="328612"/>
          </a:xfrm>
          <a:prstGeom prst="rect">
            <a:avLst/>
          </a:prstGeom>
        </p:spPr>
      </p:pic>
      <p:sp>
        <p:nvSpPr>
          <p:cNvPr id="4" name="TextBox 3">
            <a:extLst>
              <a:ext uri="{FF2B5EF4-FFF2-40B4-BE49-F238E27FC236}">
                <a16:creationId xmlns:a16="http://schemas.microsoft.com/office/drawing/2014/main" id="{66A81D7F-9FE6-11F8-99CC-B3311138462E}"/>
              </a:ext>
            </a:extLst>
          </p:cNvPr>
          <p:cNvSpPr txBox="1"/>
          <p:nvPr/>
        </p:nvSpPr>
        <p:spPr>
          <a:xfrm>
            <a:off x="8949592" y="6417405"/>
            <a:ext cx="9587701" cy="315599"/>
          </a:xfrm>
          <a:prstGeom prst="rect">
            <a:avLst/>
          </a:prstGeom>
          <a:noFill/>
        </p:spPr>
        <p:txBody>
          <a:bodyPr wrap="square">
            <a:spAutoFit/>
          </a:bodyPr>
          <a:lstStyle/>
          <a:p>
            <a:r>
              <a:rPr lang="en-GB" sz="1451" dirty="0"/>
              <a:t>QALY, quality adjusted life year </a:t>
            </a:r>
            <a:endParaRPr lang="en-GB" sz="1451" b="1" dirty="0"/>
          </a:p>
        </p:txBody>
      </p:sp>
      <p:pic>
        <p:nvPicPr>
          <p:cNvPr id="5" name="Graphic 4" descr="Upward trend with solid fill">
            <a:extLst>
              <a:ext uri="{FF2B5EF4-FFF2-40B4-BE49-F238E27FC236}">
                <a16:creationId xmlns:a16="http://schemas.microsoft.com/office/drawing/2014/main" id="{E835E770-3461-82D7-A455-DBEFE7CD35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4658" y="3654405"/>
            <a:ext cx="314135" cy="314135"/>
          </a:xfrm>
          <a:prstGeom prst="rect">
            <a:avLst/>
          </a:prstGeom>
        </p:spPr>
      </p:pic>
      <p:pic>
        <p:nvPicPr>
          <p:cNvPr id="9" name="Picture 8">
            <a:extLst>
              <a:ext uri="{FF2B5EF4-FFF2-40B4-BE49-F238E27FC236}">
                <a16:creationId xmlns:a16="http://schemas.microsoft.com/office/drawing/2014/main" id="{971FC0F0-E709-A5F8-5009-65E8547F08F4}"/>
              </a:ext>
            </a:extLst>
          </p:cNvPr>
          <p:cNvPicPr>
            <a:picLocks noChangeAspect="1"/>
          </p:cNvPicPr>
          <p:nvPr/>
        </p:nvPicPr>
        <p:blipFill>
          <a:blip r:embed="rId4"/>
          <a:stretch>
            <a:fillRect/>
          </a:stretch>
        </p:blipFill>
        <p:spPr>
          <a:xfrm>
            <a:off x="11359282" y="2500767"/>
            <a:ext cx="353606" cy="353606"/>
          </a:xfrm>
          <a:prstGeom prst="rect">
            <a:avLst/>
          </a:prstGeom>
        </p:spPr>
      </p:pic>
      <p:pic>
        <p:nvPicPr>
          <p:cNvPr id="10" name="Picture 9">
            <a:extLst>
              <a:ext uri="{FF2B5EF4-FFF2-40B4-BE49-F238E27FC236}">
                <a16:creationId xmlns:a16="http://schemas.microsoft.com/office/drawing/2014/main" id="{7E07B531-68B5-B784-0752-64B597EE636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434658" y="5344026"/>
            <a:ext cx="299768" cy="328612"/>
          </a:xfrm>
          <a:prstGeom prst="rect">
            <a:avLst/>
          </a:prstGeom>
        </p:spPr>
      </p:pic>
      <p:pic>
        <p:nvPicPr>
          <p:cNvPr id="11" name="Picture 10">
            <a:extLst>
              <a:ext uri="{FF2B5EF4-FFF2-40B4-BE49-F238E27FC236}">
                <a16:creationId xmlns:a16="http://schemas.microsoft.com/office/drawing/2014/main" id="{4CF066A1-A1B3-3E7F-291F-8E19C2DABF5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402270" y="3155770"/>
            <a:ext cx="299768" cy="328612"/>
          </a:xfrm>
          <a:prstGeom prst="rect">
            <a:avLst/>
          </a:prstGeom>
        </p:spPr>
      </p:pic>
      <p:pic>
        <p:nvPicPr>
          <p:cNvPr id="12" name="Picture 11">
            <a:extLst>
              <a:ext uri="{FF2B5EF4-FFF2-40B4-BE49-F238E27FC236}">
                <a16:creationId xmlns:a16="http://schemas.microsoft.com/office/drawing/2014/main" id="{A6A1B45F-659B-F284-3FA1-BEAEFBCE5CD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356054" y="1686750"/>
            <a:ext cx="299768" cy="328612"/>
          </a:xfrm>
          <a:prstGeom prst="rect">
            <a:avLst/>
          </a:prstGeom>
        </p:spPr>
      </p:pic>
      <p:pic>
        <p:nvPicPr>
          <p:cNvPr id="2" name="Picture 1">
            <a:extLst>
              <a:ext uri="{FF2B5EF4-FFF2-40B4-BE49-F238E27FC236}">
                <a16:creationId xmlns:a16="http://schemas.microsoft.com/office/drawing/2014/main" id="{3A5FDE59-F44A-44DF-E888-618B820CFDF6}"/>
              </a:ext>
            </a:extLst>
          </p:cNvPr>
          <p:cNvPicPr>
            <a:picLocks noChangeAspect="1"/>
          </p:cNvPicPr>
          <p:nvPr/>
        </p:nvPicPr>
        <p:blipFill>
          <a:blip r:embed="rId4"/>
          <a:stretch>
            <a:fillRect/>
          </a:stretch>
        </p:blipFill>
        <p:spPr>
          <a:xfrm>
            <a:off x="11380820" y="4430850"/>
            <a:ext cx="353606" cy="353606"/>
          </a:xfrm>
          <a:prstGeom prst="rect">
            <a:avLst/>
          </a:prstGeom>
        </p:spPr>
      </p:pic>
    </p:spTree>
    <p:extLst>
      <p:ext uri="{BB962C8B-B14F-4D97-AF65-F5344CB8AC3E}">
        <p14:creationId xmlns:p14="http://schemas.microsoft.com/office/powerpoint/2010/main" val="3165418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A703-9288-32F7-FC27-3DB6D6E7329D}"/>
              </a:ext>
            </a:extLst>
          </p:cNvPr>
          <p:cNvSpPr>
            <a:spLocks noGrp="1"/>
          </p:cNvSpPr>
          <p:nvPr>
            <p:ph type="ctrTitle"/>
          </p:nvPr>
        </p:nvSpPr>
        <p:spPr>
          <a:xfrm>
            <a:off x="724988" y="1603314"/>
            <a:ext cx="9142912" cy="1276350"/>
          </a:xfrm>
        </p:spPr>
        <p:txBody>
          <a:bodyPr/>
          <a:lstStyle/>
          <a:p>
            <a:r>
              <a:rPr lang="en-GB" dirty="0"/>
              <a:t>Back up slides</a:t>
            </a:r>
          </a:p>
        </p:txBody>
      </p:sp>
    </p:spTree>
    <p:extLst>
      <p:ext uri="{BB962C8B-B14F-4D97-AF65-F5344CB8AC3E}">
        <p14:creationId xmlns:p14="http://schemas.microsoft.com/office/powerpoint/2010/main" val="3150831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9A3CEF5-C404-4B3A-9CE6-94B43A062583}"/>
              </a:ext>
            </a:extLst>
          </p:cNvPr>
          <p:cNvSpPr txBox="1"/>
          <p:nvPr/>
        </p:nvSpPr>
        <p:spPr>
          <a:xfrm>
            <a:off x="1219200" y="6207629"/>
            <a:ext cx="11082529" cy="584775"/>
          </a:xfrm>
          <a:prstGeom prst="rect">
            <a:avLst/>
          </a:prstGeom>
          <a:noFill/>
        </p:spPr>
        <p:txBody>
          <a:bodyPr wrap="square" rtlCol="0">
            <a:spAutoFit/>
          </a:bodyPr>
          <a:lstStyle/>
          <a:p>
            <a:r>
              <a:rPr lang="en-GB" sz="1600" dirty="0"/>
              <a:t>*Source: company budget impact test. ENT, equilibrative nucleoside transporter; GPR, G protein-coupled receptor; TRPV, transient receptor potential vanilloid</a:t>
            </a:r>
          </a:p>
        </p:txBody>
      </p:sp>
      <p:sp>
        <p:nvSpPr>
          <p:cNvPr id="6" name="TextBox 5">
            <a:extLst>
              <a:ext uri="{FF2B5EF4-FFF2-40B4-BE49-F238E27FC236}">
                <a16:creationId xmlns:a16="http://schemas.microsoft.com/office/drawing/2014/main" id="{FCCE307B-C648-4EBB-9662-9A0301864974}"/>
              </a:ext>
            </a:extLst>
          </p:cNvPr>
          <p:cNvSpPr txBox="1"/>
          <p:nvPr/>
        </p:nvSpPr>
        <p:spPr>
          <a:xfrm>
            <a:off x="199510" y="800747"/>
            <a:ext cx="2257862" cy="369332"/>
          </a:xfrm>
          <a:prstGeom prst="rect">
            <a:avLst/>
          </a:prstGeom>
          <a:noFill/>
        </p:spPr>
        <p:txBody>
          <a:bodyPr wrap="none" rtlCol="0">
            <a:spAutoFit/>
          </a:bodyPr>
          <a:lstStyle/>
          <a:p>
            <a:r>
              <a:rPr lang="en-GB" b="1" dirty="0"/>
              <a:t>Technology details</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247910372"/>
              </p:ext>
            </p:extLst>
          </p:nvPr>
        </p:nvGraphicFramePr>
        <p:xfrm>
          <a:off x="199510" y="1166939"/>
          <a:ext cx="11852282" cy="5040690"/>
        </p:xfrm>
        <a:graphic>
          <a:graphicData uri="http://schemas.openxmlformats.org/drawingml/2006/table">
            <a:tbl>
              <a:tblPr firstCol="1" bandRow="1">
                <a:tableStyleId>{5C22544A-7EE6-4342-B048-85BDC9FD1C3A}</a:tableStyleId>
              </a:tblPr>
              <a:tblGrid>
                <a:gridCol w="1797856">
                  <a:extLst>
                    <a:ext uri="{9D8B030D-6E8A-4147-A177-3AD203B41FA5}">
                      <a16:colId xmlns:a16="http://schemas.microsoft.com/office/drawing/2014/main" val="748657784"/>
                    </a:ext>
                  </a:extLst>
                </a:gridCol>
                <a:gridCol w="10054426">
                  <a:extLst>
                    <a:ext uri="{9D8B030D-6E8A-4147-A177-3AD203B41FA5}">
                      <a16:colId xmlns:a16="http://schemas.microsoft.com/office/drawing/2014/main" val="3173266189"/>
                    </a:ext>
                  </a:extLst>
                </a:gridCol>
              </a:tblGrid>
              <a:tr h="1305479">
                <a:tc>
                  <a:txBody>
                    <a:bodyPr/>
                    <a:lstStyle/>
                    <a:p>
                      <a:r>
                        <a:rPr lang="en-GB" dirty="0">
                          <a:solidFill>
                            <a:schemeClr val="bg1"/>
                          </a:solidFill>
                        </a:rPr>
                        <a:t>Marketing authorisation</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MHRA approval received 5</a:t>
                      </a:r>
                      <a:r>
                        <a:rPr lang="en-GB" baseline="30000" dirty="0"/>
                        <a:t>th</a:t>
                      </a:r>
                      <a:r>
                        <a:rPr lang="en-GB" dirty="0"/>
                        <a:t> August 2021 </a:t>
                      </a:r>
                      <a:r>
                        <a:rPr lang="en-GB" b="0" i="1" dirty="0"/>
                        <a:t>“for use as adjunctive therapy of seizures associated with tuberous sclerosis complex (TSC) for patients 2 years of age and older”</a:t>
                      </a:r>
                    </a:p>
                    <a:p>
                      <a:pPr marL="285750" indent="-285750">
                        <a:buFont typeface="Arial" panose="020B0604020202020204" pitchFamily="34" charset="0"/>
                        <a:buChar char="•"/>
                      </a:pPr>
                      <a:r>
                        <a:rPr lang="en-GB" dirty="0"/>
                        <a:t>Also licenced with clobazam as adjunctive therapy for seizures associated with Lennox-Gastaut or Dravet syndrome</a:t>
                      </a:r>
                    </a:p>
                  </a:txBody>
                  <a:tcPr/>
                </a:tc>
                <a:extLst>
                  <a:ext uri="{0D108BD9-81ED-4DB2-BD59-A6C34878D82A}">
                    <a16:rowId xmlns:a16="http://schemas.microsoft.com/office/drawing/2014/main" val="3751016788"/>
                  </a:ext>
                </a:extLst>
              </a:tr>
              <a:tr h="1234975">
                <a:tc>
                  <a:txBody>
                    <a:bodyPr/>
                    <a:lstStyle/>
                    <a:p>
                      <a:r>
                        <a:rPr lang="en-GB" dirty="0">
                          <a:solidFill>
                            <a:schemeClr val="bg1"/>
                          </a:solidFill>
                        </a:rPr>
                        <a:t>Mechanism of action</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Exact mechanism unknown: may reduce seizure frequency by controlling excitability of nerve cells through modulation of: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intracellular calcium via </a:t>
                      </a:r>
                      <a:r>
                        <a:rPr lang="en-GB" sz="1800" kern="1200" dirty="0">
                          <a:solidFill>
                            <a:schemeClr val="dk1"/>
                          </a:solidFill>
                          <a:effectLst/>
                          <a:latin typeface="+mn-lt"/>
                          <a:ea typeface="+mn-ea"/>
                          <a:cs typeface="+mn-cs"/>
                        </a:rPr>
                        <a:t>GPR55 and TRPV-1 channels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adenosine-mediated signalling via the ENT-1 transporter. </a:t>
                      </a:r>
                      <a:endParaRPr lang="en-GB" dirty="0"/>
                    </a:p>
                  </a:txBody>
                  <a:tcPr/>
                </a:tc>
                <a:extLst>
                  <a:ext uri="{0D108BD9-81ED-4DB2-BD59-A6C34878D82A}">
                    <a16:rowId xmlns:a16="http://schemas.microsoft.com/office/drawing/2014/main" val="984656975"/>
                  </a:ext>
                </a:extLst>
              </a:tr>
              <a:tr h="1550255">
                <a:tc>
                  <a:txBody>
                    <a:bodyPr/>
                    <a:lstStyle/>
                    <a:p>
                      <a:r>
                        <a:rPr lang="en-GB" dirty="0">
                          <a:solidFill>
                            <a:schemeClr val="bg1"/>
                          </a:solidFill>
                        </a:rPr>
                        <a:t>Administration</a:t>
                      </a:r>
                    </a:p>
                  </a:txBody>
                  <a:tcPr>
                    <a:solidFill>
                      <a:schemeClr val="accent1"/>
                    </a:solidFill>
                  </a:tcPr>
                </a:tc>
                <a:tc>
                  <a:txBody>
                    <a:bodyPr/>
                    <a:lstStyle/>
                    <a:p>
                      <a:r>
                        <a:rPr lang="en-GB" dirty="0"/>
                        <a:t>Oral solution, twice daily administration</a:t>
                      </a:r>
                    </a:p>
                    <a:p>
                      <a:endParaRPr lang="en-GB" dirty="0"/>
                    </a:p>
                    <a:p>
                      <a:endParaRPr lang="en-GB" dirty="0"/>
                    </a:p>
                    <a:p>
                      <a:endParaRPr lang="en-GB" dirty="0"/>
                    </a:p>
                    <a:p>
                      <a:endParaRPr lang="en-GB" dirty="0"/>
                    </a:p>
                  </a:txBody>
                  <a:tcPr/>
                </a:tc>
                <a:extLst>
                  <a:ext uri="{0D108BD9-81ED-4DB2-BD59-A6C34878D82A}">
                    <a16:rowId xmlns:a16="http://schemas.microsoft.com/office/drawing/2014/main" val="2152176351"/>
                  </a:ext>
                </a:extLst>
              </a:tr>
              <a:tr h="949981">
                <a:tc>
                  <a:txBody>
                    <a:bodyPr/>
                    <a:lstStyle/>
                    <a:p>
                      <a:r>
                        <a:rPr lang="en-GB" dirty="0">
                          <a:solidFill>
                            <a:schemeClr val="bg1"/>
                          </a:solidFill>
                        </a:rPr>
                        <a:t>Price</a:t>
                      </a:r>
                    </a:p>
                  </a:txBody>
                  <a:tcPr>
                    <a:solidFill>
                      <a:schemeClr val="accent1"/>
                    </a:solidFill>
                  </a:tcPr>
                </a:tc>
                <a:tc>
                  <a:txBody>
                    <a:bodyPr/>
                    <a:lstStyle/>
                    <a:p>
                      <a:pPr marL="285750" indent="-285750">
                        <a:buFont typeface="Arial" panose="020B0604020202020204" pitchFamily="34" charset="0"/>
                        <a:buChar char="•"/>
                      </a:pPr>
                      <a:r>
                        <a:rPr lang="en-GB" dirty="0"/>
                        <a:t>List price: £850.29 per 100 ml (100 mg/ml) bottle</a:t>
                      </a:r>
                    </a:p>
                    <a:p>
                      <a:pPr marL="285750" indent="-285750">
                        <a:buFont typeface="Arial" panose="020B0604020202020204" pitchFamily="34" charset="0"/>
                        <a:buChar char="•"/>
                      </a:pPr>
                      <a:r>
                        <a:rPr lang="en-GB" dirty="0"/>
                        <a:t>List price for 12 months of treatment (weighted by age): Year 1 £23,662, Year 2 £24,007*</a:t>
                      </a:r>
                    </a:p>
                    <a:p>
                      <a:pPr marL="285750" indent="-285750">
                        <a:buFont typeface="Arial" panose="020B0604020202020204" pitchFamily="34" charset="0"/>
                        <a:buChar char="•"/>
                      </a:pPr>
                      <a:r>
                        <a:rPr lang="en-GB" dirty="0"/>
                        <a:t>A confidential patient access scheme is in place for this technology. </a:t>
                      </a:r>
                    </a:p>
                  </a:txBody>
                  <a:tcPr/>
                </a:tc>
                <a:extLst>
                  <a:ext uri="{0D108BD9-81ED-4DB2-BD59-A6C34878D82A}">
                    <a16:rowId xmlns:a16="http://schemas.microsoft.com/office/drawing/2014/main" val="3201822029"/>
                  </a:ext>
                </a:extLst>
              </a:tr>
            </a:tbl>
          </a:graphicData>
        </a:graphic>
      </p:graphicFrame>
      <p:sp>
        <p:nvSpPr>
          <p:cNvPr id="7" name="Title 1">
            <a:extLst>
              <a:ext uri="{FF2B5EF4-FFF2-40B4-BE49-F238E27FC236}">
                <a16:creationId xmlns:a16="http://schemas.microsoft.com/office/drawing/2014/main" id="{483187FD-3E4D-44C8-B84F-68CD3FDD4158}"/>
              </a:ext>
            </a:extLst>
          </p:cNvPr>
          <p:cNvSpPr txBox="1">
            <a:spLocks/>
          </p:cNvSpPr>
          <p:nvPr/>
        </p:nvSpPr>
        <p:spPr>
          <a:xfrm>
            <a:off x="140208" y="49302"/>
            <a:ext cx="11376025" cy="7545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Cannabidiol (Epidyolex, GW Research Ltd)</a:t>
            </a:r>
            <a:br>
              <a:rPr lang="en-GB" sz="3200" dirty="0">
                <a:latin typeface="Arial" panose="020B0604020202020204" pitchFamily="34" charset="0"/>
                <a:cs typeface="Arial" panose="020B0604020202020204" pitchFamily="34" charset="0"/>
              </a:rPr>
            </a:br>
            <a:r>
              <a:rPr lang="en-GB" sz="2000" b="0" i="1" dirty="0">
                <a:solidFill>
                  <a:schemeClr val="accent2"/>
                </a:solidFill>
                <a:latin typeface="Arial" panose="020B0604020202020204" pitchFamily="34" charset="0"/>
                <a:cs typeface="Arial" panose="020B0604020202020204" pitchFamily="34" charset="0"/>
              </a:rPr>
              <a:t>Twice daily dosing including dose titration to maximum dose based on response</a:t>
            </a:r>
          </a:p>
        </p:txBody>
      </p:sp>
      <p:graphicFrame>
        <p:nvGraphicFramePr>
          <p:cNvPr id="5" name="Table 9">
            <a:extLst>
              <a:ext uri="{FF2B5EF4-FFF2-40B4-BE49-F238E27FC236}">
                <a16:creationId xmlns:a16="http://schemas.microsoft.com/office/drawing/2014/main" id="{E4D665DC-F2EB-0779-014F-DC2224B55D6E}"/>
              </a:ext>
            </a:extLst>
          </p:cNvPr>
          <p:cNvGraphicFramePr>
            <a:graphicFrameLocks noGrp="1"/>
          </p:cNvGraphicFramePr>
          <p:nvPr>
            <p:extLst>
              <p:ext uri="{D42A27DB-BD31-4B8C-83A1-F6EECF244321}">
                <p14:modId xmlns:p14="http://schemas.microsoft.com/office/powerpoint/2010/main" val="4275136725"/>
              </p:ext>
            </p:extLst>
          </p:nvPr>
        </p:nvGraphicFramePr>
        <p:xfrm>
          <a:off x="2010584" y="4093069"/>
          <a:ext cx="9974643" cy="1082604"/>
        </p:xfrm>
        <a:graphic>
          <a:graphicData uri="http://schemas.openxmlformats.org/drawingml/2006/table">
            <a:tbl>
              <a:tblPr firstRow="1" bandRow="1">
                <a:tableStyleId>{69012ECD-51FC-41F1-AA8D-1B2483CD663E}</a:tableStyleId>
              </a:tblPr>
              <a:tblGrid>
                <a:gridCol w="1942130">
                  <a:extLst>
                    <a:ext uri="{9D8B030D-6E8A-4147-A177-3AD203B41FA5}">
                      <a16:colId xmlns:a16="http://schemas.microsoft.com/office/drawing/2014/main" val="736395424"/>
                    </a:ext>
                  </a:extLst>
                </a:gridCol>
                <a:gridCol w="1043203">
                  <a:extLst>
                    <a:ext uri="{9D8B030D-6E8A-4147-A177-3AD203B41FA5}">
                      <a16:colId xmlns:a16="http://schemas.microsoft.com/office/drawing/2014/main" val="3678799988"/>
                    </a:ext>
                  </a:extLst>
                </a:gridCol>
                <a:gridCol w="1052773">
                  <a:extLst>
                    <a:ext uri="{9D8B030D-6E8A-4147-A177-3AD203B41FA5}">
                      <a16:colId xmlns:a16="http://schemas.microsoft.com/office/drawing/2014/main" val="1522265117"/>
                    </a:ext>
                  </a:extLst>
                </a:gridCol>
                <a:gridCol w="5936537">
                  <a:extLst>
                    <a:ext uri="{9D8B030D-6E8A-4147-A177-3AD203B41FA5}">
                      <a16:colId xmlns:a16="http://schemas.microsoft.com/office/drawing/2014/main" val="2627249611"/>
                    </a:ext>
                  </a:extLst>
                </a:gridCol>
              </a:tblGrid>
              <a:tr h="360868">
                <a:tc>
                  <a:txBody>
                    <a:bodyPr/>
                    <a:lstStyle/>
                    <a:p>
                      <a:endParaRPr lang="en-GB" sz="1600"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GB" sz="1600" b="0" dirty="0"/>
                        <a:t>Week 1</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GB" sz="1600" b="0" dirty="0"/>
                        <a:t>Week 2+</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GB" sz="1600" b="0" dirty="0"/>
                        <a:t>Increase in dose for inadequate response (week 2 onwards)</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4119028215"/>
                  </a:ext>
                </a:extLst>
              </a:tr>
              <a:tr h="360868">
                <a:tc>
                  <a:txBody>
                    <a:bodyPr/>
                    <a:lstStyle/>
                    <a:p>
                      <a:r>
                        <a:rPr lang="en-GB" sz="1600" dirty="0"/>
                        <a:t>Dose, mg/kg/day*</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r>
                        <a:rPr lang="en-GB" sz="1600" dirty="0"/>
                        <a:t>5</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r>
                        <a:rPr lang="en-GB" sz="1600" dirty="0"/>
                        <a:t>10</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r>
                        <a:rPr lang="en-GB" sz="1600" dirty="0"/>
                        <a:t>Weekly increments of 5mg/kg/day to max 25mg/kg/day</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503492860"/>
                  </a:ext>
                </a:extLst>
              </a:tr>
              <a:tr h="360868">
                <a:tc gridSpan="4">
                  <a:txBody>
                    <a:bodyPr/>
                    <a:lstStyle/>
                    <a:p>
                      <a:r>
                        <a:rPr lang="en-GB" sz="1600" dirty="0"/>
                        <a:t>*cumulative dose from twice daily administration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4039782"/>
                  </a:ext>
                </a:extLst>
              </a:tr>
            </a:tbl>
          </a:graphicData>
        </a:graphic>
      </p:graphicFrame>
      <p:sp>
        <p:nvSpPr>
          <p:cNvPr id="2" name="Slide Number Placeholder 1">
            <a:extLst>
              <a:ext uri="{FF2B5EF4-FFF2-40B4-BE49-F238E27FC236}">
                <a16:creationId xmlns:a16="http://schemas.microsoft.com/office/drawing/2014/main" id="{DC49FED6-8630-E74F-3943-082C88A08180}"/>
              </a:ext>
            </a:extLst>
          </p:cNvPr>
          <p:cNvSpPr>
            <a:spLocks noGrp="1"/>
          </p:cNvSpPr>
          <p:nvPr>
            <p:ph type="sldNum" sz="quarter" idx="4294967295"/>
          </p:nvPr>
        </p:nvSpPr>
        <p:spPr>
          <a:xfrm>
            <a:off x="11601339" y="6420548"/>
            <a:ext cx="500380" cy="333663"/>
          </a:xfrm>
          <a:prstGeom prst="rect">
            <a:avLst/>
          </a:prstGeom>
        </p:spPr>
        <p:txBody>
          <a:bodyPr/>
          <a:lstStyle/>
          <a:p>
            <a:fld id="{DDBE135E-2566-4748-853C-8A3B78F0FB00}" type="slidenum">
              <a:rPr lang="en-GB" smtClean="0"/>
              <a:t>3</a:t>
            </a:fld>
            <a:endParaRPr lang="en-GB" dirty="0"/>
          </a:p>
        </p:txBody>
      </p:sp>
      <p:sp>
        <p:nvSpPr>
          <p:cNvPr id="4" name="TextBox 3">
            <a:extLst>
              <a:ext uri="{FF2B5EF4-FFF2-40B4-BE49-F238E27FC236}">
                <a16:creationId xmlns:a16="http://schemas.microsoft.com/office/drawing/2014/main" id="{4056ECC6-B63E-5456-2A4A-BBE7D08FC5A3}"/>
              </a:ext>
            </a:extLst>
          </p:cNvPr>
          <p:cNvSpPr txBox="1"/>
          <p:nvPr/>
        </p:nvSpPr>
        <p:spPr>
          <a:xfrm>
            <a:off x="11263581" y="85651"/>
            <a:ext cx="838138" cy="251287"/>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GB" sz="1633" b="1" dirty="0">
                <a:solidFill>
                  <a:schemeClr val="accent1"/>
                </a:solidFill>
              </a:rPr>
              <a:t> RECAP</a:t>
            </a:r>
            <a:r>
              <a:rPr lang="en-GB" sz="1633" b="1" dirty="0">
                <a:solidFill>
                  <a:schemeClr val="tx1"/>
                </a:solidFill>
              </a:rPr>
              <a:t> </a:t>
            </a:r>
          </a:p>
        </p:txBody>
      </p:sp>
    </p:spTree>
    <p:extLst>
      <p:ext uri="{BB962C8B-B14F-4D97-AF65-F5344CB8AC3E}">
        <p14:creationId xmlns:p14="http://schemas.microsoft.com/office/powerpoint/2010/main" val="2320636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D2889DC-70D9-4588-96B5-F38E631138AC}"/>
              </a:ext>
            </a:extLst>
          </p:cNvPr>
          <p:cNvSpPr txBox="1"/>
          <p:nvPr/>
        </p:nvSpPr>
        <p:spPr>
          <a:xfrm>
            <a:off x="2059559" y="6522116"/>
            <a:ext cx="7502375" cy="338554"/>
          </a:xfrm>
          <a:prstGeom prst="rect">
            <a:avLst/>
          </a:prstGeom>
          <a:noFill/>
        </p:spPr>
        <p:txBody>
          <a:bodyPr wrap="none" rtlCol="0">
            <a:spAutoFit/>
          </a:bodyPr>
          <a:lstStyle/>
          <a:p>
            <a:r>
              <a:rPr lang="en-GB" sz="1600" dirty="0"/>
              <a:t>DS, Dravet Syndrome; LGS, Lennox-Gastaut Syndrome; TA, technology appraisal</a:t>
            </a:r>
          </a:p>
        </p:txBody>
      </p:sp>
      <p:sp>
        <p:nvSpPr>
          <p:cNvPr id="22" name="Title 1">
            <a:extLst>
              <a:ext uri="{FF2B5EF4-FFF2-40B4-BE49-F238E27FC236}">
                <a16:creationId xmlns:a16="http://schemas.microsoft.com/office/drawing/2014/main" id="{8910B788-36A6-4957-8936-398B445A81AA}"/>
              </a:ext>
            </a:extLst>
          </p:cNvPr>
          <p:cNvSpPr txBox="1">
            <a:spLocks/>
          </p:cNvSpPr>
          <p:nvPr/>
        </p:nvSpPr>
        <p:spPr>
          <a:xfrm>
            <a:off x="421227" y="188913"/>
            <a:ext cx="11178381" cy="10943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Recap: Utilities across health states</a:t>
            </a:r>
          </a:p>
          <a:p>
            <a:pPr>
              <a:defRPr/>
            </a:pPr>
            <a:r>
              <a:rPr lang="en-GB" sz="2000" b="0" i="1" dirty="0">
                <a:solidFill>
                  <a:schemeClr val="accent2"/>
                </a:solidFill>
                <a:latin typeface="Arial" panose="020B0604020202020204" pitchFamily="34" charset="0"/>
                <a:cs typeface="Arial" panose="020B0604020202020204" pitchFamily="34" charset="0"/>
              </a:rPr>
              <a:t>Variation in patient and carer utility values across cannabidiol indications</a:t>
            </a:r>
            <a:endParaRPr lang="en-GB" sz="2000" i="1" dirty="0">
              <a:solidFill>
                <a:schemeClr val="accent2"/>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7AC63B2-2EA9-7546-32ED-EFDE62218F68}"/>
              </a:ext>
            </a:extLst>
          </p:cNvPr>
          <p:cNvSpPr>
            <a:spLocks noGrp="1"/>
          </p:cNvSpPr>
          <p:nvPr>
            <p:ph type="sldNum" sz="quarter" idx="4294967295"/>
          </p:nvPr>
        </p:nvSpPr>
        <p:spPr>
          <a:xfrm>
            <a:off x="11502170" y="6478857"/>
            <a:ext cx="500062" cy="334963"/>
          </a:xfrm>
          <a:prstGeom prst="rect">
            <a:avLst/>
          </a:prstGeom>
        </p:spPr>
        <p:txBody>
          <a:bodyPr/>
          <a:lstStyle/>
          <a:p>
            <a:fld id="{DDBE135E-2566-4748-853C-8A3B78F0FB00}" type="slidenum">
              <a:rPr lang="en-GB" smtClean="0"/>
              <a:t>30</a:t>
            </a:fld>
            <a:endParaRPr lang="en-GB" dirty="0"/>
          </a:p>
        </p:txBody>
      </p:sp>
      <p:graphicFrame>
        <p:nvGraphicFramePr>
          <p:cNvPr id="5" name="Table 4">
            <a:extLst>
              <a:ext uri="{FF2B5EF4-FFF2-40B4-BE49-F238E27FC236}">
                <a16:creationId xmlns:a16="http://schemas.microsoft.com/office/drawing/2014/main" id="{943D6002-A419-F581-1D73-22AF9C312CFE}"/>
              </a:ext>
            </a:extLst>
          </p:cNvPr>
          <p:cNvGraphicFramePr>
            <a:graphicFrameLocks noGrp="1"/>
          </p:cNvGraphicFramePr>
          <p:nvPr>
            <p:extLst>
              <p:ext uri="{D42A27DB-BD31-4B8C-83A1-F6EECF244321}">
                <p14:modId xmlns:p14="http://schemas.microsoft.com/office/powerpoint/2010/main" val="3761154146"/>
              </p:ext>
            </p:extLst>
          </p:nvPr>
        </p:nvGraphicFramePr>
        <p:xfrm>
          <a:off x="189767" y="2577148"/>
          <a:ext cx="11812465" cy="3710940"/>
        </p:xfrm>
        <a:graphic>
          <a:graphicData uri="http://schemas.openxmlformats.org/drawingml/2006/table">
            <a:tbl>
              <a:tblPr firstRow="1" firstCol="1" bandRow="1">
                <a:tableStyleId>{5C22544A-7EE6-4342-B048-85BDC9FD1C3A}</a:tableStyleId>
              </a:tblPr>
              <a:tblGrid>
                <a:gridCol w="1341321">
                  <a:extLst>
                    <a:ext uri="{9D8B030D-6E8A-4147-A177-3AD203B41FA5}">
                      <a16:colId xmlns:a16="http://schemas.microsoft.com/office/drawing/2014/main" val="2766768094"/>
                    </a:ext>
                  </a:extLst>
                </a:gridCol>
                <a:gridCol w="880516">
                  <a:extLst>
                    <a:ext uri="{9D8B030D-6E8A-4147-A177-3AD203B41FA5}">
                      <a16:colId xmlns:a16="http://schemas.microsoft.com/office/drawing/2014/main" val="3667799482"/>
                    </a:ext>
                  </a:extLst>
                </a:gridCol>
                <a:gridCol w="946104">
                  <a:extLst>
                    <a:ext uri="{9D8B030D-6E8A-4147-A177-3AD203B41FA5}">
                      <a16:colId xmlns:a16="http://schemas.microsoft.com/office/drawing/2014/main" val="914865426"/>
                    </a:ext>
                  </a:extLst>
                </a:gridCol>
                <a:gridCol w="1384413">
                  <a:extLst>
                    <a:ext uri="{9D8B030D-6E8A-4147-A177-3AD203B41FA5}">
                      <a16:colId xmlns:a16="http://schemas.microsoft.com/office/drawing/2014/main" val="2548243308"/>
                    </a:ext>
                  </a:extLst>
                </a:gridCol>
                <a:gridCol w="995963">
                  <a:extLst>
                    <a:ext uri="{9D8B030D-6E8A-4147-A177-3AD203B41FA5}">
                      <a16:colId xmlns:a16="http://schemas.microsoft.com/office/drawing/2014/main" val="3163693019"/>
                    </a:ext>
                  </a:extLst>
                </a:gridCol>
                <a:gridCol w="856100">
                  <a:extLst>
                    <a:ext uri="{9D8B030D-6E8A-4147-A177-3AD203B41FA5}">
                      <a16:colId xmlns:a16="http://schemas.microsoft.com/office/drawing/2014/main" val="3303841486"/>
                    </a:ext>
                  </a:extLst>
                </a:gridCol>
                <a:gridCol w="827342">
                  <a:extLst>
                    <a:ext uri="{9D8B030D-6E8A-4147-A177-3AD203B41FA5}">
                      <a16:colId xmlns:a16="http://schemas.microsoft.com/office/drawing/2014/main" val="2925588808"/>
                    </a:ext>
                  </a:extLst>
                </a:gridCol>
                <a:gridCol w="1690576">
                  <a:extLst>
                    <a:ext uri="{9D8B030D-6E8A-4147-A177-3AD203B41FA5}">
                      <a16:colId xmlns:a16="http://schemas.microsoft.com/office/drawing/2014/main" val="2669554061"/>
                    </a:ext>
                  </a:extLst>
                </a:gridCol>
                <a:gridCol w="1136167">
                  <a:extLst>
                    <a:ext uri="{9D8B030D-6E8A-4147-A177-3AD203B41FA5}">
                      <a16:colId xmlns:a16="http://schemas.microsoft.com/office/drawing/2014/main" val="4152702969"/>
                    </a:ext>
                  </a:extLst>
                </a:gridCol>
                <a:gridCol w="849852">
                  <a:extLst>
                    <a:ext uri="{9D8B030D-6E8A-4147-A177-3AD203B41FA5}">
                      <a16:colId xmlns:a16="http://schemas.microsoft.com/office/drawing/2014/main" val="1707683513"/>
                    </a:ext>
                  </a:extLst>
                </a:gridCol>
                <a:gridCol w="904111">
                  <a:extLst>
                    <a:ext uri="{9D8B030D-6E8A-4147-A177-3AD203B41FA5}">
                      <a16:colId xmlns:a16="http://schemas.microsoft.com/office/drawing/2014/main" val="1333309545"/>
                    </a:ext>
                  </a:extLst>
                </a:gridCol>
              </a:tblGrid>
              <a:tr h="293876">
                <a:tc gridSpan="3">
                  <a:txBody>
                    <a:bodyPr/>
                    <a:lstStyle/>
                    <a:p>
                      <a:pPr>
                        <a:lnSpc>
                          <a:spcPct val="115000"/>
                        </a:lnSpc>
                        <a:spcBef>
                          <a:spcPts val="200"/>
                        </a:spcBef>
                        <a:spcAft>
                          <a:spcPts val="200"/>
                        </a:spcAft>
                      </a:pPr>
                      <a:r>
                        <a:rPr lang="en-GB" sz="1600" b="1" kern="1200" dirty="0">
                          <a:solidFill>
                            <a:schemeClr val="lt1"/>
                          </a:solidFill>
                          <a:effectLst/>
                          <a:latin typeface="+mn-lt"/>
                          <a:ea typeface="+mn-ea"/>
                          <a:cs typeface="+mn-cs"/>
                        </a:rPr>
                        <a:t>Company submission ID1416, TSC</a:t>
                      </a:r>
                    </a:p>
                  </a:txBody>
                  <a:tcPr marL="34407" marR="34407" marT="0" marB="0"/>
                </a:tc>
                <a:tc hMerge="1">
                  <a:txBody>
                    <a:bodyPr/>
                    <a:lstStyle/>
                    <a:p>
                      <a:pPr>
                        <a:lnSpc>
                          <a:spcPct val="115000"/>
                        </a:lnSpc>
                        <a:spcBef>
                          <a:spcPts val="200"/>
                        </a:spcBef>
                        <a:spcAft>
                          <a:spcPts val="20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ID1416</a:t>
                      </a:r>
                    </a:p>
                  </a:txBody>
                  <a:tcPr marL="34407" marR="34407" marT="0" marB="0"/>
                </a:tc>
                <a:tc hMerge="1">
                  <a:txBody>
                    <a:bodyPr/>
                    <a:lstStyle/>
                    <a:p>
                      <a:pPr>
                        <a:lnSpc>
                          <a:spcPct val="115000"/>
                        </a:lnSpc>
                        <a:spcBef>
                          <a:spcPts val="200"/>
                        </a:spcBef>
                        <a:spcAft>
                          <a:spcPts val="200"/>
                        </a:spcAft>
                      </a:pPr>
                      <a:endParaRPr lang="en-GB" sz="1600" b="1" kern="1200" dirty="0">
                        <a:solidFill>
                          <a:schemeClr val="lt1"/>
                        </a:solidFill>
                        <a:effectLst/>
                        <a:latin typeface="+mn-lt"/>
                        <a:ea typeface="+mn-ea"/>
                        <a:cs typeface="+mn-cs"/>
                      </a:endParaRPr>
                    </a:p>
                  </a:txBody>
                  <a:tcPr marL="34407" marR="34407" marT="0" marB="0"/>
                </a:tc>
                <a:tc gridSpan="4">
                  <a:txBody>
                    <a:bodyPr/>
                    <a:lstStyle/>
                    <a:p>
                      <a:pPr>
                        <a:lnSpc>
                          <a:spcPct val="115000"/>
                        </a:lnSpc>
                        <a:spcBef>
                          <a:spcPts val="200"/>
                        </a:spcBef>
                        <a:spcAft>
                          <a:spcPts val="200"/>
                        </a:spcAft>
                      </a:pPr>
                      <a:r>
                        <a:rPr lang="en-GB" sz="1600" b="1" kern="1200" dirty="0">
                          <a:solidFill>
                            <a:schemeClr val="lt1"/>
                          </a:solidFill>
                          <a:effectLst/>
                          <a:latin typeface="+mn-lt"/>
                          <a:ea typeface="+mn-ea"/>
                          <a:cs typeface="+mn-cs"/>
                        </a:rPr>
                        <a:t>Lo et al. 2021, LGS</a:t>
                      </a:r>
                    </a:p>
                  </a:txBody>
                  <a:tcPr marL="34407" marR="34407" marT="0" marB="0"/>
                </a:tc>
                <a:tc hMerge="1">
                  <a:txBody>
                    <a:bodyPr/>
                    <a:lstStyle/>
                    <a:p>
                      <a:pPr>
                        <a:lnSpc>
                          <a:spcPct val="115000"/>
                        </a:lnSpc>
                        <a:spcBef>
                          <a:spcPts val="200"/>
                        </a:spcBef>
                        <a:spcAft>
                          <a:spcPts val="200"/>
                        </a:spcAft>
                      </a:pPr>
                      <a:endParaRPr lang="en-GB" sz="1600" b="1" kern="1200" dirty="0">
                        <a:solidFill>
                          <a:schemeClr val="lt1"/>
                        </a:solidFill>
                        <a:effectLst/>
                        <a:latin typeface="+mn-lt"/>
                        <a:ea typeface="+mn-ea"/>
                        <a:cs typeface="+mn-cs"/>
                      </a:endParaRPr>
                    </a:p>
                  </a:txBody>
                  <a:tcPr marL="34407" marR="34407" marT="0" marB="0"/>
                </a:tc>
                <a:tc hMerge="1">
                  <a:txBody>
                    <a:bodyPr/>
                    <a:lstStyle/>
                    <a:p>
                      <a:pPr>
                        <a:lnSpc>
                          <a:spcPct val="115000"/>
                        </a:lnSpc>
                        <a:spcBef>
                          <a:spcPts val="200"/>
                        </a:spcBef>
                        <a:spcAft>
                          <a:spcPts val="200"/>
                        </a:spcAft>
                      </a:pPr>
                      <a:endParaRPr lang="en-GB" sz="1600" b="1" kern="1200" dirty="0">
                        <a:solidFill>
                          <a:schemeClr val="lt1"/>
                        </a:solidFill>
                        <a:effectLst/>
                        <a:latin typeface="+mn-lt"/>
                        <a:ea typeface="+mn-ea"/>
                        <a:cs typeface="+mn-cs"/>
                      </a:endParaRPr>
                    </a:p>
                  </a:txBody>
                  <a:tcPr marL="34407" marR="34407" marT="0" marB="0"/>
                </a:tc>
                <a:tc hMerge="1">
                  <a:txBody>
                    <a:bodyPr/>
                    <a:lstStyle/>
                    <a:p>
                      <a:pPr>
                        <a:lnSpc>
                          <a:spcPct val="115000"/>
                        </a:lnSpc>
                        <a:spcBef>
                          <a:spcPts val="200"/>
                        </a:spcBef>
                        <a:spcAft>
                          <a:spcPts val="200"/>
                        </a:spcAft>
                      </a:pPr>
                      <a:endParaRPr lang="en-GB" sz="1600" b="1" kern="1200" dirty="0">
                        <a:solidFill>
                          <a:schemeClr val="lt1"/>
                        </a:solidFill>
                        <a:effectLst/>
                        <a:latin typeface="+mn-lt"/>
                        <a:ea typeface="+mn-ea"/>
                        <a:cs typeface="+mn-cs"/>
                      </a:endParaRPr>
                    </a:p>
                  </a:txBody>
                  <a:tcPr marL="34407" marR="34407" marT="0" marB="0"/>
                </a:tc>
                <a:tc gridSpan="4">
                  <a:txBody>
                    <a:bodyPr/>
                    <a:lstStyle/>
                    <a:p>
                      <a:pPr marL="0" marR="0" lvl="0" indent="0" algn="l" defTabSz="914400" rtl="0" eaLnBrk="1" fontAlgn="auto" latinLnBrk="0" hangingPunct="1">
                        <a:lnSpc>
                          <a:spcPct val="115000"/>
                        </a:lnSpc>
                        <a:spcBef>
                          <a:spcPts val="200"/>
                        </a:spcBef>
                        <a:spcAft>
                          <a:spcPts val="200"/>
                        </a:spcAft>
                        <a:buClrTx/>
                        <a:buSzTx/>
                        <a:buFontTx/>
                        <a:buNone/>
                        <a:tabLst/>
                        <a:defRPr/>
                      </a:pPr>
                      <a:r>
                        <a:rPr lang="en-GB" sz="1600" b="1" kern="1200" dirty="0">
                          <a:solidFill>
                            <a:schemeClr val="lt1"/>
                          </a:solidFill>
                          <a:effectLst/>
                          <a:latin typeface="+mn-lt"/>
                          <a:ea typeface="+mn-ea"/>
                          <a:cs typeface="+mn-cs"/>
                        </a:rPr>
                        <a:t>Lo et al. 2021, DS</a:t>
                      </a:r>
                    </a:p>
                  </a:txBody>
                  <a:tcPr marL="34407" marR="34407" marT="0" marB="0"/>
                </a:tc>
                <a:tc hMerge="1">
                  <a:txBody>
                    <a:bodyPr/>
                    <a:lstStyle/>
                    <a:p>
                      <a:endParaRPr lang="en-GB"/>
                    </a:p>
                  </a:txBody>
                  <a:tcPr/>
                </a:tc>
                <a:tc hMerge="1">
                  <a:txBody>
                    <a:bodyPr/>
                    <a:lstStyle/>
                    <a:p>
                      <a:pPr>
                        <a:lnSpc>
                          <a:spcPct val="115000"/>
                        </a:lnSpc>
                        <a:spcBef>
                          <a:spcPts val="200"/>
                        </a:spcBef>
                        <a:spcAft>
                          <a:spcPts val="200"/>
                        </a:spcAft>
                      </a:pPr>
                      <a:endParaRPr lang="en-GB" sz="1600" b="1" kern="1200" dirty="0">
                        <a:solidFill>
                          <a:schemeClr val="lt1"/>
                        </a:solidFill>
                        <a:effectLst/>
                        <a:latin typeface="+mn-lt"/>
                        <a:ea typeface="+mn-ea"/>
                        <a:cs typeface="+mn-cs"/>
                      </a:endParaRPr>
                    </a:p>
                  </a:txBody>
                  <a:tcPr marL="34407" marR="34407" marT="0" marB="0"/>
                </a:tc>
                <a:tc hMerge="1">
                  <a:txBody>
                    <a:bodyPr/>
                    <a:lstStyle/>
                    <a:p>
                      <a:pPr marL="0" marR="0" lvl="0" indent="0" algn="l" defTabSz="914400" rtl="0" eaLnBrk="1" fontAlgn="auto" latinLnBrk="0" hangingPunct="1">
                        <a:lnSpc>
                          <a:spcPct val="115000"/>
                        </a:lnSpc>
                        <a:spcBef>
                          <a:spcPts val="200"/>
                        </a:spcBef>
                        <a:spcAft>
                          <a:spcPts val="200"/>
                        </a:spcAft>
                        <a:buClrTx/>
                        <a:buSzTx/>
                        <a:buFontTx/>
                        <a:buNone/>
                        <a:tabLst/>
                        <a:defRPr/>
                      </a:pPr>
                      <a:endParaRPr lang="en-GB" sz="1600" b="1" kern="1200" dirty="0">
                        <a:solidFill>
                          <a:schemeClr val="lt1"/>
                        </a:solidFill>
                        <a:effectLst/>
                        <a:latin typeface="+mn-lt"/>
                        <a:ea typeface="+mn-ea"/>
                        <a:cs typeface="+mn-cs"/>
                      </a:endParaRPr>
                    </a:p>
                  </a:txBody>
                  <a:tcPr marL="34407" marR="34407" marT="0" marB="0"/>
                </a:tc>
                <a:extLst>
                  <a:ext uri="{0D108BD9-81ED-4DB2-BD59-A6C34878D82A}">
                    <a16:rowId xmlns:a16="http://schemas.microsoft.com/office/drawing/2014/main" val="2337899122"/>
                  </a:ext>
                </a:extLst>
              </a:tr>
              <a:tr h="331265">
                <a:tc>
                  <a:txBody>
                    <a:bodyPr/>
                    <a:lstStyle/>
                    <a:p>
                      <a:pPr>
                        <a:lnSpc>
                          <a:spcPct val="115000"/>
                        </a:lnSpc>
                        <a:spcBef>
                          <a:spcPts val="200"/>
                        </a:spcBef>
                        <a:spcAft>
                          <a:spcPts val="200"/>
                        </a:spcAft>
                      </a:pPr>
                      <a:r>
                        <a:rPr lang="en-GB" sz="1600" b="1" dirty="0">
                          <a:effectLst/>
                          <a:latin typeface="+mn-lt"/>
                        </a:rPr>
                        <a:t>Seizures per day (any type)</a:t>
                      </a:r>
                      <a:endParaRPr lang="en-GB" sz="1600" b="1" dirty="0">
                        <a:effectLst/>
                        <a:latin typeface="+mn-lt"/>
                        <a:ea typeface="Calibri" panose="020F0502020204030204" pitchFamily="34" charset="0"/>
                        <a:cs typeface="Times New Roman" panose="02020603050405020304" pitchFamily="18" charset="0"/>
                      </a:endParaRPr>
                    </a:p>
                  </a:txBody>
                  <a:tcPr marL="34407" marR="34407" marT="0" marB="0"/>
                </a:tc>
                <a:tc>
                  <a:txBody>
                    <a:bodyPr/>
                    <a:lstStyle/>
                    <a:p>
                      <a:pPr>
                        <a:lnSpc>
                          <a:spcPct val="115000"/>
                        </a:lnSpc>
                        <a:spcBef>
                          <a:spcPts val="200"/>
                        </a:spcBef>
                        <a:spcAft>
                          <a:spcPts val="200"/>
                        </a:spcAft>
                      </a:pPr>
                      <a:r>
                        <a:rPr lang="en-GB" sz="1600" b="1" kern="1200" dirty="0">
                          <a:solidFill>
                            <a:schemeClr val="dk1"/>
                          </a:solidFill>
                          <a:effectLst/>
                          <a:latin typeface="+mn-lt"/>
                          <a:ea typeface="+mn-ea"/>
                          <a:cs typeface="+mn-cs"/>
                        </a:rPr>
                        <a:t>Patient utility</a:t>
                      </a:r>
                    </a:p>
                  </a:txBody>
                  <a:tcPr marL="34407" marR="34407" marT="0" marB="0"/>
                </a:tc>
                <a:tc>
                  <a:txBody>
                    <a:bodyPr/>
                    <a:lstStyle/>
                    <a:p>
                      <a:pPr>
                        <a:lnSpc>
                          <a:spcPct val="115000"/>
                        </a:lnSpc>
                        <a:spcBef>
                          <a:spcPts val="200"/>
                        </a:spcBef>
                        <a:spcAft>
                          <a:spcPts val="200"/>
                        </a:spcAft>
                      </a:pPr>
                      <a:r>
                        <a:rPr lang="en-GB" sz="1600" b="1" kern="1200" dirty="0">
                          <a:solidFill>
                            <a:schemeClr val="dk1"/>
                          </a:solidFill>
                          <a:effectLst/>
                          <a:latin typeface="+mn-lt"/>
                          <a:ea typeface="+mn-ea"/>
                          <a:cs typeface="+mn-cs"/>
                        </a:rPr>
                        <a:t>Carer utility</a:t>
                      </a:r>
                      <a:r>
                        <a:rPr lang="en-GB" sz="1600" b="1" kern="1200" baseline="30000" dirty="0">
                          <a:solidFill>
                            <a:schemeClr val="dk1"/>
                          </a:solidFill>
                          <a:effectLst/>
                          <a:latin typeface="+mn-lt"/>
                          <a:ea typeface="+mn-ea"/>
                          <a:cs typeface="+mn-cs"/>
                        </a:rPr>
                        <a:t>†</a:t>
                      </a:r>
                    </a:p>
                  </a:txBody>
                  <a:tcPr marL="34407" marR="34407" marT="0" marB="0"/>
                </a:tc>
                <a:tc>
                  <a:txBody>
                    <a:bodyPr/>
                    <a:lstStyle/>
                    <a:p>
                      <a:pPr>
                        <a:lnSpc>
                          <a:spcPct val="115000"/>
                        </a:lnSpc>
                        <a:spcBef>
                          <a:spcPts val="200"/>
                        </a:spcBef>
                        <a:spcAft>
                          <a:spcPts val="200"/>
                        </a:spcAft>
                      </a:pPr>
                      <a:r>
                        <a:rPr lang="en-GB" sz="1600" b="1" kern="1200" dirty="0">
                          <a:solidFill>
                            <a:schemeClr val="bg1"/>
                          </a:solidFill>
                          <a:effectLst/>
                          <a:latin typeface="+mn-lt"/>
                          <a:ea typeface="+mn-ea"/>
                          <a:cs typeface="+mn-cs"/>
                        </a:rPr>
                        <a:t>Drop seizures per day</a:t>
                      </a:r>
                    </a:p>
                  </a:txBody>
                  <a:tcPr marL="34407" marR="34407" marT="0" marB="0">
                    <a:solidFill>
                      <a:schemeClr val="accent1"/>
                    </a:solidFill>
                  </a:tcPr>
                </a:tc>
                <a:tc>
                  <a:txBody>
                    <a:bodyPr/>
                    <a:lstStyle/>
                    <a:p>
                      <a:pPr>
                        <a:lnSpc>
                          <a:spcPct val="115000"/>
                        </a:lnSpc>
                        <a:spcBef>
                          <a:spcPts val="200"/>
                        </a:spcBef>
                        <a:spcAft>
                          <a:spcPts val="200"/>
                        </a:spcAft>
                      </a:pPr>
                      <a:r>
                        <a:rPr lang="en-GB" sz="1600" b="1" kern="1200" dirty="0">
                          <a:solidFill>
                            <a:schemeClr val="bg1"/>
                          </a:solidFill>
                          <a:effectLst/>
                          <a:latin typeface="+mn-lt"/>
                          <a:ea typeface="+mn-ea"/>
                          <a:cs typeface="+mn-cs"/>
                        </a:rPr>
                        <a:t>Seizure free days</a:t>
                      </a:r>
                    </a:p>
                  </a:txBody>
                  <a:tcPr marL="34407" marR="34407" marT="0" marB="0">
                    <a:solidFill>
                      <a:schemeClr val="accent1"/>
                    </a:solidFill>
                  </a:tcPr>
                </a:tc>
                <a:tc>
                  <a:txBody>
                    <a:bodyPr/>
                    <a:lstStyle/>
                    <a:p>
                      <a:pPr marL="0" marR="0" lvl="0" indent="0" algn="l" defTabSz="914400" rtl="0" eaLnBrk="1" fontAlgn="auto" latinLnBrk="0" hangingPunct="1">
                        <a:lnSpc>
                          <a:spcPct val="115000"/>
                        </a:lnSpc>
                        <a:spcBef>
                          <a:spcPts val="200"/>
                        </a:spcBef>
                        <a:spcAft>
                          <a:spcPts val="200"/>
                        </a:spcAft>
                        <a:buClrTx/>
                        <a:buSzTx/>
                        <a:buFontTx/>
                        <a:buNone/>
                        <a:tabLst/>
                        <a:defRPr/>
                      </a:pPr>
                      <a:r>
                        <a:rPr lang="en-GB" sz="1600" b="1" kern="1200" dirty="0">
                          <a:solidFill>
                            <a:schemeClr val="dk1"/>
                          </a:solidFill>
                          <a:effectLst/>
                          <a:latin typeface="+mn-lt"/>
                          <a:ea typeface="+mn-ea"/>
                          <a:cs typeface="+mn-cs"/>
                        </a:rPr>
                        <a:t>Patient utility* </a:t>
                      </a:r>
                    </a:p>
                  </a:txBody>
                  <a:tcPr marL="34407" marR="34407" marT="0" marB="0"/>
                </a:tc>
                <a:tc>
                  <a:txBody>
                    <a:bodyPr/>
                    <a:lstStyle/>
                    <a:p>
                      <a:pPr>
                        <a:lnSpc>
                          <a:spcPct val="115000"/>
                        </a:lnSpc>
                        <a:spcBef>
                          <a:spcPts val="200"/>
                        </a:spcBef>
                        <a:spcAft>
                          <a:spcPts val="200"/>
                        </a:spcAft>
                      </a:pPr>
                      <a:r>
                        <a:rPr lang="en-GB" sz="1600" b="1" kern="1200" dirty="0">
                          <a:solidFill>
                            <a:schemeClr val="dk1"/>
                          </a:solidFill>
                          <a:effectLst/>
                          <a:latin typeface="+mn-lt"/>
                          <a:ea typeface="+mn-ea"/>
                          <a:cs typeface="+mn-cs"/>
                        </a:rPr>
                        <a:t>Carer utility*</a:t>
                      </a:r>
                    </a:p>
                  </a:txBody>
                  <a:tcPr marL="34407" marR="34407" marT="0" marB="0"/>
                </a:tc>
                <a:tc>
                  <a:txBody>
                    <a:bodyPr/>
                    <a:lstStyle/>
                    <a:p>
                      <a:pPr>
                        <a:lnSpc>
                          <a:spcPct val="115000"/>
                        </a:lnSpc>
                        <a:spcBef>
                          <a:spcPts val="200"/>
                        </a:spcBef>
                        <a:spcAft>
                          <a:spcPts val="200"/>
                        </a:spcAft>
                      </a:pPr>
                      <a:r>
                        <a:rPr lang="en-GB" sz="1600" b="1" kern="1200" dirty="0">
                          <a:solidFill>
                            <a:schemeClr val="bg1"/>
                          </a:solidFill>
                          <a:effectLst/>
                          <a:latin typeface="+mn-lt"/>
                          <a:ea typeface="+mn-ea"/>
                          <a:cs typeface="+mn-cs"/>
                        </a:rPr>
                        <a:t>Convulsive seizures per day</a:t>
                      </a:r>
                    </a:p>
                  </a:txBody>
                  <a:tcPr marL="34407" marR="34407" marT="0" marB="0">
                    <a:solidFill>
                      <a:schemeClr val="accent1"/>
                    </a:solidFill>
                  </a:tcPr>
                </a:tc>
                <a:tc>
                  <a:txBody>
                    <a:bodyPr/>
                    <a:lstStyle/>
                    <a:p>
                      <a:pPr>
                        <a:lnSpc>
                          <a:spcPct val="115000"/>
                        </a:lnSpc>
                        <a:spcBef>
                          <a:spcPts val="200"/>
                        </a:spcBef>
                        <a:spcAft>
                          <a:spcPts val="200"/>
                        </a:spcAft>
                      </a:pPr>
                      <a:r>
                        <a:rPr lang="en-GB" sz="1600" b="1" kern="1200" dirty="0">
                          <a:solidFill>
                            <a:schemeClr val="bg1"/>
                          </a:solidFill>
                          <a:effectLst/>
                          <a:latin typeface="+mn-lt"/>
                          <a:ea typeface="+mn-ea"/>
                          <a:cs typeface="+mn-cs"/>
                        </a:rPr>
                        <a:t>Seizure free days</a:t>
                      </a:r>
                    </a:p>
                  </a:txBody>
                  <a:tcPr marL="34407" marR="34407" marT="0" marB="0">
                    <a:solidFill>
                      <a:schemeClr val="accent1"/>
                    </a:solidFill>
                  </a:tcPr>
                </a:tc>
                <a:tc>
                  <a:txBody>
                    <a:bodyPr/>
                    <a:lstStyle/>
                    <a:p>
                      <a:r>
                        <a:rPr lang="en-GB" sz="1600" b="1" kern="1200" dirty="0">
                          <a:solidFill>
                            <a:schemeClr val="dk1"/>
                          </a:solidFill>
                          <a:effectLst/>
                          <a:latin typeface="+mn-lt"/>
                          <a:ea typeface="+mn-ea"/>
                          <a:cs typeface="+mn-cs"/>
                        </a:rPr>
                        <a:t>Patient utility*</a:t>
                      </a:r>
                    </a:p>
                  </a:txBody>
                  <a:tcPr marL="34407" marR="34407" marT="0" marB="0"/>
                </a:tc>
                <a:tc>
                  <a:txBody>
                    <a:bodyPr/>
                    <a:lstStyle/>
                    <a:p>
                      <a:r>
                        <a:rPr lang="en-GB" sz="1600" b="1" kern="1200" dirty="0">
                          <a:solidFill>
                            <a:schemeClr val="dk1"/>
                          </a:solidFill>
                          <a:effectLst/>
                          <a:latin typeface="+mn-lt"/>
                          <a:ea typeface="+mn-ea"/>
                          <a:cs typeface="+mn-cs"/>
                        </a:rPr>
                        <a:t>Carer utility*</a:t>
                      </a:r>
                    </a:p>
                  </a:txBody>
                  <a:tcPr marL="34407" marR="34407" marT="0" marB="0"/>
                </a:tc>
                <a:extLst>
                  <a:ext uri="{0D108BD9-81ED-4DB2-BD59-A6C34878D82A}">
                    <a16:rowId xmlns:a16="http://schemas.microsoft.com/office/drawing/2014/main" val="3446295315"/>
                  </a:ext>
                </a:extLst>
              </a:tr>
              <a:tr h="235097">
                <a:tc>
                  <a:txBody>
                    <a:bodyPr/>
                    <a:lstStyle/>
                    <a:p>
                      <a:pPr>
                        <a:lnSpc>
                          <a:spcPct val="115000"/>
                        </a:lnSpc>
                        <a:spcBef>
                          <a:spcPts val="200"/>
                        </a:spcBef>
                        <a:spcAft>
                          <a:spcPts val="200"/>
                        </a:spcAft>
                      </a:pPr>
                      <a:r>
                        <a:rPr lang="en-GB" sz="1600" b="0" dirty="0">
                          <a:effectLst/>
                          <a:latin typeface="+mn-lt"/>
                        </a:rPr>
                        <a:t>Seizure-free </a:t>
                      </a:r>
                      <a:endParaRPr lang="en-GB" sz="1600" b="0" dirty="0">
                        <a:effectLst/>
                        <a:latin typeface="+mn-lt"/>
                        <a:ea typeface="Calibri" panose="020F0502020204030204" pitchFamily="34" charset="0"/>
                        <a:cs typeface="Times New Roman" panose="02020603050405020304" pitchFamily="18" charset="0"/>
                      </a:endParaRPr>
                    </a:p>
                  </a:txBody>
                  <a:tcPr marL="34407" marR="34407" marT="0" marB="0"/>
                </a:tc>
                <a:tc>
                  <a:txBody>
                    <a:bodyPr/>
                    <a:lstStyle/>
                    <a:p>
                      <a:pPr>
                        <a:lnSpc>
                          <a:spcPct val="115000"/>
                        </a:lnSpc>
                        <a:spcBef>
                          <a:spcPts val="200"/>
                        </a:spcBef>
                        <a:spcAft>
                          <a:spcPts val="200"/>
                        </a:spcAft>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600" b="0" dirty="0">
                        <a:effectLst/>
                        <a:latin typeface="+mn-lt"/>
                        <a:ea typeface="Calibri" panose="020F0502020204030204" pitchFamily="34" charset="0"/>
                        <a:cs typeface="Times New Roman" panose="02020603050405020304" pitchFamily="18" charset="0"/>
                      </a:endParaRPr>
                    </a:p>
                  </a:txBody>
                  <a:tcPr marL="34407" marR="34407" marT="0" marB="0"/>
                </a:tc>
                <a:tc>
                  <a:txBody>
                    <a:bodyPr/>
                    <a:lstStyle/>
                    <a:p>
                      <a:pPr algn="l" fontAlgn="b"/>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600" b="0" u="sng" kern="1200" dirty="0">
                        <a:solidFill>
                          <a:schemeClr val="tx1"/>
                        </a:solidFill>
                        <a:effectLst/>
                        <a:highlight>
                          <a:srgbClr val="000000"/>
                        </a:highlight>
                        <a:latin typeface="+mn-lt"/>
                        <a:ea typeface="+mn-ea"/>
                        <a:cs typeface="+mn-cs"/>
                      </a:endParaRPr>
                    </a:p>
                  </a:txBody>
                  <a:tcPr marL="7620" marR="7620" marT="7620" marB="0" anchor="b"/>
                </a:tc>
                <a:tc>
                  <a:txBody>
                    <a:bodyPr/>
                    <a:lstStyle/>
                    <a:p>
                      <a:pPr>
                        <a:lnSpc>
                          <a:spcPct val="115000"/>
                        </a:lnSpc>
                        <a:spcBef>
                          <a:spcPts val="200"/>
                        </a:spcBef>
                        <a:spcAft>
                          <a:spcPts val="200"/>
                        </a:spcAft>
                      </a:pPr>
                      <a:r>
                        <a:rPr lang="en-GB" sz="1600" kern="1200" dirty="0">
                          <a:solidFill>
                            <a:schemeClr val="bg1"/>
                          </a:solidFill>
                          <a:effectLst/>
                          <a:latin typeface="+mn-lt"/>
                          <a:ea typeface="+mn-ea"/>
                          <a:cs typeface="+mn-cs"/>
                        </a:rPr>
                        <a:t>Seizure-free</a:t>
                      </a:r>
                    </a:p>
                  </a:txBody>
                  <a:tcPr marL="34407" marR="34407" marT="0" marB="0">
                    <a:solidFill>
                      <a:schemeClr val="accent1"/>
                    </a:solidFill>
                  </a:tcPr>
                </a:tc>
                <a:tc>
                  <a:txBody>
                    <a:bodyPr/>
                    <a:lstStyle/>
                    <a:p>
                      <a:pPr>
                        <a:lnSpc>
                          <a:spcPct val="115000"/>
                        </a:lnSpc>
                        <a:spcBef>
                          <a:spcPts val="200"/>
                        </a:spcBef>
                        <a:spcAft>
                          <a:spcPts val="200"/>
                        </a:spcAft>
                      </a:pPr>
                      <a:r>
                        <a:rPr lang="en-GB" sz="1600" kern="1200" dirty="0">
                          <a:solidFill>
                            <a:schemeClr val="bg1"/>
                          </a:solidFill>
                          <a:effectLst/>
                          <a:latin typeface="+mn-lt"/>
                          <a:ea typeface="+mn-ea"/>
                          <a:cs typeface="+mn-cs"/>
                        </a:rPr>
                        <a:t>&gt;15</a:t>
                      </a:r>
                    </a:p>
                  </a:txBody>
                  <a:tcPr marL="34407" marR="34407" marT="0" marB="0">
                    <a:solidFill>
                      <a:schemeClr val="accent1"/>
                    </a:solidFill>
                  </a:tcPr>
                </a:tc>
                <a:tc>
                  <a:txBody>
                    <a:bodyPr/>
                    <a:lstStyle/>
                    <a:p>
                      <a:pPr>
                        <a:lnSpc>
                          <a:spcPct val="115000"/>
                        </a:lnSpc>
                        <a:spcBef>
                          <a:spcPts val="200"/>
                        </a:spcBef>
                        <a:spcAft>
                          <a:spcPts val="200"/>
                        </a:spcAft>
                      </a:pPr>
                      <a:r>
                        <a:rPr lang="en-GB" sz="1600" kern="1200" dirty="0">
                          <a:solidFill>
                            <a:schemeClr val="dk1"/>
                          </a:solidFill>
                          <a:effectLst/>
                          <a:latin typeface="+mn-lt"/>
                          <a:ea typeface="+mn-ea"/>
                          <a:cs typeface="+mn-cs"/>
                        </a:rPr>
                        <a:t>0.722  </a:t>
                      </a:r>
                    </a:p>
                  </a:txBody>
                  <a:tcPr marL="34407" marR="34407" marT="0" marB="0"/>
                </a:tc>
                <a:tc>
                  <a:txBody>
                    <a:bodyPr/>
                    <a:lstStyle/>
                    <a:p>
                      <a:pPr>
                        <a:lnSpc>
                          <a:spcPct val="115000"/>
                        </a:lnSpc>
                        <a:spcBef>
                          <a:spcPts val="200"/>
                        </a:spcBef>
                        <a:spcAft>
                          <a:spcPts val="200"/>
                        </a:spcAft>
                      </a:pPr>
                      <a:r>
                        <a:rPr lang="en-GB" sz="1600" kern="1200" dirty="0">
                          <a:solidFill>
                            <a:schemeClr val="dk1"/>
                          </a:solidFill>
                          <a:effectLst/>
                          <a:latin typeface="+mn-lt"/>
                          <a:ea typeface="+mn-ea"/>
                          <a:cs typeface="+mn-cs"/>
                        </a:rPr>
                        <a:t>0.790 </a:t>
                      </a:r>
                    </a:p>
                  </a:txBody>
                  <a:tcPr marL="34407" marR="34407" marT="0" marB="0"/>
                </a:tc>
                <a:tc>
                  <a:txBody>
                    <a:bodyPr/>
                    <a:lstStyle/>
                    <a:p>
                      <a:pPr>
                        <a:lnSpc>
                          <a:spcPct val="115000"/>
                        </a:lnSpc>
                        <a:spcBef>
                          <a:spcPts val="200"/>
                        </a:spcBef>
                        <a:spcAft>
                          <a:spcPts val="200"/>
                        </a:spcAft>
                      </a:pPr>
                      <a:r>
                        <a:rPr lang="en-GB" sz="1600" kern="1200" dirty="0">
                          <a:solidFill>
                            <a:schemeClr val="bg1"/>
                          </a:solidFill>
                          <a:effectLst/>
                          <a:latin typeface="+mn-lt"/>
                          <a:ea typeface="+mn-ea"/>
                          <a:cs typeface="+mn-cs"/>
                        </a:rPr>
                        <a:t>Seizure-free</a:t>
                      </a:r>
                    </a:p>
                  </a:txBody>
                  <a:tcPr marL="34407" marR="34407" marT="0" marB="0">
                    <a:solidFill>
                      <a:schemeClr val="accent1"/>
                    </a:solidFill>
                  </a:tcPr>
                </a:tc>
                <a:tc>
                  <a:txBody>
                    <a:bodyPr/>
                    <a:lstStyle/>
                    <a:p>
                      <a:pPr>
                        <a:lnSpc>
                          <a:spcPct val="115000"/>
                        </a:lnSpc>
                        <a:spcBef>
                          <a:spcPts val="200"/>
                        </a:spcBef>
                        <a:spcAft>
                          <a:spcPts val="200"/>
                        </a:spcAft>
                      </a:pPr>
                      <a:r>
                        <a:rPr lang="en-GB" sz="1600" kern="1200" dirty="0">
                          <a:solidFill>
                            <a:schemeClr val="bg1"/>
                          </a:solidFill>
                          <a:effectLst/>
                          <a:latin typeface="+mn-lt"/>
                          <a:ea typeface="+mn-ea"/>
                          <a:cs typeface="+mn-cs"/>
                        </a:rPr>
                        <a:t>&gt;24</a:t>
                      </a:r>
                    </a:p>
                  </a:txBody>
                  <a:tcPr marL="34407" marR="34407" marT="0" marB="0">
                    <a:solidFill>
                      <a:schemeClr val="accent1"/>
                    </a:solidFill>
                  </a:tcPr>
                </a:tc>
                <a:tc>
                  <a:txBody>
                    <a:bodyPr/>
                    <a:lstStyle/>
                    <a:p>
                      <a:r>
                        <a:rPr lang="en-GB" sz="1600" kern="1200" dirty="0">
                          <a:solidFill>
                            <a:schemeClr val="dk1"/>
                          </a:solidFill>
                          <a:effectLst/>
                          <a:latin typeface="+mn-lt"/>
                          <a:ea typeface="+mn-ea"/>
                          <a:cs typeface="+mn-cs"/>
                        </a:rPr>
                        <a:t>0.781  </a:t>
                      </a:r>
                    </a:p>
                  </a:txBody>
                  <a:tcPr marL="34407" marR="34407" marT="0" marB="0"/>
                </a:tc>
                <a:tc>
                  <a:txBody>
                    <a:bodyPr/>
                    <a:lstStyle/>
                    <a:p>
                      <a:r>
                        <a:rPr lang="en-GB" sz="1600" kern="1200" dirty="0">
                          <a:solidFill>
                            <a:schemeClr val="dk1"/>
                          </a:solidFill>
                          <a:effectLst/>
                          <a:latin typeface="+mn-lt"/>
                          <a:ea typeface="+mn-ea"/>
                          <a:cs typeface="+mn-cs"/>
                        </a:rPr>
                        <a:t>0.874  </a:t>
                      </a:r>
                    </a:p>
                  </a:txBody>
                  <a:tcPr marL="34407" marR="34407" marT="0" marB="0"/>
                </a:tc>
                <a:extLst>
                  <a:ext uri="{0D108BD9-81ED-4DB2-BD59-A6C34878D82A}">
                    <a16:rowId xmlns:a16="http://schemas.microsoft.com/office/drawing/2014/main" val="2239434779"/>
                  </a:ext>
                </a:extLst>
              </a:tr>
              <a:tr h="139565">
                <a:tc>
                  <a:txBody>
                    <a:bodyPr/>
                    <a:lstStyle/>
                    <a:p>
                      <a:pPr>
                        <a:lnSpc>
                          <a:spcPct val="115000"/>
                        </a:lnSpc>
                        <a:spcBef>
                          <a:spcPts val="200"/>
                        </a:spcBef>
                        <a:spcAft>
                          <a:spcPts val="200"/>
                        </a:spcAft>
                      </a:pPr>
                      <a:r>
                        <a:rPr lang="en-GB" sz="1600" kern="1200" dirty="0">
                          <a:solidFill>
                            <a:schemeClr val="bg1"/>
                          </a:solidFill>
                          <a:effectLst/>
                          <a:latin typeface="+mn-lt"/>
                          <a:ea typeface="+mn-ea"/>
                          <a:cs typeface="+mn-cs"/>
                        </a:rPr>
                        <a:t>≤</a:t>
                      </a:r>
                      <a:r>
                        <a:rPr lang="en-GB" sz="1600" b="0" dirty="0">
                          <a:effectLst/>
                          <a:latin typeface="+mn-lt"/>
                        </a:rPr>
                        <a:t>1 </a:t>
                      </a:r>
                      <a:endParaRPr lang="en-GB" sz="1600" b="0" dirty="0">
                        <a:effectLst/>
                        <a:latin typeface="+mn-lt"/>
                        <a:ea typeface="Calibri" panose="020F0502020204030204" pitchFamily="34" charset="0"/>
                        <a:cs typeface="Times New Roman" panose="02020603050405020304" pitchFamily="18" charset="0"/>
                      </a:endParaRPr>
                    </a:p>
                  </a:txBody>
                  <a:tcPr marL="34407" marR="34407" marT="0" marB="0"/>
                </a:tc>
                <a:tc>
                  <a:txBody>
                    <a:bodyPr/>
                    <a:lstStyle/>
                    <a:p>
                      <a:pPr>
                        <a:lnSpc>
                          <a:spcPct val="115000"/>
                        </a:lnSpc>
                        <a:spcBef>
                          <a:spcPts val="200"/>
                        </a:spcBef>
                        <a:spcAft>
                          <a:spcPts val="200"/>
                        </a:spcAft>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600" b="0" dirty="0">
                        <a:effectLst/>
                        <a:latin typeface="+mn-lt"/>
                        <a:ea typeface="Calibri" panose="020F0502020204030204" pitchFamily="34" charset="0"/>
                        <a:cs typeface="Times New Roman" panose="02020603050405020304" pitchFamily="18" charset="0"/>
                      </a:endParaRPr>
                    </a:p>
                  </a:txBody>
                  <a:tcPr marL="34407" marR="34407" marT="0" marB="0"/>
                </a:tc>
                <a:tc>
                  <a:txBody>
                    <a:bodyPr/>
                    <a:lstStyle/>
                    <a:p>
                      <a:pPr algn="l" fontAlgn="b"/>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600" b="0" u="sng" kern="1200">
                        <a:solidFill>
                          <a:schemeClr val="dk1"/>
                        </a:solidFill>
                        <a:effectLst/>
                        <a:highlight>
                          <a:srgbClr val="FFFF00"/>
                        </a:highlight>
                        <a:latin typeface="+mn-lt"/>
                        <a:ea typeface="+mn-ea"/>
                        <a:cs typeface="+mn-cs"/>
                      </a:endParaRPr>
                    </a:p>
                  </a:txBody>
                  <a:tcPr marL="7620" marR="7620" marT="7620" marB="0" anchor="b"/>
                </a:tc>
                <a:tc>
                  <a:txBody>
                    <a:bodyPr/>
                    <a:lstStyle/>
                    <a:p>
                      <a:pPr>
                        <a:lnSpc>
                          <a:spcPct val="115000"/>
                        </a:lnSpc>
                        <a:spcBef>
                          <a:spcPts val="200"/>
                        </a:spcBef>
                        <a:spcAft>
                          <a:spcPts val="200"/>
                        </a:spcAft>
                      </a:pPr>
                      <a:r>
                        <a:rPr lang="en-GB" sz="1600" kern="1200" dirty="0">
                          <a:solidFill>
                            <a:schemeClr val="bg1"/>
                          </a:solidFill>
                          <a:effectLst/>
                          <a:latin typeface="+mn-lt"/>
                          <a:ea typeface="+mn-ea"/>
                          <a:cs typeface="+mn-cs"/>
                        </a:rPr>
                        <a:t>≤45</a:t>
                      </a:r>
                    </a:p>
                  </a:txBody>
                  <a:tcPr marL="34407" marR="34407" marT="0" marB="0">
                    <a:solidFill>
                      <a:schemeClr val="accent1"/>
                    </a:solidFill>
                  </a:tcPr>
                </a:tc>
                <a:tc>
                  <a:txBody>
                    <a:bodyPr/>
                    <a:lstStyle/>
                    <a:p>
                      <a:pPr>
                        <a:lnSpc>
                          <a:spcPct val="115000"/>
                        </a:lnSpc>
                        <a:spcBef>
                          <a:spcPts val="200"/>
                        </a:spcBef>
                        <a:spcAft>
                          <a:spcPts val="200"/>
                        </a:spcAft>
                      </a:pPr>
                      <a:r>
                        <a:rPr lang="en-GB" sz="1600" kern="1200" dirty="0">
                          <a:solidFill>
                            <a:schemeClr val="bg1"/>
                          </a:solidFill>
                          <a:effectLst/>
                          <a:latin typeface="+mn-lt"/>
                          <a:ea typeface="+mn-ea"/>
                          <a:cs typeface="+mn-cs"/>
                        </a:rPr>
                        <a:t>&gt;3 - ≤15</a:t>
                      </a:r>
                    </a:p>
                  </a:txBody>
                  <a:tcPr marL="34407" marR="34407" marT="0" marB="0">
                    <a:solidFill>
                      <a:schemeClr val="accent1"/>
                    </a:solidFill>
                  </a:tcPr>
                </a:tc>
                <a:tc>
                  <a:txBody>
                    <a:bodyPr/>
                    <a:lstStyle/>
                    <a:p>
                      <a:pPr>
                        <a:lnSpc>
                          <a:spcPct val="115000"/>
                        </a:lnSpc>
                        <a:spcBef>
                          <a:spcPts val="200"/>
                        </a:spcBef>
                        <a:spcAft>
                          <a:spcPts val="200"/>
                        </a:spcAft>
                      </a:pPr>
                      <a:r>
                        <a:rPr lang="en-GB" sz="1600" kern="1200" dirty="0">
                          <a:solidFill>
                            <a:schemeClr val="dk1"/>
                          </a:solidFill>
                          <a:effectLst/>
                          <a:latin typeface="+mn-lt"/>
                          <a:ea typeface="+mn-ea"/>
                          <a:cs typeface="+mn-cs"/>
                        </a:rPr>
                        <a:t>0.282</a:t>
                      </a:r>
                    </a:p>
                  </a:txBody>
                  <a:tcPr marL="34407" marR="34407" marT="0" marB="0"/>
                </a:tc>
                <a:tc>
                  <a:txBody>
                    <a:bodyPr/>
                    <a:lstStyle/>
                    <a:p>
                      <a:pPr>
                        <a:lnSpc>
                          <a:spcPct val="115000"/>
                        </a:lnSpc>
                        <a:spcBef>
                          <a:spcPts val="200"/>
                        </a:spcBef>
                        <a:spcAft>
                          <a:spcPts val="200"/>
                        </a:spcAft>
                      </a:pPr>
                      <a:r>
                        <a:rPr lang="en-GB" sz="1600" kern="1200" dirty="0">
                          <a:solidFill>
                            <a:schemeClr val="dk1"/>
                          </a:solidFill>
                          <a:effectLst/>
                          <a:latin typeface="+mn-lt"/>
                          <a:ea typeface="+mn-ea"/>
                          <a:cs typeface="+mn-cs"/>
                        </a:rPr>
                        <a:t>0.506  </a:t>
                      </a:r>
                    </a:p>
                  </a:txBody>
                  <a:tcPr marL="34407" marR="34407" marT="0" marB="0"/>
                </a:tc>
                <a:tc>
                  <a:txBody>
                    <a:bodyPr/>
                    <a:lstStyle/>
                    <a:p>
                      <a:pPr>
                        <a:lnSpc>
                          <a:spcPct val="115000"/>
                        </a:lnSpc>
                        <a:spcBef>
                          <a:spcPts val="200"/>
                        </a:spcBef>
                        <a:spcAft>
                          <a:spcPts val="200"/>
                        </a:spcAft>
                      </a:pPr>
                      <a:r>
                        <a:rPr lang="en-GB" sz="1600" kern="1200" dirty="0">
                          <a:solidFill>
                            <a:schemeClr val="bg1"/>
                          </a:solidFill>
                          <a:effectLst/>
                          <a:latin typeface="+mn-lt"/>
                          <a:ea typeface="+mn-ea"/>
                          <a:cs typeface="+mn-cs"/>
                        </a:rPr>
                        <a:t>≤8</a:t>
                      </a:r>
                    </a:p>
                  </a:txBody>
                  <a:tcPr marL="34407" marR="34407" marT="0" marB="0">
                    <a:solidFill>
                      <a:schemeClr val="accent1"/>
                    </a:solidFill>
                  </a:tcPr>
                </a:tc>
                <a:tc>
                  <a:txBody>
                    <a:bodyPr/>
                    <a:lstStyle/>
                    <a:p>
                      <a:pPr>
                        <a:lnSpc>
                          <a:spcPct val="115000"/>
                        </a:lnSpc>
                        <a:spcBef>
                          <a:spcPts val="200"/>
                        </a:spcBef>
                        <a:spcAft>
                          <a:spcPts val="200"/>
                        </a:spcAft>
                      </a:pPr>
                      <a:r>
                        <a:rPr lang="en-GB" sz="1600" kern="1200" dirty="0">
                          <a:solidFill>
                            <a:schemeClr val="bg1"/>
                          </a:solidFill>
                          <a:effectLst/>
                          <a:latin typeface="+mn-lt"/>
                          <a:ea typeface="+mn-ea"/>
                          <a:cs typeface="+mn-cs"/>
                        </a:rPr>
                        <a:t>&gt;18- ≤24</a:t>
                      </a:r>
                    </a:p>
                  </a:txBody>
                  <a:tcPr marL="34407" marR="34407" marT="0" marB="0">
                    <a:solidFill>
                      <a:schemeClr val="accent1"/>
                    </a:solidFill>
                  </a:tcPr>
                </a:tc>
                <a:tc>
                  <a:txBody>
                    <a:bodyPr/>
                    <a:lstStyle/>
                    <a:p>
                      <a:r>
                        <a:rPr lang="en-GB" sz="1600" kern="1200" dirty="0">
                          <a:solidFill>
                            <a:schemeClr val="dk1"/>
                          </a:solidFill>
                          <a:effectLst/>
                          <a:latin typeface="+mn-lt"/>
                          <a:ea typeface="+mn-ea"/>
                          <a:cs typeface="+mn-cs"/>
                        </a:rPr>
                        <a:t>0.652  </a:t>
                      </a:r>
                    </a:p>
                  </a:txBody>
                  <a:tcPr marL="34407" marR="34407" marT="0" marB="0"/>
                </a:tc>
                <a:tc>
                  <a:txBody>
                    <a:bodyPr/>
                    <a:lstStyle/>
                    <a:p>
                      <a:r>
                        <a:rPr lang="en-GB" sz="1600" kern="1200" dirty="0">
                          <a:solidFill>
                            <a:schemeClr val="dk1"/>
                          </a:solidFill>
                          <a:effectLst/>
                          <a:latin typeface="+mn-lt"/>
                          <a:ea typeface="+mn-ea"/>
                          <a:cs typeface="+mn-cs"/>
                        </a:rPr>
                        <a:t>0.762  </a:t>
                      </a:r>
                    </a:p>
                  </a:txBody>
                  <a:tcPr marL="34407" marR="34407" marT="0" marB="0"/>
                </a:tc>
                <a:extLst>
                  <a:ext uri="{0D108BD9-81ED-4DB2-BD59-A6C34878D82A}">
                    <a16:rowId xmlns:a16="http://schemas.microsoft.com/office/drawing/2014/main" val="688339572"/>
                  </a:ext>
                </a:extLst>
              </a:tr>
              <a:tr h="139565">
                <a:tc>
                  <a:txBody>
                    <a:bodyPr/>
                    <a:lstStyle/>
                    <a:p>
                      <a:pPr>
                        <a:lnSpc>
                          <a:spcPct val="115000"/>
                        </a:lnSpc>
                        <a:spcBef>
                          <a:spcPts val="200"/>
                        </a:spcBef>
                        <a:spcAft>
                          <a:spcPts val="200"/>
                        </a:spcAft>
                      </a:pPr>
                      <a:r>
                        <a:rPr lang="en-GB" sz="1600" b="0" dirty="0">
                          <a:effectLst/>
                          <a:latin typeface="+mn-lt"/>
                        </a:rPr>
                        <a:t>&gt;1 - </a:t>
                      </a:r>
                      <a:r>
                        <a:rPr lang="en-GB" sz="1600" kern="1200" dirty="0">
                          <a:solidFill>
                            <a:schemeClr val="bg1"/>
                          </a:solidFill>
                          <a:effectLst/>
                          <a:latin typeface="+mn-lt"/>
                          <a:ea typeface="+mn-ea"/>
                          <a:cs typeface="+mn-cs"/>
                        </a:rPr>
                        <a:t>≤</a:t>
                      </a:r>
                      <a:r>
                        <a:rPr lang="en-GB" sz="1600" b="0" dirty="0">
                          <a:effectLst/>
                          <a:latin typeface="+mn-lt"/>
                        </a:rPr>
                        <a:t>2 </a:t>
                      </a:r>
                      <a:endParaRPr lang="en-GB" sz="1600" b="0" dirty="0">
                        <a:effectLst/>
                        <a:latin typeface="+mn-lt"/>
                        <a:ea typeface="Calibri" panose="020F0502020204030204" pitchFamily="34" charset="0"/>
                        <a:cs typeface="Times New Roman" panose="02020603050405020304" pitchFamily="18" charset="0"/>
                      </a:endParaRPr>
                    </a:p>
                  </a:txBody>
                  <a:tcPr marL="34407" marR="34407" marT="0" marB="0"/>
                </a:tc>
                <a:tc>
                  <a:txBody>
                    <a:bodyPr/>
                    <a:lstStyle/>
                    <a:p>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600" b="0" dirty="0">
                        <a:latin typeface="+mn-lt"/>
                      </a:endParaRPr>
                    </a:p>
                  </a:txBody>
                  <a:tcPr marL="34407" marR="34407" marT="0" marB="0"/>
                </a:tc>
                <a:tc>
                  <a:txBody>
                    <a:bodyPr/>
                    <a:lstStyle/>
                    <a:p>
                      <a:pPr algn="l" fontAlgn="b"/>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600" b="0" u="sng" kern="1200">
                        <a:solidFill>
                          <a:schemeClr val="dk1"/>
                        </a:solidFill>
                        <a:effectLst/>
                        <a:highlight>
                          <a:srgbClr val="FFFF00"/>
                        </a:highlight>
                        <a:latin typeface="+mn-lt"/>
                        <a:ea typeface="+mn-ea"/>
                        <a:cs typeface="+mn-cs"/>
                      </a:endParaRPr>
                    </a:p>
                  </a:txBody>
                  <a:tcPr marL="7620" marR="7620" marT="7620" marB="0" anchor="b"/>
                </a:tc>
                <a:tc>
                  <a:txBody>
                    <a:bodyPr/>
                    <a:lstStyle/>
                    <a:p>
                      <a:r>
                        <a:rPr lang="en-GB" sz="1600" kern="1200" dirty="0">
                          <a:solidFill>
                            <a:schemeClr val="bg1"/>
                          </a:solidFill>
                          <a:effectLst/>
                          <a:latin typeface="+mn-lt"/>
                          <a:ea typeface="+mn-ea"/>
                          <a:cs typeface="+mn-cs"/>
                        </a:rPr>
                        <a:t>&gt;45 - ≤110</a:t>
                      </a:r>
                    </a:p>
                  </a:txBody>
                  <a:tcPr marL="34407" marR="34407" marT="0" marB="0">
                    <a:solidFill>
                      <a:schemeClr val="accent1"/>
                    </a:solidFill>
                  </a:tcPr>
                </a:tc>
                <a:tc>
                  <a:txBody>
                    <a:bodyPr/>
                    <a:lstStyle/>
                    <a:p>
                      <a:r>
                        <a:rPr lang="en-GB" sz="1600" kern="1200" dirty="0">
                          <a:solidFill>
                            <a:schemeClr val="bg1"/>
                          </a:solidFill>
                          <a:effectLst/>
                          <a:latin typeface="+mn-lt"/>
                          <a:ea typeface="+mn-ea"/>
                          <a:cs typeface="+mn-cs"/>
                        </a:rPr>
                        <a:t>&gt;15</a:t>
                      </a:r>
                    </a:p>
                  </a:txBody>
                  <a:tcPr marL="34407" marR="34407" marT="0" marB="0">
                    <a:solidFill>
                      <a:schemeClr val="accent1"/>
                    </a:solidFill>
                  </a:tcPr>
                </a:tc>
                <a:tc>
                  <a:txBody>
                    <a:bodyPr/>
                    <a:lstStyle/>
                    <a:p>
                      <a:r>
                        <a:rPr lang="en-GB" sz="1600" kern="1200" dirty="0">
                          <a:solidFill>
                            <a:schemeClr val="dk1"/>
                          </a:solidFill>
                          <a:effectLst/>
                          <a:latin typeface="+mn-lt"/>
                          <a:ea typeface="+mn-ea"/>
                          <a:cs typeface="+mn-cs"/>
                        </a:rPr>
                        <a:t>0.152 </a:t>
                      </a:r>
                    </a:p>
                  </a:txBody>
                  <a:tcPr marL="34407" marR="34407" marT="0" marB="0"/>
                </a:tc>
                <a:tc>
                  <a:txBody>
                    <a:bodyPr/>
                    <a:lstStyle/>
                    <a:p>
                      <a:r>
                        <a:rPr lang="en-GB" sz="1600" kern="1200" dirty="0">
                          <a:solidFill>
                            <a:schemeClr val="dk1"/>
                          </a:solidFill>
                          <a:effectLst/>
                          <a:latin typeface="+mn-lt"/>
                          <a:ea typeface="+mn-ea"/>
                          <a:cs typeface="+mn-cs"/>
                        </a:rPr>
                        <a:t>0.364  </a:t>
                      </a:r>
                    </a:p>
                  </a:txBody>
                  <a:tcPr marL="34407" marR="34407" marT="0" marB="0"/>
                </a:tc>
                <a:tc>
                  <a:txBody>
                    <a:bodyPr/>
                    <a:lstStyle/>
                    <a:p>
                      <a:r>
                        <a:rPr lang="en-GB" sz="1600" kern="1200" dirty="0">
                          <a:solidFill>
                            <a:schemeClr val="bg1"/>
                          </a:solidFill>
                          <a:effectLst/>
                          <a:latin typeface="+mn-lt"/>
                          <a:ea typeface="+mn-ea"/>
                          <a:cs typeface="+mn-cs"/>
                        </a:rPr>
                        <a:t>&gt;8 - ≤25</a:t>
                      </a:r>
                    </a:p>
                  </a:txBody>
                  <a:tcPr marL="34407" marR="34407" marT="0" marB="0">
                    <a:solidFill>
                      <a:schemeClr val="accent1"/>
                    </a:solidFill>
                  </a:tcPr>
                </a:tc>
                <a:tc>
                  <a:txBody>
                    <a:bodyPr/>
                    <a:lstStyle/>
                    <a:p>
                      <a:r>
                        <a:rPr lang="en-GB" sz="1600" kern="1200" dirty="0">
                          <a:solidFill>
                            <a:schemeClr val="bg1"/>
                          </a:solidFill>
                          <a:effectLst/>
                          <a:latin typeface="+mn-lt"/>
                          <a:ea typeface="+mn-ea"/>
                          <a:cs typeface="+mn-cs"/>
                        </a:rPr>
                        <a:t>&gt;24</a:t>
                      </a:r>
                    </a:p>
                  </a:txBody>
                  <a:tcPr marL="34407" marR="34407" marT="0" marB="0">
                    <a:solidFill>
                      <a:schemeClr val="accent1"/>
                    </a:solidFill>
                  </a:tcPr>
                </a:tc>
                <a:tc>
                  <a:txBody>
                    <a:bodyPr/>
                    <a:lstStyle/>
                    <a:p>
                      <a:r>
                        <a:rPr lang="en-GB" sz="1600" kern="1200" dirty="0">
                          <a:solidFill>
                            <a:schemeClr val="dk1"/>
                          </a:solidFill>
                          <a:effectLst/>
                          <a:latin typeface="+mn-lt"/>
                          <a:ea typeface="+mn-ea"/>
                          <a:cs typeface="+mn-cs"/>
                        </a:rPr>
                        <a:t>0.620  </a:t>
                      </a:r>
                    </a:p>
                  </a:txBody>
                  <a:tcPr marL="34407" marR="34407" marT="0" marB="0"/>
                </a:tc>
                <a:tc>
                  <a:txBody>
                    <a:bodyPr/>
                    <a:lstStyle/>
                    <a:p>
                      <a:r>
                        <a:rPr lang="en-GB" sz="1600" kern="1200" dirty="0">
                          <a:solidFill>
                            <a:schemeClr val="dk1"/>
                          </a:solidFill>
                          <a:effectLst/>
                          <a:latin typeface="+mn-lt"/>
                          <a:ea typeface="+mn-ea"/>
                          <a:cs typeface="+mn-cs"/>
                        </a:rPr>
                        <a:t>0.752  </a:t>
                      </a:r>
                    </a:p>
                  </a:txBody>
                  <a:tcPr marL="34407" marR="34407" marT="0" marB="0"/>
                </a:tc>
                <a:extLst>
                  <a:ext uri="{0D108BD9-81ED-4DB2-BD59-A6C34878D82A}">
                    <a16:rowId xmlns:a16="http://schemas.microsoft.com/office/drawing/2014/main" val="3663818517"/>
                  </a:ext>
                </a:extLst>
              </a:tr>
              <a:tr h="183105">
                <a:tc>
                  <a:txBody>
                    <a:bodyPr/>
                    <a:lstStyle/>
                    <a:p>
                      <a:pPr>
                        <a:lnSpc>
                          <a:spcPct val="115000"/>
                        </a:lnSpc>
                        <a:spcBef>
                          <a:spcPts val="200"/>
                        </a:spcBef>
                        <a:spcAft>
                          <a:spcPts val="200"/>
                        </a:spcAft>
                      </a:pPr>
                      <a:r>
                        <a:rPr lang="en-GB" sz="1600" b="0" kern="1200" dirty="0">
                          <a:solidFill>
                            <a:schemeClr val="lt1"/>
                          </a:solidFill>
                          <a:effectLst/>
                          <a:latin typeface="+mn-lt"/>
                          <a:ea typeface="+mn-ea"/>
                          <a:cs typeface="+mn-cs"/>
                        </a:rPr>
                        <a:t>&gt;2 -</a:t>
                      </a:r>
                      <a:r>
                        <a:rPr lang="en-GB" sz="1600" kern="1200" dirty="0">
                          <a:solidFill>
                            <a:schemeClr val="bg1"/>
                          </a:solidFill>
                          <a:effectLst/>
                          <a:latin typeface="+mn-lt"/>
                          <a:ea typeface="+mn-ea"/>
                          <a:cs typeface="+mn-cs"/>
                        </a:rPr>
                        <a:t>≤4</a:t>
                      </a:r>
                      <a:endParaRPr lang="en-GB" sz="1600" b="0" kern="1200" dirty="0">
                        <a:solidFill>
                          <a:schemeClr val="lt1"/>
                        </a:solidFill>
                        <a:effectLst/>
                        <a:latin typeface="+mn-lt"/>
                        <a:ea typeface="+mn-ea"/>
                        <a:cs typeface="+mn-cs"/>
                      </a:endParaRPr>
                    </a:p>
                  </a:txBody>
                  <a:tcPr marL="34407" marR="34407" marT="0" marB="0"/>
                </a:tc>
                <a:tc>
                  <a:txBody>
                    <a:bodyPr/>
                    <a:lstStyle/>
                    <a:p>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600" b="0" dirty="0">
                        <a:latin typeface="+mn-lt"/>
                      </a:endParaRPr>
                    </a:p>
                  </a:txBody>
                  <a:tcPr marL="34407" marR="34407" marT="0" marB="0"/>
                </a:tc>
                <a:tc>
                  <a:txBody>
                    <a:bodyPr/>
                    <a:lstStyle/>
                    <a:p>
                      <a:pPr algn="l" fontAlgn="b"/>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600" b="0" u="sng" kern="1200" dirty="0">
                        <a:solidFill>
                          <a:schemeClr val="dk1"/>
                        </a:solidFill>
                        <a:effectLst/>
                        <a:highlight>
                          <a:srgbClr val="FFFF00"/>
                        </a:highlight>
                        <a:latin typeface="+mn-lt"/>
                        <a:ea typeface="+mn-ea"/>
                        <a:cs typeface="+mn-cs"/>
                      </a:endParaRPr>
                    </a:p>
                  </a:txBody>
                  <a:tcPr marL="7620" marR="7620" marT="762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effectLst/>
                          <a:latin typeface="+mn-lt"/>
                          <a:ea typeface="+mn-ea"/>
                          <a:cs typeface="+mn-cs"/>
                        </a:rPr>
                        <a:t>&gt;45 - ≤110</a:t>
                      </a:r>
                    </a:p>
                  </a:txBody>
                  <a:tcPr marL="34407" marR="34407" marT="0" marB="0">
                    <a:solidFill>
                      <a:schemeClr val="accent1"/>
                    </a:solidFill>
                  </a:tcPr>
                </a:tc>
                <a:tc>
                  <a:txBody>
                    <a:bodyPr/>
                    <a:lstStyle/>
                    <a:p>
                      <a:r>
                        <a:rPr lang="en-GB" sz="1600" kern="1200" dirty="0">
                          <a:solidFill>
                            <a:schemeClr val="bg1"/>
                          </a:solidFill>
                          <a:effectLst/>
                          <a:latin typeface="+mn-lt"/>
                          <a:ea typeface="+mn-ea"/>
                          <a:cs typeface="+mn-cs"/>
                        </a:rPr>
                        <a:t>≤3</a:t>
                      </a:r>
                    </a:p>
                  </a:txBody>
                  <a:tcPr marL="34407" marR="34407" marT="0" marB="0">
                    <a:solidFill>
                      <a:schemeClr val="accent1"/>
                    </a:solidFill>
                  </a:tcPr>
                </a:tc>
                <a:tc>
                  <a:txBody>
                    <a:bodyPr/>
                    <a:lstStyle/>
                    <a:p>
                      <a:r>
                        <a:rPr lang="en-GB" sz="1600" kern="1200" dirty="0">
                          <a:solidFill>
                            <a:schemeClr val="dk1"/>
                          </a:solidFill>
                          <a:effectLst/>
                          <a:latin typeface="+mn-lt"/>
                          <a:ea typeface="+mn-ea"/>
                          <a:cs typeface="+mn-cs"/>
                        </a:rPr>
                        <a:t>–0.065  </a:t>
                      </a:r>
                    </a:p>
                  </a:txBody>
                  <a:tcPr marL="34407" marR="34407" marT="0" marB="0"/>
                </a:tc>
                <a:tc>
                  <a:txBody>
                    <a:bodyPr/>
                    <a:lstStyle/>
                    <a:p>
                      <a:r>
                        <a:rPr lang="en-GB" sz="1600" kern="1200" dirty="0">
                          <a:solidFill>
                            <a:schemeClr val="dk1"/>
                          </a:solidFill>
                          <a:effectLst/>
                          <a:latin typeface="+mn-lt"/>
                          <a:ea typeface="+mn-ea"/>
                          <a:cs typeface="+mn-cs"/>
                        </a:rPr>
                        <a:t>0.120  </a:t>
                      </a:r>
                    </a:p>
                  </a:txBody>
                  <a:tcPr marL="34407" marR="3440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effectLst/>
                          <a:latin typeface="+mn-lt"/>
                          <a:ea typeface="+mn-ea"/>
                          <a:cs typeface="+mn-cs"/>
                        </a:rPr>
                        <a:t>&gt;8 - ≤25</a:t>
                      </a:r>
                    </a:p>
                  </a:txBody>
                  <a:tcPr marL="34407" marR="34407" marT="0" marB="0">
                    <a:solidFill>
                      <a:schemeClr val="accent1"/>
                    </a:solidFill>
                  </a:tcPr>
                </a:tc>
                <a:tc>
                  <a:txBody>
                    <a:bodyPr/>
                    <a:lstStyle/>
                    <a:p>
                      <a:r>
                        <a:rPr lang="en-GB" sz="1600" kern="1200" dirty="0">
                          <a:solidFill>
                            <a:schemeClr val="bg1"/>
                          </a:solidFill>
                          <a:effectLst/>
                          <a:latin typeface="+mn-lt"/>
                          <a:ea typeface="+mn-ea"/>
                          <a:cs typeface="+mn-cs"/>
                        </a:rPr>
                        <a:t>≤18</a:t>
                      </a:r>
                    </a:p>
                  </a:txBody>
                  <a:tcPr marL="34407" marR="34407" marT="0" marB="0">
                    <a:solidFill>
                      <a:schemeClr val="accent1"/>
                    </a:solidFill>
                  </a:tcPr>
                </a:tc>
                <a:tc>
                  <a:txBody>
                    <a:bodyPr/>
                    <a:lstStyle/>
                    <a:p>
                      <a:r>
                        <a:rPr lang="en-GB" sz="1600" kern="1200" dirty="0">
                          <a:solidFill>
                            <a:schemeClr val="dk1"/>
                          </a:solidFill>
                          <a:effectLst/>
                          <a:latin typeface="+mn-lt"/>
                          <a:ea typeface="+mn-ea"/>
                          <a:cs typeface="+mn-cs"/>
                        </a:rPr>
                        <a:t>0.407  </a:t>
                      </a:r>
                    </a:p>
                  </a:txBody>
                  <a:tcPr marL="34407" marR="34407" marT="0" marB="0"/>
                </a:tc>
                <a:tc>
                  <a:txBody>
                    <a:bodyPr/>
                    <a:lstStyle/>
                    <a:p>
                      <a:r>
                        <a:rPr lang="en-GB" sz="1600" kern="1200" dirty="0">
                          <a:solidFill>
                            <a:schemeClr val="dk1"/>
                          </a:solidFill>
                          <a:effectLst/>
                          <a:latin typeface="+mn-lt"/>
                          <a:ea typeface="+mn-ea"/>
                          <a:cs typeface="+mn-cs"/>
                        </a:rPr>
                        <a:t>0.564  </a:t>
                      </a:r>
                    </a:p>
                  </a:txBody>
                  <a:tcPr marL="34407" marR="34407" marT="0" marB="0"/>
                </a:tc>
                <a:extLst>
                  <a:ext uri="{0D108BD9-81ED-4DB2-BD59-A6C34878D82A}">
                    <a16:rowId xmlns:a16="http://schemas.microsoft.com/office/drawing/2014/main" val="2361809380"/>
                  </a:ext>
                </a:extLst>
              </a:tr>
              <a:tr h="0">
                <a:tc>
                  <a:txBody>
                    <a:bodyPr/>
                    <a:lstStyle/>
                    <a:p>
                      <a:pPr>
                        <a:lnSpc>
                          <a:spcPct val="115000"/>
                        </a:lnSpc>
                        <a:spcBef>
                          <a:spcPts val="200"/>
                        </a:spcBef>
                        <a:spcAft>
                          <a:spcPts val="200"/>
                        </a:spcAft>
                      </a:pPr>
                      <a:r>
                        <a:rPr lang="en-GB" sz="1600" b="0" kern="1200" dirty="0">
                          <a:solidFill>
                            <a:schemeClr val="lt1"/>
                          </a:solidFill>
                          <a:effectLst/>
                          <a:latin typeface="+mn-lt"/>
                          <a:ea typeface="+mn-ea"/>
                          <a:cs typeface="+mn-cs"/>
                        </a:rPr>
                        <a:t>&gt;4</a:t>
                      </a:r>
                    </a:p>
                  </a:txBody>
                  <a:tcPr marL="34407" marR="34407" marT="0" marB="0"/>
                </a:tc>
                <a:tc>
                  <a:txBody>
                    <a:bodyPr/>
                    <a:lstStyle/>
                    <a:p>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600" b="0" dirty="0">
                        <a:latin typeface="+mn-lt"/>
                      </a:endParaRPr>
                    </a:p>
                  </a:txBody>
                  <a:tcPr marL="34407" marR="34407" marT="0" marB="0"/>
                </a:tc>
                <a:tc>
                  <a:txBody>
                    <a:bodyPr/>
                    <a:lstStyle/>
                    <a:p>
                      <a:pPr algn="l" fontAlgn="b"/>
                      <a:r>
                        <a:rPr kumimoji="0" lang="en-GB" sz="16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600" b="0" u="sng" kern="1200" dirty="0">
                        <a:solidFill>
                          <a:schemeClr val="dk1"/>
                        </a:solidFill>
                        <a:effectLst/>
                        <a:highlight>
                          <a:srgbClr val="FFFF00"/>
                        </a:highlight>
                        <a:latin typeface="+mn-lt"/>
                        <a:ea typeface="+mn-ea"/>
                        <a:cs typeface="+mn-cs"/>
                      </a:endParaRPr>
                    </a:p>
                  </a:txBody>
                  <a:tcPr marL="7620" marR="7620" marT="7620" marB="0" anchor="b"/>
                </a:tc>
                <a:tc>
                  <a:txBody>
                    <a:bodyPr/>
                    <a:lstStyle/>
                    <a:p>
                      <a:r>
                        <a:rPr lang="en-GB" sz="1600" kern="1200" dirty="0">
                          <a:solidFill>
                            <a:schemeClr val="bg1"/>
                          </a:solidFill>
                          <a:effectLst/>
                          <a:latin typeface="+mn-lt"/>
                          <a:ea typeface="+mn-ea"/>
                          <a:cs typeface="+mn-cs"/>
                        </a:rPr>
                        <a:t>&gt;110</a:t>
                      </a:r>
                    </a:p>
                  </a:txBody>
                  <a:tcPr marL="34407" marR="34407" marT="0" marB="0">
                    <a:solidFill>
                      <a:schemeClr val="accent1"/>
                    </a:solidFill>
                  </a:tcPr>
                </a:tc>
                <a:tc>
                  <a:txBody>
                    <a:bodyPr/>
                    <a:lstStyle/>
                    <a:p>
                      <a:r>
                        <a:rPr lang="en-GB" sz="1600" kern="1200" dirty="0">
                          <a:solidFill>
                            <a:schemeClr val="bg1"/>
                          </a:solidFill>
                          <a:effectLst/>
                          <a:latin typeface="+mn-lt"/>
                          <a:ea typeface="+mn-ea"/>
                          <a:cs typeface="+mn-cs"/>
                        </a:rPr>
                        <a:t>&gt;15</a:t>
                      </a:r>
                    </a:p>
                  </a:txBody>
                  <a:tcPr marL="34407" marR="34407" marT="0" marB="0">
                    <a:solidFill>
                      <a:schemeClr val="accent1"/>
                    </a:solidFill>
                  </a:tcPr>
                </a:tc>
                <a:tc>
                  <a:txBody>
                    <a:bodyPr/>
                    <a:lstStyle/>
                    <a:p>
                      <a:r>
                        <a:rPr lang="en-GB" sz="1600" kern="1200" dirty="0">
                          <a:solidFill>
                            <a:schemeClr val="dk1"/>
                          </a:solidFill>
                          <a:effectLst/>
                          <a:latin typeface="+mn-lt"/>
                          <a:ea typeface="+mn-ea"/>
                          <a:cs typeface="+mn-cs"/>
                        </a:rPr>
                        <a:t>–0.055  </a:t>
                      </a:r>
                    </a:p>
                  </a:txBody>
                  <a:tcPr marL="34407" marR="34407" marT="0" marB="0"/>
                </a:tc>
                <a:tc>
                  <a:txBody>
                    <a:bodyPr/>
                    <a:lstStyle/>
                    <a:p>
                      <a:r>
                        <a:rPr lang="en-GB" sz="1600" kern="1200" dirty="0">
                          <a:solidFill>
                            <a:schemeClr val="dk1"/>
                          </a:solidFill>
                          <a:effectLst/>
                          <a:latin typeface="+mn-lt"/>
                          <a:ea typeface="+mn-ea"/>
                          <a:cs typeface="+mn-cs"/>
                        </a:rPr>
                        <a:t>0.209  </a:t>
                      </a:r>
                    </a:p>
                  </a:txBody>
                  <a:tcPr marL="34407" marR="34407" marT="0" marB="0"/>
                </a:tc>
                <a:tc>
                  <a:txBody>
                    <a:bodyPr/>
                    <a:lstStyle/>
                    <a:p>
                      <a:r>
                        <a:rPr lang="en-GB" sz="1600" kern="1200" dirty="0">
                          <a:solidFill>
                            <a:schemeClr val="bg1"/>
                          </a:solidFill>
                          <a:effectLst/>
                          <a:latin typeface="+mn-lt"/>
                          <a:ea typeface="+mn-ea"/>
                          <a:cs typeface="+mn-cs"/>
                        </a:rPr>
                        <a:t>&gt;25</a:t>
                      </a:r>
                    </a:p>
                  </a:txBody>
                  <a:tcPr marL="34407" marR="34407" marT="0" marB="0">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effectLst/>
                          <a:latin typeface="+mn-lt"/>
                          <a:ea typeface="+mn-ea"/>
                          <a:cs typeface="+mn-cs"/>
                        </a:rPr>
                        <a:t>&gt;18- ≤24</a:t>
                      </a:r>
                    </a:p>
                  </a:txBody>
                  <a:tcPr marL="34407" marR="34407" marT="0" marB="0">
                    <a:solidFill>
                      <a:schemeClr val="accent1"/>
                    </a:solidFill>
                  </a:tcPr>
                </a:tc>
                <a:tc>
                  <a:txBody>
                    <a:bodyPr/>
                    <a:lstStyle/>
                    <a:p>
                      <a:r>
                        <a:rPr lang="en-GB" sz="1600" kern="1200" dirty="0">
                          <a:solidFill>
                            <a:schemeClr val="dk1"/>
                          </a:solidFill>
                          <a:effectLst/>
                          <a:latin typeface="+mn-lt"/>
                          <a:ea typeface="+mn-ea"/>
                          <a:cs typeface="+mn-cs"/>
                        </a:rPr>
                        <a:t>0.380  </a:t>
                      </a:r>
                    </a:p>
                  </a:txBody>
                  <a:tcPr marL="34407" marR="34407" marT="0" marB="0"/>
                </a:tc>
                <a:tc>
                  <a:txBody>
                    <a:bodyPr/>
                    <a:lstStyle/>
                    <a:p>
                      <a:r>
                        <a:rPr lang="en-GB" sz="1600" kern="1200" dirty="0">
                          <a:solidFill>
                            <a:schemeClr val="dk1"/>
                          </a:solidFill>
                          <a:effectLst/>
                          <a:latin typeface="+mn-lt"/>
                          <a:ea typeface="+mn-ea"/>
                          <a:cs typeface="+mn-cs"/>
                        </a:rPr>
                        <a:t>0.613  </a:t>
                      </a:r>
                    </a:p>
                  </a:txBody>
                  <a:tcPr marL="34407" marR="34407" marT="0" marB="0"/>
                </a:tc>
                <a:extLst>
                  <a:ext uri="{0D108BD9-81ED-4DB2-BD59-A6C34878D82A}">
                    <a16:rowId xmlns:a16="http://schemas.microsoft.com/office/drawing/2014/main" val="391310694"/>
                  </a:ext>
                </a:extLst>
              </a:tr>
              <a:tr h="139565">
                <a:tc>
                  <a:txBody>
                    <a:bodyPr/>
                    <a:lstStyle/>
                    <a:p>
                      <a:pPr>
                        <a:lnSpc>
                          <a:spcPct val="115000"/>
                        </a:lnSpc>
                        <a:spcBef>
                          <a:spcPts val="200"/>
                        </a:spcBef>
                        <a:spcAft>
                          <a:spcPts val="200"/>
                        </a:spcAft>
                      </a:pPr>
                      <a:r>
                        <a:rPr lang="en-GB" sz="1600" b="0" kern="1200" dirty="0">
                          <a:solidFill>
                            <a:schemeClr val="lt1"/>
                          </a:solidFill>
                          <a:effectLst/>
                          <a:latin typeface="+mn-lt"/>
                          <a:ea typeface="+mn-ea"/>
                          <a:cs typeface="+mn-cs"/>
                        </a:rPr>
                        <a:t>-</a:t>
                      </a:r>
                    </a:p>
                  </a:txBody>
                  <a:tcPr marL="34407" marR="34407" marT="0" marB="0"/>
                </a:tc>
                <a:tc>
                  <a:txBody>
                    <a:bodyPr/>
                    <a:lstStyle/>
                    <a:p>
                      <a:r>
                        <a:rPr lang="en-GB" sz="1600" b="0" u="none" dirty="0">
                          <a:latin typeface="+mn-lt"/>
                        </a:rPr>
                        <a:t>-</a:t>
                      </a:r>
                    </a:p>
                  </a:txBody>
                  <a:tcPr marL="34407" marR="3440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u="none" kern="1200" dirty="0">
                          <a:solidFill>
                            <a:schemeClr val="dk1"/>
                          </a:solidFill>
                          <a:effectLst/>
                          <a:latin typeface="+mn-lt"/>
                          <a:ea typeface="+mn-ea"/>
                          <a:cs typeface="+mn-cs"/>
                        </a:rPr>
                        <a:t>-</a:t>
                      </a:r>
                    </a:p>
                  </a:txBody>
                  <a:tcPr marL="34407" marR="3440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effectLst/>
                          <a:latin typeface="+mn-lt"/>
                          <a:ea typeface="+mn-ea"/>
                          <a:cs typeface="+mn-cs"/>
                        </a:rPr>
                        <a:t>&gt;110</a:t>
                      </a:r>
                    </a:p>
                  </a:txBody>
                  <a:tcPr marL="34407" marR="34407" marT="0" marB="0">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effectLst/>
                          <a:latin typeface="+mn-lt"/>
                          <a:ea typeface="+mn-ea"/>
                          <a:cs typeface="+mn-cs"/>
                        </a:rPr>
                        <a:t>≤3</a:t>
                      </a:r>
                    </a:p>
                  </a:txBody>
                  <a:tcPr marL="34407" marR="34407" marT="0" marB="0">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–0.282 </a:t>
                      </a:r>
                    </a:p>
                  </a:txBody>
                  <a:tcPr marL="34407" marR="3440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–0.098  </a:t>
                      </a:r>
                    </a:p>
                  </a:txBody>
                  <a:tcPr marL="34407" marR="3440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effectLst/>
                          <a:latin typeface="+mn-lt"/>
                          <a:ea typeface="+mn-ea"/>
                          <a:cs typeface="+mn-cs"/>
                        </a:rPr>
                        <a:t>&gt;25</a:t>
                      </a:r>
                    </a:p>
                  </a:txBody>
                  <a:tcPr marL="34407" marR="34407" marT="0" marB="0">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effectLst/>
                          <a:latin typeface="+mn-lt"/>
                          <a:ea typeface="+mn-ea"/>
                          <a:cs typeface="+mn-cs"/>
                        </a:rPr>
                        <a:t>≤18</a:t>
                      </a:r>
                    </a:p>
                  </a:txBody>
                  <a:tcPr marL="34407" marR="34407" marT="0" marB="0">
                    <a:solidFill>
                      <a:schemeClr val="accent1"/>
                    </a:solidFill>
                  </a:tcPr>
                </a:tc>
                <a:tc>
                  <a:txBody>
                    <a:bodyPr/>
                    <a:lstStyle/>
                    <a:p>
                      <a:r>
                        <a:rPr lang="en-GB" sz="1600" kern="1200" dirty="0">
                          <a:solidFill>
                            <a:schemeClr val="dk1"/>
                          </a:solidFill>
                          <a:effectLst/>
                          <a:latin typeface="+mn-lt"/>
                          <a:ea typeface="+mn-ea"/>
                          <a:cs typeface="+mn-cs"/>
                        </a:rPr>
                        <a:t>0.168  </a:t>
                      </a:r>
                    </a:p>
                  </a:txBody>
                  <a:tcPr marL="34407" marR="34407" marT="0" marB="0"/>
                </a:tc>
                <a:tc>
                  <a:txBody>
                    <a:bodyPr/>
                    <a:lstStyle/>
                    <a:p>
                      <a:r>
                        <a:rPr lang="en-GB" sz="1600" kern="1200" dirty="0">
                          <a:solidFill>
                            <a:schemeClr val="dk1"/>
                          </a:solidFill>
                          <a:effectLst/>
                          <a:latin typeface="+mn-lt"/>
                          <a:ea typeface="+mn-ea"/>
                          <a:cs typeface="+mn-cs"/>
                        </a:rPr>
                        <a:t>0.465  </a:t>
                      </a:r>
                    </a:p>
                  </a:txBody>
                  <a:tcPr marL="34407" marR="34407" marT="0" marB="0"/>
                </a:tc>
                <a:extLst>
                  <a:ext uri="{0D108BD9-81ED-4DB2-BD59-A6C34878D82A}">
                    <a16:rowId xmlns:a16="http://schemas.microsoft.com/office/drawing/2014/main" val="40775534"/>
                  </a:ext>
                </a:extLst>
              </a:tr>
              <a:tr h="448187">
                <a:tc gridSpan="11">
                  <a:txBody>
                    <a:bodyPr/>
                    <a:lstStyle/>
                    <a:p>
                      <a:pPr algn="just">
                        <a:lnSpc>
                          <a:spcPct val="115000"/>
                        </a:lnSpc>
                      </a:pPr>
                      <a:r>
                        <a:rPr lang="en-GB" sz="1200" b="0" dirty="0">
                          <a:solidFill>
                            <a:schemeClr val="bg1"/>
                          </a:solidFill>
                          <a:effectLst/>
                        </a:rPr>
                        <a:t>Source: table 4,12, ERG report, Lo et al, supplemental table IV and V. </a:t>
                      </a:r>
                      <a:r>
                        <a:rPr lang="en-GB" sz="1600" b="0" kern="1200" baseline="30000" dirty="0">
                          <a:solidFill>
                            <a:schemeClr val="bg1"/>
                          </a:solidFill>
                          <a:effectLst/>
                          <a:latin typeface="+mn-lt"/>
                          <a:ea typeface="+mn-ea"/>
                          <a:cs typeface="+mn-cs"/>
                        </a:rPr>
                        <a:t>† </a:t>
                      </a:r>
                      <a:r>
                        <a:rPr lang="en-GB" sz="1600" b="0" kern="1200" baseline="0" dirty="0">
                          <a:solidFill>
                            <a:schemeClr val="bg1"/>
                          </a:solidFill>
                          <a:effectLst/>
                          <a:latin typeface="+mn-lt"/>
                          <a:ea typeface="+mn-ea"/>
                          <a:cs typeface="+mn-cs"/>
                        </a:rPr>
                        <a:t>caregiver utility calculated by applying disutility to </a:t>
                      </a:r>
                      <a:r>
                        <a:rPr lang="en-GB" sz="1600" b="0" kern="1200" dirty="0">
                          <a:solidFill>
                            <a:schemeClr val="lt1"/>
                          </a:solidFill>
                          <a:effectLst/>
                          <a:latin typeface="+mn-lt"/>
                          <a:ea typeface="+mn-ea"/>
                          <a:cs typeface="+mn-cs"/>
                        </a:rPr>
                        <a:t>baseline utility of 0.881</a:t>
                      </a:r>
                      <a:r>
                        <a:rPr lang="en-GB" sz="1600" b="0" kern="1200" baseline="0" dirty="0">
                          <a:solidFill>
                            <a:schemeClr val="bg1"/>
                          </a:solidFill>
                          <a:effectLst/>
                          <a:latin typeface="+mn-lt"/>
                          <a:ea typeface="+mn-ea"/>
                          <a:cs typeface="+mn-cs"/>
                        </a:rPr>
                        <a:t> </a:t>
                      </a:r>
                      <a:r>
                        <a:rPr lang="en-GB" sz="1600" b="0" kern="1200" dirty="0">
                          <a:solidFill>
                            <a:schemeClr val="lt1"/>
                          </a:solidFill>
                          <a:effectLst/>
                          <a:latin typeface="+mn-lt"/>
                          <a:ea typeface="+mn-ea"/>
                          <a:cs typeface="+mn-cs"/>
                        </a:rPr>
                        <a:t>average </a:t>
                      </a:r>
                      <a:r>
                        <a:rPr lang="en-GB" sz="1600" b="1" u="sng" kern="1200" dirty="0">
                          <a:solidFill>
                            <a:srgbClr val="FF0000"/>
                          </a:solidFill>
                          <a:effectLst/>
                          <a:latin typeface="+mn-lt"/>
                          <a:ea typeface="+mn-ea"/>
                          <a:cs typeface="+mn-cs"/>
                        </a:rPr>
                        <a:t>adult aged 43 years</a:t>
                      </a:r>
                      <a:r>
                        <a:rPr lang="en-GB" sz="1600" b="0" kern="1200" dirty="0">
                          <a:solidFill>
                            <a:schemeClr val="lt1"/>
                          </a:solidFill>
                          <a:effectLst/>
                          <a:latin typeface="+mn-lt"/>
                          <a:ea typeface="+mn-ea"/>
                          <a:cs typeface="+mn-cs"/>
                        </a:rPr>
                        <a:t> (ONS data: average age of a mother of a 13-year-old child) </a:t>
                      </a:r>
                    </a:p>
                    <a:p>
                      <a:pPr algn="just">
                        <a:lnSpc>
                          <a:spcPct val="115000"/>
                        </a:lnSpc>
                      </a:pPr>
                      <a:r>
                        <a:rPr lang="en-GB" sz="1600" b="0" dirty="0">
                          <a:solidFill>
                            <a:schemeClr val="bg1"/>
                          </a:solidFill>
                          <a:effectLst/>
                        </a:rPr>
                        <a:t>* based on UK mean from vignettes in general public, not utilities accepted in the LGS and DS appraisals</a:t>
                      </a:r>
                      <a:endParaRPr lang="en-GB" sz="1600" b="0" kern="1200" dirty="0">
                        <a:solidFill>
                          <a:schemeClr val="bg1"/>
                        </a:solidFill>
                        <a:effectLst/>
                        <a:latin typeface="+mn-lt"/>
                        <a:ea typeface="+mn-ea"/>
                        <a:cs typeface="+mn-cs"/>
                      </a:endParaRPr>
                    </a:p>
                  </a:txBody>
                  <a:tcPr marL="34407" marR="34407" marT="0" marB="0">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just">
                        <a:lnSpc>
                          <a:spcPct val="115000"/>
                        </a:lnSpc>
                      </a:pPr>
                      <a:endParaRPr lang="en-GB" sz="1600" b="0" kern="1200" dirty="0">
                        <a:solidFill>
                          <a:schemeClr val="lt1"/>
                        </a:solidFill>
                        <a:effectLst/>
                        <a:latin typeface="+mn-lt"/>
                        <a:ea typeface="+mn-ea"/>
                        <a:cs typeface="+mn-cs"/>
                      </a:endParaRPr>
                    </a:p>
                  </a:txBody>
                  <a:tcPr marL="34407" marR="34407" marT="0" marB="0"/>
                </a:tc>
                <a:tc hMerge="1">
                  <a:txBody>
                    <a:bodyPr/>
                    <a:lstStyle/>
                    <a:p>
                      <a:pPr algn="just">
                        <a:lnSpc>
                          <a:spcPct val="115000"/>
                        </a:lnSpc>
                      </a:pPr>
                      <a:endParaRPr lang="en-GB" sz="1600" b="0" kern="1200" dirty="0">
                        <a:solidFill>
                          <a:schemeClr val="lt1"/>
                        </a:solidFill>
                        <a:effectLst/>
                        <a:latin typeface="+mn-lt"/>
                        <a:ea typeface="+mn-ea"/>
                        <a:cs typeface="+mn-cs"/>
                      </a:endParaRPr>
                    </a:p>
                  </a:txBody>
                  <a:tcPr marL="34407" marR="34407" marT="0" marB="0"/>
                </a:tc>
                <a:tc hMerge="1">
                  <a:txBody>
                    <a:bodyPr/>
                    <a:lstStyle/>
                    <a:p>
                      <a:pPr algn="just">
                        <a:lnSpc>
                          <a:spcPct val="115000"/>
                        </a:lnSpc>
                      </a:pPr>
                      <a:endParaRPr lang="en-GB" sz="1600" b="0" kern="1200" dirty="0">
                        <a:solidFill>
                          <a:schemeClr val="lt1"/>
                        </a:solidFill>
                        <a:effectLst/>
                        <a:latin typeface="+mn-lt"/>
                        <a:ea typeface="+mn-ea"/>
                        <a:cs typeface="+mn-cs"/>
                      </a:endParaRPr>
                    </a:p>
                  </a:txBody>
                  <a:tcPr marL="34407" marR="34407" marT="0" marB="0"/>
                </a:tc>
                <a:tc hMerge="1">
                  <a:txBody>
                    <a:bodyPr/>
                    <a:lstStyle/>
                    <a:p>
                      <a:pPr algn="just">
                        <a:lnSpc>
                          <a:spcPct val="115000"/>
                        </a:lnSpc>
                      </a:pPr>
                      <a:endParaRPr lang="en-GB" sz="1600" b="0" kern="1200" dirty="0">
                        <a:solidFill>
                          <a:schemeClr val="lt1"/>
                        </a:solidFill>
                        <a:effectLst/>
                        <a:latin typeface="+mn-lt"/>
                        <a:ea typeface="+mn-ea"/>
                        <a:cs typeface="+mn-cs"/>
                      </a:endParaRPr>
                    </a:p>
                  </a:txBody>
                  <a:tcPr marL="34407" marR="34407" marT="0" marB="0"/>
                </a:tc>
                <a:tc hMerge="1">
                  <a:txBody>
                    <a:bodyPr/>
                    <a:lstStyle/>
                    <a:p>
                      <a:pPr algn="just">
                        <a:lnSpc>
                          <a:spcPct val="115000"/>
                        </a:lnSpc>
                      </a:pPr>
                      <a:endParaRPr lang="en-GB" sz="1600" b="0" kern="1200" dirty="0">
                        <a:solidFill>
                          <a:schemeClr val="lt1"/>
                        </a:solidFill>
                        <a:effectLst/>
                        <a:latin typeface="+mn-lt"/>
                        <a:ea typeface="+mn-ea"/>
                        <a:cs typeface="+mn-cs"/>
                      </a:endParaRPr>
                    </a:p>
                  </a:txBody>
                  <a:tcPr marL="34407" marR="34407" marT="0" marB="0"/>
                </a:tc>
                <a:tc hMerge="1">
                  <a:txBody>
                    <a:bodyPr/>
                    <a:lstStyle/>
                    <a:p>
                      <a:pPr algn="just">
                        <a:lnSpc>
                          <a:spcPct val="115000"/>
                        </a:lnSpc>
                      </a:pPr>
                      <a:endParaRPr lang="en-GB" sz="1600" b="0" kern="1200" dirty="0">
                        <a:solidFill>
                          <a:schemeClr val="lt1"/>
                        </a:solidFill>
                        <a:effectLst/>
                        <a:latin typeface="+mn-lt"/>
                        <a:ea typeface="+mn-ea"/>
                        <a:cs typeface="+mn-cs"/>
                      </a:endParaRPr>
                    </a:p>
                  </a:txBody>
                  <a:tcPr marL="34407" marR="34407" marT="0" marB="0"/>
                </a:tc>
                <a:tc hMerge="1">
                  <a:txBody>
                    <a:bodyPr/>
                    <a:lstStyle/>
                    <a:p>
                      <a:pPr algn="just">
                        <a:lnSpc>
                          <a:spcPct val="115000"/>
                        </a:lnSpc>
                      </a:pPr>
                      <a:endParaRPr lang="en-GB" sz="1600" b="0" kern="1200" dirty="0">
                        <a:solidFill>
                          <a:schemeClr val="lt1"/>
                        </a:solidFill>
                        <a:effectLst/>
                        <a:latin typeface="+mn-lt"/>
                        <a:ea typeface="+mn-ea"/>
                        <a:cs typeface="+mn-cs"/>
                      </a:endParaRPr>
                    </a:p>
                  </a:txBody>
                  <a:tcPr marL="34407" marR="34407" marT="0" marB="0"/>
                </a:tc>
                <a:extLst>
                  <a:ext uri="{0D108BD9-81ED-4DB2-BD59-A6C34878D82A}">
                    <a16:rowId xmlns:a16="http://schemas.microsoft.com/office/drawing/2014/main" val="4030914123"/>
                  </a:ext>
                </a:extLst>
              </a:tr>
            </a:tbl>
          </a:graphicData>
        </a:graphic>
      </p:graphicFrame>
      <p:sp>
        <p:nvSpPr>
          <p:cNvPr id="15" name="Rectangle 14">
            <a:extLst>
              <a:ext uri="{FF2B5EF4-FFF2-40B4-BE49-F238E27FC236}">
                <a16:creationId xmlns:a16="http://schemas.microsoft.com/office/drawing/2014/main" id="{9F8F5CC9-DA3C-3A57-5C2D-04B27A6215E1}"/>
              </a:ext>
            </a:extLst>
          </p:cNvPr>
          <p:cNvSpPr/>
          <p:nvPr/>
        </p:nvSpPr>
        <p:spPr>
          <a:xfrm>
            <a:off x="265814" y="1126155"/>
            <a:ext cx="11650835" cy="9421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rPr>
              <a:t>Background</a:t>
            </a:r>
          </a:p>
          <a:p>
            <a:pPr marL="285750" indent="-285750">
              <a:buFont typeface="Arial" panose="020B0604020202020204" pitchFamily="34" charset="0"/>
              <a:buChar char="•"/>
            </a:pPr>
            <a:r>
              <a:rPr lang="en-GB" dirty="0">
                <a:solidFill>
                  <a:schemeClr val="tx1"/>
                </a:solidFill>
              </a:rPr>
              <a:t>Published data available for Lennox-Gastaut and Dravet Syndrome from vignettes in general public (conducted after publication of TA614 and 615 based on committee feedback) </a:t>
            </a:r>
          </a:p>
        </p:txBody>
      </p:sp>
      <p:sp>
        <p:nvSpPr>
          <p:cNvPr id="23" name="TextBox 22">
            <a:extLst>
              <a:ext uri="{FF2B5EF4-FFF2-40B4-BE49-F238E27FC236}">
                <a16:creationId xmlns:a16="http://schemas.microsoft.com/office/drawing/2014/main" id="{945C5D7C-658B-ED55-4A2D-C6C6D9348A1D}"/>
              </a:ext>
            </a:extLst>
          </p:cNvPr>
          <p:cNvSpPr txBox="1"/>
          <p:nvPr/>
        </p:nvSpPr>
        <p:spPr>
          <a:xfrm>
            <a:off x="104184" y="2238594"/>
            <a:ext cx="8922858" cy="338554"/>
          </a:xfrm>
          <a:prstGeom prst="rect">
            <a:avLst/>
          </a:prstGeom>
          <a:noFill/>
        </p:spPr>
        <p:txBody>
          <a:bodyPr wrap="square" rtlCol="0">
            <a:spAutoFit/>
          </a:bodyPr>
          <a:lstStyle/>
          <a:p>
            <a:r>
              <a:rPr lang="en-GB" sz="1600" b="1" dirty="0"/>
              <a:t>Table 19: </a:t>
            </a:r>
            <a:r>
              <a:rPr lang="en-GB" sz="1600" dirty="0"/>
              <a:t>Comparison of patient and carer utility values across cannabidiol indications</a:t>
            </a:r>
          </a:p>
        </p:txBody>
      </p:sp>
    </p:spTree>
    <p:extLst>
      <p:ext uri="{BB962C8B-B14F-4D97-AF65-F5344CB8AC3E}">
        <p14:creationId xmlns:p14="http://schemas.microsoft.com/office/powerpoint/2010/main" val="364337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4A8027-6571-489E-B092-CA08FF39E18A}"/>
              </a:ext>
            </a:extLst>
          </p:cNvPr>
          <p:cNvSpPr txBox="1">
            <a:spLocks/>
          </p:cNvSpPr>
          <p:nvPr/>
        </p:nvSpPr>
        <p:spPr>
          <a:xfrm>
            <a:off x="186431" y="188912"/>
            <a:ext cx="12005569"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NHS Reference Costs </a:t>
            </a:r>
          </a:p>
          <a:p>
            <a:pPr>
              <a:defRPr/>
            </a:pPr>
            <a:r>
              <a:rPr lang="en-GB" sz="2200" b="0" i="1" dirty="0">
                <a:solidFill>
                  <a:schemeClr val="accent2"/>
                </a:solidFill>
                <a:latin typeface="Arial" panose="020B0604020202020204" pitchFamily="34" charset="0"/>
                <a:cs typeface="Arial" panose="020B0604020202020204" pitchFamily="34" charset="0"/>
              </a:rPr>
              <a:t>Company uses updated NHS Reference costs in the model for ACM2</a:t>
            </a:r>
            <a:endParaRPr lang="en-GB" sz="22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F5CD8BD-B289-A0C8-A804-FB3EB56320E3}"/>
              </a:ext>
            </a:extLst>
          </p:cNvPr>
          <p:cNvSpPr>
            <a:spLocks noGrp="1"/>
          </p:cNvSpPr>
          <p:nvPr>
            <p:ph type="sldNum" sz="quarter" idx="4294967295"/>
          </p:nvPr>
        </p:nvSpPr>
        <p:spPr>
          <a:xfrm>
            <a:off x="11539518" y="6258189"/>
            <a:ext cx="500380" cy="333663"/>
          </a:xfrm>
          <a:prstGeom prst="rect">
            <a:avLst/>
          </a:prstGeom>
        </p:spPr>
        <p:txBody>
          <a:bodyPr/>
          <a:lstStyle/>
          <a:p>
            <a:fld id="{DDBE135E-2566-4748-853C-8A3B78F0FB00}" type="slidenum">
              <a:rPr lang="en-GB" smtClean="0"/>
              <a:t>31</a:t>
            </a:fld>
            <a:endParaRPr lang="en-GB" dirty="0"/>
          </a:p>
        </p:txBody>
      </p:sp>
      <p:graphicFrame>
        <p:nvGraphicFramePr>
          <p:cNvPr id="8" name="Table 7">
            <a:extLst>
              <a:ext uri="{FF2B5EF4-FFF2-40B4-BE49-F238E27FC236}">
                <a16:creationId xmlns:a16="http://schemas.microsoft.com/office/drawing/2014/main" id="{21AFE925-E394-6102-85B4-77B3E0592A56}"/>
              </a:ext>
            </a:extLst>
          </p:cNvPr>
          <p:cNvGraphicFramePr>
            <a:graphicFrameLocks noGrp="1"/>
          </p:cNvGraphicFramePr>
          <p:nvPr>
            <p:extLst>
              <p:ext uri="{D42A27DB-BD31-4B8C-83A1-F6EECF244321}">
                <p14:modId xmlns:p14="http://schemas.microsoft.com/office/powerpoint/2010/main" val="3548114948"/>
              </p:ext>
            </p:extLst>
          </p:nvPr>
        </p:nvGraphicFramePr>
        <p:xfrm>
          <a:off x="412376" y="4727744"/>
          <a:ext cx="10954674" cy="1889760"/>
        </p:xfrm>
        <a:graphic>
          <a:graphicData uri="http://schemas.openxmlformats.org/drawingml/2006/table">
            <a:tbl>
              <a:tblPr>
                <a:tableStyleId>{5C22544A-7EE6-4342-B048-85BDC9FD1C3A}</a:tableStyleId>
              </a:tblPr>
              <a:tblGrid>
                <a:gridCol w="1868714">
                  <a:extLst>
                    <a:ext uri="{9D8B030D-6E8A-4147-A177-3AD203B41FA5}">
                      <a16:colId xmlns:a16="http://schemas.microsoft.com/office/drawing/2014/main" val="3630128227"/>
                    </a:ext>
                  </a:extLst>
                </a:gridCol>
                <a:gridCol w="1135745">
                  <a:extLst>
                    <a:ext uri="{9D8B030D-6E8A-4147-A177-3AD203B41FA5}">
                      <a16:colId xmlns:a16="http://schemas.microsoft.com/office/drawing/2014/main" val="1157632370"/>
                    </a:ext>
                  </a:extLst>
                </a:gridCol>
                <a:gridCol w="1135745">
                  <a:extLst>
                    <a:ext uri="{9D8B030D-6E8A-4147-A177-3AD203B41FA5}">
                      <a16:colId xmlns:a16="http://schemas.microsoft.com/office/drawing/2014/main" val="729482813"/>
                    </a:ext>
                  </a:extLst>
                </a:gridCol>
                <a:gridCol w="1135745">
                  <a:extLst>
                    <a:ext uri="{9D8B030D-6E8A-4147-A177-3AD203B41FA5}">
                      <a16:colId xmlns:a16="http://schemas.microsoft.com/office/drawing/2014/main" val="3354178335"/>
                    </a:ext>
                  </a:extLst>
                </a:gridCol>
                <a:gridCol w="1135745">
                  <a:extLst>
                    <a:ext uri="{9D8B030D-6E8A-4147-A177-3AD203B41FA5}">
                      <a16:colId xmlns:a16="http://schemas.microsoft.com/office/drawing/2014/main" val="1096955087"/>
                    </a:ext>
                  </a:extLst>
                </a:gridCol>
                <a:gridCol w="1135745">
                  <a:extLst>
                    <a:ext uri="{9D8B030D-6E8A-4147-A177-3AD203B41FA5}">
                      <a16:colId xmlns:a16="http://schemas.microsoft.com/office/drawing/2014/main" val="2132537405"/>
                    </a:ext>
                  </a:extLst>
                </a:gridCol>
                <a:gridCol w="1135745">
                  <a:extLst>
                    <a:ext uri="{9D8B030D-6E8A-4147-A177-3AD203B41FA5}">
                      <a16:colId xmlns:a16="http://schemas.microsoft.com/office/drawing/2014/main" val="1542177598"/>
                    </a:ext>
                  </a:extLst>
                </a:gridCol>
                <a:gridCol w="1135745">
                  <a:extLst>
                    <a:ext uri="{9D8B030D-6E8A-4147-A177-3AD203B41FA5}">
                      <a16:colId xmlns:a16="http://schemas.microsoft.com/office/drawing/2014/main" val="1430520651"/>
                    </a:ext>
                  </a:extLst>
                </a:gridCol>
                <a:gridCol w="1135745">
                  <a:extLst>
                    <a:ext uri="{9D8B030D-6E8A-4147-A177-3AD203B41FA5}">
                      <a16:colId xmlns:a16="http://schemas.microsoft.com/office/drawing/2014/main" val="2265143332"/>
                    </a:ext>
                  </a:extLst>
                </a:gridCol>
              </a:tblGrid>
              <a:tr h="148987">
                <a:tc rowSpan="3">
                  <a:txBody>
                    <a:bodyPr/>
                    <a:lstStyle/>
                    <a:p>
                      <a:pPr algn="ctr">
                        <a:spcBef>
                          <a:spcPts val="300"/>
                        </a:spcBef>
                        <a:spcAft>
                          <a:spcPts val="3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HCRU per week (per cycle)</a:t>
                      </a:r>
                    </a:p>
                  </a:txBody>
                  <a:tcPr marL="68580" marR="68580" marT="0" marB="0">
                    <a:solidFill>
                      <a:schemeClr val="accent2"/>
                    </a:solidFill>
                  </a:tcPr>
                </a:tc>
                <a:tc gridSpan="4">
                  <a:txBody>
                    <a:bodyPr/>
                    <a:lstStyle/>
                    <a:p>
                      <a:pPr algn="ctr">
                        <a:spcBef>
                          <a:spcPts val="300"/>
                        </a:spcBef>
                        <a:spcAft>
                          <a:spcPts val="3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Generalized seizures (£)</a:t>
                      </a:r>
                    </a:p>
                  </a:txBody>
                  <a:tcPr marL="68580" marR="68580" marT="0" marB="0">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spcBef>
                          <a:spcPts val="300"/>
                        </a:spcBef>
                        <a:spcAft>
                          <a:spcPts val="3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Focal with impairment seizures (£)</a:t>
                      </a:r>
                    </a:p>
                  </a:txBody>
                  <a:tcPr marL="68580" marR="68580" marT="0" marB="0">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27569223"/>
                  </a:ext>
                </a:extLst>
              </a:tr>
              <a:tr h="148987">
                <a:tc vMerge="1">
                  <a:txBody>
                    <a:bodyPr/>
                    <a:lstStyle/>
                    <a:p>
                      <a:endParaRPr lang="en-GB"/>
                    </a:p>
                  </a:txBody>
                  <a:tcPr/>
                </a:tc>
                <a:tc gridSpan="2">
                  <a:txBody>
                    <a:bodyPr/>
                    <a:lstStyle/>
                    <a:p>
                      <a:pPr algn="ctr">
                        <a:spcBef>
                          <a:spcPts val="300"/>
                        </a:spcBef>
                        <a:spcAft>
                          <a:spcPts val="3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Paediatric</a:t>
                      </a:r>
                    </a:p>
                  </a:txBody>
                  <a:tcPr marL="68580" marR="68580" marT="0" marB="0">
                    <a:solidFill>
                      <a:schemeClr val="accent2"/>
                    </a:solidFill>
                  </a:tcPr>
                </a:tc>
                <a:tc hMerge="1">
                  <a:txBody>
                    <a:bodyPr/>
                    <a:lstStyle/>
                    <a:p>
                      <a:pPr algn="ctr">
                        <a:spcBef>
                          <a:spcPts val="300"/>
                        </a:spcBef>
                        <a:spcAft>
                          <a:spcPts val="300"/>
                        </a:spcAft>
                      </a:pPr>
                      <a:endParaRPr lang="en-GB" sz="16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solidFill>
                  </a:tcPr>
                </a:tc>
                <a:tc gridSpan="2">
                  <a:txBody>
                    <a:bodyPr/>
                    <a:lstStyle/>
                    <a:p>
                      <a:pPr algn="ctr">
                        <a:spcBef>
                          <a:spcPts val="300"/>
                        </a:spcBef>
                        <a:spcAft>
                          <a:spcPts val="300"/>
                        </a:spcAft>
                      </a:pPr>
                      <a:r>
                        <a:rPr lang="en-GB" sz="1600" b="1" dirty="0">
                          <a:solidFill>
                            <a:schemeClr val="bg1"/>
                          </a:solidFill>
                          <a:effectLst/>
                          <a:latin typeface="+mn-lt"/>
                          <a:cs typeface="Times New Roman" panose="02020603050405020304" pitchFamily="18" charset="0"/>
                        </a:rPr>
                        <a:t>Adult</a:t>
                      </a:r>
                    </a:p>
                  </a:txBody>
                  <a:tcPr marL="68580" marR="68580" marT="0" marB="0">
                    <a:solidFill>
                      <a:schemeClr val="accent2"/>
                    </a:solidFill>
                  </a:tcPr>
                </a:tc>
                <a:tc hMerge="1">
                  <a:txBody>
                    <a:bodyPr/>
                    <a:lstStyle/>
                    <a:p>
                      <a:pPr algn="ctr">
                        <a:spcBef>
                          <a:spcPts val="300"/>
                        </a:spcBef>
                        <a:spcAft>
                          <a:spcPts val="3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Adult</a:t>
                      </a:r>
                    </a:p>
                  </a:txBody>
                  <a:tcPr marL="68580" marR="68580" marT="0" marB="0">
                    <a:solidFill>
                      <a:schemeClr val="accent2"/>
                    </a:solidFill>
                  </a:tcPr>
                </a:tc>
                <a:tc gridSpan="2">
                  <a:txBody>
                    <a:bodyPr/>
                    <a:lstStyle/>
                    <a:p>
                      <a:pPr algn="ctr">
                        <a:spcBef>
                          <a:spcPts val="300"/>
                        </a:spcBef>
                        <a:spcAft>
                          <a:spcPts val="3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Paediatric</a:t>
                      </a:r>
                    </a:p>
                  </a:txBody>
                  <a:tcPr marL="68580" marR="68580" marT="0" marB="0">
                    <a:solidFill>
                      <a:schemeClr val="accent2"/>
                    </a:solidFill>
                  </a:tcPr>
                </a:tc>
                <a:tc hMerge="1">
                  <a:txBody>
                    <a:bodyPr/>
                    <a:lstStyle/>
                    <a:p>
                      <a:pPr algn="ctr">
                        <a:spcBef>
                          <a:spcPts val="300"/>
                        </a:spcBef>
                        <a:spcAft>
                          <a:spcPts val="300"/>
                        </a:spcAft>
                      </a:pPr>
                      <a:endParaRPr lang="en-GB" sz="16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solidFill>
                  </a:tcPr>
                </a:tc>
                <a:tc gridSpan="2">
                  <a:txBody>
                    <a:bodyPr/>
                    <a:lstStyle/>
                    <a:p>
                      <a:pPr algn="ctr">
                        <a:spcBef>
                          <a:spcPts val="300"/>
                        </a:spcBef>
                        <a:spcAft>
                          <a:spcPts val="300"/>
                        </a:spcAft>
                      </a:pPr>
                      <a:r>
                        <a:rPr lang="en-GB" sz="1600" b="1" dirty="0">
                          <a:solidFill>
                            <a:schemeClr val="bg1"/>
                          </a:solidFill>
                          <a:effectLst/>
                          <a:latin typeface="+mn-lt"/>
                          <a:cs typeface="Times New Roman" panose="02020603050405020304" pitchFamily="18" charset="0"/>
                        </a:rPr>
                        <a:t>Adult</a:t>
                      </a:r>
                    </a:p>
                  </a:txBody>
                  <a:tcPr marL="68580" marR="68580" marT="0" marB="0">
                    <a:solidFill>
                      <a:schemeClr val="accent2"/>
                    </a:solidFill>
                  </a:tcPr>
                </a:tc>
                <a:tc hMerge="1">
                  <a:txBody>
                    <a:bodyPr/>
                    <a:lstStyle/>
                    <a:p>
                      <a:pPr algn="ctr">
                        <a:spcBef>
                          <a:spcPts val="300"/>
                        </a:spcBef>
                        <a:spcAft>
                          <a:spcPts val="3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Adult</a:t>
                      </a:r>
                    </a:p>
                  </a:txBody>
                  <a:tcPr marL="68580" marR="68580" marT="0" marB="0">
                    <a:solidFill>
                      <a:schemeClr val="accent2"/>
                    </a:solidFill>
                  </a:tcPr>
                </a:tc>
                <a:extLst>
                  <a:ext uri="{0D108BD9-81ED-4DB2-BD59-A6C34878D82A}">
                    <a16:rowId xmlns:a16="http://schemas.microsoft.com/office/drawing/2014/main" val="933550220"/>
                  </a:ext>
                </a:extLst>
              </a:tr>
              <a:tr h="148987">
                <a:tc vMerge="1">
                  <a:txBody>
                    <a:bodyPr/>
                    <a:lstStyle/>
                    <a:p>
                      <a:pPr algn="ctr">
                        <a:spcBef>
                          <a:spcPts val="300"/>
                        </a:spcBef>
                        <a:spcAft>
                          <a:spcPts val="300"/>
                        </a:spcAft>
                      </a:pPr>
                      <a:endParaRPr lang="en-GB" sz="16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solidFill>
                  </a:tcPr>
                </a:tc>
                <a:tc>
                  <a:txBody>
                    <a:bodyPr/>
                    <a:lstStyle/>
                    <a:p>
                      <a:pPr algn="ctr">
                        <a:spcBef>
                          <a:spcPts val="300"/>
                        </a:spcBef>
                        <a:spcAft>
                          <a:spcPts val="3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ACM1</a:t>
                      </a:r>
                    </a:p>
                  </a:txBody>
                  <a:tcPr marL="68580" marR="68580" marT="0" marB="0">
                    <a:solidFill>
                      <a:schemeClr val="accent2"/>
                    </a:solidFill>
                  </a:tcPr>
                </a:tc>
                <a:tc>
                  <a:txBody>
                    <a:bodyPr/>
                    <a:lstStyle/>
                    <a:p>
                      <a:pPr algn="ctr">
                        <a:spcBef>
                          <a:spcPts val="300"/>
                        </a:spcBef>
                        <a:spcAft>
                          <a:spcPts val="3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ACM2</a:t>
                      </a:r>
                    </a:p>
                  </a:txBody>
                  <a:tcPr marL="68580" marR="68580" marT="0" marB="0">
                    <a:solidFill>
                      <a:schemeClr val="accent2"/>
                    </a:solidFill>
                  </a:tcPr>
                </a:tc>
                <a:tc>
                  <a:txBody>
                    <a:bodyPr/>
                    <a:lstStyle/>
                    <a:p>
                      <a:pPr algn="ctr">
                        <a:spcBef>
                          <a:spcPts val="300"/>
                        </a:spcBef>
                        <a:spcAft>
                          <a:spcPts val="3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ACM1</a:t>
                      </a:r>
                    </a:p>
                  </a:txBody>
                  <a:tcPr marL="68580" marR="68580" marT="0" marB="0">
                    <a:solidFill>
                      <a:schemeClr val="accent2"/>
                    </a:solidFill>
                  </a:tcPr>
                </a:tc>
                <a:tc>
                  <a:txBody>
                    <a:bodyPr/>
                    <a:lstStyle/>
                    <a:p>
                      <a:pPr algn="ctr">
                        <a:spcBef>
                          <a:spcPts val="300"/>
                        </a:spcBef>
                        <a:spcAft>
                          <a:spcPts val="3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ACM2</a:t>
                      </a:r>
                    </a:p>
                  </a:txBody>
                  <a:tcPr marL="68580" marR="68580" marT="0" marB="0">
                    <a:solidFill>
                      <a:schemeClr val="accent2"/>
                    </a:solidFill>
                  </a:tcPr>
                </a:tc>
                <a:tc>
                  <a:txBody>
                    <a:bodyPr/>
                    <a:lstStyle/>
                    <a:p>
                      <a:pPr algn="ctr">
                        <a:spcBef>
                          <a:spcPts val="300"/>
                        </a:spcBef>
                        <a:spcAft>
                          <a:spcPts val="3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ACM1</a:t>
                      </a:r>
                    </a:p>
                  </a:txBody>
                  <a:tcPr marL="68580" marR="68580" marT="0" marB="0">
                    <a:solidFill>
                      <a:schemeClr val="accent2"/>
                    </a:solidFill>
                  </a:tcPr>
                </a:tc>
                <a:tc>
                  <a:txBody>
                    <a:bodyPr/>
                    <a:lstStyle/>
                    <a:p>
                      <a:pPr algn="ctr">
                        <a:spcBef>
                          <a:spcPts val="300"/>
                        </a:spcBef>
                        <a:spcAft>
                          <a:spcPts val="3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ACM2</a:t>
                      </a:r>
                    </a:p>
                  </a:txBody>
                  <a:tcPr marL="68580" marR="68580" marT="0" marB="0">
                    <a:solidFill>
                      <a:schemeClr val="accent2"/>
                    </a:solidFill>
                  </a:tcPr>
                </a:tc>
                <a:tc>
                  <a:txBody>
                    <a:bodyPr/>
                    <a:lstStyle/>
                    <a:p>
                      <a:pPr algn="ctr">
                        <a:spcBef>
                          <a:spcPts val="300"/>
                        </a:spcBef>
                        <a:spcAft>
                          <a:spcPts val="3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ACM1</a:t>
                      </a:r>
                    </a:p>
                  </a:txBody>
                  <a:tcPr marL="68580" marR="68580" marT="0" marB="0">
                    <a:solidFill>
                      <a:schemeClr val="accent2"/>
                    </a:solidFill>
                  </a:tcPr>
                </a:tc>
                <a:tc>
                  <a:txBody>
                    <a:bodyPr/>
                    <a:lstStyle/>
                    <a:p>
                      <a:pPr algn="ctr">
                        <a:spcBef>
                          <a:spcPts val="300"/>
                        </a:spcBef>
                        <a:spcAft>
                          <a:spcPts val="3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ACM2</a:t>
                      </a:r>
                    </a:p>
                  </a:txBody>
                  <a:tcPr marL="68580" marR="68580" marT="0" marB="0">
                    <a:solidFill>
                      <a:schemeClr val="accent2"/>
                    </a:solidFill>
                  </a:tcPr>
                </a:tc>
                <a:extLst>
                  <a:ext uri="{0D108BD9-81ED-4DB2-BD59-A6C34878D82A}">
                    <a16:rowId xmlns:a16="http://schemas.microsoft.com/office/drawing/2014/main" val="474383522"/>
                  </a:ext>
                </a:extLst>
              </a:tr>
              <a:tr h="156129">
                <a:tc>
                  <a:txBody>
                    <a:bodyPr/>
                    <a:lstStyle/>
                    <a:p>
                      <a:pPr>
                        <a:spcAft>
                          <a:spcPts val="300"/>
                        </a:spcAft>
                      </a:pPr>
                      <a:r>
                        <a:rPr lang="en-GB" sz="1600" dirty="0">
                          <a:effectLst/>
                          <a:latin typeface="+mn-lt"/>
                          <a:ea typeface="Times New Roman" panose="02020603050405020304" pitchFamily="18" charset="0"/>
                          <a:cs typeface="Times New Roman" panose="02020603050405020304" pitchFamily="18" charset="0"/>
                        </a:rPr>
                        <a:t>Seizure-free</a:t>
                      </a:r>
                    </a:p>
                  </a:txBody>
                  <a:tcPr marL="68580" marR="68580" marT="0" marB="0"/>
                </a:tc>
                <a:tc>
                  <a:txBody>
                    <a:bodyPr/>
                    <a:lstStyle/>
                    <a:p>
                      <a:pPr algn="r">
                        <a:spcAft>
                          <a:spcPts val="300"/>
                        </a:spcAft>
                      </a:pPr>
                      <a:r>
                        <a:rPr lang="en-GB" sz="1600" dirty="0">
                          <a:effectLst/>
                          <a:latin typeface="+mn-lt"/>
                          <a:ea typeface="Times New Roman" panose="02020603050405020304" pitchFamily="18" charset="0"/>
                          <a:cs typeface="Times New Roman" panose="02020603050405020304" pitchFamily="18" charset="0"/>
                        </a:rPr>
                        <a:t>53</a:t>
                      </a:r>
                    </a:p>
                  </a:txBody>
                  <a:tcPr marL="68580" marR="68580" marT="0" marB="0"/>
                </a:tc>
                <a:tc>
                  <a:txBody>
                    <a:bodyPr/>
                    <a:lstStyle/>
                    <a:p>
                      <a:pPr algn="r">
                        <a:spcAft>
                          <a:spcPts val="300"/>
                        </a:spcAft>
                      </a:pPr>
                      <a:r>
                        <a:rPr lang="en-GB" sz="1600" b="1" kern="1200" dirty="0">
                          <a:solidFill>
                            <a:schemeClr val="dk1"/>
                          </a:solidFill>
                          <a:effectLst/>
                          <a:latin typeface="+mn-lt"/>
                          <a:ea typeface="Times New Roman" panose="02020603050405020304" pitchFamily="18" charset="0"/>
                          <a:cs typeface="Times New Roman" panose="02020603050405020304" pitchFamily="18" charset="0"/>
                        </a:rPr>
                        <a:t>63</a:t>
                      </a:r>
                    </a:p>
                  </a:txBody>
                  <a:tcPr marL="68580" marR="68580" marT="0" marB="0">
                    <a:solidFill>
                      <a:srgbClr val="80A1B5"/>
                    </a:solidFill>
                  </a:tcPr>
                </a:tc>
                <a:tc>
                  <a:txBody>
                    <a:bodyPr/>
                    <a:lstStyle/>
                    <a:p>
                      <a:pPr algn="r">
                        <a:spcAft>
                          <a:spcPts val="300"/>
                        </a:spcAft>
                      </a:pPr>
                      <a:r>
                        <a:rPr lang="en-GB" sz="1600" kern="1200" dirty="0">
                          <a:solidFill>
                            <a:schemeClr val="dk1"/>
                          </a:solidFill>
                          <a:effectLst/>
                          <a:latin typeface="+mn-lt"/>
                          <a:ea typeface="Times New Roman" panose="02020603050405020304" pitchFamily="18" charset="0"/>
                          <a:cs typeface="Times New Roman" panose="02020603050405020304" pitchFamily="18" charset="0"/>
                        </a:rPr>
                        <a:t>541</a:t>
                      </a:r>
                    </a:p>
                  </a:txBody>
                  <a:tcPr marL="68580" marR="68580" marT="0" marB="0"/>
                </a:tc>
                <a:tc>
                  <a:txBody>
                    <a:bodyPr/>
                    <a:lstStyle/>
                    <a:p>
                      <a:pPr algn="r" fontAlgn="ctr"/>
                      <a:r>
                        <a:rPr lang="en-GB" sz="1600" b="1" kern="1200" dirty="0">
                          <a:solidFill>
                            <a:schemeClr val="dk1"/>
                          </a:solidFill>
                          <a:effectLst/>
                          <a:latin typeface="+mn-lt"/>
                          <a:cs typeface="Times New Roman" panose="02020603050405020304" pitchFamily="18" charset="0"/>
                        </a:rPr>
                        <a:t>544</a:t>
                      </a:r>
                    </a:p>
                  </a:txBody>
                  <a:tcPr marL="0" marR="0" marT="0" marB="0" anchor="ctr">
                    <a:solidFill>
                      <a:srgbClr val="80A1B5"/>
                    </a:solidFill>
                  </a:tcPr>
                </a:tc>
                <a:tc>
                  <a:txBody>
                    <a:bodyPr/>
                    <a:lstStyle/>
                    <a:p>
                      <a:pPr algn="r">
                        <a:spcAft>
                          <a:spcPts val="300"/>
                        </a:spcAft>
                      </a:pPr>
                      <a:r>
                        <a:rPr lang="en-GB" sz="1600" kern="1200" dirty="0">
                          <a:solidFill>
                            <a:schemeClr val="dk1"/>
                          </a:solidFill>
                          <a:effectLst/>
                          <a:latin typeface="+mn-lt"/>
                          <a:ea typeface="Times New Roman" panose="02020603050405020304" pitchFamily="18" charset="0"/>
                          <a:cs typeface="Times New Roman" panose="02020603050405020304" pitchFamily="18" charset="0"/>
                        </a:rPr>
                        <a:t>40</a:t>
                      </a:r>
                    </a:p>
                  </a:txBody>
                  <a:tcPr marL="68580" marR="68580" marT="0" marB="0"/>
                </a:tc>
                <a:tc>
                  <a:txBody>
                    <a:bodyPr/>
                    <a:lstStyle/>
                    <a:p>
                      <a:pPr algn="r" fontAlgn="ctr"/>
                      <a:r>
                        <a:rPr lang="en-GB" sz="1600" b="1" kern="1200" dirty="0">
                          <a:solidFill>
                            <a:schemeClr val="dk1"/>
                          </a:solidFill>
                          <a:effectLst/>
                          <a:latin typeface="+mn-lt"/>
                          <a:cs typeface="Times New Roman" panose="02020603050405020304" pitchFamily="18" charset="0"/>
                        </a:rPr>
                        <a:t>46</a:t>
                      </a:r>
                    </a:p>
                  </a:txBody>
                  <a:tcPr marL="0" marR="0" marT="0" marB="0" anchor="ctr">
                    <a:solidFill>
                      <a:srgbClr val="80A1B5"/>
                    </a:solidFill>
                  </a:tcPr>
                </a:tc>
                <a:tc>
                  <a:txBody>
                    <a:bodyPr/>
                    <a:lstStyle/>
                    <a:p>
                      <a:pPr algn="r">
                        <a:spcAft>
                          <a:spcPts val="300"/>
                        </a:spcAft>
                      </a:pPr>
                      <a:r>
                        <a:rPr lang="en-GB" sz="1600" kern="1200" dirty="0">
                          <a:solidFill>
                            <a:schemeClr val="dk1"/>
                          </a:solidFill>
                          <a:effectLst/>
                          <a:latin typeface="+mn-lt"/>
                          <a:ea typeface="Times New Roman" panose="02020603050405020304" pitchFamily="18" charset="0"/>
                          <a:cs typeface="Times New Roman" panose="02020603050405020304" pitchFamily="18" charset="0"/>
                        </a:rPr>
                        <a:t>533</a:t>
                      </a:r>
                    </a:p>
                  </a:txBody>
                  <a:tcPr marL="68580" marR="68580" marT="0" marB="0"/>
                </a:tc>
                <a:tc>
                  <a:txBody>
                    <a:bodyPr/>
                    <a:lstStyle/>
                    <a:p>
                      <a:pPr algn="r" fontAlgn="ctr"/>
                      <a:r>
                        <a:rPr lang="en-GB" sz="1600" b="1" kern="1200" dirty="0">
                          <a:solidFill>
                            <a:schemeClr val="dk1"/>
                          </a:solidFill>
                          <a:effectLst/>
                          <a:latin typeface="+mn-lt"/>
                          <a:cs typeface="Times New Roman" panose="02020603050405020304" pitchFamily="18" charset="0"/>
                        </a:rPr>
                        <a:t>535</a:t>
                      </a:r>
                    </a:p>
                  </a:txBody>
                  <a:tcPr marL="0" marR="0" marT="0" marB="0" anchor="ctr">
                    <a:solidFill>
                      <a:srgbClr val="80A1B5"/>
                    </a:solidFill>
                  </a:tcPr>
                </a:tc>
                <a:extLst>
                  <a:ext uri="{0D108BD9-81ED-4DB2-BD59-A6C34878D82A}">
                    <a16:rowId xmlns:a16="http://schemas.microsoft.com/office/drawing/2014/main" val="993253199"/>
                  </a:ext>
                </a:extLst>
              </a:tr>
              <a:tr h="157344">
                <a:tc>
                  <a:txBody>
                    <a:bodyPr/>
                    <a:lstStyle/>
                    <a:p>
                      <a:pPr>
                        <a:spcAft>
                          <a:spcPts val="300"/>
                        </a:spcAft>
                      </a:pPr>
                      <a:r>
                        <a:rPr lang="en-GB" sz="1600" dirty="0">
                          <a:effectLst/>
                          <a:latin typeface="+mn-lt"/>
                          <a:ea typeface="Times New Roman" panose="02020603050405020304" pitchFamily="18" charset="0"/>
                          <a:cs typeface="Times New Roman" panose="02020603050405020304" pitchFamily="18" charset="0"/>
                        </a:rPr>
                        <a:t> ≤ 2 seizures</a:t>
                      </a:r>
                    </a:p>
                  </a:txBody>
                  <a:tcPr marL="68580" marR="68580" marT="0" marB="0"/>
                </a:tc>
                <a:tc>
                  <a:txBody>
                    <a:bodyPr/>
                    <a:lstStyle/>
                    <a:p>
                      <a:pPr algn="r">
                        <a:spcAft>
                          <a:spcPts val="300"/>
                        </a:spcAft>
                      </a:pPr>
                      <a:r>
                        <a:rPr lang="en-GB" sz="1600" dirty="0">
                          <a:effectLst/>
                          <a:latin typeface="+mn-lt"/>
                          <a:ea typeface="Times New Roman" panose="02020603050405020304" pitchFamily="18" charset="0"/>
                          <a:cs typeface="Times New Roman" panose="02020603050405020304" pitchFamily="18" charset="0"/>
                        </a:rPr>
                        <a:t>143</a:t>
                      </a:r>
                    </a:p>
                  </a:txBody>
                  <a:tcPr marL="68580" marR="68580" marT="0" marB="0"/>
                </a:tc>
                <a:tc>
                  <a:txBody>
                    <a:bodyPr/>
                    <a:lstStyle/>
                    <a:p>
                      <a:pPr algn="r">
                        <a:spcAft>
                          <a:spcPts val="300"/>
                        </a:spcAft>
                      </a:pPr>
                      <a:r>
                        <a:rPr lang="en-GB" sz="1600" b="1" kern="1200" dirty="0">
                          <a:solidFill>
                            <a:schemeClr val="dk1"/>
                          </a:solidFill>
                          <a:effectLst/>
                          <a:latin typeface="+mn-lt"/>
                          <a:ea typeface="Times New Roman" panose="02020603050405020304" pitchFamily="18" charset="0"/>
                          <a:cs typeface="Times New Roman" panose="02020603050405020304" pitchFamily="18" charset="0"/>
                        </a:rPr>
                        <a:t>178</a:t>
                      </a:r>
                    </a:p>
                  </a:txBody>
                  <a:tcPr marL="68580" marR="68580" marT="0" marB="0">
                    <a:solidFill>
                      <a:srgbClr val="80A1B5"/>
                    </a:solidFill>
                  </a:tcPr>
                </a:tc>
                <a:tc>
                  <a:txBody>
                    <a:bodyPr/>
                    <a:lstStyle/>
                    <a:p>
                      <a:pPr algn="r">
                        <a:spcAft>
                          <a:spcPts val="300"/>
                        </a:spcAft>
                      </a:pPr>
                      <a:r>
                        <a:rPr lang="en-GB" sz="1600" kern="1200" dirty="0">
                          <a:solidFill>
                            <a:schemeClr val="dk1"/>
                          </a:solidFill>
                          <a:effectLst/>
                          <a:latin typeface="+mn-lt"/>
                          <a:ea typeface="Times New Roman" panose="02020603050405020304" pitchFamily="18" charset="0"/>
                          <a:cs typeface="Times New Roman" panose="02020603050405020304" pitchFamily="18" charset="0"/>
                        </a:rPr>
                        <a:t>594</a:t>
                      </a:r>
                    </a:p>
                  </a:txBody>
                  <a:tcPr marL="68580" marR="68580" marT="0" marB="0"/>
                </a:tc>
                <a:tc>
                  <a:txBody>
                    <a:bodyPr/>
                    <a:lstStyle/>
                    <a:p>
                      <a:pPr algn="r" fontAlgn="ctr"/>
                      <a:r>
                        <a:rPr lang="en-GB" sz="1600" b="1" kern="1200" dirty="0">
                          <a:solidFill>
                            <a:schemeClr val="dk1"/>
                          </a:solidFill>
                          <a:effectLst/>
                          <a:latin typeface="+mn-lt"/>
                          <a:cs typeface="Times New Roman" panose="02020603050405020304" pitchFamily="18" charset="0"/>
                        </a:rPr>
                        <a:t>604</a:t>
                      </a:r>
                    </a:p>
                  </a:txBody>
                  <a:tcPr marL="0" marR="0" marT="0" marB="0" anchor="ctr">
                    <a:solidFill>
                      <a:srgbClr val="80A1B5"/>
                    </a:solidFill>
                  </a:tcPr>
                </a:tc>
                <a:tc>
                  <a:txBody>
                    <a:bodyPr/>
                    <a:lstStyle/>
                    <a:p>
                      <a:pPr algn="r">
                        <a:spcAft>
                          <a:spcPts val="300"/>
                        </a:spcAft>
                      </a:pPr>
                      <a:r>
                        <a:rPr lang="en-GB" sz="1600" kern="1200" dirty="0">
                          <a:solidFill>
                            <a:schemeClr val="dk1"/>
                          </a:solidFill>
                          <a:effectLst/>
                          <a:latin typeface="+mn-lt"/>
                          <a:ea typeface="Times New Roman" panose="02020603050405020304" pitchFamily="18" charset="0"/>
                          <a:cs typeface="Times New Roman" panose="02020603050405020304" pitchFamily="18" charset="0"/>
                        </a:rPr>
                        <a:t>99</a:t>
                      </a:r>
                    </a:p>
                  </a:txBody>
                  <a:tcPr marL="68580" marR="68580" marT="0" marB="0"/>
                </a:tc>
                <a:tc>
                  <a:txBody>
                    <a:bodyPr/>
                    <a:lstStyle/>
                    <a:p>
                      <a:pPr algn="r" fontAlgn="ctr"/>
                      <a:r>
                        <a:rPr lang="en-GB" sz="1600" b="1" kern="1200" dirty="0">
                          <a:solidFill>
                            <a:schemeClr val="dk1"/>
                          </a:solidFill>
                          <a:effectLst/>
                          <a:latin typeface="+mn-lt"/>
                          <a:cs typeface="Times New Roman" panose="02020603050405020304" pitchFamily="18" charset="0"/>
                        </a:rPr>
                        <a:t>119</a:t>
                      </a:r>
                    </a:p>
                  </a:txBody>
                  <a:tcPr marL="0" marR="0" marT="0" marB="0" anchor="ctr">
                    <a:solidFill>
                      <a:srgbClr val="80A1B5"/>
                    </a:solidFill>
                  </a:tcPr>
                </a:tc>
                <a:tc>
                  <a:txBody>
                    <a:bodyPr/>
                    <a:lstStyle/>
                    <a:p>
                      <a:pPr algn="r">
                        <a:spcAft>
                          <a:spcPts val="300"/>
                        </a:spcAft>
                      </a:pPr>
                      <a:r>
                        <a:rPr lang="en-GB" sz="1600" kern="1200" dirty="0">
                          <a:solidFill>
                            <a:schemeClr val="dk1"/>
                          </a:solidFill>
                          <a:effectLst/>
                          <a:latin typeface="+mn-lt"/>
                          <a:ea typeface="Times New Roman" panose="02020603050405020304" pitchFamily="18" charset="0"/>
                          <a:cs typeface="Times New Roman" panose="02020603050405020304" pitchFamily="18" charset="0"/>
                        </a:rPr>
                        <a:t>569</a:t>
                      </a:r>
                    </a:p>
                  </a:txBody>
                  <a:tcPr marL="68580" marR="68580" marT="0" marB="0"/>
                </a:tc>
                <a:tc>
                  <a:txBody>
                    <a:bodyPr/>
                    <a:lstStyle/>
                    <a:p>
                      <a:pPr algn="r" fontAlgn="ctr"/>
                      <a:r>
                        <a:rPr lang="en-GB" sz="1600" b="1" kern="1200" dirty="0">
                          <a:solidFill>
                            <a:schemeClr val="dk1"/>
                          </a:solidFill>
                          <a:effectLst/>
                          <a:latin typeface="+mn-lt"/>
                          <a:cs typeface="Times New Roman" panose="02020603050405020304" pitchFamily="18" charset="0"/>
                        </a:rPr>
                        <a:t>572</a:t>
                      </a:r>
                    </a:p>
                  </a:txBody>
                  <a:tcPr marL="0" marR="0" marT="0" marB="0" anchor="ctr">
                    <a:solidFill>
                      <a:srgbClr val="80A1B5"/>
                    </a:solidFill>
                  </a:tcPr>
                </a:tc>
                <a:extLst>
                  <a:ext uri="{0D108BD9-81ED-4DB2-BD59-A6C34878D82A}">
                    <a16:rowId xmlns:a16="http://schemas.microsoft.com/office/drawing/2014/main" val="4159058702"/>
                  </a:ext>
                </a:extLst>
              </a:tr>
              <a:tr h="148524">
                <a:tc>
                  <a:txBody>
                    <a:bodyPr/>
                    <a:lstStyle/>
                    <a:p>
                      <a:pPr>
                        <a:spcAft>
                          <a:spcPts val="300"/>
                        </a:spcAft>
                      </a:pPr>
                      <a:r>
                        <a:rPr lang="en-GB" sz="1600" dirty="0">
                          <a:effectLst/>
                          <a:latin typeface="+mn-lt"/>
                          <a:ea typeface="Times New Roman" panose="02020603050405020304" pitchFamily="18" charset="0"/>
                          <a:cs typeface="Times New Roman" panose="02020603050405020304" pitchFamily="18" charset="0"/>
                        </a:rPr>
                        <a:t> &gt; 2 – ≤ 7 seizures</a:t>
                      </a:r>
                    </a:p>
                  </a:txBody>
                  <a:tcPr marL="68580" marR="68580" marT="0" marB="0"/>
                </a:tc>
                <a:tc>
                  <a:txBody>
                    <a:bodyPr/>
                    <a:lstStyle/>
                    <a:p>
                      <a:pPr algn="r">
                        <a:spcAft>
                          <a:spcPts val="300"/>
                        </a:spcAft>
                      </a:pPr>
                      <a:r>
                        <a:rPr lang="en-GB" sz="1600" dirty="0">
                          <a:effectLst/>
                          <a:latin typeface="+mn-lt"/>
                          <a:ea typeface="Times New Roman" panose="02020603050405020304" pitchFamily="18" charset="0"/>
                          <a:cs typeface="Times New Roman" panose="02020603050405020304" pitchFamily="18" charset="0"/>
                        </a:rPr>
                        <a:t>289</a:t>
                      </a:r>
                    </a:p>
                  </a:txBody>
                  <a:tcPr marL="68580" marR="68580" marT="0" marB="0"/>
                </a:tc>
                <a:tc>
                  <a:txBody>
                    <a:bodyPr/>
                    <a:lstStyle/>
                    <a:p>
                      <a:pPr algn="r">
                        <a:spcAft>
                          <a:spcPts val="300"/>
                        </a:spcAft>
                      </a:pPr>
                      <a:r>
                        <a:rPr lang="en-GB" sz="1600" b="1" kern="1200" dirty="0">
                          <a:solidFill>
                            <a:schemeClr val="dk1"/>
                          </a:solidFill>
                          <a:effectLst/>
                          <a:latin typeface="+mn-lt"/>
                          <a:ea typeface="Times New Roman" panose="02020603050405020304" pitchFamily="18" charset="0"/>
                          <a:cs typeface="Times New Roman" panose="02020603050405020304" pitchFamily="18" charset="0"/>
                        </a:rPr>
                        <a:t>364</a:t>
                      </a:r>
                    </a:p>
                  </a:txBody>
                  <a:tcPr marL="68580" marR="68580" marT="0" marB="0">
                    <a:solidFill>
                      <a:srgbClr val="80A1B5"/>
                    </a:solidFill>
                  </a:tcPr>
                </a:tc>
                <a:tc>
                  <a:txBody>
                    <a:bodyPr/>
                    <a:lstStyle/>
                    <a:p>
                      <a:pPr algn="r">
                        <a:spcAft>
                          <a:spcPts val="300"/>
                        </a:spcAft>
                      </a:pPr>
                      <a:r>
                        <a:rPr lang="en-GB" sz="1600" kern="1200" dirty="0">
                          <a:solidFill>
                            <a:schemeClr val="dk1"/>
                          </a:solidFill>
                          <a:effectLst/>
                          <a:latin typeface="+mn-lt"/>
                          <a:ea typeface="Times New Roman" panose="02020603050405020304" pitchFamily="18" charset="0"/>
                          <a:cs typeface="Times New Roman" panose="02020603050405020304" pitchFamily="18" charset="0"/>
                        </a:rPr>
                        <a:t>716</a:t>
                      </a:r>
                    </a:p>
                  </a:txBody>
                  <a:tcPr marL="68580" marR="68580" marT="0" marB="0"/>
                </a:tc>
                <a:tc>
                  <a:txBody>
                    <a:bodyPr/>
                    <a:lstStyle/>
                    <a:p>
                      <a:pPr algn="r" fontAlgn="ctr"/>
                      <a:r>
                        <a:rPr lang="en-GB" sz="1600" b="1" kern="1200" dirty="0">
                          <a:solidFill>
                            <a:schemeClr val="dk1"/>
                          </a:solidFill>
                          <a:effectLst/>
                          <a:latin typeface="+mn-lt"/>
                          <a:cs typeface="Times New Roman" panose="02020603050405020304" pitchFamily="18" charset="0"/>
                        </a:rPr>
                        <a:t>749</a:t>
                      </a:r>
                    </a:p>
                  </a:txBody>
                  <a:tcPr marL="0" marR="0" marT="0" marB="0" anchor="ctr">
                    <a:solidFill>
                      <a:srgbClr val="80A1B5"/>
                    </a:solidFill>
                  </a:tcPr>
                </a:tc>
                <a:tc>
                  <a:txBody>
                    <a:bodyPr/>
                    <a:lstStyle/>
                    <a:p>
                      <a:pPr algn="r">
                        <a:spcAft>
                          <a:spcPts val="300"/>
                        </a:spcAft>
                      </a:pPr>
                      <a:r>
                        <a:rPr lang="en-GB" sz="1600" kern="1200" dirty="0">
                          <a:solidFill>
                            <a:schemeClr val="dk1"/>
                          </a:solidFill>
                          <a:effectLst/>
                          <a:latin typeface="+mn-lt"/>
                          <a:ea typeface="Times New Roman" panose="02020603050405020304" pitchFamily="18" charset="0"/>
                          <a:cs typeface="Times New Roman" panose="02020603050405020304" pitchFamily="18" charset="0"/>
                        </a:rPr>
                        <a:t>195</a:t>
                      </a:r>
                    </a:p>
                  </a:txBody>
                  <a:tcPr marL="68580" marR="68580" marT="0" marB="0"/>
                </a:tc>
                <a:tc>
                  <a:txBody>
                    <a:bodyPr/>
                    <a:lstStyle/>
                    <a:p>
                      <a:pPr algn="r" fontAlgn="ctr"/>
                      <a:r>
                        <a:rPr lang="en-GB" sz="1600" b="1" kern="1200" dirty="0">
                          <a:solidFill>
                            <a:schemeClr val="dk1"/>
                          </a:solidFill>
                          <a:effectLst/>
                          <a:latin typeface="+mn-lt"/>
                          <a:cs typeface="Times New Roman" panose="02020603050405020304" pitchFamily="18" charset="0"/>
                        </a:rPr>
                        <a:t>237</a:t>
                      </a:r>
                    </a:p>
                  </a:txBody>
                  <a:tcPr marL="0" marR="0" marT="0" marB="0" anchor="ctr">
                    <a:solidFill>
                      <a:srgbClr val="80A1B5"/>
                    </a:solidFill>
                  </a:tcPr>
                </a:tc>
                <a:tc>
                  <a:txBody>
                    <a:bodyPr/>
                    <a:lstStyle/>
                    <a:p>
                      <a:pPr algn="r">
                        <a:spcAft>
                          <a:spcPts val="300"/>
                        </a:spcAft>
                      </a:pPr>
                      <a:r>
                        <a:rPr lang="en-GB" sz="1600" kern="1200" dirty="0">
                          <a:solidFill>
                            <a:schemeClr val="dk1"/>
                          </a:solidFill>
                          <a:effectLst/>
                          <a:latin typeface="+mn-lt"/>
                          <a:ea typeface="Times New Roman" panose="02020603050405020304" pitchFamily="18" charset="0"/>
                          <a:cs typeface="Times New Roman" panose="02020603050405020304" pitchFamily="18" charset="0"/>
                        </a:rPr>
                        <a:t>631</a:t>
                      </a:r>
                    </a:p>
                  </a:txBody>
                  <a:tcPr marL="68580" marR="68580" marT="0" marB="0"/>
                </a:tc>
                <a:tc>
                  <a:txBody>
                    <a:bodyPr/>
                    <a:lstStyle/>
                    <a:p>
                      <a:pPr algn="r" fontAlgn="ctr"/>
                      <a:r>
                        <a:rPr lang="en-GB" sz="1600" b="1" kern="1200" dirty="0">
                          <a:solidFill>
                            <a:schemeClr val="dk1"/>
                          </a:solidFill>
                          <a:effectLst/>
                          <a:latin typeface="+mn-lt"/>
                          <a:cs typeface="Times New Roman" panose="02020603050405020304" pitchFamily="18" charset="0"/>
                        </a:rPr>
                        <a:t>641</a:t>
                      </a:r>
                    </a:p>
                  </a:txBody>
                  <a:tcPr marL="0" marR="0" marT="0" marB="0" anchor="ctr">
                    <a:solidFill>
                      <a:srgbClr val="80A1B5"/>
                    </a:solidFill>
                  </a:tcPr>
                </a:tc>
                <a:extLst>
                  <a:ext uri="{0D108BD9-81ED-4DB2-BD59-A6C34878D82A}">
                    <a16:rowId xmlns:a16="http://schemas.microsoft.com/office/drawing/2014/main" val="2889238455"/>
                  </a:ext>
                </a:extLst>
              </a:tr>
              <a:tr h="148987">
                <a:tc>
                  <a:txBody>
                    <a:bodyPr/>
                    <a:lstStyle/>
                    <a:p>
                      <a:pPr>
                        <a:spcAft>
                          <a:spcPts val="300"/>
                        </a:spcAft>
                      </a:pPr>
                      <a:r>
                        <a:rPr lang="en-GB" sz="1600" dirty="0">
                          <a:effectLst/>
                          <a:latin typeface="+mn-lt"/>
                          <a:ea typeface="Times New Roman" panose="02020603050405020304" pitchFamily="18" charset="0"/>
                          <a:cs typeface="Times New Roman" panose="02020603050405020304" pitchFamily="18" charset="0"/>
                        </a:rPr>
                        <a:t> &gt; 7 seizures</a:t>
                      </a:r>
                    </a:p>
                  </a:txBody>
                  <a:tcPr marL="68580" marR="68580" marT="0" marB="0"/>
                </a:tc>
                <a:tc>
                  <a:txBody>
                    <a:bodyPr/>
                    <a:lstStyle/>
                    <a:p>
                      <a:pPr algn="r">
                        <a:spcAft>
                          <a:spcPts val="300"/>
                        </a:spcAft>
                      </a:pPr>
                      <a:r>
                        <a:rPr lang="en-GB" sz="1600" dirty="0">
                          <a:effectLst/>
                          <a:latin typeface="+mn-lt"/>
                          <a:ea typeface="Times New Roman" panose="02020603050405020304" pitchFamily="18" charset="0"/>
                          <a:cs typeface="Times New Roman" panose="02020603050405020304" pitchFamily="18" charset="0"/>
                        </a:rPr>
                        <a:t>700</a:t>
                      </a:r>
                    </a:p>
                  </a:txBody>
                  <a:tcPr marL="68580" marR="68580" marT="0" marB="0"/>
                </a:tc>
                <a:tc>
                  <a:txBody>
                    <a:bodyPr/>
                    <a:lstStyle/>
                    <a:p>
                      <a:pPr algn="r">
                        <a:spcAft>
                          <a:spcPts val="300"/>
                        </a:spcAft>
                      </a:pPr>
                      <a:r>
                        <a:rPr lang="en-GB" sz="1600" b="1" kern="1200" dirty="0">
                          <a:solidFill>
                            <a:schemeClr val="dk1"/>
                          </a:solidFill>
                          <a:effectLst/>
                          <a:latin typeface="+mn-lt"/>
                          <a:ea typeface="Times New Roman" panose="02020603050405020304" pitchFamily="18" charset="0"/>
                          <a:cs typeface="Times New Roman" panose="02020603050405020304" pitchFamily="18" charset="0"/>
                        </a:rPr>
                        <a:t>933</a:t>
                      </a:r>
                    </a:p>
                  </a:txBody>
                  <a:tcPr marL="68580" marR="68580" marT="0" marB="0">
                    <a:solidFill>
                      <a:srgbClr val="80A1B5"/>
                    </a:solidFill>
                  </a:tcPr>
                </a:tc>
                <a:tc>
                  <a:txBody>
                    <a:bodyPr/>
                    <a:lstStyle/>
                    <a:p>
                      <a:pPr algn="r">
                        <a:spcAft>
                          <a:spcPts val="300"/>
                        </a:spcAft>
                      </a:pPr>
                      <a:r>
                        <a:rPr lang="en-GB" sz="1600" kern="1200" dirty="0">
                          <a:solidFill>
                            <a:schemeClr val="dk1"/>
                          </a:solidFill>
                          <a:effectLst/>
                          <a:latin typeface="+mn-lt"/>
                          <a:ea typeface="Times New Roman" panose="02020603050405020304" pitchFamily="18" charset="0"/>
                          <a:cs typeface="Times New Roman" panose="02020603050405020304" pitchFamily="18" charset="0"/>
                        </a:rPr>
                        <a:t>994</a:t>
                      </a:r>
                    </a:p>
                  </a:txBody>
                  <a:tcPr marL="68580" marR="68580" marT="0" marB="0"/>
                </a:tc>
                <a:tc>
                  <a:txBody>
                    <a:bodyPr/>
                    <a:lstStyle/>
                    <a:p>
                      <a:pPr algn="r" fontAlgn="ctr"/>
                      <a:r>
                        <a:rPr lang="en-GB" sz="1600" b="1" kern="1200" dirty="0">
                          <a:solidFill>
                            <a:schemeClr val="dk1"/>
                          </a:solidFill>
                          <a:effectLst/>
                          <a:latin typeface="+mn-lt"/>
                          <a:cs typeface="Times New Roman" panose="02020603050405020304" pitchFamily="18" charset="0"/>
                        </a:rPr>
                        <a:t>1088</a:t>
                      </a:r>
                    </a:p>
                  </a:txBody>
                  <a:tcPr marL="0" marR="0" marT="0" marB="0" anchor="ctr">
                    <a:solidFill>
                      <a:srgbClr val="80A1B5"/>
                    </a:solidFill>
                  </a:tcPr>
                </a:tc>
                <a:tc>
                  <a:txBody>
                    <a:bodyPr/>
                    <a:lstStyle/>
                    <a:p>
                      <a:pPr algn="r">
                        <a:spcAft>
                          <a:spcPts val="300"/>
                        </a:spcAft>
                      </a:pPr>
                      <a:r>
                        <a:rPr lang="en-GB" sz="1600" kern="1200" dirty="0">
                          <a:solidFill>
                            <a:schemeClr val="dk1"/>
                          </a:solidFill>
                          <a:effectLst/>
                          <a:latin typeface="+mn-lt"/>
                          <a:ea typeface="Times New Roman" panose="02020603050405020304" pitchFamily="18" charset="0"/>
                          <a:cs typeface="Times New Roman" panose="02020603050405020304" pitchFamily="18" charset="0"/>
                        </a:rPr>
                        <a:t>428</a:t>
                      </a:r>
                    </a:p>
                  </a:txBody>
                  <a:tcPr marL="68580" marR="68580" marT="0" marB="0"/>
                </a:tc>
                <a:tc>
                  <a:txBody>
                    <a:bodyPr/>
                    <a:lstStyle/>
                    <a:p>
                      <a:pPr algn="r" fontAlgn="ctr"/>
                      <a:r>
                        <a:rPr lang="en-GB" sz="1600" b="1" kern="1200" dirty="0">
                          <a:solidFill>
                            <a:schemeClr val="dk1"/>
                          </a:solidFill>
                          <a:effectLst/>
                          <a:latin typeface="+mn-lt"/>
                          <a:cs typeface="Times New Roman" panose="02020603050405020304" pitchFamily="18" charset="0"/>
                        </a:rPr>
                        <a:t>556</a:t>
                      </a:r>
                    </a:p>
                  </a:txBody>
                  <a:tcPr marL="0" marR="0" marT="0" marB="0" anchor="ctr">
                    <a:solidFill>
                      <a:srgbClr val="80A1B5"/>
                    </a:solidFill>
                  </a:tcPr>
                </a:tc>
                <a:tc>
                  <a:txBody>
                    <a:bodyPr/>
                    <a:lstStyle/>
                    <a:p>
                      <a:pPr algn="r">
                        <a:spcAft>
                          <a:spcPts val="300"/>
                        </a:spcAft>
                      </a:pPr>
                      <a:r>
                        <a:rPr lang="en-GB" sz="1600" kern="1200" dirty="0">
                          <a:solidFill>
                            <a:schemeClr val="dk1"/>
                          </a:solidFill>
                          <a:effectLst/>
                          <a:latin typeface="+mn-lt"/>
                          <a:ea typeface="Times New Roman" panose="02020603050405020304" pitchFamily="18" charset="0"/>
                          <a:cs typeface="Times New Roman" panose="02020603050405020304" pitchFamily="18" charset="0"/>
                        </a:rPr>
                        <a:t>768</a:t>
                      </a:r>
                    </a:p>
                  </a:txBody>
                  <a:tcPr marL="68580" marR="68580" marT="0" marB="0"/>
                </a:tc>
                <a:tc>
                  <a:txBody>
                    <a:bodyPr/>
                    <a:lstStyle/>
                    <a:p>
                      <a:pPr algn="r" fontAlgn="ctr"/>
                      <a:r>
                        <a:rPr lang="en-GB" sz="1600" b="1" kern="1200" dirty="0">
                          <a:solidFill>
                            <a:schemeClr val="dk1"/>
                          </a:solidFill>
                          <a:effectLst/>
                          <a:latin typeface="+mn-lt"/>
                          <a:cs typeface="Times New Roman" panose="02020603050405020304" pitchFamily="18" charset="0"/>
                        </a:rPr>
                        <a:t>797</a:t>
                      </a:r>
                    </a:p>
                  </a:txBody>
                  <a:tcPr marL="0" marR="0" marT="0" marB="0" anchor="ctr">
                    <a:solidFill>
                      <a:srgbClr val="80A1B5"/>
                    </a:solidFill>
                  </a:tcPr>
                </a:tc>
                <a:extLst>
                  <a:ext uri="{0D108BD9-81ED-4DB2-BD59-A6C34878D82A}">
                    <a16:rowId xmlns:a16="http://schemas.microsoft.com/office/drawing/2014/main" val="1797683784"/>
                  </a:ext>
                </a:extLst>
              </a:tr>
              <a:tr h="148987">
                <a:tc gridSpan="9">
                  <a:txBody>
                    <a:bodyPr/>
                    <a:lstStyle/>
                    <a:p>
                      <a:pPr>
                        <a:spcAft>
                          <a:spcPts val="300"/>
                        </a:spcAft>
                      </a:pPr>
                      <a:r>
                        <a:rPr lang="en-GB" sz="1200" dirty="0">
                          <a:effectLst/>
                          <a:latin typeface="+mn-lt"/>
                          <a:ea typeface="Times New Roman" panose="02020603050405020304" pitchFamily="18" charset="0"/>
                          <a:cs typeface="Times New Roman" panose="02020603050405020304" pitchFamily="18" charset="0"/>
                        </a:rPr>
                        <a:t>Source: company submission, table 26 and company’s model updated after consultation. HCRU, health care resource use</a:t>
                      </a:r>
                    </a:p>
                  </a:txBody>
                  <a:tcPr marL="68580" marR="68580" marT="0" marB="0"/>
                </a:tc>
                <a:tc hMerge="1">
                  <a:txBody>
                    <a:bodyPr/>
                    <a:lstStyle/>
                    <a:p>
                      <a:pPr algn="r">
                        <a:spcAft>
                          <a:spcPts val="30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pPr algn="r">
                        <a:spcAft>
                          <a:spcPts val="30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hMerge="1">
                  <a:txBody>
                    <a:bodyPr/>
                    <a:lstStyle/>
                    <a:p>
                      <a:pPr algn="r">
                        <a:spcAft>
                          <a:spcPts val="30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pPr algn="r">
                        <a:spcAft>
                          <a:spcPts val="30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8328443"/>
                  </a:ext>
                </a:extLst>
              </a:tr>
            </a:tbl>
          </a:graphicData>
        </a:graphic>
      </p:graphicFrame>
      <p:sp>
        <p:nvSpPr>
          <p:cNvPr id="14" name="TextBox 13">
            <a:extLst>
              <a:ext uri="{FF2B5EF4-FFF2-40B4-BE49-F238E27FC236}">
                <a16:creationId xmlns:a16="http://schemas.microsoft.com/office/drawing/2014/main" id="{3E666BE0-45EB-7BEB-E863-B9ECE95789D4}"/>
              </a:ext>
            </a:extLst>
          </p:cNvPr>
          <p:cNvSpPr txBox="1"/>
          <p:nvPr/>
        </p:nvSpPr>
        <p:spPr>
          <a:xfrm>
            <a:off x="13097" y="4421622"/>
            <a:ext cx="1175323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Health care resource use costs by seizure frequency category in the company’s model at ACM1 and ACM2</a:t>
            </a:r>
          </a:p>
        </p:txBody>
      </p:sp>
      <p:sp>
        <p:nvSpPr>
          <p:cNvPr id="23" name="Rectangle 22">
            <a:extLst>
              <a:ext uri="{FF2B5EF4-FFF2-40B4-BE49-F238E27FC236}">
                <a16:creationId xmlns:a16="http://schemas.microsoft.com/office/drawing/2014/main" id="{75AF38F2-69E5-5B49-36CA-4AD41636657D}"/>
              </a:ext>
            </a:extLst>
          </p:cNvPr>
          <p:cNvSpPr/>
          <p:nvPr/>
        </p:nvSpPr>
        <p:spPr>
          <a:xfrm>
            <a:off x="272835" y="1061640"/>
            <a:ext cx="11699779" cy="64382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rPr>
              <a:t>Background</a:t>
            </a:r>
          </a:p>
          <a:p>
            <a:r>
              <a:rPr lang="en-GB" dirty="0">
                <a:solidFill>
                  <a:schemeClr val="tx1"/>
                </a:solidFill>
              </a:rPr>
              <a:t>Resource unit costs for ACM1 obtained from PSSRU in 2021 and the NHS reference cost schedule 2019–2020 </a:t>
            </a:r>
          </a:p>
        </p:txBody>
      </p:sp>
      <p:sp>
        <p:nvSpPr>
          <p:cNvPr id="26" name="Rectangle 25">
            <a:extLst>
              <a:ext uri="{FF2B5EF4-FFF2-40B4-BE49-F238E27FC236}">
                <a16:creationId xmlns:a16="http://schemas.microsoft.com/office/drawing/2014/main" id="{8650BB35-2784-75A0-5663-80468F6DC3D8}"/>
              </a:ext>
            </a:extLst>
          </p:cNvPr>
          <p:cNvSpPr/>
          <p:nvPr/>
        </p:nvSpPr>
        <p:spPr>
          <a:xfrm>
            <a:off x="272835" y="1860900"/>
            <a:ext cx="11699779" cy="75213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a:t>
            </a:r>
            <a:r>
              <a:rPr lang="en-GB" dirty="0">
                <a:solidFill>
                  <a:schemeClr val="tx1"/>
                </a:solidFill>
              </a:rPr>
              <a:t>NHS Reference costs updated to align with inflation</a:t>
            </a:r>
          </a:p>
          <a:p>
            <a:pPr marL="285750" indent="-285750">
              <a:buFont typeface="Arial" panose="020B0604020202020204" pitchFamily="34" charset="0"/>
              <a:buChar char="•"/>
            </a:pPr>
            <a:r>
              <a:rPr lang="en-GB" dirty="0">
                <a:solidFill>
                  <a:schemeClr val="tx1"/>
                </a:solidFill>
              </a:rPr>
              <a:t>Model at ACM2 includes the updated costs as per NHS reference costs 2022</a:t>
            </a:r>
          </a:p>
        </p:txBody>
      </p:sp>
      <p:sp>
        <p:nvSpPr>
          <p:cNvPr id="5" name="Rectangle 4">
            <a:extLst>
              <a:ext uri="{FF2B5EF4-FFF2-40B4-BE49-F238E27FC236}">
                <a16:creationId xmlns:a16="http://schemas.microsoft.com/office/drawing/2014/main" id="{BE896CB8-39D4-C7B2-ABED-DCF94F0C1DB1}"/>
              </a:ext>
            </a:extLst>
          </p:cNvPr>
          <p:cNvSpPr/>
          <p:nvPr/>
        </p:nvSpPr>
        <p:spPr>
          <a:xfrm>
            <a:off x="272835" y="2766100"/>
            <a:ext cx="11699779" cy="16213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rPr>
              <a:t>ERG comments:</a:t>
            </a:r>
          </a:p>
          <a:p>
            <a:pPr marL="285750" indent="-285750">
              <a:buFont typeface="Arial" panose="020B0604020202020204" pitchFamily="34" charset="0"/>
              <a:buChar char="•"/>
            </a:pPr>
            <a:r>
              <a:rPr lang="en-GB" dirty="0">
                <a:solidFill>
                  <a:schemeClr val="tx1"/>
                </a:solidFill>
              </a:rPr>
              <a:t>Validated updated NHS reference costs: </a:t>
            </a:r>
          </a:p>
          <a:p>
            <a:pPr marL="742950" lvl="1" indent="-285750">
              <a:buFont typeface="Arial" panose="020B0604020202020204" pitchFamily="34" charset="0"/>
              <a:buChar char="•"/>
            </a:pPr>
            <a:r>
              <a:rPr lang="en-GB" dirty="0">
                <a:solidFill>
                  <a:schemeClr val="tx1"/>
                </a:solidFill>
              </a:rPr>
              <a:t>Hospitalisation costs (especially paediatric) risen dramatically between 19/20 and 20/21: unclear if increase in costs or change in NHS methodology</a:t>
            </a:r>
          </a:p>
          <a:p>
            <a:pPr marL="285750" indent="-285750">
              <a:buFont typeface="Arial" panose="020B0604020202020204" pitchFamily="34" charset="0"/>
              <a:buChar char="•"/>
            </a:pPr>
            <a:r>
              <a:rPr lang="en-GB" i="1" dirty="0">
                <a:solidFill>
                  <a:schemeClr val="tx1"/>
                </a:solidFill>
              </a:rPr>
              <a:t>Scenarios</a:t>
            </a:r>
            <a:r>
              <a:rPr lang="en-GB" dirty="0">
                <a:solidFill>
                  <a:schemeClr val="tx1"/>
                </a:solidFill>
              </a:rPr>
              <a:t>: 19/20 NHS reference costs, TA614 and TA615 resource use estimates </a:t>
            </a:r>
          </a:p>
        </p:txBody>
      </p:sp>
    </p:spTree>
    <p:extLst>
      <p:ext uri="{BB962C8B-B14F-4D97-AF65-F5344CB8AC3E}">
        <p14:creationId xmlns:p14="http://schemas.microsoft.com/office/powerpoint/2010/main" val="170750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FFE8B2-B926-E317-3EB0-814061CF8735}"/>
              </a:ext>
            </a:extLst>
          </p:cNvPr>
          <p:cNvSpPr txBox="1"/>
          <p:nvPr/>
        </p:nvSpPr>
        <p:spPr>
          <a:xfrm>
            <a:off x="89452" y="6488668"/>
            <a:ext cx="884583" cy="369332"/>
          </a:xfrm>
          <a:prstGeom prst="rect">
            <a:avLst/>
          </a:prstGeom>
          <a:solidFill>
            <a:srgbClr val="FFFFFF"/>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891EFA5-A0CD-4053-9A76-682AE8AD3D58}"/>
              </a:ext>
            </a:extLst>
          </p:cNvPr>
          <p:cNvSpPr txBox="1"/>
          <p:nvPr/>
        </p:nvSpPr>
        <p:spPr>
          <a:xfrm>
            <a:off x="252603" y="844919"/>
            <a:ext cx="7966632" cy="369332"/>
          </a:xfrm>
          <a:prstGeom prst="rect">
            <a:avLst/>
          </a:prstGeom>
          <a:noFill/>
        </p:spPr>
        <p:txBody>
          <a:bodyPr wrap="square" rtlCol="0">
            <a:spAutoFit/>
          </a:bodyPr>
          <a:lstStyle/>
          <a:p>
            <a:r>
              <a:rPr lang="en-GB" b="1" dirty="0"/>
              <a:t>Population, intervention, comparators and outcomes from the scope</a:t>
            </a:r>
          </a:p>
        </p:txBody>
      </p:sp>
      <p:graphicFrame>
        <p:nvGraphicFramePr>
          <p:cNvPr id="2" name="Table 2" descr="Decision problem, including population, intervention, comparators and outcomes">
            <a:extLst>
              <a:ext uri="{FF2B5EF4-FFF2-40B4-BE49-F238E27FC236}">
                <a16:creationId xmlns:a16="http://schemas.microsoft.com/office/drawing/2014/main" id="{B01DA72F-8395-4943-8F13-FDDF03955C2C}"/>
              </a:ext>
            </a:extLst>
          </p:cNvPr>
          <p:cNvGraphicFramePr>
            <a:graphicFrameLocks noGrp="1"/>
          </p:cNvGraphicFramePr>
          <p:nvPr>
            <p:extLst>
              <p:ext uri="{D42A27DB-BD31-4B8C-83A1-F6EECF244321}">
                <p14:modId xmlns:p14="http://schemas.microsoft.com/office/powerpoint/2010/main" val="3849835827"/>
              </p:ext>
            </p:extLst>
          </p:nvPr>
        </p:nvGraphicFramePr>
        <p:xfrm>
          <a:off x="173665" y="1186740"/>
          <a:ext cx="11844669" cy="4826341"/>
        </p:xfrm>
        <a:graphic>
          <a:graphicData uri="http://schemas.openxmlformats.org/drawingml/2006/table">
            <a:tbl>
              <a:tblPr firstRow="1" bandRow="1">
                <a:tableStyleId>{F2DE63D5-997A-4646-A377-4702673A728D}</a:tableStyleId>
              </a:tblPr>
              <a:tblGrid>
                <a:gridCol w="510363">
                  <a:extLst>
                    <a:ext uri="{9D8B030D-6E8A-4147-A177-3AD203B41FA5}">
                      <a16:colId xmlns:a16="http://schemas.microsoft.com/office/drawing/2014/main" val="2557443117"/>
                    </a:ext>
                  </a:extLst>
                </a:gridCol>
                <a:gridCol w="3934046">
                  <a:extLst>
                    <a:ext uri="{9D8B030D-6E8A-4147-A177-3AD203B41FA5}">
                      <a16:colId xmlns:a16="http://schemas.microsoft.com/office/drawing/2014/main" val="2079107674"/>
                    </a:ext>
                  </a:extLst>
                </a:gridCol>
                <a:gridCol w="4983609">
                  <a:extLst>
                    <a:ext uri="{9D8B030D-6E8A-4147-A177-3AD203B41FA5}">
                      <a16:colId xmlns:a16="http://schemas.microsoft.com/office/drawing/2014/main" val="1363918603"/>
                    </a:ext>
                  </a:extLst>
                </a:gridCol>
                <a:gridCol w="2416651">
                  <a:extLst>
                    <a:ext uri="{9D8B030D-6E8A-4147-A177-3AD203B41FA5}">
                      <a16:colId xmlns:a16="http://schemas.microsoft.com/office/drawing/2014/main" val="924925742"/>
                    </a:ext>
                  </a:extLst>
                </a:gridCol>
              </a:tblGrid>
              <a:tr h="372734">
                <a:tc>
                  <a:txBody>
                    <a:bodyPr/>
                    <a:lstStyle/>
                    <a:p>
                      <a:endParaRPr lang="en-GB" sz="1700" dirty="0">
                        <a:solidFill>
                          <a:schemeClr val="tx1"/>
                        </a:solidFill>
                      </a:endParaRP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accent3"/>
                    </a:solidFill>
                  </a:tcPr>
                </a:tc>
                <a:tc>
                  <a:txBody>
                    <a:bodyPr/>
                    <a:lstStyle/>
                    <a:p>
                      <a:r>
                        <a:rPr lang="en-GB" sz="1700" dirty="0">
                          <a:solidFill>
                            <a:schemeClr val="tx1"/>
                          </a:solidFill>
                        </a:rPr>
                        <a:t>Final scope</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r>
                        <a:rPr lang="en-GB" sz="1700" dirty="0">
                          <a:solidFill>
                            <a:schemeClr val="tx1"/>
                          </a:solidFill>
                        </a:rPr>
                        <a:t>Company</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r>
                        <a:rPr lang="en-GB" sz="1700" dirty="0">
                          <a:solidFill>
                            <a:schemeClr val="tx1"/>
                          </a:solidFill>
                        </a:rPr>
                        <a:t>ERG comments</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2887193136"/>
                  </a:ext>
                </a:extLst>
              </a:tr>
              <a:tr h="1258719">
                <a:tc>
                  <a:txBody>
                    <a:bodyPr/>
                    <a:lstStyle/>
                    <a:p>
                      <a:pPr algn="ctr"/>
                      <a:r>
                        <a:rPr lang="en-GB" sz="1700" b="1" dirty="0">
                          <a:solidFill>
                            <a:schemeClr val="tx1"/>
                          </a:solidFill>
                        </a:rPr>
                        <a:t>Population</a:t>
                      </a:r>
                    </a:p>
                  </a:txBody>
                  <a:tcPr vert="vert27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accent3"/>
                    </a:solidFill>
                  </a:tcPr>
                </a:tc>
                <a:tc>
                  <a:txBody>
                    <a:bodyPr/>
                    <a:lstStyle/>
                    <a:p>
                      <a:pPr>
                        <a:spcAft>
                          <a:spcPts val="300"/>
                        </a:spcAft>
                      </a:pPr>
                      <a:r>
                        <a:rPr lang="en-GB" sz="1700" kern="1200" dirty="0">
                          <a:solidFill>
                            <a:schemeClr val="tx1"/>
                          </a:solidFill>
                          <a:effectLst/>
                        </a:rPr>
                        <a:t>People with tuberous sclerosis complex (TSC) whose seizures are inadequately controlled by established clinical management.</a:t>
                      </a:r>
                      <a:endParaRPr lang="en-GB" sz="1700" kern="1200" dirty="0">
                        <a:solidFill>
                          <a:schemeClr val="tx1"/>
                        </a:solidFill>
                        <a:effectLst/>
                        <a:latin typeface="+mn-lt"/>
                        <a:ea typeface="+mn-ea"/>
                        <a:cs typeface="+mn-cs"/>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spcAft>
                          <a:spcPts val="300"/>
                        </a:spcAft>
                      </a:pPr>
                      <a:r>
                        <a:rPr lang="en-GB" sz="1700" kern="1200" dirty="0">
                          <a:solidFill>
                            <a:schemeClr val="tx1"/>
                          </a:solidFill>
                        </a:rPr>
                        <a:t>Includes people with TSC </a:t>
                      </a:r>
                      <a:r>
                        <a:rPr lang="en-GB" sz="1700" b="1" kern="1200" dirty="0">
                          <a:solidFill>
                            <a:schemeClr val="tx1"/>
                          </a:solidFill>
                        </a:rPr>
                        <a:t>where usual-care is unsuitable or not tolerated </a:t>
                      </a:r>
                      <a:r>
                        <a:rPr lang="en-GB" sz="1700" b="0" kern="1200" dirty="0">
                          <a:solidFill>
                            <a:schemeClr val="tx1"/>
                          </a:solidFill>
                        </a:rPr>
                        <a:t>to align with the ILAE definition of ‘refractory’ epilepsy*</a:t>
                      </a:r>
                      <a:endParaRPr lang="en-GB" sz="1700" b="1" kern="1200" dirty="0">
                        <a:solidFill>
                          <a:schemeClr val="tx1"/>
                        </a:solidFill>
                        <a:latin typeface="+mn-lt"/>
                        <a:ea typeface="+mn-ea"/>
                        <a:cs typeface="+mn-cs"/>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r>
                        <a:rPr lang="en-GB" sz="1700" kern="1200" dirty="0">
                          <a:solidFill>
                            <a:schemeClr val="tx1"/>
                          </a:solidFill>
                        </a:rPr>
                        <a:t>Company’s updated wording differs from scope but unlikely to bias modelling </a:t>
                      </a:r>
                      <a:endParaRPr lang="en-GB" sz="1700" kern="1200" dirty="0">
                        <a:solidFill>
                          <a:schemeClr val="tx1"/>
                        </a:solidFill>
                        <a:latin typeface="+mn-lt"/>
                        <a:ea typeface="+mn-ea"/>
                        <a:cs typeface="+mn-cs"/>
                      </a:endParaRP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3652339764"/>
                  </a:ext>
                </a:extLst>
              </a:tr>
              <a:tr h="2032879">
                <a:tc>
                  <a:txBody>
                    <a:bodyPr/>
                    <a:lstStyle/>
                    <a:p>
                      <a:pPr algn="ctr"/>
                      <a:r>
                        <a:rPr lang="en-GB" sz="1700" b="1" dirty="0">
                          <a:solidFill>
                            <a:schemeClr val="tx1"/>
                          </a:solidFill>
                        </a:rPr>
                        <a:t>Comparators</a:t>
                      </a:r>
                    </a:p>
                  </a:txBody>
                  <a:tcPr vert="vert27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accent3"/>
                    </a:solidFill>
                  </a:tcPr>
                </a:tc>
                <a:tc>
                  <a:txBody>
                    <a:bodyPr/>
                    <a:lstStyle/>
                    <a:p>
                      <a:pPr>
                        <a:spcAft>
                          <a:spcPts val="300"/>
                        </a:spcAft>
                      </a:pPr>
                      <a:r>
                        <a:rPr lang="en-GB" sz="1700" kern="1200" dirty="0">
                          <a:solidFill>
                            <a:schemeClr val="tx1"/>
                          </a:solidFill>
                          <a:effectLst/>
                        </a:rPr>
                        <a:t>Established clinical management without cannabidiol, such as:</a:t>
                      </a:r>
                    </a:p>
                    <a:p>
                      <a:pPr marL="285750" indent="-285750">
                        <a:spcAft>
                          <a:spcPts val="300"/>
                        </a:spcAft>
                        <a:buFont typeface="Arial" panose="020B0604020202020204" pitchFamily="34" charset="0"/>
                        <a:buChar char="•"/>
                      </a:pPr>
                      <a:r>
                        <a:rPr lang="en-GB" sz="1700" kern="1200" dirty="0">
                          <a:solidFill>
                            <a:schemeClr val="tx1"/>
                          </a:solidFill>
                          <a:effectLst/>
                        </a:rPr>
                        <a:t>Anti-seizure medications (ASMs)</a:t>
                      </a:r>
                    </a:p>
                    <a:p>
                      <a:pPr marL="285750" indent="-285750">
                        <a:spcAft>
                          <a:spcPts val="300"/>
                        </a:spcAft>
                        <a:buFont typeface="Arial" panose="020B0604020202020204" pitchFamily="34" charset="0"/>
                        <a:buChar char="•"/>
                      </a:pPr>
                      <a:r>
                        <a:rPr lang="en-GB" sz="1700" kern="1200" dirty="0">
                          <a:solidFill>
                            <a:schemeClr val="tx1"/>
                          </a:solidFill>
                          <a:effectLst/>
                        </a:rPr>
                        <a:t>Everolimus</a:t>
                      </a:r>
                    </a:p>
                    <a:p>
                      <a:pPr marL="285750" indent="-285750">
                        <a:spcAft>
                          <a:spcPts val="300"/>
                        </a:spcAft>
                        <a:buFont typeface="Arial" panose="020B0604020202020204" pitchFamily="34" charset="0"/>
                        <a:buChar char="•"/>
                      </a:pPr>
                      <a:r>
                        <a:rPr lang="en-GB" sz="1700" kern="1200" dirty="0">
                          <a:solidFill>
                            <a:schemeClr val="tx1"/>
                          </a:solidFill>
                          <a:effectLst/>
                        </a:rPr>
                        <a:t>Vagus nerve stimulation</a:t>
                      </a:r>
                    </a:p>
                    <a:p>
                      <a:pPr marL="285750" indent="-285750">
                        <a:spcAft>
                          <a:spcPts val="300"/>
                        </a:spcAft>
                        <a:buFont typeface="Arial" panose="020B0604020202020204" pitchFamily="34" charset="0"/>
                        <a:buChar char="•"/>
                      </a:pPr>
                      <a:r>
                        <a:rPr lang="en-GB" sz="1700" kern="1200" dirty="0">
                          <a:solidFill>
                            <a:schemeClr val="tx1"/>
                          </a:solidFill>
                          <a:effectLst/>
                        </a:rPr>
                        <a:t>Ketogenic diet</a:t>
                      </a:r>
                    </a:p>
                    <a:p>
                      <a:pPr marL="285750" indent="-285750">
                        <a:spcAft>
                          <a:spcPts val="300"/>
                        </a:spcAft>
                        <a:buFont typeface="Arial" panose="020B0604020202020204" pitchFamily="34" charset="0"/>
                        <a:buChar char="•"/>
                      </a:pPr>
                      <a:r>
                        <a:rPr lang="en-GB" sz="1700" kern="1200" dirty="0">
                          <a:solidFill>
                            <a:schemeClr val="tx1"/>
                          </a:solidFill>
                          <a:effectLst/>
                        </a:rPr>
                        <a:t>Surgical resection</a:t>
                      </a:r>
                      <a:endParaRPr lang="en-GB" sz="1700" kern="1200" dirty="0">
                        <a:solidFill>
                          <a:schemeClr val="tx1"/>
                        </a:solidFill>
                        <a:effectLst/>
                        <a:latin typeface="+mn-lt"/>
                        <a:ea typeface="+mn-ea"/>
                        <a:cs typeface="+mn-cs"/>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r>
                        <a:rPr lang="en-GB" sz="1700" kern="1200" dirty="0">
                          <a:solidFill>
                            <a:schemeClr val="tx1"/>
                          </a:solidFill>
                          <a:effectLst/>
                        </a:rPr>
                        <a:t>Everolimus included as later line treatment but not comparator: in line with NHS England Clinical Commissioning Policy </a:t>
                      </a:r>
                    </a:p>
                    <a:p>
                      <a:endParaRPr lang="en-GB" sz="1700" dirty="0">
                        <a:solidFill>
                          <a:schemeClr val="tx1"/>
                        </a:solidFill>
                      </a:endParaRP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indent="0">
                        <a:buFontTx/>
                        <a:buNone/>
                      </a:pPr>
                      <a:r>
                        <a:rPr lang="en-GB" sz="1700" kern="1200" dirty="0">
                          <a:solidFill>
                            <a:schemeClr val="tx1"/>
                          </a:solidFill>
                        </a:rPr>
                        <a:t>Potential everolimus would form part of usual care in people where ASMs not tolerated</a:t>
                      </a:r>
                      <a:endParaRPr lang="en-GB" sz="1700" kern="1200" dirty="0">
                        <a:solidFill>
                          <a:schemeClr val="tx1"/>
                        </a:solidFill>
                        <a:latin typeface="+mn-lt"/>
                        <a:ea typeface="+mn-ea"/>
                        <a:cs typeface="+mn-cs"/>
                      </a:endParaRP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4274909800"/>
                  </a:ext>
                </a:extLst>
              </a:tr>
              <a:tr h="1162009">
                <a:tc>
                  <a:txBody>
                    <a:bodyPr/>
                    <a:lstStyle/>
                    <a:p>
                      <a:pPr algn="ctr"/>
                      <a:r>
                        <a:rPr lang="en-GB" sz="1700" b="1" dirty="0">
                          <a:solidFill>
                            <a:schemeClr val="tx1"/>
                          </a:solidFill>
                        </a:rPr>
                        <a:t>Outcomes</a:t>
                      </a:r>
                    </a:p>
                  </a:txBody>
                  <a:tcPr vert="vert27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accent3"/>
                    </a:solidFill>
                  </a:tcPr>
                </a:tc>
                <a:tc>
                  <a:txBody>
                    <a:bodyPr/>
                    <a:lstStyle/>
                    <a:p>
                      <a:pPr marL="285750" lvl="0" indent="-285750">
                        <a:buFont typeface="Arial" panose="020B0604020202020204" pitchFamily="34" charset="0"/>
                        <a:buChar char="•"/>
                      </a:pPr>
                      <a:r>
                        <a:rPr lang="en-GB" sz="1700" kern="1200" dirty="0">
                          <a:solidFill>
                            <a:schemeClr val="tx1"/>
                          </a:solidFill>
                          <a:effectLst/>
                        </a:rPr>
                        <a:t>Change in frequency of seizures</a:t>
                      </a:r>
                    </a:p>
                    <a:p>
                      <a:pPr marL="285750" lvl="0" indent="-285750">
                        <a:buFont typeface="Arial" panose="020B0604020202020204" pitchFamily="34" charset="0"/>
                        <a:buChar char="•"/>
                      </a:pPr>
                      <a:r>
                        <a:rPr lang="en-GB" sz="1700" kern="1200" dirty="0">
                          <a:solidFill>
                            <a:schemeClr val="tx1"/>
                          </a:solidFill>
                          <a:effectLst/>
                        </a:rPr>
                        <a:t>Response to treatment</a:t>
                      </a:r>
                    </a:p>
                    <a:p>
                      <a:pPr marL="285750" lvl="0" indent="-285750">
                        <a:buFont typeface="Arial" panose="020B0604020202020204" pitchFamily="34" charset="0"/>
                        <a:buChar char="•"/>
                      </a:pPr>
                      <a:r>
                        <a:rPr lang="en-GB" sz="1700" kern="1200" dirty="0">
                          <a:solidFill>
                            <a:schemeClr val="tx1"/>
                          </a:solidFill>
                          <a:effectLst/>
                        </a:rPr>
                        <a:t>Adverse effects of treatment</a:t>
                      </a:r>
                    </a:p>
                    <a:p>
                      <a:pPr marL="285750" indent="-285750">
                        <a:buFont typeface="Arial" panose="020B0604020202020204" pitchFamily="34" charset="0"/>
                        <a:buChar char="•"/>
                      </a:pPr>
                      <a:r>
                        <a:rPr lang="en-GB" sz="1700" kern="1200" dirty="0">
                          <a:solidFill>
                            <a:schemeClr val="tx1"/>
                          </a:solidFill>
                          <a:effectLst/>
                        </a:rPr>
                        <a:t>Health-related quality of life</a:t>
                      </a:r>
                      <a:endParaRPr lang="en-GB" sz="1700" dirty="0">
                        <a:solidFill>
                          <a:schemeClr val="tx1"/>
                        </a:solidFill>
                      </a:endParaRP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tx1"/>
                          </a:solidFill>
                        </a:rPr>
                        <a:t>Includes seizure-free days as outcome: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a:solidFill>
                            <a:schemeClr val="tx1"/>
                          </a:solidFill>
                        </a:rPr>
                        <a:t>Important to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a:solidFill>
                            <a:schemeClr val="tx1"/>
                          </a:solidFill>
                        </a:rPr>
                        <a:t>Modelled for cannabidiol appraisals in </a:t>
                      </a:r>
                      <a:r>
                        <a:rPr lang="sv-SE" sz="1700" dirty="0">
                          <a:solidFill>
                            <a:schemeClr val="tx1"/>
                          </a:solidFill>
                        </a:rPr>
                        <a:t>Dravet and Lennox–Gastaut syndrome</a:t>
                      </a:r>
                      <a:endParaRPr lang="en-GB" sz="1700" dirty="0">
                        <a:solidFill>
                          <a:schemeClr val="tx1"/>
                        </a:solidFill>
                      </a:endParaRP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r>
                        <a:rPr lang="en-GB" sz="1700" dirty="0">
                          <a:solidFill>
                            <a:schemeClr val="tx1"/>
                          </a:solidFill>
                        </a:rPr>
                        <a:t>Acceptable</a:t>
                      </a:r>
                    </a:p>
                    <a:p>
                      <a:endParaRPr lang="en-GB" sz="1700" dirty="0">
                        <a:solidFill>
                          <a:schemeClr val="tx1"/>
                        </a:solidFill>
                      </a:endParaRP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2751154784"/>
                  </a:ext>
                </a:extLst>
              </a:tr>
            </a:tbl>
          </a:graphicData>
        </a:graphic>
      </p:graphicFrame>
      <p:sp>
        <p:nvSpPr>
          <p:cNvPr id="9" name="Title 1">
            <a:extLst>
              <a:ext uri="{FF2B5EF4-FFF2-40B4-BE49-F238E27FC236}">
                <a16:creationId xmlns:a16="http://schemas.microsoft.com/office/drawing/2014/main" id="{F84FBE3B-712D-42B6-94F0-0DC54FCA369C}"/>
              </a:ext>
            </a:extLst>
          </p:cNvPr>
          <p:cNvSpPr txBox="1">
            <a:spLocks/>
          </p:cNvSpPr>
          <p:nvPr/>
        </p:nvSpPr>
        <p:spPr>
          <a:xfrm>
            <a:off x="173665" y="50535"/>
            <a:ext cx="11376025"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Decision problem</a:t>
            </a:r>
            <a:br>
              <a:rPr lang="en-GB" sz="3200" dirty="0">
                <a:latin typeface="Arial" panose="020B0604020202020204" pitchFamily="34" charset="0"/>
                <a:cs typeface="Arial" panose="020B0604020202020204" pitchFamily="34" charset="0"/>
              </a:rPr>
            </a:br>
            <a:r>
              <a:rPr lang="en-GB" sz="2200" b="0" i="1" dirty="0">
                <a:solidFill>
                  <a:schemeClr val="accent2"/>
                </a:solidFill>
                <a:latin typeface="Arial" panose="020B0604020202020204" pitchFamily="34" charset="0"/>
                <a:cs typeface="Arial" panose="020B0604020202020204" pitchFamily="34" charset="0"/>
              </a:rPr>
              <a:t>Company excludes scoped comparator and includes additional population and outcomes</a:t>
            </a:r>
            <a:endParaRPr lang="en-GB" sz="2200" i="1" dirty="0">
              <a:solidFill>
                <a:schemeClr val="accent2"/>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1480482-93BA-F15C-5DFA-03E34A7A5877}"/>
              </a:ext>
            </a:extLst>
          </p:cNvPr>
          <p:cNvSpPr>
            <a:spLocks noGrp="1"/>
          </p:cNvSpPr>
          <p:nvPr>
            <p:ph type="sldNum" sz="quarter" idx="4294967295"/>
          </p:nvPr>
        </p:nvSpPr>
        <p:spPr>
          <a:xfrm>
            <a:off x="11511664" y="6433093"/>
            <a:ext cx="500380" cy="333663"/>
          </a:xfrm>
          <a:prstGeom prst="rect">
            <a:avLst/>
          </a:prstGeom>
        </p:spPr>
        <p:txBody>
          <a:bodyPr/>
          <a:lstStyle/>
          <a:p>
            <a:fld id="{DDBE135E-2566-4748-853C-8A3B78F0FB00}" type="slidenum">
              <a:rPr lang="en-GB" smtClean="0"/>
              <a:t>4</a:t>
            </a:fld>
            <a:endParaRPr lang="en-GB" dirty="0"/>
          </a:p>
        </p:txBody>
      </p:sp>
      <p:graphicFrame>
        <p:nvGraphicFramePr>
          <p:cNvPr id="4" name="Table 3">
            <a:extLst>
              <a:ext uri="{FF2B5EF4-FFF2-40B4-BE49-F238E27FC236}">
                <a16:creationId xmlns:a16="http://schemas.microsoft.com/office/drawing/2014/main" id="{F2B5B217-4BE1-EDA1-D58A-724280563426}"/>
              </a:ext>
            </a:extLst>
          </p:cNvPr>
          <p:cNvGraphicFramePr>
            <a:graphicFrameLocks noGrp="1"/>
          </p:cNvGraphicFramePr>
          <p:nvPr>
            <p:extLst>
              <p:ext uri="{D42A27DB-BD31-4B8C-83A1-F6EECF244321}">
                <p14:modId xmlns:p14="http://schemas.microsoft.com/office/powerpoint/2010/main" val="467335730"/>
              </p:ext>
            </p:extLst>
          </p:nvPr>
        </p:nvGraphicFramePr>
        <p:xfrm>
          <a:off x="0" y="6087991"/>
          <a:ext cx="11761854" cy="731520"/>
        </p:xfrm>
        <a:graphic>
          <a:graphicData uri="http://schemas.openxmlformats.org/drawingml/2006/table">
            <a:tbl>
              <a:tblPr>
                <a:tableStyleId>{5C22544A-7EE6-4342-B048-85BDC9FD1C3A}</a:tableStyleId>
              </a:tblPr>
              <a:tblGrid>
                <a:gridCol w="11761854">
                  <a:extLst>
                    <a:ext uri="{9D8B030D-6E8A-4147-A177-3AD203B41FA5}">
                      <a16:colId xmlns:a16="http://schemas.microsoft.com/office/drawing/2014/main" val="2144479234"/>
                    </a:ext>
                  </a:extLst>
                </a:gridCol>
              </a:tblGrid>
              <a:tr h="0">
                <a:tc>
                  <a:txBody>
                    <a:bodyPr/>
                    <a:lstStyle/>
                    <a:p>
                      <a:pPr algn="l">
                        <a:spcAft>
                          <a:spcPts val="300"/>
                        </a:spcAft>
                      </a:pPr>
                      <a:r>
                        <a:rPr lang="en-GB" sz="1600" dirty="0">
                          <a:effectLst/>
                        </a:rPr>
                        <a:t>*defined by the International League Against Epilepsy (ILAE)  as </a:t>
                      </a:r>
                      <a:r>
                        <a:rPr lang="en-GB" sz="1600" i="1" dirty="0">
                          <a:effectLst/>
                        </a:rPr>
                        <a:t>“failure of adequate trials of two </a:t>
                      </a:r>
                      <a:r>
                        <a:rPr lang="en-GB" sz="1600" b="1" i="1" dirty="0">
                          <a:effectLst/>
                        </a:rPr>
                        <a:t>tolerated </a:t>
                      </a:r>
                      <a:r>
                        <a:rPr lang="en-GB" sz="1600" b="0" i="1" dirty="0">
                          <a:effectLst/>
                        </a:rPr>
                        <a:t>and</a:t>
                      </a:r>
                      <a:r>
                        <a:rPr lang="en-GB" sz="1600" i="1" dirty="0">
                          <a:effectLst/>
                        </a:rPr>
                        <a:t> appropriately chosen and used anti-epileptic drug (AED) schedules (whether as monotherapies or in combination) to achieve sustained seizure-freedom.”</a:t>
                      </a:r>
                      <a:endParaRPr lang="en-GB" sz="16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2665445047"/>
                  </a:ext>
                </a:extLst>
              </a:tr>
            </a:tbl>
          </a:graphicData>
        </a:graphic>
      </p:graphicFrame>
      <p:sp>
        <p:nvSpPr>
          <p:cNvPr id="7" name="TextBox 6">
            <a:extLst>
              <a:ext uri="{FF2B5EF4-FFF2-40B4-BE49-F238E27FC236}">
                <a16:creationId xmlns:a16="http://schemas.microsoft.com/office/drawing/2014/main" id="{6B80D3DA-17B3-26E7-23B0-6A4E007AE5B7}"/>
              </a:ext>
            </a:extLst>
          </p:cNvPr>
          <p:cNvSpPr txBox="1"/>
          <p:nvPr/>
        </p:nvSpPr>
        <p:spPr>
          <a:xfrm>
            <a:off x="11263581" y="85651"/>
            <a:ext cx="838138" cy="251287"/>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GB" sz="1633" b="1" dirty="0">
                <a:solidFill>
                  <a:schemeClr val="accent1"/>
                </a:solidFill>
              </a:rPr>
              <a:t> RECAP</a:t>
            </a:r>
            <a:r>
              <a:rPr lang="en-GB" sz="1633" b="1" dirty="0">
                <a:solidFill>
                  <a:schemeClr val="tx1"/>
                </a:solidFill>
              </a:rPr>
              <a:t> </a:t>
            </a:r>
          </a:p>
        </p:txBody>
      </p:sp>
    </p:spTree>
    <p:extLst>
      <p:ext uri="{BB962C8B-B14F-4D97-AF65-F5344CB8AC3E}">
        <p14:creationId xmlns:p14="http://schemas.microsoft.com/office/powerpoint/2010/main" val="3626807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1978738200"/>
              </p:ext>
            </p:extLst>
          </p:nvPr>
        </p:nvGraphicFramePr>
        <p:xfrm>
          <a:off x="131915" y="815654"/>
          <a:ext cx="11928169" cy="6004560"/>
        </p:xfrm>
        <a:graphic>
          <a:graphicData uri="http://schemas.openxmlformats.org/drawingml/2006/table">
            <a:tbl>
              <a:tblPr firstRow="1" bandRow="1">
                <a:tableStyleId>{5C22544A-7EE6-4342-B048-85BDC9FD1C3A}</a:tableStyleId>
              </a:tblPr>
              <a:tblGrid>
                <a:gridCol w="1514501">
                  <a:extLst>
                    <a:ext uri="{9D8B030D-6E8A-4147-A177-3AD203B41FA5}">
                      <a16:colId xmlns:a16="http://schemas.microsoft.com/office/drawing/2014/main" val="2781295461"/>
                    </a:ext>
                  </a:extLst>
                </a:gridCol>
                <a:gridCol w="4222934">
                  <a:extLst>
                    <a:ext uri="{9D8B030D-6E8A-4147-A177-3AD203B41FA5}">
                      <a16:colId xmlns:a16="http://schemas.microsoft.com/office/drawing/2014/main" val="458621282"/>
                    </a:ext>
                  </a:extLst>
                </a:gridCol>
                <a:gridCol w="3367323">
                  <a:extLst>
                    <a:ext uri="{9D8B030D-6E8A-4147-A177-3AD203B41FA5}">
                      <a16:colId xmlns:a16="http://schemas.microsoft.com/office/drawing/2014/main" val="2941247176"/>
                    </a:ext>
                  </a:extLst>
                </a:gridCol>
                <a:gridCol w="2823411">
                  <a:extLst>
                    <a:ext uri="{9D8B030D-6E8A-4147-A177-3AD203B41FA5}">
                      <a16:colId xmlns:a16="http://schemas.microsoft.com/office/drawing/2014/main" val="3441344780"/>
                    </a:ext>
                  </a:extLst>
                </a:gridCol>
              </a:tblGrid>
              <a:tr h="0">
                <a:tc>
                  <a:txBody>
                    <a:bodyPr/>
                    <a:lstStyle/>
                    <a:p>
                      <a:endParaRPr lang="en-GB" sz="1600" dirty="0">
                        <a:solidFill>
                          <a:schemeClr val="bg1"/>
                        </a:solidFill>
                      </a:endParaRPr>
                    </a:p>
                  </a:txBody>
                  <a:tcPr>
                    <a:lnR w="28575" cap="flat" cmpd="sng" algn="ctr">
                      <a:solidFill>
                        <a:srgbClr val="FF0000"/>
                      </a:solidFill>
                      <a:prstDash val="solid"/>
                      <a:round/>
                      <a:headEnd type="none" w="med" len="med"/>
                      <a:tailEnd type="none" w="med" len="med"/>
                    </a:lnR>
                    <a:solidFill>
                      <a:schemeClr val="accent1"/>
                    </a:solidFill>
                  </a:tcPr>
                </a:tc>
                <a:tc>
                  <a:txBody>
                    <a:bodyPr/>
                    <a:lstStyle/>
                    <a:p>
                      <a:r>
                        <a:rPr lang="en-GB" sz="1600" dirty="0"/>
                        <a:t>GWPCARE6</a:t>
                      </a: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r>
                        <a:rPr lang="en-GB" sz="1600" dirty="0"/>
                        <a:t>GWPCARE6 OLE (ongoing)</a:t>
                      </a:r>
                    </a:p>
                  </a:txBody>
                  <a:tcPr>
                    <a:lnL w="28575" cap="flat" cmpd="sng" algn="ctr">
                      <a:solidFill>
                        <a:srgbClr val="FF0000"/>
                      </a:solidFill>
                      <a:prstDash val="solid"/>
                      <a:round/>
                      <a:headEnd type="none" w="med" len="med"/>
                      <a:tailEnd type="none" w="med" len="med"/>
                    </a:lnL>
                  </a:tcPr>
                </a:tc>
                <a:tc>
                  <a:txBody>
                    <a:bodyPr/>
                    <a:lstStyle/>
                    <a:p>
                      <a:r>
                        <a:rPr lang="en-GB" sz="1600" dirty="0"/>
                        <a:t>EAP (ongoing)</a:t>
                      </a:r>
                    </a:p>
                  </a:txBody>
                  <a:tcPr/>
                </a:tc>
                <a:extLst>
                  <a:ext uri="{0D108BD9-81ED-4DB2-BD59-A6C34878D82A}">
                    <a16:rowId xmlns:a16="http://schemas.microsoft.com/office/drawing/2014/main" val="1220355904"/>
                  </a:ext>
                </a:extLst>
              </a:tr>
              <a:tr h="149811">
                <a:tc>
                  <a:txBody>
                    <a:bodyPr/>
                    <a:lstStyle/>
                    <a:p>
                      <a:r>
                        <a:rPr lang="en-GB" sz="1600" b="1" dirty="0">
                          <a:solidFill>
                            <a:schemeClr val="bg1"/>
                          </a:solidFill>
                        </a:rPr>
                        <a:t>Design</a:t>
                      </a:r>
                    </a:p>
                  </a:txBody>
                  <a:tcPr>
                    <a:lnR w="28575" cap="flat" cmpd="sng" algn="ctr">
                      <a:solidFill>
                        <a:srgbClr val="FF0000"/>
                      </a:solidFill>
                      <a:prstDash val="solid"/>
                      <a:round/>
                      <a:headEnd type="none" w="med" len="med"/>
                      <a:tailEnd type="none" w="med" len="med"/>
                    </a:lnR>
                    <a:solidFill>
                      <a:schemeClr val="accent1"/>
                    </a:solidFill>
                  </a:tcPr>
                </a:tc>
                <a:tc>
                  <a:txBody>
                    <a:bodyPr/>
                    <a:lstStyle/>
                    <a:p>
                      <a:r>
                        <a:rPr lang="en-GB" sz="1600" dirty="0"/>
                        <a:t>Phase 3 double-blind, randomised controlled trial</a:t>
                      </a: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r>
                        <a:rPr lang="en-GB" sz="1600" dirty="0"/>
                        <a:t>Open label extension of GWPCARE6</a:t>
                      </a:r>
                    </a:p>
                  </a:txBody>
                  <a:tcPr>
                    <a:lnL w="28575" cap="flat" cmpd="sng" algn="ctr">
                      <a:solidFill>
                        <a:srgbClr val="FF0000"/>
                      </a:solidFill>
                      <a:prstDash val="solid"/>
                      <a:round/>
                      <a:headEnd type="none" w="med" len="med"/>
                      <a:tailEnd type="none" w="med" len="med"/>
                    </a:lnL>
                  </a:tcPr>
                </a:tc>
                <a:tc>
                  <a:txBody>
                    <a:bodyPr/>
                    <a:lstStyle/>
                    <a:p>
                      <a:r>
                        <a:rPr lang="en-GB" sz="1600" dirty="0"/>
                        <a:t>Open label expanded access programme</a:t>
                      </a:r>
                    </a:p>
                  </a:txBody>
                  <a:tcPr/>
                </a:tc>
                <a:extLst>
                  <a:ext uri="{0D108BD9-81ED-4DB2-BD59-A6C34878D82A}">
                    <a16:rowId xmlns:a16="http://schemas.microsoft.com/office/drawing/2014/main" val="683507817"/>
                  </a:ext>
                </a:extLst>
              </a:tr>
              <a:tr h="329378">
                <a:tc>
                  <a:txBody>
                    <a:bodyPr/>
                    <a:lstStyle/>
                    <a:p>
                      <a:r>
                        <a:rPr lang="en-GB" sz="1600" b="1" dirty="0">
                          <a:solidFill>
                            <a:schemeClr val="bg1"/>
                          </a:solidFill>
                        </a:rPr>
                        <a:t>Population</a:t>
                      </a:r>
                    </a:p>
                  </a:txBody>
                  <a:tcPr>
                    <a:lnR w="28575" cap="flat" cmpd="sng" algn="ctr">
                      <a:solidFill>
                        <a:srgbClr val="FF0000"/>
                      </a:solidFill>
                      <a:prstDash val="solid"/>
                      <a:round/>
                      <a:headEnd type="none" w="med" len="med"/>
                      <a:tailEnd type="none" w="med" len="med"/>
                    </a:lnR>
                    <a:solidFill>
                      <a:schemeClr val="accent1"/>
                    </a:solidFill>
                  </a:tcPr>
                </a:tc>
                <a:tc>
                  <a:txBody>
                    <a:bodyPr/>
                    <a:lstStyle/>
                    <a:p>
                      <a:r>
                        <a:rPr lang="en-GB" sz="1600" dirty="0"/>
                        <a:t>1 to 65 years*; history of uncontrolled TSC-associated epilepsy with ASMs.  </a:t>
                      </a: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r>
                        <a:rPr lang="en-GB" sz="1600" dirty="0"/>
                        <a:t>Completed GWPCARE6</a:t>
                      </a:r>
                    </a:p>
                  </a:txBody>
                  <a:tcPr>
                    <a:lnL w="28575" cap="flat" cmpd="sng" algn="ctr">
                      <a:solidFill>
                        <a:srgbClr val="FF0000"/>
                      </a:solidFill>
                      <a:prstDash val="solid"/>
                      <a:round/>
                      <a:headEnd type="none" w="med" len="med"/>
                      <a:tailEnd type="none" w="med" len="med"/>
                    </a:lnL>
                  </a:tcPr>
                </a:tc>
                <a:tc>
                  <a:txBody>
                    <a:bodyPr/>
                    <a:lstStyle/>
                    <a:p>
                      <a:r>
                        <a:rPr lang="en-GB" sz="1600" dirty="0"/>
                        <a:t>US patients taking CBD for treatment-resistant epilepsy</a:t>
                      </a:r>
                    </a:p>
                  </a:txBody>
                  <a:tcPr/>
                </a:tc>
                <a:extLst>
                  <a:ext uri="{0D108BD9-81ED-4DB2-BD59-A6C34878D82A}">
                    <a16:rowId xmlns:a16="http://schemas.microsoft.com/office/drawing/2014/main" val="1606641215"/>
                  </a:ext>
                </a:extLst>
              </a:tr>
              <a:tr h="0">
                <a:tc>
                  <a:txBody>
                    <a:bodyPr/>
                    <a:lstStyle/>
                    <a:p>
                      <a:r>
                        <a:rPr lang="en-GB" sz="1600" b="1" kern="1200" dirty="0">
                          <a:solidFill>
                            <a:schemeClr val="bg1"/>
                          </a:solidFill>
                          <a:latin typeface="+mn-lt"/>
                          <a:ea typeface="+mn-ea"/>
                          <a:cs typeface="+mn-cs"/>
                        </a:rPr>
                        <a:t>Cannabidiol</a:t>
                      </a:r>
                    </a:p>
                  </a:txBody>
                  <a:tcPr>
                    <a:lnR w="28575" cap="flat" cmpd="sng" algn="ctr">
                      <a:solidFill>
                        <a:srgbClr val="FF0000"/>
                      </a:solidFill>
                      <a:prstDash val="solid"/>
                      <a:round/>
                      <a:headEnd type="none" w="med" len="med"/>
                      <a:tailEnd type="none" w="med" len="med"/>
                    </a:lnR>
                    <a:solidFill>
                      <a:schemeClr val="accent1"/>
                    </a:solidFill>
                  </a:tcPr>
                </a:tc>
                <a:tc>
                  <a:txBody>
                    <a:bodyPr/>
                    <a:lstStyle/>
                    <a:p>
                      <a:r>
                        <a:rPr lang="en-GB" sz="1600" dirty="0"/>
                        <a:t>25 mg/kg/day (n=75) and 50 mg/kg/day (n=73) with usual care</a:t>
                      </a: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r>
                        <a:rPr lang="en-GB" sz="1600" dirty="0"/>
                        <a:t>25mg/kg/day starting dose (n=199) with usual care</a:t>
                      </a:r>
                    </a:p>
                  </a:txBody>
                  <a:tcPr>
                    <a:lnL w="28575" cap="flat" cmpd="sng" algn="ctr">
                      <a:solidFill>
                        <a:srgbClr val="FF0000"/>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Individually optimised dose (max 25-50 mg/kg/day</a:t>
                      </a:r>
                      <a:r>
                        <a:rPr lang="en-GB" sz="1600" baseline="30000" dirty="0"/>
                        <a:t>‡</a:t>
                      </a:r>
                      <a:r>
                        <a:rPr lang="en-GB" sz="1600" dirty="0"/>
                        <a:t>, n=34) with usual care</a:t>
                      </a:r>
                    </a:p>
                  </a:txBody>
                  <a:tcPr/>
                </a:tc>
                <a:extLst>
                  <a:ext uri="{0D108BD9-81ED-4DB2-BD59-A6C34878D82A}">
                    <a16:rowId xmlns:a16="http://schemas.microsoft.com/office/drawing/2014/main" val="1086869075"/>
                  </a:ext>
                </a:extLst>
              </a:tr>
              <a:tr h="0">
                <a:tc>
                  <a:txBody>
                    <a:bodyPr/>
                    <a:lstStyle/>
                    <a:p>
                      <a:r>
                        <a:rPr lang="en-GB" sz="1600" b="1" dirty="0">
                          <a:solidFill>
                            <a:schemeClr val="bg1"/>
                          </a:solidFill>
                        </a:rPr>
                        <a:t>Comparator</a:t>
                      </a:r>
                    </a:p>
                  </a:txBody>
                  <a:tcPr>
                    <a:lnR w="28575" cap="flat" cmpd="sng" algn="ctr">
                      <a:solidFill>
                        <a:srgbClr val="FF0000"/>
                      </a:solidFill>
                      <a:prstDash val="solid"/>
                      <a:round/>
                      <a:headEnd type="none" w="med" len="med"/>
                      <a:tailEnd type="none" w="med" len="med"/>
                    </a:lnR>
                    <a:solidFill>
                      <a:schemeClr val="accent1"/>
                    </a:solidFill>
                  </a:tcPr>
                </a:tc>
                <a:tc>
                  <a:txBody>
                    <a:bodyPr/>
                    <a:lstStyle/>
                    <a:p>
                      <a:r>
                        <a:rPr lang="en-GB" sz="1600" dirty="0"/>
                        <a:t>Placebo with usual care (n=76)</a:t>
                      </a: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r>
                        <a:rPr lang="en-GB" sz="1600" dirty="0"/>
                        <a:t>None</a:t>
                      </a:r>
                    </a:p>
                  </a:txBody>
                  <a:tcPr>
                    <a:lnL w="28575" cap="flat" cmpd="sng" algn="ctr">
                      <a:solidFill>
                        <a:srgbClr val="FF0000"/>
                      </a:solidFill>
                      <a:prstDash val="solid"/>
                      <a:round/>
                      <a:headEnd type="none" w="med" len="med"/>
                      <a:tailEnd type="none" w="med" len="med"/>
                    </a:lnL>
                  </a:tcPr>
                </a:tc>
                <a:tc>
                  <a:txBody>
                    <a:bodyPr/>
                    <a:lstStyle/>
                    <a:p>
                      <a:r>
                        <a:rPr lang="en-GB" sz="1600" dirty="0"/>
                        <a:t>None</a:t>
                      </a:r>
                    </a:p>
                  </a:txBody>
                  <a:tcPr/>
                </a:tc>
                <a:extLst>
                  <a:ext uri="{0D108BD9-81ED-4DB2-BD59-A6C34878D82A}">
                    <a16:rowId xmlns:a16="http://schemas.microsoft.com/office/drawing/2014/main" val="3789602645"/>
                  </a:ext>
                </a:extLst>
              </a:tr>
              <a:tr h="177358">
                <a:tc>
                  <a:txBody>
                    <a:bodyPr/>
                    <a:lstStyle/>
                    <a:p>
                      <a:r>
                        <a:rPr lang="en-GB" sz="1600" b="1" dirty="0">
                          <a:solidFill>
                            <a:schemeClr val="bg1"/>
                          </a:solidFill>
                        </a:rPr>
                        <a:t>Treatment </a:t>
                      </a:r>
                    </a:p>
                  </a:txBody>
                  <a:tcPr>
                    <a:lnR w="28575" cap="flat" cmpd="sng" algn="ctr">
                      <a:solidFill>
                        <a:srgbClr val="FF0000"/>
                      </a:solidFill>
                      <a:prstDash val="solid"/>
                      <a:round/>
                      <a:headEnd type="none" w="med" len="med"/>
                      <a:tailEnd type="none" w="med" len="med"/>
                    </a:lnR>
                    <a:solidFill>
                      <a:schemeClr val="accent1"/>
                    </a:solidFill>
                  </a:tcPr>
                </a:tc>
                <a:tc>
                  <a:txBody>
                    <a:bodyPr/>
                    <a:lstStyle/>
                    <a:p>
                      <a:r>
                        <a:rPr lang="en-GB" sz="1600" dirty="0"/>
                        <a:t> 16 weeks</a:t>
                      </a: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r>
                        <a:rPr lang="en-GB" sz="1600" dirty="0"/>
                        <a:t>Planned 4 year follow up</a:t>
                      </a:r>
                    </a:p>
                  </a:txBody>
                  <a:tcPr>
                    <a:lnL w="28575" cap="flat" cmpd="sng" algn="ctr">
                      <a:solidFill>
                        <a:srgbClr val="FF0000"/>
                      </a:solidFill>
                      <a:prstDash val="solid"/>
                      <a:round/>
                      <a:headEnd type="none" w="med" len="med"/>
                      <a:tailEnd type="none" w="med" len="med"/>
                    </a:lnL>
                  </a:tcPr>
                </a:tc>
                <a:tc>
                  <a:txBody>
                    <a:bodyPr/>
                    <a:lstStyle/>
                    <a:p>
                      <a:r>
                        <a:rPr lang="en-GB" sz="1600" dirty="0"/>
                        <a:t>Up to 4.5 years</a:t>
                      </a:r>
                    </a:p>
                  </a:txBody>
                  <a:tcPr/>
                </a:tc>
                <a:extLst>
                  <a:ext uri="{0D108BD9-81ED-4DB2-BD59-A6C34878D82A}">
                    <a16:rowId xmlns:a16="http://schemas.microsoft.com/office/drawing/2014/main" val="2605528485"/>
                  </a:ext>
                </a:extLst>
              </a:tr>
              <a:tr h="177358">
                <a:tc>
                  <a:txBody>
                    <a:bodyPr/>
                    <a:lstStyle/>
                    <a:p>
                      <a:r>
                        <a:rPr lang="en-GB" sz="1600" b="1" dirty="0">
                          <a:solidFill>
                            <a:schemeClr val="bg1"/>
                          </a:solidFill>
                        </a:rPr>
                        <a:t>1° outcome</a:t>
                      </a:r>
                    </a:p>
                  </a:txBody>
                  <a:tcPr>
                    <a:lnR w="28575" cap="flat" cmpd="sng" algn="ctr">
                      <a:solidFill>
                        <a:srgbClr val="FF0000"/>
                      </a:solidFill>
                      <a:prstDash val="solid"/>
                      <a:round/>
                      <a:headEnd type="none" w="med" len="med"/>
                      <a:tailEnd type="none" w="med" len="med"/>
                    </a:lnR>
                    <a:solidFill>
                      <a:schemeClr val="accent1"/>
                    </a:solidFill>
                  </a:tcPr>
                </a:tc>
                <a:tc>
                  <a:txBody>
                    <a:bodyPr/>
                    <a:lstStyle/>
                    <a:p>
                      <a:r>
                        <a:rPr lang="en-GB" sz="1600" dirty="0"/>
                        <a:t>% change in number of TSC-associated seizures during the treatment period</a:t>
                      </a: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r>
                        <a:rPr lang="en-GB" sz="1600" dirty="0"/>
                        <a:t>Incidence of adverse events</a:t>
                      </a:r>
                    </a:p>
                  </a:txBody>
                  <a:tcPr>
                    <a:lnL w="28575" cap="flat" cmpd="sng" algn="ctr">
                      <a:solidFill>
                        <a:srgbClr val="FF0000"/>
                      </a:solidFill>
                      <a:prstDash val="solid"/>
                      <a:round/>
                      <a:headEnd type="none" w="med" len="med"/>
                      <a:tailEnd type="none" w="med" len="med"/>
                    </a:lnL>
                  </a:tcPr>
                </a:tc>
                <a:tc>
                  <a:txBody>
                    <a:bodyPr/>
                    <a:lstStyle/>
                    <a:p>
                      <a:r>
                        <a:rPr lang="en-GB" sz="1600" dirty="0"/>
                        <a:t>Unknown</a:t>
                      </a:r>
                    </a:p>
                  </a:txBody>
                  <a:tcPr/>
                </a:tc>
                <a:extLst>
                  <a:ext uri="{0D108BD9-81ED-4DB2-BD59-A6C34878D82A}">
                    <a16:rowId xmlns:a16="http://schemas.microsoft.com/office/drawing/2014/main" val="3245755481"/>
                  </a:ext>
                </a:extLst>
              </a:tr>
              <a:tr h="329378">
                <a:tc>
                  <a:txBody>
                    <a:bodyPr/>
                    <a:lstStyle/>
                    <a:p>
                      <a:r>
                        <a:rPr lang="en-GB" sz="1600" b="1" dirty="0">
                          <a:solidFill>
                            <a:schemeClr val="bg1"/>
                          </a:solidFill>
                        </a:rPr>
                        <a:t>Key 2°  outcomes</a:t>
                      </a:r>
                    </a:p>
                  </a:txBody>
                  <a:tcPr>
                    <a:lnR w="28575" cap="flat" cmpd="sng" algn="ctr">
                      <a:solidFill>
                        <a:srgbClr val="FF0000"/>
                      </a:solidFill>
                      <a:prstDash val="solid"/>
                      <a:round/>
                      <a:headEnd type="none" w="med" len="med"/>
                      <a:tailEnd type="none" w="med" len="med"/>
                    </a:lnR>
                    <a:solidFill>
                      <a:schemeClr val="accent1"/>
                    </a:solidFill>
                  </a:tcPr>
                </a:tc>
                <a:tc>
                  <a:txBody>
                    <a:bodyPr/>
                    <a:lstStyle/>
                    <a:p>
                      <a:pPr marL="285750" indent="-285750">
                        <a:buFont typeface="Arial" panose="020B0604020202020204" pitchFamily="34" charset="0"/>
                        <a:buChar char="•"/>
                      </a:pPr>
                      <a:r>
                        <a:rPr lang="en-GB" sz="1600" dirty="0"/>
                        <a:t>% ‘responders’</a:t>
                      </a:r>
                      <a:r>
                        <a:rPr lang="en-GB" sz="1600" baseline="30000" dirty="0"/>
                        <a:t>†</a:t>
                      </a:r>
                      <a:endParaRPr lang="en-GB" sz="1600" dirty="0"/>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t>
                      </a:r>
                      <a:r>
                        <a:rPr lang="en-GB" sz="1600" dirty="0"/>
                        <a:t> in TSC-associated seizure-free days</a:t>
                      </a:r>
                    </a:p>
                    <a:p>
                      <a:pPr marL="285750" indent="-285750">
                        <a:buFont typeface="Arial" panose="020B0604020202020204" pitchFamily="34" charset="0"/>
                        <a:buChar char="•"/>
                      </a:pPr>
                      <a:r>
                        <a:rPr lang="en-GB" sz="1600" dirty="0"/>
                        <a:t>% with AEs, any / treatment related SAE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t>
                      </a:r>
                      <a:r>
                        <a:rPr lang="en-GB" sz="1600" dirty="0"/>
                        <a:t> in S/CGIC score (QoL)</a:t>
                      </a: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Arial" panose="020B0604020202020204" pitchFamily="34" charset="0"/>
                          <a:cs typeface="Arial" panose="020B0604020202020204" pitchFamily="34" charset="0"/>
                        </a:rPr>
                        <a:t>∆</a:t>
                      </a:r>
                      <a:r>
                        <a:rPr lang="en-GB" sz="1600" dirty="0"/>
                        <a:t>  in seizure frequency (total and number per 28 days)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 ‘responders’</a:t>
                      </a:r>
                      <a:r>
                        <a:rPr lang="en-GB" sz="1600" baseline="30000" dirty="0"/>
                        <a:t>†</a:t>
                      </a:r>
                      <a:endParaRPr lang="en-GB"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Arial" panose="020B0604020202020204" pitchFamily="34" charset="0"/>
                          <a:cs typeface="Arial" panose="020B0604020202020204" pitchFamily="34" charset="0"/>
                        </a:rPr>
                        <a:t>∆</a:t>
                      </a:r>
                      <a:r>
                        <a:rPr lang="en-GB" sz="1600" dirty="0"/>
                        <a:t>  in Overall condition and QoL</a:t>
                      </a:r>
                    </a:p>
                  </a:txBody>
                  <a:tcPr>
                    <a:lnL w="28575" cap="flat" cmpd="sng" algn="ctr">
                      <a:solidFill>
                        <a:srgbClr val="FF0000"/>
                      </a:solidFill>
                      <a:prstDash val="solid"/>
                      <a:round/>
                      <a:headEnd type="none" w="med" len="med"/>
                      <a:tailEnd type="none" w="med" len="med"/>
                    </a:lnL>
                  </a:tcPr>
                </a:tc>
                <a:tc>
                  <a:txBody>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t>
                      </a:r>
                      <a:r>
                        <a:rPr lang="en-GB" sz="1600" dirty="0"/>
                        <a:t> in seizure frequency</a:t>
                      </a:r>
                    </a:p>
                    <a:p>
                      <a:pPr marL="285750" indent="-285750">
                        <a:buFont typeface="Arial" panose="020B0604020202020204" pitchFamily="34" charset="0"/>
                        <a:buChar char="•"/>
                      </a:pPr>
                      <a:r>
                        <a:rPr lang="en-GB" sz="1600" dirty="0"/>
                        <a:t>AEs and SAEs </a:t>
                      </a:r>
                    </a:p>
                  </a:txBody>
                  <a:tcPr/>
                </a:tc>
                <a:extLst>
                  <a:ext uri="{0D108BD9-81ED-4DB2-BD59-A6C34878D82A}">
                    <a16:rowId xmlns:a16="http://schemas.microsoft.com/office/drawing/2014/main" val="1997387758"/>
                  </a:ext>
                </a:extLst>
              </a:tr>
              <a:tr h="0">
                <a:tc>
                  <a:txBody>
                    <a:bodyPr/>
                    <a:lstStyle/>
                    <a:p>
                      <a:r>
                        <a:rPr lang="en-GB" sz="1600" b="1" dirty="0">
                          <a:solidFill>
                            <a:schemeClr val="bg1"/>
                          </a:solidFill>
                        </a:rPr>
                        <a:t>In model?</a:t>
                      </a:r>
                    </a:p>
                  </a:txBody>
                  <a:tcPr>
                    <a:lnR w="28575" cap="flat" cmpd="sng" algn="ctr">
                      <a:solidFill>
                        <a:srgbClr val="FF0000"/>
                      </a:solidFill>
                      <a:prstDash val="solid"/>
                      <a:round/>
                      <a:headEnd type="none" w="med" len="med"/>
                      <a:tailEnd type="none" w="med" len="med"/>
                    </a:lnR>
                    <a:solidFill>
                      <a:schemeClr val="accent1"/>
                    </a:solidFill>
                  </a:tcPr>
                </a:tc>
                <a:tc>
                  <a:txBody>
                    <a:bodyPr/>
                    <a:lstStyle/>
                    <a:p>
                      <a:r>
                        <a:rPr lang="en-GB" sz="1600" b="1" dirty="0">
                          <a:solidFill>
                            <a:srgbClr val="FF0000"/>
                          </a:solidFill>
                        </a:rPr>
                        <a:t>Yes – 25mg/kg/day and pooled placebo data</a:t>
                      </a: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r>
                        <a:rPr lang="en-GB" sz="1600" dirty="0"/>
                        <a:t>No</a:t>
                      </a:r>
                    </a:p>
                  </a:txBody>
                  <a:tcPr>
                    <a:lnL w="28575" cap="flat" cmpd="sng" algn="ctr">
                      <a:solidFill>
                        <a:srgbClr val="FF0000"/>
                      </a:solidFill>
                      <a:prstDash val="solid"/>
                      <a:round/>
                      <a:headEnd type="none" w="med" len="med"/>
                      <a:tailEnd type="none" w="med" len="med"/>
                    </a:lnL>
                  </a:tcPr>
                </a:tc>
                <a:tc>
                  <a:txBody>
                    <a:bodyPr/>
                    <a:lstStyle/>
                    <a:p>
                      <a:r>
                        <a:rPr lang="en-GB" sz="1600" dirty="0"/>
                        <a:t>No</a:t>
                      </a:r>
                    </a:p>
                  </a:txBody>
                  <a:tcPr/>
                </a:tc>
                <a:extLst>
                  <a:ext uri="{0D108BD9-81ED-4DB2-BD59-A6C34878D82A}">
                    <a16:rowId xmlns:a16="http://schemas.microsoft.com/office/drawing/2014/main" val="1907692530"/>
                  </a:ext>
                </a:extLst>
              </a:tr>
              <a:tr h="0">
                <a:tc gridSpan="4">
                  <a:txBody>
                    <a:bodyPr/>
                    <a:lstStyle/>
                    <a:p>
                      <a:r>
                        <a:rPr lang="en-GB" sz="1400" kern="1200" dirty="0">
                          <a:solidFill>
                            <a:schemeClr val="bg1"/>
                          </a:solidFill>
                          <a:effectLst/>
                          <a:latin typeface="+mn-lt"/>
                          <a:ea typeface="+mn-ea"/>
                          <a:cs typeface="+mn-cs"/>
                        </a:rPr>
                        <a:t>*</a:t>
                      </a:r>
                      <a:r>
                        <a:rPr lang="en-GB" sz="1600" kern="1200" dirty="0">
                          <a:solidFill>
                            <a:schemeClr val="bg1"/>
                          </a:solidFill>
                          <a:effectLst/>
                          <a:latin typeface="+mn-lt"/>
                          <a:ea typeface="+mn-ea"/>
                          <a:cs typeface="+mn-cs"/>
                        </a:rPr>
                        <a:t>Approved indication for Epidyolex is in patients aged ≥ 2 years. </a:t>
                      </a:r>
                      <a:r>
                        <a:rPr lang="en-GB" sz="1600" baseline="30000" dirty="0">
                          <a:solidFill>
                            <a:schemeClr val="bg1"/>
                          </a:solidFill>
                        </a:rPr>
                        <a:t>†</a:t>
                      </a:r>
                      <a:r>
                        <a:rPr lang="en-GB" sz="1600" kern="1200" dirty="0">
                          <a:solidFill>
                            <a:schemeClr val="bg1"/>
                          </a:solidFill>
                          <a:effectLst/>
                          <a:latin typeface="+mn-lt"/>
                          <a:ea typeface="+mn-ea"/>
                          <a:cs typeface="+mn-cs"/>
                        </a:rPr>
                        <a:t>Defined as ≥50% reduction in TSC-associated seizure frequency; </a:t>
                      </a:r>
                      <a:r>
                        <a:rPr lang="en-GB" sz="1600" baseline="30000" dirty="0">
                          <a:solidFill>
                            <a:schemeClr val="bg1"/>
                          </a:solidFill>
                        </a:rPr>
                        <a:t>‡ </a:t>
                      </a:r>
                      <a:r>
                        <a:rPr lang="en-GB" sz="1600" kern="1200" dirty="0">
                          <a:solidFill>
                            <a:schemeClr val="bg1"/>
                          </a:solidFill>
                          <a:effectLst/>
                          <a:latin typeface="+mn-lt"/>
                          <a:ea typeface="+mn-ea"/>
                          <a:cs typeface="+mn-cs"/>
                        </a:rPr>
                        <a:t>max dose dependant on study site. A</a:t>
                      </a:r>
                      <a:r>
                        <a:rPr lang="en-GB" sz="1400" kern="1200" dirty="0">
                          <a:solidFill>
                            <a:schemeClr val="bg1"/>
                          </a:solidFill>
                          <a:effectLst/>
                          <a:latin typeface="+mn-lt"/>
                          <a:ea typeface="+mn-ea"/>
                          <a:cs typeface="+mn-cs"/>
                        </a:rPr>
                        <a:t>E, adverse event; CBD, cannabidiol; EAP, expanded access program; N, number; OLE, open label extension; QoL, quality of life; SAE, serious adverse event; S/CGIC, subject/ caregiver global impression of change; US, United States. </a:t>
                      </a:r>
                    </a:p>
                  </a:txBody>
                  <a:tcPr>
                    <a:solidFill>
                      <a:schemeClr val="accent1"/>
                    </a:solidFill>
                  </a:tcPr>
                </a:tc>
                <a:tc hMerge="1">
                  <a:txBody>
                    <a:bodyPr/>
                    <a:lstStyle/>
                    <a:p>
                      <a:endParaRPr lang="en-GB" dirty="0"/>
                    </a:p>
                  </a:txBody>
                  <a:tcPr/>
                </a:tc>
                <a:tc hMerge="1">
                  <a:txBody>
                    <a:bodyPr/>
                    <a:lstStyle/>
                    <a:p>
                      <a:endParaRPr lang="en-GB" sz="1700" b="1" dirty="0">
                        <a:solidFill>
                          <a:schemeClr val="bg1"/>
                        </a:solidFill>
                      </a:endParaRPr>
                    </a:p>
                  </a:txBody>
                  <a:tcPr>
                    <a:solidFill>
                      <a:schemeClr val="accent1"/>
                    </a:solidFill>
                  </a:tcPr>
                </a:tc>
                <a:tc hMerge="1">
                  <a:txBody>
                    <a:bodyPr/>
                    <a:lstStyle/>
                    <a:p>
                      <a:endParaRPr lang="en-GB" sz="1600" b="1" dirty="0">
                        <a:solidFill>
                          <a:schemeClr val="bg1"/>
                        </a:solidFill>
                      </a:endParaRPr>
                    </a:p>
                  </a:txBody>
                  <a:tcPr>
                    <a:solidFill>
                      <a:schemeClr val="accent1"/>
                    </a:solidFill>
                  </a:tcPr>
                </a:tc>
                <a:extLst>
                  <a:ext uri="{0D108BD9-81ED-4DB2-BD59-A6C34878D82A}">
                    <a16:rowId xmlns:a16="http://schemas.microsoft.com/office/drawing/2014/main" val="2156289413"/>
                  </a:ext>
                </a:extLst>
              </a:tr>
            </a:tbl>
          </a:graphicData>
        </a:graphic>
      </p:graphicFrame>
      <p:sp>
        <p:nvSpPr>
          <p:cNvPr id="8" name="Title 1">
            <a:extLst>
              <a:ext uri="{FF2B5EF4-FFF2-40B4-BE49-F238E27FC236}">
                <a16:creationId xmlns:a16="http://schemas.microsoft.com/office/drawing/2014/main" id="{6FE112D1-CC7C-46C4-A10F-391E9138B131}"/>
              </a:ext>
            </a:extLst>
          </p:cNvPr>
          <p:cNvSpPr txBox="1">
            <a:spLocks/>
          </p:cNvSpPr>
          <p:nvPr/>
        </p:nvSpPr>
        <p:spPr>
          <a:xfrm>
            <a:off x="131915" y="103264"/>
            <a:ext cx="11376025" cy="7920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Key clinical trials</a:t>
            </a:r>
            <a:br>
              <a:rPr lang="en-GB" sz="3200" dirty="0">
                <a:latin typeface="Arial" panose="020B0604020202020204" pitchFamily="34" charset="0"/>
                <a:cs typeface="Arial" panose="020B0604020202020204" pitchFamily="34" charset="0"/>
              </a:rPr>
            </a:br>
            <a:r>
              <a:rPr lang="en-GB" sz="2200" b="0" i="1" dirty="0">
                <a:solidFill>
                  <a:schemeClr val="accent2"/>
                </a:solidFill>
                <a:latin typeface="Arial" panose="020B0604020202020204" pitchFamily="34" charset="0"/>
                <a:cs typeface="Arial" panose="020B0604020202020204" pitchFamily="34" charset="0"/>
              </a:rPr>
              <a:t>Evidence for cannabidiol comes from RCT supported by ongoing observational data</a:t>
            </a:r>
            <a:endParaRPr lang="en-GB" sz="2200" i="1" dirty="0">
              <a:solidFill>
                <a:schemeClr val="accent2"/>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5223B4F-C817-FF47-6544-E2DD12EEF96D}"/>
              </a:ext>
            </a:extLst>
          </p:cNvPr>
          <p:cNvSpPr>
            <a:spLocks noGrp="1"/>
          </p:cNvSpPr>
          <p:nvPr>
            <p:ph type="sldNum" sz="quarter" idx="4294967295"/>
          </p:nvPr>
        </p:nvSpPr>
        <p:spPr>
          <a:xfrm>
            <a:off x="11394222" y="474381"/>
            <a:ext cx="500380" cy="333663"/>
          </a:xfrm>
          <a:prstGeom prst="rect">
            <a:avLst/>
          </a:prstGeom>
        </p:spPr>
        <p:txBody>
          <a:bodyPr/>
          <a:lstStyle/>
          <a:p>
            <a:fld id="{DDBE135E-2566-4748-853C-8A3B78F0FB00}" type="slidenum">
              <a:rPr lang="en-GB" smtClean="0"/>
              <a:t>5</a:t>
            </a:fld>
            <a:endParaRPr lang="en-GB" dirty="0"/>
          </a:p>
        </p:txBody>
      </p:sp>
      <p:sp>
        <p:nvSpPr>
          <p:cNvPr id="4" name="TextBox 3">
            <a:extLst>
              <a:ext uri="{FF2B5EF4-FFF2-40B4-BE49-F238E27FC236}">
                <a16:creationId xmlns:a16="http://schemas.microsoft.com/office/drawing/2014/main" id="{9DBDDDC5-3BC5-3092-B47B-97C5C161DC92}"/>
              </a:ext>
            </a:extLst>
          </p:cNvPr>
          <p:cNvSpPr txBox="1"/>
          <p:nvPr/>
        </p:nvSpPr>
        <p:spPr>
          <a:xfrm>
            <a:off x="11263581" y="85651"/>
            <a:ext cx="838138" cy="251287"/>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GB" sz="1633" b="1" dirty="0">
                <a:solidFill>
                  <a:schemeClr val="accent1"/>
                </a:solidFill>
              </a:rPr>
              <a:t> RECAP</a:t>
            </a:r>
            <a:r>
              <a:rPr lang="en-GB" sz="1633" b="1" dirty="0">
                <a:solidFill>
                  <a:schemeClr val="tx1"/>
                </a:solidFill>
              </a:rPr>
              <a:t> </a:t>
            </a:r>
          </a:p>
        </p:txBody>
      </p:sp>
    </p:spTree>
    <p:extLst>
      <p:ext uri="{BB962C8B-B14F-4D97-AF65-F5344CB8AC3E}">
        <p14:creationId xmlns:p14="http://schemas.microsoft.com/office/powerpoint/2010/main" val="167959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6004F-C5A3-4BD0-B539-6F7600AA73B1}"/>
              </a:ext>
            </a:extLst>
          </p:cNvPr>
          <p:cNvSpPr/>
          <p:nvPr/>
        </p:nvSpPr>
        <p:spPr>
          <a:xfrm>
            <a:off x="1603672" y="6316918"/>
            <a:ext cx="817834" cy="30706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p>
        </p:txBody>
      </p:sp>
      <p:sp>
        <p:nvSpPr>
          <p:cNvPr id="2" name="Title 1">
            <a:extLst>
              <a:ext uri="{FF2B5EF4-FFF2-40B4-BE49-F238E27FC236}">
                <a16:creationId xmlns:a16="http://schemas.microsoft.com/office/drawing/2014/main" id="{CD71C20C-23C8-9048-A904-5A383579B427}"/>
              </a:ext>
            </a:extLst>
          </p:cNvPr>
          <p:cNvSpPr>
            <a:spLocks noGrp="1"/>
          </p:cNvSpPr>
          <p:nvPr>
            <p:ph type="title"/>
          </p:nvPr>
        </p:nvSpPr>
        <p:spPr>
          <a:xfrm>
            <a:off x="171450" y="118504"/>
            <a:ext cx="11734800" cy="879923"/>
          </a:xfrm>
        </p:spPr>
        <p:txBody>
          <a:bodyPr>
            <a:normAutofit fontScale="90000"/>
          </a:bodyPr>
          <a:lstStyle/>
          <a:p>
            <a:pPr>
              <a:lnSpc>
                <a:spcPct val="100000"/>
              </a:lnSpc>
            </a:pPr>
            <a:r>
              <a:rPr lang="en-US" dirty="0">
                <a:solidFill>
                  <a:schemeClr val="tx1"/>
                </a:solidFill>
              </a:rPr>
              <a:t>ACD: committee main conclusions/ considerations</a:t>
            </a:r>
            <a:br>
              <a:rPr lang="en-US" dirty="0"/>
            </a:br>
            <a:endParaRPr lang="en-US" sz="1814" b="0" i="1" dirty="0">
              <a:solidFill>
                <a:schemeClr val="accent1"/>
              </a:solidFill>
            </a:endParaRPr>
          </a:p>
        </p:txBody>
      </p:sp>
      <p:sp>
        <p:nvSpPr>
          <p:cNvPr id="3" name="Slide Number Placeholder 2">
            <a:extLst>
              <a:ext uri="{FF2B5EF4-FFF2-40B4-BE49-F238E27FC236}">
                <a16:creationId xmlns:a16="http://schemas.microsoft.com/office/drawing/2014/main" id="{6888D7AC-2C99-3C44-89C1-9EFB5F8908F3}"/>
              </a:ext>
            </a:extLst>
          </p:cNvPr>
          <p:cNvSpPr>
            <a:spLocks noGrp="1"/>
          </p:cNvSpPr>
          <p:nvPr>
            <p:ph type="sldNum" sz="quarter" idx="12"/>
          </p:nvPr>
        </p:nvSpPr>
        <p:spPr>
          <a:xfrm>
            <a:off x="11593764" y="6165603"/>
            <a:ext cx="453840" cy="302629"/>
          </a:xfrm>
        </p:spPr>
        <p:txBody>
          <a:bodyPr/>
          <a:lstStyle/>
          <a:p>
            <a:fld id="{DDBE135E-2566-4748-853C-8A3B78F0FB00}" type="slidenum">
              <a:rPr lang="en-GB" smtClean="0"/>
              <a:t>6</a:t>
            </a:fld>
            <a:endParaRPr lang="en-GB" dirty="0"/>
          </a:p>
        </p:txBody>
      </p:sp>
      <p:graphicFrame>
        <p:nvGraphicFramePr>
          <p:cNvPr id="8" name="Table 5">
            <a:extLst>
              <a:ext uri="{FF2B5EF4-FFF2-40B4-BE49-F238E27FC236}">
                <a16:creationId xmlns:a16="http://schemas.microsoft.com/office/drawing/2014/main" id="{0E25EA53-7215-4C14-A13A-CC4EA447BB89}"/>
              </a:ext>
            </a:extLst>
          </p:cNvPr>
          <p:cNvGraphicFramePr>
            <a:graphicFrameLocks/>
          </p:cNvGraphicFramePr>
          <p:nvPr>
            <p:extLst>
              <p:ext uri="{D42A27DB-BD31-4B8C-83A1-F6EECF244321}">
                <p14:modId xmlns:p14="http://schemas.microsoft.com/office/powerpoint/2010/main" val="1413826338"/>
              </p:ext>
            </p:extLst>
          </p:nvPr>
        </p:nvGraphicFramePr>
        <p:xfrm>
          <a:off x="242127" y="663060"/>
          <a:ext cx="11734800" cy="5875568"/>
        </p:xfrm>
        <a:graphic>
          <a:graphicData uri="http://schemas.openxmlformats.org/drawingml/2006/table">
            <a:tbl>
              <a:tblPr firstRow="1" bandRow="1">
                <a:tableStyleId>{F2DE63D5-997A-4646-A377-4702673A728D}</a:tableStyleId>
              </a:tblPr>
              <a:tblGrid>
                <a:gridCol w="2305050">
                  <a:extLst>
                    <a:ext uri="{9D8B030D-6E8A-4147-A177-3AD203B41FA5}">
                      <a16:colId xmlns:a16="http://schemas.microsoft.com/office/drawing/2014/main" val="1433482605"/>
                    </a:ext>
                  </a:extLst>
                </a:gridCol>
                <a:gridCol w="9429750">
                  <a:extLst>
                    <a:ext uri="{9D8B030D-6E8A-4147-A177-3AD203B41FA5}">
                      <a16:colId xmlns:a16="http://schemas.microsoft.com/office/drawing/2014/main" val="1888345235"/>
                    </a:ext>
                  </a:extLst>
                </a:gridCol>
              </a:tblGrid>
              <a:tr h="300932">
                <a:tc>
                  <a:txBody>
                    <a:bodyPr/>
                    <a:lstStyle/>
                    <a:p>
                      <a:r>
                        <a:rPr lang="en-US" sz="1800" b="1" dirty="0">
                          <a:solidFill>
                            <a:sysClr val="windowText" lastClr="000000"/>
                          </a:solidFill>
                        </a:rPr>
                        <a:t>Topic</a:t>
                      </a:r>
                      <a:endParaRPr lang="en-US" sz="1800" b="1" dirty="0">
                        <a:solidFill>
                          <a:sysClr val="windowText" lastClr="000000"/>
                        </a:solidFill>
                        <a:latin typeface="Arial" panose="020B0604020202020204" pitchFamily="34" charset="0"/>
                        <a:cs typeface="Arial" panose="020B0604020202020204" pitchFamily="34" charset="0"/>
                      </a:endParaRPr>
                    </a:p>
                  </a:txBody>
                  <a:tcPr marL="82935" marR="82935" marT="41468" marB="41468"/>
                </a:tc>
                <a:tc>
                  <a:txBody>
                    <a:bodyPr/>
                    <a:lstStyle/>
                    <a:p>
                      <a:pPr marL="0" indent="0">
                        <a:buFont typeface="Arial" panose="020B0604020202020204" pitchFamily="34" charset="0"/>
                        <a:buNone/>
                      </a:pPr>
                      <a:r>
                        <a:rPr lang="en-US" sz="1800" b="1">
                          <a:solidFill>
                            <a:sysClr val="windowText" lastClr="000000"/>
                          </a:solidFill>
                        </a:rPr>
                        <a:t>Committee conclusion</a:t>
                      </a:r>
                      <a:endParaRPr lang="en-US" sz="1800" b="1" dirty="0">
                        <a:solidFill>
                          <a:sysClr val="windowText" lastClr="000000"/>
                        </a:solidFill>
                        <a:latin typeface="Arial" panose="020B0604020202020204" pitchFamily="34" charset="0"/>
                        <a:cs typeface="Arial" panose="020B0604020202020204" pitchFamily="34" charset="0"/>
                      </a:endParaRPr>
                    </a:p>
                  </a:txBody>
                  <a:tcPr marL="82935" marR="82935" marT="41468" marB="41468"/>
                </a:tc>
                <a:extLst>
                  <a:ext uri="{0D108BD9-81ED-4DB2-BD59-A6C34878D82A}">
                    <a16:rowId xmlns:a16="http://schemas.microsoft.com/office/drawing/2014/main" val="3544866872"/>
                  </a:ext>
                </a:extLst>
              </a:tr>
              <a:tr h="994145">
                <a:tc>
                  <a:txBody>
                    <a:bodyPr/>
                    <a:lstStyle/>
                    <a:p>
                      <a:r>
                        <a:rPr lang="en-US" sz="1800" b="1" dirty="0">
                          <a:latin typeface="Arial" panose="020B0604020202020204" pitchFamily="34" charset="0"/>
                          <a:cs typeface="Arial" panose="020B0604020202020204" pitchFamily="34" charset="0"/>
                        </a:rPr>
                        <a:t>Nature of the condition</a:t>
                      </a:r>
                    </a:p>
                  </a:txBody>
                  <a:tcPr marL="82935" marR="82935" marT="41468" marB="41468"/>
                </a:tc>
                <a:tc>
                  <a:txBody>
                    <a:bodyPr/>
                    <a:lstStyle/>
                    <a:p>
                      <a:pPr marL="342900" indent="-342900">
                        <a:buFont typeface="Arial" panose="020B0604020202020204" pitchFamily="34" charset="0"/>
                        <a:buChar char="•"/>
                      </a:pPr>
                      <a:r>
                        <a:rPr lang="en-GB" sz="1800" b="0" kern="1200" dirty="0">
                          <a:solidFill>
                            <a:schemeClr val="dk1"/>
                          </a:solidFill>
                          <a:latin typeface="Arial" panose="020B0604020202020204" pitchFamily="34" charset="0"/>
                          <a:ea typeface="+mn-ea"/>
                          <a:cs typeface="Arial" panose="020B0604020202020204" pitchFamily="34" charset="0"/>
                        </a:rPr>
                        <a:t>Seizures associated with TSC severely affect QoL of patients, families and carers</a:t>
                      </a:r>
                    </a:p>
                    <a:p>
                      <a:pPr marL="342900" indent="-342900">
                        <a:buFont typeface="Arial" panose="020B0604020202020204" pitchFamily="34" charset="0"/>
                        <a:buChar char="•"/>
                      </a:pPr>
                      <a:r>
                        <a:rPr lang="en-GB" sz="1800" b="0" kern="1200" dirty="0">
                          <a:solidFill>
                            <a:schemeClr val="dk1"/>
                          </a:solidFill>
                          <a:latin typeface="Arial" panose="020B0604020202020204" pitchFamily="34" charset="0"/>
                          <a:ea typeface="+mn-ea"/>
                          <a:cs typeface="Arial" panose="020B0604020202020204" pitchFamily="34" charset="0"/>
                        </a:rPr>
                        <a:t>TAND challenging to manage:</a:t>
                      </a:r>
                    </a:p>
                    <a:p>
                      <a:pPr marL="800100" lvl="1" indent="-342900">
                        <a:buFont typeface="Arial" panose="020B0604020202020204" pitchFamily="34" charset="0"/>
                        <a:buChar char="•"/>
                      </a:pPr>
                      <a:r>
                        <a:rPr lang="en-GB" sz="1800" b="0" kern="1200" dirty="0">
                          <a:solidFill>
                            <a:schemeClr val="dk1"/>
                          </a:solidFill>
                          <a:latin typeface="Arial" panose="020B0604020202020204" pitchFamily="34" charset="0"/>
                          <a:ea typeface="+mn-ea"/>
                          <a:cs typeface="Arial" panose="020B0604020202020204" pitchFamily="34" charset="0"/>
                        </a:rPr>
                        <a:t>poor behaviour (anger, mood swings, lack of perception of risk) may need 24hr care</a:t>
                      </a:r>
                    </a:p>
                    <a:p>
                      <a:pPr marL="342900" lvl="0" indent="-342900">
                        <a:buFont typeface="Arial" panose="020B0604020202020204" pitchFamily="34" charset="0"/>
                        <a:buChar char="•"/>
                      </a:pPr>
                      <a:r>
                        <a:rPr lang="en-GB" sz="1800" b="0" kern="1200" dirty="0">
                          <a:solidFill>
                            <a:schemeClr val="dk1"/>
                          </a:solidFill>
                          <a:latin typeface="Arial" panose="020B0604020202020204" pitchFamily="34" charset="0"/>
                          <a:ea typeface="+mn-ea"/>
                          <a:cs typeface="Arial" panose="020B0604020202020204" pitchFamily="34" charset="0"/>
                        </a:rPr>
                        <a:t>Unmet need: seizure control challenging with TSC-associated epilepsy</a:t>
                      </a:r>
                    </a:p>
                  </a:txBody>
                  <a:tcPr marL="82935" marR="82935" marT="41468" marB="41468"/>
                </a:tc>
                <a:extLst>
                  <a:ext uri="{0D108BD9-81ED-4DB2-BD59-A6C34878D82A}">
                    <a16:rowId xmlns:a16="http://schemas.microsoft.com/office/drawing/2014/main" val="1161460623"/>
                  </a:ext>
                </a:extLst>
              </a:tr>
              <a:tr h="532003">
                <a:tc>
                  <a:txBody>
                    <a:bodyPr/>
                    <a:lstStyle/>
                    <a:p>
                      <a:r>
                        <a:rPr lang="en-US" sz="1800" b="1" dirty="0"/>
                        <a:t>Comparator </a:t>
                      </a:r>
                      <a:endParaRPr lang="en-US" sz="1800" b="1" dirty="0">
                        <a:latin typeface="Arial" panose="020B0604020202020204" pitchFamily="34" charset="0"/>
                        <a:cs typeface="Arial" panose="020B0604020202020204" pitchFamily="34" charset="0"/>
                      </a:endParaRPr>
                    </a:p>
                  </a:txBody>
                  <a:tcPr marL="82935" marR="82935" marT="41468" marB="41468"/>
                </a:tc>
                <a:tc>
                  <a:txBody>
                    <a:bodyPr/>
                    <a:lstStyle/>
                    <a:p>
                      <a:pPr marL="0" lvl="0" indent="0">
                        <a:buFont typeface="Arial" panose="020B0604020202020204" pitchFamily="34" charset="0"/>
                        <a:buNone/>
                      </a:pPr>
                      <a:r>
                        <a:rPr lang="en-GB" sz="1800" b="0" dirty="0"/>
                        <a:t>Appropriate comparator = ASMs +/- </a:t>
                      </a:r>
                      <a:r>
                        <a:rPr lang="en-GB" sz="1800" b="0" dirty="0" err="1"/>
                        <a:t>vagus</a:t>
                      </a:r>
                      <a:r>
                        <a:rPr lang="en-GB" sz="1800" b="0" dirty="0"/>
                        <a:t> nerve stimulation and surgery</a:t>
                      </a:r>
                    </a:p>
                    <a:p>
                      <a:pPr marL="457200" lvl="0" indent="-457200">
                        <a:buFont typeface="Arial" panose="020B0604020202020204" pitchFamily="34" charset="0"/>
                        <a:buChar char="•"/>
                      </a:pPr>
                      <a:r>
                        <a:rPr lang="en-GB" sz="1800" b="0" dirty="0"/>
                        <a:t>Appropriate to exclude everolimus as a comparator: different indication</a:t>
                      </a:r>
                      <a:endParaRPr lang="en-GB" sz="1800" b="0" dirty="0">
                        <a:latin typeface="Arial" panose="020B0604020202020204" pitchFamily="34" charset="0"/>
                        <a:cs typeface="Arial" panose="020B0604020202020204" pitchFamily="34" charset="0"/>
                      </a:endParaRPr>
                    </a:p>
                  </a:txBody>
                  <a:tcPr marL="82935" marR="82935" marT="41468" marB="41468"/>
                </a:tc>
                <a:extLst>
                  <a:ext uri="{0D108BD9-81ED-4DB2-BD59-A6C34878D82A}">
                    <a16:rowId xmlns:a16="http://schemas.microsoft.com/office/drawing/2014/main" val="1081343995"/>
                  </a:ext>
                </a:extLst>
              </a:tr>
              <a:tr h="344066">
                <a:tc>
                  <a:txBody>
                    <a:bodyPr/>
                    <a:lstStyle/>
                    <a:p>
                      <a:r>
                        <a:rPr lang="en-US" sz="1800" b="1" kern="1200" dirty="0">
                          <a:solidFill>
                            <a:schemeClr val="dk1"/>
                          </a:solidFill>
                        </a:rPr>
                        <a:t>Stopping treatment </a:t>
                      </a:r>
                      <a:endParaRPr lang="en-US" sz="1800" b="1" kern="1200" dirty="0">
                        <a:solidFill>
                          <a:schemeClr val="dk1"/>
                        </a:solidFill>
                        <a:latin typeface="Arial" panose="020B0604020202020204" pitchFamily="34" charset="0"/>
                        <a:ea typeface="+mn-ea"/>
                        <a:cs typeface="Arial" panose="020B0604020202020204" pitchFamily="34" charset="0"/>
                      </a:endParaRPr>
                    </a:p>
                  </a:txBody>
                  <a:tcPr marL="82935" marR="82935" marT="41468" marB="41468"/>
                </a:tc>
                <a:tc>
                  <a:txBody>
                    <a:body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chemeClr val="dk1"/>
                          </a:solidFill>
                        </a:rPr>
                        <a:t>Appropriate to assess response to treatment at 6 months &amp; stop cannabidiol if not effective</a:t>
                      </a:r>
                      <a:endParaRPr lang="en-GB" sz="1800" b="0" kern="1200" dirty="0">
                        <a:solidFill>
                          <a:schemeClr val="dk1"/>
                        </a:solidFill>
                        <a:effectLst/>
                        <a:latin typeface="+mn-lt"/>
                        <a:ea typeface="+mn-ea"/>
                        <a:cs typeface="+mn-cs"/>
                      </a:endParaRPr>
                    </a:p>
                  </a:txBody>
                  <a:tcPr marL="82935" marR="82935" marT="41468" marB="41468"/>
                </a:tc>
                <a:extLst>
                  <a:ext uri="{0D108BD9-81ED-4DB2-BD59-A6C34878D82A}">
                    <a16:rowId xmlns:a16="http://schemas.microsoft.com/office/drawing/2014/main" val="3255793138"/>
                  </a:ext>
                </a:extLst>
              </a:tr>
              <a:tr h="300932">
                <a:tc gridSpan="2">
                  <a:txBody>
                    <a:bodyPr/>
                    <a:lstStyle/>
                    <a:p>
                      <a:r>
                        <a:rPr lang="en-US" sz="1800" b="1" kern="1200" dirty="0">
                          <a:solidFill>
                            <a:schemeClr val="dk1"/>
                          </a:solidFill>
                        </a:rPr>
                        <a:t>Clinical effectiveness </a:t>
                      </a:r>
                      <a:endParaRPr lang="en-US" sz="1800" b="1" kern="1200" dirty="0">
                        <a:solidFill>
                          <a:schemeClr val="dk1"/>
                        </a:solidFill>
                        <a:latin typeface="Arial" panose="020B0604020202020204" pitchFamily="34" charset="0"/>
                        <a:ea typeface="+mn-ea"/>
                        <a:cs typeface="Arial" panose="020B0604020202020204" pitchFamily="34" charset="0"/>
                      </a:endParaRPr>
                    </a:p>
                  </a:txBody>
                  <a:tcPr marL="82935" marR="82935" marT="41468" marB="41468">
                    <a:solidFill>
                      <a:schemeClr val="accent3">
                        <a:lumMod val="60000"/>
                        <a:lumOff val="40000"/>
                      </a:schemeClr>
                    </a:solidFill>
                  </a:tcPr>
                </a:tc>
                <a:tc hMerge="1">
                  <a:txBody>
                    <a:bodyPr/>
                    <a:lstStyle/>
                    <a:p>
                      <a:endParaRPr lang="en-US" sz="1800" b="1" kern="1200" dirty="0">
                        <a:solidFill>
                          <a:schemeClr val="dk1"/>
                        </a:solidFill>
                        <a:latin typeface="Arial" panose="020B0604020202020204" pitchFamily="34" charset="0"/>
                        <a:ea typeface="+mn-ea"/>
                        <a:cs typeface="Arial" panose="020B0604020202020204" pitchFamily="34" charset="0"/>
                      </a:endParaRPr>
                    </a:p>
                  </a:txBody>
                  <a:tcPr marL="82935" marR="82935" marT="41468" marB="41468">
                    <a:solidFill>
                      <a:schemeClr val="accent3">
                        <a:lumMod val="60000"/>
                        <a:lumOff val="40000"/>
                      </a:schemeClr>
                    </a:solidFill>
                  </a:tcPr>
                </a:tc>
                <a:extLst>
                  <a:ext uri="{0D108BD9-81ED-4DB2-BD59-A6C34878D82A}">
                    <a16:rowId xmlns:a16="http://schemas.microsoft.com/office/drawing/2014/main" val="4075551828"/>
                  </a:ext>
                </a:extLst>
              </a:tr>
              <a:tr h="763074">
                <a:tc>
                  <a:txBody>
                    <a:bodyPr/>
                    <a:lstStyle/>
                    <a:p>
                      <a:r>
                        <a:rPr lang="en-US" sz="1800" b="1" kern="1200" dirty="0">
                          <a:solidFill>
                            <a:schemeClr val="dk1"/>
                          </a:solidFill>
                        </a:rPr>
                        <a:t>Generalizability</a:t>
                      </a:r>
                      <a:endParaRPr lang="en-US" sz="1800" b="1" kern="1200" dirty="0">
                        <a:solidFill>
                          <a:schemeClr val="dk1"/>
                        </a:solidFill>
                        <a:latin typeface="Arial" panose="020B0604020202020204" pitchFamily="34" charset="0"/>
                        <a:ea typeface="+mn-ea"/>
                        <a:cs typeface="Arial" panose="020B0604020202020204" pitchFamily="34" charset="0"/>
                      </a:endParaRPr>
                    </a:p>
                  </a:txBody>
                  <a:tcPr marL="82935" marR="82935" marT="41468" marB="41468"/>
                </a:tc>
                <a:tc>
                  <a:txBody>
                    <a:bodyPr/>
                    <a:lstStyle/>
                    <a:p>
                      <a:pPr marL="350078"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kern="1200" dirty="0">
                          <a:solidFill>
                            <a:schemeClr val="dk1"/>
                          </a:solidFill>
                        </a:rPr>
                        <a:t>Differences in background ASMs between arms somewhat expected: no standard care for refractory epilepsy</a:t>
                      </a:r>
                    </a:p>
                    <a:p>
                      <a:pPr marL="350078"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kern="1200" dirty="0">
                          <a:solidFill>
                            <a:schemeClr val="dk1"/>
                          </a:solidFill>
                        </a:rPr>
                        <a:t>GWPCARE6 broadly generalisable to UK clinical practice</a:t>
                      </a:r>
                      <a:endParaRPr lang="en-GB" sz="1800" b="0" i="0" kern="1200" dirty="0">
                        <a:solidFill>
                          <a:schemeClr val="dk1"/>
                        </a:solidFill>
                        <a:latin typeface="Arial" panose="020B0604020202020204" pitchFamily="34" charset="0"/>
                        <a:ea typeface="+mn-ea"/>
                        <a:cs typeface="Arial" panose="020B0604020202020204" pitchFamily="34" charset="0"/>
                      </a:endParaRPr>
                    </a:p>
                  </a:txBody>
                  <a:tcPr marL="82935" marR="82935" marT="41468" marB="41468"/>
                </a:tc>
                <a:extLst>
                  <a:ext uri="{0D108BD9-81ED-4DB2-BD59-A6C34878D82A}">
                    <a16:rowId xmlns:a16="http://schemas.microsoft.com/office/drawing/2014/main" val="3548604761"/>
                  </a:ext>
                </a:extLst>
              </a:tr>
              <a:tr h="1456287">
                <a:tc>
                  <a:txBody>
                    <a:bodyPr/>
                    <a:lstStyle/>
                    <a:p>
                      <a:r>
                        <a:rPr lang="en-US" sz="1800" b="1" kern="1200" dirty="0">
                          <a:solidFill>
                            <a:schemeClr val="dk1"/>
                          </a:solidFill>
                        </a:rPr>
                        <a:t>Results</a:t>
                      </a:r>
                      <a:endParaRPr lang="en-US" sz="1800" b="1" kern="1200" dirty="0">
                        <a:solidFill>
                          <a:schemeClr val="dk1"/>
                        </a:solidFill>
                        <a:latin typeface="Arial" panose="020B0604020202020204" pitchFamily="34" charset="0"/>
                        <a:ea typeface="+mn-ea"/>
                        <a:cs typeface="Arial" panose="020B0604020202020204" pitchFamily="34" charset="0"/>
                      </a:endParaRPr>
                    </a:p>
                  </a:txBody>
                  <a:tcPr marL="82935" marR="82935" marT="41468" marB="41468"/>
                </a:tc>
                <a:tc>
                  <a:txBody>
                    <a:bodyPr/>
                    <a:lstStyle/>
                    <a:p>
                      <a:pPr marL="350078" lvl="0" indent="-285750">
                        <a:buFont typeface="Arial" panose="020B0604020202020204" pitchFamily="34" charset="0"/>
                        <a:buChar char="•"/>
                      </a:pPr>
                      <a:r>
                        <a:rPr lang="en-GB" sz="1800" b="0" kern="1200" dirty="0">
                          <a:solidFill>
                            <a:schemeClr val="dk1"/>
                          </a:solidFill>
                        </a:rPr>
                        <a:t>Short term effects of cannabidiol + usual care vs. placebo + usual care (GWPCARE6):</a:t>
                      </a:r>
                    </a:p>
                    <a:p>
                      <a:pPr marL="807278" lvl="1" indent="-285750">
                        <a:buFont typeface="Wingdings" panose="05000000000000000000" pitchFamily="2" charset="2"/>
                        <a:buChar char="Ø"/>
                      </a:pPr>
                      <a:r>
                        <a:rPr lang="en-GB" sz="1800" b="0" kern="1200" dirty="0">
                          <a:solidFill>
                            <a:schemeClr val="dk1"/>
                          </a:solidFill>
                        </a:rPr>
                        <a:t>statistically significant reduction in seizure frequency</a:t>
                      </a:r>
                    </a:p>
                    <a:p>
                      <a:pPr marL="807278" lvl="1" indent="-285750">
                        <a:buFont typeface="Wingdings" panose="05000000000000000000" pitchFamily="2" charset="2"/>
                        <a:buChar char="Ø"/>
                      </a:pPr>
                      <a:r>
                        <a:rPr lang="en-GB" sz="1800" b="0" kern="1200" dirty="0">
                          <a:solidFill>
                            <a:schemeClr val="dk1"/>
                          </a:solidFill>
                        </a:rPr>
                        <a:t>Increase in number of seizure-free days </a:t>
                      </a:r>
                    </a:p>
                    <a:p>
                      <a:pPr marL="350078" lvl="0" indent="-285750">
                        <a:buFont typeface="Arial" panose="020B0604020202020204" pitchFamily="34" charset="0"/>
                        <a:buChar char="•"/>
                      </a:pPr>
                      <a:r>
                        <a:rPr lang="en-GB" sz="1800" b="0" kern="1200" dirty="0">
                          <a:solidFill>
                            <a:schemeClr val="dk1"/>
                          </a:solidFill>
                        </a:rPr>
                        <a:t>Long term (GWPCARE6 OLE):</a:t>
                      </a:r>
                    </a:p>
                    <a:p>
                      <a:pPr marL="807278" lvl="1" indent="-285750">
                        <a:buFont typeface="Wingdings" panose="05000000000000000000" pitchFamily="2" charset="2"/>
                        <a:buChar char="Ø"/>
                      </a:pPr>
                      <a:r>
                        <a:rPr lang="en-GB" sz="1800" b="0" kern="1200" dirty="0">
                          <a:solidFill>
                            <a:schemeClr val="dk1"/>
                          </a:solidFill>
                        </a:rPr>
                        <a:t>Ongoing reduction in seizure frequency but no data on seizure-free days</a:t>
                      </a:r>
                    </a:p>
                    <a:p>
                      <a:pPr marL="807278" lvl="1" indent="-285750">
                        <a:buFont typeface="Wingdings" panose="05000000000000000000" pitchFamily="2" charset="2"/>
                        <a:buChar char="Ø"/>
                      </a:pPr>
                      <a:r>
                        <a:rPr lang="en-GB" sz="1800" b="0" kern="1200" dirty="0">
                          <a:solidFill>
                            <a:schemeClr val="dk1"/>
                          </a:solidFill>
                        </a:rPr>
                        <a:t>Primary outcome = safety: long term effectiveness uncertain</a:t>
                      </a:r>
                      <a:endParaRPr lang="en-GB" sz="1800" b="0" i="0" kern="1200" dirty="0">
                        <a:solidFill>
                          <a:schemeClr val="dk1"/>
                        </a:solidFill>
                        <a:latin typeface="Arial" panose="020B0604020202020204" pitchFamily="34" charset="0"/>
                        <a:ea typeface="+mn-ea"/>
                        <a:cs typeface="Arial" panose="020B0604020202020204" pitchFamily="34" charset="0"/>
                      </a:endParaRPr>
                    </a:p>
                  </a:txBody>
                  <a:tcPr marL="82935" marR="82935" marT="41468" marB="41468"/>
                </a:tc>
                <a:extLst>
                  <a:ext uri="{0D108BD9-81ED-4DB2-BD59-A6C34878D82A}">
                    <a16:rowId xmlns:a16="http://schemas.microsoft.com/office/drawing/2014/main" val="2211029826"/>
                  </a:ext>
                </a:extLst>
              </a:tr>
              <a:tr h="300932">
                <a:tc>
                  <a:txBody>
                    <a:bodyPr/>
                    <a:lstStyle/>
                    <a:p>
                      <a:r>
                        <a:rPr lang="en-US" sz="1800" b="1" kern="1200" dirty="0">
                          <a:solidFill>
                            <a:schemeClr val="dk1"/>
                          </a:solidFill>
                        </a:rPr>
                        <a:t>Adverse events</a:t>
                      </a:r>
                      <a:endParaRPr lang="en-US" sz="1800" b="1" kern="1200" dirty="0">
                        <a:solidFill>
                          <a:schemeClr val="dk1"/>
                        </a:solidFill>
                        <a:latin typeface="Arial" panose="020B0604020202020204" pitchFamily="34" charset="0"/>
                        <a:ea typeface="+mn-ea"/>
                        <a:cs typeface="Arial" panose="020B0604020202020204" pitchFamily="34" charset="0"/>
                      </a:endParaRPr>
                    </a:p>
                  </a:txBody>
                  <a:tcPr marL="82935" marR="82935" marT="41468" marB="41468"/>
                </a:tc>
                <a:tc>
                  <a:txBody>
                    <a:bodyPr/>
                    <a:lstStyle/>
                    <a:p>
                      <a:pPr marL="350078" lvl="0" indent="-285750">
                        <a:buFont typeface="Arial" panose="020B0604020202020204" pitchFamily="34" charset="0"/>
                        <a:buChar char="•"/>
                      </a:pPr>
                      <a:r>
                        <a:rPr lang="en-GB" sz="1800" b="0" kern="1200" dirty="0">
                          <a:solidFill>
                            <a:schemeClr val="dk1"/>
                          </a:solidFill>
                        </a:rPr>
                        <a:t>AEs manageable but monitoring and adjustment of other ASMs may be needed</a:t>
                      </a:r>
                      <a:endParaRPr lang="en-GB" sz="1800" b="0" i="0" kern="1200" dirty="0">
                        <a:solidFill>
                          <a:schemeClr val="dk1"/>
                        </a:solidFill>
                        <a:latin typeface="Arial" panose="020B0604020202020204" pitchFamily="34" charset="0"/>
                        <a:ea typeface="+mn-ea"/>
                        <a:cs typeface="Arial" panose="020B0604020202020204" pitchFamily="34" charset="0"/>
                      </a:endParaRPr>
                    </a:p>
                  </a:txBody>
                  <a:tcPr marL="82935" marR="82935" marT="41468" marB="41468"/>
                </a:tc>
                <a:extLst>
                  <a:ext uri="{0D108BD9-81ED-4DB2-BD59-A6C34878D82A}">
                    <a16:rowId xmlns:a16="http://schemas.microsoft.com/office/drawing/2014/main" val="3260799547"/>
                  </a:ext>
                </a:extLst>
              </a:tr>
            </a:tbl>
          </a:graphicData>
        </a:graphic>
      </p:graphicFrame>
      <p:sp>
        <p:nvSpPr>
          <p:cNvPr id="7" name="TextBox 6">
            <a:extLst>
              <a:ext uri="{FF2B5EF4-FFF2-40B4-BE49-F238E27FC236}">
                <a16:creationId xmlns:a16="http://schemas.microsoft.com/office/drawing/2014/main" id="{A75EC977-1BB5-4F21-A1F4-5437B57D56B3}"/>
              </a:ext>
            </a:extLst>
          </p:cNvPr>
          <p:cNvSpPr txBox="1"/>
          <p:nvPr/>
        </p:nvSpPr>
        <p:spPr>
          <a:xfrm>
            <a:off x="11263581" y="85651"/>
            <a:ext cx="838138" cy="251287"/>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GB" sz="1633" b="1" dirty="0">
                <a:solidFill>
                  <a:schemeClr val="accent1"/>
                </a:solidFill>
              </a:rPr>
              <a:t> RECAP</a:t>
            </a:r>
            <a:r>
              <a:rPr lang="en-GB" sz="1633" b="1" dirty="0">
                <a:solidFill>
                  <a:schemeClr val="tx1"/>
                </a:solidFill>
              </a:rPr>
              <a:t> </a:t>
            </a:r>
          </a:p>
        </p:txBody>
      </p:sp>
      <p:graphicFrame>
        <p:nvGraphicFramePr>
          <p:cNvPr id="5" name="Table 4">
            <a:extLst>
              <a:ext uri="{FF2B5EF4-FFF2-40B4-BE49-F238E27FC236}">
                <a16:creationId xmlns:a16="http://schemas.microsoft.com/office/drawing/2014/main" id="{2BBF49A4-401F-F742-A2C2-A04E9D77ECF5}"/>
              </a:ext>
            </a:extLst>
          </p:cNvPr>
          <p:cNvGraphicFramePr>
            <a:graphicFrameLocks noGrp="1"/>
          </p:cNvGraphicFramePr>
          <p:nvPr>
            <p:extLst>
              <p:ext uri="{D42A27DB-BD31-4B8C-83A1-F6EECF244321}">
                <p14:modId xmlns:p14="http://schemas.microsoft.com/office/powerpoint/2010/main" val="2388688493"/>
              </p:ext>
            </p:extLst>
          </p:nvPr>
        </p:nvGraphicFramePr>
        <p:xfrm>
          <a:off x="157923" y="6583252"/>
          <a:ext cx="11761854" cy="243840"/>
        </p:xfrm>
        <a:graphic>
          <a:graphicData uri="http://schemas.openxmlformats.org/drawingml/2006/table">
            <a:tbl>
              <a:tblPr>
                <a:tableStyleId>{5C22544A-7EE6-4342-B048-85BDC9FD1C3A}</a:tableStyleId>
              </a:tblPr>
              <a:tblGrid>
                <a:gridCol w="11761854">
                  <a:extLst>
                    <a:ext uri="{9D8B030D-6E8A-4147-A177-3AD203B41FA5}">
                      <a16:colId xmlns:a16="http://schemas.microsoft.com/office/drawing/2014/main" val="2144479234"/>
                    </a:ext>
                  </a:extLst>
                </a:gridCol>
              </a:tblGrid>
              <a:tr h="0">
                <a:tc>
                  <a:txBody>
                    <a:bodyPr/>
                    <a:lstStyle/>
                    <a:p>
                      <a:pPr algn="l">
                        <a:spcAft>
                          <a:spcPts val="300"/>
                        </a:spcAft>
                      </a:pPr>
                      <a:r>
                        <a:rPr lang="en-GB" sz="1600" dirty="0">
                          <a:effectLst/>
                        </a:rPr>
                        <a:t>AE, adverse event; ASM, anti-seizure medication; OLE, open label extension; QoL, quality of life </a:t>
                      </a:r>
                      <a:endParaRPr lang="en-GB" sz="16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4300" marR="11430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5445047"/>
                  </a:ext>
                </a:extLst>
              </a:tr>
            </a:tbl>
          </a:graphicData>
        </a:graphic>
      </p:graphicFrame>
    </p:spTree>
    <p:extLst>
      <p:ext uri="{BB962C8B-B14F-4D97-AF65-F5344CB8AC3E}">
        <p14:creationId xmlns:p14="http://schemas.microsoft.com/office/powerpoint/2010/main" val="379370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BA51DB-A024-96B5-00D5-BC770A8C0272}"/>
              </a:ext>
            </a:extLst>
          </p:cNvPr>
          <p:cNvSpPr txBox="1"/>
          <p:nvPr/>
        </p:nvSpPr>
        <p:spPr>
          <a:xfrm>
            <a:off x="59296" y="6091872"/>
            <a:ext cx="6570283" cy="738664"/>
          </a:xfrm>
          <a:prstGeom prst="rect">
            <a:avLst/>
          </a:prstGeom>
          <a:solidFill>
            <a:schemeClr val="bg1"/>
          </a:solidFill>
        </p:spPr>
        <p:txBody>
          <a:bodyPr wrap="square">
            <a:spAutoFit/>
          </a:bodyPr>
          <a:lstStyle/>
          <a:p>
            <a:pPr algn="just"/>
            <a:r>
              <a:rPr lang="en-GB" sz="1200" dirty="0"/>
              <a:t>Source: Based on Figure 12 of the company submission</a:t>
            </a:r>
            <a:r>
              <a:rPr lang="en-GB" sz="1400" dirty="0"/>
              <a:t> HCRU, healthcare resource use; </a:t>
            </a:r>
            <a:r>
              <a:rPr lang="en-GB" sz="1400" dirty="0" err="1"/>
              <a:t>HRQoL</a:t>
            </a:r>
            <a:r>
              <a:rPr lang="en-GB" sz="1400" dirty="0"/>
              <a:t>, health-related quality of life; SUDEP, sudden unexpected death in epilepsy; TAND, TSC-associated neuropsychiatric disorders</a:t>
            </a:r>
          </a:p>
        </p:txBody>
      </p:sp>
      <p:pic>
        <p:nvPicPr>
          <p:cNvPr id="16" name="Picture 15" descr="Diagram&#10;&#10;Description automatically generated">
            <a:extLst>
              <a:ext uri="{FF2B5EF4-FFF2-40B4-BE49-F238E27FC236}">
                <a16:creationId xmlns:a16="http://schemas.microsoft.com/office/drawing/2014/main" id="{B9814E00-34B1-4EE7-4E52-8B951892DB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410" y="861261"/>
            <a:ext cx="6130342" cy="3688352"/>
          </a:xfrm>
          <a:prstGeom prst="rect">
            <a:avLst/>
          </a:prstGeom>
          <a:noFill/>
          <a:ln>
            <a:noFill/>
          </a:ln>
        </p:spPr>
      </p:pic>
      <p:sp>
        <p:nvSpPr>
          <p:cNvPr id="9" name="Isosceles Triangle 8">
            <a:extLst>
              <a:ext uri="{FF2B5EF4-FFF2-40B4-BE49-F238E27FC236}">
                <a16:creationId xmlns:a16="http://schemas.microsoft.com/office/drawing/2014/main" id="{2672CC0F-3D5B-FA94-37AF-F3E9CA755324}"/>
              </a:ext>
            </a:extLst>
          </p:cNvPr>
          <p:cNvSpPr/>
          <p:nvPr/>
        </p:nvSpPr>
        <p:spPr>
          <a:xfrm rot="19985184">
            <a:off x="5481037" y="3473271"/>
            <a:ext cx="442421" cy="1403264"/>
          </a:xfrm>
          <a:prstGeom prst="triangle">
            <a:avLst>
              <a:gd name="adj" fmla="val 9581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13">
            <a:extLst>
              <a:ext uri="{FF2B5EF4-FFF2-40B4-BE49-F238E27FC236}">
                <a16:creationId xmlns:a16="http://schemas.microsoft.com/office/drawing/2014/main" id="{B12623B2-B9B0-6267-06DA-2C009C14E3E8}"/>
              </a:ext>
            </a:extLst>
          </p:cNvPr>
          <p:cNvSpPr/>
          <p:nvPr/>
        </p:nvSpPr>
        <p:spPr>
          <a:xfrm rot="683171">
            <a:off x="916579" y="3412419"/>
            <a:ext cx="405896" cy="1344245"/>
          </a:xfrm>
          <a:prstGeom prst="triangle">
            <a:avLst>
              <a:gd name="adj" fmla="val 10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a:extLst>
              <a:ext uri="{FF2B5EF4-FFF2-40B4-BE49-F238E27FC236}">
                <a16:creationId xmlns:a16="http://schemas.microsoft.com/office/drawing/2014/main" id="{168D6131-EF16-D166-36D5-D04F7556FF9E}"/>
              </a:ext>
            </a:extLst>
          </p:cNvPr>
          <p:cNvSpPr txBox="1"/>
          <p:nvPr/>
        </p:nvSpPr>
        <p:spPr>
          <a:xfrm>
            <a:off x="518577" y="4556227"/>
            <a:ext cx="5800957" cy="1569660"/>
          </a:xfrm>
          <a:prstGeom prst="rect">
            <a:avLst/>
          </a:prstGeom>
          <a:solidFill>
            <a:schemeClr val="bg1"/>
          </a:solidFill>
          <a:ln>
            <a:solidFill>
              <a:srgbClr val="00B0F0"/>
            </a:solidFill>
          </a:ln>
        </p:spPr>
        <p:txBody>
          <a:bodyPr wrap="square" rtlCol="0">
            <a:spAutoFit/>
          </a:bodyPr>
          <a:lstStyle/>
          <a:p>
            <a:r>
              <a:rPr lang="en-GB" sz="1600" b="1" u="sng" dirty="0"/>
              <a:t>‘Alive’ sub health states with HCRU and HRQoL based on:</a:t>
            </a:r>
          </a:p>
          <a:p>
            <a:r>
              <a:rPr lang="en-GB" sz="1600" b="1" dirty="0"/>
              <a:t>Number of seizures per week (HCRU):</a:t>
            </a:r>
          </a:p>
          <a:p>
            <a:endParaRPr lang="en-GB" sz="1600" b="1" dirty="0"/>
          </a:p>
          <a:p>
            <a:endParaRPr lang="en-GB" sz="1600" b="1" dirty="0"/>
          </a:p>
          <a:p>
            <a:r>
              <a:rPr lang="en-GB" sz="1600" b="1" dirty="0"/>
              <a:t>Number of seizures per day (</a:t>
            </a:r>
            <a:r>
              <a:rPr lang="en-GB" sz="1600" b="1" dirty="0" err="1"/>
              <a:t>HRQoL</a:t>
            </a:r>
            <a:r>
              <a:rPr lang="en-GB" sz="1600" b="1" dirty="0"/>
              <a:t>):</a:t>
            </a:r>
          </a:p>
          <a:p>
            <a:endParaRPr lang="en-GB" sz="1600" b="1" dirty="0"/>
          </a:p>
        </p:txBody>
      </p:sp>
      <p:sp>
        <p:nvSpPr>
          <p:cNvPr id="18" name="Title 1">
            <a:extLst>
              <a:ext uri="{FF2B5EF4-FFF2-40B4-BE49-F238E27FC236}">
                <a16:creationId xmlns:a16="http://schemas.microsoft.com/office/drawing/2014/main" id="{EFD88BE8-4BE7-46DD-95D3-A04B1EDD1EA2}"/>
              </a:ext>
            </a:extLst>
          </p:cNvPr>
          <p:cNvSpPr txBox="1">
            <a:spLocks/>
          </p:cNvSpPr>
          <p:nvPr/>
        </p:nvSpPr>
        <p:spPr>
          <a:xfrm>
            <a:off x="130014" y="155293"/>
            <a:ext cx="11376025"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Company’s model overview</a:t>
            </a:r>
          </a:p>
          <a:p>
            <a:pPr>
              <a:defRPr/>
            </a:pPr>
            <a:r>
              <a:rPr lang="en-GB" sz="2000" b="0" i="1" dirty="0">
                <a:solidFill>
                  <a:schemeClr val="accent2"/>
                </a:solidFill>
                <a:latin typeface="Arial" panose="020B0604020202020204" pitchFamily="34" charset="0"/>
                <a:cs typeface="Arial" panose="020B0604020202020204" pitchFamily="34" charset="0"/>
              </a:rPr>
              <a:t>3 state cohort-based model with sub-health states based on seizure frequency</a:t>
            </a:r>
            <a:endParaRPr lang="en-GB" sz="2000" i="1" dirty="0">
              <a:solidFill>
                <a:schemeClr val="accent2"/>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3899F44-E26C-5629-A3CD-775E0B7667B5}"/>
              </a:ext>
            </a:extLst>
          </p:cNvPr>
          <p:cNvSpPr>
            <a:spLocks noGrp="1"/>
          </p:cNvSpPr>
          <p:nvPr>
            <p:ph type="sldNum" sz="quarter" idx="4294967295"/>
          </p:nvPr>
        </p:nvSpPr>
        <p:spPr>
          <a:xfrm>
            <a:off x="11173043" y="5953689"/>
            <a:ext cx="500380" cy="333663"/>
          </a:xfrm>
          <a:prstGeom prst="rect">
            <a:avLst/>
          </a:prstGeom>
        </p:spPr>
        <p:txBody>
          <a:bodyPr/>
          <a:lstStyle/>
          <a:p>
            <a:fld id="{DDBE135E-2566-4748-853C-8A3B78F0FB00}" type="slidenum">
              <a:rPr lang="en-GB" smtClean="0"/>
              <a:t>7</a:t>
            </a:fld>
            <a:endParaRPr lang="en-GB" dirty="0"/>
          </a:p>
        </p:txBody>
      </p:sp>
      <p:sp>
        <p:nvSpPr>
          <p:cNvPr id="22" name="Rectangle: Rounded Corners 21">
            <a:extLst>
              <a:ext uri="{FF2B5EF4-FFF2-40B4-BE49-F238E27FC236}">
                <a16:creationId xmlns:a16="http://schemas.microsoft.com/office/drawing/2014/main" id="{1FE3C6D5-DE7E-F741-71E5-16FFC5E7BF49}"/>
              </a:ext>
            </a:extLst>
          </p:cNvPr>
          <p:cNvSpPr/>
          <p:nvPr/>
        </p:nvSpPr>
        <p:spPr>
          <a:xfrm>
            <a:off x="621019" y="5854593"/>
            <a:ext cx="1447920" cy="244047"/>
          </a:xfrm>
          <a:prstGeom prst="roundRect">
            <a:avLst/>
          </a:prstGeom>
          <a:solidFill>
            <a:srgbClr val="00436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solidFill>
                  <a:schemeClr val="bg1"/>
                </a:solidFill>
              </a:rPr>
              <a:t>Seizure free</a:t>
            </a:r>
          </a:p>
        </p:txBody>
      </p:sp>
      <p:sp>
        <p:nvSpPr>
          <p:cNvPr id="23" name="Rectangle: Rounded Corners 22">
            <a:extLst>
              <a:ext uri="{FF2B5EF4-FFF2-40B4-BE49-F238E27FC236}">
                <a16:creationId xmlns:a16="http://schemas.microsoft.com/office/drawing/2014/main" id="{CD5438CD-54B6-AA9B-937C-7D761A70D432}"/>
              </a:ext>
            </a:extLst>
          </p:cNvPr>
          <p:cNvSpPr/>
          <p:nvPr/>
        </p:nvSpPr>
        <p:spPr>
          <a:xfrm>
            <a:off x="2926374" y="5847825"/>
            <a:ext cx="1019453" cy="244047"/>
          </a:xfrm>
          <a:prstGeom prst="roundRect">
            <a:avLst/>
          </a:prstGeom>
          <a:solidFill>
            <a:srgbClr val="00436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solidFill>
                  <a:schemeClr val="bg1"/>
                </a:solidFill>
              </a:rPr>
              <a:t>&gt;1 - 2</a:t>
            </a:r>
          </a:p>
        </p:txBody>
      </p:sp>
      <p:sp>
        <p:nvSpPr>
          <p:cNvPr id="29" name="Rectangle: Rounded Corners 28">
            <a:extLst>
              <a:ext uri="{FF2B5EF4-FFF2-40B4-BE49-F238E27FC236}">
                <a16:creationId xmlns:a16="http://schemas.microsoft.com/office/drawing/2014/main" id="{819987FE-32DD-6253-5D4B-DC59BF97C37D}"/>
              </a:ext>
            </a:extLst>
          </p:cNvPr>
          <p:cNvSpPr/>
          <p:nvPr/>
        </p:nvSpPr>
        <p:spPr>
          <a:xfrm>
            <a:off x="2161090" y="5847825"/>
            <a:ext cx="661127" cy="227898"/>
          </a:xfrm>
          <a:prstGeom prst="roundRect">
            <a:avLst/>
          </a:prstGeom>
          <a:solidFill>
            <a:srgbClr val="00436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solidFill>
                  <a:schemeClr val="bg1"/>
                </a:solidFill>
              </a:rPr>
              <a:t>≤ 1</a:t>
            </a:r>
          </a:p>
        </p:txBody>
      </p:sp>
      <p:sp>
        <p:nvSpPr>
          <p:cNvPr id="30" name="Rectangle: Rounded Corners 29">
            <a:extLst>
              <a:ext uri="{FF2B5EF4-FFF2-40B4-BE49-F238E27FC236}">
                <a16:creationId xmlns:a16="http://schemas.microsoft.com/office/drawing/2014/main" id="{1D433703-F15F-8D5A-080E-ED4B12D45CF9}"/>
              </a:ext>
            </a:extLst>
          </p:cNvPr>
          <p:cNvSpPr/>
          <p:nvPr/>
        </p:nvSpPr>
        <p:spPr>
          <a:xfrm>
            <a:off x="4050169" y="5847825"/>
            <a:ext cx="1019453" cy="244047"/>
          </a:xfrm>
          <a:prstGeom prst="roundRect">
            <a:avLst/>
          </a:prstGeom>
          <a:solidFill>
            <a:srgbClr val="00436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solidFill>
                  <a:schemeClr val="bg1"/>
                </a:solidFill>
              </a:rPr>
              <a:t>&gt;2 - 4</a:t>
            </a:r>
          </a:p>
        </p:txBody>
      </p:sp>
      <p:sp>
        <p:nvSpPr>
          <p:cNvPr id="31" name="Rectangle: Rounded Corners 30">
            <a:extLst>
              <a:ext uri="{FF2B5EF4-FFF2-40B4-BE49-F238E27FC236}">
                <a16:creationId xmlns:a16="http://schemas.microsoft.com/office/drawing/2014/main" id="{D2DCFD35-8998-6BFB-44F4-24C19BBEEE50}"/>
              </a:ext>
            </a:extLst>
          </p:cNvPr>
          <p:cNvSpPr/>
          <p:nvPr/>
        </p:nvSpPr>
        <p:spPr>
          <a:xfrm>
            <a:off x="5186871" y="5847825"/>
            <a:ext cx="665251" cy="250815"/>
          </a:xfrm>
          <a:prstGeom prst="roundRect">
            <a:avLst/>
          </a:prstGeom>
          <a:solidFill>
            <a:srgbClr val="00436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solidFill>
                  <a:schemeClr val="bg1"/>
                </a:solidFill>
              </a:rPr>
              <a:t>≥4</a:t>
            </a:r>
          </a:p>
        </p:txBody>
      </p:sp>
      <p:sp>
        <p:nvSpPr>
          <p:cNvPr id="34" name="Rectangle: Rounded Corners 33">
            <a:extLst>
              <a:ext uri="{FF2B5EF4-FFF2-40B4-BE49-F238E27FC236}">
                <a16:creationId xmlns:a16="http://schemas.microsoft.com/office/drawing/2014/main" id="{12B2ABCA-34C0-66DA-EC47-543A883A839F}"/>
              </a:ext>
            </a:extLst>
          </p:cNvPr>
          <p:cNvSpPr/>
          <p:nvPr/>
        </p:nvSpPr>
        <p:spPr>
          <a:xfrm>
            <a:off x="3192634" y="5129437"/>
            <a:ext cx="720759" cy="24404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2-7</a:t>
            </a:r>
          </a:p>
        </p:txBody>
      </p:sp>
      <p:sp>
        <p:nvSpPr>
          <p:cNvPr id="44" name="Rectangle: Rounded Corners 43">
            <a:extLst>
              <a:ext uri="{FF2B5EF4-FFF2-40B4-BE49-F238E27FC236}">
                <a16:creationId xmlns:a16="http://schemas.microsoft.com/office/drawing/2014/main" id="{512865FA-5293-E3CD-AE6C-31FE5D97F2A2}"/>
              </a:ext>
            </a:extLst>
          </p:cNvPr>
          <p:cNvSpPr/>
          <p:nvPr/>
        </p:nvSpPr>
        <p:spPr>
          <a:xfrm>
            <a:off x="603484" y="5133093"/>
            <a:ext cx="1498469" cy="24120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Seizure free</a:t>
            </a:r>
          </a:p>
        </p:txBody>
      </p:sp>
      <p:sp>
        <p:nvSpPr>
          <p:cNvPr id="45" name="Rectangle: Rounded Corners 44">
            <a:extLst>
              <a:ext uri="{FF2B5EF4-FFF2-40B4-BE49-F238E27FC236}">
                <a16:creationId xmlns:a16="http://schemas.microsoft.com/office/drawing/2014/main" id="{A12F9412-9737-12EB-12E2-193E222EF5AA}"/>
              </a:ext>
            </a:extLst>
          </p:cNvPr>
          <p:cNvSpPr/>
          <p:nvPr/>
        </p:nvSpPr>
        <p:spPr>
          <a:xfrm>
            <a:off x="2262477" y="5129437"/>
            <a:ext cx="720759" cy="24404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48" name="Rectangle: Rounded Corners 47">
            <a:extLst>
              <a:ext uri="{FF2B5EF4-FFF2-40B4-BE49-F238E27FC236}">
                <a16:creationId xmlns:a16="http://schemas.microsoft.com/office/drawing/2014/main" id="{EA63286C-DD7F-0614-DACD-7AEC54726DF8}"/>
              </a:ext>
            </a:extLst>
          </p:cNvPr>
          <p:cNvSpPr/>
          <p:nvPr/>
        </p:nvSpPr>
        <p:spPr>
          <a:xfrm>
            <a:off x="4122791" y="5133093"/>
            <a:ext cx="720759" cy="24404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a:t>
            </a:r>
          </a:p>
        </p:txBody>
      </p:sp>
      <p:sp>
        <p:nvSpPr>
          <p:cNvPr id="6" name="Oval 5">
            <a:extLst>
              <a:ext uri="{FF2B5EF4-FFF2-40B4-BE49-F238E27FC236}">
                <a16:creationId xmlns:a16="http://schemas.microsoft.com/office/drawing/2014/main" id="{15479FD4-30F5-ACA3-5A6A-8B6C6466967F}"/>
              </a:ext>
            </a:extLst>
          </p:cNvPr>
          <p:cNvSpPr/>
          <p:nvPr/>
        </p:nvSpPr>
        <p:spPr>
          <a:xfrm>
            <a:off x="948017" y="2877238"/>
            <a:ext cx="190096" cy="226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1</a:t>
            </a:r>
          </a:p>
        </p:txBody>
      </p:sp>
      <p:sp>
        <p:nvSpPr>
          <p:cNvPr id="8" name="Oval 7">
            <a:extLst>
              <a:ext uri="{FF2B5EF4-FFF2-40B4-BE49-F238E27FC236}">
                <a16:creationId xmlns:a16="http://schemas.microsoft.com/office/drawing/2014/main" id="{357249EB-57BF-0ED4-3133-601A6BF7BFB9}"/>
              </a:ext>
            </a:extLst>
          </p:cNvPr>
          <p:cNvSpPr/>
          <p:nvPr/>
        </p:nvSpPr>
        <p:spPr>
          <a:xfrm>
            <a:off x="1230142" y="2877238"/>
            <a:ext cx="190096" cy="226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2</a:t>
            </a:r>
          </a:p>
        </p:txBody>
      </p:sp>
      <p:sp>
        <p:nvSpPr>
          <p:cNvPr id="10" name="Oval 9">
            <a:extLst>
              <a:ext uri="{FF2B5EF4-FFF2-40B4-BE49-F238E27FC236}">
                <a16:creationId xmlns:a16="http://schemas.microsoft.com/office/drawing/2014/main" id="{0F79680E-17DB-A7C9-3461-94AF3555EB94}"/>
              </a:ext>
            </a:extLst>
          </p:cNvPr>
          <p:cNvSpPr/>
          <p:nvPr/>
        </p:nvSpPr>
        <p:spPr>
          <a:xfrm>
            <a:off x="1529975" y="2877238"/>
            <a:ext cx="190096" cy="226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3</a:t>
            </a:r>
          </a:p>
        </p:txBody>
      </p:sp>
      <p:sp>
        <p:nvSpPr>
          <p:cNvPr id="27" name="Oval 26">
            <a:extLst>
              <a:ext uri="{FF2B5EF4-FFF2-40B4-BE49-F238E27FC236}">
                <a16:creationId xmlns:a16="http://schemas.microsoft.com/office/drawing/2014/main" id="{CC32F7DC-DEAD-804B-1600-0BB38078642C}"/>
              </a:ext>
            </a:extLst>
          </p:cNvPr>
          <p:cNvSpPr/>
          <p:nvPr/>
        </p:nvSpPr>
        <p:spPr>
          <a:xfrm>
            <a:off x="1812100" y="2877238"/>
            <a:ext cx="190096" cy="226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4</a:t>
            </a:r>
          </a:p>
        </p:txBody>
      </p:sp>
      <p:sp>
        <p:nvSpPr>
          <p:cNvPr id="32" name="Oval 31">
            <a:extLst>
              <a:ext uri="{FF2B5EF4-FFF2-40B4-BE49-F238E27FC236}">
                <a16:creationId xmlns:a16="http://schemas.microsoft.com/office/drawing/2014/main" id="{0312DEAD-CDA1-082C-31A3-3668D586397B}"/>
              </a:ext>
            </a:extLst>
          </p:cNvPr>
          <p:cNvSpPr/>
          <p:nvPr/>
        </p:nvSpPr>
        <p:spPr>
          <a:xfrm>
            <a:off x="2122495" y="2877238"/>
            <a:ext cx="190096" cy="226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5</a:t>
            </a:r>
          </a:p>
        </p:txBody>
      </p:sp>
      <p:sp>
        <p:nvSpPr>
          <p:cNvPr id="35" name="Oval 34">
            <a:extLst>
              <a:ext uri="{FF2B5EF4-FFF2-40B4-BE49-F238E27FC236}">
                <a16:creationId xmlns:a16="http://schemas.microsoft.com/office/drawing/2014/main" id="{09112D83-3D3B-7F5B-F0BE-F7786658EDAD}"/>
              </a:ext>
            </a:extLst>
          </p:cNvPr>
          <p:cNvSpPr/>
          <p:nvPr/>
        </p:nvSpPr>
        <p:spPr>
          <a:xfrm>
            <a:off x="4612208" y="2802590"/>
            <a:ext cx="190096" cy="226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1</a:t>
            </a:r>
          </a:p>
        </p:txBody>
      </p:sp>
      <p:sp>
        <p:nvSpPr>
          <p:cNvPr id="37" name="Oval 36">
            <a:extLst>
              <a:ext uri="{FF2B5EF4-FFF2-40B4-BE49-F238E27FC236}">
                <a16:creationId xmlns:a16="http://schemas.microsoft.com/office/drawing/2014/main" id="{80A43462-F5A1-8E18-4762-C079CD65F8CC}"/>
              </a:ext>
            </a:extLst>
          </p:cNvPr>
          <p:cNvSpPr/>
          <p:nvPr/>
        </p:nvSpPr>
        <p:spPr>
          <a:xfrm>
            <a:off x="4894333" y="2802590"/>
            <a:ext cx="190096" cy="226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2</a:t>
            </a:r>
          </a:p>
        </p:txBody>
      </p:sp>
      <p:sp>
        <p:nvSpPr>
          <p:cNvPr id="39" name="Oval 38">
            <a:extLst>
              <a:ext uri="{FF2B5EF4-FFF2-40B4-BE49-F238E27FC236}">
                <a16:creationId xmlns:a16="http://schemas.microsoft.com/office/drawing/2014/main" id="{213D74FF-70B0-973A-EFB4-F4C73E2214B9}"/>
              </a:ext>
            </a:extLst>
          </p:cNvPr>
          <p:cNvSpPr/>
          <p:nvPr/>
        </p:nvSpPr>
        <p:spPr>
          <a:xfrm>
            <a:off x="5194166" y="2802590"/>
            <a:ext cx="190096" cy="226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3</a:t>
            </a:r>
          </a:p>
        </p:txBody>
      </p:sp>
      <p:sp>
        <p:nvSpPr>
          <p:cNvPr id="41" name="Oval 40">
            <a:extLst>
              <a:ext uri="{FF2B5EF4-FFF2-40B4-BE49-F238E27FC236}">
                <a16:creationId xmlns:a16="http://schemas.microsoft.com/office/drawing/2014/main" id="{03E6D878-2EFB-D26F-B412-3DB474F74E70}"/>
              </a:ext>
            </a:extLst>
          </p:cNvPr>
          <p:cNvSpPr/>
          <p:nvPr/>
        </p:nvSpPr>
        <p:spPr>
          <a:xfrm>
            <a:off x="5476291" y="2802590"/>
            <a:ext cx="190096" cy="226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4</a:t>
            </a:r>
          </a:p>
        </p:txBody>
      </p:sp>
      <p:sp>
        <p:nvSpPr>
          <p:cNvPr id="43" name="Oval 42">
            <a:extLst>
              <a:ext uri="{FF2B5EF4-FFF2-40B4-BE49-F238E27FC236}">
                <a16:creationId xmlns:a16="http://schemas.microsoft.com/office/drawing/2014/main" id="{D075A69E-160F-CBA2-3543-B2733FA6FBF3}"/>
              </a:ext>
            </a:extLst>
          </p:cNvPr>
          <p:cNvSpPr/>
          <p:nvPr/>
        </p:nvSpPr>
        <p:spPr>
          <a:xfrm>
            <a:off x="5786686" y="2802590"/>
            <a:ext cx="190096" cy="226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5</a:t>
            </a:r>
          </a:p>
        </p:txBody>
      </p:sp>
      <p:sp>
        <p:nvSpPr>
          <p:cNvPr id="47" name="Oval 46">
            <a:extLst>
              <a:ext uri="{FF2B5EF4-FFF2-40B4-BE49-F238E27FC236}">
                <a16:creationId xmlns:a16="http://schemas.microsoft.com/office/drawing/2014/main" id="{B6ABA796-3BEA-CB17-A52A-0A1EC0F3AE02}"/>
              </a:ext>
            </a:extLst>
          </p:cNvPr>
          <p:cNvSpPr/>
          <p:nvPr/>
        </p:nvSpPr>
        <p:spPr>
          <a:xfrm>
            <a:off x="1058922" y="2185232"/>
            <a:ext cx="190096" cy="226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52" name="Oval 51">
            <a:extLst>
              <a:ext uri="{FF2B5EF4-FFF2-40B4-BE49-F238E27FC236}">
                <a16:creationId xmlns:a16="http://schemas.microsoft.com/office/drawing/2014/main" id="{D3A3BCE1-C776-EA58-553D-AFB6D56C25A8}"/>
              </a:ext>
            </a:extLst>
          </p:cNvPr>
          <p:cNvSpPr/>
          <p:nvPr/>
        </p:nvSpPr>
        <p:spPr>
          <a:xfrm>
            <a:off x="1341047" y="2185232"/>
            <a:ext cx="190096" cy="226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54" name="Oval 53">
            <a:extLst>
              <a:ext uri="{FF2B5EF4-FFF2-40B4-BE49-F238E27FC236}">
                <a16:creationId xmlns:a16="http://schemas.microsoft.com/office/drawing/2014/main" id="{CA5F6D5F-54F2-ED14-981D-0FAC9B1DACB0}"/>
              </a:ext>
            </a:extLst>
          </p:cNvPr>
          <p:cNvSpPr/>
          <p:nvPr/>
        </p:nvSpPr>
        <p:spPr>
          <a:xfrm>
            <a:off x="1640880" y="2185232"/>
            <a:ext cx="190096" cy="226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56" name="Oval 55">
            <a:extLst>
              <a:ext uri="{FF2B5EF4-FFF2-40B4-BE49-F238E27FC236}">
                <a16:creationId xmlns:a16="http://schemas.microsoft.com/office/drawing/2014/main" id="{55B27F3D-49EC-D8F6-DB3A-FB093866D365}"/>
              </a:ext>
            </a:extLst>
          </p:cNvPr>
          <p:cNvSpPr/>
          <p:nvPr/>
        </p:nvSpPr>
        <p:spPr>
          <a:xfrm>
            <a:off x="1923005" y="2185232"/>
            <a:ext cx="190096" cy="226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60" name="Oval 59">
            <a:extLst>
              <a:ext uri="{FF2B5EF4-FFF2-40B4-BE49-F238E27FC236}">
                <a16:creationId xmlns:a16="http://schemas.microsoft.com/office/drawing/2014/main" id="{00751BB7-21F2-32E1-19B1-5BB2D9F8C60E}"/>
              </a:ext>
            </a:extLst>
          </p:cNvPr>
          <p:cNvSpPr/>
          <p:nvPr/>
        </p:nvSpPr>
        <p:spPr>
          <a:xfrm>
            <a:off x="4724771" y="2180811"/>
            <a:ext cx="190096" cy="226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62" name="Oval 61">
            <a:extLst>
              <a:ext uri="{FF2B5EF4-FFF2-40B4-BE49-F238E27FC236}">
                <a16:creationId xmlns:a16="http://schemas.microsoft.com/office/drawing/2014/main" id="{5BFD779A-623B-A2F3-434B-6B76AC3C10B0}"/>
              </a:ext>
            </a:extLst>
          </p:cNvPr>
          <p:cNvSpPr/>
          <p:nvPr/>
        </p:nvSpPr>
        <p:spPr>
          <a:xfrm>
            <a:off x="5006896" y="2180811"/>
            <a:ext cx="190096" cy="226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64" name="Oval 63">
            <a:extLst>
              <a:ext uri="{FF2B5EF4-FFF2-40B4-BE49-F238E27FC236}">
                <a16:creationId xmlns:a16="http://schemas.microsoft.com/office/drawing/2014/main" id="{FFE829E2-6C9F-F0E1-B0E6-5CA3A978B3C6}"/>
              </a:ext>
            </a:extLst>
          </p:cNvPr>
          <p:cNvSpPr/>
          <p:nvPr/>
        </p:nvSpPr>
        <p:spPr>
          <a:xfrm>
            <a:off x="5306729" y="2180811"/>
            <a:ext cx="190096" cy="226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66" name="Oval 65">
            <a:extLst>
              <a:ext uri="{FF2B5EF4-FFF2-40B4-BE49-F238E27FC236}">
                <a16:creationId xmlns:a16="http://schemas.microsoft.com/office/drawing/2014/main" id="{AC71729B-4B1F-C1FF-F251-149F119BE748}"/>
              </a:ext>
            </a:extLst>
          </p:cNvPr>
          <p:cNvSpPr/>
          <p:nvPr/>
        </p:nvSpPr>
        <p:spPr>
          <a:xfrm>
            <a:off x="5588854" y="2180811"/>
            <a:ext cx="190096" cy="226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graphicFrame>
        <p:nvGraphicFramePr>
          <p:cNvPr id="5" name="Content Placeholder 4">
            <a:extLst>
              <a:ext uri="{FF2B5EF4-FFF2-40B4-BE49-F238E27FC236}">
                <a16:creationId xmlns:a16="http://schemas.microsoft.com/office/drawing/2014/main" id="{4ED62112-AB49-F96B-EB87-5B9FE53873C6}"/>
              </a:ext>
            </a:extLst>
          </p:cNvPr>
          <p:cNvGraphicFramePr>
            <a:graphicFrameLocks/>
          </p:cNvGraphicFramePr>
          <p:nvPr>
            <p:extLst>
              <p:ext uri="{D42A27DB-BD31-4B8C-83A1-F6EECF244321}">
                <p14:modId xmlns:p14="http://schemas.microsoft.com/office/powerpoint/2010/main" val="274111430"/>
              </p:ext>
            </p:extLst>
          </p:nvPr>
        </p:nvGraphicFramePr>
        <p:xfrm>
          <a:off x="6615305" y="929231"/>
          <a:ext cx="5517399" cy="5806104"/>
        </p:xfrm>
        <a:graphic>
          <a:graphicData uri="http://schemas.openxmlformats.org/drawingml/2006/table">
            <a:tbl>
              <a:tblPr firstCol="1" bandRow="1">
                <a:tableStyleId>{EB344D84-9AFB-497E-A393-DC336BA19D2E}</a:tableStyleId>
              </a:tblPr>
              <a:tblGrid>
                <a:gridCol w="1430855">
                  <a:extLst>
                    <a:ext uri="{9D8B030D-6E8A-4147-A177-3AD203B41FA5}">
                      <a16:colId xmlns:a16="http://schemas.microsoft.com/office/drawing/2014/main" val="4161850894"/>
                    </a:ext>
                  </a:extLst>
                </a:gridCol>
                <a:gridCol w="4086544">
                  <a:extLst>
                    <a:ext uri="{9D8B030D-6E8A-4147-A177-3AD203B41FA5}">
                      <a16:colId xmlns:a16="http://schemas.microsoft.com/office/drawing/2014/main" val="1997089751"/>
                    </a:ext>
                  </a:extLst>
                </a:gridCol>
              </a:tblGrid>
              <a:tr h="170087">
                <a:tc>
                  <a:txBody>
                    <a:bodyPr/>
                    <a:lstStyle/>
                    <a:p>
                      <a:pPr>
                        <a:spcAft>
                          <a:spcPts val="0"/>
                        </a:spcAft>
                      </a:pPr>
                      <a:r>
                        <a:rPr lang="en-GB" sz="1600" b="0" dirty="0">
                          <a:solidFill>
                            <a:schemeClr val="tx1"/>
                          </a:solidFill>
                          <a:effectLst/>
                        </a:rPr>
                        <a:t>Structure </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935" marR="82935" marT="41468" marB="41468"/>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600" b="0" dirty="0">
                          <a:solidFill>
                            <a:schemeClr val="tx1"/>
                          </a:solidFill>
                          <a:effectLst/>
                        </a:rPr>
                        <a:t>Markov state transition model </a:t>
                      </a:r>
                    </a:p>
                  </a:txBody>
                  <a:tcPr marL="82935" marR="82935" marT="41468" marB="41468" anchor="ctr"/>
                </a:tc>
                <a:extLst>
                  <a:ext uri="{0D108BD9-81ED-4DB2-BD59-A6C34878D82A}">
                    <a16:rowId xmlns:a16="http://schemas.microsoft.com/office/drawing/2014/main" val="3604978670"/>
                  </a:ext>
                </a:extLst>
              </a:tr>
              <a:tr h="170087">
                <a:tc>
                  <a:txBody>
                    <a:bodyPr/>
                    <a:lstStyle/>
                    <a:p>
                      <a:pPr>
                        <a:spcAft>
                          <a:spcPts val="0"/>
                        </a:spcAft>
                      </a:pPr>
                      <a:r>
                        <a:rPr lang="en-GB" sz="1600" b="0" dirty="0">
                          <a:solidFill>
                            <a:schemeClr val="tx1"/>
                          </a:solidFill>
                          <a:effectLst/>
                        </a:rPr>
                        <a:t>Population</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935" marR="82935" marT="41468" marB="41468"/>
                </a:tc>
                <a:tc>
                  <a:txBody>
                    <a:bodyPr/>
                    <a:lstStyle/>
                    <a:p>
                      <a:pPr>
                        <a:spcAft>
                          <a:spcPts val="0"/>
                        </a:spcAft>
                      </a:pPr>
                      <a:r>
                        <a:rPr lang="en-GB" sz="1600" kern="1200" dirty="0">
                          <a:solidFill>
                            <a:schemeClr val="tx1"/>
                          </a:solidFill>
                          <a:effectLst/>
                        </a:rPr>
                        <a:t>People with TSC (focal impaired &amp; generalised only)</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935" marR="82935" marT="41468" marB="41468" anchor="ctr"/>
                </a:tc>
                <a:extLst>
                  <a:ext uri="{0D108BD9-81ED-4DB2-BD59-A6C34878D82A}">
                    <a16:rowId xmlns:a16="http://schemas.microsoft.com/office/drawing/2014/main" val="276098022"/>
                  </a:ext>
                </a:extLst>
              </a:tr>
              <a:tr h="297652">
                <a:tc>
                  <a:txBody>
                    <a:bodyPr/>
                    <a:lstStyle/>
                    <a:p>
                      <a:pPr>
                        <a:spcAft>
                          <a:spcPts val="0"/>
                        </a:spcAft>
                      </a:pPr>
                      <a:r>
                        <a:rPr lang="en-GB" sz="1600" b="0" dirty="0">
                          <a:solidFill>
                            <a:schemeClr val="tx1"/>
                          </a:solidFill>
                          <a:effectLst/>
                        </a:rPr>
                        <a:t>Response to treatment </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935" marR="82935" marT="41468" marB="41468"/>
                </a:tc>
                <a:tc>
                  <a:txBody>
                    <a:bodyPr/>
                    <a:lstStyle/>
                    <a:p>
                      <a:pPr>
                        <a:spcAft>
                          <a:spcPts val="0"/>
                        </a:spcAft>
                      </a:pPr>
                      <a:r>
                        <a:rPr lang="en-GB" sz="1600" kern="1200" dirty="0">
                          <a:solidFill>
                            <a:schemeClr val="tx1"/>
                          </a:solidFill>
                          <a:effectLst/>
                        </a:rPr>
                        <a:t>GWPCARE6 data used in regression models to predict </a:t>
                      </a:r>
                      <a:r>
                        <a:rPr lang="en-GB" sz="1600" kern="1200" dirty="0">
                          <a:solidFill>
                            <a:schemeClr val="tx1"/>
                          </a:solidFill>
                          <a:effectLst/>
                          <a:latin typeface="Arial" panose="020B0604020202020204" pitchFamily="34" charset="0"/>
                          <a:cs typeface="Arial" panose="020B0604020202020204" pitchFamily="34" charset="0"/>
                        </a:rPr>
                        <a:t>∆</a:t>
                      </a:r>
                      <a:r>
                        <a:rPr lang="en-GB" sz="1600" kern="1200" dirty="0">
                          <a:solidFill>
                            <a:schemeClr val="tx1"/>
                          </a:solidFill>
                          <a:effectLst/>
                        </a:rPr>
                        <a:t> in seizure free days &amp; seizure frequency. Maintained over time.</a:t>
                      </a:r>
                      <a:endParaRPr lang="en-GB" sz="1600" b="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935" marR="82935" marT="41468" marB="41468" anchor="ctr"/>
                </a:tc>
                <a:extLst>
                  <a:ext uri="{0D108BD9-81ED-4DB2-BD59-A6C34878D82A}">
                    <a16:rowId xmlns:a16="http://schemas.microsoft.com/office/drawing/2014/main" val="1082436778"/>
                  </a:ext>
                </a:extLst>
              </a:tr>
              <a:tr h="170087">
                <a:tc>
                  <a:txBody>
                    <a:bodyPr/>
                    <a:lstStyle/>
                    <a:p>
                      <a:pPr>
                        <a:spcAft>
                          <a:spcPts val="0"/>
                        </a:spcAft>
                      </a:pPr>
                      <a:r>
                        <a:rPr lang="en-GB" sz="1600" b="0" dirty="0">
                          <a:solidFill>
                            <a:schemeClr val="tx1"/>
                          </a:solidFill>
                          <a:effectLst/>
                        </a:rPr>
                        <a:t>Intervention</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935" marR="82935" marT="41468" marB="41468"/>
                </a:tc>
                <a:tc>
                  <a:txBody>
                    <a:bodyPr/>
                    <a:lstStyle/>
                    <a:p>
                      <a:pPr>
                        <a:spcAft>
                          <a:spcPts val="0"/>
                        </a:spcAft>
                      </a:pPr>
                      <a:r>
                        <a:rPr lang="en-GB" sz="1600" kern="1200" dirty="0">
                          <a:solidFill>
                            <a:schemeClr val="tx1"/>
                          </a:solidFill>
                          <a:effectLst/>
                        </a:rPr>
                        <a:t>Cannabidiol + usual care</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935" marR="82935" marT="41468" marB="41468" anchor="ctr"/>
                </a:tc>
                <a:extLst>
                  <a:ext uri="{0D108BD9-81ED-4DB2-BD59-A6C34878D82A}">
                    <a16:rowId xmlns:a16="http://schemas.microsoft.com/office/drawing/2014/main" val="3801994164"/>
                  </a:ext>
                </a:extLst>
              </a:tr>
              <a:tr h="170087">
                <a:tc>
                  <a:txBody>
                    <a:bodyPr/>
                    <a:lstStyle/>
                    <a:p>
                      <a:pPr>
                        <a:spcAft>
                          <a:spcPts val="0"/>
                        </a:spcAft>
                      </a:pPr>
                      <a:r>
                        <a:rPr lang="en-GB" sz="1600" b="0" dirty="0">
                          <a:solidFill>
                            <a:schemeClr val="tx1"/>
                          </a:solidFill>
                          <a:effectLst/>
                        </a:rPr>
                        <a:t>Comparator</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935" marR="82935" marT="41468" marB="41468"/>
                </a:tc>
                <a:tc>
                  <a:txBody>
                    <a:bodyPr/>
                    <a:lstStyle/>
                    <a:p>
                      <a:pPr>
                        <a:spcAft>
                          <a:spcPts val="0"/>
                        </a:spcAft>
                      </a:pPr>
                      <a:r>
                        <a:rPr lang="en-GB" sz="1600" kern="1200" dirty="0">
                          <a:solidFill>
                            <a:schemeClr val="tx1"/>
                          </a:solidFill>
                          <a:effectLst/>
                        </a:rPr>
                        <a:t>Usual care with ASMs</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935" marR="82935" marT="41468" marB="41468" anchor="ctr"/>
                </a:tc>
                <a:extLst>
                  <a:ext uri="{0D108BD9-81ED-4DB2-BD59-A6C34878D82A}">
                    <a16:rowId xmlns:a16="http://schemas.microsoft.com/office/drawing/2014/main" val="3900913976"/>
                  </a:ext>
                </a:extLst>
              </a:tr>
              <a:tr h="170087">
                <a:tc>
                  <a:txBody>
                    <a:bodyPr/>
                    <a:lstStyle/>
                    <a:p>
                      <a:pPr>
                        <a:spcAft>
                          <a:spcPts val="0"/>
                        </a:spcAft>
                      </a:pPr>
                      <a:r>
                        <a:rPr lang="en-GB" sz="1600" b="0" dirty="0">
                          <a:solidFill>
                            <a:schemeClr val="tx1"/>
                          </a:solidFill>
                          <a:effectLst/>
                        </a:rPr>
                        <a:t>Cycle length</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935" marR="82935" marT="41468" marB="41468"/>
                </a:tc>
                <a:tc>
                  <a:txBody>
                    <a:bodyPr/>
                    <a:lstStyle/>
                    <a:p>
                      <a:pPr>
                        <a:spcAft>
                          <a:spcPts val="0"/>
                        </a:spcAft>
                      </a:pPr>
                      <a:r>
                        <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week</a:t>
                      </a:r>
                    </a:p>
                  </a:txBody>
                  <a:tcPr marL="82935" marR="82935" marT="41468" marB="41468" anchor="ctr"/>
                </a:tc>
                <a:extLst>
                  <a:ext uri="{0D108BD9-81ED-4DB2-BD59-A6C34878D82A}">
                    <a16:rowId xmlns:a16="http://schemas.microsoft.com/office/drawing/2014/main" val="216197266"/>
                  </a:ext>
                </a:extLst>
              </a:tr>
              <a:tr h="170087">
                <a:tc>
                  <a:txBody>
                    <a:bodyPr/>
                    <a:lstStyle/>
                    <a:p>
                      <a:pPr>
                        <a:spcAft>
                          <a:spcPts val="0"/>
                        </a:spcAft>
                      </a:pPr>
                      <a:r>
                        <a:rPr lang="en-GB" sz="1600" b="0" dirty="0">
                          <a:solidFill>
                            <a:schemeClr val="tx1"/>
                          </a:solidFill>
                          <a:effectLst/>
                        </a:rPr>
                        <a:t>Time horizon </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935" marR="82935" marT="41468" marB="41468"/>
                </a:tc>
                <a:tc>
                  <a:txBody>
                    <a:bodyPr/>
                    <a:lstStyle/>
                    <a:p>
                      <a:pPr>
                        <a:spcAft>
                          <a:spcPts val="0"/>
                        </a:spcAft>
                      </a:pPr>
                      <a:r>
                        <a:rPr lang="en-GB" sz="1600" b="0" dirty="0">
                          <a:solidFill>
                            <a:schemeClr val="tx1"/>
                          </a:solidFill>
                          <a:effectLst/>
                        </a:rPr>
                        <a:t>Lifetime </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935" marR="82935" marT="41468" marB="41468" anchor="ctr"/>
                </a:tc>
                <a:extLst>
                  <a:ext uri="{0D108BD9-81ED-4DB2-BD59-A6C34878D82A}">
                    <a16:rowId xmlns:a16="http://schemas.microsoft.com/office/drawing/2014/main" val="2578552818"/>
                  </a:ext>
                </a:extLst>
              </a:tr>
              <a:tr h="170087">
                <a:tc>
                  <a:txBody>
                    <a:bodyPr/>
                    <a:lstStyle/>
                    <a:p>
                      <a:pPr>
                        <a:spcAft>
                          <a:spcPts val="0"/>
                        </a:spcAft>
                      </a:pPr>
                      <a:r>
                        <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Costs</a:t>
                      </a:r>
                    </a:p>
                  </a:txBody>
                  <a:tcPr marL="82935" marR="82935" marT="41468" marB="41468"/>
                </a:tc>
                <a:tc>
                  <a:txBody>
                    <a:bodyPr/>
                    <a:lstStyle/>
                    <a:p>
                      <a:pPr marL="0" indent="0">
                        <a:buFont typeface="Arial" panose="020B0604020202020204" pitchFamily="34" charset="0"/>
                        <a:buNone/>
                      </a:pPr>
                      <a:r>
                        <a:rPr lang="en-GB" sz="1600" dirty="0"/>
                        <a:t>Adverse events; managing TAND (2-6 year olds only); subsequent treatments</a:t>
                      </a:r>
                    </a:p>
                  </a:txBody>
                  <a:tcPr marL="82935" marR="82935" marT="41468" marB="41468" anchor="ctr"/>
                </a:tc>
                <a:extLst>
                  <a:ext uri="{0D108BD9-81ED-4DB2-BD59-A6C34878D82A}">
                    <a16:rowId xmlns:a16="http://schemas.microsoft.com/office/drawing/2014/main" val="3328703930"/>
                  </a:ext>
                </a:extLst>
              </a:tr>
              <a:tr h="170087">
                <a:tc>
                  <a:txBody>
                    <a:bodyPr/>
                    <a:lstStyle/>
                    <a:p>
                      <a:pPr>
                        <a:spcAft>
                          <a:spcPts val="0"/>
                        </a:spcAft>
                      </a:pPr>
                      <a:r>
                        <a:rPr lang="en-GB" sz="1600" b="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HRQoL</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935" marR="82935" marT="41468" marB="41468"/>
                </a:tc>
                <a:tc>
                  <a:txBody>
                    <a:bodyPr/>
                    <a:lstStyle/>
                    <a:p>
                      <a:pPr marL="0" indent="0">
                        <a:buFont typeface="Arial" panose="020B0604020202020204" pitchFamily="34" charset="0"/>
                        <a:buNone/>
                      </a:pPr>
                      <a:r>
                        <a:rPr lang="en-GB" sz="1600" dirty="0"/>
                        <a:t>SAEs (disutility); delaying TAND (cannabidiol, ages 2 to 6 only); carers (disutility)</a:t>
                      </a:r>
                    </a:p>
                  </a:txBody>
                  <a:tcPr marL="82935" marR="82935" marT="41468" marB="41468" anchor="ctr"/>
                </a:tc>
                <a:extLst>
                  <a:ext uri="{0D108BD9-81ED-4DB2-BD59-A6C34878D82A}">
                    <a16:rowId xmlns:a16="http://schemas.microsoft.com/office/drawing/2014/main" val="934093148"/>
                  </a:ext>
                </a:extLst>
              </a:tr>
              <a:tr h="552782">
                <a:tc>
                  <a:txBody>
                    <a:bodyPr/>
                    <a:lstStyle/>
                    <a:p>
                      <a:r>
                        <a:rPr lang="en-GB" sz="1600" b="0" dirty="0">
                          <a:solidFill>
                            <a:schemeClr val="tx1"/>
                          </a:solidFill>
                        </a:rPr>
                        <a:t>Mortality</a:t>
                      </a:r>
                    </a:p>
                  </a:txBody>
                  <a:tcPr/>
                </a:tc>
                <a:tc>
                  <a:txBody>
                    <a:bodyPr/>
                    <a:lstStyle/>
                    <a:p>
                      <a:pPr marL="0" indent="0">
                        <a:buFont typeface="Arial" panose="020B0604020202020204" pitchFamily="34" charset="0"/>
                        <a:buNone/>
                      </a:pPr>
                      <a:r>
                        <a:rPr lang="en-GB" sz="1600" kern="1200" dirty="0">
                          <a:solidFill>
                            <a:schemeClr val="tx1"/>
                          </a:solidFill>
                          <a:effectLst/>
                        </a:rPr>
                        <a:t>Background mortality with risk of SUDEP for both arms. No mortality benefit for cannabidiol</a:t>
                      </a:r>
                      <a:endParaRPr lang="en-GB" sz="1600" dirty="0">
                        <a:solidFill>
                          <a:schemeClr val="tx1"/>
                        </a:solidFill>
                      </a:endParaRPr>
                    </a:p>
                  </a:txBody>
                  <a:tcPr/>
                </a:tc>
                <a:extLst>
                  <a:ext uri="{0D108BD9-81ED-4DB2-BD59-A6C34878D82A}">
                    <a16:rowId xmlns:a16="http://schemas.microsoft.com/office/drawing/2014/main" val="2439530476"/>
                  </a:ext>
                </a:extLst>
              </a:tr>
              <a:tr h="297652">
                <a:tc>
                  <a:txBody>
                    <a:bodyPr/>
                    <a:lstStyle/>
                    <a:p>
                      <a:r>
                        <a:rPr lang="en-GB" sz="1600" b="0" dirty="0">
                          <a:solidFill>
                            <a:schemeClr val="tx1"/>
                          </a:solidFill>
                        </a:rPr>
                        <a:t>Subsequent treatment </a:t>
                      </a:r>
                    </a:p>
                  </a:txBody>
                  <a:tcPr/>
                </a:tc>
                <a:tc>
                  <a:txBody>
                    <a:bodyPr/>
                    <a:lstStyle/>
                    <a:p>
                      <a:pPr marL="0" indent="0">
                        <a:buFont typeface="Arial" panose="020B0604020202020204" pitchFamily="34" charset="0"/>
                        <a:buNone/>
                      </a:pPr>
                      <a:r>
                        <a:rPr lang="en-GB" sz="1600" dirty="0">
                          <a:solidFill>
                            <a:schemeClr val="tx1"/>
                          </a:solidFill>
                        </a:rPr>
                        <a:t>7.7% start everolimus at 2 years (usual care) or on stopping cannabidiol</a:t>
                      </a:r>
                    </a:p>
                  </a:txBody>
                  <a:tcPr/>
                </a:tc>
                <a:extLst>
                  <a:ext uri="{0D108BD9-81ED-4DB2-BD59-A6C34878D82A}">
                    <a16:rowId xmlns:a16="http://schemas.microsoft.com/office/drawing/2014/main" val="2041974188"/>
                  </a:ext>
                </a:extLst>
              </a:tr>
            </a:tbl>
          </a:graphicData>
        </a:graphic>
      </p:graphicFrame>
      <p:sp>
        <p:nvSpPr>
          <p:cNvPr id="3" name="Slide Number Placeholder 2">
            <a:extLst>
              <a:ext uri="{FF2B5EF4-FFF2-40B4-BE49-F238E27FC236}">
                <a16:creationId xmlns:a16="http://schemas.microsoft.com/office/drawing/2014/main" id="{FE8B0CB0-DB77-AA60-3A3F-1D1193AB556A}"/>
              </a:ext>
            </a:extLst>
          </p:cNvPr>
          <p:cNvSpPr txBox="1">
            <a:spLocks/>
          </p:cNvSpPr>
          <p:nvPr/>
        </p:nvSpPr>
        <p:spPr>
          <a:xfrm>
            <a:off x="11731865" y="491187"/>
            <a:ext cx="400839" cy="27941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DDBE135E-2566-4748-853C-8A3B78F0FB00}" type="slidenum">
              <a:rPr lang="en-GB" smtClean="0"/>
              <a:pPr/>
              <a:t>7</a:t>
            </a:fld>
            <a:endParaRPr lang="en-GB" dirty="0"/>
          </a:p>
        </p:txBody>
      </p:sp>
      <p:sp>
        <p:nvSpPr>
          <p:cNvPr id="7" name="TextBox 6">
            <a:extLst>
              <a:ext uri="{FF2B5EF4-FFF2-40B4-BE49-F238E27FC236}">
                <a16:creationId xmlns:a16="http://schemas.microsoft.com/office/drawing/2014/main" id="{D9B3534A-835B-858F-EA81-EC95BA631668}"/>
              </a:ext>
            </a:extLst>
          </p:cNvPr>
          <p:cNvSpPr txBox="1"/>
          <p:nvPr/>
        </p:nvSpPr>
        <p:spPr>
          <a:xfrm>
            <a:off x="11263581" y="85651"/>
            <a:ext cx="838138" cy="251287"/>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GB" sz="1633" b="1" dirty="0">
                <a:solidFill>
                  <a:schemeClr val="accent1"/>
                </a:solidFill>
              </a:rPr>
              <a:t> RECAP</a:t>
            </a:r>
            <a:r>
              <a:rPr lang="en-GB" sz="1633" b="1" dirty="0">
                <a:solidFill>
                  <a:schemeClr val="tx1"/>
                </a:solidFill>
              </a:rPr>
              <a:t> </a:t>
            </a:r>
          </a:p>
        </p:txBody>
      </p:sp>
    </p:spTree>
    <p:extLst>
      <p:ext uri="{BB962C8B-B14F-4D97-AF65-F5344CB8AC3E}">
        <p14:creationId xmlns:p14="http://schemas.microsoft.com/office/powerpoint/2010/main" val="2913370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DEA7C7-E8B5-417A-AB1B-60AB11595542}"/>
              </a:ext>
            </a:extLst>
          </p:cNvPr>
          <p:cNvSpPr txBox="1"/>
          <p:nvPr/>
        </p:nvSpPr>
        <p:spPr>
          <a:xfrm>
            <a:off x="1606307" y="6311402"/>
            <a:ext cx="779392" cy="251287"/>
          </a:xfrm>
          <a:prstGeom prst="rect">
            <a:avLst/>
          </a:prstGeom>
          <a:solidFill>
            <a:schemeClr val="bg1"/>
          </a:solidFill>
        </p:spPr>
        <p:txBody>
          <a:bodyPr wrap="square" lIns="0" tIns="0" rIns="0" bIns="0" rtlCol="0">
            <a:spAutoFit/>
          </a:bodyPr>
          <a:lstStyle/>
          <a:p>
            <a:endParaRPr lang="en-GB" sz="1633" dirty="0"/>
          </a:p>
        </p:txBody>
      </p:sp>
      <p:sp>
        <p:nvSpPr>
          <p:cNvPr id="10" name="TextBox 9">
            <a:extLst>
              <a:ext uri="{FF2B5EF4-FFF2-40B4-BE49-F238E27FC236}">
                <a16:creationId xmlns:a16="http://schemas.microsoft.com/office/drawing/2014/main" id="{7FD5820D-00E3-451B-866D-F11BD241BA2A}"/>
              </a:ext>
            </a:extLst>
          </p:cNvPr>
          <p:cNvSpPr txBox="1"/>
          <p:nvPr/>
        </p:nvSpPr>
        <p:spPr>
          <a:xfrm>
            <a:off x="1029889" y="6468683"/>
            <a:ext cx="9587701" cy="315599"/>
          </a:xfrm>
          <a:prstGeom prst="rect">
            <a:avLst/>
          </a:prstGeom>
          <a:noFill/>
        </p:spPr>
        <p:txBody>
          <a:bodyPr wrap="square">
            <a:spAutoFit/>
          </a:bodyPr>
          <a:lstStyle/>
          <a:p>
            <a:r>
              <a:rPr lang="en-GB" sz="1451" dirty="0"/>
              <a:t>DS, Dravet Syndrome; HCRU, health care resource use; LGS, Lennox Gastaut  Syndrome; </a:t>
            </a:r>
            <a:endParaRPr lang="en-GB" sz="1451" b="1" dirty="0"/>
          </a:p>
        </p:txBody>
      </p:sp>
      <p:sp>
        <p:nvSpPr>
          <p:cNvPr id="2" name="Title 1">
            <a:extLst>
              <a:ext uri="{FF2B5EF4-FFF2-40B4-BE49-F238E27FC236}">
                <a16:creationId xmlns:a16="http://schemas.microsoft.com/office/drawing/2014/main" id="{CD71C20C-23C8-9048-A904-5A383579B427}"/>
              </a:ext>
            </a:extLst>
          </p:cNvPr>
          <p:cNvSpPr>
            <a:spLocks noGrp="1"/>
          </p:cNvSpPr>
          <p:nvPr>
            <p:ph type="title"/>
          </p:nvPr>
        </p:nvSpPr>
        <p:spPr>
          <a:xfrm>
            <a:off x="301495" y="212240"/>
            <a:ext cx="10549778" cy="723555"/>
          </a:xfrm>
        </p:spPr>
        <p:txBody>
          <a:bodyPr>
            <a:normAutofit/>
          </a:bodyPr>
          <a:lstStyle/>
          <a:p>
            <a:pPr>
              <a:lnSpc>
                <a:spcPts val="2177"/>
              </a:lnSpc>
            </a:pPr>
            <a:r>
              <a:rPr lang="en-US" sz="2540" dirty="0">
                <a:solidFill>
                  <a:schemeClr val="tx1"/>
                </a:solidFill>
              </a:rPr>
              <a:t>ACD: committee conclusions/considerations, model inputs</a:t>
            </a:r>
            <a:br>
              <a:rPr lang="en-US" dirty="0">
                <a:solidFill>
                  <a:schemeClr val="tx1"/>
                </a:solidFill>
              </a:rPr>
            </a:br>
            <a:r>
              <a:rPr lang="en-US" sz="1814" b="0" i="1" dirty="0">
                <a:solidFill>
                  <a:schemeClr val="tx2"/>
                </a:solidFill>
              </a:rPr>
              <a:t>Uncertainty in assumptions re population distribution &amp; treatment effect on BMI &amp; hyperphagia </a:t>
            </a:r>
          </a:p>
        </p:txBody>
      </p:sp>
      <p:sp>
        <p:nvSpPr>
          <p:cNvPr id="6" name="Slide Number Placeholder 2">
            <a:extLst>
              <a:ext uri="{FF2B5EF4-FFF2-40B4-BE49-F238E27FC236}">
                <a16:creationId xmlns:a16="http://schemas.microsoft.com/office/drawing/2014/main" id="{5101F333-4F9F-4CFE-A3A9-2DC28B7E2D9A}"/>
              </a:ext>
            </a:extLst>
          </p:cNvPr>
          <p:cNvSpPr txBox="1">
            <a:spLocks/>
          </p:cNvSpPr>
          <p:nvPr/>
        </p:nvSpPr>
        <p:spPr>
          <a:xfrm>
            <a:off x="10023908" y="6285706"/>
            <a:ext cx="453840" cy="302629"/>
          </a:xfrm>
          <a:prstGeom prst="rect">
            <a:avLst/>
          </a:prstGeom>
        </p:spPr>
        <p:txBody>
          <a:bodyPr vert="horz" lIns="0" tIns="0" rIns="0" bIns="0" rtlCol="0" anchor="b" anchorCtr="0"/>
          <a:lstStyle>
            <a:defPPr>
              <a:defRPr lang="en-US"/>
            </a:defPPr>
            <a:lvl1pPr marL="0" algn="r" defTabSz="1043056" rtl="0" eaLnBrk="1" latinLnBrk="0" hangingPunct="1">
              <a:defRPr sz="1400" b="1"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endParaRPr lang="en-GB" sz="1270" dirty="0"/>
          </a:p>
        </p:txBody>
      </p:sp>
      <p:graphicFrame>
        <p:nvGraphicFramePr>
          <p:cNvPr id="8" name="Table 5">
            <a:extLst>
              <a:ext uri="{FF2B5EF4-FFF2-40B4-BE49-F238E27FC236}">
                <a16:creationId xmlns:a16="http://schemas.microsoft.com/office/drawing/2014/main" id="{0E25EA53-7215-4C14-A13A-CC4EA447BB89}"/>
              </a:ext>
            </a:extLst>
          </p:cNvPr>
          <p:cNvGraphicFramePr>
            <a:graphicFrameLocks/>
          </p:cNvGraphicFramePr>
          <p:nvPr>
            <p:extLst>
              <p:ext uri="{D42A27DB-BD31-4B8C-83A1-F6EECF244321}">
                <p14:modId xmlns:p14="http://schemas.microsoft.com/office/powerpoint/2010/main" val="3448924023"/>
              </p:ext>
            </p:extLst>
          </p:nvPr>
        </p:nvGraphicFramePr>
        <p:xfrm>
          <a:off x="98555" y="836444"/>
          <a:ext cx="11791950" cy="5562264"/>
        </p:xfrm>
        <a:graphic>
          <a:graphicData uri="http://schemas.openxmlformats.org/drawingml/2006/table">
            <a:tbl>
              <a:tblPr firstRow="1" firstCol="1" bandRow="1">
                <a:tableStyleId>{F2DE63D5-997A-4646-A377-4702673A728D}</a:tableStyleId>
              </a:tblPr>
              <a:tblGrid>
                <a:gridCol w="1659939">
                  <a:extLst>
                    <a:ext uri="{9D8B030D-6E8A-4147-A177-3AD203B41FA5}">
                      <a16:colId xmlns:a16="http://schemas.microsoft.com/office/drawing/2014/main" val="1433482605"/>
                    </a:ext>
                  </a:extLst>
                </a:gridCol>
                <a:gridCol w="307373">
                  <a:extLst>
                    <a:ext uri="{9D8B030D-6E8A-4147-A177-3AD203B41FA5}">
                      <a16:colId xmlns:a16="http://schemas.microsoft.com/office/drawing/2014/main" val="1469832900"/>
                    </a:ext>
                  </a:extLst>
                </a:gridCol>
                <a:gridCol w="490138">
                  <a:extLst>
                    <a:ext uri="{9D8B030D-6E8A-4147-A177-3AD203B41FA5}">
                      <a16:colId xmlns:a16="http://schemas.microsoft.com/office/drawing/2014/main" val="4037319846"/>
                    </a:ext>
                  </a:extLst>
                </a:gridCol>
                <a:gridCol w="853736">
                  <a:extLst>
                    <a:ext uri="{9D8B030D-6E8A-4147-A177-3AD203B41FA5}">
                      <a16:colId xmlns:a16="http://schemas.microsoft.com/office/drawing/2014/main" val="1419541855"/>
                    </a:ext>
                  </a:extLst>
                </a:gridCol>
                <a:gridCol w="2104008">
                  <a:extLst>
                    <a:ext uri="{9D8B030D-6E8A-4147-A177-3AD203B41FA5}">
                      <a16:colId xmlns:a16="http://schemas.microsoft.com/office/drawing/2014/main" val="2299801316"/>
                    </a:ext>
                  </a:extLst>
                </a:gridCol>
                <a:gridCol w="1274854">
                  <a:extLst>
                    <a:ext uri="{9D8B030D-6E8A-4147-A177-3AD203B41FA5}">
                      <a16:colId xmlns:a16="http://schemas.microsoft.com/office/drawing/2014/main" val="625962484"/>
                    </a:ext>
                  </a:extLst>
                </a:gridCol>
                <a:gridCol w="5101902">
                  <a:extLst>
                    <a:ext uri="{9D8B030D-6E8A-4147-A177-3AD203B41FA5}">
                      <a16:colId xmlns:a16="http://schemas.microsoft.com/office/drawing/2014/main" val="3482489722"/>
                    </a:ext>
                  </a:extLst>
                </a:gridCol>
              </a:tblGrid>
              <a:tr h="195717">
                <a:tc>
                  <a:txBody>
                    <a:bodyPr/>
                    <a:lstStyle/>
                    <a:p>
                      <a:r>
                        <a:rPr lang="en-US" sz="1600" b="1" dirty="0">
                          <a:solidFill>
                            <a:sysClr val="windowText" lastClr="000000"/>
                          </a:solidFill>
                        </a:rPr>
                        <a:t>Topic</a:t>
                      </a:r>
                      <a:endParaRPr lang="en-US" sz="1600" b="1" dirty="0">
                        <a:solidFill>
                          <a:sysClr val="windowText" lastClr="000000"/>
                        </a:solidFill>
                        <a:latin typeface="Arial" panose="020B0604020202020204" pitchFamily="34" charset="0"/>
                        <a:cs typeface="Arial" panose="020B0604020202020204" pitchFamily="34" charset="0"/>
                      </a:endParaRPr>
                    </a:p>
                  </a:txBody>
                  <a:tcPr marL="82935" marR="82935" marT="41468" marB="41468"/>
                </a:tc>
                <a:tc gridSpan="3">
                  <a:txBody>
                    <a:bodyPr/>
                    <a:lstStyle/>
                    <a:p>
                      <a:r>
                        <a:rPr lang="en-US" sz="1600" b="1" dirty="0">
                          <a:solidFill>
                            <a:sysClr val="windowText" lastClr="000000"/>
                          </a:solidFill>
                        </a:rPr>
                        <a:t>Company</a:t>
                      </a:r>
                      <a:endParaRPr lang="en-US" sz="1600" b="1" dirty="0">
                        <a:solidFill>
                          <a:sysClr val="windowText" lastClr="000000"/>
                        </a:solidFill>
                        <a:latin typeface="Arial" panose="020B0604020202020204" pitchFamily="34" charset="0"/>
                        <a:cs typeface="Arial" panose="020B0604020202020204" pitchFamily="34" charset="0"/>
                      </a:endParaRPr>
                    </a:p>
                  </a:txBody>
                  <a:tcPr marL="82935" marR="82935" marT="41468" marB="41468"/>
                </a:tc>
                <a:tc hMerge="1">
                  <a:txBody>
                    <a:bodyPr/>
                    <a:lstStyle/>
                    <a:p>
                      <a:endParaRPr lang="en-GB"/>
                    </a:p>
                  </a:txBody>
                  <a:tcPr/>
                </a:tc>
                <a:tc hMerge="1">
                  <a:txBody>
                    <a:bodyPr/>
                    <a:lstStyle/>
                    <a:p>
                      <a:endParaRPr lang="en-US" sz="1700" b="0" dirty="0">
                        <a:latin typeface="Arial" panose="020B0604020202020204" pitchFamily="34" charset="0"/>
                        <a:cs typeface="Arial" panose="020B0604020202020204" pitchFamily="34" charset="0"/>
                      </a:endParaRPr>
                    </a:p>
                  </a:txBody>
                  <a:tcPr marL="82935" marR="82935" marT="41468" marB="41468">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r>
                        <a:rPr lang="en-US" sz="1600" b="1" dirty="0">
                          <a:solidFill>
                            <a:sysClr val="windowText" lastClr="000000"/>
                          </a:solidFill>
                        </a:rPr>
                        <a:t>ERG</a:t>
                      </a:r>
                      <a:endParaRPr lang="en-US" sz="1700" b="1" dirty="0">
                        <a:latin typeface="Arial" panose="020B0604020202020204" pitchFamily="34" charset="0"/>
                        <a:cs typeface="Arial" panose="020B0604020202020204" pitchFamily="34" charset="0"/>
                      </a:endParaRPr>
                    </a:p>
                  </a:txBody>
                  <a:tcPr marL="82935" marR="82935" marT="41468" marB="41468"/>
                </a:tc>
                <a:tc hMerge="1">
                  <a:txBody>
                    <a:bodyPr/>
                    <a:lstStyle/>
                    <a:p>
                      <a:endParaRPr lang="en-US" sz="1700" b="0" dirty="0">
                        <a:latin typeface="Arial" panose="020B0604020202020204" pitchFamily="34" charset="0"/>
                        <a:cs typeface="Arial" panose="020B0604020202020204" pitchFamily="34" charset="0"/>
                      </a:endParaRPr>
                    </a:p>
                  </a:txBody>
                  <a:tcPr marL="82935" marR="82935" marT="41468" marB="41468">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indent="0">
                        <a:buFont typeface="Arial" panose="020B0604020202020204" pitchFamily="34" charset="0"/>
                        <a:buNone/>
                      </a:pPr>
                      <a:r>
                        <a:rPr lang="en-US" sz="1600" b="1" dirty="0">
                          <a:solidFill>
                            <a:sysClr val="windowText" lastClr="000000"/>
                          </a:solidFill>
                        </a:rPr>
                        <a:t>Committee conclusion/consideration </a:t>
                      </a:r>
                      <a:endParaRPr lang="en-US" sz="1600" b="1" dirty="0">
                        <a:solidFill>
                          <a:sysClr val="windowText" lastClr="000000"/>
                        </a:solidFill>
                        <a:latin typeface="Arial" panose="020B0604020202020204" pitchFamily="34" charset="0"/>
                        <a:cs typeface="Arial" panose="020B0604020202020204" pitchFamily="34" charset="0"/>
                      </a:endParaRPr>
                    </a:p>
                  </a:txBody>
                  <a:tcPr marL="82935" marR="82935" marT="41468" marB="41468"/>
                </a:tc>
                <a:extLst>
                  <a:ext uri="{0D108BD9-81ED-4DB2-BD59-A6C34878D82A}">
                    <a16:rowId xmlns:a16="http://schemas.microsoft.com/office/drawing/2014/main" val="3544866872"/>
                  </a:ext>
                </a:extLst>
              </a:tr>
              <a:tr h="200583">
                <a:tc gridSpan="7">
                  <a:txBody>
                    <a:bodyPr/>
                    <a:lstStyle/>
                    <a:p>
                      <a:r>
                        <a:rPr lang="en-GB" sz="1600" b="1" kern="1200" dirty="0">
                          <a:solidFill>
                            <a:schemeClr val="tx1"/>
                          </a:solidFill>
                          <a:effectLst/>
                        </a:rPr>
                        <a:t>Uncertainties to be explored</a:t>
                      </a:r>
                      <a:endParaRPr lang="en-GB" sz="1600" b="1" i="1" kern="1200" dirty="0">
                        <a:solidFill>
                          <a:schemeClr val="tx1"/>
                        </a:solidFill>
                        <a:effectLst/>
                        <a:latin typeface="+mn-lt"/>
                        <a:ea typeface="+mn-ea"/>
                        <a:cs typeface="+mn-cs"/>
                      </a:endParaRPr>
                    </a:p>
                  </a:txBody>
                  <a:tcPr>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lnT w="12700" cap="flat" cmpd="sng" algn="ctr">
                      <a:solidFill>
                        <a:schemeClr val="bg2"/>
                      </a:solidFill>
                      <a:prstDash val="solid"/>
                      <a:round/>
                      <a:headEnd type="none" w="med" len="med"/>
                      <a:tailEnd type="none" w="med" len="med"/>
                    </a:lnT>
                  </a:tcPr>
                </a:tc>
                <a:tc hMerge="1">
                  <a:txBody>
                    <a:bodyPr/>
                    <a:lstStyle/>
                    <a:p>
                      <a:endParaRPr lang="en-GB"/>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endParaRPr lang="en-GB"/>
                    </a:p>
                  </a:txBody>
                  <a:tcPr>
                    <a:lnT w="12700" cap="flat" cmpd="sng" algn="ctr">
                      <a:solidFill>
                        <a:schemeClr val="bg2"/>
                      </a:solidFill>
                      <a:prstDash val="solid"/>
                      <a:round/>
                      <a:headEnd type="none" w="med" len="med"/>
                      <a:tailEnd type="none" w="med" len="med"/>
                    </a:lnT>
                  </a:tcPr>
                </a:tc>
                <a:tc hMerge="1">
                  <a:txBody>
                    <a:bodyPr/>
                    <a:lstStyle/>
                    <a:p>
                      <a:endParaRPr lang="en-GB"/>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1311216989"/>
                  </a:ext>
                </a:extLst>
              </a:tr>
              <a:tr h="640488">
                <a:tc gridSpan="2">
                  <a:txBody>
                    <a:bodyPr/>
                    <a:lstStyle/>
                    <a:p>
                      <a:pPr marL="0" algn="l" defTabSz="1043056" rtl="0" eaLnBrk="1" latinLnBrk="0" hangingPunct="1"/>
                      <a:r>
                        <a:rPr lang="en-GB" sz="1600" b="1" kern="1200" dirty="0">
                          <a:solidFill>
                            <a:schemeClr val="tx1"/>
                          </a:solidFill>
                          <a:effectLst/>
                        </a:rPr>
                        <a:t>Healthcare resource use</a:t>
                      </a:r>
                      <a:endParaRPr lang="en-GB" sz="1600" b="1" kern="1200" dirty="0">
                        <a:solidFill>
                          <a:schemeClr val="tx1"/>
                        </a:solidFill>
                        <a:effectLst/>
                        <a:latin typeface="+mn-lt"/>
                        <a:ea typeface="+mn-ea"/>
                        <a:cs typeface="+mn-cs"/>
                      </a:endParaRPr>
                    </a:p>
                  </a:txBody>
                  <a:tcPr>
                    <a:lnR w="12700" cap="flat" cmpd="sng" algn="ctr">
                      <a:solidFill>
                        <a:schemeClr val="accent3">
                          <a:lumMod val="60000"/>
                          <a:lumOff val="40000"/>
                        </a:schemeClr>
                      </a:solidFill>
                      <a:prstDash val="solid"/>
                      <a:round/>
                      <a:headEnd type="none" w="med" len="med"/>
                      <a:tailEnd type="none" w="med" len="med"/>
                    </a:lnR>
                    <a:solidFill>
                      <a:schemeClr val="accent3">
                        <a:lumMod val="20000"/>
                        <a:lumOff val="80000"/>
                      </a:schemeClr>
                    </a:solidFill>
                  </a:tcPr>
                </a:tc>
                <a:tc hMerge="1">
                  <a:txBody>
                    <a:bodyPr/>
                    <a:lstStyle/>
                    <a:p>
                      <a:pPr marL="0" algn="l" defTabSz="1043056" rtl="0" eaLnBrk="1" latinLnBrk="0" hangingPunct="1"/>
                      <a:r>
                        <a:rPr lang="en-GB" sz="1600" b="0" kern="1200">
                          <a:solidFill>
                            <a:schemeClr val="tx1"/>
                          </a:solidFill>
                          <a:effectLst/>
                        </a:rPr>
                        <a:t>HCRU based on Delphi-panel consensus </a:t>
                      </a:r>
                      <a:endParaRPr lang="en-GB" sz="1600" b="1"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gridSpan="2">
                  <a:txBody>
                    <a:bodyPr/>
                    <a:lstStyle/>
                    <a:p>
                      <a:r>
                        <a:rPr lang="en-GB" sz="1600" b="0" kern="1200">
                          <a:solidFill>
                            <a:schemeClr val="tx1"/>
                          </a:solidFill>
                          <a:effectLst/>
                        </a:rPr>
                        <a:t>HCRU based on Delphi-panel consensus </a:t>
                      </a:r>
                      <a:endParaRPr lang="en-GB"/>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hMerge="1">
                  <a:txBody>
                    <a:bodyPr/>
                    <a:lstStyle/>
                    <a:p>
                      <a:r>
                        <a:rPr lang="en-GB" sz="1700" b="0" kern="1200">
                          <a:solidFill>
                            <a:schemeClr val="tx1"/>
                          </a:solidFill>
                          <a:effectLst/>
                          <a:latin typeface="+mn-lt"/>
                          <a:ea typeface="+mn-ea"/>
                          <a:cs typeface="+mn-cs"/>
                        </a:rPr>
                        <a:t>HCRU based on Delphi-panel consensus </a:t>
                      </a:r>
                      <a:endParaRPr lang="en-GB"/>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bg1"/>
                    </a:solidFill>
                  </a:tcPr>
                </a:tc>
                <a:tc>
                  <a:txBody>
                    <a:bodyPr/>
                    <a:lstStyle/>
                    <a:p>
                      <a:pPr marL="0" indent="0">
                        <a:spcAft>
                          <a:spcPts val="0"/>
                        </a:spcAft>
                        <a:buFont typeface="Arial" panose="020B0604020202020204" pitchFamily="34" charset="0"/>
                        <a:buNone/>
                      </a:pPr>
                      <a:r>
                        <a:rPr lang="en-GB" sz="1600" b="0" kern="1200" dirty="0">
                          <a:solidFill>
                            <a:schemeClr val="tx1"/>
                          </a:solidFill>
                          <a:effectLst/>
                        </a:rPr>
                        <a:t>Scenario ↓ hospitalisation rates by 50% (better aligns with LGS and DS)</a:t>
                      </a:r>
                      <a:endParaRPr lang="en-GB" sz="1600" b="0"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gridSpan="2">
                  <a:txBody>
                    <a:bodyPr/>
                    <a:lstStyle/>
                    <a:p>
                      <a:pPr marL="285750" marR="0" lvl="0" indent="-28575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rPr>
                        <a:t>Hospitalisation rates for LGS and DS likely higher than TSC: company’s values may be overestimated</a:t>
                      </a:r>
                    </a:p>
                    <a:p>
                      <a:pPr marL="285750" marR="0" lvl="0" indent="-28575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rPr>
                        <a:t>HCRU uncertain: further data / scenarios varying hospitalisation rates useful</a:t>
                      </a:r>
                      <a:endParaRPr lang="en-GB" sz="1600" b="0"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B w="12700" cap="flat" cmpd="sng" algn="ctr">
                      <a:solidFill>
                        <a:schemeClr val="accent3">
                          <a:lumMod val="60000"/>
                          <a:lumOff val="40000"/>
                        </a:schemeClr>
                      </a:solidFill>
                      <a:prstDash val="solid"/>
                      <a:round/>
                      <a:headEnd type="none" w="med" len="med"/>
                      <a:tailEnd type="none" w="med" len="med"/>
                    </a:lnB>
                  </a:tcPr>
                </a:tc>
                <a:tc hMerge="1">
                  <a:txBody>
                    <a:bodyPr/>
                    <a:lstStyle/>
                    <a:p>
                      <a:pPr marL="285750" marR="0" lvl="0" indent="-28575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b="0" kern="1200" dirty="0">
                          <a:solidFill>
                            <a:schemeClr val="tx1"/>
                          </a:solidFill>
                          <a:effectLst/>
                          <a:latin typeface="+mn-lt"/>
                          <a:ea typeface="+mn-ea"/>
                          <a:cs typeface="+mn-cs"/>
                        </a:rPr>
                        <a:t>Hospitalisation rates for LGS and DS likely higher than TSC: company’s values likely overestimated</a:t>
                      </a:r>
                    </a:p>
                    <a:p>
                      <a:pPr marL="285750" marR="0" lvl="0" indent="-28575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b="0" kern="1200" dirty="0">
                          <a:solidFill>
                            <a:schemeClr val="tx1"/>
                          </a:solidFill>
                          <a:effectLst/>
                          <a:latin typeface="+mn-lt"/>
                          <a:ea typeface="+mn-ea"/>
                          <a:cs typeface="+mn-cs"/>
                        </a:rPr>
                        <a:t>HCRU uncertain: further data / scenarios varying hospitalisation rates useful</a:t>
                      </a:r>
                    </a:p>
                  </a:txBody>
                  <a:tcPr marL="82935" marR="82935" marT="41468" marB="4146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6797312"/>
                  </a:ext>
                </a:extLst>
              </a:tr>
              <a:tr h="937002">
                <a:tc gridSpan="2">
                  <a:txBody>
                    <a:bodyPr/>
                    <a:lstStyle/>
                    <a:p>
                      <a:r>
                        <a:rPr lang="en-GB" sz="1600" b="1" strike="noStrike" kern="1200" dirty="0">
                          <a:solidFill>
                            <a:schemeClr val="tx1"/>
                          </a:solidFill>
                          <a:effectLst/>
                        </a:rPr>
                        <a:t>Health state utility values</a:t>
                      </a:r>
                      <a:endParaRPr lang="en-GB" sz="1600" b="1" strike="noStrike" kern="1200" dirty="0">
                        <a:solidFill>
                          <a:schemeClr val="tx1"/>
                        </a:solidFill>
                        <a:effectLst/>
                        <a:latin typeface="+mn-lt"/>
                        <a:ea typeface="+mn-ea"/>
                        <a:cs typeface="+mn-cs"/>
                      </a:endParaRPr>
                    </a:p>
                  </a:txBody>
                  <a:tcPr>
                    <a:lnR w="12700" cap="flat" cmpd="sng" algn="ctr">
                      <a:solidFill>
                        <a:schemeClr val="accent3">
                          <a:lumMod val="60000"/>
                          <a:lumOff val="40000"/>
                        </a:schemeClr>
                      </a:solidFill>
                      <a:prstDash val="solid"/>
                      <a:round/>
                      <a:headEnd type="none" w="med" len="med"/>
                      <a:tailEnd type="none" w="med" len="med"/>
                    </a:lnR>
                    <a:solidFill>
                      <a:schemeClr val="accent3">
                        <a:lumMod val="20000"/>
                        <a:lumOff val="80000"/>
                      </a:schemeClr>
                    </a:solidFill>
                  </a:tcPr>
                </a:tc>
                <a:tc hMerge="1">
                  <a:txBody>
                    <a:bodyPr/>
                    <a:lstStyle/>
                    <a:p>
                      <a:r>
                        <a:rPr lang="en-GB" sz="1600" b="0" strike="noStrike" kern="1200">
                          <a:solidFill>
                            <a:schemeClr val="tx1"/>
                          </a:solidFill>
                          <a:effectLst/>
                        </a:rPr>
                        <a:t>Vignette study</a:t>
                      </a:r>
                      <a:endParaRPr lang="en-GB" sz="1600" b="1" strike="noStrike"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gridSpan="2">
                  <a:txBody>
                    <a:bodyPr/>
                    <a:lstStyle/>
                    <a:p>
                      <a:r>
                        <a:rPr lang="en-GB" sz="1600" b="0" strike="noStrike" kern="1200">
                          <a:solidFill>
                            <a:schemeClr val="tx1"/>
                          </a:solidFill>
                          <a:effectLst/>
                        </a:rPr>
                        <a:t>Vignette study</a:t>
                      </a:r>
                      <a:endParaRPr lang="en-GB"/>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hMerge="1">
                  <a:txBody>
                    <a:bodyPr/>
                    <a:lstStyle/>
                    <a:p>
                      <a:r>
                        <a:rPr lang="en-GB" sz="1700" b="0" strike="noStrike" kern="1200">
                          <a:solidFill>
                            <a:schemeClr val="tx1"/>
                          </a:solidFill>
                          <a:effectLst/>
                          <a:latin typeface="+mn-lt"/>
                          <a:ea typeface="+mn-ea"/>
                          <a:cs typeface="+mn-cs"/>
                        </a:rPr>
                        <a:t>Vignette study</a:t>
                      </a:r>
                      <a:endParaRPr lang="en-GB"/>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en-GB" sz="1600" b="0" strike="noStrike" kern="1200" dirty="0">
                          <a:solidFill>
                            <a:schemeClr val="tx1"/>
                          </a:solidFill>
                          <a:effectLst/>
                        </a:rPr>
                        <a:t>As company's</a:t>
                      </a:r>
                      <a:endParaRPr lang="en-GB" sz="1600" b="0" strike="noStrike"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gridSpan="2">
                  <a:txBody>
                    <a:bodyPr/>
                    <a:lstStyle/>
                    <a:p>
                      <a:pPr marL="285750" indent="-285750">
                        <a:spcAft>
                          <a:spcPts val="0"/>
                        </a:spcAft>
                        <a:buFont typeface="Arial" panose="020B0604020202020204" pitchFamily="34" charset="0"/>
                        <a:buChar char="•"/>
                      </a:pPr>
                      <a:r>
                        <a:rPr lang="en-GB" sz="1600" b="0" kern="1200" dirty="0">
                          <a:solidFill>
                            <a:schemeClr val="tx1"/>
                          </a:solidFill>
                          <a:effectLst/>
                        </a:rPr>
                        <a:t>Uncertain but acknowledge not possible to use literature values</a:t>
                      </a:r>
                    </a:p>
                    <a:p>
                      <a:pPr marL="285750" indent="-285750">
                        <a:spcAft>
                          <a:spcPts val="0"/>
                        </a:spcAft>
                        <a:buFont typeface="Arial" panose="020B0604020202020204" pitchFamily="34" charset="0"/>
                        <a:buChar char="•"/>
                      </a:pPr>
                      <a:r>
                        <a:rPr lang="en-GB" sz="1600" b="0" kern="1200" dirty="0">
                          <a:solidFill>
                            <a:schemeClr val="tx1"/>
                          </a:solidFill>
                          <a:effectLst/>
                        </a:rPr>
                        <a:t>Large difference between company's values and those for DS and LGS</a:t>
                      </a:r>
                    </a:p>
                    <a:p>
                      <a:pPr marL="285750" indent="-285750">
                        <a:spcAft>
                          <a:spcPts val="0"/>
                        </a:spcAft>
                        <a:buFont typeface="Arial" panose="020B0604020202020204" pitchFamily="34" charset="0"/>
                        <a:buChar char="•"/>
                      </a:pPr>
                      <a:r>
                        <a:rPr lang="en-GB" sz="1600" b="0" kern="1200" dirty="0">
                          <a:solidFill>
                            <a:schemeClr val="tx1"/>
                          </a:solidFill>
                          <a:effectLst/>
                        </a:rPr>
                        <a:t>Data to support plausibility of vignette values requested at consultation</a:t>
                      </a:r>
                      <a:endParaRPr lang="en-GB" sz="1600" b="0" strike="noStrike"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hMerge="1">
                  <a:txBody>
                    <a:bodyPr/>
                    <a:lstStyle/>
                    <a:p>
                      <a:pPr marL="285750" indent="-285750">
                        <a:spcAft>
                          <a:spcPts val="0"/>
                        </a:spcAft>
                        <a:buFont typeface="Arial" panose="020B0604020202020204" pitchFamily="34" charset="0"/>
                        <a:buChar char="•"/>
                      </a:pPr>
                      <a:r>
                        <a:rPr lang="en-GB" sz="1700" b="0" kern="1200">
                          <a:solidFill>
                            <a:schemeClr val="tx1"/>
                          </a:solidFill>
                          <a:effectLst/>
                          <a:latin typeface="+mn-lt"/>
                          <a:ea typeface="+mn-ea"/>
                          <a:cs typeface="+mn-cs"/>
                        </a:rPr>
                        <a:t>Uncertain but acknowledge not possible to use literature values</a:t>
                      </a:r>
                    </a:p>
                    <a:p>
                      <a:pPr marL="285750" indent="-285750">
                        <a:spcAft>
                          <a:spcPts val="0"/>
                        </a:spcAft>
                        <a:buFont typeface="Arial" panose="020B0604020202020204" pitchFamily="34" charset="0"/>
                        <a:buChar char="•"/>
                      </a:pPr>
                      <a:r>
                        <a:rPr lang="en-GB" sz="1700" b="0" kern="1200">
                          <a:solidFill>
                            <a:schemeClr val="tx1"/>
                          </a:solidFill>
                          <a:effectLst/>
                          <a:latin typeface="+mn-lt"/>
                          <a:ea typeface="+mn-ea"/>
                          <a:cs typeface="+mn-cs"/>
                        </a:rPr>
                        <a:t>Large difference between company's values and those for DS and LGS</a:t>
                      </a:r>
                    </a:p>
                    <a:p>
                      <a:pPr marL="285750" indent="-285750">
                        <a:spcAft>
                          <a:spcPts val="0"/>
                        </a:spcAft>
                        <a:buFont typeface="Arial" panose="020B0604020202020204" pitchFamily="34" charset="0"/>
                        <a:buChar char="•"/>
                      </a:pPr>
                      <a:r>
                        <a:rPr lang="en-GB" sz="1700" b="0" kern="1200">
                          <a:solidFill>
                            <a:schemeClr val="tx1"/>
                          </a:solidFill>
                          <a:effectLst/>
                          <a:latin typeface="+mn-lt"/>
                          <a:ea typeface="+mn-ea"/>
                          <a:cs typeface="+mn-cs"/>
                        </a:rPr>
                        <a:t>Data to support plausibility of vignette values requested at consultation</a:t>
                      </a:r>
                      <a:endParaRPr lang="en-GB" sz="1700" b="0" kern="1200" dirty="0">
                        <a:solidFill>
                          <a:schemeClr val="tx1"/>
                        </a:solidFill>
                        <a:effectLst/>
                        <a:latin typeface="+mn-lt"/>
                        <a:ea typeface="+mn-ea"/>
                        <a:cs typeface="+mn-cs"/>
                      </a:endParaRPr>
                    </a:p>
                  </a:txBody>
                  <a:tcPr marL="82935" marR="82935" marT="41468" marB="4146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24476775"/>
                  </a:ext>
                </a:extLst>
              </a:tr>
              <a:tr h="428118">
                <a:tc gridSpan="2">
                  <a:txBody>
                    <a:bodyPr/>
                    <a:lstStyle/>
                    <a:p>
                      <a:r>
                        <a:rPr lang="en-GB" sz="1600" b="1" strike="noStrike" kern="1200" dirty="0">
                          <a:solidFill>
                            <a:schemeClr val="tx1"/>
                          </a:solidFill>
                          <a:effectLst/>
                        </a:rPr>
                        <a:t>Seizure-free utility value for carers</a:t>
                      </a:r>
                      <a:endParaRPr lang="en-GB" sz="1600" b="1" strike="noStrike" kern="1200" dirty="0">
                        <a:solidFill>
                          <a:schemeClr val="tx1"/>
                        </a:solidFill>
                        <a:effectLst/>
                        <a:latin typeface="+mn-lt"/>
                        <a:ea typeface="+mn-ea"/>
                        <a:cs typeface="+mn-cs"/>
                      </a:endParaRPr>
                    </a:p>
                  </a:txBody>
                  <a:tcPr>
                    <a:lnR w="12700" cap="flat" cmpd="sng" algn="ctr">
                      <a:solidFill>
                        <a:schemeClr val="accent3">
                          <a:lumMod val="60000"/>
                          <a:lumOff val="40000"/>
                        </a:schemeClr>
                      </a:solidFill>
                      <a:prstDash val="solid"/>
                      <a:round/>
                      <a:headEnd type="none" w="med" len="med"/>
                      <a:tailEnd type="none" w="med" len="med"/>
                    </a:lnR>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hMerge="1">
                  <a:txBody>
                    <a:bodyPr/>
                    <a:lstStyle/>
                    <a:p>
                      <a:r>
                        <a:rPr lang="en-GB" sz="1600" b="0" strike="noStrike" kern="1200" dirty="0">
                          <a:solidFill>
                            <a:schemeClr val="tx1"/>
                          </a:solidFill>
                          <a:effectLst/>
                        </a:rPr>
                        <a:t>0.881</a:t>
                      </a:r>
                      <a:endParaRPr lang="en-GB" sz="1600" b="1" strike="noStrike"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gridSpan="2">
                  <a:txBody>
                    <a:bodyPr/>
                    <a:lstStyle/>
                    <a:p>
                      <a:r>
                        <a:rPr lang="en-GB" sz="1600" b="0" strike="noStrike" kern="1200" dirty="0">
                          <a:solidFill>
                            <a:schemeClr val="tx1"/>
                          </a:solidFill>
                          <a:effectLst/>
                        </a:rPr>
                        <a:t>0.881</a:t>
                      </a:r>
                      <a:endParaRPr lang="en-GB" dirty="0"/>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hMerge="1">
                  <a:txBody>
                    <a:bodyPr/>
                    <a:lstStyle/>
                    <a:p>
                      <a:r>
                        <a:rPr lang="en-GB" sz="1700" b="0" strike="noStrike" kern="1200" dirty="0">
                          <a:solidFill>
                            <a:schemeClr val="tx1"/>
                          </a:solidFill>
                          <a:effectLst/>
                          <a:latin typeface="+mn-lt"/>
                          <a:ea typeface="+mn-ea"/>
                          <a:cs typeface="+mn-cs"/>
                        </a:rPr>
                        <a:t>0.881 (average adult aged 43 years ( average parent of  13-year-old child) </a:t>
                      </a:r>
                      <a:endParaRPr lang="en-GB" dirty="0"/>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en-GB" sz="1600" b="0" strike="noStrike" kern="1200" dirty="0">
                          <a:solidFill>
                            <a:schemeClr val="tx1"/>
                          </a:solidFill>
                          <a:effectLst/>
                        </a:rPr>
                        <a:t>Scenarios from 0.881 to 0.750</a:t>
                      </a:r>
                      <a:endParaRPr lang="en-GB" sz="1600" b="0" strike="noStrike"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gridSpan="2">
                  <a:txBody>
                    <a:bodyPr/>
                    <a:lstStyle/>
                    <a:p>
                      <a:r>
                        <a:rPr lang="en-GB" sz="1600" b="0" kern="1200" dirty="0">
                          <a:solidFill>
                            <a:schemeClr val="tx1"/>
                          </a:solidFill>
                          <a:effectLst/>
                        </a:rPr>
                        <a:t>Company’s value may be overestimated: consider ERG scenarios in decision making</a:t>
                      </a:r>
                      <a:endParaRPr lang="en-GB" sz="1600" b="0" strike="noStrike"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hMerge="1">
                  <a:txBody>
                    <a:bodyPr/>
                    <a:lstStyle/>
                    <a:p>
                      <a:pPr marL="0" indent="0">
                        <a:spcAft>
                          <a:spcPts val="0"/>
                        </a:spcAft>
                        <a:buFont typeface="Arial" panose="020B0604020202020204" pitchFamily="34" charset="0"/>
                        <a:buNone/>
                      </a:pPr>
                      <a:r>
                        <a:rPr lang="en-GB" sz="1700" b="0" i="0" kern="1200" dirty="0">
                          <a:solidFill>
                            <a:schemeClr val="tx1"/>
                          </a:solidFill>
                          <a:effectLst/>
                          <a:latin typeface="+mn-lt"/>
                          <a:ea typeface="+mn-ea"/>
                          <a:cs typeface="+mn-cs"/>
                        </a:rPr>
                        <a:t>Company’s value be overestimated: consider ERG scenarios in decision making</a:t>
                      </a:r>
                      <a:endParaRPr lang="en-GB" sz="1700" b="0" kern="1200" dirty="0">
                        <a:solidFill>
                          <a:schemeClr val="tx1"/>
                        </a:solidFill>
                        <a:effectLst/>
                        <a:latin typeface="+mn-lt"/>
                        <a:ea typeface="+mn-ea"/>
                        <a:cs typeface="+mn-cs"/>
                      </a:endParaRPr>
                    </a:p>
                  </a:txBody>
                  <a:tcPr marL="82935" marR="82935" marT="41468" marB="4146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8239048"/>
                  </a:ext>
                </a:extLst>
              </a:tr>
              <a:tr h="195717">
                <a:tc gridSpan="7">
                  <a:txBody>
                    <a:bodyPr/>
                    <a:lstStyle/>
                    <a:p>
                      <a:r>
                        <a:rPr lang="en-US" sz="1600" b="1" kern="1200" dirty="0">
                          <a:solidFill>
                            <a:schemeClr val="tx1"/>
                          </a:solidFill>
                          <a:effectLst/>
                        </a:rPr>
                        <a:t>Other committee preferences </a:t>
                      </a:r>
                      <a:endParaRPr lang="en-US" sz="1600" b="1" i="1"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accent3">
                          <a:lumMod val="60000"/>
                          <a:lumOff val="40000"/>
                        </a:schemeClr>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endParaRPr lang="en-GB"/>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endParaRPr lang="en-GB"/>
                    </a:p>
                  </a:txBody>
                  <a:tcPr>
                    <a:lnL w="12700" cap="flat" cmpd="sng" algn="ctr">
                      <a:solidFill>
                        <a:schemeClr val="accent3">
                          <a:lumMod val="60000"/>
                          <a:lumOff val="40000"/>
                        </a:schemeClr>
                      </a:solidFill>
                      <a:prstDash val="solid"/>
                      <a:round/>
                      <a:headEnd type="none" w="med" len="med"/>
                      <a:tailEnd type="none" w="med" len="med"/>
                    </a:lnL>
                    <a:lnT w="12700" cap="flat" cmpd="sng" algn="ctr">
                      <a:solidFill>
                        <a:schemeClr val="accent3">
                          <a:lumMod val="60000"/>
                          <a:lumOff val="40000"/>
                        </a:schemeClr>
                      </a:solidFill>
                      <a:prstDash val="solid"/>
                      <a:round/>
                      <a:headEnd type="none" w="med" len="med"/>
                      <a:tailEnd type="none" w="med" len="med"/>
                    </a:lnT>
                  </a:tcPr>
                </a:tc>
                <a:tc hMerge="1">
                  <a:txBody>
                    <a:bodyPr/>
                    <a:lstStyle/>
                    <a:p>
                      <a:endParaRPr lang="en-GB"/>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2232216512"/>
                  </a:ext>
                </a:extLst>
              </a:tr>
              <a:tr h="195717">
                <a:tc gridSpan="3">
                  <a:txBody>
                    <a:bodyPr/>
                    <a:lstStyle/>
                    <a:p>
                      <a:r>
                        <a:rPr lang="en-GB" sz="1600" b="1" strike="noStrike" kern="1200" dirty="0">
                          <a:solidFill>
                            <a:schemeClr val="tx1"/>
                          </a:solidFill>
                          <a:effectLst/>
                        </a:rPr>
                        <a:t>Model structure</a:t>
                      </a:r>
                      <a:endParaRPr lang="en-GB" sz="1600" b="1" strike="noStrike"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hMerge="1">
                  <a:txBody>
                    <a:bodyPr/>
                    <a:lstStyle/>
                    <a:p>
                      <a:endParaRPr lang="en-GB" sz="1600" b="1" strike="noStrike"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gridSpan="4">
                  <a:txBody>
                    <a:bodyPr/>
                    <a:lstStyle/>
                    <a:p>
                      <a:r>
                        <a:rPr lang="en-GB" sz="1600" b="0" strike="noStrike" kern="1200" dirty="0">
                          <a:solidFill>
                            <a:schemeClr val="tx1"/>
                          </a:solidFill>
                          <a:effectLst/>
                        </a:rPr>
                        <a:t>Acceptable</a:t>
                      </a:r>
                      <a:endParaRPr lang="en-GB" sz="1600" b="0" strike="noStrike"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B w="12700" cap="flat" cmpd="sng" algn="ctr">
                      <a:solidFill>
                        <a:schemeClr val="accent3">
                          <a:lumMod val="60000"/>
                          <a:lumOff val="40000"/>
                        </a:schemeClr>
                      </a:solidFill>
                      <a:prstDash val="solid"/>
                      <a:round/>
                      <a:headEnd type="none" w="med" len="med"/>
                      <a:tailEnd type="none" w="med" len="med"/>
                    </a:lnB>
                  </a:tcPr>
                </a:tc>
                <a:tc hMerge="1">
                  <a:txBody>
                    <a:bodyPr/>
                    <a:lstStyle/>
                    <a:p>
                      <a:endParaRPr lang="en-GB"/>
                    </a:p>
                  </a:txBody>
                  <a:tcPr>
                    <a:lnL w="12700" cap="flat" cmpd="sng" algn="ctr">
                      <a:solidFill>
                        <a:schemeClr val="bg2"/>
                      </a:solidFill>
                      <a:prstDash val="solid"/>
                      <a:round/>
                      <a:headEnd type="none" w="med" len="med"/>
                      <a:tailEnd type="none" w="med" len="med"/>
                    </a:lnL>
                  </a:tcPr>
                </a:tc>
                <a:tc hMerge="1">
                  <a:txBody>
                    <a:bodyPr/>
                    <a:lstStyle/>
                    <a:p>
                      <a:endParaRPr lang="en-GB"/>
                    </a:p>
                  </a:txBody>
                  <a:tcPr>
                    <a:lnL w="12700" cap="flat" cmpd="sng" algn="ctr">
                      <a:solidFill>
                        <a:schemeClr val="accent3">
                          <a:lumMod val="60000"/>
                          <a:lumOff val="40000"/>
                        </a:schemeClr>
                      </a:solidFill>
                      <a:prstDash val="solid"/>
                      <a:round/>
                      <a:headEnd type="none" w="med" len="med"/>
                      <a:tailEnd type="none" w="med" len="med"/>
                    </a:lnL>
                  </a:tcPr>
                </a:tc>
                <a:tc hMerge="1">
                  <a:txBody>
                    <a:bodyPr/>
                    <a:lstStyle/>
                    <a:p>
                      <a:endParaRPr lang="en-GB"/>
                    </a:p>
                  </a:txBody>
                  <a:tcPr>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1112493629"/>
                  </a:ext>
                </a:extLst>
              </a:tr>
              <a:tr h="195717">
                <a:tc gridSpan="3">
                  <a:txBody>
                    <a:bodyPr/>
                    <a:lstStyle/>
                    <a:p>
                      <a:r>
                        <a:rPr lang="en-GB" sz="1600" b="1" strike="noStrike" kern="1200" dirty="0">
                          <a:solidFill>
                            <a:schemeClr val="tx1"/>
                          </a:solidFill>
                          <a:effectLst/>
                        </a:rPr>
                        <a:t>Dose of cannabidiol</a:t>
                      </a:r>
                      <a:endParaRPr lang="en-GB" sz="1600" b="1" strike="noStrike"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hMerge="1">
                  <a:txBody>
                    <a:bodyPr/>
                    <a:lstStyle/>
                    <a:p>
                      <a:endParaRPr lang="en-GB" sz="1600" b="1" strike="noStrike"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gridSpan="4">
                  <a:txBody>
                    <a:bodyPr/>
                    <a:lstStyle/>
                    <a:p>
                      <a:r>
                        <a:rPr lang="en-GB" sz="1600" b="0" strike="noStrike" kern="1200" dirty="0">
                          <a:solidFill>
                            <a:schemeClr val="tx1"/>
                          </a:solidFill>
                          <a:effectLst/>
                        </a:rPr>
                        <a:t>15 mg/kg/day preferred</a:t>
                      </a:r>
                      <a:endParaRPr lang="en-GB" sz="1600" dirty="0"/>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hMerge="1">
                  <a:txBody>
                    <a:bodyPr/>
                    <a:lstStyle/>
                    <a:p>
                      <a:endParaRPr lang="en-GB"/>
                    </a:p>
                  </a:txBody>
                  <a:tcPr>
                    <a:lnL w="12700" cap="flat" cmpd="sng" algn="ctr">
                      <a:solidFill>
                        <a:schemeClr val="bg2"/>
                      </a:solidFill>
                      <a:prstDash val="solid"/>
                      <a:round/>
                      <a:headEnd type="none" w="med" len="med"/>
                      <a:tailEnd type="none" w="med" len="med"/>
                    </a:lnL>
                  </a:tcPr>
                </a:tc>
                <a:tc hMerge="1">
                  <a:txBody>
                    <a:bodyPr/>
                    <a:lstStyle/>
                    <a:p>
                      <a:endParaRPr lang="en-GB"/>
                    </a:p>
                  </a:txBody>
                  <a:tcPr>
                    <a:lnL w="12700" cap="flat" cmpd="sng" algn="ctr">
                      <a:solidFill>
                        <a:schemeClr val="accent3">
                          <a:lumMod val="60000"/>
                          <a:lumOff val="40000"/>
                        </a:schemeClr>
                      </a:solidFill>
                      <a:prstDash val="solid"/>
                      <a:round/>
                      <a:headEnd type="none" w="med" len="med"/>
                      <a:tailEnd type="none" w="med" len="med"/>
                    </a:lnL>
                  </a:tcPr>
                </a:tc>
                <a:tc hMerge="1">
                  <a:txBody>
                    <a:bodyPr/>
                    <a:lstStyle/>
                    <a:p>
                      <a:endParaRPr lang="en-GB"/>
                    </a:p>
                  </a:txBody>
                  <a:tcPr>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991899958"/>
                  </a:ext>
                </a:extLst>
              </a:tr>
              <a:tr h="199272">
                <a:tc gridSpan="3">
                  <a:txBody>
                    <a:bodyPr/>
                    <a:lstStyle/>
                    <a:p>
                      <a:r>
                        <a:rPr lang="en-US" sz="1600" b="1" kern="1200" dirty="0">
                          <a:solidFill>
                            <a:schemeClr val="tx1"/>
                          </a:solidFill>
                          <a:effectLst/>
                        </a:rPr>
                        <a:t>Number of </a:t>
                      </a:r>
                      <a:r>
                        <a:rPr lang="en-US" sz="1600" b="1" kern="1200" dirty="0" err="1">
                          <a:solidFill>
                            <a:schemeClr val="tx1"/>
                          </a:solidFill>
                          <a:effectLst/>
                        </a:rPr>
                        <a:t>carers</a:t>
                      </a:r>
                      <a:endParaRPr lang="en-US" sz="1600" b="1"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hMerge="1">
                  <a:txBody>
                    <a:bodyPr/>
                    <a:lstStyle/>
                    <a:p>
                      <a:endParaRPr lang="en-US" sz="1600" b="1"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gridSpan="4">
                  <a:txBody>
                    <a:bodyPr/>
                    <a:lstStyle/>
                    <a:p>
                      <a:r>
                        <a:rPr lang="en-GB" sz="1600" dirty="0"/>
                        <a:t>1.8 x carers most appropriate to align with DS and LGS</a:t>
                      </a: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hMerge="1">
                  <a:txBody>
                    <a:bodyPr/>
                    <a:lstStyle/>
                    <a:p>
                      <a:endParaRPr lang="en-GB"/>
                    </a:p>
                  </a:txBody>
                  <a:tcPr>
                    <a:lnL w="12700" cap="flat" cmpd="sng" algn="ctr">
                      <a:solidFill>
                        <a:schemeClr val="bg2"/>
                      </a:solidFill>
                      <a:prstDash val="solid"/>
                      <a:round/>
                      <a:headEnd type="none" w="med" len="med"/>
                      <a:tailEnd type="none" w="med" len="med"/>
                    </a:lnL>
                  </a:tcPr>
                </a:tc>
                <a:tc hMerge="1">
                  <a:txBody>
                    <a:bodyPr/>
                    <a:lstStyle/>
                    <a:p>
                      <a:endParaRPr lang="en-GB"/>
                    </a:p>
                  </a:txBody>
                  <a:tcPr>
                    <a:lnL w="12700" cap="flat" cmpd="sng" algn="ctr">
                      <a:solidFill>
                        <a:schemeClr val="accent3">
                          <a:lumMod val="60000"/>
                          <a:lumOff val="40000"/>
                        </a:schemeClr>
                      </a:solidFill>
                      <a:prstDash val="solid"/>
                      <a:round/>
                      <a:headEnd type="none" w="med" len="med"/>
                      <a:tailEnd type="none" w="med" len="med"/>
                    </a:lnL>
                  </a:tcPr>
                </a:tc>
                <a:tc hMerge="1">
                  <a:txBody>
                    <a:bodyPr/>
                    <a:lstStyle/>
                    <a:p>
                      <a:endParaRPr lang="en-GB"/>
                    </a:p>
                  </a:txBody>
                  <a:tcPr>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3515890245"/>
                  </a:ext>
                </a:extLst>
              </a:tr>
              <a:tr h="195717">
                <a:tc gridSpan="3">
                  <a:txBody>
                    <a:bodyPr/>
                    <a:lstStyle/>
                    <a:p>
                      <a:r>
                        <a:rPr lang="en-US" sz="1600" b="1" kern="1200" dirty="0">
                          <a:solidFill>
                            <a:schemeClr val="tx1"/>
                          </a:solidFill>
                          <a:effectLst/>
                        </a:rPr>
                        <a:t>Institutionalization</a:t>
                      </a:r>
                      <a:endParaRPr lang="en-US" sz="1600" b="1"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hMerge="1">
                  <a:txBody>
                    <a:bodyPr/>
                    <a:lstStyle/>
                    <a:p>
                      <a:endParaRPr lang="en-US" sz="1600" b="1"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gridSpan="4">
                  <a:txBody>
                    <a:bodyPr/>
                    <a:lstStyle/>
                    <a:p>
                      <a:r>
                        <a:rPr lang="en-GB" sz="1600" kern="1200" dirty="0">
                          <a:solidFill>
                            <a:schemeClr val="dk1"/>
                          </a:solidFill>
                        </a:rPr>
                        <a:t>ERG’s approach assuming a 50% reduction in carer disutility for 31% of adults preferred</a:t>
                      </a:r>
                      <a:endParaRPr lang="en-GB" sz="1600" kern="1200" dirty="0">
                        <a:solidFill>
                          <a:schemeClr val="dk1"/>
                        </a:solidFill>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hMerge="1">
                  <a:txBody>
                    <a:bodyPr/>
                    <a:lstStyle/>
                    <a:p>
                      <a:endParaRPr lang="en-GB"/>
                    </a:p>
                  </a:txBody>
                  <a:tcPr>
                    <a:lnL w="12700" cap="flat" cmpd="sng" algn="ctr">
                      <a:solidFill>
                        <a:schemeClr val="bg2"/>
                      </a:solidFill>
                      <a:prstDash val="solid"/>
                      <a:round/>
                      <a:headEnd type="none" w="med" len="med"/>
                      <a:tailEnd type="none" w="med" len="med"/>
                    </a:lnL>
                  </a:tcPr>
                </a:tc>
                <a:tc hMerge="1">
                  <a:txBody>
                    <a:bodyPr/>
                    <a:lstStyle/>
                    <a:p>
                      <a:endParaRPr lang="en-GB"/>
                    </a:p>
                  </a:txBody>
                  <a:tcPr>
                    <a:lnL w="12700" cap="flat" cmpd="sng" algn="ctr">
                      <a:solidFill>
                        <a:schemeClr val="accent3">
                          <a:lumMod val="60000"/>
                          <a:lumOff val="40000"/>
                        </a:schemeClr>
                      </a:solidFill>
                      <a:prstDash val="solid"/>
                      <a:round/>
                      <a:headEnd type="none" w="med" len="med"/>
                      <a:tailEnd type="none" w="med" len="med"/>
                    </a:lnL>
                  </a:tcPr>
                </a:tc>
                <a:tc hMerge="1">
                  <a:txBody>
                    <a:bodyPr/>
                    <a:lstStyle/>
                    <a:p>
                      <a:endParaRPr lang="en-GB"/>
                    </a:p>
                  </a:txBody>
                  <a:tcPr>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1054531795"/>
                  </a:ext>
                </a:extLst>
              </a:tr>
              <a:tr h="195717">
                <a:tc gridSpan="3">
                  <a:txBody>
                    <a:bodyPr/>
                    <a:lstStyle/>
                    <a:p>
                      <a:r>
                        <a:rPr lang="en-US" sz="1600" b="1" kern="1200" dirty="0">
                          <a:solidFill>
                            <a:schemeClr val="tx1"/>
                          </a:solidFill>
                          <a:effectLst/>
                        </a:rPr>
                        <a:t>TAND</a:t>
                      </a:r>
                      <a:endParaRPr lang="en-US" sz="1600" b="1"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hMerge="1">
                  <a:txBody>
                    <a:bodyPr/>
                    <a:lstStyle/>
                    <a:p>
                      <a:endParaRPr lang="en-US" sz="1600" b="1" kern="1200" dirty="0">
                        <a:solidFill>
                          <a:schemeClr val="tx1"/>
                        </a:solidFill>
                        <a:effectLst/>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gridSpan="4">
                  <a:txBody>
                    <a:bodyPr/>
                    <a:lstStyle/>
                    <a:p>
                      <a:r>
                        <a:rPr lang="en-GB" sz="1600" kern="1200" dirty="0">
                          <a:solidFill>
                            <a:schemeClr val="dk1"/>
                          </a:solidFill>
                        </a:rPr>
                        <a:t>Utility benefit and cost applied to 2 – 6 year olds only</a:t>
                      </a:r>
                      <a:endParaRPr lang="en-GB" sz="1600" kern="1200" dirty="0">
                        <a:solidFill>
                          <a:schemeClr val="dk1"/>
                        </a:solidFill>
                        <a:latin typeface="+mn-lt"/>
                        <a:ea typeface="+mn-ea"/>
                        <a:cs typeface="+mn-cs"/>
                      </a:endParaRPr>
                    </a:p>
                  </a:txBody>
                  <a:tcPr marL="82935" marR="82935" marT="41468" marB="41468">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hMerge="1">
                  <a:txBody>
                    <a:bodyPr/>
                    <a:lstStyle/>
                    <a:p>
                      <a:endParaRPr lang="en-GB"/>
                    </a:p>
                  </a:txBody>
                  <a:tcPr>
                    <a:lnL w="12700" cap="flat" cmpd="sng" algn="ctr">
                      <a:solidFill>
                        <a:schemeClr val="bg2"/>
                      </a:solidFill>
                      <a:prstDash val="solid"/>
                      <a:round/>
                      <a:headEnd type="none" w="med" len="med"/>
                      <a:tailEnd type="none" w="med" len="med"/>
                    </a:lnL>
                  </a:tcPr>
                </a:tc>
                <a:tc hMerge="1">
                  <a:txBody>
                    <a:bodyPr/>
                    <a:lstStyle/>
                    <a:p>
                      <a:endParaRPr lang="en-GB"/>
                    </a:p>
                  </a:txBody>
                  <a:tcPr>
                    <a:lnL w="12700" cap="flat" cmpd="sng" algn="ctr">
                      <a:solidFill>
                        <a:schemeClr val="accent3">
                          <a:lumMod val="60000"/>
                          <a:lumOff val="40000"/>
                        </a:schemeClr>
                      </a:solidFill>
                      <a:prstDash val="solid"/>
                      <a:round/>
                      <a:headEnd type="none" w="med" len="med"/>
                      <a:tailEnd type="none" w="med" len="med"/>
                    </a:lnL>
                  </a:tcPr>
                </a:tc>
                <a:tc hMerge="1">
                  <a:txBody>
                    <a:bodyPr/>
                    <a:lstStyle/>
                    <a:p>
                      <a:endParaRPr lang="en-GB"/>
                    </a:p>
                  </a:txBody>
                  <a:tcPr>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1449048797"/>
                  </a:ext>
                </a:extLst>
              </a:tr>
            </a:tbl>
          </a:graphicData>
        </a:graphic>
      </p:graphicFrame>
      <p:sp>
        <p:nvSpPr>
          <p:cNvPr id="3" name="Slide Number Placeholder 2">
            <a:extLst>
              <a:ext uri="{FF2B5EF4-FFF2-40B4-BE49-F238E27FC236}">
                <a16:creationId xmlns:a16="http://schemas.microsoft.com/office/drawing/2014/main" id="{6888D7AC-2C99-3C44-89C1-9EFB5F8908F3}"/>
              </a:ext>
            </a:extLst>
          </p:cNvPr>
          <p:cNvSpPr>
            <a:spLocks noGrp="1"/>
          </p:cNvSpPr>
          <p:nvPr>
            <p:ph type="sldNum" sz="quarter" idx="12"/>
          </p:nvPr>
        </p:nvSpPr>
        <p:spPr>
          <a:xfrm>
            <a:off x="11436665" y="6337824"/>
            <a:ext cx="453840" cy="302629"/>
          </a:xfrm>
        </p:spPr>
        <p:txBody>
          <a:bodyPr/>
          <a:lstStyle/>
          <a:p>
            <a:fld id="{DDBE135E-2566-4748-853C-8A3B78F0FB00}" type="slidenum">
              <a:rPr lang="en-GB" smtClean="0"/>
              <a:t>8</a:t>
            </a:fld>
            <a:endParaRPr lang="en-GB" dirty="0"/>
          </a:p>
        </p:txBody>
      </p:sp>
      <p:sp>
        <p:nvSpPr>
          <p:cNvPr id="5" name="TextBox 4">
            <a:extLst>
              <a:ext uri="{FF2B5EF4-FFF2-40B4-BE49-F238E27FC236}">
                <a16:creationId xmlns:a16="http://schemas.microsoft.com/office/drawing/2014/main" id="{FCD8A1B6-631B-F117-2D15-7E792F9001D1}"/>
              </a:ext>
            </a:extLst>
          </p:cNvPr>
          <p:cNvSpPr txBox="1"/>
          <p:nvPr/>
        </p:nvSpPr>
        <p:spPr>
          <a:xfrm>
            <a:off x="11263581" y="85651"/>
            <a:ext cx="838138" cy="251287"/>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GB" sz="1633" b="1" dirty="0">
                <a:solidFill>
                  <a:schemeClr val="accent1"/>
                </a:solidFill>
              </a:rPr>
              <a:t> RECAP</a:t>
            </a:r>
            <a:r>
              <a:rPr lang="en-GB" sz="1633" b="1" dirty="0">
                <a:solidFill>
                  <a:schemeClr val="tx1"/>
                </a:solidFill>
              </a:rPr>
              <a:t> </a:t>
            </a:r>
          </a:p>
        </p:txBody>
      </p:sp>
    </p:spTree>
    <p:extLst>
      <p:ext uri="{BB962C8B-B14F-4D97-AF65-F5344CB8AC3E}">
        <p14:creationId xmlns:p14="http://schemas.microsoft.com/office/powerpoint/2010/main" val="336502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C20C-23C8-9048-A904-5A383579B427}"/>
              </a:ext>
            </a:extLst>
          </p:cNvPr>
          <p:cNvSpPr>
            <a:spLocks noGrp="1"/>
          </p:cNvSpPr>
          <p:nvPr>
            <p:ph type="title"/>
          </p:nvPr>
        </p:nvSpPr>
        <p:spPr>
          <a:xfrm>
            <a:off x="1480421" y="291139"/>
            <a:ext cx="9353869" cy="694303"/>
          </a:xfrm>
        </p:spPr>
        <p:txBody>
          <a:bodyPr/>
          <a:lstStyle/>
          <a:p>
            <a:r>
              <a:rPr lang="en-US" dirty="0">
                <a:solidFill>
                  <a:schemeClr val="tx1"/>
                </a:solidFill>
              </a:rPr>
              <a:t>ACD: Recommendation</a:t>
            </a:r>
          </a:p>
        </p:txBody>
      </p:sp>
      <p:sp>
        <p:nvSpPr>
          <p:cNvPr id="6" name="Slide Number Placeholder 2">
            <a:extLst>
              <a:ext uri="{FF2B5EF4-FFF2-40B4-BE49-F238E27FC236}">
                <a16:creationId xmlns:a16="http://schemas.microsoft.com/office/drawing/2014/main" id="{5101F333-4F9F-4CFE-A3A9-2DC28B7E2D9A}"/>
              </a:ext>
            </a:extLst>
          </p:cNvPr>
          <p:cNvSpPr txBox="1">
            <a:spLocks/>
          </p:cNvSpPr>
          <p:nvPr/>
        </p:nvSpPr>
        <p:spPr>
          <a:xfrm>
            <a:off x="10023908" y="6285706"/>
            <a:ext cx="453840" cy="302629"/>
          </a:xfrm>
          <a:prstGeom prst="rect">
            <a:avLst/>
          </a:prstGeom>
        </p:spPr>
        <p:txBody>
          <a:bodyPr vert="horz" lIns="0" tIns="0" rIns="0" bIns="0" rtlCol="0" anchor="b" anchorCtr="0"/>
          <a:lstStyle>
            <a:defPPr>
              <a:defRPr lang="en-US"/>
            </a:defPPr>
            <a:lvl1pPr marL="0" algn="r" defTabSz="1043056" rtl="0" eaLnBrk="1" latinLnBrk="0" hangingPunct="1">
              <a:defRPr sz="1400" b="1"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endParaRPr lang="en-GB" sz="1270" dirty="0"/>
          </a:p>
        </p:txBody>
      </p:sp>
      <p:sp>
        <p:nvSpPr>
          <p:cNvPr id="3" name="Slide Number Placeholder 2">
            <a:extLst>
              <a:ext uri="{FF2B5EF4-FFF2-40B4-BE49-F238E27FC236}">
                <a16:creationId xmlns:a16="http://schemas.microsoft.com/office/drawing/2014/main" id="{6888D7AC-2C99-3C44-89C1-9EFB5F8908F3}"/>
              </a:ext>
            </a:extLst>
          </p:cNvPr>
          <p:cNvSpPr>
            <a:spLocks noGrp="1"/>
          </p:cNvSpPr>
          <p:nvPr>
            <p:ph type="sldNum" sz="quarter" idx="12"/>
          </p:nvPr>
        </p:nvSpPr>
        <p:spPr>
          <a:xfrm>
            <a:off x="10411530" y="6462716"/>
            <a:ext cx="453840" cy="302629"/>
          </a:xfrm>
        </p:spPr>
        <p:txBody>
          <a:bodyPr/>
          <a:lstStyle/>
          <a:p>
            <a:fld id="{DDBE135E-2566-4748-853C-8A3B78F0FB00}" type="slidenum">
              <a:rPr lang="en-GB" smtClean="0"/>
              <a:t>9</a:t>
            </a:fld>
            <a:endParaRPr lang="en-GB" dirty="0"/>
          </a:p>
        </p:txBody>
      </p:sp>
      <p:sp>
        <p:nvSpPr>
          <p:cNvPr id="11" name="TextBox 10">
            <a:extLst>
              <a:ext uri="{FF2B5EF4-FFF2-40B4-BE49-F238E27FC236}">
                <a16:creationId xmlns:a16="http://schemas.microsoft.com/office/drawing/2014/main" id="{38D766DE-CC09-4630-B197-CD8196C4A670}"/>
              </a:ext>
            </a:extLst>
          </p:cNvPr>
          <p:cNvSpPr txBox="1"/>
          <p:nvPr/>
        </p:nvSpPr>
        <p:spPr>
          <a:xfrm>
            <a:off x="580114" y="2307271"/>
            <a:ext cx="11154481" cy="1420325"/>
          </a:xfrm>
          <a:prstGeom prst="rect">
            <a:avLst/>
          </a:prstGeom>
          <a:solidFill>
            <a:schemeClr val="accent6">
              <a:lumMod val="20000"/>
              <a:lumOff val="80000"/>
            </a:schemeClr>
          </a:solidFill>
          <a:ln>
            <a:solidFill>
              <a:schemeClr val="accent6"/>
            </a:solidFill>
          </a:ln>
        </p:spPr>
        <p:style>
          <a:lnRef idx="2">
            <a:schemeClr val="accent2"/>
          </a:lnRef>
          <a:fillRef idx="1">
            <a:schemeClr val="lt1"/>
          </a:fillRef>
          <a:effectRef idx="0">
            <a:schemeClr val="accent2"/>
          </a:effectRef>
          <a:fontRef idx="minor">
            <a:schemeClr val="dk1"/>
          </a:fontRef>
        </p:style>
        <p:txBody>
          <a:bodyPr wrap="square">
            <a:spAutoFit/>
          </a:bodyPr>
          <a:lstStyle/>
          <a:p>
            <a:pPr lvl="1">
              <a:lnSpc>
                <a:spcPct val="150000"/>
              </a:lnSpc>
              <a:spcAft>
                <a:spcPts val="1200"/>
              </a:spcAft>
            </a:pPr>
            <a:r>
              <a:rPr lang="en-GB" sz="2000" i="1" dirty="0">
                <a:latin typeface="Arial" panose="020B0604020202020204" pitchFamily="34" charset="0"/>
                <a:ea typeface="Times New Roman" panose="02020603050405020304" pitchFamily="18" charset="0"/>
                <a:cs typeface="Times New Roman" panose="02020603050405020304" pitchFamily="18" charset="0"/>
              </a:rPr>
              <a:t>1.1  </a:t>
            </a:r>
            <a:r>
              <a:rPr lang="x-none" sz="2000" i="1" dirty="0">
                <a:effectLst/>
                <a:latin typeface="Arial" panose="020B0604020202020204" pitchFamily="34" charset="0"/>
                <a:ea typeface="Times New Roman" panose="02020603050405020304" pitchFamily="18" charset="0"/>
                <a:cs typeface="Times New Roman" panose="02020603050405020304" pitchFamily="18" charset="0"/>
              </a:rPr>
              <a:t>Cannabidiol is </a:t>
            </a:r>
            <a:r>
              <a:rPr lang="en-GB" sz="2000" b="1" i="1" dirty="0">
                <a:effectLst/>
                <a:latin typeface="Arial" panose="020B0604020202020204" pitchFamily="34" charset="0"/>
                <a:ea typeface="Times New Roman" panose="02020603050405020304" pitchFamily="18" charset="0"/>
                <a:cs typeface="Times New Roman" panose="02020603050405020304" pitchFamily="18" charset="0"/>
              </a:rPr>
              <a:t>not </a:t>
            </a:r>
            <a:r>
              <a:rPr lang="x-none" sz="2000" b="1" i="1" dirty="0">
                <a:effectLst/>
                <a:latin typeface="Arial" panose="020B0604020202020204" pitchFamily="34" charset="0"/>
                <a:ea typeface="Times New Roman" panose="02020603050405020304" pitchFamily="18" charset="0"/>
                <a:cs typeface="Times New Roman" panose="02020603050405020304" pitchFamily="18" charset="0"/>
              </a:rPr>
              <a:t>recommended</a:t>
            </a:r>
            <a:r>
              <a:rPr lang="en-GB" sz="2000" i="1" dirty="0">
                <a:effectLst/>
                <a:latin typeface="Arial" panose="020B0604020202020204" pitchFamily="34" charset="0"/>
                <a:ea typeface="Times New Roman" panose="02020603050405020304" pitchFamily="18" charset="0"/>
                <a:cs typeface="Times New Roman" panose="02020603050405020304" pitchFamily="18" charset="0"/>
              </a:rPr>
              <a:t>, within its marketing authorisation, </a:t>
            </a:r>
            <a:r>
              <a:rPr lang="x-none" sz="2000" i="1" dirty="0">
                <a:effectLst/>
                <a:latin typeface="Arial" panose="020B0604020202020204" pitchFamily="34" charset="0"/>
                <a:ea typeface="Times New Roman" panose="02020603050405020304" pitchFamily="18" charset="0"/>
                <a:cs typeface="Times New Roman" panose="02020603050405020304" pitchFamily="18" charset="0"/>
              </a:rPr>
              <a:t>as an add-on </a:t>
            </a:r>
            <a:r>
              <a:rPr lang="en-GB" sz="2000" i="1" dirty="0">
                <a:effectLst/>
                <a:latin typeface="Arial" panose="020B0604020202020204" pitchFamily="34" charset="0"/>
                <a:ea typeface="Times New Roman" panose="02020603050405020304" pitchFamily="18" charset="0"/>
                <a:cs typeface="Times New Roman" panose="02020603050405020304" pitchFamily="18" charset="0"/>
              </a:rPr>
              <a:t>treatment </a:t>
            </a:r>
            <a:r>
              <a:rPr lang="x-none" sz="2000" i="1" dirty="0">
                <a:effectLst/>
                <a:latin typeface="Arial" panose="020B0604020202020204" pitchFamily="34" charset="0"/>
                <a:ea typeface="Times New Roman" panose="02020603050405020304" pitchFamily="18" charset="0"/>
                <a:cs typeface="Times New Roman" panose="02020603050405020304" pitchFamily="18" charset="0"/>
              </a:rPr>
              <a:t>option for seizures caused by tuberous sclerosis complex in people 2</a:t>
            </a:r>
            <a:r>
              <a:rPr lang="en-GB" sz="2000" i="1" dirty="0">
                <a:effectLst/>
                <a:latin typeface="Arial" panose="020B0604020202020204" pitchFamily="34" charset="0"/>
                <a:ea typeface="Times New Roman" panose="02020603050405020304" pitchFamily="18" charset="0"/>
                <a:cs typeface="Times New Roman" panose="02020603050405020304" pitchFamily="18" charset="0"/>
              </a:rPr>
              <a:t> </a:t>
            </a:r>
            <a:r>
              <a:rPr lang="x-none" sz="2000" i="1" dirty="0">
                <a:effectLst/>
                <a:latin typeface="Arial" panose="020B0604020202020204" pitchFamily="34" charset="0"/>
                <a:ea typeface="Times New Roman" panose="02020603050405020304" pitchFamily="18" charset="0"/>
                <a:cs typeface="Times New Roman" panose="02020603050405020304" pitchFamily="18" charset="0"/>
              </a:rPr>
              <a:t>years and over</a:t>
            </a:r>
            <a:r>
              <a:rPr lang="en-GB" sz="2000" i="1"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7B7CCF91-26E0-1F0A-2BAA-D35CFF981C40}"/>
              </a:ext>
            </a:extLst>
          </p:cNvPr>
          <p:cNvSpPr txBox="1"/>
          <p:nvPr/>
        </p:nvSpPr>
        <p:spPr>
          <a:xfrm>
            <a:off x="98555" y="6469751"/>
            <a:ext cx="9587701" cy="315599"/>
          </a:xfrm>
          <a:prstGeom prst="rect">
            <a:avLst/>
          </a:prstGeom>
          <a:noFill/>
        </p:spPr>
        <p:txBody>
          <a:bodyPr wrap="square">
            <a:spAutoFit/>
          </a:bodyPr>
          <a:lstStyle/>
          <a:p>
            <a:r>
              <a:rPr lang="en-GB" sz="1451" dirty="0"/>
              <a:t>HCRU, health care resource use </a:t>
            </a:r>
            <a:endParaRPr lang="en-GB" sz="1451" b="1" dirty="0"/>
          </a:p>
        </p:txBody>
      </p:sp>
      <p:sp>
        <p:nvSpPr>
          <p:cNvPr id="5" name="TextBox 4">
            <a:extLst>
              <a:ext uri="{FF2B5EF4-FFF2-40B4-BE49-F238E27FC236}">
                <a16:creationId xmlns:a16="http://schemas.microsoft.com/office/drawing/2014/main" id="{E7AEC792-0566-D2AE-F090-694ADA799D2E}"/>
              </a:ext>
            </a:extLst>
          </p:cNvPr>
          <p:cNvSpPr txBox="1"/>
          <p:nvPr/>
        </p:nvSpPr>
        <p:spPr>
          <a:xfrm>
            <a:off x="11263581" y="85651"/>
            <a:ext cx="838138" cy="251287"/>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GB" sz="1633" b="1" dirty="0">
                <a:solidFill>
                  <a:schemeClr val="accent1"/>
                </a:solidFill>
              </a:rPr>
              <a:t> RECAP</a:t>
            </a:r>
            <a:r>
              <a:rPr lang="en-GB" sz="1633" b="1" dirty="0">
                <a:solidFill>
                  <a:schemeClr val="tx1"/>
                </a:solidFill>
              </a:rPr>
              <a:t> </a:t>
            </a:r>
          </a:p>
        </p:txBody>
      </p:sp>
    </p:spTree>
    <p:extLst>
      <p:ext uri="{BB962C8B-B14F-4D97-AF65-F5344CB8AC3E}">
        <p14:creationId xmlns:p14="http://schemas.microsoft.com/office/powerpoint/2010/main" val="180419813"/>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 - arial [temp workaround] test2.xml" id="{16458854-1B59-4F06-BF87-F9302D0D3AA9}" vid="{81C34B1B-C489-4BF3-B18A-DE134DC5B9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Committee Slide Template - arial [temp workaround] v2</Template>
  <TotalTime>6755</TotalTime>
  <Words>5856</Words>
  <Application>Microsoft Office PowerPoint</Application>
  <PresentationFormat>Widescreen</PresentationFormat>
  <Paragraphs>804</Paragraphs>
  <Slides>31</Slides>
  <Notes>12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Lato</vt:lpstr>
      <vt:lpstr>Calibri</vt:lpstr>
      <vt:lpstr>Arial</vt:lpstr>
      <vt:lpstr>Times New Roman</vt:lpstr>
      <vt:lpstr>Wingdings</vt:lpstr>
      <vt:lpstr>NICE</vt:lpstr>
      <vt:lpstr>PowerPoint Presentation</vt:lpstr>
      <vt:lpstr>PowerPoint Presentation</vt:lpstr>
      <vt:lpstr>PowerPoint Presentation</vt:lpstr>
      <vt:lpstr>PowerPoint Presentation</vt:lpstr>
      <vt:lpstr>PowerPoint Presentation</vt:lpstr>
      <vt:lpstr>ACD: committee main conclusions/ considerations </vt:lpstr>
      <vt:lpstr>PowerPoint Presentation</vt:lpstr>
      <vt:lpstr>ACD: committee conclusions/considerations, model inputs Uncertainty in assumptions re population distribution &amp; treatment effect on BMI &amp; hyperphagia </vt:lpstr>
      <vt:lpstr>ACD: Recommendation</vt:lpstr>
      <vt:lpstr>PowerPoint Presentation</vt:lpstr>
      <vt:lpstr>Consultation comments</vt:lpstr>
      <vt:lpstr>ECD consultation responses</vt:lpstr>
      <vt:lpstr>ECD consultation comments: Patient organisations </vt:lpstr>
      <vt:lpstr>Company’s response to consultation</vt:lpstr>
      <vt:lpstr>PowerPoint Presentation</vt:lpstr>
      <vt:lpstr>PowerPoint Presentation</vt:lpstr>
      <vt:lpstr>PowerPoint Presentation</vt:lpstr>
      <vt:lpstr>PowerPoint Presentation</vt:lpstr>
      <vt:lpstr>Recap: Comparison of health care resource use and costs across TAs Higher hospitalisation rates in TSC appraisal compared with other cannabidiol indications</vt:lpstr>
      <vt:lpstr>PowerPoint Presentation</vt:lpstr>
      <vt:lpstr>PowerPoint Presentation</vt:lpstr>
      <vt:lpstr>PowerPoint Presentation</vt:lpstr>
      <vt:lpstr>Summary of company and ERG base case assumptions Assumptions on dosing differ between base cases </vt:lpstr>
      <vt:lpstr>Cost-effectiveness results</vt:lpstr>
      <vt:lpstr>PowerPoint Presentation</vt:lpstr>
      <vt:lpstr>PowerPoint Presentation</vt:lpstr>
      <vt:lpstr>PowerPoint Presentation</vt:lpstr>
      <vt:lpstr>PowerPoint Presentation</vt:lpstr>
      <vt:lpstr>Back up slides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Emma Douch</dc:creator>
  <cp:lastModifiedBy>Emma Douch</cp:lastModifiedBy>
  <cp:revision>45</cp:revision>
  <dcterms:created xsi:type="dcterms:W3CDTF">2022-10-31T15:45:55Z</dcterms:created>
  <dcterms:modified xsi:type="dcterms:W3CDTF">2023-01-03T11:00:04Z</dcterms:modified>
</cp:coreProperties>
</file>