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091" r:id="rId1"/>
  </p:sldMasterIdLst>
  <p:notesMasterIdLst>
    <p:notesMasterId r:id="rId11"/>
  </p:notesMasterIdLst>
  <p:handoutMasterIdLst>
    <p:handoutMasterId r:id="rId12"/>
  </p:handoutMasterIdLst>
  <p:sldIdLst>
    <p:sldId id="339" r:id="rId2"/>
    <p:sldId id="405" r:id="rId3"/>
    <p:sldId id="404" r:id="rId4"/>
    <p:sldId id="375" r:id="rId5"/>
    <p:sldId id="345" r:id="rId6"/>
    <p:sldId id="436" r:id="rId7"/>
    <p:sldId id="433" r:id="rId8"/>
    <p:sldId id="370" r:id="rId9"/>
    <p:sldId id="401" r:id="rId10"/>
  </p:sldIdLst>
  <p:sldSz cx="12192000" cy="6858000"/>
  <p:notesSz cx="6858000" cy="9144000"/>
  <p:embeddedFontLst>
    <p:embeddedFont>
      <p:font typeface="Inter" panose="02000503000000020004" pitchFamily="2" charset="0"/>
      <p:regular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BB6F3F-AEED-EAFA-5AA7-CD90196E6D4E}" name="Elizabeth Bell" initials="EB" userId="S::Elizabeth.Bell@nice.org.uk::30e40adb-969c-4983-b598-476057d0150c" providerId="AD"/>
  <p188:author id="{4540FE45-D9C8-86CE-440D-D4CB1D335D7B}" name="Elizabeth Bell" initials="EB" userId="S::Elizabeth.Bell@nice.org.uk::db75d52a-bbc3-4365-b187-451fb7df6c85" providerId="AD"/>
  <p188:author id="{7A498851-6A34-30B7-C763-E5449E280439}" name="Linda Landells" initials="LL" userId="S::Linda.Landells@nice.org.uk::f9c26748-fb8b-4b68-bc1e-5e77d3c8c882" providerId="AD"/>
  <p188:author id="{A4F550D6-97F9-1596-559A-FBDBA5F14C14}" name="Emily Leckenby" initials="EL" userId="S::Emily.Leckenby@nice.org.uk::03d584e7-bde4-4db3-86a0-655bc72ade9c" providerId="AD"/>
  <p188:author id="{0A2641E4-9786-DEAB-F4F7-8035A7404BA5}" name="Summaya Mohammad" initials="SM" userId="S::Summaya.Mohammad@nice.org.uk::ed520788-0580-4bf3-9985-ef000bf60d0b" providerId="AD"/>
  <p188:author id="{DAE894F4-8E61-CEEB-0EE6-01EF2407F912}" name="Caron Jones" initials="CJ" userId="S::Caron.Jones@nice.org.uk::1dc48ed7-672c-4bcb-ad74-96dd81f92c7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Scott" initials="KS" lastIdx="1" clrIdx="0"/>
  <p:cmAuthor id="2" name="Charlie Hewitt" initials="CH" lastIdx="56" clrIdx="1">
    <p:extLst>
      <p:ext uri="{19B8F6BF-5375-455C-9EA6-DF929625EA0E}">
        <p15:presenceInfo xmlns:p15="http://schemas.microsoft.com/office/powerpoint/2012/main" userId="S::Charlie.Hewitt@nice.org.uk::02b58234-bd66-4ca2-852b-669d09f951b3" providerId="AD"/>
      </p:ext>
    </p:extLst>
  </p:cmAuthor>
  <p:cmAuthor id="3" name="Alexandra Sampson" initials="AS" lastIdx="3" clrIdx="2">
    <p:extLst>
      <p:ext uri="{19B8F6BF-5375-455C-9EA6-DF929625EA0E}">
        <p15:presenceInfo xmlns:p15="http://schemas.microsoft.com/office/powerpoint/2012/main" userId="S::Alexandra.Sampson@nice.org.uk::5bf57bb1-a65f-4e5e-81b7-701a6cf4a8b7" providerId="AD"/>
      </p:ext>
    </p:extLst>
  </p:cmAuthor>
  <p:cmAuthor id="4" name="Elizabeth Bell" initials="EB" lastIdx="6" clrIdx="3">
    <p:extLst>
      <p:ext uri="{19B8F6BF-5375-455C-9EA6-DF929625EA0E}">
        <p15:presenceInfo xmlns:p15="http://schemas.microsoft.com/office/powerpoint/2012/main" userId="S::Elizabeth.Bell@nice.org.uk::db75d52a-bbc3-4365-b187-451fb7df6c85" providerId="AD"/>
      </p:ext>
    </p:extLst>
  </p:cmAuthor>
  <p:cmAuthor id="5" name="Summaya Mohammad" initials="SM" lastIdx="5" clrIdx="4">
    <p:extLst>
      <p:ext uri="{19B8F6BF-5375-455C-9EA6-DF929625EA0E}">
        <p15:presenceInfo xmlns:p15="http://schemas.microsoft.com/office/powerpoint/2012/main" userId="S::Summaya.Mohammad@nice.org.uk::ed520788-0580-4bf3-9985-ef000bf60d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202"/>
    <a:srgbClr val="00436C"/>
    <a:srgbClr val="EAD054"/>
    <a:srgbClr val="228096"/>
    <a:srgbClr val="CCD8DD"/>
    <a:srgbClr val="FFFFFF"/>
    <a:srgbClr val="E8EDEF"/>
    <a:srgbClr val="FF9696"/>
    <a:srgbClr val="D8899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0553" autoAdjust="0"/>
  </p:normalViewPr>
  <p:slideViewPr>
    <p:cSldViewPr snapToGrid="0" snapToObjects="1">
      <p:cViewPr varScale="1">
        <p:scale>
          <a:sx n="58" d="100"/>
          <a:sy n="58" d="100"/>
        </p:scale>
        <p:origin x="86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4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E0600-0E79-4AA9-B04F-7B3030807F3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A537A8-A3A2-4B3D-9F30-79CD0DE66947}">
      <dgm:prSet phldrT="[Text]" custT="1"/>
      <dgm:spPr/>
      <dgm:t>
        <a:bodyPr/>
        <a:lstStyle/>
        <a:p>
          <a:r>
            <a:rPr lang="en-GB" sz="1800" dirty="0"/>
            <a:t>Imatinib (TA86)</a:t>
          </a:r>
        </a:p>
      </dgm:t>
    </dgm:pt>
    <dgm:pt modelId="{3A46FAFC-75F8-4FBC-88FE-97D33C025397}" type="parTrans" cxnId="{BD967063-95CB-4935-9DFB-DF99060B8195}">
      <dgm:prSet/>
      <dgm:spPr/>
      <dgm:t>
        <a:bodyPr/>
        <a:lstStyle/>
        <a:p>
          <a:endParaRPr lang="en-GB"/>
        </a:p>
      </dgm:t>
    </dgm:pt>
    <dgm:pt modelId="{5F1CDC93-B788-4C56-8490-95F4109FABB6}" type="sibTrans" cxnId="{BD967063-95CB-4935-9DFB-DF99060B8195}">
      <dgm:prSet/>
      <dgm:spPr/>
      <dgm:t>
        <a:bodyPr/>
        <a:lstStyle/>
        <a:p>
          <a:endParaRPr lang="en-GB"/>
        </a:p>
      </dgm:t>
    </dgm:pt>
    <dgm:pt modelId="{432D88EF-90EA-428C-BE5F-844B89CC9D35}">
      <dgm:prSet phldrT="[Text]" custT="1"/>
      <dgm:spPr/>
      <dgm:t>
        <a:bodyPr/>
        <a:lstStyle/>
        <a:p>
          <a:r>
            <a:rPr lang="en-GB" sz="1800" dirty="0"/>
            <a:t>Sunitinib (TA179)</a:t>
          </a:r>
        </a:p>
      </dgm:t>
    </dgm:pt>
    <dgm:pt modelId="{A4C0963F-D652-4326-A7CB-98A2ED868B7A}" type="parTrans" cxnId="{943337F6-0E71-41F4-A068-5FBC4D3895DD}">
      <dgm:prSet/>
      <dgm:spPr/>
      <dgm:t>
        <a:bodyPr/>
        <a:lstStyle/>
        <a:p>
          <a:endParaRPr lang="en-GB"/>
        </a:p>
      </dgm:t>
    </dgm:pt>
    <dgm:pt modelId="{8014C009-84D1-449F-AD43-B1D38A0EE7E5}" type="sibTrans" cxnId="{943337F6-0E71-41F4-A068-5FBC4D3895DD}">
      <dgm:prSet/>
      <dgm:spPr/>
      <dgm:t>
        <a:bodyPr/>
        <a:lstStyle/>
        <a:p>
          <a:endParaRPr lang="en-GB"/>
        </a:p>
      </dgm:t>
    </dgm:pt>
    <dgm:pt modelId="{283CF177-76FA-48E7-8FBD-2A590FD46FA2}">
      <dgm:prSet phldrT="[Text]" custT="1"/>
      <dgm:spPr/>
      <dgm:t>
        <a:bodyPr/>
        <a:lstStyle/>
        <a:p>
          <a:r>
            <a:rPr lang="en-GB" sz="1800" dirty="0"/>
            <a:t>Regorafenib (TA488)</a:t>
          </a:r>
        </a:p>
      </dgm:t>
    </dgm:pt>
    <dgm:pt modelId="{651688EC-558A-445D-8088-22A9F2307CEB}" type="parTrans" cxnId="{58CADDBA-D51A-4C74-AC96-B28911F1E1BB}">
      <dgm:prSet/>
      <dgm:spPr/>
      <dgm:t>
        <a:bodyPr/>
        <a:lstStyle/>
        <a:p>
          <a:endParaRPr lang="en-GB"/>
        </a:p>
      </dgm:t>
    </dgm:pt>
    <dgm:pt modelId="{E0D90BD9-1074-493C-90D9-B2D6BCF97AD9}" type="sibTrans" cxnId="{58CADDBA-D51A-4C74-AC96-B28911F1E1BB}">
      <dgm:prSet/>
      <dgm:spPr/>
      <dgm:t>
        <a:bodyPr/>
        <a:lstStyle/>
        <a:p>
          <a:endParaRPr lang="en-GB"/>
        </a:p>
      </dgm:t>
    </dgm:pt>
    <dgm:pt modelId="{C237CBFC-B9A3-4A39-970F-924E49DA20F8}">
      <dgm:prSet custT="1"/>
      <dgm:spPr/>
      <dgm:t>
        <a:bodyPr/>
        <a:lstStyle/>
        <a:p>
          <a:r>
            <a:rPr lang="en-GB" sz="1800" dirty="0"/>
            <a:t>Best supportive care</a:t>
          </a:r>
        </a:p>
      </dgm:t>
    </dgm:pt>
    <dgm:pt modelId="{50EB6EA8-0D6A-48F3-B7F9-849AF72678E1}" type="parTrans" cxnId="{3D9EB47F-FA29-459D-AB4A-4A12D3C8F6D4}">
      <dgm:prSet/>
      <dgm:spPr/>
      <dgm:t>
        <a:bodyPr/>
        <a:lstStyle/>
        <a:p>
          <a:endParaRPr lang="en-GB"/>
        </a:p>
      </dgm:t>
    </dgm:pt>
    <dgm:pt modelId="{6179E984-8329-4235-9973-33D17F9F8BB2}" type="sibTrans" cxnId="{3D9EB47F-FA29-459D-AB4A-4A12D3C8F6D4}">
      <dgm:prSet/>
      <dgm:spPr/>
      <dgm:t>
        <a:bodyPr/>
        <a:lstStyle/>
        <a:p>
          <a:endParaRPr lang="en-GB"/>
        </a:p>
      </dgm:t>
    </dgm:pt>
    <dgm:pt modelId="{058CDC3B-484D-484D-9660-81ECA110AB8F}" type="pres">
      <dgm:prSet presAssocID="{660E0600-0E79-4AA9-B04F-7B3030807F3D}" presName="Name0" presStyleCnt="0">
        <dgm:presLayoutVars>
          <dgm:dir/>
          <dgm:resizeHandles val="exact"/>
        </dgm:presLayoutVars>
      </dgm:prSet>
      <dgm:spPr/>
    </dgm:pt>
    <dgm:pt modelId="{4DA59C56-C314-4D44-90F7-B3E96A749C34}" type="pres">
      <dgm:prSet presAssocID="{6EA537A8-A3A2-4B3D-9F30-79CD0DE66947}" presName="node" presStyleLbl="node1" presStyleIdx="0" presStyleCnt="4" custLinFactNeighborX="14299" custLinFactNeighborY="4983">
        <dgm:presLayoutVars>
          <dgm:bulletEnabled val="1"/>
        </dgm:presLayoutVars>
      </dgm:prSet>
      <dgm:spPr/>
    </dgm:pt>
    <dgm:pt modelId="{59A703EF-EF39-4861-A154-E25DED7A993C}" type="pres">
      <dgm:prSet presAssocID="{5F1CDC93-B788-4C56-8490-95F4109FABB6}" presName="sibTrans" presStyleLbl="sibTrans2D1" presStyleIdx="0" presStyleCnt="3"/>
      <dgm:spPr/>
    </dgm:pt>
    <dgm:pt modelId="{7B9050B4-6BEE-4A08-AD8A-96DF89D79C20}" type="pres">
      <dgm:prSet presAssocID="{5F1CDC93-B788-4C56-8490-95F4109FABB6}" presName="connectorText" presStyleLbl="sibTrans2D1" presStyleIdx="0" presStyleCnt="3"/>
      <dgm:spPr/>
    </dgm:pt>
    <dgm:pt modelId="{D88C9232-20C0-42C0-BD64-6160298736E1}" type="pres">
      <dgm:prSet presAssocID="{432D88EF-90EA-428C-BE5F-844B89CC9D35}" presName="node" presStyleLbl="node1" presStyleIdx="1" presStyleCnt="4" custLinFactNeighborX="7688" custLinFactNeighborY="4983">
        <dgm:presLayoutVars>
          <dgm:bulletEnabled val="1"/>
        </dgm:presLayoutVars>
      </dgm:prSet>
      <dgm:spPr/>
    </dgm:pt>
    <dgm:pt modelId="{3855B814-A72A-4103-B923-351DBC558B59}" type="pres">
      <dgm:prSet presAssocID="{8014C009-84D1-449F-AD43-B1D38A0EE7E5}" presName="sibTrans" presStyleLbl="sibTrans2D1" presStyleIdx="1" presStyleCnt="3"/>
      <dgm:spPr/>
    </dgm:pt>
    <dgm:pt modelId="{BC5D1585-C534-405B-A561-D99AC0DBC628}" type="pres">
      <dgm:prSet presAssocID="{8014C009-84D1-449F-AD43-B1D38A0EE7E5}" presName="connectorText" presStyleLbl="sibTrans2D1" presStyleIdx="1" presStyleCnt="3"/>
      <dgm:spPr/>
    </dgm:pt>
    <dgm:pt modelId="{D6C2462F-CADD-42CF-975C-AB3DD48D4265}" type="pres">
      <dgm:prSet presAssocID="{283CF177-76FA-48E7-8FBD-2A590FD46FA2}" presName="node" presStyleLbl="node1" presStyleIdx="2" presStyleCnt="4" custScaleX="119150" custLinFactNeighborX="-6196" custLinFactNeighborY="3830">
        <dgm:presLayoutVars>
          <dgm:bulletEnabled val="1"/>
        </dgm:presLayoutVars>
      </dgm:prSet>
      <dgm:spPr/>
    </dgm:pt>
    <dgm:pt modelId="{22EA5911-598F-4081-ACA2-6D2E4BDD55F5}" type="pres">
      <dgm:prSet presAssocID="{E0D90BD9-1074-493C-90D9-B2D6BCF97AD9}" presName="sibTrans" presStyleLbl="sibTrans2D1" presStyleIdx="2" presStyleCnt="3"/>
      <dgm:spPr/>
    </dgm:pt>
    <dgm:pt modelId="{D2814F4B-D58A-4F6B-A39C-01029306C8CA}" type="pres">
      <dgm:prSet presAssocID="{E0D90BD9-1074-493C-90D9-B2D6BCF97AD9}" presName="connectorText" presStyleLbl="sibTrans2D1" presStyleIdx="2" presStyleCnt="3"/>
      <dgm:spPr/>
    </dgm:pt>
    <dgm:pt modelId="{625B560B-DE28-49A8-A293-0CE36B45DC96}" type="pres">
      <dgm:prSet presAssocID="{C237CBFC-B9A3-4A39-970F-924E49DA20F8}" presName="node" presStyleLbl="node1" presStyleIdx="3" presStyleCnt="4" custScaleX="115858" custLinFactNeighborX="-58361" custLinFactNeighborY="4982">
        <dgm:presLayoutVars>
          <dgm:bulletEnabled val="1"/>
        </dgm:presLayoutVars>
      </dgm:prSet>
      <dgm:spPr/>
    </dgm:pt>
  </dgm:ptLst>
  <dgm:cxnLst>
    <dgm:cxn modelId="{3E6E4406-54F3-4419-AB8D-B8765624D5DB}" type="presOf" srcId="{5F1CDC93-B788-4C56-8490-95F4109FABB6}" destId="{7B9050B4-6BEE-4A08-AD8A-96DF89D79C20}" srcOrd="1" destOrd="0" presId="urn:microsoft.com/office/officeart/2005/8/layout/process1"/>
    <dgm:cxn modelId="{51EA5432-E9F0-482A-84E8-138198BFC278}" type="presOf" srcId="{283CF177-76FA-48E7-8FBD-2A590FD46FA2}" destId="{D6C2462F-CADD-42CF-975C-AB3DD48D4265}" srcOrd="0" destOrd="0" presId="urn:microsoft.com/office/officeart/2005/8/layout/process1"/>
    <dgm:cxn modelId="{8F1C615C-CF04-4BC7-9CBB-8747D65CF50A}" type="presOf" srcId="{8014C009-84D1-449F-AD43-B1D38A0EE7E5}" destId="{3855B814-A72A-4103-B923-351DBC558B59}" srcOrd="0" destOrd="0" presId="urn:microsoft.com/office/officeart/2005/8/layout/process1"/>
    <dgm:cxn modelId="{BD967063-95CB-4935-9DFB-DF99060B8195}" srcId="{660E0600-0E79-4AA9-B04F-7B3030807F3D}" destId="{6EA537A8-A3A2-4B3D-9F30-79CD0DE66947}" srcOrd="0" destOrd="0" parTransId="{3A46FAFC-75F8-4FBC-88FE-97D33C025397}" sibTransId="{5F1CDC93-B788-4C56-8490-95F4109FABB6}"/>
    <dgm:cxn modelId="{2BA8E144-DDE0-44B8-9660-AEC3BD8430A3}" type="presOf" srcId="{432D88EF-90EA-428C-BE5F-844B89CC9D35}" destId="{D88C9232-20C0-42C0-BD64-6160298736E1}" srcOrd="0" destOrd="0" presId="urn:microsoft.com/office/officeart/2005/8/layout/process1"/>
    <dgm:cxn modelId="{38A3F879-C6F6-4907-889B-0FEF8E292104}" type="presOf" srcId="{660E0600-0E79-4AA9-B04F-7B3030807F3D}" destId="{058CDC3B-484D-484D-9660-81ECA110AB8F}" srcOrd="0" destOrd="0" presId="urn:microsoft.com/office/officeart/2005/8/layout/process1"/>
    <dgm:cxn modelId="{3D9EB47F-FA29-459D-AB4A-4A12D3C8F6D4}" srcId="{660E0600-0E79-4AA9-B04F-7B3030807F3D}" destId="{C237CBFC-B9A3-4A39-970F-924E49DA20F8}" srcOrd="3" destOrd="0" parTransId="{50EB6EA8-0D6A-48F3-B7F9-849AF72678E1}" sibTransId="{6179E984-8329-4235-9973-33D17F9F8BB2}"/>
    <dgm:cxn modelId="{F5FA8B8B-ACA9-4B7E-AC82-E025B4C8EF9D}" type="presOf" srcId="{8014C009-84D1-449F-AD43-B1D38A0EE7E5}" destId="{BC5D1585-C534-405B-A561-D99AC0DBC628}" srcOrd="1" destOrd="0" presId="urn:microsoft.com/office/officeart/2005/8/layout/process1"/>
    <dgm:cxn modelId="{8CC7568E-DA91-4A18-B0BF-7A9A735BEC9E}" type="presOf" srcId="{6EA537A8-A3A2-4B3D-9F30-79CD0DE66947}" destId="{4DA59C56-C314-4D44-90F7-B3E96A749C34}" srcOrd="0" destOrd="0" presId="urn:microsoft.com/office/officeart/2005/8/layout/process1"/>
    <dgm:cxn modelId="{E8D1CE98-D20C-481B-8962-0AE363690CAD}" type="presOf" srcId="{E0D90BD9-1074-493C-90D9-B2D6BCF97AD9}" destId="{22EA5911-598F-4081-ACA2-6D2E4BDD55F5}" srcOrd="0" destOrd="0" presId="urn:microsoft.com/office/officeart/2005/8/layout/process1"/>
    <dgm:cxn modelId="{13E9D7A1-A348-4121-94FC-7A7337C94011}" type="presOf" srcId="{5F1CDC93-B788-4C56-8490-95F4109FABB6}" destId="{59A703EF-EF39-4861-A154-E25DED7A993C}" srcOrd="0" destOrd="0" presId="urn:microsoft.com/office/officeart/2005/8/layout/process1"/>
    <dgm:cxn modelId="{58CADDBA-D51A-4C74-AC96-B28911F1E1BB}" srcId="{660E0600-0E79-4AA9-B04F-7B3030807F3D}" destId="{283CF177-76FA-48E7-8FBD-2A590FD46FA2}" srcOrd="2" destOrd="0" parTransId="{651688EC-558A-445D-8088-22A9F2307CEB}" sibTransId="{E0D90BD9-1074-493C-90D9-B2D6BCF97AD9}"/>
    <dgm:cxn modelId="{B8DC5ECF-B324-46F2-AE2B-9444179195B2}" type="presOf" srcId="{C237CBFC-B9A3-4A39-970F-924E49DA20F8}" destId="{625B560B-DE28-49A8-A293-0CE36B45DC96}" srcOrd="0" destOrd="0" presId="urn:microsoft.com/office/officeart/2005/8/layout/process1"/>
    <dgm:cxn modelId="{943337F6-0E71-41F4-A068-5FBC4D3895DD}" srcId="{660E0600-0E79-4AA9-B04F-7B3030807F3D}" destId="{432D88EF-90EA-428C-BE5F-844B89CC9D35}" srcOrd="1" destOrd="0" parTransId="{A4C0963F-D652-4326-A7CB-98A2ED868B7A}" sibTransId="{8014C009-84D1-449F-AD43-B1D38A0EE7E5}"/>
    <dgm:cxn modelId="{45DDE9F6-2514-4A89-AF38-1D29B0D53E18}" type="presOf" srcId="{E0D90BD9-1074-493C-90D9-B2D6BCF97AD9}" destId="{D2814F4B-D58A-4F6B-A39C-01029306C8CA}" srcOrd="1" destOrd="0" presId="urn:microsoft.com/office/officeart/2005/8/layout/process1"/>
    <dgm:cxn modelId="{FB55D981-0F86-4974-97CA-E03E72183C9E}" type="presParOf" srcId="{058CDC3B-484D-484D-9660-81ECA110AB8F}" destId="{4DA59C56-C314-4D44-90F7-B3E96A749C34}" srcOrd="0" destOrd="0" presId="urn:microsoft.com/office/officeart/2005/8/layout/process1"/>
    <dgm:cxn modelId="{207CC3FA-5D45-443D-B3D1-2F2A32D89FD5}" type="presParOf" srcId="{058CDC3B-484D-484D-9660-81ECA110AB8F}" destId="{59A703EF-EF39-4861-A154-E25DED7A993C}" srcOrd="1" destOrd="0" presId="urn:microsoft.com/office/officeart/2005/8/layout/process1"/>
    <dgm:cxn modelId="{C58213B0-B4E2-469F-B402-FFD777749C68}" type="presParOf" srcId="{59A703EF-EF39-4861-A154-E25DED7A993C}" destId="{7B9050B4-6BEE-4A08-AD8A-96DF89D79C20}" srcOrd="0" destOrd="0" presId="urn:microsoft.com/office/officeart/2005/8/layout/process1"/>
    <dgm:cxn modelId="{F7EF56FF-53A3-43E9-91D8-037A8A94BD7D}" type="presParOf" srcId="{058CDC3B-484D-484D-9660-81ECA110AB8F}" destId="{D88C9232-20C0-42C0-BD64-6160298736E1}" srcOrd="2" destOrd="0" presId="urn:microsoft.com/office/officeart/2005/8/layout/process1"/>
    <dgm:cxn modelId="{48981557-FA43-49C9-B160-0AC014E36D5F}" type="presParOf" srcId="{058CDC3B-484D-484D-9660-81ECA110AB8F}" destId="{3855B814-A72A-4103-B923-351DBC558B59}" srcOrd="3" destOrd="0" presId="urn:microsoft.com/office/officeart/2005/8/layout/process1"/>
    <dgm:cxn modelId="{7E1FA8EA-3EE8-4C8E-81DB-23496C4F04F7}" type="presParOf" srcId="{3855B814-A72A-4103-B923-351DBC558B59}" destId="{BC5D1585-C534-405B-A561-D99AC0DBC628}" srcOrd="0" destOrd="0" presId="urn:microsoft.com/office/officeart/2005/8/layout/process1"/>
    <dgm:cxn modelId="{10363744-D22F-47A5-A34E-58ADAFF2B01A}" type="presParOf" srcId="{058CDC3B-484D-484D-9660-81ECA110AB8F}" destId="{D6C2462F-CADD-42CF-975C-AB3DD48D4265}" srcOrd="4" destOrd="0" presId="urn:microsoft.com/office/officeart/2005/8/layout/process1"/>
    <dgm:cxn modelId="{1DDA2A69-13E5-4396-8474-0292ADECC647}" type="presParOf" srcId="{058CDC3B-484D-484D-9660-81ECA110AB8F}" destId="{22EA5911-598F-4081-ACA2-6D2E4BDD55F5}" srcOrd="5" destOrd="0" presId="urn:microsoft.com/office/officeart/2005/8/layout/process1"/>
    <dgm:cxn modelId="{81E0E870-1319-40FD-8547-3A9EA35DBADD}" type="presParOf" srcId="{22EA5911-598F-4081-ACA2-6D2E4BDD55F5}" destId="{D2814F4B-D58A-4F6B-A39C-01029306C8CA}" srcOrd="0" destOrd="0" presId="urn:microsoft.com/office/officeart/2005/8/layout/process1"/>
    <dgm:cxn modelId="{159AF237-2C11-4C57-8398-5E6EE05247F0}" type="presParOf" srcId="{058CDC3B-484D-484D-9660-81ECA110AB8F}" destId="{625B560B-DE28-49A8-A293-0CE36B45DC9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59C56-C314-4D44-90F7-B3E96A749C34}">
      <dsp:nvSpPr>
        <dsp:cNvPr id="0" name=""/>
        <dsp:cNvSpPr/>
      </dsp:nvSpPr>
      <dsp:spPr>
        <a:xfrm>
          <a:off x="78109" y="1141657"/>
          <a:ext cx="1303210" cy="965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Imatinib (TA86)</a:t>
          </a:r>
        </a:p>
      </dsp:txBody>
      <dsp:txXfrm>
        <a:off x="106378" y="1169926"/>
        <a:ext cx="1246672" cy="908649"/>
      </dsp:txXfrm>
    </dsp:sp>
    <dsp:sp modelId="{59A703EF-EF39-4861-A154-E25DED7A993C}">
      <dsp:nvSpPr>
        <dsp:cNvPr id="0" name=""/>
        <dsp:cNvSpPr/>
      </dsp:nvSpPr>
      <dsp:spPr>
        <a:xfrm>
          <a:off x="1503025" y="1462653"/>
          <a:ext cx="258015" cy="323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503025" y="1527292"/>
        <a:ext cx="180611" cy="193918"/>
      </dsp:txXfrm>
    </dsp:sp>
    <dsp:sp modelId="{D88C9232-20C0-42C0-BD64-6160298736E1}">
      <dsp:nvSpPr>
        <dsp:cNvPr id="0" name=""/>
        <dsp:cNvSpPr/>
      </dsp:nvSpPr>
      <dsp:spPr>
        <a:xfrm>
          <a:off x="1868142" y="1141657"/>
          <a:ext cx="1303210" cy="965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Sunitinib (TA179)</a:t>
          </a:r>
        </a:p>
      </dsp:txBody>
      <dsp:txXfrm>
        <a:off x="1896411" y="1169926"/>
        <a:ext cx="1246672" cy="908649"/>
      </dsp:txXfrm>
    </dsp:sp>
    <dsp:sp modelId="{3855B814-A72A-4103-B923-351DBC558B59}">
      <dsp:nvSpPr>
        <dsp:cNvPr id="0" name=""/>
        <dsp:cNvSpPr/>
      </dsp:nvSpPr>
      <dsp:spPr>
        <a:xfrm rot="21579617">
          <a:off x="3283577" y="1457419"/>
          <a:ext cx="237925" cy="323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283578" y="1522270"/>
        <a:ext cx="166548" cy="193918"/>
      </dsp:txXfrm>
    </dsp:sp>
    <dsp:sp modelId="{D6C2462F-CADD-42CF-975C-AB3DD48D4265}">
      <dsp:nvSpPr>
        <dsp:cNvPr id="0" name=""/>
        <dsp:cNvSpPr/>
      </dsp:nvSpPr>
      <dsp:spPr>
        <a:xfrm>
          <a:off x="3620261" y="1130529"/>
          <a:ext cx="1552775" cy="965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Regorafenib (TA488)</a:t>
          </a:r>
        </a:p>
      </dsp:txBody>
      <dsp:txXfrm>
        <a:off x="3648530" y="1158798"/>
        <a:ext cx="1496237" cy="908649"/>
      </dsp:txXfrm>
    </dsp:sp>
    <dsp:sp modelId="{22EA5911-598F-4081-ACA2-6D2E4BDD55F5}">
      <dsp:nvSpPr>
        <dsp:cNvPr id="0" name=""/>
        <dsp:cNvSpPr/>
      </dsp:nvSpPr>
      <dsp:spPr>
        <a:xfrm rot="21466">
          <a:off x="5235374" y="1457174"/>
          <a:ext cx="132161" cy="323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235374" y="1521689"/>
        <a:ext cx="92513" cy="193918"/>
      </dsp:txXfrm>
    </dsp:sp>
    <dsp:sp modelId="{625B560B-DE28-49A8-A293-0CE36B45DC96}">
      <dsp:nvSpPr>
        <dsp:cNvPr id="0" name=""/>
        <dsp:cNvSpPr/>
      </dsp:nvSpPr>
      <dsp:spPr>
        <a:xfrm>
          <a:off x="5422393" y="1141648"/>
          <a:ext cx="1509873" cy="965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Best supportive care</a:t>
          </a:r>
        </a:p>
      </dsp:txBody>
      <dsp:txXfrm>
        <a:off x="5450662" y="1169917"/>
        <a:ext cx="1453335" cy="908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A7B4E0-C5AF-4E67-A372-F7A03C7E29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31CFB-1E73-40F4-AB1A-D345A7F8CA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9B0F1-6494-479E-9AB9-629C0F1571D6}" type="datetimeFigureOut">
              <a:rPr lang="en-GB" smtClean="0">
                <a:latin typeface="Arial" panose="020B0604020202020204" pitchFamily="34" charset="0"/>
              </a:rPr>
              <a:t>15/03/2023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C8A56-2EE4-4E74-BCEC-B277CFD218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F1CB3-6147-438D-AE3F-8D3A9D32BC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2AD-622C-4DA7-9523-4C5A8793F563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2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E0D7A42-0977-2147-8194-01C3DBCDFF3E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D92B9AF-1FF3-B64A-A57E-17202D6D5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effectLst/>
              <a:highlight>
                <a:srgbClr val="00FFFF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2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5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5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4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8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1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title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53442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here please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505851-31E7-A767-55A1-7D4F2742B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3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5CC9FE9-D734-EAD4-B8FD-F6E441BA9309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7B2196E-3391-C5F1-3D54-4A20CC141C2B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76C832-BC07-12B0-034D-68332761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0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86C578-67DC-CD80-788E-2DA484291C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 dirty="0"/>
              <a:t>Please use this space to insert written content as required. Please use Inter or Arial with a minimum font size of 16pt and avoid changing the </a:t>
            </a:r>
            <a:r>
              <a:rPr lang="en-US" dirty="0" err="1"/>
              <a:t>colour</a:t>
            </a:r>
            <a:r>
              <a:rPr lang="en-US" dirty="0"/>
              <a:t> of the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C8E6E03-32B1-C5CD-664E-063384D556D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AF76EB2-7323-DE1D-B4D9-E10245CCA7F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87A8-57F0-4F52-0D4C-4A508308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0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BAE709-476B-A489-7DC7-5DA16C7CFE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3E5169-A8A8-4023-8954-85A11AE37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 dirty="0"/>
              <a:t>Please use this space to insert written content as required. Please use Inter or Arial with a minimum font size of 16pt and avoid changing the </a:t>
            </a:r>
            <a:r>
              <a:rPr lang="en-US" dirty="0" err="1"/>
              <a:t>colour</a:t>
            </a:r>
            <a:r>
              <a:rPr lang="en-US" dirty="0"/>
              <a:t> of the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63E9818-14BF-C085-2270-1815862C5A2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AF898F7-301E-51C8-5C47-83F8D53ACAA3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B944DA-A86A-F9A3-D617-CEA507540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2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(1 column)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EE4856-3FAA-1733-34B4-C11E8CBA7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6441F1A-9F7B-AD88-F64F-DABCB474259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DDF3D-1996-A40C-F1E8-7022834B7CB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A716449-AAFB-5EEE-FECE-3FBEDFEEF6C2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DA0EE61-3751-7151-24DC-3E3218AA75B4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11F72A-577D-3DF0-D9EE-00B2FF796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A6401F2-4FB4-BD34-BC8C-F074FEBB082E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70C9F59-0A21-3850-136E-87400D426CF2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99C631F-C34A-3A9E-5BCE-0A4E8AA8792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586BC471-FA65-D5D9-C0A9-F8A6994280D8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4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(1 column)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736DE81E-4D22-5724-E8E6-41709B8213A8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D32C529E-1E67-D62F-3D84-70E6AF8A60C9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82F41CD0-3BF9-779E-55F6-55CE07AC5326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6A037A60-3B80-9000-D7FD-772E99273C0A}"/>
              </a:ext>
            </a:extLst>
          </p:cNvPr>
          <p:cNvSpPr txBox="1">
            <a:spLocks/>
          </p:cNvSpPr>
          <p:nvPr userDrawn="1"/>
        </p:nvSpPr>
        <p:spPr>
          <a:xfrm>
            <a:off x="11637742" y="644060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7D717-4440-67E4-86AF-BA4E5D09B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E935865-CC37-F31B-D80C-9F595BE137BE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662D1-FBEE-F4B5-4346-F2B4DF214A9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36CCB5-A9A8-587A-9CE0-E9B1AA55CF1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32991FF-D68B-77AF-86E7-47E089E48C97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DA85F1-57B3-C4FD-5F4A-6472F7061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0EF613F-03AF-BC9A-FA23-E991676B8CB2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788CBBF-0470-AB58-A837-8314478E120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93D2F16-7A89-CDF3-CEAF-ED69AD5FB5E7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73090DC-DE05-C1C1-E128-987B8A39A12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3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(1 column)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C241C8F-E76E-FD73-EA23-B0D00E77E51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2A63E50-1936-94C2-FF11-2EB49F66D145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D8832D-D62A-CAE6-14C4-6E11015D9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(1 column)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A288302-AAB0-66ED-BC12-48B7EEB6D8A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D855CAB-E865-8483-4CA1-749AFBA686C9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D15571-089F-B590-2BC4-CAC6912D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6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70744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(2 columns)</a:t>
            </a:r>
            <a:br>
              <a:rPr lang="en-US" dirty="0"/>
            </a:b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FBD5A5-7A2B-0609-A33F-1EEE51712C01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20C810-11A7-12CE-B50A-96B7E975780F}"/>
              </a:ext>
            </a:extLst>
          </p:cNvPr>
          <p:cNvSpPr txBox="1">
            <a:spLocks/>
          </p:cNvSpPr>
          <p:nvPr userDrawn="1"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BD5AC8-46A6-95DF-B791-2B369ACED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29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222222"/>
                </a:solidFill>
              </a:defRPr>
            </a:lvl1pPr>
          </a:lstStyle>
          <a:p>
            <a:r>
              <a:rPr lang="en-US" dirty="0"/>
              <a:t>This is sample bulleted text (2 columns)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5F2E009-4AC4-8BE8-449A-D98E0B4D419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AC7A0B0-AE4B-F793-1F59-1EC3584DEA0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6FC489-B11C-2654-C925-48D95096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09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This is sample bulleted text (2 columns)</a:t>
            </a:r>
            <a:br>
              <a:rPr lang="en-US" dirty="0"/>
            </a:b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812A246-8492-A6DF-26EA-231CD0D4C72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1E41F4E-F481-AD30-99FC-2947FB6B0A60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55F0AC-C291-F5A1-F78F-EBA04390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15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04489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(2 columns)</a:t>
            </a:r>
            <a:br>
              <a:rPr lang="en-US" dirty="0"/>
            </a:b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4CC3806-C2E5-B6D1-570D-834470E8BD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042514-82A1-B26E-B76D-98A3807B502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BB4B56-C5CF-5A4B-2F99-B5622224C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2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0B7A7-6AD4-440A-9072-C51E759FC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33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3C02B6-8ECF-EFEF-0169-F2A3AC0CF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4143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title page layout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833D2BE-BF69-3979-88C5-67C970639A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here please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C10BCB9-796E-4ED3-BCAB-6890E853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AA9CF9-9D4D-4527-6F05-1AF14E246EC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672A222-6CF7-5C28-1341-13D00CB90A8F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7D394A-E4C4-E935-0900-17F4B88EE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2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24562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(3 columns)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6E0EA-4C5B-6C5D-7447-EFE478D04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87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58308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(3 columns)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04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BED9458-EC91-0DDD-81D0-D8EA7CDBB8F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D431EAC-CCCF-F033-AA25-1C0750ED1428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CD765D-C425-5545-1A03-16E43271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1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7678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(3 columns)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8EE0FF4-7CF4-1BE1-C7EC-A7BF890D743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CB2ECA4-86F5-928A-8109-698BE4DB7460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69CD60-9A52-0A6D-BADA-DACBCE28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6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517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11132198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sample bulleted text (3 columns)</a:t>
            </a:r>
            <a:br>
              <a:rPr lang="en-US" dirty="0"/>
            </a:b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28892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3A976B7-8EB2-91A1-8D3D-0F2289B868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2D3821A-C6BC-1009-35C8-4094C89935B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4D1BFE-B2F4-4CD4-D233-ACB66BB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52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629143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1E3FF1-EAC5-11C4-A42E-BE75B5A5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4" y="192889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74CED-1578-BC5D-FBAF-4BFF80497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0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3518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6E9A876-1569-D544-913F-B065A154E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0844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B32D8A9-E2C9-1149-2948-98A66FD86F7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66EBC9-B081-FB94-FE85-58E4D58A1923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598603-2D8E-A8B8-49A4-6A3AD36D3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36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16707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5A1A24A-7B07-2001-6FA5-A2A759DD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682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B505628-BC0C-72D6-C38B-9E9E3ABA64A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D0219B5-20CB-EA85-2A81-2B6B253C9B1C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9CFE6-42B8-596B-9A0C-8936368EF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24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2DD28E-92CA-B479-41C5-36AE7F502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44416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C5741D9-7C1F-B70D-4B2B-7928DF4CA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34868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r>
              <a:rPr lang="en-GB" dirty="0"/>
              <a:t>Please use this space to insert written content as required </a:t>
            </a:r>
          </a:p>
          <a:p>
            <a:pPr lvl="0"/>
            <a:endParaRPr lang="en-GB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7A5101-B982-3D27-A2EE-345C292E8F8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6801DB2-CB76-7A1B-0A77-E9DFD1662168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154617-CDEF-8A9D-8FEB-A937FC66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67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B5C54E-87D2-DD46-9E3A-B474DB4DB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346" y="0"/>
            <a:ext cx="9593654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 dirty="0"/>
              <a:t>Example 1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FF4277-5991-3145-B50E-FD1554CCE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 dirty="0"/>
              <a:t>Example 2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F72BB86-1186-2044-A764-944661E2A5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25B2568-91C7-584B-93BF-260BF11F59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 dirty="0"/>
              <a:t>Example 3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09A51E-DEB9-C346-A901-A485A3D8B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FC92788-1CF1-E651-FBDB-BD30DB47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CD7F34-BE21-B9EC-25F0-A27252E4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C5FF478A-5B8E-953E-4DB6-9A571680A13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C01117B1-E562-1F65-C13C-339DDF5F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74070583-3261-65ED-5C12-C94739126D29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B116081-2675-8645-EA72-F964A229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A1EDE6-1787-42AA-A846-F95AF5D43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 dirty="0"/>
              <a:t>Example 1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162F9E1-8872-4DF8-8AE2-6F432928DB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91C1152-F42A-4216-886B-4FCA841AF2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 dirty="0"/>
              <a:t>Example 2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7E403A3-8679-44BF-AD86-42EF9AFD9F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EE7173-47AA-48FF-A59B-31ADB063D0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Lora" charset="0"/>
                <a:cs typeface="Lora" charset="0"/>
              </a:defRPr>
            </a:lvl1pPr>
          </a:lstStyle>
          <a:p>
            <a:pPr lvl="0"/>
            <a:r>
              <a:rPr lang="en-GB" dirty="0"/>
              <a:t>Example 3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7D836-806F-4767-B265-5F8860713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1A0DDAB-8E28-0A0F-E82F-073DEE61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87C572-9A59-D420-71C8-F258AAC2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5DC8ED7F-F887-5E37-6343-5EBF87959BE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A9FB08EA-3095-8E06-DD44-33150F508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7C9A5DBB-FAE7-FCCD-9F30-1CC85E288387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266A55-362B-7E2B-7F9C-26AC7CE3B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0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90F9EA-6261-2BB5-A397-03E61B490C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2F9766-4972-F174-153B-268D85F81A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here please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B414633-21DA-146B-1F4C-E0DC80EA8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FE25D1D-91F4-ECFA-44B5-F38722EB53E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AC358A1-1DA1-1619-1588-630E0024E5E2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725F94-97E3-8C0E-43B9-A9A8A0570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3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6532A7-2381-C31B-2DC2-6BFF6B382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8" y="-4527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3" y="6791"/>
            <a:ext cx="4356636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>
                <a:solidFill>
                  <a:srgbClr val="22222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sample quote layout page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0CE413-9FF6-C607-D9B2-C926631A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16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2988EB-0ED3-084C-A870-1F7705976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983" y="0"/>
            <a:ext cx="435601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sample quote layout page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30088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BAE15BA-2193-296B-8642-DB0B39937A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97126ACB-6B72-1A59-AFD0-B7E5EEC9E6E1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0A8262E-7C1D-FBC5-5186-2C109D60E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80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377DF3-4D27-DDA6-BD49-0C83FFDF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 dirty="0"/>
              <a:t>Example 1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 dirty="0"/>
              <a:t>Example 2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C8CFE05A-6CA3-6E40-94D1-03A9048C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EC3661-F305-0C99-24EC-2C86DEE61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96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xample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AD400DA-183B-B416-6ECA-CDFE2ED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5A84D0F-2196-DF89-C270-C10DF42B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0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 dirty="0"/>
              <a:t>Example 1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 dirty="0"/>
              <a:t>Example 2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r>
              <a:rPr lang="en-GB" dirty="0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8166AC-89E6-95FC-9FA7-C87859540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72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1282" y="0"/>
            <a:ext cx="4214838" cy="3453092"/>
          </a:xfrm>
          <a:custGeom>
            <a:avLst/>
            <a:gdLst>
              <a:gd name="connsiteX0" fmla="*/ 0 w 4716000"/>
              <a:gd name="connsiteY0" fmla="*/ 3453092 h 3453092"/>
              <a:gd name="connsiteX1" fmla="*/ 504462 w 4716000"/>
              <a:gd name="connsiteY1" fmla="*/ 0 h 3453092"/>
              <a:gd name="connsiteX2" fmla="*/ 4716000 w 4716000"/>
              <a:gd name="connsiteY2" fmla="*/ 0 h 3453092"/>
              <a:gd name="connsiteX3" fmla="*/ 4211538 w 4716000"/>
              <a:gd name="connsiteY3" fmla="*/ 3453092 h 3453092"/>
              <a:gd name="connsiteX4" fmla="*/ 0 w 4716000"/>
              <a:gd name="connsiteY4" fmla="*/ 3453092 h 3453092"/>
              <a:gd name="connsiteX0" fmla="*/ 0 w 4232423"/>
              <a:gd name="connsiteY0" fmla="*/ 3453092 h 3453092"/>
              <a:gd name="connsiteX1" fmla="*/ 504462 w 4232423"/>
              <a:gd name="connsiteY1" fmla="*/ 0 h 3453092"/>
              <a:gd name="connsiteX2" fmla="*/ 4232423 w 4232423"/>
              <a:gd name="connsiteY2" fmla="*/ 0 h 3453092"/>
              <a:gd name="connsiteX3" fmla="*/ 4211538 w 4232423"/>
              <a:gd name="connsiteY3" fmla="*/ 3453092 h 3453092"/>
              <a:gd name="connsiteX4" fmla="*/ 0 w 4232423"/>
              <a:gd name="connsiteY4" fmla="*/ 3453092 h 3453092"/>
              <a:gd name="connsiteX0" fmla="*/ 0 w 4214838"/>
              <a:gd name="connsiteY0" fmla="*/ 3453092 h 3453092"/>
              <a:gd name="connsiteX1" fmla="*/ 504462 w 4214838"/>
              <a:gd name="connsiteY1" fmla="*/ 0 h 3453092"/>
              <a:gd name="connsiteX2" fmla="*/ 4214838 w 4214838"/>
              <a:gd name="connsiteY2" fmla="*/ 0 h 3453092"/>
              <a:gd name="connsiteX3" fmla="*/ 4211538 w 4214838"/>
              <a:gd name="connsiteY3" fmla="*/ 3453092 h 3453092"/>
              <a:gd name="connsiteX4" fmla="*/ 0 w 4214838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838" h="3453092">
                <a:moveTo>
                  <a:pt x="0" y="3453092"/>
                </a:moveTo>
                <a:lnTo>
                  <a:pt x="504462" y="0"/>
                </a:lnTo>
                <a:lnTo>
                  <a:pt x="4214838" y="0"/>
                </a:lnTo>
                <a:lnTo>
                  <a:pt x="4211538" y="3453092"/>
                </a:lnTo>
                <a:lnTo>
                  <a:pt x="0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19C8A8D-2AC3-2B4C-A6C2-A3A6B2C9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0438" y="3459198"/>
            <a:ext cx="4672038" cy="3398801"/>
          </a:xfrm>
          <a:custGeom>
            <a:avLst/>
            <a:gdLst>
              <a:gd name="connsiteX0" fmla="*/ 0 w 4716000"/>
              <a:gd name="connsiteY0" fmla="*/ 3398801 h 3398801"/>
              <a:gd name="connsiteX1" fmla="*/ 528819 w 4716000"/>
              <a:gd name="connsiteY1" fmla="*/ 0 h 3398801"/>
              <a:gd name="connsiteX2" fmla="*/ 4716000 w 4716000"/>
              <a:gd name="connsiteY2" fmla="*/ 0 h 3398801"/>
              <a:gd name="connsiteX3" fmla="*/ 4187181 w 4716000"/>
              <a:gd name="connsiteY3" fmla="*/ 3398801 h 3398801"/>
              <a:gd name="connsiteX4" fmla="*/ 0 w 4716000"/>
              <a:gd name="connsiteY4" fmla="*/ 3398801 h 3398801"/>
              <a:gd name="connsiteX0" fmla="*/ 0 w 4698415"/>
              <a:gd name="connsiteY0" fmla="*/ 3363632 h 3398801"/>
              <a:gd name="connsiteX1" fmla="*/ 511234 w 4698415"/>
              <a:gd name="connsiteY1" fmla="*/ 0 h 3398801"/>
              <a:gd name="connsiteX2" fmla="*/ 4698415 w 4698415"/>
              <a:gd name="connsiteY2" fmla="*/ 0 h 3398801"/>
              <a:gd name="connsiteX3" fmla="*/ 4169596 w 4698415"/>
              <a:gd name="connsiteY3" fmla="*/ 3398801 h 3398801"/>
              <a:gd name="connsiteX4" fmla="*/ 0 w 4698415"/>
              <a:gd name="connsiteY4" fmla="*/ 3363632 h 3398801"/>
              <a:gd name="connsiteX0" fmla="*/ 0 w 4689622"/>
              <a:gd name="connsiteY0" fmla="*/ 3416386 h 3416386"/>
              <a:gd name="connsiteX1" fmla="*/ 502441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9622"/>
              <a:gd name="connsiteY0" fmla="*/ 3416386 h 3416386"/>
              <a:gd name="connsiteX1" fmla="*/ 511233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0830"/>
              <a:gd name="connsiteY0" fmla="*/ 3390009 h 3398801"/>
              <a:gd name="connsiteX1" fmla="*/ 502441 w 4680830"/>
              <a:gd name="connsiteY1" fmla="*/ 0 h 3398801"/>
              <a:gd name="connsiteX2" fmla="*/ 4680830 w 4680830"/>
              <a:gd name="connsiteY2" fmla="*/ 0 h 3398801"/>
              <a:gd name="connsiteX3" fmla="*/ 4152011 w 4680830"/>
              <a:gd name="connsiteY3" fmla="*/ 3398801 h 3398801"/>
              <a:gd name="connsiteX4" fmla="*/ 0 w 4680830"/>
              <a:gd name="connsiteY4" fmla="*/ 3390009 h 3398801"/>
              <a:gd name="connsiteX0" fmla="*/ 0 w 4672038"/>
              <a:gd name="connsiteY0" fmla="*/ 3398801 h 3398801"/>
              <a:gd name="connsiteX1" fmla="*/ 493649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  <a:gd name="connsiteX0" fmla="*/ 0 w 4672038"/>
              <a:gd name="connsiteY0" fmla="*/ 3398801 h 3398801"/>
              <a:gd name="connsiteX1" fmla="*/ 484857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038" h="3398801">
                <a:moveTo>
                  <a:pt x="0" y="3398801"/>
                </a:moveTo>
                <a:lnTo>
                  <a:pt x="484857" y="0"/>
                </a:lnTo>
                <a:lnTo>
                  <a:pt x="4672038" y="0"/>
                </a:lnTo>
                <a:lnTo>
                  <a:pt x="4143219" y="3398801"/>
                </a:lnTo>
                <a:lnTo>
                  <a:pt x="0" y="3398801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0F2D17-1073-E742-9DC7-B0AB3D75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0" y="0"/>
            <a:ext cx="4281454" cy="3453092"/>
          </a:xfrm>
          <a:custGeom>
            <a:avLst/>
            <a:gdLst>
              <a:gd name="connsiteX0" fmla="*/ 0 w 4815069"/>
              <a:gd name="connsiteY0" fmla="*/ 3453092 h 3453092"/>
              <a:gd name="connsiteX1" fmla="*/ 516030 w 4815069"/>
              <a:gd name="connsiteY1" fmla="*/ 0 h 3453092"/>
              <a:gd name="connsiteX2" fmla="*/ 4815069 w 4815069"/>
              <a:gd name="connsiteY2" fmla="*/ 0 h 3453092"/>
              <a:gd name="connsiteX3" fmla="*/ 4299039 w 4815069"/>
              <a:gd name="connsiteY3" fmla="*/ 3453092 h 3453092"/>
              <a:gd name="connsiteX4" fmla="*/ 0 w 4815069"/>
              <a:gd name="connsiteY4" fmla="*/ 3453092 h 3453092"/>
              <a:gd name="connsiteX0" fmla="*/ 20300 w 4299039"/>
              <a:gd name="connsiteY0" fmla="*/ 3453092 h 3453092"/>
              <a:gd name="connsiteX1" fmla="*/ 0 w 4299039"/>
              <a:gd name="connsiteY1" fmla="*/ 0 h 3453092"/>
              <a:gd name="connsiteX2" fmla="*/ 4299039 w 4299039"/>
              <a:gd name="connsiteY2" fmla="*/ 0 h 3453092"/>
              <a:gd name="connsiteX3" fmla="*/ 3783009 w 4299039"/>
              <a:gd name="connsiteY3" fmla="*/ 3453092 h 3453092"/>
              <a:gd name="connsiteX4" fmla="*/ 20300 w 4299039"/>
              <a:gd name="connsiteY4" fmla="*/ 3453092 h 3453092"/>
              <a:gd name="connsiteX0" fmla="*/ 2715 w 4281454"/>
              <a:gd name="connsiteY0" fmla="*/ 3453092 h 3453092"/>
              <a:gd name="connsiteX1" fmla="*/ 0 w 4281454"/>
              <a:gd name="connsiteY1" fmla="*/ 0 h 3453092"/>
              <a:gd name="connsiteX2" fmla="*/ 4281454 w 4281454"/>
              <a:gd name="connsiteY2" fmla="*/ 0 h 3453092"/>
              <a:gd name="connsiteX3" fmla="*/ 3765424 w 4281454"/>
              <a:gd name="connsiteY3" fmla="*/ 3453092 h 3453092"/>
              <a:gd name="connsiteX4" fmla="*/ 2715 w 4281454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454" h="3453092">
                <a:moveTo>
                  <a:pt x="2715" y="3453092"/>
                </a:moveTo>
                <a:lnTo>
                  <a:pt x="0" y="0"/>
                </a:lnTo>
                <a:lnTo>
                  <a:pt x="4281454" y="0"/>
                </a:lnTo>
                <a:lnTo>
                  <a:pt x="3765424" y="3453092"/>
                </a:lnTo>
                <a:lnTo>
                  <a:pt x="2715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B12AB-40F0-2246-B10F-2DCE9FD717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113" y="4467072"/>
            <a:ext cx="3004519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Stat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CD48752-2C68-1B40-9F2A-444A7689A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2" y="5158598"/>
            <a:ext cx="3004519" cy="766578"/>
          </a:xfrm>
        </p:spPr>
        <p:txBody>
          <a:bodyPr/>
          <a:lstStyle>
            <a:lvl1pPr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 dirty="0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4C8273F-3EAE-604D-BCE8-21597CA1A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2826" y="1821118"/>
            <a:ext cx="3272085" cy="5805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Number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1710FE5-F65E-CA48-9347-3F71D352F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825" y="2470096"/>
            <a:ext cx="3272085" cy="766578"/>
          </a:xfrm>
        </p:spPr>
        <p:txBody>
          <a:bodyPr/>
          <a:lstStyle>
            <a:lvl1pPr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 dirty="0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13355-E55E-2940-9510-C330341464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9787" y="4465748"/>
            <a:ext cx="3431567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Figure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C24A9A-3301-E54E-827F-EBB7EC0F68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787" y="5158598"/>
            <a:ext cx="3431567" cy="766578"/>
          </a:xfrm>
        </p:spPr>
        <p:txBody>
          <a:bodyPr/>
          <a:lstStyle>
            <a:lvl1pPr>
              <a:defRPr sz="16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 dirty="0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263C4ED-0465-330A-1E88-A2707B4215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098C015F-7179-1BAE-6009-33F32BFF410E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5501B1-1B91-7D5A-9BCD-C4028C03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23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8B500A-24C7-2C40-9CE8-A52002787C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219" y="2172427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84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8F7DF-BE4D-3340-9CBA-F94B6FD2B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839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B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6712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D9FC-CDF8-C546-81C4-51702F12C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0964" y="217242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139DD6-5EFF-5444-A8E9-5BE8E706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5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7EFCFEC-58A9-1946-A73C-89359C5AC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164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D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7DCF9A-C677-91EC-81C9-7B4983CD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9D5CEA-C3C6-D396-C772-3F7D21A4A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3129" y="195369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aseline="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endParaRPr lang="en-US" sz="16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229874-0F1B-F297-8AC7-DE01672C4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74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D6A307-FCCA-AE45-6CBF-CF77FF53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8157" y="363364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 dirty="0"/>
              <a:t>Please use this space to insert written content as required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C606675-ACD4-2B62-56F2-37C2F72E4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157" y="217844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0F5331F-50B6-BC59-6CBE-2BE073E34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30" y="214352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A</a:t>
            </a:r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2CCF1F-1524-5E8B-5BCD-AE89E31AD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31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B</a:t>
            </a:r>
            <a:endParaRPr lang="en-US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C7C9CD1-1606-31A4-A67B-26C4CC002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D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DBBDEF-AF3D-CE00-F64B-C92E94E1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09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Table examples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1D1064C-AA1D-9442-93F9-A6AF006554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84" y="1268505"/>
            <a:ext cx="7531197" cy="765175"/>
          </a:xfrm>
        </p:spPr>
        <p:txBody>
          <a:bodyPr>
            <a:normAutofit/>
          </a:bodyPr>
          <a:lstStyle>
            <a:lvl1pPr>
              <a:defRPr sz="18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 dirty="0">
                <a:solidFill>
                  <a:srgbClr val="222222"/>
                </a:solidFill>
                <a:latin typeface="Lato" panose="020F0502020204030203" pitchFamily="34" charset="77"/>
              </a:rPr>
              <a:t>Please insert tables according to the style below</a:t>
            </a:r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FEA4806-8CAE-8D4D-88AC-691B8A06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96384" y="2392363"/>
            <a:ext cx="5191531" cy="27537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8" name="Table Placeholder 5">
            <a:extLst>
              <a:ext uri="{FF2B5EF4-FFF2-40B4-BE49-F238E27FC236}">
                <a16:creationId xmlns:a16="http://schemas.microsoft.com/office/drawing/2014/main" id="{194BD8C5-50CB-3B48-80B0-64F3B43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096000" y="2392363"/>
            <a:ext cx="5191531" cy="27537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103E60-BDB7-1C8B-5FFE-00E26459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91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Chart examples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E3AB261-B17C-5046-A098-0ADB62DAA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7148" y="2015207"/>
            <a:ext cx="4700587" cy="36687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3A5B2D22-2763-9D41-9CA4-2B9DADCE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59933" y="2015206"/>
            <a:ext cx="4700587" cy="36687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0CB555-DC95-4199-AD2B-E93B100471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148" y="1268506"/>
            <a:ext cx="7540433" cy="411422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 dirty="0">
                <a:solidFill>
                  <a:srgbClr val="222222"/>
                </a:solidFill>
                <a:latin typeface="Lato" panose="020F0502020204030203" pitchFamily="34" charset="77"/>
              </a:rPr>
              <a:t>Please insert charts according to the style below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95A4B-71F7-7928-C8AF-CD1CD897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25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685A73-17F1-FC81-55C6-7E7CEAE7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B0F4FE-EC56-48AB-9963-F89D9B52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2220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754D0E-89A1-D130-ED83-26F482592F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777E65B-BEAB-C8F0-F6CF-8CDC4D262C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here please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34F175-C293-AF7E-16DD-0AFA62C1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F493EF1-4743-3D68-A7D4-BD0AAF73A2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6A05BEE-DA09-2B0A-00C0-E0A218F9794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02A304-1E8A-EDEA-6F50-5712395A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76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F1794-4DE3-7521-99C3-A3EA1D51B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EE2BE5-8ACB-AEEC-9048-198EE0A1A9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DCBC59-EF55-546A-5C94-1162E0F87A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E492165-A451-E447-4C5C-8FD4BCE717ED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40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3E21D-BC07-D497-6D64-7B8F37E6D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697667-507F-5A4F-34CE-8753A67C4B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5628E1-5DD2-CC08-C413-3D0344AF1DF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218A786-6A46-852B-AF07-3F9FBBB25ED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61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D11CDE-861E-DF4A-AF8D-3BAD036F2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1E0B3-93EE-7467-F03A-0C4891B9D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6EDA84-1314-5DF2-BC8A-8F3FEF5975B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8A60201-EB96-2897-0D4C-AEA93BB70254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6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1B301D-2C64-31F3-4E4B-08D9B2855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53DE70-0774-B19A-0E79-7E58DC2DC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here please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087CF54-FE34-F7A2-7D23-5C182E65654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F0745D0-7E16-F49F-D743-48110849BC44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92A15E-E93D-426E-ED64-011A1772C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9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1950EA-5C03-FF21-F62E-AAD37BC3A3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23AE515-D13F-CE6C-3FD1-3B10D21BC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here please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0A1E58C-7525-34EF-913F-13D68CC230E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13782E8-70A3-49BA-672C-F063B8708CD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848DEA-BA99-7C9B-7047-D45F030F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9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52599A-1360-D492-947C-27972948D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Abbreviations: </a:t>
            </a:r>
            <a:r>
              <a:rPr lang="en-GB" sz="1400" dirty="0"/>
              <a:t>[for example, OS, overall survival; ICER, incremental-cost effectiveness ratio]</a:t>
            </a:r>
            <a:endParaRPr lang="en-US" dirty="0"/>
          </a:p>
        </p:txBody>
      </p:sp>
      <p:sp>
        <p:nvSpPr>
          <p:cNvPr id="7" name="Title 28">
            <a:extLst>
              <a:ext uri="{FF2B5EF4-FFF2-40B4-BE49-F238E27FC236}">
                <a16:creationId xmlns:a16="http://schemas.microsoft.com/office/drawing/2014/main" id="{BA969C22-F5B7-6378-0699-0004CD5E6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sample page layout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F9F414-C853-E3F8-B5D7-EE6F4EC49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 dirty="0"/>
              <a:t>Please use this space to insert written content as required. Please use Inter or Arial with a minimum font size of 18pt and avoid changing the </a:t>
            </a:r>
            <a:r>
              <a:rPr lang="en-US" dirty="0" err="1"/>
              <a:t>colour</a:t>
            </a:r>
            <a:r>
              <a:rPr lang="en-US" dirty="0"/>
              <a:t> of the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895C6-52FC-13EE-C230-CF547904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CA68900-3BB3-0EFC-9736-3DE49090A9F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687A46-75A4-9571-E931-EB9CFF75D038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71C6DFE-DAB2-14BB-CBDC-BCA4817B39A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C7214A-0BFC-B51E-0A05-3CA3CB8A958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032537-750E-BA46-CFC8-354E15A0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4C6FC8E-7299-8656-DA4C-268C30201A9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DE345B6-D5DC-956D-FB2F-0FF3341846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C314C17-EE89-D4FF-7472-71B194C0CC61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EC418C6-DC88-3973-FA56-2C8696276C0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8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sample page layout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 dirty="0"/>
              <a:t>Please use this space to insert written content as required. Please use Inter or Arial with a minimum font size of 18pt and avoid changing the </a:t>
            </a:r>
            <a:r>
              <a:rPr lang="en-US" dirty="0" err="1"/>
              <a:t>colour</a:t>
            </a:r>
            <a:r>
              <a:rPr lang="en-US" dirty="0"/>
              <a:t> of the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Abbreviations: </a:t>
            </a:r>
            <a:r>
              <a:rPr lang="en-GB" sz="1400" dirty="0"/>
              <a:t>[for example, OS, overall survival; ICER, incremental-cost effectiveness ratio]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39377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Inter SemiBol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key message of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5DFB6-4FA6-B527-55AD-E808F9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7DBF62-2C38-96E0-D1B4-7250D1C91F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BADB-1804-6F91-ADB5-59B82BDEFA2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A4D0B-4C01-4AD1-6293-533467CF604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20AE46-6512-C5AD-07BF-92733A5CBF1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78427-62B0-CB63-F7BF-ABA1FBB6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18348-4958-D811-415A-4F785144D2E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9F3775-A76B-2E3B-C55D-11BBBDD2725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F59C7C-29BD-4A76-3DFE-29B55199829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3334382-03BC-34F6-C0D4-76A7CA67F9A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2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24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732A2-0045-36A6-288A-34640127F3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This is a sample page layout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B72BB5-A87E-1535-7B76-E87F7E09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 dirty="0"/>
              <a:t>Please use this space to insert written content as required. Please use Inter or Arial with a minimum font size of 16pt and avoid changing the </a:t>
            </a:r>
            <a:r>
              <a:rPr lang="en-US" dirty="0" err="1"/>
              <a:t>colour</a:t>
            </a:r>
            <a:r>
              <a:rPr lang="en-US" dirty="0"/>
              <a:t> of the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8A6747E8-68B1-FA77-357A-655D549D6FDB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B23B27A8-588E-90D5-CE93-52FB5E3F695F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B04FBC92-CC13-3B0C-B385-715133A008B4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F7EAFF5E-9938-DEC3-4280-896E584B1A60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83B70F-018F-C93E-D81F-7E4B85F2F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58AB888-9953-BC43-DE70-F0EB521A1AF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0073A-0C14-5854-E83D-AD3E77CB12B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57C6E1A-48F4-6571-5003-393051E425B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F007B79-2E82-606A-6972-F69061BCC8B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A2856-DD81-88ED-A57E-00F8BC576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221C0E9-D3C6-D87C-94C0-7AA1FD263E3E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F16F5F0-0EE6-0F83-998A-29438691FA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9866267-1C12-D36E-2862-ADA59AD33DE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CAD9E0D-06F8-24BE-8A6C-524E0EF342D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2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D95A3C9-9C62-4772-A1CE-36239AA1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This is the slide master template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910A4F-E315-42EE-8468-BC6F4004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9018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Please select from the available layout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59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133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  <p:sldLayoutId id="2147484108" r:id="rId18"/>
    <p:sldLayoutId id="2147484109" r:id="rId19"/>
    <p:sldLayoutId id="2147484110" r:id="rId20"/>
    <p:sldLayoutId id="2147484111" r:id="rId21"/>
    <p:sldLayoutId id="2147484112" r:id="rId22"/>
    <p:sldLayoutId id="2147484113" r:id="rId23"/>
    <p:sldLayoutId id="2147484114" r:id="rId24"/>
    <p:sldLayoutId id="2147484115" r:id="rId25"/>
    <p:sldLayoutId id="2147484116" r:id="rId26"/>
    <p:sldLayoutId id="2147484117" r:id="rId27"/>
    <p:sldLayoutId id="2147484118" r:id="rId28"/>
    <p:sldLayoutId id="2147484119" r:id="rId29"/>
    <p:sldLayoutId id="2147484120" r:id="rId30"/>
    <p:sldLayoutId id="2147484121" r:id="rId31"/>
    <p:sldLayoutId id="2147484122" r:id="rId32"/>
    <p:sldLayoutId id="2147484123" r:id="rId33"/>
    <p:sldLayoutId id="2147484124" r:id="rId34"/>
    <p:sldLayoutId id="2147484125" r:id="rId35"/>
    <p:sldLayoutId id="2147484126" r:id="rId36"/>
    <p:sldLayoutId id="2147484127" r:id="rId37"/>
    <p:sldLayoutId id="2147484128" r:id="rId38"/>
    <p:sldLayoutId id="2147484129" r:id="rId39"/>
    <p:sldLayoutId id="2147484130" r:id="rId40"/>
    <p:sldLayoutId id="2147484131" r:id="rId41"/>
    <p:sldLayoutId id="2147484132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Inter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terms-and-conditions#notice-of-righ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terms-and-conditions#notice-of-rights" TargetMode="Externa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60A617C-9F99-4917-8E5F-4CCB2DA12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84" y="487510"/>
            <a:ext cx="6921597" cy="1276350"/>
          </a:xfrm>
        </p:spPr>
        <p:txBody>
          <a:bodyPr>
            <a:normAutofit fontScale="90000"/>
          </a:bodyPr>
          <a:lstStyle/>
          <a:p>
            <a:r>
              <a:rPr lang="en-GB" dirty="0"/>
              <a:t>Ripretinib for treating advanced gastrointestinal stromal tumours after 3 or more therapies [ID3805]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A60C21-0744-4ACA-AB51-4CC911E5D7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6384" y="2553216"/>
            <a:ext cx="11328186" cy="3817274"/>
          </a:xfrm>
        </p:spPr>
        <p:txBody>
          <a:bodyPr>
            <a:normAutofit/>
          </a:bodyPr>
          <a:lstStyle/>
          <a:p>
            <a:pPr defTabSz="703434">
              <a:spcBef>
                <a:spcPts val="1200"/>
              </a:spcBef>
              <a:defRPr/>
            </a:pPr>
            <a:r>
              <a:rPr lang="en-US" sz="2000" b="1" dirty="0">
                <a:cs typeface="Arial" panose="020B0604020202020204" pitchFamily="34" charset="0"/>
              </a:rPr>
              <a:t>Technology appraisal committee D [16 Februar</a:t>
            </a:r>
            <a:r>
              <a:rPr lang="en-US" sz="2000" b="1" dirty="0"/>
              <a:t>y 2023</a:t>
            </a:r>
            <a:r>
              <a:rPr lang="en-US" sz="2000" b="1" dirty="0">
                <a:cs typeface="Arial" panose="020B0604020202020204" pitchFamily="34" charset="0"/>
              </a:rPr>
              <a:t>]</a:t>
            </a:r>
          </a:p>
          <a:p>
            <a:pPr defTabSz="703434">
              <a:spcBef>
                <a:spcPts val="1200"/>
              </a:spcBef>
              <a:defRPr/>
            </a:pPr>
            <a:r>
              <a:rPr lang="en-US" sz="2000" b="1" dirty="0">
                <a:cs typeface="Arial" panose="020B0604020202020204" pitchFamily="34" charset="0"/>
              </a:rPr>
              <a:t>Chair: </a:t>
            </a:r>
            <a:r>
              <a:rPr lang="en-US" sz="2000" dirty="0">
                <a:cs typeface="Arial" panose="020B0604020202020204" pitchFamily="34" charset="0"/>
              </a:rPr>
              <a:t>Stephen Smith</a:t>
            </a:r>
          </a:p>
          <a:p>
            <a:pPr defTabSz="703434">
              <a:spcBef>
                <a:spcPts val="1200"/>
              </a:spcBef>
              <a:defRPr/>
            </a:pPr>
            <a:r>
              <a:rPr lang="en-US" sz="2000" b="1" dirty="0">
                <a:cs typeface="Arial" panose="020B0604020202020204" pitchFamily="34" charset="0"/>
              </a:rPr>
              <a:t>Lead team: </a:t>
            </a:r>
            <a:r>
              <a:rPr lang="en-US" sz="2000" dirty="0">
                <a:cs typeface="Arial" panose="020B0604020202020204" pitchFamily="34" charset="0"/>
              </a:rPr>
              <a:t>Carole </a:t>
            </a:r>
            <a:r>
              <a:rPr lang="en-US" sz="2000" dirty="0" err="1">
                <a:cs typeface="Arial" panose="020B0604020202020204" pitchFamily="34" charset="0"/>
              </a:rPr>
              <a:t>Pitkeathley</a:t>
            </a:r>
            <a:r>
              <a:rPr lang="en-US" sz="2000" dirty="0">
                <a:cs typeface="Arial" panose="020B0604020202020204" pitchFamily="34" charset="0"/>
              </a:rPr>
              <a:t>, Rebecca Payne, Giles Monnickendam</a:t>
            </a:r>
            <a:endParaRPr lang="en-US" sz="2000" b="1" dirty="0">
              <a:cs typeface="Arial" panose="020B0604020202020204" pitchFamily="34" charset="0"/>
            </a:endParaRPr>
          </a:p>
          <a:p>
            <a:pPr defTabSz="703434">
              <a:spcBef>
                <a:spcPts val="1200"/>
              </a:spcBef>
              <a:defRPr/>
            </a:pPr>
            <a:r>
              <a:rPr lang="en-US" sz="2000" b="1" dirty="0">
                <a:cs typeface="Arial" panose="020B0604020202020204" pitchFamily="34" charset="0"/>
              </a:rPr>
              <a:t>Evidence assessment group: </a:t>
            </a:r>
            <a:r>
              <a:rPr lang="en-US" sz="2000" dirty="0">
                <a:cs typeface="Arial" panose="020B0604020202020204" pitchFamily="34" charset="0"/>
              </a:rPr>
              <a:t>School of Health and Related Research Sheffield (</a:t>
            </a:r>
            <a:r>
              <a:rPr lang="en-US" sz="2000" dirty="0" err="1">
                <a:cs typeface="Arial" panose="020B0604020202020204" pitchFamily="34" charset="0"/>
              </a:rPr>
              <a:t>ScHARR</a:t>
            </a:r>
            <a:r>
              <a:rPr lang="en-US" sz="2000" dirty="0">
                <a:cs typeface="Arial" panose="020B0604020202020204" pitchFamily="34" charset="0"/>
              </a:rPr>
              <a:t>) </a:t>
            </a:r>
          </a:p>
          <a:p>
            <a:pPr defTabSz="703434">
              <a:spcBef>
                <a:spcPts val="1200"/>
              </a:spcBef>
              <a:defRPr/>
            </a:pPr>
            <a:r>
              <a:rPr lang="en-US" sz="2000" b="1" dirty="0">
                <a:cs typeface="Arial" panose="020B0604020202020204" pitchFamily="34" charset="0"/>
              </a:rPr>
              <a:t>Technical team:</a:t>
            </a:r>
            <a:r>
              <a:rPr lang="en-US" sz="2000" dirty="0">
                <a:cs typeface="Arial" panose="020B0604020202020204" pitchFamily="34" charset="0"/>
              </a:rPr>
              <a:t> Emily Leckenby, Caron Jones, Linda Landells </a:t>
            </a:r>
          </a:p>
          <a:p>
            <a:pPr defTabSz="703434">
              <a:spcBef>
                <a:spcPts val="1200"/>
              </a:spcBef>
              <a:defRPr/>
            </a:pPr>
            <a:r>
              <a:rPr lang="en-US" sz="2000" b="1" dirty="0">
                <a:cs typeface="Arial" panose="020B0604020202020204" pitchFamily="34" charset="0"/>
              </a:rPr>
              <a:t>Company: </a:t>
            </a:r>
            <a:r>
              <a:rPr lang="en-US" sz="2000" dirty="0" err="1">
                <a:cs typeface="Arial" panose="020B0604020202020204" pitchFamily="34" charset="0"/>
              </a:rPr>
              <a:t>Deciphera</a:t>
            </a:r>
            <a:r>
              <a:rPr lang="en-US" sz="2000" dirty="0">
                <a:cs typeface="Arial" panose="020B0604020202020204" pitchFamily="34" charset="0"/>
              </a:rPr>
              <a:t> Pharmaceuticals</a:t>
            </a:r>
          </a:p>
          <a:p>
            <a:pPr>
              <a:spcBef>
                <a:spcPts val="1200"/>
              </a:spcBef>
            </a:pPr>
            <a:endParaRPr lang="en-GB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9A72F6-6F25-4FD7-939A-E0D4CE27677C}"/>
              </a:ext>
            </a:extLst>
          </p:cNvPr>
          <p:cNvSpPr/>
          <p:nvPr/>
        </p:nvSpPr>
        <p:spPr>
          <a:xfrm>
            <a:off x="7164888" y="618139"/>
            <a:ext cx="4530728" cy="873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</a:rPr>
              <a:t>For public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– does not contain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confidential information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B058ACA-0B66-4077-AB91-60A1F832DEAF}"/>
              </a:ext>
            </a:extLst>
          </p:cNvPr>
          <p:cNvSpPr txBox="1">
            <a:spLocks/>
          </p:cNvSpPr>
          <p:nvPr/>
        </p:nvSpPr>
        <p:spPr>
          <a:xfrm>
            <a:off x="1500554" y="5996978"/>
            <a:ext cx="10324016" cy="4778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NICE </a:t>
            </a:r>
            <a:fld id="{029CBA81-C7A1-4297-9E86-82333D5E6273}" type="datetimeyyyy">
              <a:rPr lang="en-GB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</a:t>
            </a:fld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All rights reserved. Subject to 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0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F84A-ABD8-B253-3A94-73852081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Background and treatment pathway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B7B06-D061-113A-DEBD-FA5253F7C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891" y="6608376"/>
            <a:ext cx="9086850" cy="365125"/>
          </a:xfrm>
        </p:spPr>
        <p:txBody>
          <a:bodyPr/>
          <a:lstStyle/>
          <a:p>
            <a:r>
              <a:rPr lang="en-GB" dirty="0"/>
              <a:t>Abbreviations: ECOG: Eastern Cooperative Oncology Group; GIST: gastrointestinal stromal tumour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D6A5CA-3E85-73FA-310A-1C663443E9E3}"/>
              </a:ext>
            </a:extLst>
          </p:cNvPr>
          <p:cNvGrpSpPr/>
          <p:nvPr/>
        </p:nvGrpSpPr>
        <p:grpSpPr>
          <a:xfrm>
            <a:off x="4908884" y="2122367"/>
            <a:ext cx="7399419" cy="4654671"/>
            <a:chOff x="4373217" y="2027583"/>
            <a:chExt cx="7699057" cy="4654671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FE957051-96AD-8D45-6DE4-E16C740A7FF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33030730"/>
                </p:ext>
              </p:extLst>
            </p:nvPr>
          </p:nvGraphicFramePr>
          <p:xfrm>
            <a:off x="4539024" y="2027583"/>
            <a:ext cx="7533250" cy="31523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D5C942-A53E-BC39-2746-4241960734D7}"/>
                </a:ext>
              </a:extLst>
            </p:cNvPr>
            <p:cNvSpPr txBox="1"/>
            <p:nvPr/>
          </p:nvSpPr>
          <p:spPr>
            <a:xfrm>
              <a:off x="4373217" y="4166746"/>
              <a:ext cx="1850148" cy="132802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r>
                <a:rPr lang="en-GB" b="1" baseline="30000" dirty="0">
                  <a:solidFill>
                    <a:schemeClr val="tx1"/>
                  </a:solidFill>
                  <a:latin typeface="Arial" panose="020B0604020202020204" pitchFamily="34" charset="0"/>
                </a:rPr>
                <a:t>st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line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</a:rPr>
                <a:t>(unresectable and/or metastatic)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A927FB-777D-7003-FDF3-0FB2BFD63144}"/>
                </a:ext>
              </a:extLst>
            </p:cNvPr>
            <p:cNvSpPr txBox="1"/>
            <p:nvPr/>
          </p:nvSpPr>
          <p:spPr>
            <a:xfrm>
              <a:off x="6275186" y="4166746"/>
              <a:ext cx="1771240" cy="132802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GB" b="1" baseline="30000" dirty="0">
                  <a:solidFill>
                    <a:schemeClr val="tx1"/>
                  </a:solidFill>
                  <a:latin typeface="Arial" panose="020B0604020202020204" pitchFamily="34" charset="0"/>
                </a:rPr>
                <a:t>nd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line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</a:rPr>
                <a:t>Resistance or intolerance to imatinib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4DA8F9-676A-E137-142E-8DB3C426C19D}"/>
                </a:ext>
              </a:extLst>
            </p:cNvPr>
            <p:cNvSpPr txBox="1"/>
            <p:nvPr/>
          </p:nvSpPr>
          <p:spPr>
            <a:xfrm>
              <a:off x="8098248" y="4166746"/>
              <a:ext cx="2030928" cy="2515508"/>
            </a:xfrm>
            <a:prstGeom prst="roundRect">
              <a:avLst>
                <a:gd name="adj" fmla="val 1118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72000" rIns="0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3</a:t>
              </a:r>
              <a:r>
                <a:rPr lang="en-GB" b="1" baseline="30000" dirty="0">
                  <a:solidFill>
                    <a:schemeClr val="tx1"/>
                  </a:solidFill>
                  <a:latin typeface="Arial" panose="020B0604020202020204" pitchFamily="34" charset="0"/>
                </a:rPr>
                <a:t>rd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line+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</a:rPr>
                <a:t>Progressed on/intolerant to imatinib and sunitinib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</a:rPr>
                <a:t>ECOG performance status 0 or 1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35338B1-BEC8-CF0A-1CE9-5B1D86EA4266}"/>
                </a:ext>
              </a:extLst>
            </p:cNvPr>
            <p:cNvSpPr/>
            <p:nvPr/>
          </p:nvSpPr>
          <p:spPr>
            <a:xfrm>
              <a:off x="10180998" y="4166746"/>
              <a:ext cx="1569799" cy="1166316"/>
            </a:xfrm>
            <a:prstGeom prst="roundRect">
              <a:avLst>
                <a:gd name="adj" fmla="val 19394"/>
              </a:avLst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4</a:t>
              </a:r>
              <a:r>
                <a:rPr lang="en-GB" b="1" baseline="30000" dirty="0">
                  <a:solidFill>
                    <a:schemeClr val="tx1"/>
                  </a:solidFill>
                  <a:latin typeface="Arial" panose="020B0604020202020204" pitchFamily="34" charset="0"/>
                </a:rPr>
                <a:t>th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line:</a:t>
              </a:r>
            </a:p>
            <a:p>
              <a:pPr algn="ctr"/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Ripretinib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D952B0-59B1-A6DE-6D1F-DCCAF45A96D5}"/>
              </a:ext>
            </a:extLst>
          </p:cNvPr>
          <p:cNvSpPr/>
          <p:nvPr/>
        </p:nvSpPr>
        <p:spPr>
          <a:xfrm>
            <a:off x="10786533" y="-7004"/>
            <a:ext cx="1405467" cy="616604"/>
          </a:xfrm>
          <a:prstGeom prst="rect">
            <a:avLst/>
          </a:prstGeom>
          <a:solidFill>
            <a:srgbClr val="0043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RECAP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D2EACF9-F189-1BBC-E4F0-D5C167061A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491" y="788671"/>
            <a:ext cx="11420476" cy="528065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/>
              <a:t>Causes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Type of soft tissue sarcoma which develops in digestive tract; advanced when spread to other parts of body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b="1" dirty="0"/>
              <a:t>Epidemiology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Approx. 927 new diagnosis/year in UK; median age at diagnosis: 60-65 years, but can occur at any 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b="1" dirty="0"/>
              <a:t>Classification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&gt;85% of cases: activating mutation in tyrosine-protein kinase KIT, CD117 (KIT) or platelet derived growth factor receptor alpha (PDGFRA) gene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b="1" dirty="0"/>
              <a:t>Treatment options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Currently no pharmacological </a:t>
            </a:r>
            <a:br>
              <a:rPr lang="en-GB" dirty="0"/>
            </a:br>
            <a:r>
              <a:rPr lang="en-GB" dirty="0"/>
              <a:t>treatment recommended for GIST </a:t>
            </a:r>
            <a:br>
              <a:rPr lang="en-GB" dirty="0"/>
            </a:br>
            <a:r>
              <a:rPr lang="en-GB" dirty="0"/>
              <a:t>progressed after 3</a:t>
            </a:r>
            <a:r>
              <a:rPr lang="en-GB" baseline="30000" dirty="0"/>
              <a:t>rd</a:t>
            </a:r>
            <a:r>
              <a:rPr lang="en-GB" dirty="0"/>
              <a:t> line treatment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52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5165CA-1A3E-2734-F09D-AEEA69448ECA}"/>
              </a:ext>
            </a:extLst>
          </p:cNvPr>
          <p:cNvSpPr/>
          <p:nvPr/>
        </p:nvSpPr>
        <p:spPr>
          <a:xfrm>
            <a:off x="252413" y="2157297"/>
            <a:ext cx="11556378" cy="3108970"/>
          </a:xfrm>
          <a:prstGeom prst="roundRect">
            <a:avLst>
              <a:gd name="adj" fmla="val 1066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54D5C-77B6-05FC-416F-4530E952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>
                <a:ea typeface="Inter" panose="02000503000000020004" pitchFamily="2" charset="0"/>
              </a:rPr>
              <a:t>ACD: preliminary recommendation</a:t>
            </a:r>
            <a:endParaRPr lang="en-GB" sz="29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B38B32-4B83-7F2C-F2F4-E6A46275A87A}"/>
              </a:ext>
            </a:extLst>
          </p:cNvPr>
          <p:cNvSpPr/>
          <p:nvPr/>
        </p:nvSpPr>
        <p:spPr>
          <a:xfrm>
            <a:off x="252413" y="822475"/>
            <a:ext cx="11556378" cy="12916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F06F3-D2A8-B01D-C593-4CE0298F4535}"/>
              </a:ext>
            </a:extLst>
          </p:cNvPr>
          <p:cNvSpPr txBox="1"/>
          <p:nvPr/>
        </p:nvSpPr>
        <p:spPr>
          <a:xfrm>
            <a:off x="77615" y="762892"/>
            <a:ext cx="11556379" cy="138505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ctr">
              <a:lnSpc>
                <a:spcPts val="3500"/>
              </a:lnSpc>
              <a:spcAft>
                <a:spcPts val="12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Ripretinib is not recommended, within its marketing authorisation, for treating advanced gastrointestinal stromal tumour (GIST) in adults after 3 or more kinase inhibitors, including imatinib</a:t>
            </a:r>
            <a:endParaRPr lang="en-GB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53320C-7125-FD49-517D-F530894A4C6D}"/>
              </a:ext>
            </a:extLst>
          </p:cNvPr>
          <p:cNvSpPr txBox="1">
            <a:spLocks/>
          </p:cNvSpPr>
          <p:nvPr/>
        </p:nvSpPr>
        <p:spPr>
          <a:xfrm>
            <a:off x="161130" y="2160642"/>
            <a:ext cx="11778457" cy="2106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algn="ctr">
              <a:spcBef>
                <a:spcPts val="600"/>
              </a:spcBef>
              <a:spcAft>
                <a:spcPts val="600"/>
              </a:spcAft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Reason the committee made this decision: 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Issues with company’s modelling approach and validity of outputs; high level of uncertainty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37% of INVICTUS population had 4+ prior treatments; treatment effect modifier (ACD 3.4)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Model includes stopping rule; does not reflect clinical practice (ACD 3.5)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Overall survival modelling extrapolations are not clinically valid (ACD 3.6)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Utility value for ripretinib arm after progression was not plausible (ACD 3.8)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Company’s base case ICER not plausible, adjusting overall survival for post-progression ripretinib caused ICER to massively exceed acceptable range (&gt;£100,000)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087916-34B8-3D4D-DD5D-5AE04C325605}"/>
              </a:ext>
            </a:extLst>
          </p:cNvPr>
          <p:cNvSpPr txBox="1"/>
          <p:nvPr/>
        </p:nvSpPr>
        <p:spPr>
          <a:xfrm>
            <a:off x="252413" y="5324861"/>
            <a:ext cx="11556378" cy="1397675"/>
          </a:xfrm>
          <a:prstGeom prst="roundRect">
            <a:avLst>
              <a:gd name="adj" fmla="val 24922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responses received from: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Deciphera Pharmaceuticals (company) –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new evidence/analysis/price change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PAWS-GIST (patient/carer group)</a:t>
            </a:r>
          </a:p>
        </p:txBody>
      </p:sp>
    </p:spTree>
    <p:extLst>
      <p:ext uri="{BB962C8B-B14F-4D97-AF65-F5344CB8AC3E}">
        <p14:creationId xmlns:p14="http://schemas.microsoft.com/office/powerpoint/2010/main" val="43755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 descr="Key issues for discussion, including clinical and cost effectiveness">
            <a:extLst>
              <a:ext uri="{FF2B5EF4-FFF2-40B4-BE49-F238E27FC236}">
                <a16:creationId xmlns:a16="http://schemas.microsoft.com/office/drawing/2014/main" id="{A94190EE-F4C3-48A7-918D-4A104E53C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58903"/>
              </p:ext>
            </p:extLst>
          </p:nvPr>
        </p:nvGraphicFramePr>
        <p:xfrm>
          <a:off x="466724" y="1313694"/>
          <a:ext cx="11250785" cy="501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2876">
                  <a:extLst>
                    <a:ext uri="{9D8B030D-6E8A-4147-A177-3AD203B41FA5}">
                      <a16:colId xmlns:a16="http://schemas.microsoft.com/office/drawing/2014/main" val="3322847139"/>
                    </a:ext>
                  </a:extLst>
                </a:gridCol>
                <a:gridCol w="1439333">
                  <a:extLst>
                    <a:ext uri="{9D8B030D-6E8A-4147-A177-3AD203B41FA5}">
                      <a16:colId xmlns:a16="http://schemas.microsoft.com/office/drawing/2014/main" val="354127724"/>
                    </a:ext>
                  </a:extLst>
                </a:gridCol>
                <a:gridCol w="4588576">
                  <a:extLst>
                    <a:ext uri="{9D8B030D-6E8A-4147-A177-3AD203B41FA5}">
                      <a16:colId xmlns:a16="http://schemas.microsoft.com/office/drawing/2014/main" val="2246551910"/>
                    </a:ext>
                  </a:extLst>
                </a:gridCol>
              </a:tblGrid>
              <a:tr h="661161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Requested change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Updated by company?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 commentary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52487"/>
                  </a:ext>
                </a:extLst>
              </a:tr>
              <a:tr h="66116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 the stopping rule because it is not clinically appropriate and disadvantages people with advanced GIST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ERG’s previous concerns regarding plausibility of company’s survival model predictions (report, TE response) remain unchanged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48228"/>
                  </a:ext>
                </a:extLst>
              </a:tr>
              <a:tr h="66116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the outputs of the model are clinically validated and align with clinical opinion on survival estimates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267917"/>
                  </a:ext>
                </a:extLst>
              </a:tr>
              <a:tr h="94451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 overall survival and progression-free survival estimates to account for dose escalation and treatment switching in the INVICTUS trial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63053"/>
                  </a:ext>
                </a:extLst>
              </a:tr>
              <a:tr h="66116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 scenario analyses for both the company’s and ERG’s preferred utility values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 with utility value in model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does not provide alternative health utility values for PD state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13868"/>
                  </a:ext>
                </a:extLst>
              </a:tr>
              <a:tr h="66116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 the ERG’s preferred drug wastage of 0.25 of a pack per person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Retains view that some level of wastage should be included in 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60011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EDC34036-A7A6-E00B-516C-A07E5F9B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Addressing committee’s preferred assumptions (ACD 3.10)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99AF1D-9EEA-F199-32CB-16C77236F078}"/>
              </a:ext>
            </a:extLst>
          </p:cNvPr>
          <p:cNvSpPr txBox="1"/>
          <p:nvPr/>
        </p:nvSpPr>
        <p:spPr>
          <a:xfrm>
            <a:off x="458957" y="856341"/>
            <a:ext cx="11250785" cy="408623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address the committee’s preferred assumptions, several updates to the model were needed: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5DDF546-799E-4CB1-F7CF-8A30C7702DFD}"/>
              </a:ext>
            </a:extLst>
          </p:cNvPr>
          <p:cNvSpPr txBox="1">
            <a:spLocks/>
          </p:cNvSpPr>
          <p:nvPr/>
        </p:nvSpPr>
        <p:spPr>
          <a:xfrm>
            <a:off x="1342503" y="6491111"/>
            <a:ext cx="10160232" cy="512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Abbreviations: OS: overall survival; PD: progressed disease; TE: technical engagement</a:t>
            </a:r>
          </a:p>
        </p:txBody>
      </p:sp>
    </p:spTree>
    <p:extLst>
      <p:ext uri="{BB962C8B-B14F-4D97-AF65-F5344CB8AC3E}">
        <p14:creationId xmlns:p14="http://schemas.microsoft.com/office/powerpoint/2010/main" val="42077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B92F7-556C-2C33-1A32-C7D5A738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Summary of company ACD response and ERG critique (1)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288E00C-8366-F14A-E042-895FBD008564}"/>
              </a:ext>
            </a:extLst>
          </p:cNvPr>
          <p:cNvSpPr txBox="1">
            <a:spLocks/>
          </p:cNvSpPr>
          <p:nvPr/>
        </p:nvSpPr>
        <p:spPr>
          <a:xfrm>
            <a:off x="1342503" y="6491111"/>
            <a:ext cx="10160232" cy="512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Abbreviations: BSC: best supportive care; OS: overall survival; TE: technical engagement; TTD: time to discontinuation</a:t>
            </a:r>
          </a:p>
        </p:txBody>
      </p:sp>
      <p:graphicFrame>
        <p:nvGraphicFramePr>
          <p:cNvPr id="6" name="Table 6" descr="Key issues for discussion, including clinical and cost effectiveness">
            <a:extLst>
              <a:ext uri="{FF2B5EF4-FFF2-40B4-BE49-F238E27FC236}">
                <a16:creationId xmlns:a16="http://schemas.microsoft.com/office/drawing/2014/main" id="{83792530-149E-EDD2-FD84-FA4B27F25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84659"/>
              </p:ext>
            </p:extLst>
          </p:nvPr>
        </p:nvGraphicFramePr>
        <p:xfrm>
          <a:off x="224716" y="849082"/>
          <a:ext cx="1173479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667">
                  <a:extLst>
                    <a:ext uri="{9D8B030D-6E8A-4147-A177-3AD203B41FA5}">
                      <a16:colId xmlns:a16="http://schemas.microsoft.com/office/drawing/2014/main" val="3322847139"/>
                    </a:ext>
                  </a:extLst>
                </a:gridCol>
                <a:gridCol w="4402667">
                  <a:extLst>
                    <a:ext uri="{9D8B030D-6E8A-4147-A177-3AD203B41FA5}">
                      <a16:colId xmlns:a16="http://schemas.microsoft.com/office/drawing/2014/main" val="354127724"/>
                    </a:ext>
                  </a:extLst>
                </a:gridCol>
                <a:gridCol w="5723465">
                  <a:extLst>
                    <a:ext uri="{9D8B030D-6E8A-4147-A177-3AD203B41FA5}">
                      <a16:colId xmlns:a16="http://schemas.microsoft.com/office/drawing/2014/main" val="1128757098"/>
                    </a:ext>
                  </a:extLst>
                </a:gridCol>
              </a:tblGrid>
              <a:tr h="29406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ACD section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 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52487"/>
                  </a:ext>
                </a:extLst>
              </a:tr>
              <a:tr h="66116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3.6/3.7 – OS extrapolation/economic modelling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29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Reimbursement sought up to progression only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 clinicians advised treatment would be stopped at clear progression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of evidence insufficient to assume additional survival benefit post-progression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 about plausibility of company’s survival model predictions unchanged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Assumption that post-progression ripretinib use not influenced OS inappropriate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 clinical 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dvisers</a:t>
                      </a: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post-progression ripretinib influenced OS in INVICTUS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048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 –analyses exploring OS after disease progression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29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extrapolation methods explored in model – option to adjust OS for those in ripretinib arm continuing ripretinib after disease progression using multiple methods: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 two-stage adjusted with/without re-censoring, complex two-stage with/without re-censoring, rank preserving failure time model with/without re-censoring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 misunderstood drop down menu within model provided at TE; has been able to explore impact of each alternative switching methods on ICER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analysis may not be relevant for decision making as includes stopping rule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appropriate analysis</a:t>
                      </a: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adjusting OS to account for treatment switching in BSC group only, and estimating ripretinib treatment costs using parametric survival models fitted to TTD data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TTD data not been presented</a:t>
                      </a: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company at any point during this appraisal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582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7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B92F7-556C-2C33-1A32-C7D5A738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Summary of company ACD response and ERG critique (2)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288E00C-8366-F14A-E042-895FBD008564}"/>
              </a:ext>
            </a:extLst>
          </p:cNvPr>
          <p:cNvSpPr txBox="1">
            <a:spLocks/>
          </p:cNvSpPr>
          <p:nvPr/>
        </p:nvSpPr>
        <p:spPr>
          <a:xfrm>
            <a:off x="1342503" y="6491111"/>
            <a:ext cx="10160232" cy="512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Abbreviations: HRQoL: health related quality of life; PD: progressed disease; TE: technical engagement</a:t>
            </a:r>
          </a:p>
        </p:txBody>
      </p:sp>
      <p:graphicFrame>
        <p:nvGraphicFramePr>
          <p:cNvPr id="6" name="Table 6" descr="Key issues for discussion, including clinical and cost effectiveness">
            <a:extLst>
              <a:ext uri="{FF2B5EF4-FFF2-40B4-BE49-F238E27FC236}">
                <a16:creationId xmlns:a16="http://schemas.microsoft.com/office/drawing/2014/main" id="{83792530-149E-EDD2-FD84-FA4B27F25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27643"/>
              </p:ext>
            </p:extLst>
          </p:nvPr>
        </p:nvGraphicFramePr>
        <p:xfrm>
          <a:off x="224716" y="849081"/>
          <a:ext cx="11734799" cy="4755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667">
                  <a:extLst>
                    <a:ext uri="{9D8B030D-6E8A-4147-A177-3AD203B41FA5}">
                      <a16:colId xmlns:a16="http://schemas.microsoft.com/office/drawing/2014/main" val="3322847139"/>
                    </a:ext>
                  </a:extLst>
                </a:gridCol>
                <a:gridCol w="4567417">
                  <a:extLst>
                    <a:ext uri="{9D8B030D-6E8A-4147-A177-3AD203B41FA5}">
                      <a16:colId xmlns:a16="http://schemas.microsoft.com/office/drawing/2014/main" val="354127724"/>
                    </a:ext>
                  </a:extLst>
                </a:gridCol>
                <a:gridCol w="5558715">
                  <a:extLst>
                    <a:ext uri="{9D8B030D-6E8A-4147-A177-3AD203B41FA5}">
                      <a16:colId xmlns:a16="http://schemas.microsoft.com/office/drawing/2014/main" val="1128757098"/>
                    </a:ext>
                  </a:extLst>
                </a:gridCol>
              </a:tblGrid>
              <a:tr h="39632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ACD section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 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52487"/>
                  </a:ext>
                </a:extLst>
              </a:tr>
              <a:tr h="247700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 – side effects associated with regorafenib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29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Post-progression utility value from GRID trial independent of treatment; was observed in some patients receiving open-label regorafenib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 effects that led to low value of 0.647 may be due to regorafenib still be administered, not persisting outside its therapeutic window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 that low utility values reported by GRID potentially subject to confounding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 has concerns with utility value in model (</a:t>
                      </a:r>
                      <a:r>
                        <a:rPr lang="en-GB" b="1" u="none" dirty="0"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****</a:t>
                      </a: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small sample size, minor impact of HRQoL, doesn’t reflect mean utility over entire remaining survival time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ERG’s TE response: utility value for PD state </a:t>
                      </a: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doesn’t substantially impact ICER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048228"/>
                  </a:ext>
                </a:extLst>
              </a:tr>
              <a:tr h="188252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 – drug wastage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29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 clinicians stated patients closely monitored (every 28 days)</a:t>
                      </a:r>
                      <a:endParaRPr lang="en-GB" b="0" strike="sngStrik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Prescription/supply closely matched to patients’ level of progression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Wastage tightly controlled; would affect &lt;5% of patients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level of wastage incurred by any patient taking oral therapy if they stop for any reason (intolerance, progression, death)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Wastage</a:t>
                      </a: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be included in 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58201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9CA3D37-ADCB-AB19-3C8C-1F9729948688}"/>
              </a:ext>
            </a:extLst>
          </p:cNvPr>
          <p:cNvSpPr txBox="1"/>
          <p:nvPr/>
        </p:nvSpPr>
        <p:spPr>
          <a:xfrm>
            <a:off x="224715" y="5724597"/>
            <a:ext cx="11734799" cy="465892"/>
          </a:xfrm>
          <a:prstGeom prst="roundRect">
            <a:avLst>
              <a:gd name="adj" fmla="val 24922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 summary: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 analysis remains unchanged from ERG report/ACM1 </a:t>
            </a:r>
          </a:p>
        </p:txBody>
      </p:sp>
      <p:sp>
        <p:nvSpPr>
          <p:cNvPr id="3" name="Rectangle 2" descr="Marker showing slides are confidential ">
            <a:extLst>
              <a:ext uri="{FF2B5EF4-FFF2-40B4-BE49-F238E27FC236}">
                <a16:creationId xmlns:a16="http://schemas.microsoft.com/office/drawing/2014/main" id="{CF4C6A5E-7AB7-A279-1409-AE2BD17071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4050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B92F7-556C-2C33-1A32-C7D5A738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Summary of PAWS-GIST response</a:t>
            </a:r>
          </a:p>
        </p:txBody>
      </p:sp>
      <p:graphicFrame>
        <p:nvGraphicFramePr>
          <p:cNvPr id="2" name="Table 6" descr="Key issues for discussion, including clinical and cost effectiveness">
            <a:extLst>
              <a:ext uri="{FF2B5EF4-FFF2-40B4-BE49-F238E27FC236}">
                <a16:creationId xmlns:a16="http://schemas.microsoft.com/office/drawing/2014/main" id="{9768F208-24FF-000F-B0B6-93AC72872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00187"/>
              </p:ext>
            </p:extLst>
          </p:nvPr>
        </p:nvGraphicFramePr>
        <p:xfrm>
          <a:off x="466723" y="772161"/>
          <a:ext cx="1125078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943">
                  <a:extLst>
                    <a:ext uri="{9D8B030D-6E8A-4147-A177-3AD203B41FA5}">
                      <a16:colId xmlns:a16="http://schemas.microsoft.com/office/drawing/2014/main" val="3322847139"/>
                    </a:ext>
                  </a:extLst>
                </a:gridCol>
                <a:gridCol w="9092842">
                  <a:extLst>
                    <a:ext uri="{9D8B030D-6E8A-4147-A177-3AD203B41FA5}">
                      <a16:colId xmlns:a16="http://schemas.microsoft.com/office/drawing/2014/main" val="354127724"/>
                    </a:ext>
                  </a:extLst>
                </a:gridCol>
              </a:tblGrid>
              <a:tr h="294068">
                <a:tc>
                  <a:txBody>
                    <a:bodyPr/>
                    <a:lstStyle/>
                    <a:p>
                      <a:r>
                        <a:rPr lang="en-GB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PAWS-GIST 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52487"/>
                  </a:ext>
                </a:extLst>
              </a:tr>
              <a:tr h="36470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 evidence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29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in favour of ripretinib as fourth line treatment in GIST is robust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048228"/>
                  </a:ext>
                </a:extLst>
              </a:tr>
              <a:tr h="58221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Interpretation of evidence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29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Biased towards ripretinib being stopped purely based on radiological evidence, rather than combination of clinical and radiological evidence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used internationally when identifying progression disease in GIST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GIST, possible to mistakenly interpret radiological changes as progression when in fact response to treatment: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misinterpretation of the images produced by complex tumour response patterns to TKIs can lead to false diagnosis of progression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assessment is complex; early progression in particular should be confirmed by team experienced in treating GIST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Tumour size may increase in short term, but if tumour density on CT scan is decreased, this may indicate tumour response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Clinicians will continue to use drug where there is benefit to patient; when treatment clearly stops working, standard practice to stop using treatment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2679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76BB1A-DB29-959B-0676-D6B7A8B23279}"/>
              </a:ext>
            </a:extLst>
          </p:cNvPr>
          <p:cNvSpPr txBox="1"/>
          <p:nvPr/>
        </p:nvSpPr>
        <p:spPr>
          <a:xfrm>
            <a:off x="454558" y="5776372"/>
            <a:ext cx="11250786" cy="465892"/>
          </a:xfrm>
          <a:prstGeom prst="roundRect">
            <a:avLst>
              <a:gd name="adj" fmla="val 24922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PAWS-GIST summary: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the committee’s position on stopping rule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E1F74C7-7CA0-1667-8DF0-C7C1AE30C1E4}"/>
              </a:ext>
            </a:extLst>
          </p:cNvPr>
          <p:cNvSpPr txBox="1">
            <a:spLocks/>
          </p:cNvSpPr>
          <p:nvPr/>
        </p:nvSpPr>
        <p:spPr>
          <a:xfrm>
            <a:off x="1342503" y="6491111"/>
            <a:ext cx="10160232" cy="512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Abbreviations: GIST: gastrointestinal stromal tumour</a:t>
            </a:r>
          </a:p>
        </p:txBody>
      </p:sp>
    </p:spTree>
    <p:extLst>
      <p:ext uri="{BB962C8B-B14F-4D97-AF65-F5344CB8AC3E}">
        <p14:creationId xmlns:p14="http://schemas.microsoft.com/office/powerpoint/2010/main" val="148256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BC509D-3987-B791-DA36-9172A87527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923" y="2266950"/>
            <a:ext cx="11177587" cy="32791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sz="2900" dirty="0"/>
              <a:t>All ICERs are reported in PART 2 slides </a:t>
            </a:r>
          </a:p>
          <a:p>
            <a:pPr algn="ctr">
              <a:spcBef>
                <a:spcPts val="0"/>
              </a:spcBef>
            </a:pPr>
            <a:r>
              <a:rPr lang="en-GB" sz="2900" dirty="0"/>
              <a:t>because they include confidential </a:t>
            </a:r>
          </a:p>
          <a:p>
            <a:pPr algn="ctr">
              <a:spcBef>
                <a:spcPts val="0"/>
              </a:spcBef>
            </a:pPr>
            <a:r>
              <a:rPr lang="en-GB" sz="2900" dirty="0"/>
              <a:t>comparator PAS discounts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98523-C4CB-C9FC-F17D-FC8EB7104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Cost-effectiveness results</a:t>
            </a:r>
          </a:p>
        </p:txBody>
      </p:sp>
    </p:spTree>
    <p:extLst>
      <p:ext uri="{BB962C8B-B14F-4D97-AF65-F5344CB8AC3E}">
        <p14:creationId xmlns:p14="http://schemas.microsoft.com/office/powerpoint/2010/main" val="67653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8606-EE3B-4162-BCBC-3B9A47EEE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6E378-22B6-4860-A243-AB91A658EF0D}"/>
              </a:ext>
            </a:extLst>
          </p:cNvPr>
          <p:cNvSpPr txBox="1">
            <a:spLocks/>
          </p:cNvSpPr>
          <p:nvPr/>
        </p:nvSpPr>
        <p:spPr>
          <a:xfrm>
            <a:off x="548396" y="5996978"/>
            <a:ext cx="7713662" cy="477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NICE 2022. All rights reserved. Subject to 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dirty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38210"/>
      </p:ext>
    </p:extLst>
  </p:cSld>
  <p:clrMapOvr>
    <a:masterClrMapping/>
  </p:clrMapOvr>
</p:sld>
</file>

<file path=ppt/theme/theme1.xml><?xml version="1.0" encoding="utf-8"?>
<a:theme xmlns:a="http://schemas.openxmlformats.org/drawingml/2006/main" name="NICE">
  <a:themeElements>
    <a:clrScheme name="NICE colour palette">
      <a:dk1>
        <a:srgbClr val="000000"/>
      </a:dk1>
      <a:lt1>
        <a:srgbClr val="FFFFFF"/>
      </a:lt1>
      <a:dk2>
        <a:srgbClr val="00436C"/>
      </a:dk2>
      <a:lt2>
        <a:srgbClr val="F7F3F1"/>
      </a:lt2>
      <a:accent1>
        <a:srgbClr val="228096"/>
      </a:accent1>
      <a:accent2>
        <a:srgbClr val="00436C"/>
      </a:accent2>
      <a:accent3>
        <a:srgbClr val="EAD054"/>
      </a:accent3>
      <a:accent4>
        <a:srgbClr val="EDD8CD"/>
      </a:accent4>
      <a:accent5>
        <a:srgbClr val="37916D"/>
      </a:accent5>
      <a:accent6>
        <a:srgbClr val="D07B4C"/>
      </a:accent6>
      <a:hlink>
        <a:srgbClr val="0000FF"/>
      </a:hlink>
      <a:folHlink>
        <a:srgbClr val="0000FF"/>
      </a:folHlink>
    </a:clrScheme>
    <a:fontScheme name="NICE corporate fonts">
      <a:majorFont>
        <a:latin typeface="Lora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NK">
      <a:srgbClr val="FFFFFF"/>
    </a:custClr>
    <a:custClr name="Black 100%">
      <a:srgbClr val="000000"/>
    </a:custClr>
    <a:custClr name="Soft cream 100%">
      <a:srgbClr val="DED5CA"/>
    </a:custClr>
    <a:custClr name="BLANK">
      <a:srgbClr val="FFFFFF"/>
    </a:custClr>
    <a:custClr name="Bold teal 100%">
      <a:srgbClr val="228096"/>
    </a:custClr>
    <a:custClr name="Deep blue 100%">
      <a:srgbClr val="00436C"/>
    </a:custClr>
    <a:custClr name="Positive yellow 100%">
      <a:srgbClr val="EAD054"/>
    </a:custClr>
    <a:custClr name="Warm pink 100%">
      <a:srgbClr val="EDD8CD"/>
    </a:custClr>
    <a:custClr name="Balanced green 100%">
      <a:srgbClr val="37906D"/>
    </a:custClr>
    <a:custClr name="Natural tan 100%">
      <a:srgbClr val="D07B4D"/>
    </a:custClr>
    <a:custClr name="BLANK">
      <a:srgbClr val="FFFFFF"/>
    </a:custClr>
    <a:custClr name="Black 75%">
      <a:srgbClr val="404040"/>
    </a:custClr>
    <a:custClr name="Soft cream 75%">
      <a:srgbClr val="E6E0D7"/>
    </a:custClr>
    <a:custClr name="BLANK">
      <a:srgbClr val="FFFFFF"/>
    </a:custClr>
    <a:custClr name="Bold teal 75%">
      <a:srgbClr val="59A0B0"/>
    </a:custClr>
    <a:custClr name="Deep blue 75%">
      <a:srgbClr val="407291"/>
    </a:custClr>
    <a:custClr name="Positive yellow 75%">
      <a:srgbClr val="EFDC7F"/>
    </a:custClr>
    <a:custClr name="Warm pink 75%">
      <a:srgbClr val="F2E2D9"/>
    </a:custClr>
    <a:custClr name="Balanced green 75%">
      <a:srgbClr val="69AC91"/>
    </a:custClr>
    <a:custClr name="Natural tan 75%">
      <a:srgbClr val="DC9C7A"/>
    </a:custClr>
    <a:custClr name="BLANK">
      <a:srgbClr val="FFFFFF"/>
    </a:custClr>
    <a:custClr name="Black 50%">
      <a:srgbClr val="808080"/>
    </a:custClr>
    <a:custClr name="Soft cream 50%">
      <a:srgbClr val="EEEAE4"/>
    </a:custClr>
    <a:custClr name="BLANK">
      <a:srgbClr val="FFFFFF"/>
    </a:custClr>
    <a:custClr name="Bold teal 50%">
      <a:srgbClr val="91C0CB"/>
    </a:custClr>
    <a:custClr name="Deep blue 50%">
      <a:srgbClr val="80A1B5"/>
    </a:custClr>
    <a:custClr name="Positive yellow 50%">
      <a:srgbClr val="F4E8AA"/>
    </a:custClr>
    <a:custClr name="Warm pink 50%">
      <a:srgbClr val="F6ECE6"/>
    </a:custClr>
    <a:custClr name="Balanced green 50%">
      <a:srgbClr val="9BC8B6"/>
    </a:custClr>
    <a:custClr name="Natural tan 50%">
      <a:srgbClr val="E7BDA6"/>
    </a:custClr>
    <a:custClr name="BLANK">
      <a:srgbClr val="FFFFFF"/>
    </a:custClr>
    <a:custClr name="Black 25%">
      <a:srgbClr val="BFBFBF"/>
    </a:custClr>
    <a:custClr name="Soft cream 25%">
      <a:srgbClr val="F7F4F1"/>
    </a:custClr>
    <a:custClr name="BLANK">
      <a:srgbClr val="FFFFFF"/>
    </a:custClr>
    <a:custClr name="Bold teal 25%">
      <a:srgbClr val="C8E0E6"/>
    </a:custClr>
    <a:custClr name="Deep blue 25%">
      <a:srgbClr val="BFD0DA"/>
    </a:custClr>
    <a:custClr name="Positive yellow 25%">
      <a:srgbClr val="FAF3D4"/>
    </a:custClr>
    <a:custClr name="Warm pink 25%">
      <a:srgbClr val="FBF5F2"/>
    </a:custClr>
    <a:custClr name="Balanced green 25%">
      <a:srgbClr val="CDE3DA"/>
    </a:custClr>
    <a:custClr name="Natural tan 25%">
      <a:srgbClr val="F3DED3"/>
    </a:custClr>
  </a:custClrLst>
  <a:extLst>
    <a:ext uri="{05A4C25C-085E-4340-85A3-A5531E510DB2}">
      <thm15:themeFamily xmlns:thm15="http://schemas.microsoft.com/office/thememl/2012/main" name="Committee slide template_Sept 22 new branding.potx" id="{41B0A4D7-8857-4231-9358-6BFE7F9987E5}" vid="{4976F9FF-18F0-4E52-B422-55864CC685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Committee slide template_Sept 22 new branding</Template>
  <TotalTime>25734</TotalTime>
  <Words>1257</Words>
  <Application>Microsoft Office PowerPoint</Application>
  <PresentationFormat>Widescreen</PresentationFormat>
  <Paragraphs>135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Inter</vt:lpstr>
      <vt:lpstr>Lato</vt:lpstr>
      <vt:lpstr>NICE</vt:lpstr>
      <vt:lpstr>Ripretinib for treating advanced gastrointestinal stromal tumours after 3 or more therapies [ID3805]</vt:lpstr>
      <vt:lpstr>Background and treatment pathway</vt:lpstr>
      <vt:lpstr>ACD: preliminary recommendation</vt:lpstr>
      <vt:lpstr>Addressing committee’s preferred assumptions (ACD 3.10)</vt:lpstr>
      <vt:lpstr>Summary of company ACD response and ERG critique (1)</vt:lpstr>
      <vt:lpstr>Summary of company ACD response and ERG critique (2)</vt:lpstr>
      <vt:lpstr>Summary of PAWS-GIST response</vt:lpstr>
      <vt:lpstr>Cost-effectiveness results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Ripretinib for treating advanced gastrointestinal stromal tumours after 3 therapies [ID3805]</dc:title>
  <dc:creator>Summaya Mohammad</dc:creator>
  <cp:lastModifiedBy>Kate Moore</cp:lastModifiedBy>
  <cp:revision>135</cp:revision>
  <dcterms:created xsi:type="dcterms:W3CDTF">2022-09-25T18:10:36Z</dcterms:created>
  <dcterms:modified xsi:type="dcterms:W3CDTF">2023-03-15T13:37:26Z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69d85d5-6d9e-4305-a294-1f636ec0f2d6_Enabled">
    <vt:lpwstr>true</vt:lpwstr>
  </property>
  <property fmtid="{D5CDD505-2E9C-101B-9397-08002B2CF9AE}" pid="3" name="MSIP_Label_c69d85d5-6d9e-4305-a294-1f636ec0f2d6_SetDate">
    <vt:lpwstr>2023-03-15T13:37:04Z</vt:lpwstr>
  </property>
  <property fmtid="{D5CDD505-2E9C-101B-9397-08002B2CF9AE}" pid="4" name="MSIP_Label_c69d85d5-6d9e-4305-a294-1f636ec0f2d6_Method">
    <vt:lpwstr>Standard</vt:lpwstr>
  </property>
  <property fmtid="{D5CDD505-2E9C-101B-9397-08002B2CF9AE}" pid="5" name="MSIP_Label_c69d85d5-6d9e-4305-a294-1f636ec0f2d6_Name">
    <vt:lpwstr>OFFICIAL</vt:lpwstr>
  </property>
  <property fmtid="{D5CDD505-2E9C-101B-9397-08002B2CF9AE}" pid="6" name="MSIP_Label_c69d85d5-6d9e-4305-a294-1f636ec0f2d6_SiteId">
    <vt:lpwstr>6030f479-b342-472d-a5dd-740ff7538de9</vt:lpwstr>
  </property>
  <property fmtid="{D5CDD505-2E9C-101B-9397-08002B2CF9AE}" pid="7" name="MSIP_Label_c69d85d5-6d9e-4305-a294-1f636ec0f2d6_ActionId">
    <vt:lpwstr>dd3c9522-93ea-45e8-95b1-9fce333b51d3</vt:lpwstr>
  </property>
  <property fmtid="{D5CDD505-2E9C-101B-9397-08002B2CF9AE}" pid="8" name="MSIP_Label_c69d85d5-6d9e-4305-a294-1f636ec0f2d6_ContentBits">
    <vt:lpwstr>0</vt:lpwstr>
  </property>
</Properties>
</file>