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91" r:id="rId1"/>
  </p:sldMasterIdLst>
  <p:notesMasterIdLst>
    <p:notesMasterId r:id="rId46"/>
  </p:notesMasterIdLst>
  <p:handoutMasterIdLst>
    <p:handoutMasterId r:id="rId47"/>
  </p:handoutMasterIdLst>
  <p:sldIdLst>
    <p:sldId id="406" r:id="rId2"/>
    <p:sldId id="737" r:id="rId3"/>
    <p:sldId id="1868" r:id="rId4"/>
    <p:sldId id="1869" r:id="rId5"/>
    <p:sldId id="1925" r:id="rId6"/>
    <p:sldId id="1871" r:id="rId7"/>
    <p:sldId id="1922" r:id="rId8"/>
    <p:sldId id="1919" r:id="rId9"/>
    <p:sldId id="352" r:id="rId10"/>
    <p:sldId id="1913" r:id="rId11"/>
    <p:sldId id="349" r:id="rId12"/>
    <p:sldId id="1908" r:id="rId13"/>
    <p:sldId id="1878" r:id="rId14"/>
    <p:sldId id="1877" r:id="rId15"/>
    <p:sldId id="1927" r:id="rId16"/>
    <p:sldId id="407" r:id="rId17"/>
    <p:sldId id="1901" r:id="rId18"/>
    <p:sldId id="1875" r:id="rId19"/>
    <p:sldId id="1867" r:id="rId20"/>
    <p:sldId id="464" r:id="rId21"/>
    <p:sldId id="1921" r:id="rId22"/>
    <p:sldId id="1881" r:id="rId23"/>
    <p:sldId id="1882" r:id="rId24"/>
    <p:sldId id="1883" r:id="rId25"/>
    <p:sldId id="1912" r:id="rId26"/>
    <p:sldId id="1920" r:id="rId27"/>
    <p:sldId id="1886" r:id="rId28"/>
    <p:sldId id="1887" r:id="rId29"/>
    <p:sldId id="408" r:id="rId30"/>
    <p:sldId id="1916" r:id="rId31"/>
    <p:sldId id="1902" r:id="rId32"/>
    <p:sldId id="1923" r:id="rId33"/>
    <p:sldId id="431" r:id="rId34"/>
    <p:sldId id="1907" r:id="rId35"/>
    <p:sldId id="443" r:id="rId36"/>
    <p:sldId id="1892" r:id="rId37"/>
    <p:sldId id="1893" r:id="rId38"/>
    <p:sldId id="1917" r:id="rId39"/>
    <p:sldId id="1879" r:id="rId40"/>
    <p:sldId id="1918" r:id="rId41"/>
    <p:sldId id="1895" r:id="rId42"/>
    <p:sldId id="412" r:id="rId43"/>
    <p:sldId id="1910" r:id="rId44"/>
    <p:sldId id="1915" r:id="rId45"/>
  </p:sldIdLst>
  <p:sldSz cx="12192000" cy="6858000"/>
  <p:notesSz cx="6858000" cy="9144000"/>
  <p:embeddedFontLst>
    <p:embeddedFont>
      <p:font typeface="Arial" panose="020B0604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Lato" panose="020F0502020204030203" pitchFamily="34" charset="0"/>
      <p:regular r:id="rId56"/>
      <p:bold r:id="rId57"/>
      <p:italic r:id="rId58"/>
      <p:boldItalic r:id="rId59"/>
    </p:embeddedFont>
    <p:embeddedFont>
      <p:font typeface="Segoe UI" panose="020B0502040204020203"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orna Dunning" initials="LD" lastIdx="95" clrIdx="6">
    <p:extLst>
      <p:ext uri="{19B8F6BF-5375-455C-9EA6-DF929625EA0E}">
        <p15:presenceInfo xmlns:p15="http://schemas.microsoft.com/office/powerpoint/2012/main" userId="S::Lorna.Dunning@nice.org.uk::082b6239-dbec-498d-befa-090c3508be8c" providerId="AD"/>
      </p:ext>
    </p:extLst>
  </p:cmAuthor>
  <p:cmAuthor id="1" name="Kate Scott" initials="KS" lastIdx="1" clrIdx="0"/>
  <p:cmAuthor id="8" name="Charles Crawley" initials="CC" lastIdx="26" clrIdx="7">
    <p:extLst>
      <p:ext uri="{19B8F6BF-5375-455C-9EA6-DF929625EA0E}">
        <p15:presenceInfo xmlns:p15="http://schemas.microsoft.com/office/powerpoint/2012/main" userId="0b0d8313b50819b9" providerId="Windows Live"/>
      </p:ext>
    </p:extLst>
  </p:cmAuthor>
  <p:cmAuthor id="2" name="Charlie Hewitt" initials="CH" lastIdx="56"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Thomas Jarratt" initials="TJ" lastIdx="85" clrIdx="4">
    <p:extLst>
      <p:ext uri="{19B8F6BF-5375-455C-9EA6-DF929625EA0E}">
        <p15:presenceInfo xmlns:p15="http://schemas.microsoft.com/office/powerpoint/2012/main" userId="S::Thomas.Jarratt@nice.org.uk::b3380a18-71fd-4d6c-b6ac-0e8a9dc343b6" providerId="AD"/>
      </p:ext>
    </p:extLst>
  </p:cmAuthor>
  <p:cmAuthor id="6" name="Fatima Chunara" initials="FC" lastIdx="2" clrIdx="5">
    <p:extLst>
      <p:ext uri="{19B8F6BF-5375-455C-9EA6-DF929625EA0E}">
        <p15:presenceInfo xmlns:p15="http://schemas.microsoft.com/office/powerpoint/2012/main" userId="S::Fatima.Chunara@nice.org.uk::9439ce29-2dc0-41cd-9f28-37716e815a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EFEECB"/>
    <a:srgbClr val="FFC000"/>
    <a:srgbClr val="F7F4F1"/>
    <a:srgbClr val="CCCCFF"/>
    <a:srgbClr val="00B050"/>
    <a:srgbClr val="C00000"/>
    <a:srgbClr val="00436C"/>
    <a:srgbClr val="2280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79" autoAdjust="0"/>
    <p:restoredTop sz="81730" autoAdjust="0"/>
  </p:normalViewPr>
  <p:slideViewPr>
    <p:cSldViewPr snapToGrid="0" snapToObjects="1">
      <p:cViewPr varScale="1">
        <p:scale>
          <a:sx n="98" d="100"/>
          <a:sy n="98" d="100"/>
        </p:scale>
        <p:origin x="120" y="3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355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23/02/2023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2/23/2023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cerresearchuk.org/health-professional/cancer-statistics/statistics-by-cancer-type/myeloma/incidenc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8-9 and figure 2</a:t>
            </a:r>
          </a:p>
        </p:txBody>
      </p:sp>
      <p:sp>
        <p:nvSpPr>
          <p:cNvPr id="4" name="Slide Number Placeholder 3"/>
          <p:cNvSpPr>
            <a:spLocks noGrp="1"/>
          </p:cNvSpPr>
          <p:nvPr>
            <p:ph type="sldNum" sz="quarter" idx="5"/>
          </p:nvPr>
        </p:nvSpPr>
        <p:spPr/>
        <p:txBody>
          <a:bodyPr/>
          <a:lstStyle/>
          <a:p>
            <a:fld id="{3D92B9AF-1FF3-B64A-A57E-17202D6D58C9}" type="slidenum">
              <a:rPr lang="en-US" smtClean="0"/>
              <a:t>14</a:t>
            </a:fld>
            <a:endParaRPr lang="en-US"/>
          </a:p>
        </p:txBody>
      </p:sp>
    </p:spTree>
    <p:extLst>
      <p:ext uri="{BB962C8B-B14F-4D97-AF65-F5344CB8AC3E}">
        <p14:creationId xmlns:p14="http://schemas.microsoft.com/office/powerpoint/2010/main" val="60505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11 and figure 5</a:t>
            </a:r>
          </a:p>
        </p:txBody>
      </p:sp>
      <p:sp>
        <p:nvSpPr>
          <p:cNvPr id="4" name="Slide Number Placeholder 3"/>
          <p:cNvSpPr>
            <a:spLocks noGrp="1"/>
          </p:cNvSpPr>
          <p:nvPr>
            <p:ph type="sldNum" sz="quarter" idx="5"/>
          </p:nvPr>
        </p:nvSpPr>
        <p:spPr/>
        <p:txBody>
          <a:bodyPr/>
          <a:lstStyle/>
          <a:p>
            <a:fld id="{3D92B9AF-1FF3-B64A-A57E-17202D6D58C9}" type="slidenum">
              <a:rPr lang="en-US" smtClean="0"/>
              <a:t>15</a:t>
            </a:fld>
            <a:endParaRPr lang="en-US"/>
          </a:p>
        </p:txBody>
      </p:sp>
    </p:spTree>
    <p:extLst>
      <p:ext uri="{BB962C8B-B14F-4D97-AF65-F5344CB8AC3E}">
        <p14:creationId xmlns:p14="http://schemas.microsoft.com/office/powerpoint/2010/main" val="428958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13</a:t>
            </a:r>
          </a:p>
        </p:txBody>
      </p:sp>
      <p:sp>
        <p:nvSpPr>
          <p:cNvPr id="4" name="Slide Number Placeholder 3"/>
          <p:cNvSpPr>
            <a:spLocks noGrp="1"/>
          </p:cNvSpPr>
          <p:nvPr>
            <p:ph type="sldNum" sz="quarter" idx="5"/>
          </p:nvPr>
        </p:nvSpPr>
        <p:spPr/>
        <p:txBody>
          <a:bodyPr/>
          <a:lstStyle/>
          <a:p>
            <a:fld id="{3D92B9AF-1FF3-B64A-A57E-17202D6D58C9}" type="slidenum">
              <a:rPr lang="en-US" smtClean="0"/>
              <a:t>16</a:t>
            </a:fld>
            <a:endParaRPr lang="en-US"/>
          </a:p>
        </p:txBody>
      </p:sp>
    </p:spTree>
    <p:extLst>
      <p:ext uri="{BB962C8B-B14F-4D97-AF65-F5344CB8AC3E}">
        <p14:creationId xmlns:p14="http://schemas.microsoft.com/office/powerpoint/2010/main" val="294432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18</a:t>
            </a:fld>
            <a:endParaRPr lang="en-US"/>
          </a:p>
        </p:txBody>
      </p:sp>
    </p:spTree>
    <p:extLst>
      <p:ext uri="{BB962C8B-B14F-4D97-AF65-F5344CB8AC3E}">
        <p14:creationId xmlns:p14="http://schemas.microsoft.com/office/powerpoint/2010/main" val="203852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19</a:t>
            </a:fld>
            <a:endParaRPr lang="en-US"/>
          </a:p>
        </p:txBody>
      </p:sp>
    </p:spTree>
    <p:extLst>
      <p:ext uri="{BB962C8B-B14F-4D97-AF65-F5344CB8AC3E}">
        <p14:creationId xmlns:p14="http://schemas.microsoft.com/office/powerpoint/2010/main" val="161326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21</a:t>
            </a:fld>
            <a:endParaRPr lang="en-US"/>
          </a:p>
        </p:txBody>
      </p:sp>
    </p:spTree>
    <p:extLst>
      <p:ext uri="{BB962C8B-B14F-4D97-AF65-F5344CB8AC3E}">
        <p14:creationId xmlns:p14="http://schemas.microsoft.com/office/powerpoint/2010/main" val="363076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13</a:t>
            </a:r>
          </a:p>
        </p:txBody>
      </p:sp>
      <p:sp>
        <p:nvSpPr>
          <p:cNvPr id="4" name="Slide Number Placeholder 3"/>
          <p:cNvSpPr>
            <a:spLocks noGrp="1"/>
          </p:cNvSpPr>
          <p:nvPr>
            <p:ph type="sldNum" sz="quarter" idx="5"/>
          </p:nvPr>
        </p:nvSpPr>
        <p:spPr/>
        <p:txBody>
          <a:bodyPr/>
          <a:lstStyle/>
          <a:p>
            <a:fld id="{3D92B9AF-1FF3-B64A-A57E-17202D6D58C9}" type="slidenum">
              <a:rPr lang="en-US" smtClean="0"/>
              <a:t>22</a:t>
            </a:fld>
            <a:endParaRPr lang="en-US"/>
          </a:p>
        </p:txBody>
      </p:sp>
    </p:spTree>
    <p:extLst>
      <p:ext uri="{BB962C8B-B14F-4D97-AF65-F5344CB8AC3E}">
        <p14:creationId xmlns:p14="http://schemas.microsoft.com/office/powerpoint/2010/main" val="363875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10-11 and figure 4</a:t>
            </a:r>
          </a:p>
        </p:txBody>
      </p:sp>
      <p:sp>
        <p:nvSpPr>
          <p:cNvPr id="4" name="Slide Number Placeholder 3"/>
          <p:cNvSpPr>
            <a:spLocks noGrp="1"/>
          </p:cNvSpPr>
          <p:nvPr>
            <p:ph type="sldNum" sz="quarter" idx="5"/>
          </p:nvPr>
        </p:nvSpPr>
        <p:spPr/>
        <p:txBody>
          <a:bodyPr/>
          <a:lstStyle/>
          <a:p>
            <a:fld id="{3D92B9AF-1FF3-B64A-A57E-17202D6D58C9}" type="slidenum">
              <a:rPr lang="en-US" smtClean="0"/>
              <a:t>23</a:t>
            </a:fld>
            <a:endParaRPr lang="en-US"/>
          </a:p>
        </p:txBody>
      </p:sp>
    </p:spTree>
    <p:extLst>
      <p:ext uri="{BB962C8B-B14F-4D97-AF65-F5344CB8AC3E}">
        <p14:creationId xmlns:p14="http://schemas.microsoft.com/office/powerpoint/2010/main" val="3700815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24</a:t>
            </a:fld>
            <a:endParaRPr lang="en-US"/>
          </a:p>
        </p:txBody>
      </p:sp>
    </p:spTree>
    <p:extLst>
      <p:ext uri="{BB962C8B-B14F-4D97-AF65-F5344CB8AC3E}">
        <p14:creationId xmlns:p14="http://schemas.microsoft.com/office/powerpoint/2010/main" val="412156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13</a:t>
            </a:r>
          </a:p>
        </p:txBody>
      </p:sp>
      <p:sp>
        <p:nvSpPr>
          <p:cNvPr id="4" name="Slide Number Placeholder 3"/>
          <p:cNvSpPr>
            <a:spLocks noGrp="1"/>
          </p:cNvSpPr>
          <p:nvPr>
            <p:ph type="sldNum" sz="quarter" idx="5"/>
          </p:nvPr>
        </p:nvSpPr>
        <p:spPr/>
        <p:txBody>
          <a:bodyPr/>
          <a:lstStyle/>
          <a:p>
            <a:fld id="{3D92B9AF-1FF3-B64A-A57E-17202D6D58C9}" type="slidenum">
              <a:rPr lang="en-US" smtClean="0"/>
              <a:t>25</a:t>
            </a:fld>
            <a:endParaRPr lang="en-US"/>
          </a:p>
        </p:txBody>
      </p:sp>
    </p:spTree>
    <p:extLst>
      <p:ext uri="{BB962C8B-B14F-4D97-AF65-F5344CB8AC3E}">
        <p14:creationId xmlns:p14="http://schemas.microsoft.com/office/powerpoint/2010/main" val="308759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Taken from B1.3.1 of CS</a:t>
            </a:r>
          </a:p>
          <a:p>
            <a:pPr marL="171450" indent="-171450">
              <a:buFont typeface="Arial" panose="020B0604020202020204" pitchFamily="34" charset="0"/>
              <a:buChar char="•"/>
            </a:pPr>
            <a:r>
              <a:rPr lang="en-GB" dirty="0"/>
              <a:t>Epi data taken from </a:t>
            </a:r>
            <a:r>
              <a:rPr lang="en-GB" dirty="0">
                <a:hlinkClick r:id="rId3"/>
              </a:rPr>
              <a:t>Myeloma incidence statistics | Cancer Research UK</a:t>
            </a:r>
            <a:r>
              <a:rPr lang="en-GB" dirty="0"/>
              <a:t>. Incidence stats rounded from 5,951 and represents average in UK based on 2016-2018 data.</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a:p>
        </p:txBody>
      </p:sp>
    </p:spTree>
    <p:extLst>
      <p:ext uri="{BB962C8B-B14F-4D97-AF65-F5344CB8AC3E}">
        <p14:creationId xmlns:p14="http://schemas.microsoft.com/office/powerpoint/2010/main" val="44110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13</a:t>
            </a:r>
          </a:p>
        </p:txBody>
      </p:sp>
      <p:sp>
        <p:nvSpPr>
          <p:cNvPr id="4" name="Slide Number Placeholder 3"/>
          <p:cNvSpPr>
            <a:spLocks noGrp="1"/>
          </p:cNvSpPr>
          <p:nvPr>
            <p:ph type="sldNum" sz="quarter" idx="5"/>
          </p:nvPr>
        </p:nvSpPr>
        <p:spPr/>
        <p:txBody>
          <a:bodyPr/>
          <a:lstStyle/>
          <a:p>
            <a:fld id="{3D92B9AF-1FF3-B64A-A57E-17202D6D58C9}" type="slidenum">
              <a:rPr lang="en-US" smtClean="0"/>
              <a:t>26</a:t>
            </a:fld>
            <a:endParaRPr lang="en-US"/>
          </a:p>
        </p:txBody>
      </p:sp>
    </p:spTree>
    <p:extLst>
      <p:ext uri="{BB962C8B-B14F-4D97-AF65-F5344CB8AC3E}">
        <p14:creationId xmlns:p14="http://schemas.microsoft.com/office/powerpoint/2010/main" val="138723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27</a:t>
            </a:fld>
            <a:endParaRPr lang="en-US"/>
          </a:p>
        </p:txBody>
      </p:sp>
    </p:spTree>
    <p:extLst>
      <p:ext uri="{BB962C8B-B14F-4D97-AF65-F5344CB8AC3E}">
        <p14:creationId xmlns:p14="http://schemas.microsoft.com/office/powerpoint/2010/main" val="297458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29</a:t>
            </a:fld>
            <a:endParaRPr lang="en-US"/>
          </a:p>
        </p:txBody>
      </p:sp>
    </p:spTree>
    <p:extLst>
      <p:ext uri="{BB962C8B-B14F-4D97-AF65-F5344CB8AC3E}">
        <p14:creationId xmlns:p14="http://schemas.microsoft.com/office/powerpoint/2010/main" val="4263447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31</a:t>
            </a:fld>
            <a:endParaRPr lang="en-US"/>
          </a:p>
        </p:txBody>
      </p:sp>
    </p:spTree>
    <p:extLst>
      <p:ext uri="{BB962C8B-B14F-4D97-AF65-F5344CB8AC3E}">
        <p14:creationId xmlns:p14="http://schemas.microsoft.com/office/powerpoint/2010/main" val="757296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13</a:t>
            </a:r>
          </a:p>
        </p:txBody>
      </p:sp>
      <p:sp>
        <p:nvSpPr>
          <p:cNvPr id="4" name="Slide Number Placeholder 3"/>
          <p:cNvSpPr>
            <a:spLocks noGrp="1"/>
          </p:cNvSpPr>
          <p:nvPr>
            <p:ph type="sldNum" sz="quarter" idx="5"/>
          </p:nvPr>
        </p:nvSpPr>
        <p:spPr/>
        <p:txBody>
          <a:bodyPr/>
          <a:lstStyle/>
          <a:p>
            <a:fld id="{3D92B9AF-1FF3-B64A-A57E-17202D6D58C9}" type="slidenum">
              <a:rPr lang="en-US" smtClean="0"/>
              <a:t>32</a:t>
            </a:fld>
            <a:endParaRPr lang="en-US"/>
          </a:p>
        </p:txBody>
      </p:sp>
    </p:spTree>
    <p:extLst>
      <p:ext uri="{BB962C8B-B14F-4D97-AF65-F5344CB8AC3E}">
        <p14:creationId xmlns:p14="http://schemas.microsoft.com/office/powerpoint/2010/main" val="659870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Taken from EAG table 35, page 100</a:t>
            </a:r>
          </a:p>
        </p:txBody>
      </p:sp>
      <p:sp>
        <p:nvSpPr>
          <p:cNvPr id="4" name="Slide Number Placeholder 3"/>
          <p:cNvSpPr>
            <a:spLocks noGrp="1"/>
          </p:cNvSpPr>
          <p:nvPr>
            <p:ph type="sldNum" sz="quarter" idx="5"/>
          </p:nvPr>
        </p:nvSpPr>
        <p:spPr/>
        <p:txBody>
          <a:bodyPr/>
          <a:lstStyle/>
          <a:p>
            <a:fld id="{3D92B9AF-1FF3-B64A-A57E-17202D6D58C9}" type="slidenum">
              <a:rPr lang="en-US" smtClean="0"/>
              <a:t>33</a:t>
            </a:fld>
            <a:endParaRPr lang="en-US"/>
          </a:p>
        </p:txBody>
      </p:sp>
    </p:spTree>
    <p:extLst>
      <p:ext uri="{BB962C8B-B14F-4D97-AF65-F5344CB8AC3E}">
        <p14:creationId xmlns:p14="http://schemas.microsoft.com/office/powerpoint/2010/main" val="2618399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spcAft>
                <a:spcPts val="200"/>
              </a:spcAft>
            </a:pPr>
            <a:r>
              <a:rPr lang="en-GB" sz="1800" dirty="0">
                <a:effectLst/>
                <a:latin typeface="Times New Roman" panose="02020603050405020304" pitchFamily="18"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3D92B9AF-1FF3-B64A-A57E-17202D6D58C9}" type="slidenum">
              <a:rPr lang="en-US" smtClean="0"/>
              <a:t>34</a:t>
            </a:fld>
            <a:endParaRPr lang="en-US"/>
          </a:p>
        </p:txBody>
      </p:sp>
    </p:spTree>
    <p:extLst>
      <p:ext uri="{BB962C8B-B14F-4D97-AF65-F5344CB8AC3E}">
        <p14:creationId xmlns:p14="http://schemas.microsoft.com/office/powerpoint/2010/main" val="3041727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35</a:t>
            </a:fld>
            <a:endParaRPr lang="en-US"/>
          </a:p>
        </p:txBody>
      </p:sp>
    </p:spTree>
    <p:extLst>
      <p:ext uri="{BB962C8B-B14F-4D97-AF65-F5344CB8AC3E}">
        <p14:creationId xmlns:p14="http://schemas.microsoft.com/office/powerpoint/2010/main" val="363449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11 and figure 5</a:t>
            </a:r>
          </a:p>
        </p:txBody>
      </p:sp>
      <p:sp>
        <p:nvSpPr>
          <p:cNvPr id="4" name="Slide Number Placeholder 3"/>
          <p:cNvSpPr>
            <a:spLocks noGrp="1"/>
          </p:cNvSpPr>
          <p:nvPr>
            <p:ph type="sldNum" sz="quarter" idx="5"/>
          </p:nvPr>
        </p:nvSpPr>
        <p:spPr/>
        <p:txBody>
          <a:bodyPr/>
          <a:lstStyle/>
          <a:p>
            <a:fld id="{3D92B9AF-1FF3-B64A-A57E-17202D6D58C9}" type="slidenum">
              <a:rPr lang="en-US" smtClean="0"/>
              <a:t>39</a:t>
            </a:fld>
            <a:endParaRPr lang="en-US"/>
          </a:p>
        </p:txBody>
      </p:sp>
    </p:spTree>
    <p:extLst>
      <p:ext uri="{BB962C8B-B14F-4D97-AF65-F5344CB8AC3E}">
        <p14:creationId xmlns:p14="http://schemas.microsoft.com/office/powerpoint/2010/main" val="1502682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8-9 and figure 2</a:t>
            </a:r>
          </a:p>
        </p:txBody>
      </p:sp>
      <p:sp>
        <p:nvSpPr>
          <p:cNvPr id="4" name="Slide Number Placeholder 3"/>
          <p:cNvSpPr>
            <a:spLocks noGrp="1"/>
          </p:cNvSpPr>
          <p:nvPr>
            <p:ph type="sldNum" sz="quarter" idx="5"/>
          </p:nvPr>
        </p:nvSpPr>
        <p:spPr/>
        <p:txBody>
          <a:bodyPr/>
          <a:lstStyle/>
          <a:p>
            <a:fld id="{3D92B9AF-1FF3-B64A-A57E-17202D6D58C9}" type="slidenum">
              <a:rPr lang="en-US" smtClean="0"/>
              <a:t>40</a:t>
            </a:fld>
            <a:endParaRPr lang="en-US"/>
          </a:p>
        </p:txBody>
      </p:sp>
    </p:spTree>
    <p:extLst>
      <p:ext uri="{BB962C8B-B14F-4D97-AF65-F5344CB8AC3E}">
        <p14:creationId xmlns:p14="http://schemas.microsoft.com/office/powerpoint/2010/main" val="48472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a:t>
            </a:fld>
            <a:endParaRPr lang="en-US"/>
          </a:p>
        </p:txBody>
      </p:sp>
    </p:spTree>
    <p:extLst>
      <p:ext uri="{BB962C8B-B14F-4D97-AF65-F5344CB8AC3E}">
        <p14:creationId xmlns:p14="http://schemas.microsoft.com/office/powerpoint/2010/main" val="1324948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figure 8</a:t>
            </a:r>
          </a:p>
        </p:txBody>
      </p:sp>
      <p:sp>
        <p:nvSpPr>
          <p:cNvPr id="4" name="Slide Number Placeholder 3"/>
          <p:cNvSpPr>
            <a:spLocks noGrp="1"/>
          </p:cNvSpPr>
          <p:nvPr>
            <p:ph type="sldNum" sz="quarter" idx="5"/>
          </p:nvPr>
        </p:nvSpPr>
        <p:spPr/>
        <p:txBody>
          <a:bodyPr/>
          <a:lstStyle/>
          <a:p>
            <a:fld id="{3D92B9AF-1FF3-B64A-A57E-17202D6D58C9}" type="slidenum">
              <a:rPr lang="en-US" smtClean="0"/>
              <a:t>41</a:t>
            </a:fld>
            <a:endParaRPr lang="en-US"/>
          </a:p>
        </p:txBody>
      </p:sp>
    </p:spTree>
    <p:extLst>
      <p:ext uri="{BB962C8B-B14F-4D97-AF65-F5344CB8AC3E}">
        <p14:creationId xmlns:p14="http://schemas.microsoft.com/office/powerpoint/2010/main" val="723107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figure 8</a:t>
            </a:r>
          </a:p>
        </p:txBody>
      </p:sp>
      <p:sp>
        <p:nvSpPr>
          <p:cNvPr id="4" name="Slide Number Placeholder 3"/>
          <p:cNvSpPr>
            <a:spLocks noGrp="1"/>
          </p:cNvSpPr>
          <p:nvPr>
            <p:ph type="sldNum" sz="quarter" idx="5"/>
          </p:nvPr>
        </p:nvSpPr>
        <p:spPr/>
        <p:txBody>
          <a:bodyPr/>
          <a:lstStyle/>
          <a:p>
            <a:fld id="{3D92B9AF-1FF3-B64A-A57E-17202D6D58C9}" type="slidenum">
              <a:rPr lang="en-US" smtClean="0"/>
              <a:t>42</a:t>
            </a:fld>
            <a:endParaRPr lang="en-US"/>
          </a:p>
        </p:txBody>
      </p:sp>
    </p:spTree>
    <p:extLst>
      <p:ext uri="{BB962C8B-B14F-4D97-AF65-F5344CB8AC3E}">
        <p14:creationId xmlns:p14="http://schemas.microsoft.com/office/powerpoint/2010/main" val="607127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hand table is table 42 from Company submission. </a:t>
            </a:r>
          </a:p>
        </p:txBody>
      </p:sp>
      <p:sp>
        <p:nvSpPr>
          <p:cNvPr id="4" name="Slide Number Placeholder 3"/>
          <p:cNvSpPr>
            <a:spLocks noGrp="1"/>
          </p:cNvSpPr>
          <p:nvPr>
            <p:ph type="sldNum" sz="quarter" idx="5"/>
          </p:nvPr>
        </p:nvSpPr>
        <p:spPr/>
        <p:txBody>
          <a:bodyPr/>
          <a:lstStyle/>
          <a:p>
            <a:fld id="{3D92B9AF-1FF3-B64A-A57E-17202D6D58C9}" type="slidenum">
              <a:rPr lang="en-US" smtClean="0"/>
              <a:t>43</a:t>
            </a:fld>
            <a:endParaRPr lang="en-US"/>
          </a:p>
        </p:txBody>
      </p:sp>
    </p:spTree>
    <p:extLst>
      <p:ext uri="{BB962C8B-B14F-4D97-AF65-F5344CB8AC3E}">
        <p14:creationId xmlns:p14="http://schemas.microsoft.com/office/powerpoint/2010/main" val="153075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Taken from CS table 2 and SPC</a:t>
            </a:r>
          </a:p>
        </p:txBody>
      </p:sp>
      <p:sp>
        <p:nvSpPr>
          <p:cNvPr id="4" name="Slide Number Placeholder 3"/>
          <p:cNvSpPr>
            <a:spLocks noGrp="1"/>
          </p:cNvSpPr>
          <p:nvPr>
            <p:ph type="sldNum" sz="quarter" idx="5"/>
          </p:nvPr>
        </p:nvSpPr>
        <p:spPr/>
        <p:txBody>
          <a:bodyPr/>
          <a:lstStyle/>
          <a:p>
            <a:fld id="{3D92B9AF-1FF3-B64A-A57E-17202D6D58C9}" type="slidenum">
              <a:rPr lang="en-US" smtClean="0"/>
              <a:t>4</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Taken from EAG report table 4, page 26</a:t>
            </a:r>
          </a:p>
        </p:txBody>
      </p:sp>
      <p:sp>
        <p:nvSpPr>
          <p:cNvPr id="4" name="Slide Number Placeholder 3"/>
          <p:cNvSpPr>
            <a:spLocks noGrp="1"/>
          </p:cNvSpPr>
          <p:nvPr>
            <p:ph type="sldNum" sz="quarter" idx="5"/>
          </p:nvPr>
        </p:nvSpPr>
        <p:spPr/>
        <p:txBody>
          <a:bodyPr/>
          <a:lstStyle/>
          <a:p>
            <a:fld id="{3D92B9AF-1FF3-B64A-A57E-17202D6D58C9}" type="slidenum">
              <a:rPr lang="en-US" smtClean="0"/>
              <a:t>5</a:t>
            </a:fld>
            <a:endParaRPr lang="en-US"/>
          </a:p>
        </p:txBody>
      </p:sp>
    </p:spTree>
    <p:extLst>
      <p:ext uri="{BB962C8B-B14F-4D97-AF65-F5344CB8AC3E}">
        <p14:creationId xmlns:p14="http://schemas.microsoft.com/office/powerpoint/2010/main" val="294429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65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company submission </a:t>
            </a:r>
            <a:r>
              <a:rPr lang="en-GB" dirty="0" err="1"/>
              <a:t>pg</a:t>
            </a:r>
            <a:r>
              <a:rPr lang="en-GB" dirty="0"/>
              <a:t> 24, figure 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31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107223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EAG report, table 10-11 and figure 4</a:t>
            </a:r>
          </a:p>
        </p:txBody>
      </p:sp>
      <p:sp>
        <p:nvSpPr>
          <p:cNvPr id="4" name="Slide Number Placeholder 3"/>
          <p:cNvSpPr>
            <a:spLocks noGrp="1"/>
          </p:cNvSpPr>
          <p:nvPr>
            <p:ph type="sldNum" sz="quarter" idx="5"/>
          </p:nvPr>
        </p:nvSpPr>
        <p:spPr/>
        <p:txBody>
          <a:bodyPr/>
          <a:lstStyle/>
          <a:p>
            <a:fld id="{3D92B9AF-1FF3-B64A-A57E-17202D6D58C9}" type="slidenum">
              <a:rPr lang="en-US" smtClean="0"/>
              <a:t>13</a:t>
            </a:fld>
            <a:endParaRPr lang="en-US"/>
          </a:p>
        </p:txBody>
      </p:sp>
    </p:spTree>
    <p:extLst>
      <p:ext uri="{BB962C8B-B14F-4D97-AF65-F5344CB8AC3E}">
        <p14:creationId xmlns:p14="http://schemas.microsoft.com/office/powerpoint/2010/main" val="2044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endParaRPr lang="en-US" dirty="0"/>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endParaRPr lang="en-US" dirty="0"/>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2081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632" y="6540880"/>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4" y="1778908"/>
            <a:ext cx="11177587" cy="4005262"/>
          </a:xfrm>
        </p:spPr>
        <p:txBody>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stStyle>
          <a:p>
            <a:pPr lvl="0"/>
            <a:r>
              <a:rPr lang="en-GB" noProof="0" dirty="0"/>
              <a:t>Use this space to insert written content as required. Use </a:t>
            </a:r>
            <a:r>
              <a:rPr lang="en-GB" noProof="0" dirty="0" err="1"/>
              <a:t>Lato</a:t>
            </a:r>
            <a:r>
              <a:rPr lang="en-GB" noProof="0" dirty="0"/>
              <a:t> or Arial with a minimum font size of 18 </a:t>
            </a:r>
            <a:r>
              <a:rPr lang="en-GB" noProof="0" dirty="0" err="1"/>
              <a:t>pt</a:t>
            </a:r>
            <a:r>
              <a:rPr lang="en-GB" noProof="0" dirty="0"/>
              <a:t> and avoid changing the colour of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086963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Sample Page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632" y="6540880"/>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4" y="1778908"/>
            <a:ext cx="11177587" cy="4005262"/>
          </a:xfrm>
        </p:spPr>
        <p:txBody>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stStyle>
          <a:p>
            <a:pPr lvl="0"/>
            <a:r>
              <a:rPr lang="en-GB" noProof="0" dirty="0"/>
              <a:t>Use this space to insert written content as required. Use </a:t>
            </a:r>
            <a:r>
              <a:rPr lang="en-GB" noProof="0" dirty="0" err="1"/>
              <a:t>Lato</a:t>
            </a:r>
            <a:r>
              <a:rPr lang="en-GB" noProof="0" dirty="0"/>
              <a:t> or Arial with a minimum font size of 18 </a:t>
            </a:r>
            <a:r>
              <a:rPr lang="en-GB" noProof="0" dirty="0" err="1"/>
              <a:t>pt</a:t>
            </a:r>
            <a:r>
              <a:rPr lang="en-GB" noProof="0" dirty="0"/>
              <a:t> and avoid changing the colour of the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itle 1">
            <a:extLst>
              <a:ext uri="{FF2B5EF4-FFF2-40B4-BE49-F238E27FC236}">
                <a16:creationId xmlns:a16="http://schemas.microsoft.com/office/drawing/2014/main" id="{06AA6C1C-A37C-43DA-97C3-CBA4D86D9F7F}"/>
              </a:ext>
            </a:extLst>
          </p:cNvPr>
          <p:cNvSpPr>
            <a:spLocks noGrp="1"/>
          </p:cNvSpPr>
          <p:nvPr>
            <p:ph type="ctrTitle" hasCustomPrompt="1"/>
          </p:nvPr>
        </p:nvSpPr>
        <p:spPr>
          <a:xfrm>
            <a:off x="421200" y="188913"/>
            <a:ext cx="11376025" cy="526312"/>
          </a:xfrm>
        </p:spPr>
        <p:txBody>
          <a:bodyPr/>
          <a:lstStyle>
            <a:lvl1pPr>
              <a:defRPr/>
            </a:lvl1pPr>
          </a:lstStyle>
          <a:p>
            <a:r>
              <a:rPr lang="en-GB" sz="3200" dirty="0"/>
              <a:t>Insert title</a:t>
            </a:r>
            <a:endParaRPr lang="en-GB" b="0" dirty="0"/>
          </a:p>
        </p:txBody>
      </p:sp>
      <p:sp>
        <p:nvSpPr>
          <p:cNvPr id="6" name="Text Placeholder 7">
            <a:extLst>
              <a:ext uri="{FF2B5EF4-FFF2-40B4-BE49-F238E27FC236}">
                <a16:creationId xmlns:a16="http://schemas.microsoft.com/office/drawing/2014/main" id="{FE3DEE25-5DB9-2BD4-7F07-338DAF603A9B}"/>
              </a:ext>
            </a:extLst>
          </p:cNvPr>
          <p:cNvSpPr>
            <a:spLocks noGrp="1"/>
          </p:cNvSpPr>
          <p:nvPr>
            <p:ph type="body" sz="quarter" idx="13" hasCustomPrompt="1"/>
          </p:nvPr>
        </p:nvSpPr>
        <p:spPr>
          <a:xfrm>
            <a:off x="421200" y="612000"/>
            <a:ext cx="10289475" cy="526312"/>
          </a:xfrm>
        </p:spPr>
        <p:txBody>
          <a:bodyPr>
            <a:normAutofit/>
          </a:bodyPr>
          <a:lstStyle>
            <a:lvl1pPr>
              <a:tabLst>
                <a:tab pos="2417763" algn="l"/>
              </a:tabLst>
              <a:defRPr sz="2800"/>
            </a:lvl1pPr>
          </a:lstStyle>
          <a:p>
            <a:pPr lvl="0"/>
            <a:r>
              <a:rPr lang="en-US" dirty="0"/>
              <a:t>Insert key message of slide</a:t>
            </a:r>
          </a:p>
        </p:txBody>
      </p:sp>
      <p:sp>
        <p:nvSpPr>
          <p:cNvPr id="10" name="Text Placeholder 9">
            <a:extLst>
              <a:ext uri="{FF2B5EF4-FFF2-40B4-BE49-F238E27FC236}">
                <a16:creationId xmlns:a16="http://schemas.microsoft.com/office/drawing/2014/main" id="{412ADBD3-44A4-B8D8-4672-26111C268493}"/>
              </a:ext>
            </a:extLst>
          </p:cNvPr>
          <p:cNvSpPr>
            <a:spLocks noGrp="1"/>
          </p:cNvSpPr>
          <p:nvPr>
            <p:ph type="body" sz="quarter" idx="15" hasCustomPrompt="1"/>
          </p:nvPr>
        </p:nvSpPr>
        <p:spPr>
          <a:xfrm>
            <a:off x="2058987" y="6565857"/>
            <a:ext cx="9317573" cy="295655"/>
          </a:xfrm>
        </p:spPr>
        <p:txBody>
          <a:bodyPr>
            <a:normAutofit/>
          </a:bodyPr>
          <a:lstStyle>
            <a:lvl1pP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Abbreviations: [for example, OS, overall survival, ICER, incremental cost-effectiveness ratio]</a:t>
            </a:r>
          </a:p>
        </p:txBody>
      </p:sp>
      <p:sp>
        <p:nvSpPr>
          <p:cNvPr id="8" name="Slide Number Placeholder 1">
            <a:extLst>
              <a:ext uri="{FF2B5EF4-FFF2-40B4-BE49-F238E27FC236}">
                <a16:creationId xmlns:a16="http://schemas.microsoft.com/office/drawing/2014/main" id="{C179B729-E495-C197-5F42-B1BC98845648}"/>
              </a:ext>
            </a:extLst>
          </p:cNvPr>
          <p:cNvSpPr>
            <a:spLocks noGrp="1"/>
          </p:cNvSpPr>
          <p:nvPr>
            <p:ph type="sldNum" sz="quarter" idx="4294967295"/>
          </p:nvPr>
        </p:nvSpPr>
        <p:spPr>
          <a:xfrm>
            <a:off x="11173043" y="5953689"/>
            <a:ext cx="500380" cy="333663"/>
          </a:xfrm>
          <a:prstGeom prst="rect">
            <a:avLst/>
          </a:prstGeom>
        </p:spPr>
        <p:txBody>
          <a:bodyPr/>
          <a:lstStyle/>
          <a:p>
            <a:fld id="{DDBE135E-2566-4748-853C-8A3B78F0FB00}" type="slidenum">
              <a:rPr lang="en-GB" smtClean="0"/>
              <a:t>‹#›</a:t>
            </a:fld>
            <a:endParaRPr lang="en-GB" dirty="0"/>
          </a:p>
        </p:txBody>
      </p:sp>
    </p:spTree>
    <p:extLst>
      <p:ext uri="{BB962C8B-B14F-4D97-AF65-F5344CB8AC3E}">
        <p14:creationId xmlns:p14="http://schemas.microsoft.com/office/powerpoint/2010/main" val="2250286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40914" y="264147"/>
            <a:ext cx="11516653" cy="940609"/>
          </a:xfrm>
        </p:spPr>
        <p:txBody>
          <a:bodyPr>
            <a:noAutofit/>
          </a:bodyPr>
          <a:lstStyle>
            <a:lvl1pPr>
              <a:defRPr sz="3600"/>
            </a:lvl1pPr>
          </a:lstStyle>
          <a:p>
            <a:r>
              <a:rPr lang="en-US"/>
              <a:t>Click to edit Master title style</a:t>
            </a:r>
            <a:endParaRPr lang="en-GB" dirty="0"/>
          </a:p>
        </p:txBody>
      </p:sp>
      <p:sp>
        <p:nvSpPr>
          <p:cNvPr id="6" name="Content Placeholder 5"/>
          <p:cNvSpPr>
            <a:spLocks noGrp="1"/>
          </p:cNvSpPr>
          <p:nvPr>
            <p:ph sz="quarter" idx="10"/>
          </p:nvPr>
        </p:nvSpPr>
        <p:spPr>
          <a:xfrm>
            <a:off x="340914" y="1268413"/>
            <a:ext cx="1151665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9101745"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32824D6-1CC4-45B0-B658-13A760FABFFA}" type="slidenum">
              <a:rPr lang="en-GB" smtClean="0"/>
              <a:pPr/>
              <a:t>‹#›</a:t>
            </a:fld>
            <a:endParaRPr lang="en-GB"/>
          </a:p>
        </p:txBody>
      </p:sp>
    </p:spTree>
    <p:extLst>
      <p:ext uri="{BB962C8B-B14F-4D97-AF65-F5344CB8AC3E}">
        <p14:creationId xmlns:p14="http://schemas.microsoft.com/office/powerpoint/2010/main" val="389411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 id="2147484136" r:id="rId45"/>
    <p:sldLayoutId id="2147484138" r:id="rId46"/>
    <p:sldLayoutId id="2147484139" r:id="rId47"/>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5.xml"/><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30211" y="487510"/>
            <a:ext cx="8437563" cy="2067713"/>
          </a:xfrm>
        </p:spPr>
        <p:txBody>
          <a:bodyPr>
            <a:normAutofit fontScale="90000"/>
          </a:bodyPr>
          <a:lstStyle/>
          <a:p>
            <a:pPr>
              <a:spcBef>
                <a:spcPts val="0"/>
              </a:spcBef>
            </a:pPr>
            <a:r>
              <a:rPr lang="en-GB" dirty="0"/>
              <a:t>Daratumumab with bortezomib and dexamethasone for treating relapsed or refractory multiple myeloma [ID4057, review of TA573]</a:t>
            </a:r>
            <a:br>
              <a:rPr lang="en-GB" sz="3600" dirty="0"/>
            </a:br>
            <a:endParaRPr lang="en-GB" sz="3600" dirty="0"/>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30211" y="3192310"/>
            <a:ext cx="11328186" cy="2802668"/>
          </a:xfrm>
        </p:spPr>
        <p:txBody>
          <a:bodyPr>
            <a:normAutofit fontScale="77500" lnSpcReduction="20000"/>
          </a:bodyPr>
          <a:lstStyle/>
          <a:p>
            <a:pPr defTabSz="703434">
              <a:spcBef>
                <a:spcPts val="1200"/>
              </a:spcBef>
              <a:defRPr/>
            </a:pPr>
            <a:r>
              <a:rPr lang="en-US" sz="2000" b="1" dirty="0">
                <a:latin typeface="Lato"/>
                <a:cs typeface="Arial" panose="020B0604020202020204" pitchFamily="34" charset="0"/>
              </a:rPr>
              <a:t>Technology appraisal committee B</a:t>
            </a:r>
          </a:p>
          <a:p>
            <a:pPr defTabSz="703434">
              <a:spcBef>
                <a:spcPts val="1200"/>
              </a:spcBef>
              <a:defRPr/>
            </a:pPr>
            <a:r>
              <a:rPr lang="en-US" sz="2000" b="1" dirty="0">
                <a:latin typeface="Lato"/>
                <a:cs typeface="Arial" panose="020B0604020202020204" pitchFamily="34" charset="0"/>
              </a:rPr>
              <a:t>Chair: </a:t>
            </a:r>
            <a:r>
              <a:rPr lang="en-US" sz="2000" dirty="0">
                <a:latin typeface="Lato"/>
                <a:cs typeface="Arial" panose="020B0604020202020204" pitchFamily="34" charset="0"/>
              </a:rPr>
              <a:t>Charles Crawley</a:t>
            </a:r>
          </a:p>
          <a:p>
            <a:pPr defTabSz="703434">
              <a:spcBef>
                <a:spcPts val="1200"/>
              </a:spcBef>
              <a:defRPr/>
            </a:pPr>
            <a:r>
              <a:rPr lang="en-US" sz="2000" b="1" dirty="0">
                <a:latin typeface="Lato"/>
                <a:cs typeface="Arial" panose="020B0604020202020204" pitchFamily="34" charset="0"/>
              </a:rPr>
              <a:t>Lead team: </a:t>
            </a:r>
            <a:r>
              <a:rPr lang="en-US" sz="2000" dirty="0">
                <a:latin typeface="Lato"/>
                <a:cs typeface="Arial" panose="020B0604020202020204" pitchFamily="34" charset="0"/>
              </a:rPr>
              <a:t>Mary Weatherstone, Gabriel Rogers, Nigel Westwood</a:t>
            </a:r>
          </a:p>
          <a:p>
            <a:pPr defTabSz="703434">
              <a:spcBef>
                <a:spcPts val="1200"/>
              </a:spcBef>
              <a:defRPr/>
            </a:pPr>
            <a:r>
              <a:rPr lang="en-US" sz="2000" b="1" dirty="0">
                <a:latin typeface="Lato"/>
                <a:cs typeface="Arial" panose="020B0604020202020204" pitchFamily="34" charset="0"/>
              </a:rPr>
              <a:t>External assessment group: </a:t>
            </a:r>
            <a:r>
              <a:rPr lang="en-US" sz="2000" dirty="0">
                <a:latin typeface="Lato"/>
                <a:cs typeface="Arial" panose="020B0604020202020204" pitchFamily="34" charset="0"/>
              </a:rPr>
              <a:t>Southampton Health Technology Assessments Centre</a:t>
            </a:r>
          </a:p>
          <a:p>
            <a:pPr defTabSz="703434">
              <a:spcBef>
                <a:spcPts val="1200"/>
              </a:spcBef>
              <a:defRPr/>
            </a:pPr>
            <a:r>
              <a:rPr lang="en-US" sz="2000" b="1" dirty="0">
                <a:latin typeface="Lato"/>
                <a:cs typeface="Arial" panose="020B0604020202020204" pitchFamily="34" charset="0"/>
              </a:rPr>
              <a:t>Technical team: </a:t>
            </a:r>
            <a:r>
              <a:rPr lang="en-US" sz="2000" dirty="0">
                <a:latin typeface="Lato"/>
                <a:cs typeface="Arial" panose="020B0604020202020204" pitchFamily="34" charset="0"/>
              </a:rPr>
              <a:t>Tom Jarratt, Lorna Dunning, Richard Diaz</a:t>
            </a:r>
          </a:p>
          <a:p>
            <a:pPr defTabSz="703434">
              <a:spcBef>
                <a:spcPts val="1200"/>
              </a:spcBef>
              <a:defRPr/>
            </a:pPr>
            <a:r>
              <a:rPr lang="en-US" sz="2000" b="1" dirty="0">
                <a:latin typeface="Lato"/>
                <a:cs typeface="Arial" panose="020B0604020202020204" pitchFamily="34" charset="0"/>
              </a:rPr>
              <a:t>Company: </a:t>
            </a:r>
            <a:r>
              <a:rPr lang="en-US" sz="2000" dirty="0">
                <a:latin typeface="Lato"/>
                <a:cs typeface="Arial" panose="020B0604020202020204" pitchFamily="34" charset="0"/>
              </a:rPr>
              <a:t>Janssen </a:t>
            </a:r>
          </a:p>
        </p:txBody>
      </p:sp>
      <p:sp>
        <p:nvSpPr>
          <p:cNvPr id="2" name="TextBox 1">
            <a:extLst>
              <a:ext uri="{FF2B5EF4-FFF2-40B4-BE49-F238E27FC236}">
                <a16:creationId xmlns:a16="http://schemas.microsoft.com/office/drawing/2014/main" id="{88AC6436-70B6-4D01-BA6F-7EC78C8DC063}"/>
              </a:ext>
            </a:extLst>
          </p:cNvPr>
          <p:cNvSpPr txBox="1"/>
          <p:nvPr/>
        </p:nvSpPr>
        <p:spPr>
          <a:xfrm>
            <a:off x="8732457" y="470546"/>
            <a:ext cx="3029331" cy="923330"/>
          </a:xfrm>
          <a:prstGeom prst="rect">
            <a:avLst/>
          </a:prstGeom>
          <a:noFill/>
        </p:spPr>
        <p:txBody>
          <a:bodyPr wrap="square" rtlCol="0">
            <a:spAutoFit/>
          </a:bodyPr>
          <a:lstStyle/>
          <a:p>
            <a:r>
              <a:rPr lang="en-GB" dirty="0"/>
              <a:t>For committee, EAG, experts and company only – contains ACIC information</a:t>
            </a:r>
          </a:p>
        </p:txBody>
      </p:sp>
      <p:sp>
        <p:nvSpPr>
          <p:cNvPr id="3" name="Rectangle 2">
            <a:extLst>
              <a:ext uri="{FF2B5EF4-FFF2-40B4-BE49-F238E27FC236}">
                <a16:creationId xmlns:a16="http://schemas.microsoft.com/office/drawing/2014/main" id="{079A72F6-6F25-4FD7-939A-E0D4CE27677C}"/>
              </a:ext>
            </a:extLst>
          </p:cNvPr>
          <p:cNvSpPr/>
          <p:nvPr/>
        </p:nvSpPr>
        <p:spPr>
          <a:xfrm>
            <a:off x="8732457" y="487510"/>
            <a:ext cx="3029331" cy="923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7CB8890-E677-BA75-59F0-9F9D58FBB88C}"/>
              </a:ext>
            </a:extLst>
          </p:cNvPr>
          <p:cNvSpPr txBox="1"/>
          <p:nvPr/>
        </p:nvSpPr>
        <p:spPr>
          <a:xfrm>
            <a:off x="433602" y="2555223"/>
            <a:ext cx="4828091" cy="584775"/>
          </a:xfrm>
          <a:prstGeom prst="rect">
            <a:avLst/>
          </a:prstGeom>
          <a:noFill/>
        </p:spPr>
        <p:txBody>
          <a:bodyPr wrap="square" rtlCol="0">
            <a:spAutoFit/>
          </a:bodyPr>
          <a:lstStyle/>
          <a:p>
            <a:r>
              <a:rPr lang="en-GB" sz="3200" b="1" dirty="0"/>
              <a:t>Process: STA 2022</a:t>
            </a:r>
          </a:p>
        </p:txBody>
      </p:sp>
    </p:spTree>
    <p:extLst>
      <p:ext uri="{BB962C8B-B14F-4D97-AF65-F5344CB8AC3E}">
        <p14:creationId xmlns:p14="http://schemas.microsoft.com/office/powerpoint/2010/main" val="158073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B5CB24-415E-ED97-ED9E-7F24EB9700EF}"/>
              </a:ext>
            </a:extLst>
          </p:cNvPr>
          <p:cNvSpPr txBox="1">
            <a:spLocks/>
          </p:cNvSpPr>
          <p:nvPr/>
        </p:nvSpPr>
        <p:spPr>
          <a:xfrm>
            <a:off x="337673" y="233667"/>
            <a:ext cx="11516653" cy="940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t>Clinical evidence by comparator</a:t>
            </a:r>
          </a:p>
        </p:txBody>
      </p:sp>
      <p:sp>
        <p:nvSpPr>
          <p:cNvPr id="6" name="Rectangle: Rounded Corners 5">
            <a:extLst>
              <a:ext uri="{FF2B5EF4-FFF2-40B4-BE49-F238E27FC236}">
                <a16:creationId xmlns:a16="http://schemas.microsoft.com/office/drawing/2014/main" id="{D7DACF85-C4EF-5DB3-691F-AE13B452584B}"/>
              </a:ext>
            </a:extLst>
          </p:cNvPr>
          <p:cNvSpPr/>
          <p:nvPr/>
        </p:nvSpPr>
        <p:spPr>
          <a:xfrm>
            <a:off x="805349" y="2684771"/>
            <a:ext cx="2651083" cy="58966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800">
                <a:solidFill>
                  <a:schemeClr val="tx1"/>
                </a:solidFill>
              </a:rPr>
              <a:t>BOR+DEX</a:t>
            </a:r>
            <a:endParaRPr lang="en-GB" dirty="0">
              <a:solidFill>
                <a:schemeClr val="tx1"/>
              </a:solidFill>
            </a:endParaRPr>
          </a:p>
        </p:txBody>
      </p:sp>
      <p:sp>
        <p:nvSpPr>
          <p:cNvPr id="10" name="Rectangle: Rounded Corners 9">
            <a:extLst>
              <a:ext uri="{FF2B5EF4-FFF2-40B4-BE49-F238E27FC236}">
                <a16:creationId xmlns:a16="http://schemas.microsoft.com/office/drawing/2014/main" id="{36E755F4-9EB1-A209-1B9E-55603202B5CD}"/>
              </a:ext>
            </a:extLst>
          </p:cNvPr>
          <p:cNvSpPr/>
          <p:nvPr/>
        </p:nvSpPr>
        <p:spPr>
          <a:xfrm>
            <a:off x="5318760" y="2643290"/>
            <a:ext cx="2651083" cy="5896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1800" dirty="0">
                <a:solidFill>
                  <a:schemeClr val="tx1"/>
                </a:solidFill>
              </a:rPr>
              <a:t>CAR+DEX</a:t>
            </a:r>
          </a:p>
        </p:txBody>
      </p:sp>
      <p:sp>
        <p:nvSpPr>
          <p:cNvPr id="11" name="Rectangle: Rounded Corners 10">
            <a:extLst>
              <a:ext uri="{FF2B5EF4-FFF2-40B4-BE49-F238E27FC236}">
                <a16:creationId xmlns:a16="http://schemas.microsoft.com/office/drawing/2014/main" id="{1322A89E-5E0F-A496-0EEC-89F02546A06F}"/>
              </a:ext>
            </a:extLst>
          </p:cNvPr>
          <p:cNvSpPr/>
          <p:nvPr/>
        </p:nvSpPr>
        <p:spPr>
          <a:xfrm>
            <a:off x="3262037" y="1410707"/>
            <a:ext cx="2651083" cy="589662"/>
          </a:xfrm>
          <a:prstGeom prst="roundRect">
            <a:avLst/>
          </a:prstGeom>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800" dirty="0">
                <a:solidFill>
                  <a:schemeClr val="bg1"/>
                </a:solidFill>
              </a:rPr>
              <a:t>DARA+BOR+DEX</a:t>
            </a:r>
            <a:endParaRPr lang="en-GB" dirty="0">
              <a:solidFill>
                <a:schemeClr val="bg1"/>
              </a:solidFill>
            </a:endParaRPr>
          </a:p>
        </p:txBody>
      </p:sp>
      <p:cxnSp>
        <p:nvCxnSpPr>
          <p:cNvPr id="13" name="Straight Connector 12">
            <a:extLst>
              <a:ext uri="{FF2B5EF4-FFF2-40B4-BE49-F238E27FC236}">
                <a16:creationId xmlns:a16="http://schemas.microsoft.com/office/drawing/2014/main" id="{92F512E9-62AD-EF69-AAD2-A03273AADFFD}"/>
              </a:ext>
            </a:extLst>
          </p:cNvPr>
          <p:cNvCxnSpPr>
            <a:stCxn id="11" idx="2"/>
            <a:endCxn id="6" idx="0"/>
          </p:cNvCxnSpPr>
          <p:nvPr/>
        </p:nvCxnSpPr>
        <p:spPr>
          <a:xfrm flipH="1">
            <a:off x="2130891" y="2000369"/>
            <a:ext cx="2456688" cy="684402"/>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F595B1F-FD19-6A51-4C06-CC31D24AAB9C}"/>
              </a:ext>
            </a:extLst>
          </p:cNvPr>
          <p:cNvCxnSpPr>
            <a:cxnSpLocks/>
            <a:stCxn id="11" idx="2"/>
            <a:endCxn id="10" idx="0"/>
          </p:cNvCxnSpPr>
          <p:nvPr/>
        </p:nvCxnSpPr>
        <p:spPr>
          <a:xfrm>
            <a:off x="4587579" y="2000369"/>
            <a:ext cx="2056723" cy="642921"/>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29672BE-3810-1042-1274-D99CD90A4010}"/>
              </a:ext>
            </a:extLst>
          </p:cNvPr>
          <p:cNvSpPr txBox="1"/>
          <p:nvPr/>
        </p:nvSpPr>
        <p:spPr>
          <a:xfrm>
            <a:off x="931750" y="2042487"/>
            <a:ext cx="3090255" cy="369332"/>
          </a:xfrm>
          <a:prstGeom prst="rect">
            <a:avLst/>
          </a:prstGeom>
          <a:noFill/>
        </p:spPr>
        <p:txBody>
          <a:bodyPr wrap="square" rtlCol="0">
            <a:spAutoFit/>
          </a:bodyPr>
          <a:lstStyle/>
          <a:p>
            <a:r>
              <a:rPr lang="en-GB" dirty="0"/>
              <a:t>Direct comparison </a:t>
            </a:r>
          </a:p>
        </p:txBody>
      </p:sp>
      <p:sp>
        <p:nvSpPr>
          <p:cNvPr id="26" name="TextBox 25">
            <a:extLst>
              <a:ext uri="{FF2B5EF4-FFF2-40B4-BE49-F238E27FC236}">
                <a16:creationId xmlns:a16="http://schemas.microsoft.com/office/drawing/2014/main" id="{DF6E2AFC-269C-9EBC-23E5-B22002B77265}"/>
              </a:ext>
            </a:extLst>
          </p:cNvPr>
          <p:cNvSpPr txBox="1"/>
          <p:nvPr/>
        </p:nvSpPr>
        <p:spPr>
          <a:xfrm>
            <a:off x="6356305" y="2042487"/>
            <a:ext cx="3090255" cy="369332"/>
          </a:xfrm>
          <a:prstGeom prst="rect">
            <a:avLst/>
          </a:prstGeom>
          <a:noFill/>
        </p:spPr>
        <p:txBody>
          <a:bodyPr wrap="square" rtlCol="0">
            <a:spAutoFit/>
          </a:bodyPr>
          <a:lstStyle/>
          <a:p>
            <a:r>
              <a:rPr lang="en-GB" dirty="0"/>
              <a:t>Indirect comparison </a:t>
            </a:r>
          </a:p>
        </p:txBody>
      </p:sp>
      <p:cxnSp>
        <p:nvCxnSpPr>
          <p:cNvPr id="27" name="Straight Arrow Connector 26">
            <a:extLst>
              <a:ext uri="{FF2B5EF4-FFF2-40B4-BE49-F238E27FC236}">
                <a16:creationId xmlns:a16="http://schemas.microsoft.com/office/drawing/2014/main" id="{83C472E7-776E-EB44-E7A2-A817D0E925EE}"/>
              </a:ext>
            </a:extLst>
          </p:cNvPr>
          <p:cNvCxnSpPr>
            <a:cxnSpLocks/>
          </p:cNvCxnSpPr>
          <p:nvPr/>
        </p:nvCxnSpPr>
        <p:spPr>
          <a:xfrm>
            <a:off x="2118152" y="3392975"/>
            <a:ext cx="0" cy="28803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84518C8-D98B-6F76-C6A9-3025337C676B}"/>
              </a:ext>
            </a:extLst>
          </p:cNvPr>
          <p:cNvCxnSpPr>
            <a:cxnSpLocks/>
          </p:cNvCxnSpPr>
          <p:nvPr/>
        </p:nvCxnSpPr>
        <p:spPr>
          <a:xfrm>
            <a:off x="6679614" y="3386119"/>
            <a:ext cx="0" cy="28803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4240416-7BD3-B808-74BB-C23AC2E3CC34}"/>
              </a:ext>
            </a:extLst>
          </p:cNvPr>
          <p:cNvSpPr/>
          <p:nvPr/>
        </p:nvSpPr>
        <p:spPr>
          <a:xfrm>
            <a:off x="805349" y="3777352"/>
            <a:ext cx="2651083" cy="1027907"/>
          </a:xfrm>
          <a:prstGeom prst="roundRect">
            <a:avLst/>
          </a:prstGeom>
          <a:no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lang="en-GB" b="1" dirty="0">
                <a:solidFill>
                  <a:schemeClr val="tx1"/>
                </a:solidFill>
              </a:rPr>
              <a:t>CASTOR trial</a:t>
            </a:r>
          </a:p>
          <a:p>
            <a:pPr marL="285750" indent="-285750">
              <a:buFont typeface="Arial" panose="020B0604020202020204" pitchFamily="34" charset="0"/>
              <a:buChar char="•"/>
            </a:pPr>
            <a:r>
              <a:rPr lang="en-GB" dirty="0">
                <a:solidFill>
                  <a:schemeClr val="tx1"/>
                </a:solidFill>
              </a:rPr>
              <a:t>Phase 3 RCT</a:t>
            </a:r>
            <a:r>
              <a:rPr lang="en-GB" dirty="0"/>
              <a:t> Phase </a:t>
            </a:r>
            <a:endParaRPr lang="en-GB" dirty="0">
              <a:solidFill>
                <a:schemeClr val="tx1"/>
              </a:solidFill>
            </a:endParaRPr>
          </a:p>
        </p:txBody>
      </p:sp>
      <p:sp>
        <p:nvSpPr>
          <p:cNvPr id="30" name="Rectangle: Rounded Corners 29">
            <a:extLst>
              <a:ext uri="{FF2B5EF4-FFF2-40B4-BE49-F238E27FC236}">
                <a16:creationId xmlns:a16="http://schemas.microsoft.com/office/drawing/2014/main" id="{1E39B2D3-86E3-4743-5A24-FED2B04C92D4}"/>
              </a:ext>
            </a:extLst>
          </p:cNvPr>
          <p:cNvSpPr/>
          <p:nvPr/>
        </p:nvSpPr>
        <p:spPr>
          <a:xfrm>
            <a:off x="4587579" y="3781132"/>
            <a:ext cx="2253956" cy="1027907"/>
          </a:xfrm>
          <a:prstGeom prst="roundRect">
            <a:avLst/>
          </a:prstGeom>
          <a:noFill/>
          <a:ln>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lang="en-GB" b="1" dirty="0">
                <a:solidFill>
                  <a:schemeClr val="tx1"/>
                </a:solidFill>
              </a:rPr>
              <a:t>CASTOR trial</a:t>
            </a:r>
          </a:p>
          <a:p>
            <a:pPr marL="285750" indent="-285750">
              <a:buFont typeface="Arial" panose="020B0604020202020204" pitchFamily="34" charset="0"/>
              <a:buChar char="•"/>
            </a:pPr>
            <a:r>
              <a:rPr lang="en-GB" dirty="0">
                <a:solidFill>
                  <a:schemeClr val="tx1"/>
                </a:solidFill>
              </a:rPr>
              <a:t>Phase 3 RCT</a:t>
            </a:r>
            <a:r>
              <a:rPr lang="en-GB" dirty="0"/>
              <a:t> </a:t>
            </a:r>
            <a:endParaRPr lang="en-GB" dirty="0">
              <a:solidFill>
                <a:schemeClr val="tx1"/>
              </a:solidFill>
            </a:endParaRPr>
          </a:p>
        </p:txBody>
      </p:sp>
      <p:sp>
        <p:nvSpPr>
          <p:cNvPr id="31" name="Rectangle: Rounded Corners 30">
            <a:extLst>
              <a:ext uri="{FF2B5EF4-FFF2-40B4-BE49-F238E27FC236}">
                <a16:creationId xmlns:a16="http://schemas.microsoft.com/office/drawing/2014/main" id="{C123A341-9952-5BDD-B31B-0B320B051115}"/>
              </a:ext>
            </a:extLst>
          </p:cNvPr>
          <p:cNvSpPr/>
          <p:nvPr/>
        </p:nvSpPr>
        <p:spPr>
          <a:xfrm>
            <a:off x="4587579" y="4909164"/>
            <a:ext cx="2253956" cy="1027907"/>
          </a:xfrm>
          <a:prstGeom prst="roundRect">
            <a:avLst/>
          </a:prstGeom>
          <a:noFill/>
          <a:ln>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lang="en-GB" b="1" dirty="0">
                <a:solidFill>
                  <a:schemeClr val="tx1"/>
                </a:solidFill>
              </a:rPr>
              <a:t>ENDEAVOR trial</a:t>
            </a:r>
          </a:p>
          <a:p>
            <a:pPr marL="285750" indent="-285750">
              <a:buFont typeface="Arial" panose="020B0604020202020204" pitchFamily="34" charset="0"/>
              <a:buChar char="•"/>
            </a:pPr>
            <a:r>
              <a:rPr lang="en-GB" dirty="0">
                <a:solidFill>
                  <a:schemeClr val="tx1"/>
                </a:solidFill>
              </a:rPr>
              <a:t>Phase 3 RCT</a:t>
            </a:r>
            <a:r>
              <a:rPr lang="en-GB" dirty="0"/>
              <a:t> </a:t>
            </a:r>
            <a:endParaRPr lang="en-GB" dirty="0">
              <a:solidFill>
                <a:schemeClr val="tx1"/>
              </a:solidFill>
            </a:endParaRPr>
          </a:p>
        </p:txBody>
      </p:sp>
      <p:sp>
        <p:nvSpPr>
          <p:cNvPr id="32" name="Rectangle: Rounded Corners 31">
            <a:extLst>
              <a:ext uri="{FF2B5EF4-FFF2-40B4-BE49-F238E27FC236}">
                <a16:creationId xmlns:a16="http://schemas.microsoft.com/office/drawing/2014/main" id="{85346DF2-D0D9-4E7A-E7E8-07AA03F67CD8}"/>
              </a:ext>
            </a:extLst>
          </p:cNvPr>
          <p:cNvSpPr/>
          <p:nvPr/>
        </p:nvSpPr>
        <p:spPr>
          <a:xfrm>
            <a:off x="6993934" y="3781132"/>
            <a:ext cx="2253956" cy="1027907"/>
          </a:xfrm>
          <a:prstGeom prst="roundRect">
            <a:avLst/>
          </a:prstGeom>
          <a:noFill/>
          <a:ln>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DARA+BOR+DEX vs. BOR+DEX</a:t>
            </a:r>
          </a:p>
        </p:txBody>
      </p:sp>
      <p:sp>
        <p:nvSpPr>
          <p:cNvPr id="33" name="Rectangle: Rounded Corners 32">
            <a:extLst>
              <a:ext uri="{FF2B5EF4-FFF2-40B4-BE49-F238E27FC236}">
                <a16:creationId xmlns:a16="http://schemas.microsoft.com/office/drawing/2014/main" id="{66EE5EC6-4D8B-C79A-CAB6-667A8EF39C6B}"/>
              </a:ext>
            </a:extLst>
          </p:cNvPr>
          <p:cNvSpPr/>
          <p:nvPr/>
        </p:nvSpPr>
        <p:spPr>
          <a:xfrm>
            <a:off x="6993934" y="4909164"/>
            <a:ext cx="2253955" cy="1027907"/>
          </a:xfrm>
          <a:prstGeom prst="roundRect">
            <a:avLst/>
          </a:prstGeom>
          <a:noFill/>
          <a:ln>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CAR+DEX vs. BOR+DEX</a:t>
            </a:r>
          </a:p>
        </p:txBody>
      </p:sp>
      <p:cxnSp>
        <p:nvCxnSpPr>
          <p:cNvPr id="36" name="Straight Connector 35">
            <a:extLst>
              <a:ext uri="{FF2B5EF4-FFF2-40B4-BE49-F238E27FC236}">
                <a16:creationId xmlns:a16="http://schemas.microsoft.com/office/drawing/2014/main" id="{9E02E69F-2DEB-2D9C-E960-5F6A579BEF09}"/>
              </a:ext>
            </a:extLst>
          </p:cNvPr>
          <p:cNvCxnSpPr>
            <a:cxnSpLocks/>
            <a:stCxn id="30" idx="3"/>
            <a:endCxn id="32" idx="1"/>
          </p:cNvCxnSpPr>
          <p:nvPr/>
        </p:nvCxnSpPr>
        <p:spPr>
          <a:xfrm>
            <a:off x="6841535" y="4295086"/>
            <a:ext cx="152399"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D1F8668-D154-B210-1783-01A4CEDB7973}"/>
              </a:ext>
            </a:extLst>
          </p:cNvPr>
          <p:cNvCxnSpPr/>
          <p:nvPr/>
        </p:nvCxnSpPr>
        <p:spPr>
          <a:xfrm>
            <a:off x="6841535" y="5430644"/>
            <a:ext cx="152400" cy="0"/>
          </a:xfrm>
          <a:prstGeom prst="line">
            <a:avLst/>
          </a:prstGeom>
        </p:spPr>
        <p:style>
          <a:lnRef idx="1">
            <a:schemeClr val="dk1"/>
          </a:lnRef>
          <a:fillRef idx="0">
            <a:schemeClr val="dk1"/>
          </a:fillRef>
          <a:effectRef idx="0">
            <a:schemeClr val="dk1"/>
          </a:effectRef>
          <a:fontRef idx="minor">
            <a:schemeClr val="tx1"/>
          </a:fontRef>
        </p:style>
      </p:cxnSp>
      <p:sp>
        <p:nvSpPr>
          <p:cNvPr id="42" name="Oval 41">
            <a:extLst>
              <a:ext uri="{FF2B5EF4-FFF2-40B4-BE49-F238E27FC236}">
                <a16:creationId xmlns:a16="http://schemas.microsoft.com/office/drawing/2014/main" id="{846581B0-4D51-6707-AB4E-A46E589736C0}"/>
              </a:ext>
            </a:extLst>
          </p:cNvPr>
          <p:cNvSpPr/>
          <p:nvPr/>
        </p:nvSpPr>
        <p:spPr>
          <a:xfrm>
            <a:off x="7398425" y="4250871"/>
            <a:ext cx="1315270" cy="3732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Arrow Connector 43">
            <a:extLst>
              <a:ext uri="{FF2B5EF4-FFF2-40B4-BE49-F238E27FC236}">
                <a16:creationId xmlns:a16="http://schemas.microsoft.com/office/drawing/2014/main" id="{EE188DEB-0954-EFF4-DC62-679F4ECD0AF7}"/>
              </a:ext>
            </a:extLst>
          </p:cNvPr>
          <p:cNvCxnSpPr>
            <a:cxnSpLocks/>
            <a:stCxn id="42" idx="6"/>
          </p:cNvCxnSpPr>
          <p:nvPr/>
        </p:nvCxnSpPr>
        <p:spPr>
          <a:xfrm>
            <a:off x="8713695" y="4437503"/>
            <a:ext cx="1003327" cy="193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0CFB274-C3E5-8E7C-EDA9-706D094953AF}"/>
              </a:ext>
            </a:extLst>
          </p:cNvPr>
          <p:cNvSpPr txBox="1"/>
          <p:nvPr/>
        </p:nvSpPr>
        <p:spPr>
          <a:xfrm>
            <a:off x="9717022" y="4499981"/>
            <a:ext cx="1459575" cy="646331"/>
          </a:xfrm>
          <a:prstGeom prst="rect">
            <a:avLst/>
          </a:prstGeom>
          <a:noFill/>
        </p:spPr>
        <p:txBody>
          <a:bodyPr wrap="square" rtlCol="0">
            <a:spAutoFit/>
          </a:bodyPr>
          <a:lstStyle/>
          <a:p>
            <a:r>
              <a:rPr lang="en-GB" dirty="0"/>
              <a:t>Common comparator</a:t>
            </a:r>
          </a:p>
        </p:txBody>
      </p:sp>
      <p:sp>
        <p:nvSpPr>
          <p:cNvPr id="49" name="Oval 48">
            <a:extLst>
              <a:ext uri="{FF2B5EF4-FFF2-40B4-BE49-F238E27FC236}">
                <a16:creationId xmlns:a16="http://schemas.microsoft.com/office/drawing/2014/main" id="{7FCB4193-9508-BF0C-3FF8-AA602D3A6547}"/>
              </a:ext>
            </a:extLst>
          </p:cNvPr>
          <p:cNvSpPr/>
          <p:nvPr/>
        </p:nvSpPr>
        <p:spPr>
          <a:xfrm>
            <a:off x="7058577" y="5378200"/>
            <a:ext cx="1325094" cy="3746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Arrow Connector 50">
            <a:extLst>
              <a:ext uri="{FF2B5EF4-FFF2-40B4-BE49-F238E27FC236}">
                <a16:creationId xmlns:a16="http://schemas.microsoft.com/office/drawing/2014/main" id="{99EF27B3-18C4-10CB-D65D-ACACE3641769}"/>
              </a:ext>
            </a:extLst>
          </p:cNvPr>
          <p:cNvCxnSpPr>
            <a:cxnSpLocks/>
            <a:stCxn id="49" idx="6"/>
          </p:cNvCxnSpPr>
          <p:nvPr/>
        </p:nvCxnSpPr>
        <p:spPr>
          <a:xfrm flipV="1">
            <a:off x="8383671" y="4961439"/>
            <a:ext cx="1333350" cy="604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36FA34AE-71F7-457E-01F1-31C49E66317E}"/>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10</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Rounded Corners 1">
            <a:extLst>
              <a:ext uri="{FF2B5EF4-FFF2-40B4-BE49-F238E27FC236}">
                <a16:creationId xmlns:a16="http://schemas.microsoft.com/office/drawing/2014/main" id="{FA73196B-CC68-0383-8C4B-31DB35BC8B69}"/>
              </a:ext>
            </a:extLst>
          </p:cNvPr>
          <p:cNvSpPr/>
          <p:nvPr/>
        </p:nvSpPr>
        <p:spPr>
          <a:xfrm>
            <a:off x="805348" y="4961439"/>
            <a:ext cx="2651083" cy="1027907"/>
          </a:xfrm>
          <a:prstGeom prst="roundRect">
            <a:avLst/>
          </a:prstGeom>
          <a:no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DARA+BOR+DEX vs. BOR+DEX</a:t>
            </a:r>
          </a:p>
        </p:txBody>
      </p:sp>
      <p:cxnSp>
        <p:nvCxnSpPr>
          <p:cNvPr id="4" name="Straight Connector 3">
            <a:extLst>
              <a:ext uri="{FF2B5EF4-FFF2-40B4-BE49-F238E27FC236}">
                <a16:creationId xmlns:a16="http://schemas.microsoft.com/office/drawing/2014/main" id="{0F0455B8-0608-9248-5151-1CF9567F5C66}"/>
              </a:ext>
            </a:extLst>
          </p:cNvPr>
          <p:cNvCxnSpPr>
            <a:cxnSpLocks/>
          </p:cNvCxnSpPr>
          <p:nvPr/>
        </p:nvCxnSpPr>
        <p:spPr>
          <a:xfrm flipV="1">
            <a:off x="2018858" y="4812712"/>
            <a:ext cx="0" cy="14872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623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5E01DB-6BA1-43FA-948C-3BED423AD6C6}"/>
              </a:ext>
            </a:extLst>
          </p:cNvPr>
          <p:cNvSpPr txBox="1"/>
          <p:nvPr/>
        </p:nvSpPr>
        <p:spPr>
          <a:xfrm>
            <a:off x="431116" y="1145182"/>
            <a:ext cx="5857244" cy="369332"/>
          </a:xfrm>
          <a:prstGeom prst="rect">
            <a:avLst/>
          </a:prstGeom>
          <a:noFill/>
        </p:spPr>
        <p:txBody>
          <a:bodyPr wrap="none" rtlCol="0">
            <a:spAutoFit/>
          </a:bodyPr>
          <a:lstStyle/>
          <a:p>
            <a:r>
              <a:rPr lang="en-GB" b="1" dirty="0">
                <a:latin typeface="Arial" panose="020B0604020202020204" pitchFamily="34" charset="0"/>
              </a:rPr>
              <a:t>Table 4</a:t>
            </a:r>
            <a:r>
              <a:rPr lang="en-GB" dirty="0">
                <a:latin typeface="Arial" panose="020B0604020202020204" pitchFamily="34" charset="0"/>
              </a:rPr>
              <a:t> Clinical trial designs and outcomes – CASTOR </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686675695"/>
              </p:ext>
            </p:extLst>
          </p:nvPr>
        </p:nvGraphicFramePr>
        <p:xfrm>
          <a:off x="358061" y="1494094"/>
          <a:ext cx="11584003" cy="4572000"/>
        </p:xfrm>
        <a:graphic>
          <a:graphicData uri="http://schemas.openxmlformats.org/drawingml/2006/table">
            <a:tbl>
              <a:tblPr firstRow="1" bandRow="1">
                <a:tableStyleId>{5C22544A-7EE6-4342-B048-85BDC9FD1C3A}</a:tableStyleId>
              </a:tblPr>
              <a:tblGrid>
                <a:gridCol w="2256854">
                  <a:extLst>
                    <a:ext uri="{9D8B030D-6E8A-4147-A177-3AD203B41FA5}">
                      <a16:colId xmlns:a16="http://schemas.microsoft.com/office/drawing/2014/main" val="2781295461"/>
                    </a:ext>
                  </a:extLst>
                </a:gridCol>
                <a:gridCol w="9327149">
                  <a:extLst>
                    <a:ext uri="{9D8B030D-6E8A-4147-A177-3AD203B41FA5}">
                      <a16:colId xmlns:a16="http://schemas.microsoft.com/office/drawing/2014/main" val="458621282"/>
                    </a:ext>
                  </a:extLst>
                </a:gridCol>
              </a:tblGrid>
              <a:tr h="360855">
                <a:tc>
                  <a:txBody>
                    <a:bodyPr/>
                    <a:lstStyle/>
                    <a:p>
                      <a:endParaRPr lang="en-GB" dirty="0">
                        <a:solidFill>
                          <a:schemeClr val="bg1"/>
                        </a:solidFill>
                        <a:latin typeface="Arial" panose="020B0604020202020204" pitchFamily="34" charset="0"/>
                      </a:endParaRPr>
                    </a:p>
                  </a:txBody>
                  <a:tcPr>
                    <a:solidFill>
                      <a:schemeClr val="accent1"/>
                    </a:solidFill>
                  </a:tcPr>
                </a:tc>
                <a:tc>
                  <a:txBody>
                    <a:bodyPr/>
                    <a:lstStyle/>
                    <a:p>
                      <a:pPr algn="ctr"/>
                      <a:r>
                        <a:rPr lang="en-GB" dirty="0">
                          <a:latin typeface="Arial" panose="020B0604020202020204" pitchFamily="34" charset="0"/>
                        </a:rPr>
                        <a:t>CASTOR (Phase 3)</a:t>
                      </a:r>
                    </a:p>
                  </a:txBody>
                  <a:tcPr/>
                </a:tc>
                <a:extLst>
                  <a:ext uri="{0D108BD9-81ED-4DB2-BD59-A6C34878D82A}">
                    <a16:rowId xmlns:a16="http://schemas.microsoft.com/office/drawing/2014/main" val="1220355904"/>
                  </a:ext>
                </a:extLst>
              </a:tr>
              <a:tr h="360855">
                <a:tc>
                  <a:txBody>
                    <a:bodyPr/>
                    <a:lstStyle/>
                    <a:p>
                      <a:r>
                        <a:rPr lang="en-GB" b="1" dirty="0">
                          <a:solidFill>
                            <a:schemeClr val="bg1"/>
                          </a:solidFill>
                          <a:latin typeface="Arial" panose="020B0604020202020204" pitchFamily="34" charset="0"/>
                        </a:rPr>
                        <a:t>Design</a:t>
                      </a:r>
                    </a:p>
                  </a:txBody>
                  <a:tcPr anchor="ctr">
                    <a:solidFill>
                      <a:schemeClr val="accent1"/>
                    </a:solidFill>
                  </a:tcPr>
                </a:tc>
                <a:tc>
                  <a:txBody>
                    <a:bodyPr/>
                    <a:lstStyle/>
                    <a:p>
                      <a:r>
                        <a:rPr lang="en-GB" dirty="0">
                          <a:latin typeface="Arial" panose="020B0604020202020204" pitchFamily="34" charset="0"/>
                        </a:rPr>
                        <a:t>Randomised, open-label, active controlled, multicentre, </a:t>
                      </a:r>
                    </a:p>
                  </a:txBody>
                  <a:tcPr anchor="ctr"/>
                </a:tc>
                <a:extLst>
                  <a:ext uri="{0D108BD9-81ED-4DB2-BD59-A6C34878D82A}">
                    <a16:rowId xmlns:a16="http://schemas.microsoft.com/office/drawing/2014/main" val="683507817"/>
                  </a:ext>
                </a:extLst>
              </a:tr>
              <a:tr h="360855">
                <a:tc>
                  <a:txBody>
                    <a:bodyPr/>
                    <a:lstStyle/>
                    <a:p>
                      <a:r>
                        <a:rPr lang="en-GB" b="1" dirty="0">
                          <a:solidFill>
                            <a:schemeClr val="bg1"/>
                          </a:solidFill>
                          <a:latin typeface="Arial" panose="020B0604020202020204" pitchFamily="34" charset="0"/>
                        </a:rPr>
                        <a:t>Population</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498 a</a:t>
                      </a:r>
                      <a:r>
                        <a:rPr lang="en-GB" dirty="0">
                          <a:latin typeface="Arial" panose="020B0604020202020204" pitchFamily="34" charset="0"/>
                        </a:rPr>
                        <a:t>dults with </a:t>
                      </a:r>
                      <a:r>
                        <a:rPr lang="en-GB" sz="1800" b="0" i="0" kern="1200" dirty="0">
                          <a:solidFill>
                            <a:schemeClr val="dk1"/>
                          </a:solidFill>
                          <a:effectLst/>
                          <a:latin typeface="+mn-lt"/>
                          <a:ea typeface="+mn-ea"/>
                          <a:cs typeface="+mn-cs"/>
                        </a:rPr>
                        <a:t>relapsed or relapsed and refractory multiple myeloma </a:t>
                      </a:r>
                    </a:p>
                  </a:txBody>
                  <a:tcPr anchor="ctr"/>
                </a:tc>
                <a:extLst>
                  <a:ext uri="{0D108BD9-81ED-4DB2-BD59-A6C34878D82A}">
                    <a16:rowId xmlns:a16="http://schemas.microsoft.com/office/drawing/2014/main" val="1606641215"/>
                  </a:ext>
                </a:extLst>
              </a:tr>
              <a:tr h="360855">
                <a:tc>
                  <a:txBody>
                    <a:bodyPr/>
                    <a:lstStyle/>
                    <a:p>
                      <a:r>
                        <a:rPr lang="en-GB" b="1" dirty="0">
                          <a:solidFill>
                            <a:schemeClr val="bg1"/>
                          </a:solidFill>
                          <a:latin typeface="Arial" panose="020B0604020202020204" pitchFamily="34" charset="0"/>
                        </a:rPr>
                        <a:t>Relevant subgroup</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1 prior therapy (n=235) </a:t>
                      </a:r>
                      <a:r>
                        <a:rPr lang="en-GB" sz="1200" kern="1200" dirty="0">
                          <a:solidFill>
                            <a:schemeClr val="dk1"/>
                          </a:solidFill>
                          <a:effectLst/>
                          <a:latin typeface="+mn-lt"/>
                          <a:ea typeface="+mn-ea"/>
                          <a:cs typeface="+mn-cs"/>
                        </a:rPr>
                        <a:t>*inclusion criteria required that disease had responded to at least 1 prior therapy</a:t>
                      </a:r>
                      <a:endParaRPr lang="en-GB" sz="1200" b="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462458361"/>
                  </a:ext>
                </a:extLst>
              </a:tr>
              <a:tr h="360855">
                <a:tc>
                  <a:txBody>
                    <a:bodyPr/>
                    <a:lstStyle/>
                    <a:p>
                      <a:r>
                        <a:rPr lang="en-GB" b="1" dirty="0">
                          <a:solidFill>
                            <a:schemeClr val="bg1"/>
                          </a:solidFill>
                          <a:latin typeface="Arial" panose="020B0604020202020204" pitchFamily="34" charset="0"/>
                        </a:rPr>
                        <a:t>Intervention</a:t>
                      </a:r>
                    </a:p>
                  </a:txBody>
                  <a:tcPr anchor="ctr">
                    <a:solidFill>
                      <a:schemeClr val="accent1"/>
                    </a:solidFill>
                  </a:tcPr>
                </a:tc>
                <a:tc>
                  <a:txBody>
                    <a:bodyPr/>
                    <a:lstStyle/>
                    <a:p>
                      <a:r>
                        <a:rPr lang="en-GB" dirty="0">
                          <a:latin typeface="Arial" panose="020B0604020202020204" pitchFamily="34" charset="0"/>
                        </a:rPr>
                        <a:t>DARA+BOR+DEX</a:t>
                      </a:r>
                    </a:p>
                  </a:txBody>
                  <a:tcPr anchor="ctr"/>
                </a:tc>
                <a:extLst>
                  <a:ext uri="{0D108BD9-81ED-4DB2-BD59-A6C34878D82A}">
                    <a16:rowId xmlns:a16="http://schemas.microsoft.com/office/drawing/2014/main" val="1086869075"/>
                  </a:ext>
                </a:extLst>
              </a:tr>
              <a:tr h="360855">
                <a:tc>
                  <a:txBody>
                    <a:bodyPr/>
                    <a:lstStyle/>
                    <a:p>
                      <a:r>
                        <a:rPr lang="en-GB" b="1" dirty="0">
                          <a:solidFill>
                            <a:schemeClr val="bg1"/>
                          </a:solidFill>
                          <a:latin typeface="Arial" panose="020B0604020202020204" pitchFamily="34" charset="0"/>
                        </a:rPr>
                        <a:t>Comparator(s)</a:t>
                      </a:r>
                    </a:p>
                  </a:txBody>
                  <a:tcPr anchor="ctr">
                    <a:solidFill>
                      <a:schemeClr val="accent1"/>
                    </a:solidFill>
                  </a:tcPr>
                </a:tc>
                <a:tc>
                  <a:txBody>
                    <a:bodyPr/>
                    <a:lstStyle/>
                    <a:p>
                      <a:r>
                        <a:rPr lang="en-GB" dirty="0">
                          <a:latin typeface="Arial" panose="020B0604020202020204" pitchFamily="34" charset="0"/>
                        </a:rPr>
                        <a:t>BOR+DEX</a:t>
                      </a:r>
                    </a:p>
                  </a:txBody>
                  <a:tcPr anchor="ctr"/>
                </a:tc>
                <a:extLst>
                  <a:ext uri="{0D108BD9-81ED-4DB2-BD59-A6C34878D82A}">
                    <a16:rowId xmlns:a16="http://schemas.microsoft.com/office/drawing/2014/main" val="3789602645"/>
                  </a:ext>
                </a:extLst>
              </a:tr>
              <a:tr h="360855">
                <a:tc>
                  <a:txBody>
                    <a:bodyPr/>
                    <a:lstStyle/>
                    <a:p>
                      <a:r>
                        <a:rPr lang="en-GB" b="1" dirty="0">
                          <a:solidFill>
                            <a:schemeClr val="bg1"/>
                          </a:solidFill>
                          <a:latin typeface="Arial" panose="020B0604020202020204" pitchFamily="34" charset="0"/>
                        </a:rPr>
                        <a:t>Primary outcome</a:t>
                      </a:r>
                    </a:p>
                  </a:txBody>
                  <a:tcPr anchor="ctr">
                    <a:solidFill>
                      <a:schemeClr val="accent1"/>
                    </a:solidFill>
                  </a:tcPr>
                </a:tc>
                <a:tc>
                  <a:txBody>
                    <a:bodyPr/>
                    <a:lstStyle/>
                    <a:p>
                      <a:pPr marL="0" algn="l" defTabSz="914400" rtl="0" eaLnBrk="1" latinLnBrk="0" hangingPunct="1"/>
                      <a:r>
                        <a:rPr lang="en-GB" sz="1800" kern="1200" dirty="0">
                          <a:solidFill>
                            <a:schemeClr val="dk1"/>
                          </a:solidFill>
                          <a:latin typeface="Arial" panose="020B0604020202020204" pitchFamily="34" charset="0"/>
                          <a:ea typeface="+mn-ea"/>
                          <a:cs typeface="+mn-cs"/>
                        </a:rPr>
                        <a:t>PFS</a:t>
                      </a:r>
                    </a:p>
                  </a:txBody>
                  <a:tcPr anchor="ctr"/>
                </a:tc>
                <a:extLst>
                  <a:ext uri="{0D108BD9-81ED-4DB2-BD59-A6C34878D82A}">
                    <a16:rowId xmlns:a16="http://schemas.microsoft.com/office/drawing/2014/main" val="3245755481"/>
                  </a:ext>
                </a:extLst>
              </a:tr>
              <a:tr h="631496">
                <a:tc>
                  <a:txBody>
                    <a:bodyPr/>
                    <a:lstStyle/>
                    <a:p>
                      <a:r>
                        <a:rPr lang="en-GB" b="1" dirty="0">
                          <a:solidFill>
                            <a:schemeClr val="bg1"/>
                          </a:solidFill>
                          <a:latin typeface="Arial" panose="020B0604020202020204" pitchFamily="34" charset="0"/>
                        </a:rPr>
                        <a:t>Key secondary outcomes</a:t>
                      </a:r>
                    </a:p>
                  </a:txBody>
                  <a:tcPr anchor="ctr">
                    <a:solidFill>
                      <a:schemeClr val="accent1"/>
                    </a:solidFill>
                  </a:tcPr>
                </a:tc>
                <a:tc>
                  <a:txBody>
                    <a:bodyPr/>
                    <a:lstStyle/>
                    <a:p>
                      <a:pPr marL="0" algn="l" defTabSz="914400" rtl="0" eaLnBrk="1" latinLnBrk="0" hangingPunct="1"/>
                      <a:r>
                        <a:rPr lang="en-GB" sz="1800" kern="1200" dirty="0">
                          <a:solidFill>
                            <a:schemeClr val="dk1"/>
                          </a:solidFill>
                          <a:latin typeface="Arial" panose="020B0604020202020204" pitchFamily="34" charset="0"/>
                          <a:ea typeface="+mn-ea"/>
                          <a:cs typeface="+mn-cs"/>
                        </a:rPr>
                        <a:t>OS, </a:t>
                      </a:r>
                      <a:r>
                        <a:rPr lang="en-GB" sz="1800" kern="1200" dirty="0" err="1">
                          <a:solidFill>
                            <a:schemeClr val="dk1"/>
                          </a:solidFill>
                          <a:latin typeface="Arial" panose="020B0604020202020204" pitchFamily="34" charset="0"/>
                          <a:ea typeface="+mn-ea"/>
                          <a:cs typeface="+mn-cs"/>
                        </a:rPr>
                        <a:t>HRQoL</a:t>
                      </a:r>
                      <a:r>
                        <a:rPr lang="en-GB" sz="1800" kern="1200" dirty="0">
                          <a:solidFill>
                            <a:schemeClr val="dk1"/>
                          </a:solidFill>
                          <a:latin typeface="Arial" panose="020B0604020202020204" pitchFamily="34" charset="0"/>
                          <a:ea typeface="+mn-ea"/>
                          <a:cs typeface="+mn-cs"/>
                        </a:rPr>
                        <a:t>, Adverse events (AEs), </a:t>
                      </a:r>
                      <a:r>
                        <a:rPr lang="en-GB" sz="1800" kern="1200" dirty="0">
                          <a:solidFill>
                            <a:schemeClr val="dk1"/>
                          </a:solidFill>
                          <a:effectLst/>
                          <a:latin typeface="+mn-lt"/>
                          <a:ea typeface="+mn-ea"/>
                          <a:cs typeface="+mn-cs"/>
                        </a:rPr>
                        <a:t>Time to treatment discontinuation and Response rates </a:t>
                      </a:r>
                      <a:endParaRPr lang="en-GB" sz="1800" kern="1200" dirty="0">
                        <a:solidFill>
                          <a:schemeClr val="dk1"/>
                        </a:solidFill>
                        <a:latin typeface="Arial" panose="020B0604020202020204" pitchFamily="34" charset="0"/>
                        <a:ea typeface="+mn-ea"/>
                        <a:cs typeface="+mn-cs"/>
                      </a:endParaRPr>
                    </a:p>
                  </a:txBody>
                  <a:tcPr anchor="ctr"/>
                </a:tc>
                <a:extLst>
                  <a:ext uri="{0D108BD9-81ED-4DB2-BD59-A6C34878D82A}">
                    <a16:rowId xmlns:a16="http://schemas.microsoft.com/office/drawing/2014/main" val="1997387758"/>
                  </a:ext>
                </a:extLst>
              </a:tr>
              <a:tr h="631496">
                <a:tc>
                  <a:txBody>
                    <a:bodyPr/>
                    <a:lstStyle/>
                    <a:p>
                      <a:r>
                        <a:rPr lang="en-GB" b="1" dirty="0">
                          <a:solidFill>
                            <a:schemeClr val="bg1"/>
                          </a:solidFill>
                          <a:latin typeface="Arial" panose="020B0604020202020204" pitchFamily="34" charset="0"/>
                        </a:rPr>
                        <a:t>Follow up</a:t>
                      </a:r>
                    </a:p>
                  </a:txBody>
                  <a:tcPr anchor="ctr">
                    <a:solidFill>
                      <a:schemeClr val="accent1"/>
                    </a:solidFill>
                  </a:tcPr>
                </a:tc>
                <a:tc>
                  <a:txBody>
                    <a:bodyPr/>
                    <a:lstStyle/>
                    <a:p>
                      <a:r>
                        <a:rPr lang="en-GB" sz="1800" kern="1200" dirty="0">
                          <a:solidFill>
                            <a:schemeClr val="dk1"/>
                          </a:solidFill>
                          <a:effectLst/>
                          <a:latin typeface="+mn-lt"/>
                          <a:ea typeface="+mn-ea"/>
                          <a:cs typeface="+mn-cs"/>
                        </a:rPr>
                        <a:t>Primary endpoint (PFS) 50.2 months; secondary endpoints (including OS) 72.6 months</a:t>
                      </a:r>
                    </a:p>
                    <a:p>
                      <a:r>
                        <a:rPr lang="en-GB" sz="1800" b="1" kern="1200" dirty="0">
                          <a:solidFill>
                            <a:schemeClr val="dk1"/>
                          </a:solidFill>
                          <a:effectLst/>
                          <a:latin typeface="+mn-lt"/>
                          <a:ea typeface="+mn-ea"/>
                          <a:cs typeface="+mn-cs"/>
                        </a:rPr>
                        <a:t>Median follow-up was 26.9 months in the initial </a:t>
                      </a:r>
                      <a:r>
                        <a:rPr lang="en-GB" sz="1800" b="1" kern="1200" dirty="0">
                          <a:solidFill>
                            <a:schemeClr val="tx1"/>
                          </a:solidFill>
                          <a:effectLst/>
                          <a:latin typeface="+mn-lt"/>
                          <a:ea typeface="+mn-ea"/>
                          <a:cs typeface="+mn-cs"/>
                        </a:rPr>
                        <a:t>submission (TA573)</a:t>
                      </a:r>
                    </a:p>
                  </a:txBody>
                  <a:tcPr anchor="ctr"/>
                </a:tc>
                <a:extLst>
                  <a:ext uri="{0D108BD9-81ED-4DB2-BD59-A6C34878D82A}">
                    <a16:rowId xmlns:a16="http://schemas.microsoft.com/office/drawing/2014/main" val="2733572585"/>
                  </a:ext>
                </a:extLst>
              </a:tr>
              <a:tr h="360855">
                <a:tc>
                  <a:txBody>
                    <a:bodyPr/>
                    <a:lstStyle/>
                    <a:p>
                      <a:r>
                        <a:rPr lang="en-GB" b="1" dirty="0">
                          <a:solidFill>
                            <a:schemeClr val="bg1"/>
                          </a:solidFill>
                          <a:latin typeface="Arial" panose="020B0604020202020204" pitchFamily="34" charset="0"/>
                        </a:rPr>
                        <a:t>Locations</a:t>
                      </a:r>
                    </a:p>
                  </a:txBody>
                  <a:tcPr anchor="ctr">
                    <a:solidFill>
                      <a:schemeClr val="accent1"/>
                    </a:solidFill>
                  </a:tcPr>
                </a:tc>
                <a:tc>
                  <a:txBody>
                    <a:bodyPr/>
                    <a:lstStyle/>
                    <a:p>
                      <a:r>
                        <a:rPr lang="en-GB" sz="1800" dirty="0"/>
                        <a:t>16 countries (no study centres in UK)</a:t>
                      </a:r>
                    </a:p>
                  </a:txBody>
                  <a:tcPr anchor="ctr"/>
                </a:tc>
                <a:extLst>
                  <a:ext uri="{0D108BD9-81ED-4DB2-BD59-A6C34878D82A}">
                    <a16:rowId xmlns:a16="http://schemas.microsoft.com/office/drawing/2014/main" val="4222386618"/>
                  </a:ext>
                </a:extLst>
              </a:tr>
              <a:tr h="360855">
                <a:tc>
                  <a:txBody>
                    <a:bodyPr/>
                    <a:lstStyle/>
                    <a:p>
                      <a:r>
                        <a:rPr lang="en-GB" b="1" dirty="0">
                          <a:solidFill>
                            <a:schemeClr val="bg1"/>
                          </a:solidFill>
                          <a:latin typeface="Arial" panose="020B0604020202020204" pitchFamily="34" charset="0"/>
                        </a:rPr>
                        <a:t>Used in model?</a:t>
                      </a:r>
                    </a:p>
                  </a:txBody>
                  <a:tcPr anchor="ctr">
                    <a:solidFill>
                      <a:schemeClr val="accent1"/>
                    </a:solidFill>
                  </a:tcPr>
                </a:tc>
                <a:tc>
                  <a:txBody>
                    <a:bodyPr/>
                    <a:lstStyle/>
                    <a:p>
                      <a:r>
                        <a:rPr lang="en-GB" dirty="0">
                          <a:latin typeface="Arial" panose="020B0604020202020204" pitchFamily="34" charset="0"/>
                        </a:rPr>
                        <a:t>Yes</a:t>
                      </a:r>
                    </a:p>
                  </a:txBody>
                  <a:tcPr anchor="ctr"/>
                </a:tc>
                <a:extLst>
                  <a:ext uri="{0D108BD9-81ED-4DB2-BD59-A6C34878D82A}">
                    <a16:rowId xmlns:a16="http://schemas.microsoft.com/office/drawing/2014/main" val="1907692530"/>
                  </a:ext>
                </a:extLst>
              </a:tr>
            </a:tbl>
          </a:graphicData>
        </a:graphic>
      </p:graphicFrame>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358061" y="225014"/>
            <a:ext cx="11250785" cy="592817"/>
          </a:xfrm>
        </p:spPr>
        <p:txBody>
          <a:bodyPr>
            <a:normAutofit fontScale="90000"/>
          </a:bodyPr>
          <a:lstStyle/>
          <a:p>
            <a:r>
              <a:rPr lang="en-GB" dirty="0"/>
              <a:t>Key clinical trial</a:t>
            </a:r>
            <a:br>
              <a:rPr lang="en-GB" dirty="0"/>
            </a:br>
            <a:endParaRPr lang="en-GB" dirty="0"/>
          </a:p>
        </p:txBody>
      </p:sp>
      <p:sp>
        <p:nvSpPr>
          <p:cNvPr id="5" name="Text Placeholder 4">
            <a:extLst>
              <a:ext uri="{FF2B5EF4-FFF2-40B4-BE49-F238E27FC236}">
                <a16:creationId xmlns:a16="http://schemas.microsoft.com/office/drawing/2014/main" id="{006BF21B-3697-13A0-7721-084B6F59C8D2}"/>
              </a:ext>
            </a:extLst>
          </p:cNvPr>
          <p:cNvSpPr>
            <a:spLocks noGrp="1"/>
          </p:cNvSpPr>
          <p:nvPr>
            <p:ph type="body" sz="quarter" idx="13"/>
          </p:nvPr>
        </p:nvSpPr>
        <p:spPr>
          <a:xfrm>
            <a:off x="1097281" y="6373569"/>
            <a:ext cx="9391426" cy="365125"/>
          </a:xfrm>
        </p:spPr>
        <p:txBody>
          <a:bodyPr>
            <a:normAutofit/>
          </a:bodyPr>
          <a:lstStyle/>
          <a:p>
            <a:r>
              <a:rPr lang="en-GB" dirty="0"/>
              <a:t>Abbreviations: </a:t>
            </a:r>
            <a:r>
              <a:rPr lang="en-GB" dirty="0" err="1"/>
              <a:t>HRQoL</a:t>
            </a:r>
            <a:r>
              <a:rPr lang="en-GB" dirty="0"/>
              <a:t>. Health-related quality of life; OS, overall survival; PFS, progression free survival</a:t>
            </a:r>
          </a:p>
        </p:txBody>
      </p:sp>
      <p:sp>
        <p:nvSpPr>
          <p:cNvPr id="9" name="Text Placeholder 8">
            <a:extLst>
              <a:ext uri="{FF2B5EF4-FFF2-40B4-BE49-F238E27FC236}">
                <a16:creationId xmlns:a16="http://schemas.microsoft.com/office/drawing/2014/main" id="{A57995DE-9DA1-9BF3-C883-01E01F0FFAA4}"/>
              </a:ext>
            </a:extLst>
          </p:cNvPr>
          <p:cNvSpPr>
            <a:spLocks noGrp="1"/>
          </p:cNvSpPr>
          <p:nvPr>
            <p:ph type="body" sz="quarter" idx="14"/>
          </p:nvPr>
        </p:nvSpPr>
        <p:spPr>
          <a:xfrm>
            <a:off x="358061" y="665781"/>
            <a:ext cx="11250786" cy="520838"/>
          </a:xfrm>
        </p:spPr>
        <p:txBody>
          <a:bodyPr/>
          <a:lstStyle/>
          <a:p>
            <a:r>
              <a:rPr lang="en-GB" dirty="0"/>
              <a:t>The main clinical data is from the Phase 3 CASTOR study </a:t>
            </a:r>
          </a:p>
        </p:txBody>
      </p:sp>
    </p:spTree>
    <p:extLst>
      <p:ext uri="{BB962C8B-B14F-4D97-AF65-F5344CB8AC3E}">
        <p14:creationId xmlns:p14="http://schemas.microsoft.com/office/powerpoint/2010/main" val="341381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D4E980-FE7D-5D8A-CEF5-8F1F1C5D5B6D}"/>
              </a:ext>
            </a:extLst>
          </p:cNvPr>
          <p:cNvSpPr>
            <a:spLocks noGrp="1"/>
          </p:cNvSpPr>
          <p:nvPr>
            <p:ph type="title"/>
          </p:nvPr>
        </p:nvSpPr>
        <p:spPr>
          <a:xfrm>
            <a:off x="466721" y="132131"/>
            <a:ext cx="11250785" cy="592817"/>
          </a:xfrm>
        </p:spPr>
        <p:txBody>
          <a:bodyPr/>
          <a:lstStyle/>
          <a:p>
            <a:r>
              <a:rPr lang="en-GB" dirty="0"/>
              <a:t>CASTOR trial schematic </a:t>
            </a:r>
          </a:p>
        </p:txBody>
      </p:sp>
      <p:sp>
        <p:nvSpPr>
          <p:cNvPr id="9" name="Text Placeholder 4">
            <a:extLst>
              <a:ext uri="{FF2B5EF4-FFF2-40B4-BE49-F238E27FC236}">
                <a16:creationId xmlns:a16="http://schemas.microsoft.com/office/drawing/2014/main" id="{CD3259C7-E4D0-3B0A-A049-0C72EBC69242}"/>
              </a:ext>
            </a:extLst>
          </p:cNvPr>
          <p:cNvSpPr txBox="1">
            <a:spLocks/>
          </p:cNvSpPr>
          <p:nvPr/>
        </p:nvSpPr>
        <p:spPr>
          <a:xfrm>
            <a:off x="466722" y="606794"/>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DARA given as monotherapy from cycle 9 </a:t>
            </a:r>
          </a:p>
        </p:txBody>
      </p:sp>
      <p:sp>
        <p:nvSpPr>
          <p:cNvPr id="10" name="Rectangle: Rounded Corners 9">
            <a:extLst>
              <a:ext uri="{FF2B5EF4-FFF2-40B4-BE49-F238E27FC236}">
                <a16:creationId xmlns:a16="http://schemas.microsoft.com/office/drawing/2014/main" id="{D58E1E56-03AA-B6C0-34AE-A67178C4E023}"/>
              </a:ext>
            </a:extLst>
          </p:cNvPr>
          <p:cNvSpPr/>
          <p:nvPr/>
        </p:nvSpPr>
        <p:spPr>
          <a:xfrm>
            <a:off x="491067" y="1853006"/>
            <a:ext cx="2438399" cy="3162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 with relapsed multiple myeloma and ≥ 1 prior line of therapy who are not refractory to BOR</a:t>
            </a:r>
          </a:p>
          <a:p>
            <a:r>
              <a:rPr lang="en-GB" dirty="0"/>
              <a:t>Stratification:</a:t>
            </a:r>
          </a:p>
          <a:p>
            <a:pPr marL="285750" indent="-285750">
              <a:buFont typeface="Arial" panose="020B0604020202020204" pitchFamily="34" charset="0"/>
              <a:buChar char="•"/>
            </a:pPr>
            <a:r>
              <a:rPr lang="en-GB" dirty="0"/>
              <a:t>ISS</a:t>
            </a:r>
          </a:p>
          <a:p>
            <a:pPr marL="285750" indent="-285750">
              <a:buFont typeface="Arial" panose="020B0604020202020204" pitchFamily="34" charset="0"/>
              <a:buChar char="•"/>
            </a:pPr>
            <a:r>
              <a:rPr lang="en-GB" dirty="0"/>
              <a:t>Prior therapy</a:t>
            </a:r>
          </a:p>
          <a:p>
            <a:pPr marL="285750" indent="-285750">
              <a:buFont typeface="Arial" panose="020B0604020202020204" pitchFamily="34" charset="0"/>
              <a:buChar char="•"/>
            </a:pPr>
            <a:r>
              <a:rPr lang="en-GB" dirty="0"/>
              <a:t>Prior BOR</a:t>
            </a:r>
          </a:p>
        </p:txBody>
      </p:sp>
      <p:sp>
        <p:nvSpPr>
          <p:cNvPr id="11" name="Rectangle: Rounded Corners 10">
            <a:extLst>
              <a:ext uri="{FF2B5EF4-FFF2-40B4-BE49-F238E27FC236}">
                <a16:creationId xmlns:a16="http://schemas.microsoft.com/office/drawing/2014/main" id="{D3C68EA0-F633-5112-94DE-DA951211E4EA}"/>
              </a:ext>
            </a:extLst>
          </p:cNvPr>
          <p:cNvSpPr/>
          <p:nvPr/>
        </p:nvSpPr>
        <p:spPr>
          <a:xfrm>
            <a:off x="4334933" y="1486026"/>
            <a:ext cx="2794000" cy="165286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800" dirty="0">
                <a:solidFill>
                  <a:schemeClr val="tx1"/>
                </a:solidFill>
              </a:rPr>
              <a:t>DARA+BOR+DEX</a:t>
            </a:r>
            <a:br>
              <a:rPr lang="en-GB" sz="1800" dirty="0">
                <a:solidFill>
                  <a:schemeClr val="tx1"/>
                </a:solidFill>
              </a:rPr>
            </a:br>
            <a:r>
              <a:rPr lang="en-GB" sz="1800" dirty="0">
                <a:solidFill>
                  <a:schemeClr val="tx1"/>
                </a:solidFill>
              </a:rPr>
              <a:t>n=122 </a:t>
            </a:r>
          </a:p>
          <a:p>
            <a:pPr algn="ctr"/>
            <a:endParaRPr lang="en-GB" dirty="0">
              <a:solidFill>
                <a:schemeClr val="tx1"/>
              </a:solidFill>
            </a:endParaRPr>
          </a:p>
          <a:p>
            <a:pPr algn="ctr"/>
            <a:r>
              <a:rPr lang="en-GB" dirty="0">
                <a:solidFill>
                  <a:schemeClr val="tx1"/>
                </a:solidFill>
              </a:rPr>
              <a:t>8 cycles</a:t>
            </a:r>
          </a:p>
        </p:txBody>
      </p:sp>
      <p:sp>
        <p:nvSpPr>
          <p:cNvPr id="12" name="Rectangle: Rounded Corners 11">
            <a:extLst>
              <a:ext uri="{FF2B5EF4-FFF2-40B4-BE49-F238E27FC236}">
                <a16:creationId xmlns:a16="http://schemas.microsoft.com/office/drawing/2014/main" id="{2B98A263-3BD4-8390-DBFB-4EE70DB097F0}"/>
              </a:ext>
            </a:extLst>
          </p:cNvPr>
          <p:cNvSpPr/>
          <p:nvPr/>
        </p:nvSpPr>
        <p:spPr>
          <a:xfrm>
            <a:off x="4334933" y="3719113"/>
            <a:ext cx="2794000" cy="165286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1800" dirty="0">
                <a:solidFill>
                  <a:schemeClr val="tx1"/>
                </a:solidFill>
              </a:rPr>
              <a:t>BOR+DEX</a:t>
            </a:r>
            <a:br>
              <a:rPr lang="en-GB" sz="1800" dirty="0">
                <a:solidFill>
                  <a:schemeClr val="tx1"/>
                </a:solidFill>
              </a:rPr>
            </a:br>
            <a:r>
              <a:rPr lang="en-GB" sz="1800" dirty="0">
                <a:solidFill>
                  <a:schemeClr val="tx1"/>
                </a:solidFill>
              </a:rPr>
              <a:t>n=113</a:t>
            </a:r>
            <a:br>
              <a:rPr lang="en-GB" sz="1800" dirty="0">
                <a:solidFill>
                  <a:schemeClr val="tx1"/>
                </a:solidFill>
              </a:rPr>
            </a:br>
            <a:br>
              <a:rPr lang="en-GB" sz="1800" dirty="0">
                <a:solidFill>
                  <a:schemeClr val="tx1"/>
                </a:solidFill>
              </a:rPr>
            </a:br>
            <a:r>
              <a:rPr lang="en-GB" sz="1800" dirty="0">
                <a:solidFill>
                  <a:schemeClr val="tx1"/>
                </a:solidFill>
              </a:rPr>
              <a:t>8 cycles</a:t>
            </a:r>
            <a:endParaRPr lang="en-GB" dirty="0"/>
          </a:p>
        </p:txBody>
      </p:sp>
      <p:sp>
        <p:nvSpPr>
          <p:cNvPr id="13" name="Rectangle: Rounded Corners 12">
            <a:extLst>
              <a:ext uri="{FF2B5EF4-FFF2-40B4-BE49-F238E27FC236}">
                <a16:creationId xmlns:a16="http://schemas.microsoft.com/office/drawing/2014/main" id="{40F26239-C30F-E41F-2529-D687D5D590F1}"/>
              </a:ext>
            </a:extLst>
          </p:cNvPr>
          <p:cNvSpPr/>
          <p:nvPr/>
        </p:nvSpPr>
        <p:spPr>
          <a:xfrm>
            <a:off x="7983538" y="4185708"/>
            <a:ext cx="2284674" cy="71966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solidFill>
                  <a:schemeClr val="tx1"/>
                </a:solidFill>
              </a:rPr>
              <a:t>Observation</a:t>
            </a:r>
          </a:p>
        </p:txBody>
      </p:sp>
      <p:sp>
        <p:nvSpPr>
          <p:cNvPr id="14" name="Rectangle: Rounded Corners 13">
            <a:extLst>
              <a:ext uri="{FF2B5EF4-FFF2-40B4-BE49-F238E27FC236}">
                <a16:creationId xmlns:a16="http://schemas.microsoft.com/office/drawing/2014/main" id="{9C6195DA-541D-0267-4671-7B98F082709A}"/>
              </a:ext>
            </a:extLst>
          </p:cNvPr>
          <p:cNvSpPr/>
          <p:nvPr/>
        </p:nvSpPr>
        <p:spPr>
          <a:xfrm>
            <a:off x="7983537" y="1952361"/>
            <a:ext cx="3480330" cy="71966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800" dirty="0">
                <a:solidFill>
                  <a:schemeClr val="tx1"/>
                </a:solidFill>
              </a:rPr>
              <a:t>DARA monotherapy</a:t>
            </a:r>
            <a:endParaRPr lang="en-GB" dirty="0"/>
          </a:p>
        </p:txBody>
      </p:sp>
      <p:cxnSp>
        <p:nvCxnSpPr>
          <p:cNvPr id="16" name="Connector: Elbow 15">
            <a:extLst>
              <a:ext uri="{FF2B5EF4-FFF2-40B4-BE49-F238E27FC236}">
                <a16:creationId xmlns:a16="http://schemas.microsoft.com/office/drawing/2014/main" id="{776559D0-C9CA-7AF0-D7B5-B315D342C829}"/>
              </a:ext>
            </a:extLst>
          </p:cNvPr>
          <p:cNvCxnSpPr>
            <a:cxnSpLocks/>
            <a:stCxn id="10" idx="3"/>
            <a:endCxn id="11" idx="1"/>
          </p:cNvCxnSpPr>
          <p:nvPr/>
        </p:nvCxnSpPr>
        <p:spPr>
          <a:xfrm flipV="1">
            <a:off x="2929466" y="2312457"/>
            <a:ext cx="1405467" cy="112163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9A3BCAAE-73A2-6196-6C33-1A61EA995114}"/>
              </a:ext>
            </a:extLst>
          </p:cNvPr>
          <p:cNvCxnSpPr>
            <a:cxnSpLocks/>
            <a:stCxn id="10" idx="3"/>
            <a:endCxn id="12" idx="1"/>
          </p:cNvCxnSpPr>
          <p:nvPr/>
        </p:nvCxnSpPr>
        <p:spPr>
          <a:xfrm>
            <a:off x="2929466" y="3434093"/>
            <a:ext cx="1405467" cy="111145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DF3C50EE-F389-A960-6270-9E154B9898AF}"/>
              </a:ext>
            </a:extLst>
          </p:cNvPr>
          <p:cNvCxnSpPr>
            <a:cxnSpLocks/>
            <a:stCxn id="11" idx="3"/>
            <a:endCxn id="14" idx="1"/>
          </p:cNvCxnSpPr>
          <p:nvPr/>
        </p:nvCxnSpPr>
        <p:spPr>
          <a:xfrm flipV="1">
            <a:off x="7128933" y="2312196"/>
            <a:ext cx="854604" cy="26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90D266A5-B679-1B1E-E4C2-FB04B468F412}"/>
              </a:ext>
            </a:extLst>
          </p:cNvPr>
          <p:cNvCxnSpPr>
            <a:cxnSpLocks/>
            <a:stCxn id="12" idx="3"/>
            <a:endCxn id="13" idx="1"/>
          </p:cNvCxnSpPr>
          <p:nvPr/>
        </p:nvCxnSpPr>
        <p:spPr>
          <a:xfrm flipV="1">
            <a:off x="7128933" y="4545543"/>
            <a:ext cx="85460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FE5EB762-EF45-6687-F15A-62375EBEE8E0}"/>
              </a:ext>
            </a:extLst>
          </p:cNvPr>
          <p:cNvSpPr/>
          <p:nvPr/>
        </p:nvSpPr>
        <p:spPr>
          <a:xfrm>
            <a:off x="3204633" y="3058321"/>
            <a:ext cx="855133" cy="64138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1:1</a:t>
            </a:r>
          </a:p>
        </p:txBody>
      </p:sp>
      <p:sp>
        <p:nvSpPr>
          <p:cNvPr id="34" name="Rectangle: Rounded Corners 33">
            <a:extLst>
              <a:ext uri="{FF2B5EF4-FFF2-40B4-BE49-F238E27FC236}">
                <a16:creationId xmlns:a16="http://schemas.microsoft.com/office/drawing/2014/main" id="{57245D90-F96E-4107-4002-019976253EE1}"/>
              </a:ext>
            </a:extLst>
          </p:cNvPr>
          <p:cNvSpPr/>
          <p:nvPr/>
        </p:nvSpPr>
        <p:spPr>
          <a:xfrm>
            <a:off x="9624745" y="494431"/>
            <a:ext cx="1286934" cy="95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Primary end point:</a:t>
            </a:r>
            <a:br>
              <a:rPr lang="en-GB" dirty="0"/>
            </a:br>
            <a:r>
              <a:rPr lang="en-GB" dirty="0"/>
              <a:t>PFS</a:t>
            </a:r>
          </a:p>
        </p:txBody>
      </p:sp>
      <p:cxnSp>
        <p:nvCxnSpPr>
          <p:cNvPr id="45" name="Straight Connector 44">
            <a:extLst>
              <a:ext uri="{FF2B5EF4-FFF2-40B4-BE49-F238E27FC236}">
                <a16:creationId xmlns:a16="http://schemas.microsoft.com/office/drawing/2014/main" id="{883C6F2C-008C-E50E-900D-FA1CF99D798F}"/>
              </a:ext>
            </a:extLst>
          </p:cNvPr>
          <p:cNvCxnSpPr>
            <a:cxnSpLocks/>
            <a:stCxn id="34" idx="2"/>
          </p:cNvCxnSpPr>
          <p:nvPr/>
        </p:nvCxnSpPr>
        <p:spPr>
          <a:xfrm>
            <a:off x="10268212" y="1452633"/>
            <a:ext cx="0" cy="4121902"/>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id="{3D407273-59DF-B8BF-8394-B08FE29BA790}"/>
              </a:ext>
            </a:extLst>
          </p:cNvPr>
          <p:cNvCxnSpPr>
            <a:cxnSpLocks/>
            <a:stCxn id="13" idx="3"/>
          </p:cNvCxnSpPr>
          <p:nvPr/>
        </p:nvCxnSpPr>
        <p:spPr>
          <a:xfrm flipV="1">
            <a:off x="10268212" y="2654447"/>
            <a:ext cx="509326" cy="189109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2" name="Rectangle: Rounded Corners 51">
            <a:extLst>
              <a:ext uri="{FF2B5EF4-FFF2-40B4-BE49-F238E27FC236}">
                <a16:creationId xmlns:a16="http://schemas.microsoft.com/office/drawing/2014/main" id="{639A3742-C9C1-3F01-2BAF-B51A8627C850}"/>
              </a:ext>
            </a:extLst>
          </p:cNvPr>
          <p:cNvSpPr/>
          <p:nvPr/>
        </p:nvSpPr>
        <p:spPr>
          <a:xfrm>
            <a:off x="10623813" y="3058321"/>
            <a:ext cx="1568187" cy="8578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Protocol amendment</a:t>
            </a:r>
          </a:p>
        </p:txBody>
      </p:sp>
      <p:sp>
        <p:nvSpPr>
          <p:cNvPr id="6" name="Text Placeholder 4">
            <a:extLst>
              <a:ext uri="{FF2B5EF4-FFF2-40B4-BE49-F238E27FC236}">
                <a16:creationId xmlns:a16="http://schemas.microsoft.com/office/drawing/2014/main" id="{4B5CCD89-06BB-849A-9888-9156B4F3FF48}"/>
              </a:ext>
            </a:extLst>
          </p:cNvPr>
          <p:cNvSpPr txBox="1">
            <a:spLocks/>
          </p:cNvSpPr>
          <p:nvPr/>
        </p:nvSpPr>
        <p:spPr>
          <a:xfrm>
            <a:off x="1131449" y="6276621"/>
            <a:ext cx="9391426" cy="36512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t>
            </a:r>
            <a:r>
              <a:rPr lang="en-GB" dirty="0" err="1"/>
              <a:t>HRQoL</a:t>
            </a:r>
            <a:r>
              <a:rPr lang="en-GB" dirty="0"/>
              <a:t>. Health-related quality of life; ISS, international staging system; OS, overall survival; PFS, progression free survival</a:t>
            </a:r>
          </a:p>
        </p:txBody>
      </p:sp>
      <p:sp>
        <p:nvSpPr>
          <p:cNvPr id="7" name="TextBox 6">
            <a:extLst>
              <a:ext uri="{FF2B5EF4-FFF2-40B4-BE49-F238E27FC236}">
                <a16:creationId xmlns:a16="http://schemas.microsoft.com/office/drawing/2014/main" id="{81DF67F0-50ED-ACED-9165-35E74285331A}"/>
              </a:ext>
            </a:extLst>
          </p:cNvPr>
          <p:cNvSpPr txBox="1"/>
          <p:nvPr/>
        </p:nvSpPr>
        <p:spPr>
          <a:xfrm>
            <a:off x="474492" y="973532"/>
            <a:ext cx="5729681" cy="369332"/>
          </a:xfrm>
          <a:prstGeom prst="rect">
            <a:avLst/>
          </a:prstGeom>
          <a:noFill/>
        </p:spPr>
        <p:txBody>
          <a:bodyPr wrap="square" rtlCol="0">
            <a:spAutoFit/>
          </a:bodyPr>
          <a:lstStyle/>
          <a:p>
            <a:r>
              <a:rPr lang="en-GB" b="1" dirty="0"/>
              <a:t>Figure 2 </a:t>
            </a:r>
            <a:r>
              <a:rPr lang="en-GB" dirty="0"/>
              <a:t>CASTOR trial schematic</a:t>
            </a:r>
          </a:p>
        </p:txBody>
      </p:sp>
    </p:spTree>
    <p:extLst>
      <p:ext uri="{BB962C8B-B14F-4D97-AF65-F5344CB8AC3E}">
        <p14:creationId xmlns:p14="http://schemas.microsoft.com/office/powerpoint/2010/main" val="621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332158" y="180042"/>
            <a:ext cx="11527684" cy="1022110"/>
          </a:xfrm>
        </p:spPr>
        <p:txBody>
          <a:bodyPr>
            <a:normAutofit fontScale="90000"/>
          </a:bodyPr>
          <a:lstStyle/>
          <a:p>
            <a:pPr>
              <a:tabLst>
                <a:tab pos="6007100" algn="l"/>
              </a:tabLst>
            </a:pPr>
            <a:r>
              <a:rPr lang="en-GB" sz="3600" dirty="0"/>
              <a:t>CASTOR results – PFS</a:t>
            </a:r>
            <a:br>
              <a:rPr lang="en-GB" sz="3600" dirty="0"/>
            </a:br>
            <a:r>
              <a:rPr lang="en-GB" sz="2700" dirty="0"/>
              <a:t>DARA+BOR+DEX improves PFS and has longer PFS</a:t>
            </a:r>
            <a:br>
              <a:rPr lang="en-GB" sz="2700" b="0" dirty="0"/>
            </a:br>
            <a:endParaRPr lang="en-GB" sz="2700" b="0" dirty="0"/>
          </a:p>
        </p:txBody>
      </p:sp>
      <p:sp>
        <p:nvSpPr>
          <p:cNvPr id="4" name="TextBox 3">
            <a:extLst>
              <a:ext uri="{FF2B5EF4-FFF2-40B4-BE49-F238E27FC236}">
                <a16:creationId xmlns:a16="http://schemas.microsoft.com/office/drawing/2014/main" id="{E0B08259-754E-6640-90E7-A8D0E6061982}"/>
              </a:ext>
            </a:extLst>
          </p:cNvPr>
          <p:cNvSpPr txBox="1"/>
          <p:nvPr/>
        </p:nvSpPr>
        <p:spPr>
          <a:xfrm>
            <a:off x="6377049" y="1590584"/>
            <a:ext cx="5319048" cy="369332"/>
          </a:xfrm>
          <a:prstGeom prst="rect">
            <a:avLst/>
          </a:prstGeom>
          <a:noFill/>
        </p:spPr>
        <p:txBody>
          <a:bodyPr wrap="square" rtlCol="0">
            <a:spAutoFit/>
          </a:bodyPr>
          <a:lstStyle/>
          <a:p>
            <a:r>
              <a:rPr lang="en-GB" b="1" dirty="0"/>
              <a:t>Table 5 </a:t>
            </a:r>
            <a:r>
              <a:rPr lang="en-GB" dirty="0"/>
              <a:t>Summary of PFS results in 1PL subgroup</a:t>
            </a:r>
          </a:p>
        </p:txBody>
      </p:sp>
      <p:graphicFrame>
        <p:nvGraphicFramePr>
          <p:cNvPr id="3" name="Table 2">
            <a:extLst>
              <a:ext uri="{FF2B5EF4-FFF2-40B4-BE49-F238E27FC236}">
                <a16:creationId xmlns:a16="http://schemas.microsoft.com/office/drawing/2014/main" id="{DC1DBE84-7F1D-D976-9D39-E8F349120B32}"/>
              </a:ext>
            </a:extLst>
          </p:cNvPr>
          <p:cNvGraphicFramePr>
            <a:graphicFrameLocks noGrp="1"/>
          </p:cNvGraphicFramePr>
          <p:nvPr>
            <p:extLst>
              <p:ext uri="{D42A27DB-BD31-4B8C-83A1-F6EECF244321}">
                <p14:modId xmlns:p14="http://schemas.microsoft.com/office/powerpoint/2010/main" val="2048839314"/>
              </p:ext>
            </p:extLst>
          </p:nvPr>
        </p:nvGraphicFramePr>
        <p:xfrm>
          <a:off x="6377049" y="1964879"/>
          <a:ext cx="5482794" cy="3888996"/>
        </p:xfrm>
        <a:graphic>
          <a:graphicData uri="http://schemas.openxmlformats.org/drawingml/2006/table">
            <a:tbl>
              <a:tblPr firstRow="1" firstCol="1" bandRow="1">
                <a:tableStyleId>{5C22544A-7EE6-4342-B048-85BDC9FD1C3A}</a:tableStyleId>
              </a:tblPr>
              <a:tblGrid>
                <a:gridCol w="1742382">
                  <a:extLst>
                    <a:ext uri="{9D8B030D-6E8A-4147-A177-3AD203B41FA5}">
                      <a16:colId xmlns:a16="http://schemas.microsoft.com/office/drawing/2014/main" val="910126845"/>
                    </a:ext>
                  </a:extLst>
                </a:gridCol>
                <a:gridCol w="2258458">
                  <a:extLst>
                    <a:ext uri="{9D8B030D-6E8A-4147-A177-3AD203B41FA5}">
                      <a16:colId xmlns:a16="http://schemas.microsoft.com/office/drawing/2014/main" val="281347969"/>
                    </a:ext>
                  </a:extLst>
                </a:gridCol>
                <a:gridCol w="1481954">
                  <a:extLst>
                    <a:ext uri="{9D8B030D-6E8A-4147-A177-3AD203B41FA5}">
                      <a16:colId xmlns:a16="http://schemas.microsoft.com/office/drawing/2014/main" val="2720600258"/>
                    </a:ext>
                  </a:extLst>
                </a:gridCol>
              </a:tblGrid>
              <a:tr h="490589">
                <a:tc>
                  <a:txBody>
                    <a:bodyPr/>
                    <a:lstStyle/>
                    <a:p>
                      <a:pPr>
                        <a:lnSpc>
                          <a:spcPct val="150000"/>
                        </a:lnSpc>
                      </a:pPr>
                      <a:r>
                        <a:rPr lang="en-GB" sz="2000" dirty="0">
                          <a:solidFill>
                            <a:schemeClr val="bg1"/>
                          </a:solidFill>
                          <a:effectLst/>
                        </a:rPr>
                        <a:t> </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tc>
                  <a:txBody>
                    <a:bodyPr/>
                    <a:lstStyle/>
                    <a:p>
                      <a:pPr>
                        <a:lnSpc>
                          <a:spcPct val="150000"/>
                        </a:lnSpc>
                      </a:pPr>
                      <a:r>
                        <a:rPr lang="en-GB" sz="2000" dirty="0">
                          <a:solidFill>
                            <a:schemeClr val="bg1"/>
                          </a:solidFill>
                          <a:effectLst/>
                        </a:rPr>
                        <a:t>DARA+BOR+DEX (n=122)</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tc>
                  <a:txBody>
                    <a:bodyPr/>
                    <a:lstStyle/>
                    <a:p>
                      <a:pPr>
                        <a:lnSpc>
                          <a:spcPct val="150000"/>
                        </a:lnSpc>
                      </a:pPr>
                      <a:r>
                        <a:rPr lang="en-GB" sz="2000" dirty="0">
                          <a:solidFill>
                            <a:schemeClr val="bg1"/>
                          </a:solidFill>
                          <a:effectLst/>
                        </a:rPr>
                        <a:t>BOR+DEX (n=113)</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extLst>
                  <a:ext uri="{0D108BD9-81ED-4DB2-BD59-A6C34878D82A}">
                    <a16:rowId xmlns:a16="http://schemas.microsoft.com/office/drawing/2014/main" val="1801880268"/>
                  </a:ext>
                </a:extLst>
              </a:tr>
              <a:tr h="472953">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Number of events </a:t>
                      </a:r>
                    </a:p>
                  </a:txBody>
                  <a:tcPr marL="21616" marR="21616" marT="0" marB="0"/>
                </a:tc>
                <a:tc>
                  <a:txBody>
                    <a:bodyPr/>
                    <a:lstStyle/>
                    <a:p>
                      <a:pPr algn="l">
                        <a:lnSpc>
                          <a:spcPct val="150000"/>
                        </a:lnSpc>
                      </a:pPr>
                      <a:r>
                        <a:rPr lang="en-GB" sz="2000" u="sng" kern="1200" dirty="0">
                          <a:solidFill>
                            <a:schemeClr val="tx1"/>
                          </a:solidFill>
                          <a:effectLst/>
                          <a:highlight>
                            <a:srgbClr val="000000"/>
                          </a:highlight>
                          <a:latin typeface="+mn-lt"/>
                          <a:ea typeface="Times New Roman" panose="02020603050405020304" pitchFamily="18" charset="0"/>
                          <a:cs typeface="+mn-cs"/>
                        </a:rPr>
                        <a:t>XXX </a:t>
                      </a:r>
                      <a:r>
                        <a:rPr lang="en-GB" sz="2000" u="sng" kern="1200" dirty="0" err="1">
                          <a:solidFill>
                            <a:schemeClr val="tx1"/>
                          </a:solidFill>
                          <a:effectLst/>
                          <a:highlight>
                            <a:srgbClr val="000000"/>
                          </a:highlight>
                          <a:latin typeface="+mn-lt"/>
                          <a:ea typeface="Times New Roman" panose="02020603050405020304" pitchFamily="18" charset="0"/>
                          <a:cs typeface="+mn-cs"/>
                        </a:rPr>
                        <a:t>XXX</a:t>
                      </a:r>
                      <a:r>
                        <a:rPr lang="en-GB" sz="2000" u="sng" kern="1200" dirty="0">
                          <a:solidFill>
                            <a:schemeClr val="tx1"/>
                          </a:solidFill>
                          <a:effectLst/>
                          <a:highlight>
                            <a:srgbClr val="000000"/>
                          </a:highlight>
                          <a:latin typeface="+mn-lt"/>
                          <a:ea typeface="Times New Roman" panose="02020603050405020304" pitchFamily="18" charset="0"/>
                          <a:cs typeface="+mn-cs"/>
                        </a:rPr>
                        <a:t> </a:t>
                      </a:r>
                      <a:r>
                        <a:rPr lang="en-GB" sz="2000" u="sng" kern="1200" dirty="0" err="1">
                          <a:solidFill>
                            <a:schemeClr val="tx1"/>
                          </a:solidFill>
                          <a:effectLst/>
                          <a:highlight>
                            <a:srgbClr val="000000"/>
                          </a:highlight>
                          <a:latin typeface="+mn-lt"/>
                          <a:ea typeface="Times New Roman" panose="02020603050405020304" pitchFamily="18" charset="0"/>
                          <a:cs typeface="+mn-cs"/>
                        </a:rPr>
                        <a:t>XXX</a:t>
                      </a:r>
                      <a:r>
                        <a:rPr lang="en-GB" sz="2000" u="sng" kern="1200" dirty="0">
                          <a:solidFill>
                            <a:schemeClr val="tx1"/>
                          </a:solidFill>
                          <a:effectLst/>
                          <a:highlight>
                            <a:srgbClr val="000000"/>
                          </a:highlight>
                          <a:latin typeface="+mn-lt"/>
                          <a:ea typeface="Times New Roman" panose="02020603050405020304" pitchFamily="18" charset="0"/>
                          <a:cs typeface="+mn-cs"/>
                        </a:rPr>
                        <a:t> </a:t>
                      </a:r>
                      <a:endParaRPr lang="en-GB" sz="2000" b="0" dirty="0">
                        <a:effectLst/>
                        <a:latin typeface="Arial" panose="020B0604020202020204" pitchFamily="34" charset="0"/>
                        <a:cs typeface="Arial" panose="020B0604020202020204" pitchFamily="34" charset="0"/>
                      </a:endParaRPr>
                    </a:p>
                  </a:txBody>
                  <a:tcPr marL="68580" marR="68580" marT="0" marB="0"/>
                </a:tc>
                <a:tc>
                  <a:txBody>
                    <a:bodyPr/>
                    <a:lstStyle/>
                    <a:p>
                      <a:pPr algn="l">
                        <a:lnSpc>
                          <a:spcPct val="150000"/>
                        </a:lnSpc>
                      </a:pPr>
                      <a:r>
                        <a:rPr lang="en-GB" sz="2000" u="sng" kern="1200" dirty="0">
                          <a:solidFill>
                            <a:schemeClr val="tx1"/>
                          </a:solidFill>
                          <a:effectLst/>
                          <a:highlight>
                            <a:srgbClr val="000000"/>
                          </a:highlight>
                          <a:latin typeface="+mn-lt"/>
                          <a:ea typeface="Times New Roman" panose="02020603050405020304" pitchFamily="18" charset="0"/>
                          <a:cs typeface="+mn-cs"/>
                        </a:rPr>
                        <a:t>XXX </a:t>
                      </a:r>
                      <a:r>
                        <a:rPr lang="en-GB" sz="2000" u="sng" kern="1200" dirty="0" err="1">
                          <a:solidFill>
                            <a:schemeClr val="tx1"/>
                          </a:solidFill>
                          <a:effectLst/>
                          <a:highlight>
                            <a:srgbClr val="000000"/>
                          </a:highlight>
                          <a:latin typeface="+mn-lt"/>
                          <a:ea typeface="Times New Roman" panose="02020603050405020304" pitchFamily="18" charset="0"/>
                          <a:cs typeface="+mn-cs"/>
                        </a:rPr>
                        <a:t>XXX</a:t>
                      </a:r>
                      <a:r>
                        <a:rPr lang="en-GB" sz="2000" u="sng" kern="1200" dirty="0">
                          <a:solidFill>
                            <a:schemeClr val="tx1"/>
                          </a:solidFill>
                          <a:effectLst/>
                          <a:highlight>
                            <a:srgbClr val="000000"/>
                          </a:highlight>
                          <a:latin typeface="+mn-lt"/>
                          <a:ea typeface="Times New Roman" panose="02020603050405020304" pitchFamily="18" charset="0"/>
                          <a:cs typeface="+mn-cs"/>
                        </a:rPr>
                        <a:t> </a:t>
                      </a:r>
                      <a:endParaRPr lang="en-GB" sz="2000" b="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71017408"/>
                  </a:ext>
                </a:extLst>
              </a:tr>
              <a:tr h="724989">
                <a:tc>
                  <a:txBody>
                    <a:bodyPr/>
                    <a:lstStyle/>
                    <a:p>
                      <a:pPr>
                        <a:lnSpc>
                          <a:spcPct val="150000"/>
                        </a:lnSpc>
                      </a:pPr>
                      <a:r>
                        <a:rPr lang="en-GB" sz="2000" dirty="0">
                          <a:effectLst/>
                        </a:rPr>
                        <a:t>Median PFS </a:t>
                      </a:r>
                    </a:p>
                    <a:p>
                      <a:pPr>
                        <a:lnSpc>
                          <a:spcPct val="150000"/>
                        </a:lnSpc>
                      </a:pPr>
                      <a:r>
                        <a:rPr lang="en-GB" sz="2000" dirty="0">
                          <a:effectLst/>
                        </a:rPr>
                        <a:t>(95% CI), months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tc>
                  <a:txBody>
                    <a:bodyPr/>
                    <a:lstStyle/>
                    <a:p>
                      <a:pPr algn="l">
                        <a:lnSpc>
                          <a:spcPct val="150000"/>
                        </a:lnSpc>
                      </a:pPr>
                      <a:r>
                        <a:rPr lang="en-GB" sz="2000" b="0" dirty="0">
                          <a:effectLst/>
                          <a:latin typeface="Arial" panose="020B0604020202020204" pitchFamily="34" charset="0"/>
                          <a:ea typeface="Calibri" panose="020F0502020204030204" pitchFamily="34" charset="0"/>
                          <a:cs typeface="Arial" panose="020B0604020202020204" pitchFamily="34" charset="0"/>
                        </a:rPr>
                        <a:t>27.0</a:t>
                      </a:r>
                    </a:p>
                    <a:p>
                      <a:pPr algn="l">
                        <a:lnSpc>
                          <a:spcPct val="150000"/>
                        </a:lnSpc>
                      </a:pPr>
                      <a:r>
                        <a:rPr lang="en-GB" sz="2000" u="sng" kern="1200" dirty="0">
                          <a:solidFill>
                            <a:schemeClr val="tx1"/>
                          </a:solidFill>
                          <a:effectLst/>
                          <a:highlight>
                            <a:srgbClr val="000000"/>
                          </a:highlight>
                          <a:latin typeface="+mn-lt"/>
                          <a:ea typeface="Times New Roman" panose="02020603050405020304" pitchFamily="18" charset="0"/>
                          <a:cs typeface="+mn-cs"/>
                        </a:rPr>
                        <a:t>XXX </a:t>
                      </a:r>
                      <a:r>
                        <a:rPr lang="en-GB" sz="2000" u="sng" kern="1200" dirty="0" err="1">
                          <a:solidFill>
                            <a:schemeClr val="tx1"/>
                          </a:solidFill>
                          <a:effectLst/>
                          <a:highlight>
                            <a:srgbClr val="000000"/>
                          </a:highlight>
                          <a:latin typeface="+mn-lt"/>
                          <a:ea typeface="Times New Roman" panose="02020603050405020304" pitchFamily="18" charset="0"/>
                          <a:cs typeface="+mn-cs"/>
                        </a:rPr>
                        <a:t>XXX</a:t>
                      </a:r>
                      <a:r>
                        <a:rPr lang="en-GB" sz="2000" u="sng" kern="1200" dirty="0">
                          <a:solidFill>
                            <a:schemeClr val="tx1"/>
                          </a:solidFill>
                          <a:effectLst/>
                          <a:highlight>
                            <a:srgbClr val="000000"/>
                          </a:highlight>
                          <a:latin typeface="+mn-lt"/>
                          <a:ea typeface="Times New Roman" panose="02020603050405020304" pitchFamily="18" charset="0"/>
                          <a:cs typeface="+mn-cs"/>
                        </a:rPr>
                        <a:t> </a:t>
                      </a:r>
                      <a:r>
                        <a:rPr lang="en-GB" sz="2000" u="sng" kern="1200" dirty="0" err="1">
                          <a:solidFill>
                            <a:schemeClr val="tx1"/>
                          </a:solidFill>
                          <a:effectLst/>
                          <a:highlight>
                            <a:srgbClr val="000000"/>
                          </a:highlight>
                          <a:latin typeface="+mn-lt"/>
                          <a:ea typeface="Times New Roman" panose="02020603050405020304" pitchFamily="18" charset="0"/>
                          <a:cs typeface="+mn-cs"/>
                        </a:rPr>
                        <a:t>XXX</a:t>
                      </a:r>
                      <a:r>
                        <a:rPr lang="en-GB" sz="2000" u="sng" kern="1200" dirty="0">
                          <a:solidFill>
                            <a:schemeClr val="tx1"/>
                          </a:solidFill>
                          <a:effectLst/>
                          <a:highlight>
                            <a:srgbClr val="000000"/>
                          </a:highlight>
                          <a:latin typeface="+mn-lt"/>
                          <a:ea typeface="Times New Roman" panose="02020603050405020304" pitchFamily="18" charset="0"/>
                          <a:cs typeface="+mn-cs"/>
                        </a:rPr>
                        <a:t> </a:t>
                      </a:r>
                      <a:endParaRPr lang="en-GB"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pPr>
                      <a:r>
                        <a:rPr lang="en-GB" sz="2000" b="0" dirty="0">
                          <a:effectLst/>
                          <a:latin typeface="Arial" panose="020B0604020202020204" pitchFamily="34" charset="0"/>
                          <a:ea typeface="Calibri" panose="020F0502020204030204" pitchFamily="34" charset="0"/>
                          <a:cs typeface="Arial" panose="020B0604020202020204" pitchFamily="34" charset="0"/>
                        </a:rPr>
                        <a:t>7.9</a:t>
                      </a:r>
                    </a:p>
                    <a:p>
                      <a:pPr algn="l">
                        <a:lnSpc>
                          <a:spcPct val="150000"/>
                        </a:lnSpc>
                      </a:pPr>
                      <a:r>
                        <a:rPr lang="en-GB" sz="2000" u="sng" kern="1200" dirty="0">
                          <a:solidFill>
                            <a:schemeClr val="tx1"/>
                          </a:solidFill>
                          <a:effectLst/>
                          <a:highlight>
                            <a:srgbClr val="000000"/>
                          </a:highlight>
                          <a:latin typeface="+mn-lt"/>
                          <a:ea typeface="Times New Roman" panose="02020603050405020304" pitchFamily="18" charset="0"/>
                          <a:cs typeface="+mn-cs"/>
                        </a:rPr>
                        <a:t>XXX </a:t>
                      </a:r>
                      <a:r>
                        <a:rPr lang="en-GB" sz="2000" u="sng" kern="1200" dirty="0" err="1">
                          <a:solidFill>
                            <a:schemeClr val="tx1"/>
                          </a:solidFill>
                          <a:effectLst/>
                          <a:highlight>
                            <a:srgbClr val="000000"/>
                          </a:highlight>
                          <a:latin typeface="+mn-lt"/>
                          <a:ea typeface="Times New Roman" panose="02020603050405020304" pitchFamily="18" charset="0"/>
                          <a:cs typeface="+mn-cs"/>
                        </a:rPr>
                        <a:t>XXX</a:t>
                      </a:r>
                      <a:r>
                        <a:rPr lang="en-GB" sz="2000" u="sng" kern="1200" dirty="0">
                          <a:solidFill>
                            <a:schemeClr val="tx1"/>
                          </a:solidFill>
                          <a:effectLst/>
                          <a:highlight>
                            <a:srgbClr val="000000"/>
                          </a:highlight>
                          <a:latin typeface="+mn-lt"/>
                          <a:ea typeface="Times New Roman" panose="02020603050405020304" pitchFamily="18" charset="0"/>
                          <a:cs typeface="+mn-cs"/>
                        </a:rPr>
                        <a:t> </a:t>
                      </a:r>
                      <a:endParaRPr lang="en-GB"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7534118"/>
                  </a:ext>
                </a:extLst>
              </a:tr>
              <a:tr h="553517">
                <a:tc>
                  <a:txBody>
                    <a:bodyPr/>
                    <a:lstStyle/>
                    <a:p>
                      <a:pPr>
                        <a:lnSpc>
                          <a:spcPct val="150000"/>
                        </a:lnSpc>
                      </a:pPr>
                      <a:r>
                        <a:rPr lang="en-GB" sz="2000" dirty="0">
                          <a:effectLst/>
                        </a:rPr>
                        <a:t>Hazard ratio </a:t>
                      </a:r>
                    </a:p>
                    <a:p>
                      <a:pPr>
                        <a:lnSpc>
                          <a:spcPct val="150000"/>
                        </a:lnSpc>
                      </a:pPr>
                      <a:r>
                        <a:rPr lang="en-GB" sz="2000" dirty="0">
                          <a:effectLst/>
                        </a:rPr>
                        <a:t>(95% CI)</a:t>
                      </a:r>
                    </a:p>
                  </a:txBody>
                  <a:tcPr marL="21616" marR="21616" marT="0" marB="0"/>
                </a:tc>
                <a:tc gridSpan="2">
                  <a:txBody>
                    <a:bodyPr/>
                    <a:lstStyle/>
                    <a:p>
                      <a:pPr algn="l">
                        <a:lnSpc>
                          <a:spcPct val="150000"/>
                        </a:lnSpc>
                      </a:pPr>
                      <a:r>
                        <a:rPr lang="en-GB" sz="2000" b="0" dirty="0">
                          <a:effectLst/>
                          <a:latin typeface="Arial" panose="020B0604020202020204" pitchFamily="34" charset="0"/>
                          <a:ea typeface="Calibri" panose="020F0502020204030204" pitchFamily="34" charset="0"/>
                          <a:cs typeface="Arial" panose="020B0604020202020204" pitchFamily="34" charset="0"/>
                        </a:rPr>
                        <a:t>0.21 (0.15, 0.31)</a:t>
                      </a:r>
                    </a:p>
                  </a:txBody>
                  <a:tcPr marL="68580" marR="68580" marT="0" marB="0"/>
                </a:tc>
                <a:tc hMerge="1">
                  <a:txBody>
                    <a:bodyPr/>
                    <a:lstStyle/>
                    <a:p>
                      <a:endParaRPr lang="en-GB"/>
                    </a:p>
                  </a:txBody>
                  <a:tcPr/>
                </a:tc>
                <a:extLst>
                  <a:ext uri="{0D108BD9-81ED-4DB2-BD59-A6C34878D82A}">
                    <a16:rowId xmlns:a16="http://schemas.microsoft.com/office/drawing/2014/main" val="3105842343"/>
                  </a:ext>
                </a:extLst>
              </a:tr>
            </a:tbl>
          </a:graphicData>
        </a:graphic>
      </p:graphicFrame>
      <p:sp>
        <p:nvSpPr>
          <p:cNvPr id="8" name="TextBox 7">
            <a:extLst>
              <a:ext uri="{FF2B5EF4-FFF2-40B4-BE49-F238E27FC236}">
                <a16:creationId xmlns:a16="http://schemas.microsoft.com/office/drawing/2014/main" id="{482FCB53-E98D-9055-C83E-43DB5933E2D4}"/>
              </a:ext>
            </a:extLst>
          </p:cNvPr>
          <p:cNvSpPr txBox="1"/>
          <p:nvPr/>
        </p:nvSpPr>
        <p:spPr>
          <a:xfrm>
            <a:off x="332157" y="1149925"/>
            <a:ext cx="6132437" cy="646331"/>
          </a:xfrm>
          <a:prstGeom prst="rect">
            <a:avLst/>
          </a:prstGeom>
          <a:noFill/>
        </p:spPr>
        <p:txBody>
          <a:bodyPr wrap="square" rtlCol="0">
            <a:spAutoFit/>
          </a:bodyPr>
          <a:lstStyle/>
          <a:p>
            <a:r>
              <a:rPr lang="en-GB" b="1" dirty="0"/>
              <a:t>Figure 3 </a:t>
            </a:r>
            <a:r>
              <a:rPr lang="en-GB" dirty="0"/>
              <a:t>Kaplan-Meier plot of PFS in 1PL subgroup at 50.2 months median follow-up</a:t>
            </a:r>
          </a:p>
        </p:txBody>
      </p:sp>
      <p:sp>
        <p:nvSpPr>
          <p:cNvPr id="9" name="Rectangle 8" descr="Marker showing slides are confidential ">
            <a:extLst>
              <a:ext uri="{FF2B5EF4-FFF2-40B4-BE49-F238E27FC236}">
                <a16:creationId xmlns:a16="http://schemas.microsoft.com/office/drawing/2014/main" id="{6E0DBA73-2823-D111-EA13-3B82610AFEEE}"/>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10" name="TextBox 9">
            <a:extLst>
              <a:ext uri="{FF2B5EF4-FFF2-40B4-BE49-F238E27FC236}">
                <a16:creationId xmlns:a16="http://schemas.microsoft.com/office/drawing/2014/main" id="{1944E941-09B3-5325-59E7-3C5AE0450270}"/>
              </a:ext>
            </a:extLst>
          </p:cNvPr>
          <p:cNvSpPr txBox="1"/>
          <p:nvPr/>
        </p:nvSpPr>
        <p:spPr>
          <a:xfrm>
            <a:off x="1004349" y="6426973"/>
            <a:ext cx="11089679" cy="369332"/>
          </a:xfrm>
          <a:prstGeom prst="rect">
            <a:avLst/>
          </a:prstGeom>
          <a:noFill/>
        </p:spPr>
        <p:txBody>
          <a:bodyPr wrap="square" rtlCol="0">
            <a:spAutoFit/>
          </a:bodyPr>
          <a:lstStyle/>
          <a:p>
            <a:r>
              <a:rPr lang="en-GB" dirty="0"/>
              <a:t>Abbreviations: CI, confidence interval; PFS, progression-free survival; 1PL, one prior line of therapy</a:t>
            </a:r>
            <a:endParaRPr lang="en-GB" sz="1600" dirty="0"/>
          </a:p>
        </p:txBody>
      </p:sp>
      <p:pic>
        <p:nvPicPr>
          <p:cNvPr id="5" name="Picture 4">
            <a:extLst>
              <a:ext uri="{FF2B5EF4-FFF2-40B4-BE49-F238E27FC236}">
                <a16:creationId xmlns:a16="http://schemas.microsoft.com/office/drawing/2014/main" id="{D9AF6485-EBAF-CAC8-0204-8BE8D5B5DB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016"/>
          <a:stretch/>
        </p:blipFill>
        <p:spPr bwMode="auto">
          <a:xfrm>
            <a:off x="187681" y="1802316"/>
            <a:ext cx="5590177" cy="4692878"/>
          </a:xfrm>
          <a:prstGeom prst="rect">
            <a:avLst/>
          </a:prstGeom>
          <a:noFill/>
        </p:spPr>
      </p:pic>
      <p:sp>
        <p:nvSpPr>
          <p:cNvPr id="11" name="Rectangle 10">
            <a:extLst>
              <a:ext uri="{FF2B5EF4-FFF2-40B4-BE49-F238E27FC236}">
                <a16:creationId xmlns:a16="http://schemas.microsoft.com/office/drawing/2014/main" id="{84494269-03CB-31C3-D121-36B19A7CC5AB}"/>
              </a:ext>
            </a:extLst>
          </p:cNvPr>
          <p:cNvSpPr/>
          <p:nvPr/>
        </p:nvSpPr>
        <p:spPr>
          <a:xfrm>
            <a:off x="4270786" y="3909377"/>
            <a:ext cx="559398" cy="210802"/>
          </a:xfrm>
          <a:prstGeom prst="rect">
            <a:avLst/>
          </a:prstGeom>
          <a:solidFill>
            <a:srgbClr val="C8E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0F4FE67-4BFC-C684-856B-C88E30EA0522}"/>
              </a:ext>
            </a:extLst>
          </p:cNvPr>
          <p:cNvSpPr/>
          <p:nvPr/>
        </p:nvSpPr>
        <p:spPr>
          <a:xfrm>
            <a:off x="4828565" y="3900811"/>
            <a:ext cx="808442" cy="219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398DDDC-745B-981B-D49F-99F0160188FE}"/>
              </a:ext>
            </a:extLst>
          </p:cNvPr>
          <p:cNvSpPr txBox="1"/>
          <p:nvPr/>
        </p:nvSpPr>
        <p:spPr>
          <a:xfrm>
            <a:off x="3806374" y="3830348"/>
            <a:ext cx="2289626" cy="830997"/>
          </a:xfrm>
          <a:prstGeom prst="rect">
            <a:avLst/>
          </a:prstGeom>
          <a:noFill/>
        </p:spPr>
        <p:txBody>
          <a:bodyPr wrap="square">
            <a:spAutoFit/>
          </a:bodyPr>
          <a:lstStyle/>
          <a:p>
            <a:pPr algn="r"/>
            <a:r>
              <a:rPr lang="en-GB" sz="1600" dirty="0">
                <a:effectLst/>
                <a:latin typeface="+mn-lt"/>
                <a:cs typeface="Arial" panose="020B0604020202020204" pitchFamily="34" charset="0"/>
              </a:rPr>
              <a:t>DARA+BOR+DEX</a:t>
            </a:r>
            <a:br>
              <a:rPr lang="en-GB" sz="1600" dirty="0">
                <a:effectLst/>
                <a:latin typeface="+mn-lt"/>
                <a:cs typeface="Arial" panose="020B0604020202020204" pitchFamily="34" charset="0"/>
              </a:rPr>
            </a:br>
            <a:r>
              <a:rPr lang="en-GB" sz="1600" dirty="0">
                <a:effectLst/>
                <a:latin typeface="+mn-lt"/>
                <a:cs typeface="Arial" panose="020B0604020202020204" pitchFamily="34" charset="0"/>
              </a:rPr>
              <a:t>median PFS</a:t>
            </a:r>
            <a:r>
              <a:rPr lang="en-GB" sz="1600" dirty="0">
                <a:cs typeface="Arial" panose="020B0604020202020204" pitchFamily="34" charset="0"/>
              </a:rPr>
              <a:t>: </a:t>
            </a:r>
          </a:p>
          <a:p>
            <a:pPr algn="r"/>
            <a:r>
              <a:rPr lang="en-GB" sz="1600" dirty="0">
                <a:cs typeface="Arial" panose="020B0604020202020204" pitchFamily="34" charset="0"/>
              </a:rPr>
              <a:t>27.0 months</a:t>
            </a:r>
            <a:endParaRPr lang="en-GB" sz="1600" dirty="0"/>
          </a:p>
        </p:txBody>
      </p:sp>
      <p:sp>
        <p:nvSpPr>
          <p:cNvPr id="14" name="Rectangle 13">
            <a:extLst>
              <a:ext uri="{FF2B5EF4-FFF2-40B4-BE49-F238E27FC236}">
                <a16:creationId xmlns:a16="http://schemas.microsoft.com/office/drawing/2014/main" id="{82B16738-2ABD-DA59-F215-432AE478DE7C}"/>
              </a:ext>
            </a:extLst>
          </p:cNvPr>
          <p:cNvSpPr/>
          <p:nvPr/>
        </p:nvSpPr>
        <p:spPr>
          <a:xfrm>
            <a:off x="4270786" y="4853258"/>
            <a:ext cx="1380420" cy="32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6F0849D-1F06-BFFD-81D4-E16AE65A49B9}"/>
              </a:ext>
            </a:extLst>
          </p:cNvPr>
          <p:cNvSpPr txBox="1"/>
          <p:nvPr/>
        </p:nvSpPr>
        <p:spPr>
          <a:xfrm>
            <a:off x="3785099" y="4708424"/>
            <a:ext cx="2289626" cy="830997"/>
          </a:xfrm>
          <a:prstGeom prst="rect">
            <a:avLst/>
          </a:prstGeom>
          <a:noFill/>
        </p:spPr>
        <p:txBody>
          <a:bodyPr wrap="square">
            <a:spAutoFit/>
          </a:bodyPr>
          <a:lstStyle/>
          <a:p>
            <a:pPr algn="r"/>
            <a:r>
              <a:rPr lang="en-GB" sz="1600" dirty="0">
                <a:effectLst/>
                <a:latin typeface="+mn-lt"/>
                <a:cs typeface="Arial" panose="020B0604020202020204" pitchFamily="34" charset="0"/>
              </a:rPr>
              <a:t>BOR+DEX</a:t>
            </a:r>
            <a:br>
              <a:rPr lang="en-GB" sz="1600" dirty="0">
                <a:effectLst/>
                <a:latin typeface="+mn-lt"/>
                <a:cs typeface="Arial" panose="020B0604020202020204" pitchFamily="34" charset="0"/>
              </a:rPr>
            </a:br>
            <a:r>
              <a:rPr lang="en-GB" sz="1600" dirty="0">
                <a:effectLst/>
                <a:latin typeface="+mn-lt"/>
                <a:cs typeface="Arial" panose="020B0604020202020204" pitchFamily="34" charset="0"/>
              </a:rPr>
              <a:t>median PFS</a:t>
            </a:r>
            <a:r>
              <a:rPr lang="en-GB" sz="1600" dirty="0">
                <a:cs typeface="Arial" panose="020B0604020202020204" pitchFamily="34" charset="0"/>
              </a:rPr>
              <a:t>: </a:t>
            </a:r>
          </a:p>
          <a:p>
            <a:pPr algn="r"/>
            <a:r>
              <a:rPr lang="en-GB" sz="1600" dirty="0">
                <a:cs typeface="Arial" panose="020B0604020202020204" pitchFamily="34" charset="0"/>
              </a:rPr>
              <a:t>7.9 months</a:t>
            </a:r>
            <a:endParaRPr lang="en-GB" sz="1600" dirty="0"/>
          </a:p>
        </p:txBody>
      </p:sp>
      <p:sp>
        <p:nvSpPr>
          <p:cNvPr id="13" name="Rectangle 12">
            <a:extLst>
              <a:ext uri="{FF2B5EF4-FFF2-40B4-BE49-F238E27FC236}">
                <a16:creationId xmlns:a16="http://schemas.microsoft.com/office/drawing/2014/main" id="{92950D23-2F44-58EE-B34C-79A9A18990C0}"/>
              </a:ext>
            </a:extLst>
          </p:cNvPr>
          <p:cNvSpPr/>
          <p:nvPr/>
        </p:nvSpPr>
        <p:spPr>
          <a:xfrm>
            <a:off x="932157" y="4475747"/>
            <a:ext cx="728199" cy="830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3">
            <a:extLst>
              <a:ext uri="{FF2B5EF4-FFF2-40B4-BE49-F238E27FC236}">
                <a16:creationId xmlns:a16="http://schemas.microsoft.com/office/drawing/2014/main" id="{1AD52ED3-D8D6-4182-DB1B-14B9E50472C4}"/>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13</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80976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234186" y="270687"/>
            <a:ext cx="11527684" cy="1022110"/>
          </a:xfrm>
        </p:spPr>
        <p:txBody>
          <a:bodyPr>
            <a:normAutofit/>
          </a:bodyPr>
          <a:lstStyle/>
          <a:p>
            <a:pPr>
              <a:tabLst>
                <a:tab pos="6007100" algn="l"/>
              </a:tabLst>
            </a:pPr>
            <a:r>
              <a:rPr lang="en-GB" sz="3600" dirty="0"/>
              <a:t>CASTOR results – OS</a:t>
            </a:r>
            <a:br>
              <a:rPr lang="en-GB" sz="3600" dirty="0"/>
            </a:br>
            <a:r>
              <a:rPr lang="en-GB" sz="2700" dirty="0" err="1"/>
              <a:t>OS</a:t>
            </a:r>
            <a:r>
              <a:rPr lang="en-GB" sz="2700" dirty="0"/>
              <a:t> was key area of uncertainty in TA573 due to data immaturity</a:t>
            </a:r>
            <a:endParaRPr lang="en-GB" sz="2700" b="0" dirty="0"/>
          </a:p>
        </p:txBody>
      </p:sp>
      <p:sp>
        <p:nvSpPr>
          <p:cNvPr id="4" name="TextBox 3">
            <a:extLst>
              <a:ext uri="{FF2B5EF4-FFF2-40B4-BE49-F238E27FC236}">
                <a16:creationId xmlns:a16="http://schemas.microsoft.com/office/drawing/2014/main" id="{E0B08259-754E-6640-90E7-A8D0E6061982}"/>
              </a:ext>
            </a:extLst>
          </p:cNvPr>
          <p:cNvSpPr txBox="1"/>
          <p:nvPr/>
        </p:nvSpPr>
        <p:spPr>
          <a:xfrm>
            <a:off x="5998028" y="1202152"/>
            <a:ext cx="5627914" cy="369332"/>
          </a:xfrm>
          <a:prstGeom prst="rect">
            <a:avLst/>
          </a:prstGeom>
          <a:noFill/>
        </p:spPr>
        <p:txBody>
          <a:bodyPr wrap="square" rtlCol="0">
            <a:spAutoFit/>
          </a:bodyPr>
          <a:lstStyle/>
          <a:p>
            <a:r>
              <a:rPr lang="en-GB" b="1" dirty="0"/>
              <a:t>Table 6 </a:t>
            </a:r>
            <a:r>
              <a:rPr lang="en-GB" dirty="0"/>
              <a:t>Summary of OS results in 1PL subgroup</a:t>
            </a:r>
          </a:p>
        </p:txBody>
      </p:sp>
      <p:graphicFrame>
        <p:nvGraphicFramePr>
          <p:cNvPr id="3" name="Table 2">
            <a:extLst>
              <a:ext uri="{FF2B5EF4-FFF2-40B4-BE49-F238E27FC236}">
                <a16:creationId xmlns:a16="http://schemas.microsoft.com/office/drawing/2014/main" id="{DC1DBE84-7F1D-D976-9D39-E8F349120B32}"/>
              </a:ext>
            </a:extLst>
          </p:cNvPr>
          <p:cNvGraphicFramePr>
            <a:graphicFrameLocks noGrp="1"/>
          </p:cNvGraphicFramePr>
          <p:nvPr>
            <p:extLst>
              <p:ext uri="{D42A27DB-BD31-4B8C-83A1-F6EECF244321}">
                <p14:modId xmlns:p14="http://schemas.microsoft.com/office/powerpoint/2010/main" val="1679358188"/>
              </p:ext>
            </p:extLst>
          </p:nvPr>
        </p:nvGraphicFramePr>
        <p:xfrm>
          <a:off x="5987137" y="1586182"/>
          <a:ext cx="6008915" cy="3398520"/>
        </p:xfrm>
        <a:graphic>
          <a:graphicData uri="http://schemas.openxmlformats.org/drawingml/2006/table">
            <a:tbl>
              <a:tblPr firstRow="1" firstCol="1" bandRow="1">
                <a:tableStyleId>{5C22544A-7EE6-4342-B048-85BDC9FD1C3A}</a:tableStyleId>
              </a:tblPr>
              <a:tblGrid>
                <a:gridCol w="3278783">
                  <a:extLst>
                    <a:ext uri="{9D8B030D-6E8A-4147-A177-3AD203B41FA5}">
                      <a16:colId xmlns:a16="http://schemas.microsoft.com/office/drawing/2014/main" val="910126845"/>
                    </a:ext>
                  </a:extLst>
                </a:gridCol>
                <a:gridCol w="1211835">
                  <a:extLst>
                    <a:ext uri="{9D8B030D-6E8A-4147-A177-3AD203B41FA5}">
                      <a16:colId xmlns:a16="http://schemas.microsoft.com/office/drawing/2014/main" val="281347969"/>
                    </a:ext>
                  </a:extLst>
                </a:gridCol>
                <a:gridCol w="275970">
                  <a:extLst>
                    <a:ext uri="{9D8B030D-6E8A-4147-A177-3AD203B41FA5}">
                      <a16:colId xmlns:a16="http://schemas.microsoft.com/office/drawing/2014/main" val="328583945"/>
                    </a:ext>
                  </a:extLst>
                </a:gridCol>
                <a:gridCol w="1242327">
                  <a:extLst>
                    <a:ext uri="{9D8B030D-6E8A-4147-A177-3AD203B41FA5}">
                      <a16:colId xmlns:a16="http://schemas.microsoft.com/office/drawing/2014/main" val="2720600258"/>
                    </a:ext>
                  </a:extLst>
                </a:gridCol>
              </a:tblGrid>
              <a:tr h="666919">
                <a:tc>
                  <a:txBody>
                    <a:bodyPr/>
                    <a:lstStyle/>
                    <a:p>
                      <a:pPr>
                        <a:lnSpc>
                          <a:spcPct val="150000"/>
                        </a:lnSpc>
                      </a:pPr>
                      <a:r>
                        <a:rPr lang="en-GB" sz="1800" dirty="0">
                          <a:solidFill>
                            <a:schemeClr val="bg1"/>
                          </a:solidFill>
                          <a:effectLst/>
                          <a:latin typeface="+mn-lt"/>
                          <a:cs typeface="Arial" panose="020B0604020202020204" pitchFamily="34" charset="0"/>
                        </a:rPr>
                        <a:t> </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21616" marR="21616" marT="0" marB="0"/>
                </a:tc>
                <a:tc gridSpan="2">
                  <a:txBody>
                    <a:bodyPr/>
                    <a:lstStyle/>
                    <a:p>
                      <a:pPr>
                        <a:lnSpc>
                          <a:spcPct val="150000"/>
                        </a:lnSpc>
                      </a:pPr>
                      <a:r>
                        <a:rPr lang="en-GB" sz="1800" dirty="0">
                          <a:solidFill>
                            <a:schemeClr val="bg1"/>
                          </a:solidFill>
                          <a:effectLst/>
                          <a:latin typeface="+mn-lt"/>
                          <a:cs typeface="Arial" panose="020B0604020202020204" pitchFamily="34" charset="0"/>
                        </a:rPr>
                        <a:t>DARA+BOR+DEX(n=122)</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21616" marR="21616" marT="0" marB="0"/>
                </a:tc>
                <a:tc hMerge="1">
                  <a:txBody>
                    <a:bodyPr/>
                    <a:lstStyle/>
                    <a:p>
                      <a:endParaRPr lang="en-GB"/>
                    </a:p>
                  </a:txBody>
                  <a:tcPr/>
                </a:tc>
                <a:tc>
                  <a:txBody>
                    <a:bodyPr/>
                    <a:lstStyle/>
                    <a:p>
                      <a:pPr>
                        <a:lnSpc>
                          <a:spcPct val="150000"/>
                        </a:lnSpc>
                      </a:pPr>
                      <a:r>
                        <a:rPr lang="en-GB" sz="1800" dirty="0">
                          <a:solidFill>
                            <a:schemeClr val="bg1"/>
                          </a:solidFill>
                          <a:effectLst/>
                          <a:latin typeface="+mn-lt"/>
                          <a:cs typeface="Arial" panose="020B0604020202020204" pitchFamily="34" charset="0"/>
                        </a:rPr>
                        <a:t>BOR+DEX (n=113)</a:t>
                      </a:r>
                      <a:endParaRPr lang="en-GB" sz="1800" dirty="0">
                        <a:solidFill>
                          <a:schemeClr val="bg1"/>
                        </a:solidFill>
                        <a:effectLst/>
                        <a:latin typeface="+mn-lt"/>
                        <a:ea typeface="Calibri" panose="020F0502020204030204" pitchFamily="34" charset="0"/>
                        <a:cs typeface="Arial" panose="020B0604020202020204" pitchFamily="34" charset="0"/>
                      </a:endParaRPr>
                    </a:p>
                  </a:txBody>
                  <a:tcPr marL="21616" marR="21616" marT="0" marB="0"/>
                </a:tc>
                <a:extLst>
                  <a:ext uri="{0D108BD9-81ED-4DB2-BD59-A6C34878D82A}">
                    <a16:rowId xmlns:a16="http://schemas.microsoft.com/office/drawing/2014/main" val="1801880268"/>
                  </a:ext>
                </a:extLst>
              </a:tr>
              <a:tr h="311521">
                <a:tc>
                  <a:txBody>
                    <a:bodyPr/>
                    <a:lstStyle/>
                    <a:p>
                      <a:pPr>
                        <a:lnSpc>
                          <a:spcPct val="150000"/>
                        </a:lnSpc>
                      </a:pPr>
                      <a:r>
                        <a:rPr lang="en-GB" sz="1800" dirty="0">
                          <a:effectLst/>
                          <a:latin typeface="+mn-lt"/>
                          <a:cs typeface="Arial" panose="020B0604020202020204" pitchFamily="34" charset="0"/>
                        </a:rPr>
                        <a:t>Died</a:t>
                      </a:r>
                      <a:endParaRPr lang="en-GB" sz="1800" dirty="0">
                        <a:effectLst/>
                        <a:latin typeface="+mn-lt"/>
                        <a:ea typeface="Calibri" panose="020F0502020204030204" pitchFamily="34" charset="0"/>
                        <a:cs typeface="Arial" panose="020B0604020202020204" pitchFamily="34" charset="0"/>
                      </a:endParaRPr>
                    </a:p>
                  </a:txBody>
                  <a:tcPr marL="21616" marR="21616" marT="0" marB="0"/>
                </a:tc>
                <a:tc gridSpan="2">
                  <a:txBody>
                    <a:bodyPr/>
                    <a:lstStyle/>
                    <a:p>
                      <a:pPr algn="l">
                        <a:lnSpc>
                          <a:spcPct val="150000"/>
                        </a:lnSpc>
                      </a:pPr>
                      <a:r>
                        <a:rPr lang="en-GB" sz="1800" dirty="0">
                          <a:effectLst/>
                          <a:latin typeface="+mn-lt"/>
                          <a:cs typeface="Arial" panose="020B0604020202020204" pitchFamily="34" charset="0"/>
                        </a:rPr>
                        <a:t>55 (45.1%)</a:t>
                      </a:r>
                      <a:endParaRPr lang="en-GB" sz="1800" dirty="0">
                        <a:effectLst/>
                        <a:latin typeface="+mn-lt"/>
                        <a:ea typeface="Calibri" panose="020F0502020204030204" pitchFamily="34" charset="0"/>
                        <a:cs typeface="Arial" panose="020B0604020202020204" pitchFamily="34" charset="0"/>
                      </a:endParaRPr>
                    </a:p>
                  </a:txBody>
                  <a:tcPr marL="21616" marR="21616" marT="0" marB="0"/>
                </a:tc>
                <a:tc hMerge="1">
                  <a:txBody>
                    <a:bodyPr/>
                    <a:lstStyle/>
                    <a:p>
                      <a:endParaRPr lang="en-GB"/>
                    </a:p>
                  </a:txBody>
                  <a:tcPr/>
                </a:tc>
                <a:tc>
                  <a:txBody>
                    <a:bodyPr/>
                    <a:lstStyle/>
                    <a:p>
                      <a:pPr algn="l">
                        <a:lnSpc>
                          <a:spcPct val="150000"/>
                        </a:lnSpc>
                      </a:pPr>
                      <a:r>
                        <a:rPr lang="en-GB" sz="1800" dirty="0">
                          <a:effectLst/>
                          <a:latin typeface="+mn-lt"/>
                          <a:cs typeface="Arial" panose="020B0604020202020204" pitchFamily="34" charset="0"/>
                        </a:rPr>
                        <a:t>74 (65.5%)</a:t>
                      </a:r>
                      <a:endParaRPr lang="en-GB" sz="1800" dirty="0">
                        <a:effectLst/>
                        <a:latin typeface="+mn-lt"/>
                        <a:ea typeface="Calibri" panose="020F0502020204030204" pitchFamily="34" charset="0"/>
                        <a:cs typeface="Arial" panose="020B0604020202020204" pitchFamily="34" charset="0"/>
                      </a:endParaRPr>
                    </a:p>
                  </a:txBody>
                  <a:tcPr marL="21616" marR="21616" marT="0" marB="0"/>
                </a:tc>
                <a:extLst>
                  <a:ext uri="{0D108BD9-81ED-4DB2-BD59-A6C34878D82A}">
                    <a16:rowId xmlns:a16="http://schemas.microsoft.com/office/drawing/2014/main" val="2742286744"/>
                  </a:ext>
                </a:extLst>
              </a:tr>
              <a:tr h="666919">
                <a:tc>
                  <a:txBody>
                    <a:bodyPr/>
                    <a:lstStyle/>
                    <a:p>
                      <a:pPr>
                        <a:lnSpc>
                          <a:spcPct val="150000"/>
                        </a:lnSpc>
                      </a:pPr>
                      <a:r>
                        <a:rPr lang="en-GB" sz="1800" dirty="0">
                          <a:effectLst/>
                          <a:latin typeface="+mn-lt"/>
                          <a:cs typeface="Arial" panose="020B0604020202020204" pitchFamily="34" charset="0"/>
                        </a:rPr>
                        <a:t>Median OS </a:t>
                      </a:r>
                    </a:p>
                    <a:p>
                      <a:pPr>
                        <a:lnSpc>
                          <a:spcPct val="150000"/>
                        </a:lnSpc>
                      </a:pPr>
                      <a:r>
                        <a:rPr lang="en-GB" sz="1800" dirty="0">
                          <a:effectLst/>
                          <a:latin typeface="+mn-lt"/>
                          <a:cs typeface="Arial" panose="020B0604020202020204" pitchFamily="34" charset="0"/>
                        </a:rPr>
                        <a:t>(95% CI), months</a:t>
                      </a:r>
                      <a:endParaRPr lang="en-GB" sz="1800" dirty="0">
                        <a:effectLst/>
                        <a:latin typeface="+mn-lt"/>
                        <a:ea typeface="Calibri" panose="020F0502020204030204" pitchFamily="34" charset="0"/>
                        <a:cs typeface="Arial" panose="020B0604020202020204" pitchFamily="34" charset="0"/>
                      </a:endParaRPr>
                    </a:p>
                  </a:txBody>
                  <a:tcPr marL="21616" marR="21616" marT="0" marB="0"/>
                </a:tc>
                <a:tc gridSpan="2">
                  <a:txBody>
                    <a:bodyPr/>
                    <a:lstStyle/>
                    <a:p>
                      <a:pPr algn="l">
                        <a:lnSpc>
                          <a:spcPct val="150000"/>
                        </a:lnSpc>
                      </a:pPr>
                      <a:r>
                        <a:rPr lang="en-GB" sz="1800" dirty="0">
                          <a:effectLst/>
                          <a:latin typeface="+mn-lt"/>
                          <a:cs typeface="Arial" panose="020B0604020202020204" pitchFamily="34" charset="0"/>
                        </a:rPr>
                        <a:t>NE</a:t>
                      </a:r>
                    </a:p>
                    <a:p>
                      <a:pPr algn="l">
                        <a:lnSpc>
                          <a:spcPct val="150000"/>
                        </a:lnSpc>
                      </a:pPr>
                      <a:r>
                        <a:rPr lang="en-GB" sz="1800" dirty="0">
                          <a:effectLst/>
                          <a:latin typeface="+mn-lt"/>
                          <a:cs typeface="Arial" panose="020B0604020202020204" pitchFamily="34" charset="0"/>
                        </a:rPr>
                        <a:t>(59.7, NE)</a:t>
                      </a:r>
                      <a:endParaRPr lang="en-GB" sz="1800" dirty="0">
                        <a:effectLst/>
                        <a:latin typeface="+mn-lt"/>
                        <a:ea typeface="Calibri" panose="020F0502020204030204" pitchFamily="34" charset="0"/>
                        <a:cs typeface="Arial" panose="020B0604020202020204" pitchFamily="34" charset="0"/>
                      </a:endParaRPr>
                    </a:p>
                  </a:txBody>
                  <a:tcPr marL="21616" marR="21616" marT="0" marB="0"/>
                </a:tc>
                <a:tc hMerge="1">
                  <a:txBody>
                    <a:bodyPr/>
                    <a:lstStyle/>
                    <a:p>
                      <a:endParaRPr lang="en-GB"/>
                    </a:p>
                  </a:txBody>
                  <a:tcPr/>
                </a:tc>
                <a:tc>
                  <a:txBody>
                    <a:bodyPr/>
                    <a:lstStyle/>
                    <a:p>
                      <a:pPr algn="l">
                        <a:lnSpc>
                          <a:spcPct val="150000"/>
                        </a:lnSpc>
                      </a:pPr>
                      <a:r>
                        <a:rPr lang="en-GB" sz="1800" dirty="0">
                          <a:effectLst/>
                          <a:latin typeface="+mn-lt"/>
                          <a:cs typeface="Arial" panose="020B0604020202020204" pitchFamily="34" charset="0"/>
                        </a:rPr>
                        <a:t>47.0</a:t>
                      </a:r>
                    </a:p>
                    <a:p>
                      <a:pPr algn="l">
                        <a:lnSpc>
                          <a:spcPct val="150000"/>
                        </a:lnSpc>
                      </a:pPr>
                      <a:r>
                        <a:rPr lang="en-GB" sz="1800" dirty="0">
                          <a:effectLst/>
                          <a:latin typeface="+mn-lt"/>
                          <a:cs typeface="Arial" panose="020B0604020202020204" pitchFamily="34" charset="0"/>
                        </a:rPr>
                        <a:t>(32.6, 58.7)</a:t>
                      </a:r>
                      <a:endParaRPr lang="en-GB" sz="1800" dirty="0">
                        <a:effectLst/>
                        <a:latin typeface="+mn-lt"/>
                        <a:ea typeface="Calibri" panose="020F0502020204030204" pitchFamily="34" charset="0"/>
                        <a:cs typeface="Arial" panose="020B0604020202020204" pitchFamily="34" charset="0"/>
                      </a:endParaRPr>
                    </a:p>
                  </a:txBody>
                  <a:tcPr marL="21616" marR="21616" marT="0" marB="0"/>
                </a:tc>
                <a:extLst>
                  <a:ext uri="{0D108BD9-81ED-4DB2-BD59-A6C34878D82A}">
                    <a16:rowId xmlns:a16="http://schemas.microsoft.com/office/drawing/2014/main" val="3477534118"/>
                  </a:ext>
                </a:extLst>
              </a:tr>
              <a:tr h="311521">
                <a:tc>
                  <a:txBody>
                    <a:bodyPr/>
                    <a:lstStyle/>
                    <a:p>
                      <a:pPr>
                        <a:lnSpc>
                          <a:spcPct val="150000"/>
                        </a:lnSpc>
                      </a:pPr>
                      <a:r>
                        <a:rPr lang="en-GB" sz="1800" dirty="0">
                          <a:effectLst/>
                          <a:latin typeface="+mn-lt"/>
                          <a:cs typeface="Arial" panose="020B0604020202020204" pitchFamily="34" charset="0"/>
                        </a:rPr>
                        <a:t>Hazard ratio (95% CI)</a:t>
                      </a:r>
                    </a:p>
                  </a:txBody>
                  <a:tcPr marL="21616" marR="21616" marT="0" marB="0"/>
                </a:tc>
                <a:tc gridSpan="3">
                  <a:txBody>
                    <a:bodyPr/>
                    <a:lstStyle/>
                    <a:p>
                      <a:pPr algn="l">
                        <a:lnSpc>
                          <a:spcPct val="150000"/>
                        </a:lnSpc>
                      </a:pPr>
                      <a:r>
                        <a:rPr lang="en-GB" sz="1800" dirty="0">
                          <a:effectLst/>
                          <a:latin typeface="+mn-lt"/>
                          <a:cs typeface="Arial" panose="020B0604020202020204" pitchFamily="34" charset="0"/>
                        </a:rPr>
                        <a:t>0.56 (0.39, 0.80)</a:t>
                      </a:r>
                    </a:p>
                  </a:txBody>
                  <a:tcPr marL="21616" marR="21616" marT="0" marB="0"/>
                </a:tc>
                <a:tc hMerge="1">
                  <a:txBody>
                    <a:bodyPr/>
                    <a:lstStyle/>
                    <a:p>
                      <a:endParaRPr lang="en-GB"/>
                    </a:p>
                  </a:txBody>
                  <a:tcPr/>
                </a:tc>
                <a:tc hMerge="1">
                  <a:txBody>
                    <a:bodyPr/>
                    <a:lstStyle/>
                    <a:p>
                      <a:pPr>
                        <a:lnSpc>
                          <a:spcPct val="150000"/>
                        </a:lnSpc>
                      </a:pPr>
                      <a:endParaRPr lang="en-GB" sz="1800" dirty="0">
                        <a:effectLst/>
                      </a:endParaRPr>
                    </a:p>
                  </a:txBody>
                  <a:tcPr marL="21616" marR="21616" marT="0" marB="0"/>
                </a:tc>
                <a:extLst>
                  <a:ext uri="{0D108BD9-81ED-4DB2-BD59-A6C34878D82A}">
                    <a16:rowId xmlns:a16="http://schemas.microsoft.com/office/drawing/2014/main" val="3105842343"/>
                  </a:ext>
                </a:extLst>
              </a:tr>
              <a:tr h="31152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dirty="0">
                          <a:effectLst/>
                          <a:latin typeface="+mn-lt"/>
                          <a:cs typeface="Arial" panose="020B0604020202020204" pitchFamily="34" charset="0"/>
                        </a:rPr>
                        <a:t>Switch to non-UK therapy (%)</a:t>
                      </a:r>
                    </a:p>
                  </a:txBody>
                  <a:tcPr marL="21616" marR="21616" marT="0" marB="0"/>
                </a:tc>
                <a:tc>
                  <a:txBody>
                    <a:bodyPr/>
                    <a:lstStyle/>
                    <a:p>
                      <a:pPr algn="l">
                        <a:lnSpc>
                          <a:spcPct val="15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mn-lt"/>
                        <a:cs typeface="Arial" panose="020B0604020202020204" pitchFamily="34" charset="0"/>
                      </a:endParaRPr>
                    </a:p>
                  </a:txBody>
                  <a:tcPr marL="21616" marR="21616" marT="0" marB="0"/>
                </a:tc>
                <a:tc gridSpan="2">
                  <a:txBody>
                    <a:bodyPr/>
                    <a:lstStyle/>
                    <a:p>
                      <a:pPr algn="l">
                        <a:lnSpc>
                          <a:spcPct val="15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mn-lt"/>
                        <a:cs typeface="Arial" panose="020B0604020202020204" pitchFamily="34" charset="0"/>
                      </a:endParaRPr>
                    </a:p>
                  </a:txBody>
                  <a:tcPr marL="21616" marR="21616" marT="0" marB="0"/>
                </a:tc>
                <a:tc hMerge="1">
                  <a:txBody>
                    <a:bodyPr/>
                    <a:lstStyle/>
                    <a:p>
                      <a:endParaRPr lang="en-GB" dirty="0"/>
                    </a:p>
                  </a:txBody>
                  <a:tcPr/>
                </a:tc>
                <a:extLst>
                  <a:ext uri="{0D108BD9-81ED-4DB2-BD59-A6C34878D82A}">
                    <a16:rowId xmlns:a16="http://schemas.microsoft.com/office/drawing/2014/main" val="1667302425"/>
                  </a:ext>
                </a:extLst>
              </a:tr>
              <a:tr h="666919">
                <a:tc>
                  <a:txBody>
                    <a:bodyPr/>
                    <a:lstStyle/>
                    <a:p>
                      <a:pPr>
                        <a:lnSpc>
                          <a:spcPct val="150000"/>
                        </a:lnSpc>
                      </a:pPr>
                      <a:r>
                        <a:rPr lang="en-GB" sz="1800" dirty="0">
                          <a:effectLst/>
                          <a:latin typeface="+mn-lt"/>
                          <a:cs typeface="Arial" panose="020B0604020202020204" pitchFamily="34" charset="0"/>
                        </a:rPr>
                        <a:t>Adjusted* for switching</a:t>
                      </a:r>
                    </a:p>
                    <a:p>
                      <a:pPr>
                        <a:lnSpc>
                          <a:spcPct val="150000"/>
                        </a:lnSpc>
                      </a:pPr>
                      <a:r>
                        <a:rPr lang="en-GB" sz="1800" dirty="0">
                          <a:effectLst/>
                          <a:latin typeface="+mn-lt"/>
                          <a:cs typeface="Arial" panose="020B0604020202020204" pitchFamily="34" charset="0"/>
                        </a:rPr>
                        <a:t>Hazard ratio (95% CI) </a:t>
                      </a:r>
                    </a:p>
                  </a:txBody>
                  <a:tcPr marL="21616" marR="21616" marT="0" marB="0"/>
                </a:tc>
                <a:tc gridSpan="3">
                  <a:txBody>
                    <a:bodyPr/>
                    <a:lstStyle/>
                    <a:p>
                      <a:pPr algn="l">
                        <a:lnSpc>
                          <a:spcPct val="15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endParaRPr lang="en-GB" sz="1800" dirty="0">
                        <a:effectLst/>
                        <a:highlight>
                          <a:srgbClr val="000000"/>
                        </a:highlight>
                        <a:latin typeface="+mn-lt"/>
                        <a:cs typeface="Arial" panose="020B0604020202020204" pitchFamily="34" charset="0"/>
                      </a:endParaRPr>
                    </a:p>
                  </a:txBody>
                  <a:tcPr marL="21616" marR="21616" marT="0" marB="0"/>
                </a:tc>
                <a:tc hMerge="1">
                  <a:txBody>
                    <a:bodyPr/>
                    <a:lstStyle/>
                    <a:p>
                      <a:endParaRPr lang="en-GB"/>
                    </a:p>
                  </a:txBody>
                  <a:tcPr/>
                </a:tc>
                <a:tc hMerge="1">
                  <a:txBody>
                    <a:bodyPr/>
                    <a:lstStyle/>
                    <a:p>
                      <a:pPr>
                        <a:lnSpc>
                          <a:spcPct val="150000"/>
                        </a:lnSpc>
                      </a:pPr>
                      <a:endParaRPr lang="en-GB" sz="2000" dirty="0">
                        <a:effectLst/>
                        <a:highlight>
                          <a:srgbClr val="FFFF00"/>
                        </a:highlight>
                      </a:endParaRPr>
                    </a:p>
                  </a:txBody>
                  <a:tcPr marL="21616" marR="21616" marT="0" marB="0"/>
                </a:tc>
                <a:extLst>
                  <a:ext uri="{0D108BD9-81ED-4DB2-BD59-A6C34878D82A}">
                    <a16:rowId xmlns:a16="http://schemas.microsoft.com/office/drawing/2014/main" val="59312098"/>
                  </a:ext>
                </a:extLst>
              </a:tr>
            </a:tbl>
          </a:graphicData>
        </a:graphic>
      </p:graphicFrame>
      <p:sp>
        <p:nvSpPr>
          <p:cNvPr id="8" name="TextBox 7">
            <a:extLst>
              <a:ext uri="{FF2B5EF4-FFF2-40B4-BE49-F238E27FC236}">
                <a16:creationId xmlns:a16="http://schemas.microsoft.com/office/drawing/2014/main" id="{482FCB53-E98D-9055-C83E-43DB5933E2D4}"/>
              </a:ext>
            </a:extLst>
          </p:cNvPr>
          <p:cNvSpPr txBox="1"/>
          <p:nvPr/>
        </p:nvSpPr>
        <p:spPr>
          <a:xfrm>
            <a:off x="185057" y="1206498"/>
            <a:ext cx="5689732" cy="646331"/>
          </a:xfrm>
          <a:prstGeom prst="rect">
            <a:avLst/>
          </a:prstGeom>
          <a:noFill/>
        </p:spPr>
        <p:txBody>
          <a:bodyPr wrap="square" rtlCol="0">
            <a:spAutoFit/>
          </a:bodyPr>
          <a:lstStyle/>
          <a:p>
            <a:r>
              <a:rPr lang="en-GB" b="1" dirty="0"/>
              <a:t>Figure 4 </a:t>
            </a:r>
            <a:r>
              <a:rPr lang="en-GB" dirty="0"/>
              <a:t>Adjusted* </a:t>
            </a:r>
            <a:r>
              <a:rPr lang="en-GB" dirty="0" err="1"/>
              <a:t>kaplan</a:t>
            </a:r>
            <a:r>
              <a:rPr lang="en-GB" dirty="0"/>
              <a:t>-Meier plot of OS in 1PL subgroup at 72.6 months median follow-up</a:t>
            </a:r>
          </a:p>
        </p:txBody>
      </p:sp>
      <p:sp>
        <p:nvSpPr>
          <p:cNvPr id="9" name="Rectangle 8" descr="Marker showing slides are confidential ">
            <a:extLst>
              <a:ext uri="{FF2B5EF4-FFF2-40B4-BE49-F238E27FC236}">
                <a16:creationId xmlns:a16="http://schemas.microsoft.com/office/drawing/2014/main" id="{6E0DBA73-2823-D111-EA13-3B82610AFEEE}"/>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10" name="TextBox 9">
            <a:extLst>
              <a:ext uri="{FF2B5EF4-FFF2-40B4-BE49-F238E27FC236}">
                <a16:creationId xmlns:a16="http://schemas.microsoft.com/office/drawing/2014/main" id="{1944E941-09B3-5325-59E7-3C5AE0450270}"/>
              </a:ext>
            </a:extLst>
          </p:cNvPr>
          <p:cNvSpPr txBox="1"/>
          <p:nvPr/>
        </p:nvSpPr>
        <p:spPr>
          <a:xfrm>
            <a:off x="945538" y="6462973"/>
            <a:ext cx="11089679" cy="338554"/>
          </a:xfrm>
          <a:prstGeom prst="rect">
            <a:avLst/>
          </a:prstGeom>
          <a:noFill/>
        </p:spPr>
        <p:txBody>
          <a:bodyPr wrap="square" rtlCol="0">
            <a:spAutoFit/>
          </a:bodyPr>
          <a:lstStyle/>
          <a:p>
            <a:r>
              <a:rPr lang="en-GB" sz="1600" dirty="0"/>
              <a:t>Abbreviations: CI, confidence interval; NE, not estimable; OS, overall survival; 1PL, one prior line of therapy</a:t>
            </a:r>
            <a:endParaRPr lang="en-GB" sz="1400" dirty="0"/>
          </a:p>
        </p:txBody>
      </p:sp>
      <p:sp>
        <p:nvSpPr>
          <p:cNvPr id="5" name="TextBox 4">
            <a:extLst>
              <a:ext uri="{FF2B5EF4-FFF2-40B4-BE49-F238E27FC236}">
                <a16:creationId xmlns:a16="http://schemas.microsoft.com/office/drawing/2014/main" id="{BA9E2B1E-3233-CC76-371D-08F564C3F6ED}"/>
              </a:ext>
            </a:extLst>
          </p:cNvPr>
          <p:cNvSpPr txBox="1"/>
          <p:nvPr/>
        </p:nvSpPr>
        <p:spPr>
          <a:xfrm>
            <a:off x="5998026" y="4969052"/>
            <a:ext cx="6008915" cy="646331"/>
          </a:xfrm>
          <a:prstGeom prst="rect">
            <a:avLst/>
          </a:prstGeom>
          <a:noFill/>
        </p:spPr>
        <p:txBody>
          <a:bodyPr wrap="square" rtlCol="0">
            <a:spAutoFit/>
          </a:bodyPr>
          <a:lstStyle/>
          <a:p>
            <a:r>
              <a:rPr lang="en-GB" dirty="0"/>
              <a:t>*inverse probability of censoring weights used to adjust for non-UK treatments (DARA 4</a:t>
            </a:r>
            <a:r>
              <a:rPr lang="en-GB" baseline="30000" dirty="0"/>
              <a:t>th</a:t>
            </a:r>
            <a:r>
              <a:rPr lang="en-GB" dirty="0"/>
              <a:t> line not adjusted for)</a:t>
            </a:r>
          </a:p>
        </p:txBody>
      </p:sp>
      <p:sp>
        <p:nvSpPr>
          <p:cNvPr id="7" name="Rectangle 6">
            <a:extLst>
              <a:ext uri="{FF2B5EF4-FFF2-40B4-BE49-F238E27FC236}">
                <a16:creationId xmlns:a16="http://schemas.microsoft.com/office/drawing/2014/main" id="{2685DD82-DBDF-CE30-D066-06A4522DD405}"/>
              </a:ext>
            </a:extLst>
          </p:cNvPr>
          <p:cNvSpPr/>
          <p:nvPr/>
        </p:nvSpPr>
        <p:spPr>
          <a:xfrm>
            <a:off x="4929912" y="2760133"/>
            <a:ext cx="883059" cy="474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lide Number Placeholder 3">
            <a:extLst>
              <a:ext uri="{FF2B5EF4-FFF2-40B4-BE49-F238E27FC236}">
                <a16:creationId xmlns:a16="http://schemas.microsoft.com/office/drawing/2014/main" id="{724E6D1C-FD84-024B-C5EB-97D64790405A}"/>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14</a:t>
            </a:fld>
            <a:endParaRPr lang="en-US" sz="1400" dirty="0">
              <a:solidFill>
                <a:schemeClr val="tx1"/>
              </a:solidFill>
              <a:latin typeface="Arial" panose="020B0604020202020204" pitchFamily="34" charset="0"/>
              <a:ea typeface="Arial" panose="02000503000000020004" pitchFamily="2" charset="0"/>
            </a:endParaRPr>
          </a:p>
        </p:txBody>
      </p:sp>
      <p:sp>
        <p:nvSpPr>
          <p:cNvPr id="11" name="Rectangle 10">
            <a:extLst>
              <a:ext uri="{FF2B5EF4-FFF2-40B4-BE49-F238E27FC236}">
                <a16:creationId xmlns:a16="http://schemas.microsoft.com/office/drawing/2014/main" id="{4F0630C0-03FB-9560-5A36-73489E54CED7}"/>
              </a:ext>
            </a:extLst>
          </p:cNvPr>
          <p:cNvSpPr/>
          <p:nvPr/>
        </p:nvSpPr>
        <p:spPr>
          <a:xfrm>
            <a:off x="196213" y="1863368"/>
            <a:ext cx="5616758" cy="37881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029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84D4284-F7E6-7AB5-943B-C3F03758ACD8}"/>
              </a:ext>
            </a:extLst>
          </p:cNvPr>
          <p:cNvSpPr txBox="1"/>
          <p:nvPr/>
        </p:nvSpPr>
        <p:spPr>
          <a:xfrm>
            <a:off x="435349" y="3209672"/>
            <a:ext cx="11213038" cy="2308324"/>
          </a:xfrm>
          <a:prstGeom prst="rect">
            <a:avLst/>
          </a:prstGeom>
          <a:noFill/>
        </p:spPr>
        <p:txBody>
          <a:bodyPr wrap="square" rtlCol="0">
            <a:spAutoFit/>
          </a:bodyPr>
          <a:lstStyle/>
          <a:p>
            <a:pPr marL="285750" indent="-285750">
              <a:buFont typeface="Arial" panose="020B0604020202020204" pitchFamily="34" charset="0"/>
              <a:buChar char="•"/>
            </a:pPr>
            <a:r>
              <a:rPr lang="en-GB" dirty="0"/>
              <a:t>Baseline and time varying covariates considered in a stepwise variable selection process:</a:t>
            </a:r>
          </a:p>
          <a:p>
            <a:pPr marL="742950" lvl="1" indent="-285750">
              <a:buFont typeface="Arial" panose="020B0604020202020204" pitchFamily="34" charset="0"/>
              <a:buChar char="•"/>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p>
          <a:p>
            <a:pPr marL="742950" lvl="1" indent="-285750">
              <a:buFont typeface="Arial" panose="020B0604020202020204" pitchFamily="34" charset="0"/>
              <a:buChar char="•"/>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p>
          <a:p>
            <a:pPr marL="742950" lvl="1" indent="-285750">
              <a:buFont typeface="Arial" panose="020B0604020202020204" pitchFamily="34" charset="0"/>
              <a:buChar char="•"/>
            </a:pPr>
            <a:r>
              <a:rPr lang="en-GB" dirty="0"/>
              <a:t>Analysis does not adjust for DARA 4</a:t>
            </a:r>
            <a:r>
              <a:rPr lang="en-GB" baseline="30000" dirty="0"/>
              <a:t>th</a:t>
            </a:r>
            <a:r>
              <a:rPr lang="en-GB" dirty="0"/>
              <a:t> line</a:t>
            </a:r>
          </a:p>
        </p:txBody>
      </p:sp>
      <p:sp>
        <p:nvSpPr>
          <p:cNvPr id="9" name="Rectangle 8" descr="Marker showing slides are confidential ">
            <a:extLst>
              <a:ext uri="{FF2B5EF4-FFF2-40B4-BE49-F238E27FC236}">
                <a16:creationId xmlns:a16="http://schemas.microsoft.com/office/drawing/2014/main" id="{6E0DBA73-2823-D111-EA13-3B82610AFEEE}"/>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5" name="Slide Number Placeholder 3">
            <a:extLst>
              <a:ext uri="{FF2B5EF4-FFF2-40B4-BE49-F238E27FC236}">
                <a16:creationId xmlns:a16="http://schemas.microsoft.com/office/drawing/2014/main" id="{E9F640AE-8E53-B98B-D50E-FC02AFC7ED33}"/>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15</a:t>
            </a:fld>
            <a:endParaRPr lang="en-US" sz="1400" dirty="0">
              <a:solidFill>
                <a:schemeClr val="tx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5B48E2D0-3854-7672-AD84-E631FCE82327}"/>
              </a:ext>
            </a:extLst>
          </p:cNvPr>
          <p:cNvSpPr>
            <a:spLocks noGrp="1"/>
          </p:cNvSpPr>
          <p:nvPr>
            <p:ph type="ctrTitle"/>
          </p:nvPr>
        </p:nvSpPr>
        <p:spPr>
          <a:xfrm>
            <a:off x="395593" y="387786"/>
            <a:ext cx="12364278" cy="748391"/>
          </a:xfrm>
        </p:spPr>
        <p:txBody>
          <a:bodyPr>
            <a:normAutofit/>
          </a:bodyPr>
          <a:lstStyle/>
          <a:p>
            <a:r>
              <a:rPr lang="en-GB" sz="3500" dirty="0"/>
              <a:t>Inverse probability of censoring weights analysis</a:t>
            </a:r>
          </a:p>
        </p:txBody>
      </p:sp>
      <p:sp>
        <p:nvSpPr>
          <p:cNvPr id="14" name="Rectangle 13" descr="Question to committee">
            <a:extLst>
              <a:ext uri="{FF2B5EF4-FFF2-40B4-BE49-F238E27FC236}">
                <a16:creationId xmlns:a16="http://schemas.microsoft.com/office/drawing/2014/main" id="{40D5F445-8101-D07D-FD27-23C8E91AACD2}"/>
              </a:ext>
            </a:extLst>
          </p:cNvPr>
          <p:cNvSpPr/>
          <p:nvPr/>
        </p:nvSpPr>
        <p:spPr>
          <a:xfrm>
            <a:off x="649356" y="5748028"/>
            <a:ext cx="6944140" cy="6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the committee opinion on the adjustment for subsequent treatments?</a:t>
            </a:r>
          </a:p>
        </p:txBody>
      </p:sp>
      <p:grpSp>
        <p:nvGrpSpPr>
          <p:cNvPr id="18" name="Group 17">
            <a:extLst>
              <a:ext uri="{FF2B5EF4-FFF2-40B4-BE49-F238E27FC236}">
                <a16:creationId xmlns:a16="http://schemas.microsoft.com/office/drawing/2014/main" id="{F48E0A28-75AD-FF49-1A36-647D36B4038E}"/>
              </a:ext>
              <a:ext uri="{C183D7F6-B498-43B3-948B-1728B52AA6E4}">
                <adec:decorative xmlns:adec="http://schemas.microsoft.com/office/drawing/2017/decorative" val="1"/>
              </a:ext>
            </a:extLst>
          </p:cNvPr>
          <p:cNvGrpSpPr/>
          <p:nvPr/>
        </p:nvGrpSpPr>
        <p:grpSpPr>
          <a:xfrm>
            <a:off x="113051" y="5652584"/>
            <a:ext cx="718310" cy="750733"/>
            <a:chOff x="-1440493" y="4133589"/>
            <a:chExt cx="576000" cy="576000"/>
          </a:xfrm>
        </p:grpSpPr>
        <p:sp>
          <p:nvSpPr>
            <p:cNvPr id="19" name="Oval 18">
              <a:extLst>
                <a:ext uri="{FF2B5EF4-FFF2-40B4-BE49-F238E27FC236}">
                  <a16:creationId xmlns:a16="http://schemas.microsoft.com/office/drawing/2014/main" id="{8134D22E-9D1B-D71E-B6AE-BA2E5FF1390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0" name="Graphic 19">
              <a:extLst>
                <a:ext uri="{FF2B5EF4-FFF2-40B4-BE49-F238E27FC236}">
                  <a16:creationId xmlns:a16="http://schemas.microsoft.com/office/drawing/2014/main" id="{AC9BF97A-80EA-8A67-EDC3-CA4366A12F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aphicFrame>
        <p:nvGraphicFramePr>
          <p:cNvPr id="21" name="Table 20">
            <a:extLst>
              <a:ext uri="{FF2B5EF4-FFF2-40B4-BE49-F238E27FC236}">
                <a16:creationId xmlns:a16="http://schemas.microsoft.com/office/drawing/2014/main" id="{5491D642-2D08-0E34-E146-4D13E983E6A6}"/>
              </a:ext>
            </a:extLst>
          </p:cNvPr>
          <p:cNvGraphicFramePr>
            <a:graphicFrameLocks noGrp="1"/>
          </p:cNvGraphicFramePr>
          <p:nvPr>
            <p:extLst>
              <p:ext uri="{D42A27DB-BD31-4B8C-83A1-F6EECF244321}">
                <p14:modId xmlns:p14="http://schemas.microsoft.com/office/powerpoint/2010/main" val="312812941"/>
              </p:ext>
            </p:extLst>
          </p:nvPr>
        </p:nvGraphicFramePr>
        <p:xfrm>
          <a:off x="7770646" y="5495655"/>
          <a:ext cx="3986005" cy="978440"/>
        </p:xfrm>
        <a:graphic>
          <a:graphicData uri="http://schemas.openxmlformats.org/drawingml/2006/table">
            <a:tbl>
              <a:tblPr firstRow="1" firstCol="1" bandRow="1">
                <a:tableStyleId>{5940675A-B579-460E-94D1-54222C63F5DA}</a:tableStyleId>
              </a:tblPr>
              <a:tblGrid>
                <a:gridCol w="1779518">
                  <a:extLst>
                    <a:ext uri="{9D8B030D-6E8A-4147-A177-3AD203B41FA5}">
                      <a16:colId xmlns:a16="http://schemas.microsoft.com/office/drawing/2014/main" val="3650111788"/>
                    </a:ext>
                  </a:extLst>
                </a:gridCol>
                <a:gridCol w="2206487">
                  <a:extLst>
                    <a:ext uri="{9D8B030D-6E8A-4147-A177-3AD203B41FA5}">
                      <a16:colId xmlns:a16="http://schemas.microsoft.com/office/drawing/2014/main" val="292168953"/>
                    </a:ext>
                  </a:extLst>
                </a:gridCol>
              </a:tblGrid>
              <a:tr h="311521">
                <a:tc>
                  <a:txBody>
                    <a:bodyPr/>
                    <a:lstStyle/>
                    <a:p>
                      <a:pPr>
                        <a:lnSpc>
                          <a:spcPct val="100000"/>
                        </a:lnSpc>
                      </a:pPr>
                      <a:r>
                        <a:rPr lang="en-GB" sz="1800" dirty="0">
                          <a:solidFill>
                            <a:schemeClr val="bg1"/>
                          </a:solidFill>
                          <a:effectLst/>
                        </a:rPr>
                        <a:t>HR (95% CI)</a:t>
                      </a:r>
                      <a:endParaRPr lang="en-GB" sz="1800" dirty="0">
                        <a:solidFill>
                          <a:schemeClr val="bg1"/>
                        </a:solidFill>
                        <a:effectLst/>
                        <a:latin typeface="+mn-lt"/>
                        <a:cs typeface="Arial" panose="020B0604020202020204" pitchFamily="34" charset="0"/>
                      </a:endParaRPr>
                    </a:p>
                  </a:txBody>
                  <a:tcPr marL="21616" marR="2161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8096"/>
                    </a:solidFill>
                  </a:tcPr>
                </a:tc>
                <a:tc>
                  <a:txBody>
                    <a:bodyPr/>
                    <a:lstStyle/>
                    <a:p>
                      <a:pPr algn="l">
                        <a:lnSpc>
                          <a:spcPct val="100000"/>
                        </a:lnSpc>
                      </a:pPr>
                      <a:r>
                        <a:rPr lang="en-GB" sz="1800" dirty="0">
                          <a:effectLst/>
                        </a:rPr>
                        <a:t>0.56 (0.39, 0.80)</a:t>
                      </a:r>
                      <a:endParaRPr lang="en-GB" sz="1800" dirty="0">
                        <a:effectLst/>
                        <a:latin typeface="+mn-lt"/>
                        <a:cs typeface="Arial" panose="020B0604020202020204" pitchFamily="34" charset="0"/>
                      </a:endParaRPr>
                    </a:p>
                  </a:txBody>
                  <a:tcPr marL="21616" marR="2161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8DD"/>
                    </a:solidFill>
                  </a:tcPr>
                </a:tc>
                <a:extLst>
                  <a:ext uri="{0D108BD9-81ED-4DB2-BD59-A6C34878D82A}">
                    <a16:rowId xmlns:a16="http://schemas.microsoft.com/office/drawing/2014/main" val="2056731420"/>
                  </a:ext>
                </a:extLst>
              </a:tr>
              <a:tr h="666919">
                <a:tc>
                  <a:txBody>
                    <a:bodyPr/>
                    <a:lstStyle/>
                    <a:p>
                      <a:pPr>
                        <a:lnSpc>
                          <a:spcPct val="100000"/>
                        </a:lnSpc>
                      </a:pPr>
                      <a:r>
                        <a:rPr lang="en-GB" sz="1800" dirty="0">
                          <a:solidFill>
                            <a:schemeClr val="bg1"/>
                          </a:solidFill>
                          <a:effectLst/>
                        </a:rPr>
                        <a:t>IPCW Adjusted HR (95% CI) </a:t>
                      </a:r>
                      <a:endParaRPr lang="en-GB" sz="1800" dirty="0">
                        <a:solidFill>
                          <a:schemeClr val="bg1"/>
                        </a:solidFill>
                        <a:effectLst/>
                        <a:latin typeface="+mn-lt"/>
                        <a:cs typeface="Arial" panose="020B0604020202020204" pitchFamily="34" charset="0"/>
                      </a:endParaRPr>
                    </a:p>
                  </a:txBody>
                  <a:tcPr marL="21616" marR="2161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l">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XXXXXXXXXXXX</a:t>
                      </a:r>
                      <a:endParaRPr lang="en-GB" sz="1800" dirty="0">
                        <a:effectLst/>
                        <a:highlight>
                          <a:srgbClr val="000000"/>
                        </a:highlight>
                        <a:latin typeface="+mn-lt"/>
                        <a:cs typeface="Arial" panose="020B0604020202020204" pitchFamily="34" charset="0"/>
                      </a:endParaRPr>
                    </a:p>
                  </a:txBody>
                  <a:tcPr marL="21616" marR="2161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EF"/>
                    </a:solidFill>
                  </a:tcPr>
                </a:tc>
                <a:extLst>
                  <a:ext uri="{0D108BD9-81ED-4DB2-BD59-A6C34878D82A}">
                    <a16:rowId xmlns:a16="http://schemas.microsoft.com/office/drawing/2014/main" val="2380122141"/>
                  </a:ext>
                </a:extLst>
              </a:tr>
            </a:tbl>
          </a:graphicData>
        </a:graphic>
      </p:graphicFrame>
      <p:sp>
        <p:nvSpPr>
          <p:cNvPr id="22" name="TextBox 21">
            <a:extLst>
              <a:ext uri="{FF2B5EF4-FFF2-40B4-BE49-F238E27FC236}">
                <a16:creationId xmlns:a16="http://schemas.microsoft.com/office/drawing/2014/main" id="{9049A8C6-4CA2-60BA-1647-47236ACC91EB}"/>
              </a:ext>
            </a:extLst>
          </p:cNvPr>
          <p:cNvSpPr txBox="1"/>
          <p:nvPr/>
        </p:nvSpPr>
        <p:spPr>
          <a:xfrm>
            <a:off x="7730890" y="5126323"/>
            <a:ext cx="3852255" cy="369332"/>
          </a:xfrm>
          <a:prstGeom prst="rect">
            <a:avLst/>
          </a:prstGeom>
          <a:noFill/>
        </p:spPr>
        <p:txBody>
          <a:bodyPr wrap="square" rtlCol="0">
            <a:spAutoFit/>
          </a:bodyPr>
          <a:lstStyle/>
          <a:p>
            <a:r>
              <a:rPr lang="en-GB" b="1" dirty="0"/>
              <a:t>Table 8 </a:t>
            </a:r>
            <a:r>
              <a:rPr lang="en-GB" dirty="0"/>
              <a:t>OS results in 1PL subgroup</a:t>
            </a:r>
          </a:p>
        </p:txBody>
      </p:sp>
      <p:graphicFrame>
        <p:nvGraphicFramePr>
          <p:cNvPr id="24" name="Table 23">
            <a:extLst>
              <a:ext uri="{FF2B5EF4-FFF2-40B4-BE49-F238E27FC236}">
                <a16:creationId xmlns:a16="http://schemas.microsoft.com/office/drawing/2014/main" id="{ED75AF5A-36F3-9AA2-7603-95267D9CA954}"/>
              </a:ext>
            </a:extLst>
          </p:cNvPr>
          <p:cNvGraphicFramePr>
            <a:graphicFrameLocks noGrp="1"/>
          </p:cNvGraphicFramePr>
          <p:nvPr>
            <p:extLst>
              <p:ext uri="{D42A27DB-BD31-4B8C-83A1-F6EECF244321}">
                <p14:modId xmlns:p14="http://schemas.microsoft.com/office/powerpoint/2010/main" val="2341896989"/>
              </p:ext>
            </p:extLst>
          </p:nvPr>
        </p:nvGraphicFramePr>
        <p:xfrm>
          <a:off x="504924" y="2041828"/>
          <a:ext cx="10333382" cy="1157128"/>
        </p:xfrm>
        <a:graphic>
          <a:graphicData uri="http://schemas.openxmlformats.org/drawingml/2006/table">
            <a:tbl>
              <a:tblPr firstRow="1" firstCol="1" bandRow="1">
                <a:tableStyleId>{5C22544A-7EE6-4342-B048-85BDC9FD1C3A}</a:tableStyleId>
              </a:tblPr>
              <a:tblGrid>
                <a:gridCol w="2335295">
                  <a:extLst>
                    <a:ext uri="{9D8B030D-6E8A-4147-A177-3AD203B41FA5}">
                      <a16:colId xmlns:a16="http://schemas.microsoft.com/office/drawing/2014/main" val="1517334065"/>
                    </a:ext>
                  </a:extLst>
                </a:gridCol>
                <a:gridCol w="1421296">
                  <a:extLst>
                    <a:ext uri="{9D8B030D-6E8A-4147-A177-3AD203B41FA5}">
                      <a16:colId xmlns:a16="http://schemas.microsoft.com/office/drawing/2014/main" val="1576587163"/>
                    </a:ext>
                  </a:extLst>
                </a:gridCol>
                <a:gridCol w="6576791">
                  <a:extLst>
                    <a:ext uri="{9D8B030D-6E8A-4147-A177-3AD203B41FA5}">
                      <a16:colId xmlns:a16="http://schemas.microsoft.com/office/drawing/2014/main" val="1998878869"/>
                    </a:ext>
                  </a:extLst>
                </a:gridCol>
              </a:tblGrid>
              <a:tr h="599724">
                <a:tc>
                  <a:txBody>
                    <a:bodyPr/>
                    <a:lstStyle/>
                    <a:p>
                      <a:pPr>
                        <a:lnSpc>
                          <a:spcPct val="107000"/>
                        </a:lnSpc>
                        <a:spcAft>
                          <a:spcPts val="800"/>
                        </a:spcAft>
                      </a:pPr>
                      <a:r>
                        <a:rPr lang="en-US" sz="1800">
                          <a:effectLst/>
                        </a:rPr>
                        <a:t>Treatment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086" marR="54086" marT="0" marB="0"/>
                </a:tc>
                <a:tc>
                  <a:txBody>
                    <a:bodyPr/>
                    <a:lstStyle/>
                    <a:p>
                      <a:pPr>
                        <a:lnSpc>
                          <a:spcPct val="107000"/>
                        </a:lnSpc>
                        <a:spcAft>
                          <a:spcPts val="800"/>
                        </a:spcAft>
                      </a:pPr>
                      <a:r>
                        <a:rPr lang="en-US" sz="1800" dirty="0">
                          <a:effectLst/>
                        </a:rPr>
                        <a:t>Number of patients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086" marR="54086" marT="0" marB="0"/>
                </a:tc>
                <a:tc>
                  <a:txBody>
                    <a:bodyPr/>
                    <a:lstStyle/>
                    <a:p>
                      <a:pPr>
                        <a:lnSpc>
                          <a:spcPct val="107000"/>
                        </a:lnSpc>
                        <a:spcAft>
                          <a:spcPts val="800"/>
                        </a:spcAft>
                      </a:pPr>
                      <a:r>
                        <a:rPr lang="en-US" sz="1800" dirty="0">
                          <a:effectLst/>
                        </a:rPr>
                        <a:t>Number (%) of patients who received subsequent treatments not routinely commissioned in England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086" marR="54086" marT="0" marB="0"/>
                </a:tc>
                <a:extLst>
                  <a:ext uri="{0D108BD9-81ED-4DB2-BD59-A6C34878D82A}">
                    <a16:rowId xmlns:a16="http://schemas.microsoft.com/office/drawing/2014/main" val="3979376413"/>
                  </a:ext>
                </a:extLst>
              </a:tr>
              <a:tr h="181908">
                <a:tc>
                  <a:txBody>
                    <a:bodyPr/>
                    <a:lstStyle/>
                    <a:p>
                      <a:pPr>
                        <a:lnSpc>
                          <a:spcPct val="100000"/>
                        </a:lnSpc>
                      </a:pPr>
                      <a:r>
                        <a:rPr lang="en-GB" sz="1800" dirty="0">
                          <a:effectLst/>
                        </a:rPr>
                        <a:t>DARA+BOR+DEX</a:t>
                      </a:r>
                    </a:p>
                  </a:txBody>
                  <a:tcPr marL="54086" marR="54086" marT="0" marB="0"/>
                </a:tc>
                <a:tc>
                  <a:txBody>
                    <a:bodyPr/>
                    <a:lstStyle/>
                    <a:p>
                      <a:pPr algn="ctr">
                        <a:lnSpc>
                          <a:spcPct val="107000"/>
                        </a:lnSpc>
                        <a:spcAft>
                          <a:spcPts val="800"/>
                        </a:spcAft>
                      </a:pPr>
                      <a:r>
                        <a:rPr lang="en-GB" sz="1800" u="sng" kern="1200" dirty="0">
                          <a:solidFill>
                            <a:schemeClr val="tx1"/>
                          </a:solidFill>
                          <a:effectLst/>
                          <a:highlight>
                            <a:srgbClr val="000000"/>
                          </a:highlight>
                          <a:latin typeface="+mn-lt"/>
                          <a:ea typeface="Times New Roman" panose="02020603050405020304" pitchFamily="18" charset="0"/>
                          <a:cs typeface="+mn-cs"/>
                        </a:rPr>
                        <a:t>XXX</a:t>
                      </a:r>
                      <a:endParaRPr lang="en-GB" sz="1800" u="sng"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txBody>
                  <a:tcPr marL="54086" marR="54086" marT="0" marB="0"/>
                </a:tc>
                <a:tc>
                  <a:txBody>
                    <a:bodyPr/>
                    <a:lstStyle/>
                    <a:p>
                      <a:pPr algn="ctr">
                        <a:lnSpc>
                          <a:spcPct val="107000"/>
                        </a:lnSpc>
                        <a:spcAft>
                          <a:spcPts val="800"/>
                        </a:spcAft>
                      </a:pPr>
                      <a:r>
                        <a:rPr lang="en-GB" sz="1800" u="sng" kern="1200" dirty="0">
                          <a:solidFill>
                            <a:schemeClr val="tx1"/>
                          </a:solidFill>
                          <a:effectLst/>
                          <a:highlight>
                            <a:srgbClr val="000000"/>
                          </a:highlight>
                          <a:latin typeface="+mn-lt"/>
                          <a:ea typeface="Times New Roman" panose="02020603050405020304" pitchFamily="18" charset="0"/>
                          <a:cs typeface="+mn-cs"/>
                        </a:rPr>
                        <a:t>XXXXXX</a:t>
                      </a:r>
                      <a:endParaRPr lang="en-GB" sz="1800" u="sng"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txBody>
                  <a:tcPr marL="54086" marR="54086" marT="0" marB="0">
                    <a:solidFill>
                      <a:srgbClr val="CCD8DD"/>
                    </a:solidFill>
                  </a:tcPr>
                </a:tc>
                <a:extLst>
                  <a:ext uri="{0D108BD9-81ED-4DB2-BD59-A6C34878D82A}">
                    <a16:rowId xmlns:a16="http://schemas.microsoft.com/office/drawing/2014/main" val="3214889488"/>
                  </a:ext>
                </a:extLst>
              </a:tr>
              <a:tr h="181908">
                <a:tc>
                  <a:txBody>
                    <a:bodyPr/>
                    <a:lstStyle/>
                    <a:p>
                      <a:pPr>
                        <a:lnSpc>
                          <a:spcPct val="107000"/>
                        </a:lnSpc>
                        <a:spcAft>
                          <a:spcPts val="800"/>
                        </a:spcAft>
                      </a:pPr>
                      <a:r>
                        <a:rPr lang="en-GB" sz="1800" dirty="0">
                          <a:effectLst/>
                        </a:rPr>
                        <a:t>BOR+DEX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086" marR="54086" marT="0" marB="0"/>
                </a:tc>
                <a:tc>
                  <a:txBody>
                    <a:bodyPr/>
                    <a:lstStyle/>
                    <a:p>
                      <a:pPr algn="ctr">
                        <a:lnSpc>
                          <a:spcPct val="107000"/>
                        </a:lnSpc>
                        <a:spcAft>
                          <a:spcPts val="800"/>
                        </a:spcAft>
                      </a:pPr>
                      <a:r>
                        <a:rPr lang="en-GB" sz="1800" u="sng" kern="1200" dirty="0">
                          <a:solidFill>
                            <a:schemeClr val="tx1"/>
                          </a:solidFill>
                          <a:effectLst/>
                          <a:highlight>
                            <a:srgbClr val="000000"/>
                          </a:highlight>
                          <a:latin typeface="+mn-lt"/>
                          <a:ea typeface="Times New Roman" panose="02020603050405020304" pitchFamily="18" charset="0"/>
                          <a:cs typeface="+mn-cs"/>
                        </a:rPr>
                        <a:t>XXX</a:t>
                      </a:r>
                      <a:endParaRPr lang="en-GB" sz="1800" u="sng"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txBody>
                  <a:tcPr marL="54086" marR="54086" marT="0" marB="0"/>
                </a:tc>
                <a:tc>
                  <a:txBody>
                    <a:bodyPr/>
                    <a:lstStyle/>
                    <a:p>
                      <a:pPr algn="ctr">
                        <a:lnSpc>
                          <a:spcPct val="107000"/>
                        </a:lnSpc>
                        <a:spcAft>
                          <a:spcPts val="800"/>
                        </a:spcAft>
                      </a:pPr>
                      <a:r>
                        <a:rPr lang="en-GB" sz="1800" u="sng" kern="1200" dirty="0">
                          <a:solidFill>
                            <a:schemeClr val="tx1"/>
                          </a:solidFill>
                          <a:effectLst/>
                          <a:highlight>
                            <a:srgbClr val="000000"/>
                          </a:highlight>
                          <a:latin typeface="+mn-lt"/>
                          <a:ea typeface="Times New Roman" panose="02020603050405020304" pitchFamily="18" charset="0"/>
                          <a:cs typeface="+mn-cs"/>
                        </a:rPr>
                        <a:t>XXXXXX</a:t>
                      </a:r>
                      <a:endParaRPr lang="en-GB" sz="1800" u="sng"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a:txBody>
                  <a:tcPr marL="54086" marR="54086" marT="0" marB="0">
                    <a:solidFill>
                      <a:srgbClr val="E8EDEF"/>
                    </a:solidFill>
                  </a:tcPr>
                </a:tc>
                <a:extLst>
                  <a:ext uri="{0D108BD9-81ED-4DB2-BD59-A6C34878D82A}">
                    <a16:rowId xmlns:a16="http://schemas.microsoft.com/office/drawing/2014/main" val="662474257"/>
                  </a:ext>
                </a:extLst>
              </a:tr>
            </a:tbl>
          </a:graphicData>
        </a:graphic>
      </p:graphicFrame>
      <p:sp>
        <p:nvSpPr>
          <p:cNvPr id="26" name="TextBox 25">
            <a:extLst>
              <a:ext uri="{FF2B5EF4-FFF2-40B4-BE49-F238E27FC236}">
                <a16:creationId xmlns:a16="http://schemas.microsoft.com/office/drawing/2014/main" id="{8333527F-528F-D28C-E478-6A3363473921}"/>
              </a:ext>
            </a:extLst>
          </p:cNvPr>
          <p:cNvSpPr txBox="1"/>
          <p:nvPr/>
        </p:nvSpPr>
        <p:spPr>
          <a:xfrm>
            <a:off x="380369" y="1695256"/>
            <a:ext cx="4966883" cy="369332"/>
          </a:xfrm>
          <a:prstGeom prst="rect">
            <a:avLst/>
          </a:prstGeom>
          <a:noFill/>
        </p:spPr>
        <p:txBody>
          <a:bodyPr wrap="square" rtlCol="0">
            <a:spAutoFit/>
          </a:bodyPr>
          <a:lstStyle/>
          <a:p>
            <a:r>
              <a:rPr lang="en-GB" b="1" dirty="0"/>
              <a:t>Table 7 </a:t>
            </a:r>
            <a:r>
              <a:rPr lang="en-GB" dirty="0"/>
              <a:t>CASTOR switching proportions</a:t>
            </a:r>
          </a:p>
        </p:txBody>
      </p:sp>
      <p:sp>
        <p:nvSpPr>
          <p:cNvPr id="28" name="TextBox 27">
            <a:extLst>
              <a:ext uri="{FF2B5EF4-FFF2-40B4-BE49-F238E27FC236}">
                <a16:creationId xmlns:a16="http://schemas.microsoft.com/office/drawing/2014/main" id="{756E16A5-F1CB-F674-8F27-790D1C8D3EAC}"/>
              </a:ext>
            </a:extLst>
          </p:cNvPr>
          <p:cNvSpPr txBox="1"/>
          <p:nvPr/>
        </p:nvSpPr>
        <p:spPr>
          <a:xfrm>
            <a:off x="380369" y="1048925"/>
            <a:ext cx="11251726" cy="646331"/>
          </a:xfrm>
          <a:prstGeom prst="rect">
            <a:avLst/>
          </a:prstGeom>
          <a:noFill/>
        </p:spPr>
        <p:txBody>
          <a:bodyPr wrap="square">
            <a:spAutoFit/>
          </a:bodyPr>
          <a:lstStyle/>
          <a:p>
            <a:r>
              <a:rPr lang="en-GB" dirty="0"/>
              <a:t>Inverse probability of censoring weights used to adjust for non-UK treatments:</a:t>
            </a:r>
          </a:p>
          <a:p>
            <a:pPr marL="285750" indent="-285750">
              <a:buFont typeface="Arial" panose="020B0604020202020204" pitchFamily="34" charset="0"/>
              <a:buChar char="•"/>
            </a:pPr>
            <a:r>
              <a:rPr lang="en-GB" dirty="0"/>
              <a:t>Including but not limited to: </a:t>
            </a: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endParaRPr lang="en-GB" sz="1800" u="sng" dirty="0">
              <a:effectLst/>
              <a:highlight>
                <a:srgbClr val="000000"/>
              </a:highlight>
              <a:latin typeface="+mn-lt"/>
              <a:cs typeface="Arial" panose="020B0604020202020204" pitchFamily="34" charset="0"/>
            </a:endParaRPr>
          </a:p>
        </p:txBody>
      </p:sp>
    </p:spTree>
    <p:extLst>
      <p:ext uri="{BB962C8B-B14F-4D97-AF65-F5344CB8AC3E}">
        <p14:creationId xmlns:p14="http://schemas.microsoft.com/office/powerpoint/2010/main" val="192413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407987" y="265455"/>
            <a:ext cx="11376025" cy="1144843"/>
          </a:xfrm>
        </p:spPr>
        <p:txBody>
          <a:bodyPr>
            <a:normAutofit fontScale="90000"/>
          </a:bodyPr>
          <a:lstStyle/>
          <a:p>
            <a:r>
              <a:rPr lang="en-GB" sz="3600" dirty="0"/>
              <a:t>Treatment-emergent adverse events (TEAE)</a:t>
            </a:r>
            <a:br>
              <a:rPr lang="en-GB" dirty="0"/>
            </a:br>
            <a:r>
              <a:rPr lang="en-GB" sz="2700" dirty="0"/>
              <a:t>DARA+BOR+DEX has more Grade 3/4 TEAEs compared to BOR+DEX but also has longer treatment duration</a:t>
            </a:r>
            <a:endParaRPr lang="en-GB" sz="2400" dirty="0">
              <a:solidFill>
                <a:srgbClr val="FF0000"/>
              </a:solidFill>
            </a:endParaRPr>
          </a:p>
        </p:txBody>
      </p:sp>
      <p:graphicFrame>
        <p:nvGraphicFramePr>
          <p:cNvPr id="3" name="Table 3">
            <a:extLst>
              <a:ext uri="{FF2B5EF4-FFF2-40B4-BE49-F238E27FC236}">
                <a16:creationId xmlns:a16="http://schemas.microsoft.com/office/drawing/2014/main" id="{629AAAB3-FA8D-7508-428A-98A15BB65FEF}"/>
              </a:ext>
            </a:extLst>
          </p:cNvPr>
          <p:cNvGraphicFramePr>
            <a:graphicFrameLocks noGrp="1"/>
          </p:cNvGraphicFramePr>
          <p:nvPr>
            <p:extLst>
              <p:ext uri="{D42A27DB-BD31-4B8C-83A1-F6EECF244321}">
                <p14:modId xmlns:p14="http://schemas.microsoft.com/office/powerpoint/2010/main" val="2275691618"/>
              </p:ext>
            </p:extLst>
          </p:nvPr>
        </p:nvGraphicFramePr>
        <p:xfrm>
          <a:off x="360184" y="1938147"/>
          <a:ext cx="10968876" cy="2421036"/>
        </p:xfrm>
        <a:graphic>
          <a:graphicData uri="http://schemas.openxmlformats.org/drawingml/2006/table">
            <a:tbl>
              <a:tblPr firstRow="1" bandRow="1">
                <a:tableStyleId>{5C22544A-7EE6-4342-B048-85BDC9FD1C3A}</a:tableStyleId>
              </a:tblPr>
              <a:tblGrid>
                <a:gridCol w="4841660">
                  <a:extLst>
                    <a:ext uri="{9D8B030D-6E8A-4147-A177-3AD203B41FA5}">
                      <a16:colId xmlns:a16="http://schemas.microsoft.com/office/drawing/2014/main" val="1514002380"/>
                    </a:ext>
                  </a:extLst>
                </a:gridCol>
                <a:gridCol w="3457702">
                  <a:extLst>
                    <a:ext uri="{9D8B030D-6E8A-4147-A177-3AD203B41FA5}">
                      <a16:colId xmlns:a16="http://schemas.microsoft.com/office/drawing/2014/main" val="2339604039"/>
                    </a:ext>
                  </a:extLst>
                </a:gridCol>
                <a:gridCol w="2669514">
                  <a:extLst>
                    <a:ext uri="{9D8B030D-6E8A-4147-A177-3AD203B41FA5}">
                      <a16:colId xmlns:a16="http://schemas.microsoft.com/office/drawing/2014/main" val="269641674"/>
                    </a:ext>
                  </a:extLst>
                </a:gridCol>
              </a:tblGrid>
              <a:tr h="310673">
                <a:tc>
                  <a:txBody>
                    <a:bodyPr/>
                    <a:lstStyle/>
                    <a:p>
                      <a:pPr>
                        <a:lnSpc>
                          <a:spcPct val="150000"/>
                        </a:lnSpc>
                      </a:pPr>
                      <a:r>
                        <a:rPr lang="en-GB" sz="2000" dirty="0">
                          <a:effectLst/>
                          <a:latin typeface="Arial" panose="020B0604020202020204" pitchFamily="34" charset="0"/>
                          <a:ea typeface="PMingLiU" panose="020B0604030504040204" pitchFamily="18" charset="-12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n-GB" sz="2000" b="1" dirty="0">
                          <a:solidFill>
                            <a:schemeClr val="bg1"/>
                          </a:solidFill>
                          <a:effectLst/>
                          <a:latin typeface="Arial" panose="020B0604020202020204" pitchFamily="34" charset="0"/>
                          <a:ea typeface="PMingLiU" panose="020B0604030504040204" pitchFamily="18" charset="-120"/>
                          <a:cs typeface="Arial" panose="020B0604020202020204" pitchFamily="34" charset="0"/>
                        </a:rPr>
                        <a:t>DARA+BOR+DEX (n=243)</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n-GB" sz="2000" b="1" dirty="0">
                          <a:solidFill>
                            <a:schemeClr val="bg1"/>
                          </a:solidFill>
                          <a:effectLst/>
                          <a:latin typeface="Arial" panose="020B0604020202020204" pitchFamily="34" charset="0"/>
                          <a:ea typeface="PMingLiU" panose="020B0604030504040204" pitchFamily="18" charset="-120"/>
                          <a:cs typeface="Arial" panose="020B0604020202020204" pitchFamily="34" charset="0"/>
                        </a:rPr>
                        <a:t>BOR+DEX (n=237)</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4880550"/>
                  </a:ext>
                </a:extLst>
              </a:tr>
              <a:tr h="310673">
                <a:tc>
                  <a:txBody>
                    <a:bodyPr/>
                    <a:lstStyle/>
                    <a:p>
                      <a:pPr>
                        <a:lnSpc>
                          <a:spcPct val="150000"/>
                        </a:lnSpc>
                      </a:pPr>
                      <a:r>
                        <a:rPr lang="en-GB" sz="2000" dirty="0">
                          <a:effectLst/>
                          <a:latin typeface="Arial" panose="020B0604020202020204" pitchFamily="34" charset="0"/>
                          <a:ea typeface="PMingLiU" panose="020B0604030504040204" pitchFamily="18" charset="-120"/>
                          <a:cs typeface="Arial" panose="020B0604020202020204" pitchFamily="34" charset="0"/>
                        </a:rPr>
                        <a:t>Any</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99.2%</a:t>
                      </a: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95.4%</a:t>
                      </a:r>
                    </a:p>
                  </a:txBody>
                  <a:tcPr marL="68580" marR="68580" marT="0" marB="0"/>
                </a:tc>
                <a:extLst>
                  <a:ext uri="{0D108BD9-81ED-4DB2-BD59-A6C34878D82A}">
                    <a16:rowId xmlns:a16="http://schemas.microsoft.com/office/drawing/2014/main" val="4171369376"/>
                  </a:ext>
                </a:extLst>
              </a:tr>
              <a:tr h="310673">
                <a:tc>
                  <a:txBody>
                    <a:bodyPr/>
                    <a:lstStyle/>
                    <a:p>
                      <a:pPr>
                        <a:lnSpc>
                          <a:spcPct val="150000"/>
                        </a:lnSpc>
                      </a:pPr>
                      <a:r>
                        <a:rPr lang="en-GB" sz="2000" dirty="0">
                          <a:effectLst/>
                          <a:latin typeface="Arial" panose="020B0604020202020204" pitchFamily="34" charset="0"/>
                          <a:ea typeface="PMingLiU" panose="020B0604030504040204" pitchFamily="18" charset="-120"/>
                          <a:cs typeface="Arial" panose="020B0604020202020204" pitchFamily="34" charset="0"/>
                        </a:rPr>
                        <a:t>Grade 3/4</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87.2%</a:t>
                      </a: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62.9%</a:t>
                      </a:r>
                    </a:p>
                  </a:txBody>
                  <a:tcPr marL="68580" marR="68580" marT="0" marB="0"/>
                </a:tc>
                <a:extLst>
                  <a:ext uri="{0D108BD9-81ED-4DB2-BD59-A6C34878D82A}">
                    <a16:rowId xmlns:a16="http://schemas.microsoft.com/office/drawing/2014/main" val="3926325952"/>
                  </a:ext>
                </a:extLst>
              </a:tr>
              <a:tr h="310673">
                <a:tc>
                  <a:txBody>
                    <a:bodyPr/>
                    <a:lstStyle/>
                    <a:p>
                      <a:pPr>
                        <a:lnSpc>
                          <a:spcPct val="150000"/>
                        </a:lnSpc>
                      </a:pPr>
                      <a:r>
                        <a:rPr lang="en-GB" sz="2000" dirty="0">
                          <a:effectLst/>
                          <a:latin typeface="Arial" panose="020B0604020202020204" pitchFamily="34" charset="0"/>
                          <a:ea typeface="PMingLiU" panose="020B0604030504040204" pitchFamily="18" charset="-120"/>
                          <a:cs typeface="Arial" panose="020B0604020202020204" pitchFamily="34" charset="0"/>
                        </a:rPr>
                        <a:t>Serious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55.1%</a:t>
                      </a: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34.2%</a:t>
                      </a:r>
                    </a:p>
                  </a:txBody>
                  <a:tcPr marL="68580" marR="68580" marT="0" marB="0"/>
                </a:tc>
                <a:extLst>
                  <a:ext uri="{0D108BD9-81ED-4DB2-BD59-A6C34878D82A}">
                    <a16:rowId xmlns:a16="http://schemas.microsoft.com/office/drawing/2014/main" val="3571209930"/>
                  </a:ext>
                </a:extLst>
              </a:tr>
              <a:tr h="417291">
                <a:tc>
                  <a:txBody>
                    <a:bodyPr/>
                    <a:lstStyle/>
                    <a:p>
                      <a:pPr>
                        <a:lnSpc>
                          <a:spcPct val="150000"/>
                        </a:lnSpc>
                      </a:pPr>
                      <a:r>
                        <a:rPr lang="en-GB" sz="2000" dirty="0">
                          <a:effectLst/>
                          <a:latin typeface="Arial" panose="020B0604020202020204" pitchFamily="34" charset="0"/>
                          <a:ea typeface="PMingLiU" panose="020B0604030504040204" pitchFamily="18" charset="-120"/>
                          <a:cs typeface="Arial" panose="020B0604020202020204" pitchFamily="34" charset="0"/>
                        </a:rPr>
                        <a:t>leading to discontinuation</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10.7%</a:t>
                      </a: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9.3%</a:t>
                      </a:r>
                    </a:p>
                  </a:txBody>
                  <a:tcPr marL="68580" marR="68580" marT="0" marB="0"/>
                </a:tc>
                <a:extLst>
                  <a:ext uri="{0D108BD9-81ED-4DB2-BD59-A6C34878D82A}">
                    <a16:rowId xmlns:a16="http://schemas.microsoft.com/office/drawing/2014/main" val="949100097"/>
                  </a:ext>
                </a:extLst>
              </a:tr>
              <a:tr h="128379">
                <a:tc>
                  <a:txBody>
                    <a:bodyPr/>
                    <a:lstStyle/>
                    <a:p>
                      <a:pPr>
                        <a:lnSpc>
                          <a:spcPct val="150000"/>
                        </a:lnSpc>
                      </a:pPr>
                      <a:r>
                        <a:rPr lang="en-GB" sz="2000" dirty="0">
                          <a:effectLst/>
                          <a:latin typeface="Arial" panose="020B0604020202020204" pitchFamily="34" charset="0"/>
                          <a:ea typeface="PMingLiU" panose="020B0604030504040204" pitchFamily="18" charset="-120"/>
                          <a:cs typeface="Arial" panose="020B0604020202020204" pitchFamily="34" charset="0"/>
                        </a:rPr>
                        <a:t>leading to death</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tc>
                <a:tc>
                  <a:txBody>
                    <a:bodyPr/>
                    <a:lstStyle/>
                    <a:p>
                      <a:pPr>
                        <a:lnSpc>
                          <a:spcPct val="150000"/>
                        </a:lnSpc>
                      </a:pPr>
                      <a:r>
                        <a:rPr lang="en-GB" sz="2000" dirty="0">
                          <a:effectLst/>
                          <a:latin typeface="Arial" panose="020B0604020202020204" pitchFamily="34" charset="0"/>
                          <a:ea typeface="Calibri" panose="020F0502020204030204" pitchFamily="34" charset="0"/>
                          <a:cs typeface="Arial" panose="020B0604020202020204" pitchFamily="34" charset="0"/>
                        </a:rPr>
                        <a:t>5.9%</a:t>
                      </a:r>
                    </a:p>
                  </a:txBody>
                  <a:tcPr marL="68580" marR="68580" marT="0" marB="0"/>
                </a:tc>
                <a:extLst>
                  <a:ext uri="{0D108BD9-81ED-4DB2-BD59-A6C34878D82A}">
                    <a16:rowId xmlns:a16="http://schemas.microsoft.com/office/drawing/2014/main" val="1068932933"/>
                  </a:ext>
                </a:extLst>
              </a:tr>
            </a:tbl>
          </a:graphicData>
        </a:graphic>
      </p:graphicFrame>
      <p:sp>
        <p:nvSpPr>
          <p:cNvPr id="6" name="TextBox 5">
            <a:extLst>
              <a:ext uri="{FF2B5EF4-FFF2-40B4-BE49-F238E27FC236}">
                <a16:creationId xmlns:a16="http://schemas.microsoft.com/office/drawing/2014/main" id="{5CA8C07D-4789-349F-1856-543D8705BEC8}"/>
              </a:ext>
            </a:extLst>
          </p:cNvPr>
          <p:cNvSpPr txBox="1"/>
          <p:nvPr/>
        </p:nvSpPr>
        <p:spPr>
          <a:xfrm>
            <a:off x="360184" y="1519850"/>
            <a:ext cx="11328222" cy="430887"/>
          </a:xfrm>
          <a:prstGeom prst="rect">
            <a:avLst/>
          </a:prstGeom>
          <a:noFill/>
        </p:spPr>
        <p:txBody>
          <a:bodyPr wrap="square" rtlCol="0">
            <a:spAutoFit/>
          </a:bodyPr>
          <a:lstStyle/>
          <a:p>
            <a:r>
              <a:rPr lang="en-GB" sz="2200" b="1" dirty="0"/>
              <a:t>Table 9 </a:t>
            </a:r>
            <a:r>
              <a:rPr lang="en-GB" sz="2200" dirty="0"/>
              <a:t>Summary of TEAEs in CASTOR at medium follow-up of 72.6 months*</a:t>
            </a:r>
            <a:endParaRPr lang="en-GB" sz="2200" strike="sngStrike" dirty="0">
              <a:solidFill>
                <a:srgbClr val="C00000"/>
              </a:solidFill>
            </a:endParaRPr>
          </a:p>
        </p:txBody>
      </p:sp>
      <p:sp>
        <p:nvSpPr>
          <p:cNvPr id="4" name="TextBox 3">
            <a:extLst>
              <a:ext uri="{FF2B5EF4-FFF2-40B4-BE49-F238E27FC236}">
                <a16:creationId xmlns:a16="http://schemas.microsoft.com/office/drawing/2014/main" id="{67C5DBF9-EE87-07A0-60D4-FC7243640DAA}"/>
              </a:ext>
            </a:extLst>
          </p:cNvPr>
          <p:cNvSpPr txBox="1"/>
          <p:nvPr/>
        </p:nvSpPr>
        <p:spPr>
          <a:xfrm>
            <a:off x="360184" y="4392307"/>
            <a:ext cx="11074401" cy="646331"/>
          </a:xfrm>
          <a:prstGeom prst="rect">
            <a:avLst/>
          </a:prstGeom>
          <a:noFill/>
          <a:ln>
            <a:noFill/>
          </a:ln>
        </p:spPr>
        <p:txBody>
          <a:bodyPr wrap="square" rtlCol="0">
            <a:spAutoFit/>
          </a:bodyPr>
          <a:lstStyle/>
          <a:p>
            <a:r>
              <a:rPr lang="en-GB" dirty="0"/>
              <a:t>*Used data from overall trial population, data updated at 72.6 months median follow-up but unchanged from 26.9 months follow-up of original appraisal</a:t>
            </a:r>
          </a:p>
        </p:txBody>
      </p:sp>
      <p:sp>
        <p:nvSpPr>
          <p:cNvPr id="5" name="Slide Number Placeholder 3">
            <a:extLst>
              <a:ext uri="{FF2B5EF4-FFF2-40B4-BE49-F238E27FC236}">
                <a16:creationId xmlns:a16="http://schemas.microsoft.com/office/drawing/2014/main" id="{8905C1F7-3C9C-4EEC-E014-FB70A51869FE}"/>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16</a:t>
            </a:fld>
            <a:endParaRPr lang="en-US" sz="1400" dirty="0">
              <a:solidFill>
                <a:schemeClr val="tx1"/>
              </a:solidFill>
              <a:latin typeface="Arial" panose="020B0604020202020204" pitchFamily="34" charset="0"/>
              <a:ea typeface="Arial" panose="02000503000000020004" pitchFamily="2" charset="0"/>
            </a:endParaRPr>
          </a:p>
        </p:txBody>
      </p:sp>
      <p:sp>
        <p:nvSpPr>
          <p:cNvPr id="7" name="TextBox 6">
            <a:extLst>
              <a:ext uri="{FF2B5EF4-FFF2-40B4-BE49-F238E27FC236}">
                <a16:creationId xmlns:a16="http://schemas.microsoft.com/office/drawing/2014/main" id="{DD47FFED-45FE-C33D-572E-70524E453BE9}"/>
              </a:ext>
            </a:extLst>
          </p:cNvPr>
          <p:cNvSpPr txBox="1"/>
          <p:nvPr/>
        </p:nvSpPr>
        <p:spPr>
          <a:xfrm>
            <a:off x="360184" y="5241449"/>
            <a:ext cx="11376025" cy="646331"/>
          </a:xfrm>
          <a:prstGeom prst="rect">
            <a:avLst/>
          </a:prstGeom>
          <a:noFill/>
          <a:ln>
            <a:solidFill>
              <a:schemeClr val="tx1"/>
            </a:solidFill>
          </a:ln>
        </p:spPr>
        <p:txBody>
          <a:bodyPr wrap="square" rtlCol="0">
            <a:spAutoFit/>
          </a:bodyPr>
          <a:lstStyle/>
          <a:p>
            <a:r>
              <a:rPr lang="en-GB" dirty="0"/>
              <a:t>Model uses utility values for each health state and event using </a:t>
            </a:r>
            <a:r>
              <a:rPr lang="en-GB" dirty="0" err="1"/>
              <a:t>HRQoL</a:t>
            </a:r>
            <a:r>
              <a:rPr lang="en-GB" dirty="0"/>
              <a:t> data from the ENDEAVOUR trial, with </a:t>
            </a:r>
            <a:r>
              <a:rPr lang="en-GB" dirty="0" err="1"/>
              <a:t>disutilities</a:t>
            </a:r>
            <a:r>
              <a:rPr lang="en-GB" dirty="0"/>
              <a:t> based on rate of grade 3 and 4 adverse events in CASTOR trial</a:t>
            </a:r>
          </a:p>
        </p:txBody>
      </p:sp>
      <p:sp>
        <p:nvSpPr>
          <p:cNvPr id="8" name="Rectangle 7" descr="Question to committee">
            <a:extLst>
              <a:ext uri="{FF2B5EF4-FFF2-40B4-BE49-F238E27FC236}">
                <a16:creationId xmlns:a16="http://schemas.microsoft.com/office/drawing/2014/main" id="{4EECAB71-2C56-74F9-BC14-F8E3F5A089C3}"/>
              </a:ext>
            </a:extLst>
          </p:cNvPr>
          <p:cNvSpPr/>
          <p:nvPr/>
        </p:nvSpPr>
        <p:spPr>
          <a:xfrm>
            <a:off x="1563254" y="6220668"/>
            <a:ext cx="9399607"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Should </a:t>
            </a:r>
            <a:r>
              <a:rPr lang="en-GB" dirty="0" err="1">
                <a:solidFill>
                  <a:schemeClr val="tx1"/>
                </a:solidFill>
              </a:rPr>
              <a:t>disutilities</a:t>
            </a:r>
            <a:r>
              <a:rPr lang="en-GB" dirty="0">
                <a:solidFill>
                  <a:schemeClr val="tx1"/>
                </a:solidFill>
              </a:rPr>
              <a:t> for Grade 1 and 2 adverse events also be captured in the modelling?</a:t>
            </a:r>
          </a:p>
        </p:txBody>
      </p:sp>
      <p:grpSp>
        <p:nvGrpSpPr>
          <p:cNvPr id="9" name="Group 8">
            <a:extLst>
              <a:ext uri="{FF2B5EF4-FFF2-40B4-BE49-F238E27FC236}">
                <a16:creationId xmlns:a16="http://schemas.microsoft.com/office/drawing/2014/main" id="{F9F87A08-7E99-8D20-456B-C3B1AD395451}"/>
              </a:ext>
              <a:ext uri="{C183D7F6-B498-43B3-948B-1728B52AA6E4}">
                <adec:decorative xmlns:adec="http://schemas.microsoft.com/office/drawing/2017/decorative" val="1"/>
              </a:ext>
            </a:extLst>
          </p:cNvPr>
          <p:cNvGrpSpPr/>
          <p:nvPr/>
        </p:nvGrpSpPr>
        <p:grpSpPr>
          <a:xfrm>
            <a:off x="1088502" y="6122025"/>
            <a:ext cx="648140" cy="646331"/>
            <a:chOff x="-1440493" y="4133589"/>
            <a:chExt cx="576000" cy="576000"/>
          </a:xfrm>
        </p:grpSpPr>
        <p:sp>
          <p:nvSpPr>
            <p:cNvPr id="10" name="Oval 9">
              <a:extLst>
                <a:ext uri="{FF2B5EF4-FFF2-40B4-BE49-F238E27FC236}">
                  <a16:creationId xmlns:a16="http://schemas.microsoft.com/office/drawing/2014/main" id="{FAC2697A-A3C2-CA4E-B0E8-E3CD768F752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Graphic 10">
              <a:extLst>
                <a:ext uri="{FF2B5EF4-FFF2-40B4-BE49-F238E27FC236}">
                  <a16:creationId xmlns:a16="http://schemas.microsoft.com/office/drawing/2014/main" id="{A4A315E2-C99B-C86C-7DFD-DCD6BE83BD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115953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E6A8-C272-42C4-9A1D-3690F731982A}"/>
              </a:ext>
            </a:extLst>
          </p:cNvPr>
          <p:cNvSpPr>
            <a:spLocks noGrp="1"/>
          </p:cNvSpPr>
          <p:nvPr>
            <p:ph type="ctrTitle"/>
          </p:nvPr>
        </p:nvSpPr>
        <p:spPr/>
        <p:txBody>
          <a:bodyPr>
            <a:normAutofit fontScale="90000"/>
          </a:bodyPr>
          <a:lstStyle/>
          <a:p>
            <a:r>
              <a:rPr lang="en-GB" dirty="0"/>
              <a:t>Clinical effectiveness compared with carfilzomib plus dexamethasone</a:t>
            </a:r>
          </a:p>
        </p:txBody>
      </p:sp>
    </p:spTree>
    <p:extLst>
      <p:ext uri="{BB962C8B-B14F-4D97-AF65-F5344CB8AC3E}">
        <p14:creationId xmlns:p14="http://schemas.microsoft.com/office/powerpoint/2010/main" val="289231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309104" y="159450"/>
            <a:ext cx="11527684" cy="1022110"/>
          </a:xfrm>
        </p:spPr>
        <p:txBody>
          <a:bodyPr>
            <a:normAutofit fontScale="90000"/>
          </a:bodyPr>
          <a:lstStyle/>
          <a:p>
            <a:pPr>
              <a:tabLst>
                <a:tab pos="6007100" algn="l"/>
              </a:tabLst>
            </a:pPr>
            <a:r>
              <a:rPr lang="en-GB" sz="3600" dirty="0"/>
              <a:t>Indirect treatment comparison</a:t>
            </a:r>
            <a:br>
              <a:rPr lang="en-GB" sz="3600" dirty="0"/>
            </a:br>
            <a:r>
              <a:rPr lang="en-GB" sz="2700" dirty="0"/>
              <a:t>CASTOR and ENDEAVOUR included in indirect comparison</a:t>
            </a:r>
            <a:br>
              <a:rPr lang="en-GB" sz="2700" b="0" dirty="0"/>
            </a:br>
            <a:endParaRPr lang="en-GB" sz="2700" b="0" dirty="0"/>
          </a:p>
        </p:txBody>
      </p:sp>
      <p:sp>
        <p:nvSpPr>
          <p:cNvPr id="7" name="TextBox 6">
            <a:extLst>
              <a:ext uri="{FF2B5EF4-FFF2-40B4-BE49-F238E27FC236}">
                <a16:creationId xmlns:a16="http://schemas.microsoft.com/office/drawing/2014/main" id="{00C048B6-C961-464E-A9F8-F6A15230AC50}"/>
              </a:ext>
            </a:extLst>
          </p:cNvPr>
          <p:cNvSpPr txBox="1"/>
          <p:nvPr/>
        </p:nvSpPr>
        <p:spPr>
          <a:xfrm>
            <a:off x="1002517" y="6503348"/>
            <a:ext cx="11089679" cy="307777"/>
          </a:xfrm>
          <a:prstGeom prst="rect">
            <a:avLst/>
          </a:prstGeom>
          <a:noFill/>
        </p:spPr>
        <p:txBody>
          <a:bodyPr wrap="square" rtlCol="0">
            <a:spAutoFit/>
          </a:bodyPr>
          <a:lstStyle/>
          <a:p>
            <a:r>
              <a:rPr lang="en-GB" sz="1400" dirty="0"/>
              <a:t>Abbreviations: OS, overall survival; PFS, progression-free survival; RCT, randomised-controlled trial; 1PL, 1 prior line of therapy</a:t>
            </a:r>
            <a:endParaRPr lang="en-GB" sz="1200" dirty="0"/>
          </a:p>
        </p:txBody>
      </p:sp>
      <p:sp>
        <p:nvSpPr>
          <p:cNvPr id="4" name="TextBox 3">
            <a:extLst>
              <a:ext uri="{FF2B5EF4-FFF2-40B4-BE49-F238E27FC236}">
                <a16:creationId xmlns:a16="http://schemas.microsoft.com/office/drawing/2014/main" id="{E0B08259-754E-6640-90E7-A8D0E6061982}"/>
              </a:ext>
            </a:extLst>
          </p:cNvPr>
          <p:cNvSpPr txBox="1"/>
          <p:nvPr/>
        </p:nvSpPr>
        <p:spPr>
          <a:xfrm>
            <a:off x="403009" y="1061549"/>
            <a:ext cx="4532524" cy="369332"/>
          </a:xfrm>
          <a:prstGeom prst="rect">
            <a:avLst/>
          </a:prstGeom>
          <a:noFill/>
        </p:spPr>
        <p:txBody>
          <a:bodyPr wrap="square" rtlCol="0">
            <a:spAutoFit/>
          </a:bodyPr>
          <a:lstStyle/>
          <a:p>
            <a:r>
              <a:rPr lang="en-GB" b="1" dirty="0"/>
              <a:t>Table 10 </a:t>
            </a:r>
            <a:r>
              <a:rPr lang="en-GB" dirty="0"/>
              <a:t>Outline of main sources of data</a:t>
            </a:r>
          </a:p>
        </p:txBody>
      </p:sp>
      <p:graphicFrame>
        <p:nvGraphicFramePr>
          <p:cNvPr id="5" name="Table 3" descr="Key clinical trials, including design, population, intervention, comparators">
            <a:extLst>
              <a:ext uri="{FF2B5EF4-FFF2-40B4-BE49-F238E27FC236}">
                <a16:creationId xmlns:a16="http://schemas.microsoft.com/office/drawing/2014/main" id="{F00DB4B8-2998-BD34-53C7-659244969F99}"/>
              </a:ext>
            </a:extLst>
          </p:cNvPr>
          <p:cNvGraphicFramePr>
            <a:graphicFrameLocks noGrp="1"/>
          </p:cNvGraphicFramePr>
          <p:nvPr>
            <p:extLst>
              <p:ext uri="{D42A27DB-BD31-4B8C-83A1-F6EECF244321}">
                <p14:modId xmlns:p14="http://schemas.microsoft.com/office/powerpoint/2010/main" val="417676596"/>
              </p:ext>
            </p:extLst>
          </p:nvPr>
        </p:nvGraphicFramePr>
        <p:xfrm>
          <a:off x="403009" y="1442064"/>
          <a:ext cx="11385982" cy="3881785"/>
        </p:xfrm>
        <a:graphic>
          <a:graphicData uri="http://schemas.openxmlformats.org/drawingml/2006/table">
            <a:tbl>
              <a:tblPr firstRow="1" bandRow="1">
                <a:tableStyleId>{5C22544A-7EE6-4342-B048-85BDC9FD1C3A}</a:tableStyleId>
              </a:tblPr>
              <a:tblGrid>
                <a:gridCol w="2139023">
                  <a:extLst>
                    <a:ext uri="{9D8B030D-6E8A-4147-A177-3AD203B41FA5}">
                      <a16:colId xmlns:a16="http://schemas.microsoft.com/office/drawing/2014/main" val="2781295461"/>
                    </a:ext>
                  </a:extLst>
                </a:gridCol>
                <a:gridCol w="3383280">
                  <a:extLst>
                    <a:ext uri="{9D8B030D-6E8A-4147-A177-3AD203B41FA5}">
                      <a16:colId xmlns:a16="http://schemas.microsoft.com/office/drawing/2014/main" val="458621282"/>
                    </a:ext>
                  </a:extLst>
                </a:gridCol>
                <a:gridCol w="3127248">
                  <a:extLst>
                    <a:ext uri="{9D8B030D-6E8A-4147-A177-3AD203B41FA5}">
                      <a16:colId xmlns:a16="http://schemas.microsoft.com/office/drawing/2014/main" val="197502132"/>
                    </a:ext>
                  </a:extLst>
                </a:gridCol>
                <a:gridCol w="2736431">
                  <a:extLst>
                    <a:ext uri="{9D8B030D-6E8A-4147-A177-3AD203B41FA5}">
                      <a16:colId xmlns:a16="http://schemas.microsoft.com/office/drawing/2014/main" val="3426111881"/>
                    </a:ext>
                  </a:extLst>
                </a:gridCol>
              </a:tblGrid>
              <a:tr h="232609">
                <a:tc>
                  <a:txBody>
                    <a:bodyPr/>
                    <a:lstStyle/>
                    <a:p>
                      <a:endParaRPr lang="en-GB" sz="1800" dirty="0">
                        <a:solidFill>
                          <a:schemeClr val="bg1"/>
                        </a:solidFill>
                      </a:endParaRPr>
                    </a:p>
                  </a:txBody>
                  <a:tcPr>
                    <a:solidFill>
                      <a:schemeClr val="accent1"/>
                    </a:solidFill>
                  </a:tcPr>
                </a:tc>
                <a:tc>
                  <a:txBody>
                    <a:bodyPr/>
                    <a:lstStyle/>
                    <a:p>
                      <a:r>
                        <a:rPr lang="en-GB" sz="1800" dirty="0"/>
                        <a:t>CASTOR</a:t>
                      </a:r>
                    </a:p>
                  </a:txBody>
                  <a:tcPr/>
                </a:tc>
                <a:tc>
                  <a:txBody>
                    <a:bodyPr/>
                    <a:lstStyle/>
                    <a:p>
                      <a:r>
                        <a:rPr lang="en-GB" sz="1800" dirty="0"/>
                        <a:t>ENDEAVOUR</a:t>
                      </a:r>
                    </a:p>
                  </a:txBody>
                  <a:tcPr/>
                </a:tc>
                <a:tc>
                  <a:txBody>
                    <a:bodyPr/>
                    <a:lstStyle/>
                    <a:p>
                      <a:r>
                        <a:rPr lang="en-GB" sz="1800" dirty="0"/>
                        <a:t>LEPUS</a:t>
                      </a:r>
                    </a:p>
                  </a:txBody>
                  <a:tcPr/>
                </a:tc>
                <a:extLst>
                  <a:ext uri="{0D108BD9-81ED-4DB2-BD59-A6C34878D82A}">
                    <a16:rowId xmlns:a16="http://schemas.microsoft.com/office/drawing/2014/main" val="1220355904"/>
                  </a:ext>
                </a:extLst>
              </a:tr>
              <a:tr h="232609">
                <a:tc>
                  <a:txBody>
                    <a:bodyPr/>
                    <a:lstStyle/>
                    <a:p>
                      <a:r>
                        <a:rPr lang="en-GB" sz="1800" b="1" dirty="0">
                          <a:solidFill>
                            <a:schemeClr val="bg1"/>
                          </a:solidFill>
                        </a:rPr>
                        <a:t>Design</a:t>
                      </a:r>
                    </a:p>
                  </a:txBody>
                  <a:tcPr>
                    <a:solidFill>
                      <a:schemeClr val="accent1"/>
                    </a:solidFill>
                  </a:tcPr>
                </a:tc>
                <a:tc>
                  <a:txBody>
                    <a:bodyPr/>
                    <a:lstStyle/>
                    <a:p>
                      <a:r>
                        <a:rPr lang="en-GB" sz="1800" dirty="0"/>
                        <a:t>Open-label RCT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Open-label RCT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Open-label RCT</a:t>
                      </a:r>
                    </a:p>
                  </a:txBody>
                  <a:tcPr/>
                </a:tc>
                <a:extLst>
                  <a:ext uri="{0D108BD9-81ED-4DB2-BD59-A6C34878D82A}">
                    <a16:rowId xmlns:a16="http://schemas.microsoft.com/office/drawing/2014/main" val="683507817"/>
                  </a:ext>
                </a:extLst>
              </a:tr>
              <a:tr h="407065">
                <a:tc>
                  <a:txBody>
                    <a:bodyPr/>
                    <a:lstStyle/>
                    <a:p>
                      <a:r>
                        <a:rPr lang="en-GB" sz="1800" b="1" dirty="0">
                          <a:solidFill>
                            <a:schemeClr val="bg1"/>
                          </a:solidFill>
                        </a:rPr>
                        <a:t>Population (</a:t>
                      </a:r>
                      <a:r>
                        <a:rPr lang="en-GB" sz="1800" b="1" dirty="0" err="1">
                          <a:solidFill>
                            <a:schemeClr val="bg1"/>
                          </a:solidFill>
                        </a:rPr>
                        <a:t>rrMM</a:t>
                      </a:r>
                      <a:r>
                        <a:rPr lang="en-GB" sz="1800" b="1" dirty="0">
                          <a:solidFill>
                            <a:schemeClr val="bg1"/>
                          </a:solidFill>
                        </a:rPr>
                        <a:t>)</a:t>
                      </a:r>
                    </a:p>
                  </a:txBody>
                  <a:tcPr>
                    <a:solidFill>
                      <a:schemeClr val="accent1"/>
                    </a:solidFill>
                  </a:tcPr>
                </a:tc>
                <a:tc>
                  <a:txBody>
                    <a:bodyPr/>
                    <a:lstStyle/>
                    <a:p>
                      <a:r>
                        <a:rPr lang="en-GB" sz="1800" b="0" kern="1200" dirty="0">
                          <a:solidFill>
                            <a:schemeClr val="tx1"/>
                          </a:solidFill>
                          <a:effectLst/>
                          <a:latin typeface="+mn-lt"/>
                          <a:ea typeface="+mn-ea"/>
                          <a:cs typeface="+mn-cs"/>
                        </a:rPr>
                        <a:t>at least a partial response to 1+ prior lines of therapy</a:t>
                      </a:r>
                    </a:p>
                  </a:txBody>
                  <a:tcPr/>
                </a:tc>
                <a:tc>
                  <a:txBody>
                    <a:bodyPr/>
                    <a:lstStyle/>
                    <a:p>
                      <a:r>
                        <a:rPr lang="en-GB" sz="1800" b="0" kern="1200" dirty="0">
                          <a:solidFill>
                            <a:schemeClr val="tx1"/>
                          </a:solidFill>
                          <a:effectLst/>
                          <a:latin typeface="+mn-lt"/>
                          <a:ea typeface="+mn-ea"/>
                          <a:cs typeface="+mn-cs"/>
                        </a:rPr>
                        <a:t>1+ prior lines of therapy</a:t>
                      </a:r>
                    </a:p>
                  </a:txBody>
                  <a:tcPr/>
                </a:tc>
                <a:tc>
                  <a:txBody>
                    <a:bodyPr/>
                    <a:lstStyle/>
                    <a:p>
                      <a:r>
                        <a:rPr lang="en-GB" sz="1800" b="0" kern="1200" dirty="0">
                          <a:solidFill>
                            <a:schemeClr val="tx1"/>
                          </a:solidFill>
                          <a:effectLst/>
                          <a:latin typeface="+mn-lt"/>
                          <a:ea typeface="+mn-ea"/>
                          <a:cs typeface="+mn-cs"/>
                        </a:rPr>
                        <a:t>1+ prior lines of therapy</a:t>
                      </a:r>
                    </a:p>
                  </a:txBody>
                  <a:tcPr/>
                </a:tc>
                <a:extLst>
                  <a:ext uri="{0D108BD9-81ED-4DB2-BD59-A6C34878D82A}">
                    <a16:rowId xmlns:a16="http://schemas.microsoft.com/office/drawing/2014/main" val="1606641215"/>
                  </a:ext>
                </a:extLst>
              </a:tr>
              <a:tr h="232609">
                <a:tc>
                  <a:txBody>
                    <a:bodyPr/>
                    <a:lstStyle/>
                    <a:p>
                      <a:r>
                        <a:rPr lang="en-GB" sz="1800" b="1" dirty="0">
                          <a:solidFill>
                            <a:schemeClr val="bg1"/>
                          </a:solidFill>
                        </a:rPr>
                        <a:t>Sample size</a:t>
                      </a:r>
                    </a:p>
                  </a:txBody>
                  <a:tcPr>
                    <a:solidFill>
                      <a:schemeClr val="accent1"/>
                    </a:solidFill>
                  </a:tcPr>
                </a:tc>
                <a:tc>
                  <a:txBody>
                    <a:bodyPr/>
                    <a:lstStyle/>
                    <a:p>
                      <a:r>
                        <a:rPr lang="en-GB" sz="1800" b="0" kern="1200" dirty="0">
                          <a:solidFill>
                            <a:schemeClr val="tx1"/>
                          </a:solidFill>
                          <a:effectLst/>
                          <a:latin typeface="+mn-lt"/>
                          <a:ea typeface="+mn-ea"/>
                          <a:cs typeface="+mn-cs"/>
                        </a:rPr>
                        <a:t>498 (235 in 1PL subgroup)</a:t>
                      </a:r>
                    </a:p>
                  </a:txBody>
                  <a:tcPr/>
                </a:tc>
                <a:tc>
                  <a:txBody>
                    <a:bodyPr/>
                    <a:lstStyle/>
                    <a:p>
                      <a:r>
                        <a:rPr lang="en-GB" sz="1800" b="0" kern="1200" dirty="0">
                          <a:solidFill>
                            <a:schemeClr val="tx1"/>
                          </a:solidFill>
                          <a:effectLst/>
                          <a:latin typeface="+mn-lt"/>
                          <a:ea typeface="+mn-ea"/>
                          <a:cs typeface="+mn-cs"/>
                        </a:rPr>
                        <a:t>929 (160 in 1PL subgroup)</a:t>
                      </a:r>
                    </a:p>
                  </a:txBody>
                  <a:tcPr/>
                </a:tc>
                <a:tc>
                  <a:txBody>
                    <a:bodyPr/>
                    <a:lstStyle/>
                    <a:p>
                      <a:r>
                        <a:rPr lang="en-GB" sz="1800" b="0" kern="1200" dirty="0">
                          <a:solidFill>
                            <a:schemeClr val="tx1"/>
                          </a:solidFill>
                          <a:effectLst/>
                          <a:latin typeface="+mn-lt"/>
                          <a:ea typeface="+mn-ea"/>
                          <a:cs typeface="+mn-cs"/>
                        </a:rPr>
                        <a:t>211 (60 in 1PL subgroup)</a:t>
                      </a:r>
                    </a:p>
                  </a:txBody>
                  <a:tcPr/>
                </a:tc>
                <a:extLst>
                  <a:ext uri="{0D108BD9-81ED-4DB2-BD59-A6C34878D82A}">
                    <a16:rowId xmlns:a16="http://schemas.microsoft.com/office/drawing/2014/main" val="1609092879"/>
                  </a:ext>
                </a:extLst>
              </a:tr>
              <a:tr h="232609">
                <a:tc>
                  <a:txBody>
                    <a:bodyPr/>
                    <a:lstStyle/>
                    <a:p>
                      <a:r>
                        <a:rPr lang="en-GB" sz="1800" b="1" dirty="0">
                          <a:solidFill>
                            <a:schemeClr val="bg1"/>
                          </a:solidFill>
                        </a:rPr>
                        <a:t>Intervention</a:t>
                      </a:r>
                    </a:p>
                  </a:txBody>
                  <a:tcPr>
                    <a:solidFill>
                      <a:schemeClr val="accent1"/>
                    </a:solidFill>
                  </a:tcPr>
                </a:tc>
                <a:tc>
                  <a:txBody>
                    <a:bodyPr/>
                    <a:lstStyle/>
                    <a:p>
                      <a:r>
                        <a:rPr lang="en-GB" sz="1800" dirty="0">
                          <a:solidFill>
                            <a:schemeClr val="tx1"/>
                          </a:solidFill>
                        </a:rPr>
                        <a:t>DARA+BOR+DEX</a:t>
                      </a:r>
                    </a:p>
                  </a:txBody>
                  <a:tcPr/>
                </a:tc>
                <a:tc>
                  <a:txBody>
                    <a:bodyPr/>
                    <a:lstStyle/>
                    <a:p>
                      <a:r>
                        <a:rPr lang="en-GB" sz="1800" dirty="0">
                          <a:solidFill>
                            <a:schemeClr val="tx1"/>
                          </a:solidFill>
                        </a:rPr>
                        <a:t>CAR+DEX</a:t>
                      </a:r>
                    </a:p>
                  </a:txBody>
                  <a:tcPr/>
                </a:tc>
                <a:tc>
                  <a:txBody>
                    <a:bodyPr/>
                    <a:lstStyle/>
                    <a:p>
                      <a:r>
                        <a:rPr lang="en-GB" sz="1800" dirty="0">
                          <a:solidFill>
                            <a:schemeClr val="tx1"/>
                          </a:solidFill>
                        </a:rPr>
                        <a:t>DARA+BOR+DEX</a:t>
                      </a:r>
                    </a:p>
                  </a:txBody>
                  <a:tcPr/>
                </a:tc>
                <a:extLst>
                  <a:ext uri="{0D108BD9-81ED-4DB2-BD59-A6C34878D82A}">
                    <a16:rowId xmlns:a16="http://schemas.microsoft.com/office/drawing/2014/main" val="1086869075"/>
                  </a:ext>
                </a:extLst>
              </a:tr>
              <a:tr h="232609">
                <a:tc>
                  <a:txBody>
                    <a:bodyPr/>
                    <a:lstStyle/>
                    <a:p>
                      <a:r>
                        <a:rPr lang="en-GB" sz="1800" b="1" dirty="0">
                          <a:solidFill>
                            <a:schemeClr val="bg1"/>
                          </a:solidFill>
                        </a:rPr>
                        <a:t>Comparator</a:t>
                      </a:r>
                    </a:p>
                  </a:txBody>
                  <a:tcPr>
                    <a:solidFill>
                      <a:schemeClr val="accent1"/>
                    </a:solidFill>
                  </a:tcPr>
                </a:tc>
                <a:tc>
                  <a:txBody>
                    <a:bodyPr/>
                    <a:lstStyle/>
                    <a:p>
                      <a:r>
                        <a:rPr lang="en-GB" sz="1800" dirty="0">
                          <a:solidFill>
                            <a:schemeClr val="tx1"/>
                          </a:solidFill>
                        </a:rPr>
                        <a:t>BOR+DEX</a:t>
                      </a:r>
                    </a:p>
                  </a:txBody>
                  <a:tcPr/>
                </a:tc>
                <a:tc>
                  <a:txBody>
                    <a:bodyPr/>
                    <a:lstStyle/>
                    <a:p>
                      <a:r>
                        <a:rPr lang="en-GB" sz="1800" dirty="0">
                          <a:solidFill>
                            <a:schemeClr val="tx1"/>
                          </a:solidFill>
                        </a:rPr>
                        <a:t>BOR+DEX</a:t>
                      </a:r>
                    </a:p>
                  </a:txBody>
                  <a:tcPr/>
                </a:tc>
                <a:tc>
                  <a:txBody>
                    <a:bodyPr/>
                    <a:lstStyle/>
                    <a:p>
                      <a:r>
                        <a:rPr lang="en-GB" sz="1800" dirty="0">
                          <a:solidFill>
                            <a:schemeClr val="tx1"/>
                          </a:solidFill>
                        </a:rPr>
                        <a:t>BOR+DEX</a:t>
                      </a:r>
                    </a:p>
                  </a:txBody>
                  <a:tcPr/>
                </a:tc>
                <a:extLst>
                  <a:ext uri="{0D108BD9-81ED-4DB2-BD59-A6C34878D82A}">
                    <a16:rowId xmlns:a16="http://schemas.microsoft.com/office/drawing/2014/main" val="3789602645"/>
                  </a:ext>
                </a:extLst>
              </a:tr>
              <a:tr h="407065">
                <a:tc>
                  <a:txBody>
                    <a:bodyPr/>
                    <a:lstStyle/>
                    <a:p>
                      <a:r>
                        <a:rPr lang="en-GB" sz="1800" b="1" dirty="0">
                          <a:solidFill>
                            <a:schemeClr val="bg1"/>
                          </a:solidFill>
                        </a:rPr>
                        <a:t>Primary outcome</a:t>
                      </a:r>
                    </a:p>
                  </a:txBody>
                  <a:tcPr>
                    <a:solidFill>
                      <a:schemeClr val="accent1"/>
                    </a:solidFill>
                  </a:tcPr>
                </a:tc>
                <a:tc>
                  <a:txBody>
                    <a:bodyPr/>
                    <a:lstStyle/>
                    <a:p>
                      <a:r>
                        <a:rPr lang="en-GB" sz="1800" dirty="0"/>
                        <a:t>OS, PFS, Time to treatment discontinuation</a:t>
                      </a:r>
                    </a:p>
                  </a:txBody>
                  <a:tcPr/>
                </a:tc>
                <a:tc>
                  <a:txBody>
                    <a:bodyPr/>
                    <a:lstStyle/>
                    <a:p>
                      <a:r>
                        <a:rPr lang="en-GB" sz="1800" dirty="0"/>
                        <a:t>OS, PFS</a:t>
                      </a:r>
                    </a:p>
                  </a:txBody>
                  <a:tcPr/>
                </a:tc>
                <a:tc>
                  <a:txBody>
                    <a:bodyPr/>
                    <a:lstStyle/>
                    <a:p>
                      <a:r>
                        <a:rPr lang="en-GB" sz="1800" dirty="0"/>
                        <a:t>PFS</a:t>
                      </a:r>
                    </a:p>
                  </a:txBody>
                  <a:tcPr/>
                </a:tc>
                <a:extLst>
                  <a:ext uri="{0D108BD9-81ED-4DB2-BD59-A6C34878D82A}">
                    <a16:rowId xmlns:a16="http://schemas.microsoft.com/office/drawing/2014/main" val="3245755481"/>
                  </a:ext>
                </a:extLst>
              </a:tr>
              <a:tr h="407065">
                <a:tc>
                  <a:txBody>
                    <a:bodyPr/>
                    <a:lstStyle/>
                    <a:p>
                      <a:r>
                        <a:rPr lang="en-GB" sz="1800" b="1" dirty="0">
                          <a:solidFill>
                            <a:schemeClr val="bg1"/>
                          </a:solidFill>
                        </a:rPr>
                        <a:t>Locations</a:t>
                      </a:r>
                    </a:p>
                  </a:txBody>
                  <a:tcPr>
                    <a:solidFill>
                      <a:schemeClr val="accent1"/>
                    </a:solidFill>
                  </a:tcPr>
                </a:tc>
                <a:tc>
                  <a:txBody>
                    <a:bodyPr/>
                    <a:lstStyle/>
                    <a:p>
                      <a:r>
                        <a:rPr lang="en-GB" sz="1800" dirty="0"/>
                        <a:t>16 countries (no centres in UK)</a:t>
                      </a:r>
                    </a:p>
                  </a:txBody>
                  <a:tcPr/>
                </a:tc>
                <a:tc>
                  <a:txBody>
                    <a:bodyPr/>
                    <a:lstStyle/>
                    <a:p>
                      <a:r>
                        <a:rPr lang="en-GB" sz="1800" dirty="0"/>
                        <a:t>27 countries (including UK)</a:t>
                      </a:r>
                    </a:p>
                  </a:txBody>
                  <a:tcPr/>
                </a:tc>
                <a:tc>
                  <a:txBody>
                    <a:bodyPr/>
                    <a:lstStyle/>
                    <a:p>
                      <a:r>
                        <a:rPr lang="en-GB" sz="1800" dirty="0"/>
                        <a:t>China</a:t>
                      </a:r>
                    </a:p>
                  </a:txBody>
                  <a:tcPr/>
                </a:tc>
                <a:extLst>
                  <a:ext uri="{0D108BD9-81ED-4DB2-BD59-A6C34878D82A}">
                    <a16:rowId xmlns:a16="http://schemas.microsoft.com/office/drawing/2014/main" val="4222386618"/>
                  </a:ext>
                </a:extLst>
              </a:tr>
              <a:tr h="232609">
                <a:tc>
                  <a:txBody>
                    <a:bodyPr/>
                    <a:lstStyle/>
                    <a:p>
                      <a:r>
                        <a:rPr lang="en-GB" sz="1800" b="1" dirty="0">
                          <a:solidFill>
                            <a:schemeClr val="bg1"/>
                          </a:solidFill>
                        </a:rPr>
                        <a:t>Used in model?</a:t>
                      </a:r>
                    </a:p>
                  </a:txBody>
                  <a:tcPr>
                    <a:solidFill>
                      <a:schemeClr val="accent1"/>
                    </a:solidFill>
                  </a:tcPr>
                </a:tc>
                <a:tc>
                  <a:txBody>
                    <a:bodyPr/>
                    <a:lstStyle/>
                    <a:p>
                      <a:r>
                        <a:rPr lang="en-GB" sz="1800" dirty="0"/>
                        <a:t>Yes</a:t>
                      </a:r>
                    </a:p>
                  </a:txBody>
                  <a:tcPr/>
                </a:tc>
                <a:tc>
                  <a:txBody>
                    <a:bodyPr/>
                    <a:lstStyle/>
                    <a:p>
                      <a:r>
                        <a:rPr lang="en-GB" sz="1800" dirty="0"/>
                        <a:t>Yes</a:t>
                      </a:r>
                    </a:p>
                  </a:txBody>
                  <a:tcPr/>
                </a:tc>
                <a:tc>
                  <a:txBody>
                    <a:bodyPr/>
                    <a:lstStyle/>
                    <a:p>
                      <a:r>
                        <a:rPr lang="en-GB" sz="1800" dirty="0"/>
                        <a:t>No</a:t>
                      </a:r>
                    </a:p>
                  </a:txBody>
                  <a:tcPr/>
                </a:tc>
                <a:extLst>
                  <a:ext uri="{0D108BD9-81ED-4DB2-BD59-A6C34878D82A}">
                    <a16:rowId xmlns:a16="http://schemas.microsoft.com/office/drawing/2014/main" val="1907692530"/>
                  </a:ext>
                </a:extLst>
              </a:tr>
            </a:tbl>
          </a:graphicData>
        </a:graphic>
      </p:graphicFrame>
      <p:sp>
        <p:nvSpPr>
          <p:cNvPr id="3" name="TextBox 2">
            <a:extLst>
              <a:ext uri="{FF2B5EF4-FFF2-40B4-BE49-F238E27FC236}">
                <a16:creationId xmlns:a16="http://schemas.microsoft.com/office/drawing/2014/main" id="{B629CBA9-6073-5E71-032F-226EAC5317CE}"/>
              </a:ext>
            </a:extLst>
          </p:cNvPr>
          <p:cNvSpPr txBox="1"/>
          <p:nvPr/>
        </p:nvSpPr>
        <p:spPr>
          <a:xfrm>
            <a:off x="1281120" y="5479901"/>
            <a:ext cx="9822021" cy="923330"/>
          </a:xfrm>
          <a:prstGeom prst="rect">
            <a:avLst/>
          </a:prstGeom>
          <a:noFill/>
          <a:ln>
            <a:solidFill>
              <a:schemeClr val="accent2">
                <a:lumMod val="75000"/>
                <a:lumOff val="25000"/>
              </a:schemeClr>
            </a:solidFill>
          </a:ln>
        </p:spPr>
        <p:txBody>
          <a:bodyPr wrap="square" rtlCol="0">
            <a:spAutoFit/>
          </a:bodyPr>
          <a:lstStyle/>
          <a:p>
            <a:r>
              <a:rPr lang="en-GB" b="1" dirty="0">
                <a:solidFill>
                  <a:schemeClr val="accent2">
                    <a:lumMod val="75000"/>
                    <a:lumOff val="25000"/>
                  </a:schemeClr>
                </a:solidFill>
              </a:rPr>
              <a:t>EAG</a:t>
            </a:r>
            <a:r>
              <a:rPr lang="en-GB" dirty="0"/>
              <a:t> agrees LEPUS should not be used in model: population is less generalisable to the UK and there are differences in baseline characteristics compared to the other trials. Additionally, the PFS data from LEPUS is immature and OS data not reported</a:t>
            </a:r>
          </a:p>
        </p:txBody>
      </p:sp>
      <p:cxnSp>
        <p:nvCxnSpPr>
          <p:cNvPr id="8" name="Straight Arrow Connector 7">
            <a:extLst>
              <a:ext uri="{FF2B5EF4-FFF2-40B4-BE49-F238E27FC236}">
                <a16:creationId xmlns:a16="http://schemas.microsoft.com/office/drawing/2014/main" id="{F65A2B6A-45B0-D10F-A99C-D14AC34528F2}"/>
              </a:ext>
            </a:extLst>
          </p:cNvPr>
          <p:cNvCxnSpPr>
            <a:cxnSpLocks/>
          </p:cNvCxnSpPr>
          <p:nvPr/>
        </p:nvCxnSpPr>
        <p:spPr>
          <a:xfrm flipV="1">
            <a:off x="9293732" y="5343779"/>
            <a:ext cx="0" cy="2338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Slide Number Placeholder 3">
            <a:extLst>
              <a:ext uri="{FF2B5EF4-FFF2-40B4-BE49-F238E27FC236}">
                <a16:creationId xmlns:a16="http://schemas.microsoft.com/office/drawing/2014/main" id="{7B64C236-994D-D9ED-547D-BAFD7FDDB277}"/>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18</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2876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2CA74A-6F08-4190-9479-10C9823605C7}"/>
              </a:ext>
            </a:extLst>
          </p:cNvPr>
          <p:cNvSpPr/>
          <p:nvPr/>
        </p:nvSpPr>
        <p:spPr>
          <a:xfrm>
            <a:off x="272046" y="769168"/>
            <a:ext cx="11561506" cy="16189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rPr>
              <a:t>Background</a:t>
            </a:r>
          </a:p>
          <a:p>
            <a:pPr marL="285750" indent="-285750">
              <a:buFont typeface="Arial" panose="020B0604020202020204" pitchFamily="34" charset="0"/>
              <a:buChar char="•"/>
            </a:pPr>
            <a:r>
              <a:rPr lang="en-GB" sz="2000" dirty="0">
                <a:solidFill>
                  <a:schemeClr val="tx1"/>
                </a:solidFill>
              </a:rPr>
              <a:t>No trial directly comparing DARA+BOR+DEX with CAR+DEX, a network meta-analysis produced for TA573 which utilised the CASTOR trial (DARA+BOR+DEX vs BOR+DEX) and the ENDEAVOR trial (CAR+DEX vs BOR+DEX)</a:t>
            </a:r>
          </a:p>
          <a:p>
            <a:pPr marL="285750" indent="-285750">
              <a:buFont typeface="Arial" panose="020B0604020202020204" pitchFamily="34" charset="0"/>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Model updated with new data from CASTOR (OS and PFS) and ENDEAVOR (OS)</a:t>
            </a:r>
          </a:p>
          <a:p>
            <a:endParaRPr lang="en-GB" dirty="0">
              <a:solidFill>
                <a:schemeClr val="tx1"/>
              </a:solidFill>
            </a:endParaRPr>
          </a:p>
        </p:txBody>
      </p:sp>
      <p:sp>
        <p:nvSpPr>
          <p:cNvPr id="22" name="Title 1">
            <a:extLst>
              <a:ext uri="{FF2B5EF4-FFF2-40B4-BE49-F238E27FC236}">
                <a16:creationId xmlns:a16="http://schemas.microsoft.com/office/drawing/2014/main" id="{BC01A539-BAA8-4606-BE77-CBFDA1419FA8}"/>
              </a:ext>
            </a:extLst>
          </p:cNvPr>
          <p:cNvSpPr txBox="1">
            <a:spLocks/>
          </p:cNvSpPr>
          <p:nvPr/>
        </p:nvSpPr>
        <p:spPr>
          <a:xfrm>
            <a:off x="272046" y="191031"/>
            <a:ext cx="11376025" cy="5271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t>Indirect treatment comparison</a:t>
            </a:r>
          </a:p>
        </p:txBody>
      </p:sp>
      <p:graphicFrame>
        <p:nvGraphicFramePr>
          <p:cNvPr id="5" name="Table 4">
            <a:extLst>
              <a:ext uri="{FF2B5EF4-FFF2-40B4-BE49-F238E27FC236}">
                <a16:creationId xmlns:a16="http://schemas.microsoft.com/office/drawing/2014/main" id="{5E175D10-F828-ABE1-6381-8D412B09F487}"/>
              </a:ext>
            </a:extLst>
          </p:cNvPr>
          <p:cNvGraphicFramePr>
            <a:graphicFrameLocks noGrp="1"/>
          </p:cNvGraphicFramePr>
          <p:nvPr>
            <p:extLst>
              <p:ext uri="{D42A27DB-BD31-4B8C-83A1-F6EECF244321}">
                <p14:modId xmlns:p14="http://schemas.microsoft.com/office/powerpoint/2010/main" val="264918582"/>
              </p:ext>
            </p:extLst>
          </p:nvPr>
        </p:nvGraphicFramePr>
        <p:xfrm>
          <a:off x="5968547" y="2989751"/>
          <a:ext cx="5865004" cy="2261936"/>
        </p:xfrm>
        <a:graphic>
          <a:graphicData uri="http://schemas.openxmlformats.org/drawingml/2006/table">
            <a:tbl>
              <a:tblPr firstRow="1" firstCol="1" bandRow="1">
                <a:tableStyleId>{5C22544A-7EE6-4342-B048-85BDC9FD1C3A}</a:tableStyleId>
              </a:tblPr>
              <a:tblGrid>
                <a:gridCol w="1791867">
                  <a:extLst>
                    <a:ext uri="{9D8B030D-6E8A-4147-A177-3AD203B41FA5}">
                      <a16:colId xmlns:a16="http://schemas.microsoft.com/office/drawing/2014/main" val="2997795493"/>
                    </a:ext>
                  </a:extLst>
                </a:gridCol>
                <a:gridCol w="2015017">
                  <a:extLst>
                    <a:ext uri="{9D8B030D-6E8A-4147-A177-3AD203B41FA5}">
                      <a16:colId xmlns:a16="http://schemas.microsoft.com/office/drawing/2014/main" val="436619504"/>
                    </a:ext>
                  </a:extLst>
                </a:gridCol>
                <a:gridCol w="2058120">
                  <a:extLst>
                    <a:ext uri="{9D8B030D-6E8A-4147-A177-3AD203B41FA5}">
                      <a16:colId xmlns:a16="http://schemas.microsoft.com/office/drawing/2014/main" val="3692768599"/>
                    </a:ext>
                  </a:extLst>
                </a:gridCol>
              </a:tblGrid>
              <a:tr h="363497">
                <a:tc>
                  <a:txBody>
                    <a:bodyPr/>
                    <a:lstStyle/>
                    <a:p>
                      <a:pPr>
                        <a:spcBef>
                          <a:spcPts val="300"/>
                        </a:spcBef>
                        <a:spcAft>
                          <a:spcPts val="300"/>
                        </a:spcAft>
                      </a:pPr>
                      <a:r>
                        <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Comparator</a:t>
                      </a:r>
                    </a:p>
                  </a:txBody>
                  <a:tcPr marL="51794" marR="51794" marT="0" marB="0"/>
                </a:tc>
                <a:tc>
                  <a:txBody>
                    <a:bodyPr/>
                    <a:lstStyle/>
                    <a:p>
                      <a:pPr algn="ctr">
                        <a:spcBef>
                          <a:spcPts val="300"/>
                        </a:spcBef>
                        <a:spcAft>
                          <a:spcPts val="300"/>
                        </a:spcAf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PFS</a:t>
                      </a:r>
                    </a:p>
                  </a:txBody>
                  <a:tcPr marL="51794" marR="51794" marT="0" marB="0"/>
                </a:tc>
                <a:tc>
                  <a:txBody>
                    <a:bodyPr/>
                    <a:lstStyle/>
                    <a:p>
                      <a:pPr algn="ctr">
                        <a:spcBef>
                          <a:spcPts val="300"/>
                        </a:spcBef>
                        <a:spcAft>
                          <a:spcPts val="300"/>
                        </a:spcAft>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OS</a:t>
                      </a:r>
                    </a:p>
                  </a:txBody>
                  <a:tcPr marL="51794" marR="51794" marT="0" marB="0"/>
                </a:tc>
                <a:extLst>
                  <a:ext uri="{0D108BD9-81ED-4DB2-BD59-A6C34878D82A}">
                    <a16:rowId xmlns:a16="http://schemas.microsoft.com/office/drawing/2014/main" val="1684360096"/>
                  </a:ext>
                </a:extLst>
              </a:tr>
              <a:tr h="866197">
                <a:tc>
                  <a:txBody>
                    <a:bodyPr/>
                    <a:lstStyle/>
                    <a:p>
                      <a:pPr>
                        <a:spcAft>
                          <a:spcPts val="300"/>
                        </a:spcAft>
                      </a:pPr>
                      <a:r>
                        <a:rPr lang="en-GB" sz="2000" dirty="0">
                          <a:solidFill>
                            <a:schemeClr val="bg1"/>
                          </a:solidFill>
                        </a:rPr>
                        <a:t>BOR+DEX</a:t>
                      </a:r>
                      <a:br>
                        <a:rPr lang="en-GB" sz="2000" dirty="0">
                          <a:solidFill>
                            <a:schemeClr val="bg1"/>
                          </a:solidFill>
                        </a:rPr>
                      </a:br>
                      <a:r>
                        <a:rPr lang="en-GB" sz="20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Hazard ratio (95% CI)</a:t>
                      </a:r>
                    </a:p>
                  </a:txBody>
                  <a:tcPr marL="51794" marR="51794" marT="0" marB="0"/>
                </a:tc>
                <a:tc>
                  <a:txBody>
                    <a:bodyPr/>
                    <a:lstStyle/>
                    <a:p>
                      <a:pPr>
                        <a:spcAft>
                          <a:spcPts val="300"/>
                        </a:spcAft>
                      </a:pPr>
                      <a:r>
                        <a:rPr lang="en-GB" sz="2000" dirty="0">
                          <a:effectLst/>
                        </a:rPr>
                        <a:t>0.21 (0.15, 0.30)</a:t>
                      </a:r>
                    </a:p>
                  </a:txBody>
                  <a:tcPr marL="51794" marR="51794" marT="0" marB="0"/>
                </a:tc>
                <a:tc>
                  <a:txBody>
                    <a:bodyPr/>
                    <a:lstStyle/>
                    <a:p>
                      <a:pPr>
                        <a:spcAft>
                          <a:spcPts val="300"/>
                        </a:spcAft>
                      </a:pPr>
                      <a:r>
                        <a:rPr lang="en-GB" sz="2000" dirty="0">
                          <a:effectLst/>
                        </a:rPr>
                        <a:t>0.56 (0.39, 0.80)</a:t>
                      </a:r>
                    </a:p>
                  </a:txBody>
                  <a:tcPr marL="51794" marR="51794" marT="0" marB="0"/>
                </a:tc>
                <a:extLst>
                  <a:ext uri="{0D108BD9-81ED-4DB2-BD59-A6C34878D82A}">
                    <a16:rowId xmlns:a16="http://schemas.microsoft.com/office/drawing/2014/main" val="2994197943"/>
                  </a:ext>
                </a:extLst>
              </a:tr>
              <a:tr h="984039">
                <a:tc>
                  <a:txBody>
                    <a:bodyPr/>
                    <a:lstStyle/>
                    <a:p>
                      <a:pPr>
                        <a:spcAft>
                          <a:spcPts val="300"/>
                        </a:spcAft>
                      </a:pPr>
                      <a:r>
                        <a:rPr lang="en-GB" sz="2000" dirty="0">
                          <a:solidFill>
                            <a:schemeClr val="bg1"/>
                          </a:solidFill>
                          <a:effectLst/>
                        </a:rPr>
                        <a:t>CAR+DEX </a:t>
                      </a:r>
                      <a:r>
                        <a:rPr lang="en-GB" sz="20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Hazard ratio (95% CI)</a:t>
                      </a:r>
                    </a:p>
                  </a:txBody>
                  <a:tcPr marL="51794" marR="51794" marT="0" marB="0"/>
                </a:tc>
                <a:tc>
                  <a:txBody>
                    <a:bodyPr/>
                    <a:lstStyle/>
                    <a:p>
                      <a:pPr>
                        <a:spcAft>
                          <a:spcPts val="300"/>
                        </a:spcAft>
                      </a:pPr>
                      <a:r>
                        <a:rPr lang="en-GB" sz="2000" dirty="0">
                          <a:effectLst/>
                        </a:rPr>
                        <a:t>0.47 (0.29, 0.75)</a:t>
                      </a:r>
                    </a:p>
                  </a:txBody>
                  <a:tcPr marL="51794" marR="51794" marT="0" marB="0"/>
                </a:tc>
                <a:tc>
                  <a:txBody>
                    <a:bodyPr/>
                    <a:lstStyle/>
                    <a:p>
                      <a:pPr>
                        <a:spcAft>
                          <a:spcPts val="300"/>
                        </a:spcAft>
                      </a:pPr>
                      <a:r>
                        <a:rPr lang="en-GB" sz="2000" dirty="0">
                          <a:effectLst/>
                        </a:rPr>
                        <a:t>0.73 (0.46, 1.14)</a:t>
                      </a:r>
                    </a:p>
                  </a:txBody>
                  <a:tcPr marL="51794" marR="51794" marT="0" marB="0"/>
                </a:tc>
                <a:extLst>
                  <a:ext uri="{0D108BD9-81ED-4DB2-BD59-A6C34878D82A}">
                    <a16:rowId xmlns:a16="http://schemas.microsoft.com/office/drawing/2014/main" val="3216384241"/>
                  </a:ext>
                </a:extLst>
              </a:tr>
            </a:tbl>
          </a:graphicData>
        </a:graphic>
      </p:graphicFrame>
      <p:sp>
        <p:nvSpPr>
          <p:cNvPr id="7" name="TextBox 6">
            <a:extLst>
              <a:ext uri="{FF2B5EF4-FFF2-40B4-BE49-F238E27FC236}">
                <a16:creationId xmlns:a16="http://schemas.microsoft.com/office/drawing/2014/main" id="{769DD20B-1835-06B0-2F58-9B3999CA5CDC}"/>
              </a:ext>
            </a:extLst>
          </p:cNvPr>
          <p:cNvSpPr txBox="1"/>
          <p:nvPr/>
        </p:nvSpPr>
        <p:spPr>
          <a:xfrm>
            <a:off x="5974246" y="6082194"/>
            <a:ext cx="6001933" cy="584775"/>
          </a:xfrm>
          <a:prstGeom prst="rect">
            <a:avLst/>
          </a:prstGeom>
          <a:noFill/>
        </p:spPr>
        <p:txBody>
          <a:bodyPr wrap="square">
            <a:spAutoFit/>
          </a:bodyPr>
          <a:lstStyle/>
          <a:p>
            <a:pPr>
              <a:spcBef>
                <a:spcPts val="600"/>
              </a:spcBef>
              <a:spcAft>
                <a:spcPts val="6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Abbreviations: CI, confidence interval; OS, overall survival; PFS, progression-free survival</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1AEAAB3A-34D3-FDA9-70D3-01499F3E0EBF}"/>
              </a:ext>
            </a:extLst>
          </p:cNvPr>
          <p:cNvSpPr/>
          <p:nvPr/>
        </p:nvSpPr>
        <p:spPr>
          <a:xfrm>
            <a:off x="3036024" y="3046825"/>
            <a:ext cx="510363" cy="477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3BBCA5D-BF6B-4A89-CD72-6F554BF41CA2}"/>
              </a:ext>
            </a:extLst>
          </p:cNvPr>
          <p:cNvSpPr/>
          <p:nvPr/>
        </p:nvSpPr>
        <p:spPr>
          <a:xfrm>
            <a:off x="4417237" y="4852786"/>
            <a:ext cx="512676" cy="47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E0261E1-99A1-137A-37C4-4D91D4D98DF1}"/>
              </a:ext>
            </a:extLst>
          </p:cNvPr>
          <p:cNvSpPr/>
          <p:nvPr/>
        </p:nvSpPr>
        <p:spPr>
          <a:xfrm>
            <a:off x="904609" y="4841006"/>
            <a:ext cx="510363" cy="47719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BE27F8CA-7308-E3C5-F500-DC96F7D16D4E}"/>
              </a:ext>
            </a:extLst>
          </p:cNvPr>
          <p:cNvCxnSpPr>
            <a:cxnSpLocks/>
            <a:stCxn id="9" idx="1"/>
            <a:endCxn id="8" idx="5"/>
          </p:cNvCxnSpPr>
          <p:nvPr/>
        </p:nvCxnSpPr>
        <p:spPr>
          <a:xfrm flipH="1" flipV="1">
            <a:off x="3471646" y="3454140"/>
            <a:ext cx="1020671" cy="146853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B45757D-7600-A9B8-1D3D-A8DBD1BE148B}"/>
              </a:ext>
            </a:extLst>
          </p:cNvPr>
          <p:cNvCxnSpPr>
            <a:cxnSpLocks/>
            <a:stCxn id="9" idx="2"/>
            <a:endCxn id="10" idx="6"/>
          </p:cNvCxnSpPr>
          <p:nvPr/>
        </p:nvCxnSpPr>
        <p:spPr>
          <a:xfrm flipH="1" flipV="1">
            <a:off x="1414972" y="5079606"/>
            <a:ext cx="3002265" cy="1178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E2DBC10-A6B3-2B30-B1EF-1C9ECB2E2BCC}"/>
              </a:ext>
            </a:extLst>
          </p:cNvPr>
          <p:cNvCxnSpPr>
            <a:cxnSpLocks/>
            <a:stCxn id="8" idx="3"/>
            <a:endCxn id="10" idx="7"/>
          </p:cNvCxnSpPr>
          <p:nvPr/>
        </p:nvCxnSpPr>
        <p:spPr>
          <a:xfrm flipH="1">
            <a:off x="1340231" y="3454140"/>
            <a:ext cx="1770534" cy="1456750"/>
          </a:xfrm>
          <a:prstGeom prst="line">
            <a:avLst/>
          </a:prstGeom>
          <a:ln w="190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424665E-B542-358E-2D4E-31D7D577120A}"/>
              </a:ext>
            </a:extLst>
          </p:cNvPr>
          <p:cNvSpPr txBox="1"/>
          <p:nvPr/>
        </p:nvSpPr>
        <p:spPr>
          <a:xfrm>
            <a:off x="2109908" y="2661175"/>
            <a:ext cx="2362596" cy="400110"/>
          </a:xfrm>
          <a:prstGeom prst="rect">
            <a:avLst/>
          </a:prstGeom>
          <a:noFill/>
        </p:spPr>
        <p:txBody>
          <a:bodyPr wrap="square" rtlCol="0">
            <a:spAutoFit/>
          </a:bodyPr>
          <a:lstStyle/>
          <a:p>
            <a:r>
              <a:rPr lang="en-GB" sz="2000" dirty="0">
                <a:solidFill>
                  <a:schemeClr val="tx1"/>
                </a:solidFill>
              </a:rPr>
              <a:t>DARA+BOR+DEX</a:t>
            </a:r>
            <a:endParaRPr lang="en-GB" sz="2000" dirty="0"/>
          </a:p>
        </p:txBody>
      </p:sp>
      <p:sp>
        <p:nvSpPr>
          <p:cNvPr id="33" name="TextBox 32">
            <a:extLst>
              <a:ext uri="{FF2B5EF4-FFF2-40B4-BE49-F238E27FC236}">
                <a16:creationId xmlns:a16="http://schemas.microsoft.com/office/drawing/2014/main" id="{A7D2AEE1-38B2-A5B4-1982-6030ABD2F21F}"/>
              </a:ext>
            </a:extLst>
          </p:cNvPr>
          <p:cNvSpPr txBox="1"/>
          <p:nvPr/>
        </p:nvSpPr>
        <p:spPr>
          <a:xfrm>
            <a:off x="92499" y="4469915"/>
            <a:ext cx="1698962" cy="400110"/>
          </a:xfrm>
          <a:prstGeom prst="rect">
            <a:avLst/>
          </a:prstGeom>
          <a:noFill/>
        </p:spPr>
        <p:txBody>
          <a:bodyPr wrap="square" rtlCol="0">
            <a:spAutoFit/>
          </a:bodyPr>
          <a:lstStyle/>
          <a:p>
            <a:r>
              <a:rPr lang="en-GB" sz="2000" dirty="0">
                <a:solidFill>
                  <a:schemeClr val="tx1"/>
                </a:solidFill>
              </a:rPr>
              <a:t>CAR+DEX</a:t>
            </a:r>
            <a:endParaRPr lang="en-GB" sz="2000" dirty="0"/>
          </a:p>
        </p:txBody>
      </p:sp>
      <p:sp>
        <p:nvSpPr>
          <p:cNvPr id="34" name="TextBox 33">
            <a:extLst>
              <a:ext uri="{FF2B5EF4-FFF2-40B4-BE49-F238E27FC236}">
                <a16:creationId xmlns:a16="http://schemas.microsoft.com/office/drawing/2014/main" id="{CA7CF4C4-C7C5-954C-ACFB-DD9CA0F21346}"/>
              </a:ext>
            </a:extLst>
          </p:cNvPr>
          <p:cNvSpPr txBox="1"/>
          <p:nvPr/>
        </p:nvSpPr>
        <p:spPr>
          <a:xfrm>
            <a:off x="4369268" y="4469915"/>
            <a:ext cx="1428993" cy="400110"/>
          </a:xfrm>
          <a:prstGeom prst="rect">
            <a:avLst/>
          </a:prstGeom>
          <a:noFill/>
        </p:spPr>
        <p:txBody>
          <a:bodyPr wrap="square" rtlCol="0">
            <a:spAutoFit/>
          </a:bodyPr>
          <a:lstStyle/>
          <a:p>
            <a:r>
              <a:rPr lang="en-GB" sz="2000" dirty="0">
                <a:solidFill>
                  <a:schemeClr val="tx1"/>
                </a:solidFill>
              </a:rPr>
              <a:t>BOR+DEX</a:t>
            </a:r>
            <a:endParaRPr lang="en-GB" sz="2000" dirty="0"/>
          </a:p>
        </p:txBody>
      </p:sp>
      <p:sp>
        <p:nvSpPr>
          <p:cNvPr id="35" name="TextBox 34">
            <a:extLst>
              <a:ext uri="{FF2B5EF4-FFF2-40B4-BE49-F238E27FC236}">
                <a16:creationId xmlns:a16="http://schemas.microsoft.com/office/drawing/2014/main" id="{1EB1D0EF-25FE-013C-14BE-23DA476DF890}"/>
              </a:ext>
            </a:extLst>
          </p:cNvPr>
          <p:cNvSpPr txBox="1"/>
          <p:nvPr/>
        </p:nvSpPr>
        <p:spPr>
          <a:xfrm>
            <a:off x="3844862" y="3693267"/>
            <a:ext cx="1294910" cy="369332"/>
          </a:xfrm>
          <a:prstGeom prst="rect">
            <a:avLst/>
          </a:prstGeom>
          <a:noFill/>
        </p:spPr>
        <p:txBody>
          <a:bodyPr wrap="square" rtlCol="0">
            <a:spAutoFit/>
          </a:bodyPr>
          <a:lstStyle/>
          <a:p>
            <a:r>
              <a:rPr lang="en-GB" dirty="0">
                <a:solidFill>
                  <a:schemeClr val="bg1">
                    <a:lumMod val="50000"/>
                  </a:schemeClr>
                </a:solidFill>
              </a:rPr>
              <a:t>CASTOR</a:t>
            </a:r>
          </a:p>
        </p:txBody>
      </p:sp>
      <p:sp>
        <p:nvSpPr>
          <p:cNvPr id="36" name="TextBox 35">
            <a:extLst>
              <a:ext uri="{FF2B5EF4-FFF2-40B4-BE49-F238E27FC236}">
                <a16:creationId xmlns:a16="http://schemas.microsoft.com/office/drawing/2014/main" id="{AD20F9E2-9719-0E42-A433-41CAF4EBF9F6}"/>
              </a:ext>
            </a:extLst>
          </p:cNvPr>
          <p:cNvSpPr txBox="1"/>
          <p:nvPr/>
        </p:nvSpPr>
        <p:spPr>
          <a:xfrm>
            <a:off x="2195863" y="5106140"/>
            <a:ext cx="1501380" cy="369332"/>
          </a:xfrm>
          <a:prstGeom prst="rect">
            <a:avLst/>
          </a:prstGeom>
          <a:noFill/>
        </p:spPr>
        <p:txBody>
          <a:bodyPr wrap="square" rtlCol="0">
            <a:spAutoFit/>
          </a:bodyPr>
          <a:lstStyle/>
          <a:p>
            <a:r>
              <a:rPr lang="en-GB" dirty="0">
                <a:solidFill>
                  <a:schemeClr val="bg1">
                    <a:lumMod val="50000"/>
                  </a:schemeClr>
                </a:solidFill>
              </a:rPr>
              <a:t>ENDEAVOR</a:t>
            </a:r>
          </a:p>
        </p:txBody>
      </p:sp>
      <p:sp>
        <p:nvSpPr>
          <p:cNvPr id="38" name="TextBox 37">
            <a:extLst>
              <a:ext uri="{FF2B5EF4-FFF2-40B4-BE49-F238E27FC236}">
                <a16:creationId xmlns:a16="http://schemas.microsoft.com/office/drawing/2014/main" id="{7DAA33A1-A35D-5073-4AA9-6CEBF79C0147}"/>
              </a:ext>
            </a:extLst>
          </p:cNvPr>
          <p:cNvSpPr txBox="1"/>
          <p:nvPr/>
        </p:nvSpPr>
        <p:spPr>
          <a:xfrm>
            <a:off x="5974246" y="5355031"/>
            <a:ext cx="5859306" cy="646331"/>
          </a:xfrm>
          <a:prstGeom prst="rect">
            <a:avLst/>
          </a:prstGeom>
          <a:noFill/>
          <a:ln>
            <a:solidFill>
              <a:schemeClr val="accent2"/>
            </a:solidFill>
          </a:ln>
        </p:spPr>
        <p:txBody>
          <a:bodyPr wrap="square" rtlCol="0">
            <a:spAutoFit/>
          </a:bodyPr>
          <a:lstStyle/>
          <a:p>
            <a:r>
              <a:rPr lang="en-GB" b="1" dirty="0">
                <a:solidFill>
                  <a:schemeClr val="accent2"/>
                </a:solidFill>
              </a:rPr>
              <a:t>EAG</a:t>
            </a:r>
            <a:r>
              <a:rPr lang="en-GB" dirty="0"/>
              <a:t> Scenario analysis including LEPUS trial in the NMA had small impact on results</a:t>
            </a:r>
          </a:p>
        </p:txBody>
      </p:sp>
      <p:sp>
        <p:nvSpPr>
          <p:cNvPr id="45" name="TextBox 44">
            <a:extLst>
              <a:ext uri="{FF2B5EF4-FFF2-40B4-BE49-F238E27FC236}">
                <a16:creationId xmlns:a16="http://schemas.microsoft.com/office/drawing/2014/main" id="{559891E3-A5D5-D179-3506-3CD3E247D57B}"/>
              </a:ext>
            </a:extLst>
          </p:cNvPr>
          <p:cNvSpPr txBox="1"/>
          <p:nvPr/>
        </p:nvSpPr>
        <p:spPr>
          <a:xfrm>
            <a:off x="5942826" y="2643921"/>
            <a:ext cx="5478746" cy="369332"/>
          </a:xfrm>
          <a:prstGeom prst="rect">
            <a:avLst/>
          </a:prstGeom>
          <a:noFill/>
        </p:spPr>
        <p:txBody>
          <a:bodyPr wrap="square" rtlCol="0">
            <a:spAutoFit/>
          </a:bodyPr>
          <a:lstStyle/>
          <a:p>
            <a:r>
              <a:rPr lang="en-GB" b="1" dirty="0"/>
              <a:t>Table 11 Updated NMA outcomes</a:t>
            </a:r>
            <a:endParaRPr lang="en-GB" dirty="0"/>
          </a:p>
        </p:txBody>
      </p:sp>
      <p:sp>
        <p:nvSpPr>
          <p:cNvPr id="6" name="TextBox 5">
            <a:extLst>
              <a:ext uri="{FF2B5EF4-FFF2-40B4-BE49-F238E27FC236}">
                <a16:creationId xmlns:a16="http://schemas.microsoft.com/office/drawing/2014/main" id="{2E0B1866-5224-0ED0-2838-FC372CCF8E64}"/>
              </a:ext>
            </a:extLst>
          </p:cNvPr>
          <p:cNvSpPr txBox="1"/>
          <p:nvPr/>
        </p:nvSpPr>
        <p:spPr>
          <a:xfrm>
            <a:off x="216693" y="5539665"/>
            <a:ext cx="5520122" cy="1200329"/>
          </a:xfrm>
          <a:prstGeom prst="rect">
            <a:avLst/>
          </a:prstGeom>
          <a:solidFill>
            <a:schemeClr val="bg1"/>
          </a:solidFill>
          <a:ln>
            <a:solidFill>
              <a:schemeClr val="tx1"/>
            </a:solidFill>
          </a:ln>
        </p:spPr>
        <p:txBody>
          <a:bodyPr wrap="square" rtlCol="0">
            <a:spAutoFit/>
          </a:bodyPr>
          <a:lstStyle/>
          <a:p>
            <a:r>
              <a:rPr lang="en-GB" b="1" dirty="0"/>
              <a:t>TA573 committee comment – need to adjust for differences in BOR+DEX treatment duration</a:t>
            </a:r>
          </a:p>
          <a:p>
            <a:r>
              <a:rPr lang="en-GB" dirty="0"/>
              <a:t>8 cycles of BOR+DEX given in CASTOR</a:t>
            </a:r>
          </a:p>
          <a:p>
            <a:r>
              <a:rPr lang="en-GB" dirty="0"/>
              <a:t>BOR+DEX given until progression in ENDEAVOR</a:t>
            </a:r>
          </a:p>
        </p:txBody>
      </p:sp>
      <p:sp>
        <p:nvSpPr>
          <p:cNvPr id="3" name="Slide Number Placeholder 3">
            <a:extLst>
              <a:ext uri="{FF2B5EF4-FFF2-40B4-BE49-F238E27FC236}">
                <a16:creationId xmlns:a16="http://schemas.microsoft.com/office/drawing/2014/main" id="{A4D60FAF-0D38-C141-7A1C-6273BF390AC1}"/>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19</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25464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251637" y="128909"/>
            <a:ext cx="11660281" cy="1276350"/>
          </a:xfrm>
        </p:spPr>
        <p:txBody>
          <a:bodyPr>
            <a:normAutofit/>
          </a:bodyPr>
          <a:lstStyle/>
          <a:p>
            <a:r>
              <a:rPr lang="en-GB" sz="3600" dirty="0"/>
              <a:t>Background on multiple myeloma</a:t>
            </a:r>
            <a:br>
              <a:rPr lang="en-GB" sz="3600" dirty="0"/>
            </a:br>
            <a:r>
              <a:rPr lang="en-GB" sz="2200" dirty="0"/>
              <a:t>This appraisal covers patients with relapsed or refractory multiple myeloma</a:t>
            </a:r>
            <a:br>
              <a:rPr lang="en-GB" sz="2200" dirty="0">
                <a:solidFill>
                  <a:srgbClr val="FF0000"/>
                </a:solidFill>
              </a:rPr>
            </a:br>
            <a:endParaRPr lang="en-GB" sz="2200" b="0" dirty="0">
              <a:solidFill>
                <a:srgbClr val="FF0000"/>
              </a:solidFill>
            </a:endParaRPr>
          </a:p>
        </p:txBody>
      </p:sp>
      <p:sp>
        <p:nvSpPr>
          <p:cNvPr id="3" name="TextBox 2">
            <a:extLst>
              <a:ext uri="{FF2B5EF4-FFF2-40B4-BE49-F238E27FC236}">
                <a16:creationId xmlns:a16="http://schemas.microsoft.com/office/drawing/2014/main" id="{9E2F2B61-21F6-4A3F-9935-5B420187F265}"/>
              </a:ext>
            </a:extLst>
          </p:cNvPr>
          <p:cNvSpPr txBox="1"/>
          <p:nvPr/>
        </p:nvSpPr>
        <p:spPr>
          <a:xfrm>
            <a:off x="386723" y="1047818"/>
            <a:ext cx="11553640" cy="5909310"/>
          </a:xfrm>
          <a:prstGeom prst="rect">
            <a:avLst/>
          </a:prstGeom>
          <a:noFill/>
        </p:spPr>
        <p:txBody>
          <a:bodyPr wrap="square" rtlCol="0">
            <a:spAutoFit/>
          </a:bodyPr>
          <a:lstStyle/>
          <a:p>
            <a:r>
              <a:rPr lang="en-GB" dirty="0"/>
              <a:t>M</a:t>
            </a:r>
            <a:r>
              <a:rPr lang="en-GB" sz="1800" dirty="0"/>
              <a:t>ultiple myeloma is a type of b</a:t>
            </a:r>
            <a:r>
              <a:rPr lang="en-GB" dirty="0"/>
              <a:t>one marrow cancer arising from plasma cells </a:t>
            </a:r>
          </a:p>
          <a:p>
            <a:endParaRPr lang="en-GB" b="1" dirty="0"/>
          </a:p>
          <a:p>
            <a:r>
              <a:rPr lang="en-GB" b="1" dirty="0"/>
              <a:t>Common signs and symptoms: </a:t>
            </a:r>
          </a:p>
          <a:p>
            <a:pPr marL="285750" indent="-285750">
              <a:buFont typeface="Arial" panose="020B0604020202020204" pitchFamily="34" charset="0"/>
              <a:buChar char="•"/>
            </a:pPr>
            <a:r>
              <a:rPr lang="en-GB" dirty="0"/>
              <a:t>Bone pain, fractures, anaemia, infections, hypercalcaemia, renal impairment</a:t>
            </a:r>
          </a:p>
          <a:p>
            <a:endParaRPr lang="en-GB" dirty="0"/>
          </a:p>
          <a:p>
            <a:r>
              <a:rPr lang="en-GB" b="1" dirty="0"/>
              <a:t>Characterised by multiple relapses</a:t>
            </a:r>
          </a:p>
          <a:p>
            <a:pPr marL="285750" indent="-285750">
              <a:buFont typeface="Arial" panose="020B0604020202020204" pitchFamily="34" charset="0"/>
              <a:buChar char="•"/>
            </a:pPr>
            <a:r>
              <a:rPr lang="en-GB" dirty="0"/>
              <a:t>Prognosis worsens with each successive relapse, and treatment becomes resistant to treatment</a:t>
            </a:r>
          </a:p>
          <a:p>
            <a:endParaRPr lang="en-GB" dirty="0"/>
          </a:p>
          <a:p>
            <a:r>
              <a:rPr lang="en-GB" b="1" dirty="0"/>
              <a:t>Relapsed or refractory multiple myeloma </a:t>
            </a:r>
          </a:p>
          <a:p>
            <a:pPr marL="285750" indent="-285750">
              <a:buFont typeface="Arial" panose="020B0604020202020204" pitchFamily="34" charset="0"/>
              <a:buChar char="•"/>
            </a:pPr>
            <a:r>
              <a:rPr lang="en-GB" dirty="0"/>
              <a:t>Defined as: disease that does not response to salvage therapy, or progresses within 60 days of last treatment after achieving a minimum response or better at some point before progression</a:t>
            </a:r>
            <a:br>
              <a:rPr lang="en-GB" dirty="0"/>
            </a:br>
            <a:endParaRPr lang="en-GB" dirty="0"/>
          </a:p>
          <a:p>
            <a:pPr>
              <a:lnSpc>
                <a:spcPct val="90000"/>
              </a:lnSpc>
            </a:pPr>
            <a:r>
              <a:rPr lang="en-GB" b="1" dirty="0"/>
              <a:t>Epidemiology</a:t>
            </a:r>
          </a:p>
          <a:p>
            <a:pPr marL="285750" indent="-285750">
              <a:lnSpc>
                <a:spcPct val="90000"/>
              </a:lnSpc>
              <a:buFont typeface="Arial" panose="020B0604020202020204" pitchFamily="34" charset="0"/>
              <a:buChar char="•"/>
            </a:pPr>
            <a:r>
              <a:rPr lang="en-GB" dirty="0"/>
              <a:t>Around 6,000 new cases of multiple myeloma annually in UK, accounting for 2% of total cancer cases</a:t>
            </a:r>
          </a:p>
          <a:p>
            <a:pPr marL="285750" indent="-285750">
              <a:lnSpc>
                <a:spcPct val="90000"/>
              </a:lnSpc>
              <a:buFont typeface="Arial" panose="020B0604020202020204" pitchFamily="34" charset="0"/>
              <a:buChar char="•"/>
            </a:pPr>
            <a:r>
              <a:rPr lang="en-GB" dirty="0"/>
              <a:t>Peak rates of multiple myeloma are in people aged between 85 and 89 years</a:t>
            </a:r>
          </a:p>
          <a:p>
            <a:pPr marL="285750" indent="-285750">
              <a:lnSpc>
                <a:spcPct val="90000"/>
              </a:lnSpc>
              <a:buFont typeface="Arial" panose="020B0604020202020204" pitchFamily="34" charset="0"/>
              <a:buChar char="•"/>
            </a:pPr>
            <a:endParaRPr lang="en-GB" dirty="0"/>
          </a:p>
          <a:p>
            <a:pPr>
              <a:lnSpc>
                <a:spcPct val="90000"/>
              </a:lnSpc>
            </a:pPr>
            <a:r>
              <a:rPr lang="en-GB" b="1" dirty="0"/>
              <a:t>Prognostic factors</a:t>
            </a:r>
          </a:p>
          <a:p>
            <a:pPr marL="285750" indent="-285750">
              <a:lnSpc>
                <a:spcPct val="90000"/>
              </a:lnSpc>
              <a:buFont typeface="Arial" panose="020B0604020202020204" pitchFamily="34" charset="0"/>
              <a:buChar char="•"/>
            </a:pPr>
            <a:r>
              <a:rPr lang="en-GB" dirty="0"/>
              <a:t>multiple myeloma has a variable clinical course and outcome depends on several prognostic factors such as:</a:t>
            </a:r>
          </a:p>
          <a:p>
            <a:pPr marL="1200150" lvl="2" indent="-285750">
              <a:lnSpc>
                <a:spcPct val="90000"/>
              </a:lnSpc>
              <a:buFont typeface="Arial" panose="020B0604020202020204" pitchFamily="34" charset="0"/>
              <a:buChar char="•"/>
            </a:pPr>
            <a:r>
              <a:rPr lang="en-GB" dirty="0"/>
              <a:t>International Staging system (ISS) stage</a:t>
            </a:r>
          </a:p>
          <a:p>
            <a:pPr marL="1200150" lvl="2" indent="-285750">
              <a:lnSpc>
                <a:spcPct val="90000"/>
              </a:lnSpc>
              <a:buFont typeface="Arial" panose="020B0604020202020204" pitchFamily="34" charset="0"/>
              <a:buChar char="•"/>
            </a:pPr>
            <a:r>
              <a:rPr lang="en-GB" dirty="0"/>
              <a:t>Cytogenetic profile</a:t>
            </a:r>
          </a:p>
          <a:p>
            <a:pPr marL="1200150" lvl="2" indent="-285750">
              <a:lnSpc>
                <a:spcPct val="90000"/>
              </a:lnSpc>
              <a:buFont typeface="Arial" panose="020B0604020202020204" pitchFamily="34" charset="0"/>
              <a:buChar char="•"/>
            </a:pPr>
            <a:r>
              <a:rPr lang="en-GB" dirty="0"/>
              <a:t>Number and type of prior treatments</a:t>
            </a:r>
          </a:p>
          <a:p>
            <a:pPr marL="285750" indent="-285750">
              <a:lnSpc>
                <a:spcPct val="90000"/>
              </a:lnSpc>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D6788A1A-2ABA-C34A-0C1C-6BD292F362FB}"/>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15433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E6A8-C272-42C4-9A1D-3690F731982A}"/>
              </a:ext>
            </a:extLst>
          </p:cNvPr>
          <p:cNvSpPr>
            <a:spLocks noGrp="1"/>
          </p:cNvSpPr>
          <p:nvPr>
            <p:ph type="ctrTitle"/>
          </p:nvPr>
        </p:nvSpPr>
        <p:spPr/>
        <p:txBody>
          <a:bodyPr>
            <a:normAutofit fontScale="90000"/>
          </a:bodyPr>
          <a:lstStyle/>
          <a:p>
            <a:r>
              <a:rPr lang="en-GB" dirty="0"/>
              <a:t>New clinical effectiveness data captured during managed access period</a:t>
            </a:r>
          </a:p>
        </p:txBody>
      </p:sp>
    </p:spTree>
    <p:extLst>
      <p:ext uri="{BB962C8B-B14F-4D97-AF65-F5344CB8AC3E}">
        <p14:creationId xmlns:p14="http://schemas.microsoft.com/office/powerpoint/2010/main" val="314354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193663" y="413465"/>
            <a:ext cx="11527684" cy="1022110"/>
          </a:xfrm>
        </p:spPr>
        <p:txBody>
          <a:bodyPr>
            <a:normAutofit/>
          </a:bodyPr>
          <a:lstStyle/>
          <a:p>
            <a:pPr>
              <a:tabLst>
                <a:tab pos="6007100" algn="l"/>
              </a:tabLst>
            </a:pPr>
            <a:r>
              <a:rPr lang="en-GB" sz="3600" dirty="0"/>
              <a:t>New evidence for DARA+BOR+DEX: SACT database</a:t>
            </a:r>
            <a:br>
              <a:rPr lang="en-GB" sz="2700" b="0" dirty="0"/>
            </a:br>
            <a:endParaRPr lang="en-GB" sz="2700" b="0" dirty="0"/>
          </a:p>
        </p:txBody>
      </p:sp>
      <p:sp>
        <p:nvSpPr>
          <p:cNvPr id="7" name="TextBox 6">
            <a:extLst>
              <a:ext uri="{FF2B5EF4-FFF2-40B4-BE49-F238E27FC236}">
                <a16:creationId xmlns:a16="http://schemas.microsoft.com/office/drawing/2014/main" id="{00C048B6-C961-464E-A9F8-F6A15230AC50}"/>
              </a:ext>
            </a:extLst>
          </p:cNvPr>
          <p:cNvSpPr txBox="1"/>
          <p:nvPr/>
        </p:nvSpPr>
        <p:spPr>
          <a:xfrm>
            <a:off x="1044971" y="6185683"/>
            <a:ext cx="10990246" cy="569387"/>
          </a:xfrm>
          <a:prstGeom prst="rect">
            <a:avLst/>
          </a:prstGeom>
          <a:noFill/>
        </p:spPr>
        <p:txBody>
          <a:bodyPr wrap="square" rtlCol="0">
            <a:spAutoFit/>
          </a:bodyPr>
          <a:lstStyle/>
          <a:p>
            <a:r>
              <a:rPr lang="en-GB" sz="1500" dirty="0"/>
              <a:t>Abbreviations: CI; confidence interval; OS, overall survival; TTD, time to treatment discontinuation; 1PL; one prior line of therapy</a:t>
            </a:r>
          </a:p>
          <a:p>
            <a:endParaRPr lang="en-GB" sz="1600" dirty="0"/>
          </a:p>
        </p:txBody>
      </p:sp>
      <p:sp>
        <p:nvSpPr>
          <p:cNvPr id="3" name="Rectangle 2" descr="Marker showing slides are confidential ">
            <a:extLst>
              <a:ext uri="{FF2B5EF4-FFF2-40B4-BE49-F238E27FC236}">
                <a16:creationId xmlns:a16="http://schemas.microsoft.com/office/drawing/2014/main" id="{B2586743-2646-3ED8-2DC0-0B65B3DEE7FE}"/>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graphicFrame>
        <p:nvGraphicFramePr>
          <p:cNvPr id="6" name="Table 5">
            <a:extLst>
              <a:ext uri="{FF2B5EF4-FFF2-40B4-BE49-F238E27FC236}">
                <a16:creationId xmlns:a16="http://schemas.microsoft.com/office/drawing/2014/main" id="{3C256F2D-7FF5-54D0-A135-8E8E014D8C41}"/>
              </a:ext>
            </a:extLst>
          </p:cNvPr>
          <p:cNvGraphicFramePr>
            <a:graphicFrameLocks noGrp="1"/>
          </p:cNvGraphicFramePr>
          <p:nvPr>
            <p:extLst>
              <p:ext uri="{D42A27DB-BD31-4B8C-83A1-F6EECF244321}">
                <p14:modId xmlns:p14="http://schemas.microsoft.com/office/powerpoint/2010/main" val="3618951857"/>
              </p:ext>
            </p:extLst>
          </p:nvPr>
        </p:nvGraphicFramePr>
        <p:xfrm>
          <a:off x="5957505" y="1873160"/>
          <a:ext cx="5920478" cy="3697478"/>
        </p:xfrm>
        <a:graphic>
          <a:graphicData uri="http://schemas.openxmlformats.org/drawingml/2006/table">
            <a:tbl>
              <a:tblPr firstRow="1" firstCol="1" bandRow="1">
                <a:tableStyleId>{5C22544A-7EE6-4342-B048-85BDC9FD1C3A}</a:tableStyleId>
              </a:tblPr>
              <a:tblGrid>
                <a:gridCol w="3205950">
                  <a:extLst>
                    <a:ext uri="{9D8B030D-6E8A-4147-A177-3AD203B41FA5}">
                      <a16:colId xmlns:a16="http://schemas.microsoft.com/office/drawing/2014/main" val="3781201912"/>
                    </a:ext>
                  </a:extLst>
                </a:gridCol>
                <a:gridCol w="2714528">
                  <a:extLst>
                    <a:ext uri="{9D8B030D-6E8A-4147-A177-3AD203B41FA5}">
                      <a16:colId xmlns:a16="http://schemas.microsoft.com/office/drawing/2014/main" val="2310629686"/>
                    </a:ext>
                  </a:extLst>
                </a:gridCol>
              </a:tblGrid>
              <a:tr h="635446">
                <a:tc>
                  <a:txBody>
                    <a:bodyPr/>
                    <a:lstStyle/>
                    <a:p>
                      <a:pPr>
                        <a:lnSpc>
                          <a:spcPct val="150000"/>
                        </a:lnSpc>
                      </a:pPr>
                      <a:r>
                        <a:rPr lang="en-GB" sz="1800" dirty="0">
                          <a:effectLst/>
                        </a:rPr>
                        <a:t>Outcome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30679" marR="30679" marT="0" marB="0"/>
                </a:tc>
                <a:tc>
                  <a:txBody>
                    <a:bodyPr/>
                    <a:lstStyle/>
                    <a:p>
                      <a:pPr>
                        <a:lnSpc>
                          <a:spcPct val="150000"/>
                        </a:lnSpc>
                      </a:pPr>
                      <a:r>
                        <a:rPr lang="en-GB" sz="1800" dirty="0">
                          <a:effectLst/>
                        </a:rPr>
                        <a:t>SACT dataset</a:t>
                      </a:r>
                    </a:p>
                    <a:p>
                      <a:pPr>
                        <a:lnSpc>
                          <a:spcPct val="120000"/>
                        </a:lnSpc>
                      </a:pPr>
                      <a:r>
                        <a:rPr lang="en-GB" sz="1800" b="1" u="sng" kern="1200" dirty="0">
                          <a:solidFill>
                            <a:schemeClr val="tx1"/>
                          </a:solidFill>
                          <a:effectLst/>
                          <a:highlight>
                            <a:srgbClr val="000000"/>
                          </a:highlight>
                          <a:latin typeface="+mn-lt"/>
                          <a:ea typeface="Times New Roman" panose="02020603050405020304" pitchFamily="18" charset="0"/>
                          <a:cs typeface="+mn-cs"/>
                        </a:rPr>
                        <a:t>XXX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679" marR="30679" marT="0" marB="0"/>
                </a:tc>
                <a:extLst>
                  <a:ext uri="{0D108BD9-81ED-4DB2-BD59-A6C34878D82A}">
                    <a16:rowId xmlns:a16="http://schemas.microsoft.com/office/drawing/2014/main" val="934027602"/>
                  </a:ext>
                </a:extLst>
              </a:tr>
              <a:tr h="103940">
                <a:tc>
                  <a:txBody>
                    <a:bodyPr/>
                    <a:lstStyle/>
                    <a:p>
                      <a:pPr>
                        <a:lnSpc>
                          <a:spcPct val="150000"/>
                        </a:lnSpc>
                      </a:pPr>
                      <a:r>
                        <a:rPr lang="en-GB" sz="1800" b="1" u="sng" kern="1200" dirty="0">
                          <a:solidFill>
                            <a:schemeClr val="tx1"/>
                          </a:solidFill>
                          <a:effectLst/>
                          <a:highlight>
                            <a:srgbClr val="000000"/>
                          </a:highlight>
                          <a:latin typeface="+mn-lt"/>
                          <a:ea typeface="Times New Roman" panose="02020603050405020304" pitchFamily="18" charset="0"/>
                          <a:cs typeface="+mn-cs"/>
                        </a:rPr>
                        <a:t>XXX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679" marR="30679" marT="0" marB="0"/>
                </a:tc>
                <a:tc>
                  <a:txBody>
                    <a:bodyPr/>
                    <a:lstStyle/>
                    <a:p>
                      <a:pPr>
                        <a:lnSpc>
                          <a:spcPct val="15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p>
                    <a:p>
                      <a:pPr>
                        <a:lnSpc>
                          <a:spcPct val="15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30679" marR="30679" marT="0" marB="0"/>
                </a:tc>
                <a:extLst>
                  <a:ext uri="{0D108BD9-81ED-4DB2-BD59-A6C34878D82A}">
                    <a16:rowId xmlns:a16="http://schemas.microsoft.com/office/drawing/2014/main" val="256368031"/>
                  </a:ext>
                </a:extLst>
              </a:tr>
              <a:tr h="204042">
                <a:tc>
                  <a:txBody>
                    <a:bodyPr/>
                    <a:lstStyle/>
                    <a:p>
                      <a:pPr>
                        <a:lnSpc>
                          <a:spcPct val="150000"/>
                        </a:lnSpc>
                      </a:pPr>
                      <a:r>
                        <a:rPr lang="en-GB" sz="1800" b="1" u="sng" kern="1200" dirty="0">
                          <a:solidFill>
                            <a:schemeClr val="tx1"/>
                          </a:solidFill>
                          <a:effectLst/>
                          <a:highlight>
                            <a:srgbClr val="000000"/>
                          </a:highlight>
                          <a:latin typeface="+mn-lt"/>
                          <a:ea typeface="Times New Roman" panose="02020603050405020304" pitchFamily="18" charset="0"/>
                          <a:cs typeface="+mn-cs"/>
                        </a:rPr>
                        <a:t>XXX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endParaRPr lang="en-GB" sz="1800" dirty="0">
                        <a:solidFill>
                          <a:schemeClr val="tx1"/>
                        </a:solidFill>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30679" marR="30679" marT="0" marB="0"/>
                </a:tc>
                <a:tc>
                  <a:txBody>
                    <a:bodyPr/>
                    <a:lstStyle/>
                    <a:p>
                      <a:pPr>
                        <a:lnSpc>
                          <a:spcPct val="13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30679" marR="30679" marT="0" marB="0"/>
                </a:tc>
                <a:extLst>
                  <a:ext uri="{0D108BD9-81ED-4DB2-BD59-A6C34878D82A}">
                    <a16:rowId xmlns:a16="http://schemas.microsoft.com/office/drawing/2014/main" val="2578678813"/>
                  </a:ext>
                </a:extLst>
              </a:tr>
              <a:tr h="20404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b="1" u="sng" kern="1200" dirty="0">
                          <a:solidFill>
                            <a:schemeClr val="tx1"/>
                          </a:solidFill>
                          <a:effectLst/>
                          <a:highlight>
                            <a:srgbClr val="000000"/>
                          </a:highlight>
                          <a:latin typeface="+mn-lt"/>
                          <a:ea typeface="Times New Roman" panose="02020603050405020304" pitchFamily="18" charset="0"/>
                          <a:cs typeface="+mn-cs"/>
                        </a:rPr>
                        <a:t>XXX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endParaRPr lang="en-GB" sz="1800" dirty="0">
                        <a:solidFill>
                          <a:schemeClr val="tx1"/>
                        </a:solidFill>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30679" marR="30679" marT="0" marB="0"/>
                </a:tc>
                <a:tc>
                  <a:txBody>
                    <a:bodyPr/>
                    <a:lstStyle/>
                    <a:p>
                      <a:pPr>
                        <a:lnSpc>
                          <a:spcPct val="13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30679" marR="30679" marT="0" marB="0"/>
                </a:tc>
                <a:extLst>
                  <a:ext uri="{0D108BD9-81ED-4DB2-BD59-A6C34878D82A}">
                    <a16:rowId xmlns:a16="http://schemas.microsoft.com/office/drawing/2014/main" val="1936823262"/>
                  </a:ext>
                </a:extLst>
              </a:tr>
              <a:tr h="20404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b="1" u="sng" kern="1200" dirty="0">
                          <a:solidFill>
                            <a:schemeClr val="tx1"/>
                          </a:solidFill>
                          <a:effectLst/>
                          <a:highlight>
                            <a:srgbClr val="000000"/>
                          </a:highlight>
                          <a:latin typeface="+mn-lt"/>
                          <a:ea typeface="Times New Roman" panose="02020603050405020304" pitchFamily="18" charset="0"/>
                          <a:cs typeface="+mn-cs"/>
                        </a:rPr>
                        <a:t>XXX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endParaRPr lang="en-GB" sz="1800" dirty="0">
                        <a:solidFill>
                          <a:schemeClr val="tx1"/>
                        </a:solidFill>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30679" marR="30679" marT="0" marB="0"/>
                </a:tc>
                <a:tc>
                  <a:txBody>
                    <a:bodyPr/>
                    <a:lstStyle/>
                    <a:p>
                      <a:pPr>
                        <a:lnSpc>
                          <a:spcPct val="13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30679" marR="30679" marT="0" marB="0"/>
                </a:tc>
                <a:extLst>
                  <a:ext uri="{0D108BD9-81ED-4DB2-BD59-A6C34878D82A}">
                    <a16:rowId xmlns:a16="http://schemas.microsoft.com/office/drawing/2014/main" val="2683567159"/>
                  </a:ext>
                </a:extLst>
              </a:tr>
              <a:tr h="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b="1" u="sng" kern="1200" dirty="0">
                          <a:solidFill>
                            <a:schemeClr val="tx1"/>
                          </a:solidFill>
                          <a:effectLst/>
                          <a:highlight>
                            <a:srgbClr val="000000"/>
                          </a:highlight>
                          <a:latin typeface="+mn-lt"/>
                          <a:ea typeface="Times New Roman" panose="02020603050405020304" pitchFamily="18" charset="0"/>
                          <a:cs typeface="+mn-cs"/>
                        </a:rPr>
                        <a:t>XXX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endParaRPr lang="en-GB" sz="1800" dirty="0">
                        <a:solidFill>
                          <a:schemeClr val="tx1"/>
                        </a:solidFill>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30679" marR="30679" marT="0" marB="0"/>
                </a:tc>
                <a:tc>
                  <a:txBody>
                    <a:bodyPr/>
                    <a:lstStyle/>
                    <a:p>
                      <a:pPr>
                        <a:lnSpc>
                          <a:spcPct val="13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30679" marR="30679" marT="0" marB="0"/>
                </a:tc>
                <a:extLst>
                  <a:ext uri="{0D108BD9-81ED-4DB2-BD59-A6C34878D82A}">
                    <a16:rowId xmlns:a16="http://schemas.microsoft.com/office/drawing/2014/main" val="3144695253"/>
                  </a:ext>
                </a:extLst>
              </a:tr>
              <a:tr h="47296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b="1" u="sng" kern="1200" dirty="0">
                          <a:solidFill>
                            <a:schemeClr val="tx1"/>
                          </a:solidFill>
                          <a:effectLst/>
                          <a:highlight>
                            <a:srgbClr val="000000"/>
                          </a:highlight>
                          <a:latin typeface="+mn-lt"/>
                          <a:ea typeface="Times New Roman" panose="02020603050405020304" pitchFamily="18" charset="0"/>
                          <a:cs typeface="+mn-cs"/>
                        </a:rPr>
                        <a:t>XXX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endParaRPr lang="en-GB" sz="1800" dirty="0">
                        <a:solidFill>
                          <a:schemeClr val="tx1"/>
                        </a:solidFill>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30679" marR="30679" marT="0" marB="0"/>
                </a:tc>
                <a:tc>
                  <a:txBody>
                    <a:bodyPr/>
                    <a:lstStyle/>
                    <a:p>
                      <a:pPr>
                        <a:lnSpc>
                          <a:spcPct val="15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r>
                        <a:rPr lang="en-GB" sz="1800" u="sng" kern="1200" dirty="0" err="1">
                          <a:solidFill>
                            <a:schemeClr val="tx1"/>
                          </a:solidFill>
                          <a:effectLst/>
                          <a:highlight>
                            <a:srgbClr val="000000"/>
                          </a:highlight>
                          <a:latin typeface="+mn-lt"/>
                          <a:ea typeface="Times New Roman" panose="02020603050405020304" pitchFamily="18" charset="0"/>
                          <a:cs typeface="+mn-cs"/>
                        </a:rPr>
                        <a:t>XXX</a:t>
                      </a:r>
                      <a:r>
                        <a:rPr lang="en-GB" sz="1800" u="sng" kern="1200" dirty="0">
                          <a:solidFill>
                            <a:schemeClr val="tx1"/>
                          </a:solidFill>
                          <a:effectLst/>
                          <a:highlight>
                            <a:srgbClr val="000000"/>
                          </a:highlight>
                          <a:latin typeface="+mn-lt"/>
                          <a:ea typeface="Times New Roman" panose="02020603050405020304" pitchFamily="18" charset="0"/>
                          <a:cs typeface="+mn-cs"/>
                        </a:rPr>
                        <a:t> </a:t>
                      </a:r>
                      <a:endParaRPr lang="en-GB" sz="1800" dirty="0">
                        <a:effectLst/>
                      </a:endParaRPr>
                    </a:p>
                  </a:txBody>
                  <a:tcPr marL="30679" marR="30679" marT="0" marB="0"/>
                </a:tc>
                <a:extLst>
                  <a:ext uri="{0D108BD9-81ED-4DB2-BD59-A6C34878D82A}">
                    <a16:rowId xmlns:a16="http://schemas.microsoft.com/office/drawing/2014/main" val="2061794794"/>
                  </a:ext>
                </a:extLst>
              </a:tr>
            </a:tbl>
          </a:graphicData>
        </a:graphic>
      </p:graphicFrame>
      <p:sp>
        <p:nvSpPr>
          <p:cNvPr id="8" name="TextBox 7">
            <a:extLst>
              <a:ext uri="{FF2B5EF4-FFF2-40B4-BE49-F238E27FC236}">
                <a16:creationId xmlns:a16="http://schemas.microsoft.com/office/drawing/2014/main" id="{EE417F7F-57ED-D7D5-D7A8-20717E802363}"/>
              </a:ext>
            </a:extLst>
          </p:cNvPr>
          <p:cNvSpPr txBox="1"/>
          <p:nvPr/>
        </p:nvSpPr>
        <p:spPr>
          <a:xfrm>
            <a:off x="5874789" y="1203163"/>
            <a:ext cx="5920478" cy="646331"/>
          </a:xfrm>
          <a:prstGeom prst="rect">
            <a:avLst/>
          </a:prstGeom>
          <a:noFill/>
        </p:spPr>
        <p:txBody>
          <a:bodyPr wrap="square" rtlCol="0">
            <a:spAutoFit/>
          </a:bodyPr>
          <a:lstStyle/>
          <a:p>
            <a:r>
              <a:rPr lang="en-GB" b="1" dirty="0"/>
              <a:t>Table 12: </a:t>
            </a:r>
            <a:r>
              <a:rPr lang="en-GB" dirty="0"/>
              <a:t>OS and median treatment duration in SACT database cohort treated with DARA+BOR+DEX</a:t>
            </a:r>
          </a:p>
        </p:txBody>
      </p:sp>
      <p:sp>
        <p:nvSpPr>
          <p:cNvPr id="9" name="Slide Number Placeholder 3">
            <a:extLst>
              <a:ext uri="{FF2B5EF4-FFF2-40B4-BE49-F238E27FC236}">
                <a16:creationId xmlns:a16="http://schemas.microsoft.com/office/drawing/2014/main" id="{40C7D9A4-0189-8237-9140-CCEFA9918CC1}"/>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21</a:t>
            </a:fld>
            <a:endParaRPr lang="en-US" sz="1400" dirty="0">
              <a:solidFill>
                <a:schemeClr val="tx1"/>
              </a:solidFill>
              <a:latin typeface="Arial" panose="020B0604020202020204" pitchFamily="34" charset="0"/>
              <a:ea typeface="Arial" panose="02000503000000020004" pitchFamily="2" charset="0"/>
            </a:endParaRPr>
          </a:p>
        </p:txBody>
      </p:sp>
      <p:sp>
        <p:nvSpPr>
          <p:cNvPr id="13" name="TextBox 12">
            <a:extLst>
              <a:ext uri="{FF2B5EF4-FFF2-40B4-BE49-F238E27FC236}">
                <a16:creationId xmlns:a16="http://schemas.microsoft.com/office/drawing/2014/main" id="{609FF608-0621-ABB0-80B6-678010B893D7}"/>
              </a:ext>
            </a:extLst>
          </p:cNvPr>
          <p:cNvSpPr txBox="1"/>
          <p:nvPr/>
        </p:nvSpPr>
        <p:spPr>
          <a:xfrm>
            <a:off x="309683" y="1223063"/>
            <a:ext cx="5565106" cy="3139321"/>
          </a:xfrm>
          <a:prstGeom prst="rect">
            <a:avLst/>
          </a:prstGeom>
          <a:noFill/>
        </p:spPr>
        <p:txBody>
          <a:bodyPr wrap="square">
            <a:spAutoFit/>
          </a:bodyPr>
          <a:lstStyle/>
          <a:p>
            <a:r>
              <a:rPr lang="en-GB" dirty="0"/>
              <a:t>SACT dataset includes people with relapsed and refractory multiple m</a:t>
            </a:r>
            <a:r>
              <a:rPr lang="en-GB" sz="1800" b="0" kern="1200" dirty="0">
                <a:solidFill>
                  <a:schemeClr val="tx1"/>
                </a:solidFill>
                <a:effectLst/>
                <a:latin typeface="+mn-lt"/>
                <a:ea typeface="+mn-ea"/>
                <a:cs typeface="+mn-cs"/>
              </a:rPr>
              <a:t>yeloma who have received 1 previous therapy* in the NHS </a:t>
            </a:r>
          </a:p>
          <a:p>
            <a:pPr marL="285750" indent="-285750">
              <a:buFont typeface="Arial" panose="020B0604020202020204" pitchFamily="34" charset="0"/>
              <a:buChar char="•"/>
            </a:pPr>
            <a:r>
              <a:rPr lang="en-GB" dirty="0"/>
              <a:t>M</a:t>
            </a:r>
            <a:r>
              <a:rPr lang="en-GB" sz="1800" b="0" kern="1200" dirty="0">
                <a:solidFill>
                  <a:schemeClr val="tx1"/>
                </a:solidFill>
                <a:effectLst/>
                <a:latin typeface="+mn-lt"/>
                <a:ea typeface="+mn-ea"/>
                <a:cs typeface="+mn-cs"/>
              </a:rPr>
              <a:t>anaged access period (</a:t>
            </a: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b="0" kern="1200" dirty="0">
                <a:solidFill>
                  <a:schemeClr val="tx1"/>
                </a:solidFill>
                <a:effectLst/>
                <a:latin typeface="+mn-lt"/>
                <a:ea typeface="+mn-ea"/>
                <a:cs typeface="+mn-cs"/>
              </a:rPr>
              <a:t>)</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Sample size: </a:t>
            </a:r>
            <a:r>
              <a:rPr lang="en-GB" sz="1800" u="sng" dirty="0">
                <a:solidFill>
                  <a:schemeClr val="tx1"/>
                </a:solidFill>
                <a:effectLst/>
                <a:highlight>
                  <a:srgbClr val="000000"/>
                </a:highlight>
                <a:latin typeface="+mj-lt"/>
                <a:ea typeface="Times New Roman" panose="02020603050405020304" pitchFamily="18" charset="0"/>
              </a:rPr>
              <a:t>XXXX</a:t>
            </a:r>
            <a:r>
              <a:rPr lang="en-GB" sz="1800" u="sng" kern="1200" dirty="0">
                <a:solidFill>
                  <a:schemeClr val="dk1"/>
                </a:solidFill>
                <a:effectLst/>
                <a:highlight>
                  <a:srgbClr val="FFFF00"/>
                </a:highlight>
                <a:latin typeface="+mn-lt"/>
                <a:ea typeface="+mn-ea"/>
                <a:cs typeface="+mn-cs"/>
              </a:rPr>
              <a:t> </a:t>
            </a:r>
          </a:p>
          <a:p>
            <a:pPr marL="285750" indent="-285750">
              <a:buFont typeface="Arial" panose="020B0604020202020204" pitchFamily="34" charset="0"/>
              <a:buChar char="•"/>
            </a:pP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p>
          <a:p>
            <a:pPr marL="285750" indent="-285750">
              <a:buFont typeface="Arial" panose="020B0604020202020204" pitchFamily="34" charset="0"/>
              <a:buChar char="•"/>
            </a:pP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endParaRPr lang="en-GB" u="sng" dirty="0">
              <a:highlight>
                <a:srgbClr val="FFFF00"/>
              </a:highlight>
            </a:endParaRPr>
          </a:p>
          <a:p>
            <a:r>
              <a:rPr lang="en-GB" sz="1800" dirty="0">
                <a:solidFill>
                  <a:schemeClr val="tx1"/>
                </a:solidFill>
              </a:rPr>
              <a:t>*During the pandemic, some </a:t>
            </a:r>
            <a:r>
              <a:rPr lang="en-GB" dirty="0"/>
              <a:t>people on second-line interim IXA+LEN+DEX were allowed to have subsequent (3</a:t>
            </a:r>
            <a:r>
              <a:rPr lang="en-GB" baseline="30000" dirty="0"/>
              <a:t>rd</a:t>
            </a:r>
            <a:r>
              <a:rPr lang="en-GB" dirty="0"/>
              <a:t> line) DARA+BOR+DEX</a:t>
            </a:r>
            <a:endParaRPr lang="en-GB" sz="1800" dirty="0">
              <a:solidFill>
                <a:schemeClr val="tx1"/>
              </a:solidFill>
            </a:endParaRPr>
          </a:p>
        </p:txBody>
      </p:sp>
      <p:sp>
        <p:nvSpPr>
          <p:cNvPr id="4" name="TextBox 3">
            <a:extLst>
              <a:ext uri="{FF2B5EF4-FFF2-40B4-BE49-F238E27FC236}">
                <a16:creationId xmlns:a16="http://schemas.microsoft.com/office/drawing/2014/main" id="{8DF8796B-F0C3-BDB6-9C8C-A384D6204F1D}"/>
              </a:ext>
            </a:extLst>
          </p:cNvPr>
          <p:cNvSpPr txBox="1"/>
          <p:nvPr/>
        </p:nvSpPr>
        <p:spPr>
          <a:xfrm>
            <a:off x="5957505" y="5581705"/>
            <a:ext cx="3350368" cy="338554"/>
          </a:xfrm>
          <a:prstGeom prst="rect">
            <a:avLst/>
          </a:prstGeom>
          <a:noFill/>
        </p:spPr>
        <p:txBody>
          <a:bodyPr wrap="square" rtlCol="0">
            <a:spAutoFit/>
          </a:bodyPr>
          <a:lstStyle/>
          <a:p>
            <a:r>
              <a:rPr lang="en-GB" sz="1600" dirty="0">
                <a:highlight>
                  <a:srgbClr val="000000"/>
                </a:highlight>
              </a:rPr>
              <a:t>******</a:t>
            </a:r>
            <a:r>
              <a:rPr lang="en-GB" sz="1600" dirty="0"/>
              <a:t> for treatment duration</a:t>
            </a:r>
          </a:p>
        </p:txBody>
      </p:sp>
    </p:spTree>
    <p:extLst>
      <p:ext uri="{BB962C8B-B14F-4D97-AF65-F5344CB8AC3E}">
        <p14:creationId xmlns:p14="http://schemas.microsoft.com/office/powerpoint/2010/main" val="2591556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309180" y="227854"/>
            <a:ext cx="11376025" cy="1144843"/>
          </a:xfrm>
        </p:spPr>
        <p:txBody>
          <a:bodyPr>
            <a:normAutofit fontScale="90000"/>
          </a:bodyPr>
          <a:lstStyle/>
          <a:p>
            <a:r>
              <a:rPr lang="en-GB" sz="3600" dirty="0"/>
              <a:t>Baseline characteristics of SACT dataset and CASTOR</a:t>
            </a:r>
            <a:br>
              <a:rPr lang="en-GB" dirty="0"/>
            </a:br>
            <a:r>
              <a:rPr lang="en-GB" sz="2700" dirty="0"/>
              <a:t>SACT cohort older on average and differences in prior therapies</a:t>
            </a:r>
            <a:endParaRPr lang="en-GB" sz="2400" dirty="0">
              <a:solidFill>
                <a:srgbClr val="FF0000"/>
              </a:solidFill>
            </a:endParaRPr>
          </a:p>
        </p:txBody>
      </p:sp>
      <p:graphicFrame>
        <p:nvGraphicFramePr>
          <p:cNvPr id="3" name="Table 3">
            <a:extLst>
              <a:ext uri="{FF2B5EF4-FFF2-40B4-BE49-F238E27FC236}">
                <a16:creationId xmlns:a16="http://schemas.microsoft.com/office/drawing/2014/main" id="{629AAAB3-FA8D-7508-428A-98A15BB65FEF}"/>
              </a:ext>
            </a:extLst>
          </p:cNvPr>
          <p:cNvGraphicFramePr>
            <a:graphicFrameLocks noGrp="1"/>
          </p:cNvGraphicFramePr>
          <p:nvPr>
            <p:extLst>
              <p:ext uri="{D42A27DB-BD31-4B8C-83A1-F6EECF244321}">
                <p14:modId xmlns:p14="http://schemas.microsoft.com/office/powerpoint/2010/main" val="819493380"/>
              </p:ext>
            </p:extLst>
          </p:nvPr>
        </p:nvGraphicFramePr>
        <p:xfrm>
          <a:off x="355932" y="1721410"/>
          <a:ext cx="7327837" cy="4638793"/>
        </p:xfrm>
        <a:graphic>
          <a:graphicData uri="http://schemas.openxmlformats.org/drawingml/2006/table">
            <a:tbl>
              <a:tblPr firstRow="1" bandRow="1">
                <a:tableStyleId>{5C22544A-7EE6-4342-B048-85BDC9FD1C3A}</a:tableStyleId>
              </a:tblPr>
              <a:tblGrid>
                <a:gridCol w="3088248">
                  <a:extLst>
                    <a:ext uri="{9D8B030D-6E8A-4147-A177-3AD203B41FA5}">
                      <a16:colId xmlns:a16="http://schemas.microsoft.com/office/drawing/2014/main" val="1514002380"/>
                    </a:ext>
                  </a:extLst>
                </a:gridCol>
                <a:gridCol w="2183803">
                  <a:extLst>
                    <a:ext uri="{9D8B030D-6E8A-4147-A177-3AD203B41FA5}">
                      <a16:colId xmlns:a16="http://schemas.microsoft.com/office/drawing/2014/main" val="2339604039"/>
                    </a:ext>
                  </a:extLst>
                </a:gridCol>
                <a:gridCol w="2055786">
                  <a:extLst>
                    <a:ext uri="{9D8B030D-6E8A-4147-A177-3AD203B41FA5}">
                      <a16:colId xmlns:a16="http://schemas.microsoft.com/office/drawing/2014/main" val="269641674"/>
                    </a:ext>
                  </a:extLst>
                </a:gridCol>
              </a:tblGrid>
              <a:tr h="774674">
                <a:tc>
                  <a:txBody>
                    <a:bodyPr/>
                    <a:lstStyle/>
                    <a:p>
                      <a:pPr>
                        <a:lnSpc>
                          <a:spcPct val="100000"/>
                        </a:lnSpc>
                      </a:pPr>
                      <a:r>
                        <a:rPr lang="en-GB" sz="1800" dirty="0">
                          <a:effectLst/>
                          <a:latin typeface="Arial" panose="020B0604020202020204" pitchFamily="34" charset="0"/>
                          <a:ea typeface="PMingLiU" panose="020B0604030504040204" pitchFamily="18" charset="-12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b="1" dirty="0">
                          <a:solidFill>
                            <a:schemeClr val="bg1"/>
                          </a:solidFill>
                          <a:effectLst/>
                          <a:latin typeface="Arial" panose="020B0604020202020204" pitchFamily="34" charset="0"/>
                          <a:ea typeface="PMingLiU" panose="020B0604030504040204" pitchFamily="18" charset="-120"/>
                          <a:cs typeface="Arial" panose="020B0604020202020204" pitchFamily="34" charset="0"/>
                        </a:rPr>
                        <a:t>SACT, DARA+BOR+DEX (</a:t>
                      </a:r>
                      <a:r>
                        <a:rPr lang="en-GB" sz="1800" b="1" u="sng" kern="1200" dirty="0">
                          <a:solidFill>
                            <a:schemeClr val="tx1"/>
                          </a:solidFill>
                          <a:effectLst/>
                          <a:highlight>
                            <a:srgbClr val="000000"/>
                          </a:highlight>
                          <a:latin typeface="+mn-lt"/>
                          <a:ea typeface="Times New Roman" panose="02020603050405020304" pitchFamily="18" charset="0"/>
                          <a:cs typeface="+mn-cs"/>
                        </a:rPr>
                        <a:t>XXX </a:t>
                      </a:r>
                      <a:r>
                        <a:rPr lang="en-GB" sz="1800" b="1" u="sng" kern="1200" dirty="0" err="1">
                          <a:solidFill>
                            <a:schemeClr val="tx1"/>
                          </a:solidFill>
                          <a:effectLst/>
                          <a:highlight>
                            <a:srgbClr val="000000"/>
                          </a:highlight>
                          <a:latin typeface="+mn-lt"/>
                          <a:ea typeface="Times New Roman" panose="02020603050405020304" pitchFamily="18" charset="0"/>
                          <a:cs typeface="+mn-cs"/>
                        </a:rPr>
                        <a:t>XXX</a:t>
                      </a:r>
                      <a:r>
                        <a:rPr lang="en-GB" sz="1800" b="1" u="sng" kern="1200" dirty="0">
                          <a:solidFill>
                            <a:schemeClr val="tx1"/>
                          </a:solidFill>
                          <a:effectLst/>
                          <a:highlight>
                            <a:srgbClr val="000000"/>
                          </a:highlight>
                          <a:latin typeface="+mn-lt"/>
                          <a:ea typeface="Times New Roman" panose="02020603050405020304" pitchFamily="18" charset="0"/>
                          <a:cs typeface="+mn-cs"/>
                        </a:rPr>
                        <a:t> </a:t>
                      </a:r>
                      <a:r>
                        <a:rPr lang="en-GB" sz="1800" b="1" dirty="0">
                          <a:solidFill>
                            <a:schemeClr val="bg1"/>
                          </a:solidFill>
                          <a:effectLst/>
                          <a:latin typeface="Arial" panose="020B0604020202020204" pitchFamily="34" charset="0"/>
                          <a:ea typeface="PMingLiU" panose="020B0604030504040204" pitchFamily="18" charset="-120"/>
                          <a:cs typeface="Arial" panose="020B0604020202020204" pitchFamily="34" charset="0"/>
                        </a:rPr>
                        <a:t>)</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b="1" dirty="0">
                          <a:solidFill>
                            <a:schemeClr val="bg1"/>
                          </a:solidFill>
                          <a:effectLst/>
                          <a:latin typeface="Arial" panose="020B0604020202020204" pitchFamily="34" charset="0"/>
                          <a:ea typeface="PMingLiU" panose="020B0604030504040204" pitchFamily="18" charset="-120"/>
                          <a:cs typeface="Arial" panose="020B0604020202020204" pitchFamily="34" charset="0"/>
                        </a:rPr>
                        <a:t>CASTOR, </a:t>
                      </a:r>
                    </a:p>
                    <a:p>
                      <a:pPr>
                        <a:lnSpc>
                          <a:spcPct val="100000"/>
                        </a:lnSpc>
                      </a:pPr>
                      <a:r>
                        <a:rPr lang="en-GB" sz="1800" b="1" dirty="0">
                          <a:solidFill>
                            <a:schemeClr val="bg1"/>
                          </a:solidFill>
                          <a:effectLst/>
                          <a:latin typeface="Arial" panose="020B0604020202020204" pitchFamily="34" charset="0"/>
                          <a:ea typeface="PMingLiU" panose="020B0604030504040204" pitchFamily="18" charset="-120"/>
                          <a:cs typeface="Arial" panose="020B0604020202020204" pitchFamily="34" charset="0"/>
                        </a:rPr>
                        <a:t>DARA+BOR+DEX(n=122)</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4880550"/>
                  </a:ext>
                </a:extLst>
              </a:tr>
              <a:tr h="311489">
                <a:tc>
                  <a:txBody>
                    <a:bodyPr/>
                    <a:lstStyle/>
                    <a:p>
                      <a:pPr>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Female </a:t>
                      </a: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71369376"/>
                  </a:ext>
                </a:extLst>
              </a:tr>
              <a:tr h="305630">
                <a:tc>
                  <a:txBody>
                    <a:bodyPr/>
                    <a:lstStyle/>
                    <a:p>
                      <a:pPr>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Median age, years</a:t>
                      </a: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6325952"/>
                  </a:ext>
                </a:extLst>
              </a:tr>
              <a:tr h="311489">
                <a:tc>
                  <a:txBody>
                    <a:bodyPr/>
                    <a:lstStyle/>
                    <a:p>
                      <a:pPr>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ECOG performance status</a:t>
                      </a:r>
                    </a:p>
                  </a:txBody>
                  <a:tcPr marL="68580" marR="68580" marT="0" marB="0"/>
                </a:tc>
                <a:tc>
                  <a:txBody>
                    <a:bodyPr/>
                    <a:lstStyle/>
                    <a:p>
                      <a:pPr>
                        <a:lnSpc>
                          <a:spcPct val="100000"/>
                        </a:lnSpc>
                      </a:pP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71209930"/>
                  </a:ext>
                </a:extLst>
              </a:tr>
              <a:tr h="270347">
                <a:tc>
                  <a:txBody>
                    <a:bodyPr/>
                    <a:lstStyle/>
                    <a:p>
                      <a:pPr lvl="1" algn="l">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49100097"/>
                  </a:ext>
                </a:extLst>
              </a:tr>
              <a:tr h="311489">
                <a:tc>
                  <a:txBody>
                    <a:bodyPr/>
                    <a:lstStyle/>
                    <a:p>
                      <a:pPr lvl="1" algn="l">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68932933"/>
                  </a:ext>
                </a:extLst>
              </a:tr>
              <a:tr h="311489">
                <a:tc>
                  <a:txBody>
                    <a:bodyPr/>
                    <a:lstStyle/>
                    <a:p>
                      <a:pPr lvl="1" algn="l">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200" dirty="0">
                          <a:solidFill>
                            <a:schemeClr val="tx1"/>
                          </a:solidFill>
                          <a:effectLst/>
                          <a:highlight>
                            <a:srgbClr val="000000"/>
                          </a:highlight>
                          <a:latin typeface="+mn-lt"/>
                          <a:ea typeface="Times New Roman" panose="02020603050405020304" pitchFamily="18" charset="0"/>
                          <a:cs typeface="+mn-cs"/>
                        </a:rPr>
                        <a:t>XXX XXXXXX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4678009"/>
                  </a:ext>
                </a:extLst>
              </a:tr>
              <a:tr h="344007">
                <a:tc>
                  <a:txBody>
                    <a:bodyPr/>
                    <a:lstStyle/>
                    <a:p>
                      <a:pPr lvl="1" algn="l">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Missing </a:t>
                      </a: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152765177"/>
                  </a:ext>
                </a:extLst>
              </a:tr>
              <a:tr h="536319">
                <a:tc>
                  <a:txBody>
                    <a:bodyPr/>
                    <a:lstStyle/>
                    <a:p>
                      <a:pPr>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Prior BOR (disease not refractory to treatment) </a:t>
                      </a: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25736660"/>
                  </a:ext>
                </a:extLst>
              </a:tr>
              <a:tr h="1032899">
                <a:tc>
                  <a:txBody>
                    <a:bodyPr/>
                    <a:lstStyle/>
                    <a:p>
                      <a:pPr>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Prior high dose chemotherapy and autologous stem cell transplant (ASCT) </a:t>
                      </a: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pPr>
                      <a:r>
                        <a:rPr lang="en-GB" sz="1800" u="sng" kern="1200" dirty="0">
                          <a:solidFill>
                            <a:schemeClr val="tx1"/>
                          </a:solidFill>
                          <a:effectLst/>
                          <a:highlight>
                            <a:srgbClr val="000000"/>
                          </a:highlight>
                          <a:latin typeface="+mn-lt"/>
                          <a:ea typeface="Times New Roman" panose="02020603050405020304" pitchFamily="18" charset="0"/>
                          <a:cs typeface="+mn-cs"/>
                        </a:rPr>
                        <a:t>XXX </a:t>
                      </a:r>
                      <a:endParaRPr lang="en-GB" sz="1800" u="sng"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8411878"/>
                  </a:ext>
                </a:extLst>
              </a:tr>
            </a:tbl>
          </a:graphicData>
        </a:graphic>
      </p:graphicFrame>
      <p:sp>
        <p:nvSpPr>
          <p:cNvPr id="6" name="TextBox 5">
            <a:extLst>
              <a:ext uri="{FF2B5EF4-FFF2-40B4-BE49-F238E27FC236}">
                <a16:creationId xmlns:a16="http://schemas.microsoft.com/office/drawing/2014/main" id="{5CA8C07D-4789-349F-1856-543D8705BEC8}"/>
              </a:ext>
            </a:extLst>
          </p:cNvPr>
          <p:cNvSpPr txBox="1"/>
          <p:nvPr/>
        </p:nvSpPr>
        <p:spPr>
          <a:xfrm>
            <a:off x="355932" y="1109347"/>
            <a:ext cx="7837293" cy="646331"/>
          </a:xfrm>
          <a:prstGeom prst="rect">
            <a:avLst/>
          </a:prstGeom>
          <a:noFill/>
        </p:spPr>
        <p:txBody>
          <a:bodyPr wrap="square" rtlCol="0">
            <a:spAutoFit/>
          </a:bodyPr>
          <a:lstStyle/>
          <a:p>
            <a:r>
              <a:rPr lang="en-GB" b="1" dirty="0"/>
              <a:t>Table 13 </a:t>
            </a:r>
            <a:r>
              <a:rPr lang="en-GB" dirty="0"/>
              <a:t>Summary of baseline characteristics for people treated with DARA+BOR+DEX in SACT dataset and 1PL subgroup of CASTOR trial</a:t>
            </a:r>
            <a:endParaRPr lang="en-GB" strike="sngStrike" dirty="0">
              <a:solidFill>
                <a:srgbClr val="C00000"/>
              </a:solidFill>
            </a:endParaRPr>
          </a:p>
        </p:txBody>
      </p:sp>
      <p:sp>
        <p:nvSpPr>
          <p:cNvPr id="5" name="TextBox 4">
            <a:extLst>
              <a:ext uri="{FF2B5EF4-FFF2-40B4-BE49-F238E27FC236}">
                <a16:creationId xmlns:a16="http://schemas.microsoft.com/office/drawing/2014/main" id="{AC005C65-ABE0-C2BE-8A0E-178536C63EA6}"/>
              </a:ext>
            </a:extLst>
          </p:cNvPr>
          <p:cNvSpPr txBox="1"/>
          <p:nvPr/>
        </p:nvSpPr>
        <p:spPr>
          <a:xfrm>
            <a:off x="1320597" y="6464641"/>
            <a:ext cx="9550804" cy="369332"/>
          </a:xfrm>
          <a:prstGeom prst="rect">
            <a:avLst/>
          </a:prstGeom>
          <a:noFill/>
        </p:spPr>
        <p:txBody>
          <a:bodyPr wrap="square" rtlCol="0">
            <a:spAutoFit/>
          </a:bodyPr>
          <a:lstStyle/>
          <a:p>
            <a:r>
              <a:rPr lang="en-GB" dirty="0"/>
              <a:t>Abbreviations: 1PL, one line of prior therapy; OS, overall survival </a:t>
            </a:r>
          </a:p>
        </p:txBody>
      </p:sp>
      <p:sp>
        <p:nvSpPr>
          <p:cNvPr id="7" name="TextBox 6">
            <a:extLst>
              <a:ext uri="{FF2B5EF4-FFF2-40B4-BE49-F238E27FC236}">
                <a16:creationId xmlns:a16="http://schemas.microsoft.com/office/drawing/2014/main" id="{60B3E55A-CA5B-2B4E-A720-9BD16287B290}"/>
              </a:ext>
            </a:extLst>
          </p:cNvPr>
          <p:cNvSpPr txBox="1"/>
          <p:nvPr/>
        </p:nvSpPr>
        <p:spPr>
          <a:xfrm>
            <a:off x="7819712" y="1461692"/>
            <a:ext cx="4192255" cy="4801314"/>
          </a:xfrm>
          <a:prstGeom prst="rect">
            <a:avLst/>
          </a:prstGeom>
          <a:noFill/>
          <a:ln>
            <a:solidFill>
              <a:schemeClr val="accent2">
                <a:lumMod val="75000"/>
                <a:lumOff val="25000"/>
              </a:schemeClr>
            </a:solidFill>
          </a:ln>
        </p:spPr>
        <p:txBody>
          <a:bodyPr wrap="square" rtlCol="0">
            <a:spAutoFit/>
          </a:bodyPr>
          <a:lstStyle/>
          <a:p>
            <a:r>
              <a:rPr lang="en-GB" b="1" dirty="0">
                <a:solidFill>
                  <a:schemeClr val="accent2">
                    <a:lumMod val="75000"/>
                    <a:lumOff val="25000"/>
                  </a:schemeClr>
                </a:solidFill>
              </a:rPr>
              <a:t>EAG:</a:t>
            </a:r>
          </a:p>
          <a:p>
            <a:pPr marL="285750" indent="-285750">
              <a:buFont typeface="Arial" panose="020B0604020202020204" pitchFamily="34" charset="0"/>
              <a:buChar char="•"/>
            </a:pPr>
            <a:r>
              <a:rPr lang="en-GB" dirty="0"/>
              <a:t>SACT dataset is more representative of patients in England but </a:t>
            </a:r>
            <a:r>
              <a:rPr lang="en-GB" sz="1800" dirty="0">
                <a:effectLst/>
                <a:latin typeface="Arial" panose="020B0604020202020204" pitchFamily="34" charset="0"/>
                <a:ea typeface="Calibri" panose="020F0502020204030204" pitchFamily="34" charset="0"/>
                <a:cs typeface="Times New Roman" panose="02020603050405020304" pitchFamily="18" charset="0"/>
              </a:rPr>
              <a:t>only limited population characteristics reported</a:t>
            </a:r>
            <a:endParaRPr lang="en-GB" dirty="0"/>
          </a:p>
          <a:p>
            <a:pPr marL="285750" indent="-285750">
              <a:buFont typeface="Arial" panose="020B0604020202020204" pitchFamily="34" charset="0"/>
              <a:buChar char="•"/>
            </a:pPr>
            <a:r>
              <a:rPr lang="en-GB" dirty="0">
                <a:highlight>
                  <a:srgbClr val="000000"/>
                </a:highlight>
              </a:rPr>
              <a:t>XXXXXXXXXXXXXXX</a:t>
            </a:r>
            <a:r>
              <a:rPr lang="en-GB" dirty="0"/>
              <a:t>– could mean increased frailty and comorbidities</a:t>
            </a:r>
          </a:p>
          <a:p>
            <a:pPr marL="285750" indent="-285750">
              <a:buFont typeface="Arial" panose="020B0604020202020204" pitchFamily="34" charset="0"/>
              <a:buChar char="•"/>
            </a:pPr>
            <a:r>
              <a:rPr lang="en-GB" dirty="0"/>
              <a:t>Follow-up considerably shorter than CASTOR and </a:t>
            </a: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endParaRPr lang="en-GB" dirty="0"/>
          </a:p>
          <a:p>
            <a:pPr marL="285750" indent="-285750">
              <a:buFont typeface="Arial" panose="020B0604020202020204" pitchFamily="34" charset="0"/>
              <a:buChar char="•"/>
            </a:pPr>
            <a:r>
              <a:rPr lang="en-GB" dirty="0"/>
              <a:t>During the pandemic, </a:t>
            </a: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endParaRPr lang="en-GB" dirty="0"/>
          </a:p>
        </p:txBody>
      </p:sp>
      <p:sp>
        <p:nvSpPr>
          <p:cNvPr id="4" name="Rectangle 3" descr="Marker showing slides are confidential ">
            <a:extLst>
              <a:ext uri="{FF2B5EF4-FFF2-40B4-BE49-F238E27FC236}">
                <a16:creationId xmlns:a16="http://schemas.microsoft.com/office/drawing/2014/main" id="{6811D115-87D8-0673-89BF-61484ABACE1F}"/>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8" name="Slide Number Placeholder 3">
            <a:extLst>
              <a:ext uri="{FF2B5EF4-FFF2-40B4-BE49-F238E27FC236}">
                <a16:creationId xmlns:a16="http://schemas.microsoft.com/office/drawing/2014/main" id="{0861896F-AEA9-09D9-3821-DE43D8131E32}"/>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22</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879766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332158" y="180042"/>
            <a:ext cx="11527684" cy="1022110"/>
          </a:xfrm>
        </p:spPr>
        <p:txBody>
          <a:bodyPr>
            <a:normAutofit fontScale="90000"/>
          </a:bodyPr>
          <a:lstStyle/>
          <a:p>
            <a:pPr>
              <a:tabLst>
                <a:tab pos="6007100" algn="l"/>
              </a:tabLst>
            </a:pPr>
            <a:r>
              <a:rPr lang="en-GB" sz="3600" dirty="0"/>
              <a:t>Match adjusted indirect treatment comparison (MAIC) of OS in SACT vs CASTOR</a:t>
            </a:r>
            <a:br>
              <a:rPr lang="en-GB" sz="3600" dirty="0"/>
            </a:br>
            <a:r>
              <a:rPr lang="en-GB" sz="2700" dirty="0"/>
              <a:t>Significantly lower OS in SACT compared to CASTOR trial</a:t>
            </a:r>
            <a:br>
              <a:rPr lang="en-GB" sz="2700" b="0" dirty="0"/>
            </a:br>
            <a:endParaRPr lang="en-GB" sz="2700" b="0" dirty="0"/>
          </a:p>
        </p:txBody>
      </p:sp>
      <p:sp>
        <p:nvSpPr>
          <p:cNvPr id="8" name="TextBox 7">
            <a:extLst>
              <a:ext uri="{FF2B5EF4-FFF2-40B4-BE49-F238E27FC236}">
                <a16:creationId xmlns:a16="http://schemas.microsoft.com/office/drawing/2014/main" id="{482FCB53-E98D-9055-C83E-43DB5933E2D4}"/>
              </a:ext>
            </a:extLst>
          </p:cNvPr>
          <p:cNvSpPr txBox="1"/>
          <p:nvPr/>
        </p:nvSpPr>
        <p:spPr>
          <a:xfrm>
            <a:off x="332157" y="1427558"/>
            <a:ext cx="10961277" cy="369332"/>
          </a:xfrm>
          <a:prstGeom prst="rect">
            <a:avLst/>
          </a:prstGeom>
          <a:noFill/>
        </p:spPr>
        <p:txBody>
          <a:bodyPr wrap="square" rtlCol="0">
            <a:spAutoFit/>
          </a:bodyPr>
          <a:lstStyle/>
          <a:p>
            <a:r>
              <a:rPr lang="en-GB" b="1" dirty="0"/>
              <a:t>Figure 5 </a:t>
            </a:r>
            <a:r>
              <a:rPr lang="en-GB" dirty="0"/>
              <a:t>OS for people receiving DARA+BOR+DEX in CASTOR (1PL subgroup) and SACT dataset</a:t>
            </a:r>
          </a:p>
        </p:txBody>
      </p:sp>
      <p:sp>
        <p:nvSpPr>
          <p:cNvPr id="9" name="Rectangle 8" descr="Marker showing slides are confidential ">
            <a:extLst>
              <a:ext uri="{FF2B5EF4-FFF2-40B4-BE49-F238E27FC236}">
                <a16:creationId xmlns:a16="http://schemas.microsoft.com/office/drawing/2014/main" id="{6E0DBA73-2823-D111-EA13-3B82610AFEEE}"/>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10" name="TextBox 9">
            <a:extLst>
              <a:ext uri="{FF2B5EF4-FFF2-40B4-BE49-F238E27FC236}">
                <a16:creationId xmlns:a16="http://schemas.microsoft.com/office/drawing/2014/main" id="{1944E941-09B3-5325-59E7-3C5AE0450270}"/>
              </a:ext>
            </a:extLst>
          </p:cNvPr>
          <p:cNvSpPr txBox="1"/>
          <p:nvPr/>
        </p:nvSpPr>
        <p:spPr>
          <a:xfrm>
            <a:off x="1004349" y="6534447"/>
            <a:ext cx="11089679" cy="307777"/>
          </a:xfrm>
          <a:prstGeom prst="rect">
            <a:avLst/>
          </a:prstGeom>
          <a:noFill/>
        </p:spPr>
        <p:txBody>
          <a:bodyPr wrap="square" rtlCol="0">
            <a:spAutoFit/>
          </a:bodyPr>
          <a:lstStyle/>
          <a:p>
            <a:r>
              <a:rPr lang="en-GB" sz="1400" dirty="0"/>
              <a:t>Abbreviations: ASCT, autologous stem cell transplant; NE, not estimable, OS, overall survival; 1PL, one prior line of therapy</a:t>
            </a:r>
            <a:endParaRPr lang="en-GB" sz="1200" dirty="0"/>
          </a:p>
        </p:txBody>
      </p:sp>
      <p:sp>
        <p:nvSpPr>
          <p:cNvPr id="7" name="TextBox 6">
            <a:extLst>
              <a:ext uri="{FF2B5EF4-FFF2-40B4-BE49-F238E27FC236}">
                <a16:creationId xmlns:a16="http://schemas.microsoft.com/office/drawing/2014/main" id="{BF2ABB39-52B1-7B21-7600-3196BB40E3EF}"/>
              </a:ext>
            </a:extLst>
          </p:cNvPr>
          <p:cNvSpPr txBox="1"/>
          <p:nvPr/>
        </p:nvSpPr>
        <p:spPr>
          <a:xfrm>
            <a:off x="7513996" y="1853841"/>
            <a:ext cx="4368813" cy="4329390"/>
          </a:xfrm>
          <a:prstGeom prst="rect">
            <a:avLst/>
          </a:prstGeom>
          <a:noFill/>
          <a:ln>
            <a:solidFill>
              <a:schemeClr val="tx1"/>
            </a:solidFill>
          </a:ln>
        </p:spPr>
        <p:txBody>
          <a:bodyPr wrap="square" rtlCol="0">
            <a:spAutoFit/>
          </a:bodyPr>
          <a:lstStyle/>
          <a:p>
            <a:pPr>
              <a:spcBef>
                <a:spcPts val="400"/>
              </a:spcBef>
            </a:pPr>
            <a:r>
              <a:rPr lang="en-GB" b="1" dirty="0"/>
              <a:t>Method of MAIC: </a:t>
            </a:r>
          </a:p>
          <a:p>
            <a:pPr marL="285750" indent="-285750">
              <a:spcBef>
                <a:spcPts val="400"/>
              </a:spcBef>
              <a:buFont typeface="Arial" panose="020B0604020202020204" pitchFamily="34" charset="0"/>
              <a:buChar char="•"/>
            </a:pP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p>
          <a:p>
            <a:pPr marL="285750" indent="-285750">
              <a:spcBef>
                <a:spcPts val="400"/>
              </a:spcBef>
              <a:buFont typeface="Arial" panose="020B0604020202020204" pitchFamily="34" charset="0"/>
              <a:buChar char="•"/>
            </a:pP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p>
          <a:p>
            <a:pPr marL="285750" indent="-285750">
              <a:spcBef>
                <a:spcPts val="400"/>
              </a:spcBef>
              <a:buFont typeface="Arial" panose="020B0604020202020204" pitchFamily="34" charset="0"/>
              <a:buChar char="•"/>
            </a:pP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p>
          <a:p>
            <a:pPr marL="285750" indent="-285750">
              <a:spcBef>
                <a:spcPts val="400"/>
              </a:spcBef>
              <a:buFont typeface="Arial" panose="020B0604020202020204" pitchFamily="34" charset="0"/>
              <a:buChar char="•"/>
            </a:pP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p>
          <a:p>
            <a:pPr>
              <a:spcBef>
                <a:spcPts val="400"/>
              </a:spcBef>
            </a:pPr>
            <a:r>
              <a:rPr lang="en-GB" b="1" dirty="0"/>
              <a:t>Results:</a:t>
            </a:r>
          </a:p>
          <a:p>
            <a:pPr marL="285750" indent="-285750">
              <a:spcBef>
                <a:spcPts val="400"/>
              </a:spcBef>
              <a:buFont typeface="Arial" panose="020B0604020202020204" pitchFamily="34" charset="0"/>
              <a:buChar char="•"/>
            </a:pP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p>
          <a:p>
            <a:pPr marL="285750" indent="-285750">
              <a:spcBef>
                <a:spcPts val="400"/>
              </a:spcBef>
              <a:buFont typeface="Arial" panose="020B0604020202020204" pitchFamily="34" charset="0"/>
              <a:buChar char="•"/>
            </a:pPr>
            <a:r>
              <a:rPr lang="en-GB" sz="1800" u="sng" dirty="0">
                <a:solidFill>
                  <a:schemeClr val="tx1"/>
                </a:solidFill>
                <a:effectLst/>
                <a:highlight>
                  <a:srgbClr val="000000"/>
                </a:highlight>
                <a:latin typeface="+mj-lt"/>
                <a:ea typeface="Times New Roman" panose="02020603050405020304" pitchFamily="18" charset="0"/>
              </a:rPr>
              <a:t>XXX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r>
              <a:rPr lang="en-GB" sz="1800" u="sng" dirty="0" err="1">
                <a:solidFill>
                  <a:schemeClr val="tx1"/>
                </a:solidFill>
                <a:effectLst/>
                <a:highlight>
                  <a:srgbClr val="000000"/>
                </a:highlight>
                <a:latin typeface="+mj-lt"/>
                <a:ea typeface="Times New Roman" panose="02020603050405020304" pitchFamily="18" charset="0"/>
              </a:rPr>
              <a:t>XXX</a:t>
            </a:r>
            <a:r>
              <a:rPr lang="en-GB" sz="1800" u="sng" dirty="0">
                <a:solidFill>
                  <a:schemeClr val="tx1"/>
                </a:solidFill>
                <a:effectLst/>
                <a:highlight>
                  <a:srgbClr val="000000"/>
                </a:highlight>
                <a:latin typeface="+mj-lt"/>
                <a:ea typeface="Times New Roman" panose="02020603050405020304" pitchFamily="18" charset="0"/>
              </a:rPr>
              <a:t> </a:t>
            </a:r>
            <a:endParaRPr lang="en-GB" u="sng" dirty="0">
              <a:highlight>
                <a:srgbClr val="FFFF00"/>
              </a:highlight>
            </a:endParaRPr>
          </a:p>
        </p:txBody>
      </p:sp>
      <p:sp>
        <p:nvSpPr>
          <p:cNvPr id="3" name="Slide Number Placeholder 3">
            <a:extLst>
              <a:ext uri="{FF2B5EF4-FFF2-40B4-BE49-F238E27FC236}">
                <a16:creationId xmlns:a16="http://schemas.microsoft.com/office/drawing/2014/main" id="{F92AC5BB-FD77-26A9-9DE5-167815C3F207}"/>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23</a:t>
            </a:fld>
            <a:endParaRPr lang="en-US" sz="1400" dirty="0">
              <a:solidFill>
                <a:schemeClr val="tx1"/>
              </a:solidFill>
              <a:latin typeface="Arial" panose="020B0604020202020204" pitchFamily="34" charset="0"/>
              <a:ea typeface="Arial" panose="02000503000000020004" pitchFamily="2" charset="0"/>
            </a:endParaRPr>
          </a:p>
        </p:txBody>
      </p:sp>
      <p:sp>
        <p:nvSpPr>
          <p:cNvPr id="4" name="Rectangle 3">
            <a:extLst>
              <a:ext uri="{FF2B5EF4-FFF2-40B4-BE49-F238E27FC236}">
                <a16:creationId xmlns:a16="http://schemas.microsoft.com/office/drawing/2014/main" id="{9B05C468-1FB6-2D77-35CC-72698C167488}"/>
              </a:ext>
            </a:extLst>
          </p:cNvPr>
          <p:cNvSpPr/>
          <p:nvPr/>
        </p:nvSpPr>
        <p:spPr>
          <a:xfrm>
            <a:off x="265151" y="1871107"/>
            <a:ext cx="7190034" cy="45321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077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07876" y="2032288"/>
            <a:ext cx="11376025" cy="194789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dirty="0">
                <a:solidFill>
                  <a:schemeClr val="accent2"/>
                </a:solidFill>
                <a:latin typeface="+mj-lt"/>
              </a:rPr>
              <a:t>Company</a:t>
            </a:r>
          </a:p>
          <a:p>
            <a:pPr marL="285750" indent="-285750">
              <a:buFont typeface="Arial" panose="020B0604020202020204" pitchFamily="34" charset="0"/>
              <a:buChar char="•"/>
            </a:pPr>
            <a:r>
              <a:rPr lang="en-GB" sz="1700" dirty="0">
                <a:solidFill>
                  <a:schemeClr val="tx1"/>
                </a:solidFill>
                <a:latin typeface="+mj-lt"/>
              </a:rPr>
              <a:t>Comparison demonstrates that the effects observed in CASTOR are likely to hold in real-world</a:t>
            </a:r>
          </a:p>
          <a:p>
            <a:pPr marL="285750" indent="-285750">
              <a:buFont typeface="Arial" panose="020B0604020202020204" pitchFamily="34" charset="0"/>
              <a:buChar char="•"/>
            </a:pPr>
            <a:r>
              <a:rPr lang="en-GB" sz="1700" u="sng" dirty="0">
                <a:solidFill>
                  <a:schemeClr val="tx1"/>
                </a:solidFill>
                <a:effectLst/>
                <a:highlight>
                  <a:srgbClr val="000000"/>
                </a:highlight>
                <a:latin typeface="+mj-lt"/>
                <a:ea typeface="Calibri" panose="020F0502020204030204" pitchFamily="34" charset="0"/>
              </a:rPr>
              <a:t>XXXXXX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p>
          <a:p>
            <a:pPr marL="285750" indent="-285750">
              <a:buFont typeface="Arial" panose="020B0604020202020204" pitchFamily="34" charset="0"/>
              <a:buChar char="•"/>
            </a:pPr>
            <a:r>
              <a:rPr lang="en-GB" sz="1700" dirty="0">
                <a:solidFill>
                  <a:schemeClr val="tx1"/>
                </a:solidFill>
                <a:latin typeface="+mj-lt"/>
              </a:rPr>
              <a:t>SACT is less suitable than CASTOR due to shorter follow-up, limited baseline characteristics reporting and unknown impact of IXA+LEN+DEX usage during the pandemic (meaning some patients received DARA third-line): </a:t>
            </a:r>
            <a:r>
              <a:rPr lang="en-GB" sz="1700" dirty="0">
                <a:solidFill>
                  <a:schemeClr val="tx1"/>
                </a:solidFill>
                <a:effectLst/>
                <a:latin typeface="+mj-lt"/>
                <a:ea typeface="Times New Roman" panose="02020603050405020304" pitchFamily="18" charset="0"/>
              </a:rPr>
              <a:t>Use exceeded </a:t>
            </a:r>
            <a:r>
              <a:rPr lang="en-GB" sz="1700" u="sng" dirty="0">
                <a:solidFill>
                  <a:schemeClr val="tx1"/>
                </a:solidFill>
                <a:effectLst/>
                <a:highlight>
                  <a:srgbClr val="000000"/>
                </a:highlight>
                <a:latin typeface="+mj-lt"/>
                <a:ea typeface="Times New Roman" panose="02020603050405020304" pitchFamily="18" charset="0"/>
              </a:rPr>
              <a:t>XXX </a:t>
            </a:r>
            <a:r>
              <a:rPr lang="en-GB" sz="1700" dirty="0">
                <a:solidFill>
                  <a:schemeClr val="tx1"/>
                </a:solidFill>
                <a:effectLst/>
                <a:latin typeface="+mj-lt"/>
                <a:ea typeface="Times New Roman" panose="02020603050405020304" pitchFamily="18" charset="0"/>
              </a:rPr>
              <a:t>from 2020 in the one prior line setting and peaked at approximately </a:t>
            </a:r>
            <a:r>
              <a:rPr lang="en-GB" sz="1700" u="sng" dirty="0">
                <a:solidFill>
                  <a:schemeClr val="tx1"/>
                </a:solidFill>
                <a:effectLst/>
                <a:highlight>
                  <a:srgbClr val="000000"/>
                </a:highlight>
                <a:latin typeface="+mj-lt"/>
                <a:ea typeface="Times New Roman" panose="02020603050405020304" pitchFamily="18" charset="0"/>
              </a:rPr>
              <a:t>XXX </a:t>
            </a:r>
            <a:r>
              <a:rPr lang="en-GB" sz="1700" dirty="0">
                <a:solidFill>
                  <a:schemeClr val="tx1"/>
                </a:solidFill>
                <a:effectLst/>
                <a:latin typeface="+mj-lt"/>
                <a:ea typeface="Times New Roman" panose="02020603050405020304" pitchFamily="18" charset="0"/>
              </a:rPr>
              <a:t>in Q1 of 2021 based on Ipsos Healthcare Cancer Therapy Monitor (UK) and HARMONY market research data</a:t>
            </a:r>
            <a:endParaRPr lang="en-GB" sz="1700" strike="sngStrike" dirty="0">
              <a:solidFill>
                <a:schemeClr val="tx1"/>
              </a:solidFill>
              <a:latin typeface="+mj-lt"/>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07875" y="4056098"/>
            <a:ext cx="11376025" cy="19478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dirty="0">
                <a:solidFill>
                  <a:schemeClr val="tx1"/>
                </a:solidFill>
                <a:latin typeface="+mj-lt"/>
              </a:rPr>
              <a:t>EAG comments</a:t>
            </a:r>
            <a:endParaRPr lang="en-GB" sz="1700" dirty="0">
              <a:solidFill>
                <a:schemeClr val="tx1"/>
              </a:solidFill>
              <a:latin typeface="+mj-lt"/>
            </a:endParaRPr>
          </a:p>
          <a:p>
            <a:pPr marL="285750" indent="-285750">
              <a:buFont typeface="Arial" panose="020B0604020202020204" pitchFamily="34" charset="0"/>
              <a:buChar char="•"/>
            </a:pPr>
            <a:r>
              <a:rPr lang="en-GB" sz="1700" u="sng" dirty="0">
                <a:solidFill>
                  <a:schemeClr val="tx1"/>
                </a:solidFill>
                <a:effectLst/>
                <a:highlight>
                  <a:srgbClr val="000000"/>
                </a:highlight>
                <a:latin typeface="+mj-lt"/>
                <a:ea typeface="Times New Roman" panose="02020603050405020304" pitchFamily="18" charset="0"/>
              </a:rPr>
              <a:t>XXX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p>
          <a:p>
            <a:pPr marL="285750" indent="-285750">
              <a:buFont typeface="Arial" panose="020B0604020202020204" pitchFamily="34" charset="0"/>
              <a:buChar char="•"/>
            </a:pPr>
            <a:r>
              <a:rPr lang="en-GB" sz="1700" dirty="0">
                <a:solidFill>
                  <a:schemeClr val="tx1"/>
                </a:solidFill>
                <a:latin typeface="+mj-lt"/>
              </a:rPr>
              <a:t>SACT cohort </a:t>
            </a:r>
            <a:r>
              <a:rPr lang="en-GB" sz="1700" u="sng" dirty="0">
                <a:solidFill>
                  <a:schemeClr val="tx1"/>
                </a:solidFill>
                <a:effectLst/>
                <a:highlight>
                  <a:srgbClr val="000000"/>
                </a:highlight>
                <a:latin typeface="+mj-lt"/>
                <a:ea typeface="Times New Roman" panose="02020603050405020304" pitchFamily="18" charset="0"/>
              </a:rPr>
              <a:t>XXX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dirty="0">
                <a:solidFill>
                  <a:schemeClr val="tx1"/>
                </a:solidFill>
                <a:latin typeface="+mj-lt"/>
              </a:rPr>
              <a:t>compared to the CASTOR trial cohort</a:t>
            </a:r>
          </a:p>
          <a:p>
            <a:pPr marL="285750" indent="-285750">
              <a:buFont typeface="Arial" panose="020B0604020202020204" pitchFamily="34" charset="0"/>
              <a:buChar char="•"/>
            </a:pPr>
            <a:r>
              <a:rPr lang="en-GB" sz="1700" dirty="0">
                <a:solidFill>
                  <a:schemeClr val="tx1"/>
                </a:solidFill>
                <a:latin typeface="+mj-lt"/>
              </a:rPr>
              <a:t>Clinical advisors differ on the impact the </a:t>
            </a:r>
            <a:r>
              <a:rPr lang="en-GB" sz="1700" u="sng" dirty="0">
                <a:solidFill>
                  <a:schemeClr val="tx1"/>
                </a:solidFill>
                <a:effectLst/>
                <a:highlight>
                  <a:srgbClr val="000000"/>
                </a:highlight>
                <a:latin typeface="+mj-lt"/>
                <a:ea typeface="Times New Roman" panose="02020603050405020304" pitchFamily="18" charset="0"/>
              </a:rPr>
              <a:t>XXX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u="sng" dirty="0" err="1">
                <a:solidFill>
                  <a:schemeClr val="tx1"/>
                </a:solidFill>
                <a:effectLst/>
                <a:highlight>
                  <a:srgbClr val="000000"/>
                </a:highlight>
                <a:latin typeface="+mj-lt"/>
                <a:ea typeface="Times New Roman" panose="02020603050405020304" pitchFamily="18" charset="0"/>
              </a:rPr>
              <a:t>XXX</a:t>
            </a:r>
            <a:r>
              <a:rPr lang="en-GB" sz="1700" u="sng" dirty="0">
                <a:solidFill>
                  <a:schemeClr val="tx1"/>
                </a:solidFill>
                <a:effectLst/>
                <a:highlight>
                  <a:srgbClr val="000000"/>
                </a:highlight>
                <a:latin typeface="+mj-lt"/>
                <a:ea typeface="Times New Roman" panose="02020603050405020304" pitchFamily="18" charset="0"/>
              </a:rPr>
              <a:t> </a:t>
            </a:r>
            <a:r>
              <a:rPr lang="en-GB" sz="1700" dirty="0">
                <a:solidFill>
                  <a:schemeClr val="tx1"/>
                </a:solidFill>
                <a:latin typeface="+mj-lt"/>
              </a:rPr>
              <a:t>would have on outcomes but noted this would have the same effect on the comparator group  </a:t>
            </a:r>
          </a:p>
          <a:p>
            <a:pPr marL="285750" indent="-285750">
              <a:buFont typeface="Arial" panose="020B0604020202020204" pitchFamily="34" charset="0"/>
              <a:buChar char="•"/>
            </a:pPr>
            <a:r>
              <a:rPr lang="en-GB" sz="1700" dirty="0">
                <a:solidFill>
                  <a:schemeClr val="tx1"/>
                </a:solidFill>
                <a:latin typeface="+mj-lt"/>
              </a:rPr>
              <a:t>Missing data for key variables and use of IXA+LEN+DEX (may not be exclusive to MM) increases risk of bias</a:t>
            </a:r>
          </a:p>
          <a:p>
            <a:endParaRPr lang="en-GB" sz="1700" dirty="0">
              <a:solidFill>
                <a:schemeClr val="tx1"/>
              </a:solidFill>
              <a:latin typeface="+mj-lt"/>
            </a:endParaRPr>
          </a:p>
          <a:p>
            <a:pPr marL="285750" indent="-285750">
              <a:buFont typeface="Arial" panose="020B0604020202020204" pitchFamily="34" charset="0"/>
              <a:buChar char="•"/>
            </a:pPr>
            <a:endParaRPr lang="en-GB" sz="1700" dirty="0">
              <a:solidFill>
                <a:schemeClr val="tx1"/>
              </a:solidFill>
              <a:latin typeface="+mj-lt"/>
            </a:endParaRPr>
          </a:p>
        </p:txBody>
      </p:sp>
      <p:sp>
        <p:nvSpPr>
          <p:cNvPr id="13" name="Rectangle 12">
            <a:extLst>
              <a:ext uri="{FF2B5EF4-FFF2-40B4-BE49-F238E27FC236}">
                <a16:creationId xmlns:a16="http://schemas.microsoft.com/office/drawing/2014/main" id="{E82CA74A-6F08-4190-9479-10C9823605C7}"/>
              </a:ext>
            </a:extLst>
          </p:cNvPr>
          <p:cNvSpPr/>
          <p:nvPr/>
        </p:nvSpPr>
        <p:spPr>
          <a:xfrm>
            <a:off x="407918" y="761531"/>
            <a:ext cx="11376009" cy="11753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dirty="0">
                <a:solidFill>
                  <a:schemeClr val="accent1"/>
                </a:solidFill>
                <a:latin typeface="+mj-lt"/>
              </a:rPr>
              <a:t>Background</a:t>
            </a:r>
          </a:p>
          <a:p>
            <a:pPr marL="285750" indent="-285750">
              <a:buFont typeface="Arial" panose="020B0604020202020204" pitchFamily="34" charset="0"/>
              <a:buChar char="•"/>
            </a:pPr>
            <a:r>
              <a:rPr lang="en-GB" sz="1700" dirty="0">
                <a:solidFill>
                  <a:schemeClr val="tx1"/>
                </a:solidFill>
                <a:latin typeface="+mj-lt"/>
              </a:rPr>
              <a:t>Median follow-up for OS in SACT is </a:t>
            </a:r>
            <a:r>
              <a:rPr lang="en-GB" sz="1700" u="sng" dirty="0">
                <a:solidFill>
                  <a:schemeClr val="tx1"/>
                </a:solidFill>
                <a:effectLst/>
                <a:highlight>
                  <a:srgbClr val="000000"/>
                </a:highlight>
                <a:latin typeface="+mj-lt"/>
                <a:ea typeface="Calibri" panose="020F0502020204030204" pitchFamily="34" charset="0"/>
              </a:rPr>
              <a:t>XXXXXX </a:t>
            </a:r>
            <a:r>
              <a:rPr lang="en-GB" sz="1700" dirty="0">
                <a:solidFill>
                  <a:schemeClr val="tx1"/>
                </a:solidFill>
                <a:effectLst/>
                <a:latin typeface="+mj-lt"/>
                <a:ea typeface="Calibri" panose="020F0502020204030204" pitchFamily="34" charset="0"/>
              </a:rPr>
              <a:t>vs. 72.6 months in CASTOR</a:t>
            </a:r>
          </a:p>
          <a:p>
            <a:pPr marL="285750" indent="-285750">
              <a:buFont typeface="Arial" panose="020B0604020202020204" pitchFamily="34" charset="0"/>
              <a:buChar char="•"/>
            </a:pPr>
            <a:r>
              <a:rPr lang="en-GB" sz="1700" dirty="0">
                <a:solidFill>
                  <a:schemeClr val="tx1"/>
                </a:solidFill>
                <a:latin typeface="+mj-lt"/>
              </a:rPr>
              <a:t>Limited reporting of baseline characteristics in SACT </a:t>
            </a:r>
            <a:r>
              <a:rPr lang="en-GB" sz="1700" u="sng" dirty="0">
                <a:solidFill>
                  <a:schemeClr val="tx1"/>
                </a:solidFill>
                <a:effectLst/>
                <a:highlight>
                  <a:srgbClr val="000000"/>
                </a:highlight>
                <a:latin typeface="+mj-lt"/>
                <a:ea typeface="Calibri" panose="020F0502020204030204" pitchFamily="34" charset="0"/>
              </a:rPr>
              <a:t>XXXXXX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p>
          <a:p>
            <a:pPr marL="285750" indent="-285750">
              <a:buFont typeface="Arial" panose="020B0604020202020204" pitchFamily="34" charset="0"/>
              <a:buChar char="•"/>
            </a:pPr>
            <a:r>
              <a:rPr lang="en-GB" sz="1700" dirty="0">
                <a:solidFill>
                  <a:schemeClr val="tx1"/>
                </a:solidFill>
                <a:latin typeface="+mj-lt"/>
              </a:rPr>
              <a:t>Key prognostic factors missing </a:t>
            </a:r>
            <a:r>
              <a:rPr lang="en-GB" sz="1700" u="sng" dirty="0">
                <a:solidFill>
                  <a:schemeClr val="tx1"/>
                </a:solidFill>
                <a:effectLst/>
                <a:highlight>
                  <a:srgbClr val="000000"/>
                </a:highlight>
                <a:latin typeface="+mj-lt"/>
                <a:ea typeface="Calibri" panose="020F0502020204030204" pitchFamily="34" charset="0"/>
              </a:rPr>
              <a:t>XXXXXX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r>
              <a:rPr lang="en-GB" sz="1700" u="sng" dirty="0" err="1">
                <a:solidFill>
                  <a:schemeClr val="tx1"/>
                </a:solidFill>
                <a:effectLst/>
                <a:highlight>
                  <a:srgbClr val="000000"/>
                </a:highlight>
                <a:latin typeface="+mj-lt"/>
                <a:ea typeface="Calibri" panose="020F0502020204030204" pitchFamily="34" charset="0"/>
              </a:rPr>
              <a:t>XXXXXX</a:t>
            </a:r>
            <a:r>
              <a:rPr lang="en-GB" sz="1700" u="sng" dirty="0">
                <a:solidFill>
                  <a:schemeClr val="tx1"/>
                </a:solidFill>
                <a:effectLst/>
                <a:highlight>
                  <a:srgbClr val="000000"/>
                </a:highlight>
                <a:latin typeface="+mj-lt"/>
                <a:ea typeface="Calibri" panose="020F0502020204030204" pitchFamily="34" charset="0"/>
              </a:rPr>
              <a:t> </a:t>
            </a:r>
            <a:endParaRPr lang="en-GB" sz="1700" u="sng" dirty="0">
              <a:solidFill>
                <a:schemeClr val="tx1"/>
              </a:solidFill>
              <a:highlight>
                <a:srgbClr val="FFFF00"/>
              </a:highlight>
              <a:latin typeface="+mj-lt"/>
            </a:endParaRPr>
          </a:p>
        </p:txBody>
      </p:sp>
      <p:sp>
        <p:nvSpPr>
          <p:cNvPr id="22" name="Title 1">
            <a:extLst>
              <a:ext uri="{FF2B5EF4-FFF2-40B4-BE49-F238E27FC236}">
                <a16:creationId xmlns:a16="http://schemas.microsoft.com/office/drawing/2014/main" id="{BC01A539-BAA8-4606-BE77-CBFDA1419FA8}"/>
              </a:ext>
            </a:extLst>
          </p:cNvPr>
          <p:cNvSpPr txBox="1">
            <a:spLocks/>
          </p:cNvSpPr>
          <p:nvPr/>
        </p:nvSpPr>
        <p:spPr>
          <a:xfrm>
            <a:off x="272046" y="234391"/>
            <a:ext cx="11817173" cy="5271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solidFill>
                  <a:schemeClr val="accent1"/>
                </a:solidFill>
              </a:rPr>
              <a:t>Key issue 1: Risk of bias in SACT dataset compared to CASTOR</a:t>
            </a:r>
            <a:endParaRPr lang="en-GB" sz="3200" dirty="0"/>
          </a:p>
        </p:txBody>
      </p:sp>
      <p:sp>
        <p:nvSpPr>
          <p:cNvPr id="2" name="Rectangle 1" descr="Marker showing slides are confidential ">
            <a:extLst>
              <a:ext uri="{FF2B5EF4-FFF2-40B4-BE49-F238E27FC236}">
                <a16:creationId xmlns:a16="http://schemas.microsoft.com/office/drawing/2014/main" id="{04D9DCE4-D147-305C-A0E0-88AD16109B5A}"/>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3" name="TextBox 2">
            <a:extLst>
              <a:ext uri="{FF2B5EF4-FFF2-40B4-BE49-F238E27FC236}">
                <a16:creationId xmlns:a16="http://schemas.microsoft.com/office/drawing/2014/main" id="{B3597339-84BA-F48D-E92E-42C993B52E9D}"/>
              </a:ext>
            </a:extLst>
          </p:cNvPr>
          <p:cNvSpPr txBox="1"/>
          <p:nvPr/>
        </p:nvSpPr>
        <p:spPr>
          <a:xfrm>
            <a:off x="999540" y="6536923"/>
            <a:ext cx="11089679" cy="276999"/>
          </a:xfrm>
          <a:prstGeom prst="rect">
            <a:avLst/>
          </a:prstGeom>
          <a:noFill/>
        </p:spPr>
        <p:txBody>
          <a:bodyPr wrap="square" rtlCol="0">
            <a:spAutoFit/>
          </a:bodyPr>
          <a:lstStyle/>
          <a:p>
            <a:r>
              <a:rPr lang="en-GB" sz="1200" dirty="0"/>
              <a:t>Abbreviations: ASCT, autologous stem cell transplant; MAIC, matching adjusted indirect comparison; OS, overall survival; ISS, international staging system</a:t>
            </a:r>
            <a:endParaRPr lang="en-GB" sz="1100" dirty="0"/>
          </a:p>
        </p:txBody>
      </p:sp>
      <p:sp>
        <p:nvSpPr>
          <p:cNvPr id="4" name="Slide Number Placeholder 3">
            <a:extLst>
              <a:ext uri="{FF2B5EF4-FFF2-40B4-BE49-F238E27FC236}">
                <a16:creationId xmlns:a16="http://schemas.microsoft.com/office/drawing/2014/main" id="{02255102-91C6-BC70-4C2A-7900D15549C4}"/>
              </a:ext>
            </a:extLst>
          </p:cNvPr>
          <p:cNvSpPr txBox="1">
            <a:spLocks/>
          </p:cNvSpPr>
          <p:nvPr/>
        </p:nvSpPr>
        <p:spPr>
          <a:xfrm>
            <a:off x="11565172" y="6492875"/>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24</a:t>
            </a:fld>
            <a:endParaRPr lang="en-US" sz="1400" dirty="0">
              <a:solidFill>
                <a:schemeClr val="tx1"/>
              </a:solidFill>
              <a:latin typeface="Arial" panose="020B0604020202020204" pitchFamily="34" charset="0"/>
              <a:ea typeface="Arial" panose="02000503000000020004" pitchFamily="2" charset="0"/>
            </a:endParaRPr>
          </a:p>
        </p:txBody>
      </p:sp>
      <p:sp>
        <p:nvSpPr>
          <p:cNvPr id="7" name="Rectangle 6" descr="Question to committee">
            <a:extLst>
              <a:ext uri="{FF2B5EF4-FFF2-40B4-BE49-F238E27FC236}">
                <a16:creationId xmlns:a16="http://schemas.microsoft.com/office/drawing/2014/main" id="{C1151181-9763-0005-CC0C-47DF44548080}"/>
              </a:ext>
            </a:extLst>
          </p:cNvPr>
          <p:cNvSpPr/>
          <p:nvPr/>
        </p:nvSpPr>
        <p:spPr>
          <a:xfrm>
            <a:off x="768054" y="6194633"/>
            <a:ext cx="10972144" cy="354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Which dataset best reflects the benefit of DARA+BOR+DEX which would be expected in the NHS?</a:t>
            </a:r>
          </a:p>
        </p:txBody>
      </p:sp>
      <p:grpSp>
        <p:nvGrpSpPr>
          <p:cNvPr id="8" name="Group 7">
            <a:extLst>
              <a:ext uri="{FF2B5EF4-FFF2-40B4-BE49-F238E27FC236}">
                <a16:creationId xmlns:a16="http://schemas.microsoft.com/office/drawing/2014/main" id="{F0F51178-567E-24A8-7A1A-9456E33715AF}"/>
              </a:ext>
              <a:ext uri="{C183D7F6-B498-43B3-948B-1728B52AA6E4}">
                <adec:decorative xmlns:adec="http://schemas.microsoft.com/office/drawing/2017/decorative" val="1"/>
              </a:ext>
            </a:extLst>
          </p:cNvPr>
          <p:cNvGrpSpPr/>
          <p:nvPr/>
        </p:nvGrpSpPr>
        <p:grpSpPr>
          <a:xfrm>
            <a:off x="407918" y="6078631"/>
            <a:ext cx="585179" cy="593648"/>
            <a:chOff x="-1440493" y="4133589"/>
            <a:chExt cx="576000" cy="576000"/>
          </a:xfrm>
        </p:grpSpPr>
        <p:sp>
          <p:nvSpPr>
            <p:cNvPr id="9" name="Oval 8">
              <a:extLst>
                <a:ext uri="{FF2B5EF4-FFF2-40B4-BE49-F238E27FC236}">
                  <a16:creationId xmlns:a16="http://schemas.microsoft.com/office/drawing/2014/main" id="{38293A06-3BBD-99F6-AF73-893DD187105D}"/>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0" name="Graphic 9">
              <a:extLst>
                <a:ext uri="{FF2B5EF4-FFF2-40B4-BE49-F238E27FC236}">
                  <a16:creationId xmlns:a16="http://schemas.microsoft.com/office/drawing/2014/main" id="{9C7A93DD-9426-8625-6C09-4F18EB34F83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1395393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219584" y="126370"/>
            <a:ext cx="11376025" cy="899197"/>
          </a:xfrm>
        </p:spPr>
        <p:txBody>
          <a:bodyPr>
            <a:normAutofit fontScale="90000"/>
          </a:bodyPr>
          <a:lstStyle/>
          <a:p>
            <a:r>
              <a:rPr lang="en-GB" sz="3600" dirty="0"/>
              <a:t>Comparison using real-world evidence</a:t>
            </a:r>
            <a:br>
              <a:rPr lang="en-GB" sz="3600" dirty="0"/>
            </a:br>
            <a:r>
              <a:rPr lang="en-GB" sz="2700" dirty="0"/>
              <a:t>Naïve comparison to SACT dataset with three real-world evidence sources </a:t>
            </a:r>
            <a:endParaRPr lang="en-GB" sz="2400" dirty="0">
              <a:solidFill>
                <a:srgbClr val="FF0000"/>
              </a:solidFill>
            </a:endParaRPr>
          </a:p>
        </p:txBody>
      </p:sp>
      <p:sp>
        <p:nvSpPr>
          <p:cNvPr id="6" name="TextBox 5">
            <a:extLst>
              <a:ext uri="{FF2B5EF4-FFF2-40B4-BE49-F238E27FC236}">
                <a16:creationId xmlns:a16="http://schemas.microsoft.com/office/drawing/2014/main" id="{5CA8C07D-4789-349F-1856-543D8705BEC8}"/>
              </a:ext>
            </a:extLst>
          </p:cNvPr>
          <p:cNvSpPr txBox="1"/>
          <p:nvPr/>
        </p:nvSpPr>
        <p:spPr>
          <a:xfrm>
            <a:off x="219584" y="1001943"/>
            <a:ext cx="11752832" cy="646331"/>
          </a:xfrm>
          <a:prstGeom prst="rect">
            <a:avLst/>
          </a:prstGeom>
          <a:noFill/>
          <a:ln>
            <a:solidFill>
              <a:schemeClr val="tx1"/>
            </a:solidFill>
          </a:ln>
        </p:spPr>
        <p:txBody>
          <a:bodyPr wrap="square" rtlCol="0">
            <a:spAutoFit/>
          </a:bodyPr>
          <a:lstStyle/>
          <a:p>
            <a:r>
              <a:rPr lang="en-GB" dirty="0"/>
              <a:t>In the absence of SACT data for BOR+DEX company used 3 real-world cohorts of people who did not receive DARA+BOR+DEX, to compare OS with SACT data. Company concludes relative effect will hold in real world</a:t>
            </a:r>
          </a:p>
        </p:txBody>
      </p:sp>
      <p:sp>
        <p:nvSpPr>
          <p:cNvPr id="5" name="TextBox 4">
            <a:extLst>
              <a:ext uri="{FF2B5EF4-FFF2-40B4-BE49-F238E27FC236}">
                <a16:creationId xmlns:a16="http://schemas.microsoft.com/office/drawing/2014/main" id="{AC005C65-ABE0-C2BE-8A0E-178536C63EA6}"/>
              </a:ext>
            </a:extLst>
          </p:cNvPr>
          <p:cNvSpPr txBox="1"/>
          <p:nvPr/>
        </p:nvSpPr>
        <p:spPr>
          <a:xfrm>
            <a:off x="849955" y="6262627"/>
            <a:ext cx="5734016" cy="646331"/>
          </a:xfrm>
          <a:prstGeom prst="rect">
            <a:avLst/>
          </a:prstGeom>
          <a:noFill/>
        </p:spPr>
        <p:txBody>
          <a:bodyPr wrap="square" rtlCol="0">
            <a:spAutoFit/>
          </a:bodyPr>
          <a:lstStyle/>
          <a:p>
            <a:r>
              <a:rPr lang="en-GB" sz="1200" dirty="0"/>
              <a:t>Abbreviations: ASCT; autologous stem cell transplant; HMRN, </a:t>
            </a:r>
            <a:r>
              <a:rPr lang="en-GB" sz="1200" dirty="0">
                <a:solidFill>
                  <a:schemeClr val="tx1"/>
                </a:solidFill>
              </a:rPr>
              <a:t>Haematological Malignancy Research Network; HONEUR; Haematology Outcomes Network in Europe; NDMM; newly-diagnosed multiple myeloma; OS, overall survival</a:t>
            </a:r>
            <a:endParaRPr lang="en-GB" sz="1200" dirty="0"/>
          </a:p>
        </p:txBody>
      </p:sp>
      <p:graphicFrame>
        <p:nvGraphicFramePr>
          <p:cNvPr id="11" name="Table 10">
            <a:extLst>
              <a:ext uri="{FF2B5EF4-FFF2-40B4-BE49-F238E27FC236}">
                <a16:creationId xmlns:a16="http://schemas.microsoft.com/office/drawing/2014/main" id="{6124F5B5-BF6A-434B-0C2F-6066B72F4F7D}"/>
              </a:ext>
            </a:extLst>
          </p:cNvPr>
          <p:cNvGraphicFramePr>
            <a:graphicFrameLocks noGrp="1"/>
          </p:cNvGraphicFramePr>
          <p:nvPr>
            <p:extLst>
              <p:ext uri="{D42A27DB-BD31-4B8C-83A1-F6EECF244321}">
                <p14:modId xmlns:p14="http://schemas.microsoft.com/office/powerpoint/2010/main" val="3631080550"/>
              </p:ext>
            </p:extLst>
          </p:nvPr>
        </p:nvGraphicFramePr>
        <p:xfrm>
          <a:off x="219584" y="2006122"/>
          <a:ext cx="6541139" cy="4297680"/>
        </p:xfrm>
        <a:graphic>
          <a:graphicData uri="http://schemas.openxmlformats.org/drawingml/2006/table">
            <a:tbl>
              <a:tblPr firstRow="1" bandRow="1">
                <a:tableStyleId>{5C22544A-7EE6-4342-B048-85BDC9FD1C3A}</a:tableStyleId>
              </a:tblPr>
              <a:tblGrid>
                <a:gridCol w="1609216">
                  <a:extLst>
                    <a:ext uri="{9D8B030D-6E8A-4147-A177-3AD203B41FA5}">
                      <a16:colId xmlns:a16="http://schemas.microsoft.com/office/drawing/2014/main" val="1053453404"/>
                    </a:ext>
                  </a:extLst>
                </a:gridCol>
                <a:gridCol w="2708140">
                  <a:extLst>
                    <a:ext uri="{9D8B030D-6E8A-4147-A177-3AD203B41FA5}">
                      <a16:colId xmlns:a16="http://schemas.microsoft.com/office/drawing/2014/main" val="1991700131"/>
                    </a:ext>
                  </a:extLst>
                </a:gridCol>
                <a:gridCol w="2223783">
                  <a:extLst>
                    <a:ext uri="{9D8B030D-6E8A-4147-A177-3AD203B41FA5}">
                      <a16:colId xmlns:a16="http://schemas.microsoft.com/office/drawing/2014/main" val="1237251386"/>
                    </a:ext>
                  </a:extLst>
                </a:gridCol>
              </a:tblGrid>
              <a:tr h="591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HMRN cohort</a:t>
                      </a:r>
                    </a:p>
                  </a:txBody>
                  <a:tcPr/>
                </a:tc>
                <a:tc>
                  <a:txBody>
                    <a:bodyPr/>
                    <a:lstStyle/>
                    <a:p>
                      <a:r>
                        <a:rPr lang="en-GB" dirty="0"/>
                        <a:t>HONEUR cohort (Leicester subset)</a:t>
                      </a:r>
                    </a:p>
                  </a:txBody>
                  <a:tcPr/>
                </a:tc>
                <a:tc>
                  <a:txBody>
                    <a:bodyPr/>
                    <a:lstStyle/>
                    <a:p>
                      <a:r>
                        <a:rPr lang="en-GB" dirty="0"/>
                        <a:t>NDMM cohort</a:t>
                      </a:r>
                    </a:p>
                  </a:txBody>
                  <a:tcPr/>
                </a:tc>
                <a:extLst>
                  <a:ext uri="{0D108BD9-81ED-4DB2-BD59-A6C34878D82A}">
                    <a16:rowId xmlns:a16="http://schemas.microsoft.com/office/drawing/2014/main" val="2906542133"/>
                  </a:ext>
                </a:extLst>
              </a:tr>
              <a:tr h="3551961">
                <a:tc>
                  <a:txBody>
                    <a:bodyPr/>
                    <a:lstStyle/>
                    <a:p>
                      <a:pPr marL="285750" indent="-285750">
                        <a:buFont typeface="Arial" panose="020B0604020202020204" pitchFamily="34" charset="0"/>
                        <a:buChar char="•"/>
                      </a:pPr>
                      <a:r>
                        <a:rPr lang="en-GB" dirty="0"/>
                        <a:t>UK (2008-2015)</a:t>
                      </a:r>
                    </a:p>
                    <a:p>
                      <a:pPr marL="285750" indent="-285750">
                        <a:buFont typeface="Arial" panose="020B0604020202020204" pitchFamily="34" charset="0"/>
                        <a:buChar char="•"/>
                      </a:pPr>
                      <a:r>
                        <a:rPr lang="en-GB" dirty="0"/>
                        <a:t>N= 348</a:t>
                      </a:r>
                    </a:p>
                    <a:p>
                      <a:pPr marL="285750" indent="-285750">
                        <a:buFont typeface="Arial" panose="020B0604020202020204" pitchFamily="34" charset="0"/>
                        <a:buChar char="•"/>
                      </a:pPr>
                      <a:r>
                        <a:rPr lang="en-GB" dirty="0"/>
                        <a:t>All received 2</a:t>
                      </a:r>
                      <a:r>
                        <a:rPr lang="en-GB" baseline="30000" dirty="0"/>
                        <a:t>nd</a:t>
                      </a:r>
                      <a:r>
                        <a:rPr lang="en-GB" dirty="0"/>
                        <a:t> line BOR</a:t>
                      </a:r>
                    </a:p>
                    <a:p>
                      <a:pPr marL="285750" indent="-285750">
                        <a:buFont typeface="Arial" panose="020B0604020202020204" pitchFamily="34" charset="0"/>
                        <a:buChar char="•"/>
                      </a:pPr>
                      <a:r>
                        <a:rPr lang="en-GB" dirty="0"/>
                        <a:t>80% ASCT-negative</a:t>
                      </a:r>
                    </a:p>
                    <a:p>
                      <a:pPr marL="285750" indent="-285750">
                        <a:buFont typeface="Arial" panose="020B0604020202020204" pitchFamily="34" charset="0"/>
                        <a:buChar char="•"/>
                      </a:pPr>
                      <a:r>
                        <a:rPr lang="en-GB" dirty="0"/>
                        <a:t>Median OS 19.2 months</a:t>
                      </a:r>
                    </a:p>
                  </a:txBody>
                  <a:tcPr/>
                </a:tc>
                <a:tc>
                  <a:txBody>
                    <a:bodyPr/>
                    <a:lstStyle/>
                    <a:p>
                      <a:pPr marL="285750" indent="-285750">
                        <a:buFont typeface="Arial" panose="020B0604020202020204" pitchFamily="34" charset="0"/>
                        <a:buChar char="•"/>
                      </a:pPr>
                      <a:r>
                        <a:rPr lang="en-GB" dirty="0"/>
                        <a:t>UK (</a:t>
                      </a:r>
                      <a:r>
                        <a:rPr lang="en-GB" u="sng" dirty="0">
                          <a:highlight>
                            <a:srgbClr val="000000"/>
                          </a:highlight>
                        </a:rPr>
                        <a:t>XXXXXXXXX)</a:t>
                      </a:r>
                    </a:p>
                    <a:p>
                      <a:pPr marL="285750" indent="-285750">
                        <a:buFont typeface="Arial" panose="020B0604020202020204" pitchFamily="34" charset="0"/>
                        <a:buChar char="•"/>
                      </a:pPr>
                      <a:r>
                        <a:rPr lang="en-GB" u="sng" dirty="0">
                          <a:highlight>
                            <a:srgbClr val="000000"/>
                          </a:highlight>
                        </a:rPr>
                        <a:t>XXXX</a:t>
                      </a:r>
                    </a:p>
                    <a:p>
                      <a:pPr marL="285750" indent="-285750">
                        <a:buFont typeface="Arial" panose="020B0604020202020204" pitchFamily="34" charset="0"/>
                        <a:buChar char="•"/>
                      </a:pPr>
                      <a:r>
                        <a:rPr lang="en-GB" dirty="0"/>
                        <a:t>All received 2</a:t>
                      </a:r>
                      <a:r>
                        <a:rPr lang="en-GB" baseline="30000" dirty="0"/>
                        <a:t>nd</a:t>
                      </a:r>
                      <a:r>
                        <a:rPr lang="en-GB" dirty="0"/>
                        <a:t> line treatment (not DARA+BOR+DEX)</a:t>
                      </a:r>
                    </a:p>
                    <a:p>
                      <a:pPr marL="285750" indent="-285750">
                        <a:buFont typeface="Arial" panose="020B0604020202020204" pitchFamily="34" charset="0"/>
                        <a:buChar char="•"/>
                      </a:pPr>
                      <a:r>
                        <a:rPr lang="en-GB" u="sng" dirty="0">
                          <a:highlight>
                            <a:srgbClr val="000000"/>
                          </a:highlight>
                        </a:rPr>
                        <a:t>XXXX</a:t>
                      </a:r>
                      <a:r>
                        <a:rPr lang="en-GB" u="none" dirty="0"/>
                        <a:t> </a:t>
                      </a:r>
                      <a:r>
                        <a:rPr lang="en-GB" dirty="0"/>
                        <a:t>ASCT-negative</a:t>
                      </a:r>
                    </a:p>
                    <a:p>
                      <a:pPr marL="285750" indent="-285750">
                        <a:buFont typeface="Arial" panose="020B0604020202020204" pitchFamily="34" charset="0"/>
                        <a:buChar char="•"/>
                      </a:pPr>
                      <a:r>
                        <a:rPr lang="en-GB" dirty="0"/>
                        <a:t>Median </a:t>
                      </a:r>
                      <a:r>
                        <a:rPr lang="en-GB" dirty="0">
                          <a:highlight>
                            <a:srgbClr val="000000"/>
                          </a:highlight>
                        </a:rPr>
                        <a:t>XXX</a:t>
                      </a:r>
                      <a:r>
                        <a:rPr lang="en-GB" dirty="0"/>
                        <a:t> months follow-up</a:t>
                      </a:r>
                    </a:p>
                    <a:p>
                      <a:pPr marL="285750" indent="-285750">
                        <a:buFont typeface="Arial" panose="020B0604020202020204" pitchFamily="34" charset="0"/>
                        <a:buChar char="•"/>
                      </a:pPr>
                      <a:r>
                        <a:rPr lang="en-GB" dirty="0"/>
                        <a:t>Median OS </a:t>
                      </a:r>
                      <a:r>
                        <a:rPr lang="en-GB" u="sng" dirty="0">
                          <a:highlight>
                            <a:srgbClr val="000000"/>
                          </a:highlight>
                        </a:rPr>
                        <a:t>XXX</a:t>
                      </a:r>
                      <a:r>
                        <a:rPr lang="en-GB" dirty="0"/>
                        <a:t> months</a:t>
                      </a:r>
                    </a:p>
                    <a:p>
                      <a:pPr marL="285750" indent="-285750">
                        <a:buFont typeface="Arial" panose="020B0604020202020204" pitchFamily="34" charset="0"/>
                        <a:buChar char="•"/>
                      </a:pPr>
                      <a:r>
                        <a:rPr lang="en-GB" u="sng" dirty="0">
                          <a:highlight>
                            <a:srgbClr val="000000"/>
                          </a:highlight>
                        </a:rPr>
                        <a:t>XXXX </a:t>
                      </a:r>
                      <a:r>
                        <a:rPr lang="en-GB" dirty="0"/>
                        <a:t>prior BOR</a:t>
                      </a:r>
                    </a:p>
                    <a:p>
                      <a:pPr marL="285750" indent="-285750">
                        <a:buFont typeface="Arial" panose="020B0604020202020204" pitchFamily="34" charset="0"/>
                        <a:buChar char="•"/>
                      </a:pPr>
                      <a:r>
                        <a:rPr lang="en-GB" u="sng" dirty="0" err="1">
                          <a:highlight>
                            <a:srgbClr val="000000"/>
                          </a:highlight>
                        </a:rPr>
                        <a:t>XXXX</a:t>
                      </a:r>
                      <a:r>
                        <a:rPr lang="en-GB" dirty="0" err="1"/>
                        <a:t>refractory</a:t>
                      </a:r>
                      <a:r>
                        <a:rPr lang="en-GB" dirty="0"/>
                        <a:t> to LEN</a:t>
                      </a:r>
                    </a:p>
                  </a:txBody>
                  <a:tcPr/>
                </a:tc>
                <a:tc>
                  <a:txBody>
                    <a:bodyPr/>
                    <a:lstStyle/>
                    <a:p>
                      <a:pPr marL="285750" indent="-285750">
                        <a:buFont typeface="Arial" panose="020B0604020202020204" pitchFamily="34" charset="0"/>
                        <a:buChar char="•"/>
                      </a:pPr>
                      <a:r>
                        <a:rPr lang="en-GB" dirty="0"/>
                        <a:t>UK (2015-2019)</a:t>
                      </a:r>
                    </a:p>
                    <a:p>
                      <a:pPr marL="285750" indent="-285750">
                        <a:buFont typeface="Arial" panose="020B0604020202020204" pitchFamily="34" charset="0"/>
                        <a:buChar char="•"/>
                      </a:pPr>
                      <a:r>
                        <a:rPr lang="en-GB" dirty="0"/>
                        <a:t>Newly diagnosed with multiple myeloma</a:t>
                      </a:r>
                    </a:p>
                    <a:p>
                      <a:pPr marL="285750" indent="-285750">
                        <a:buFont typeface="Arial" panose="020B0604020202020204" pitchFamily="34" charset="0"/>
                        <a:buChar char="•"/>
                      </a:pPr>
                      <a:r>
                        <a:rPr lang="en-GB" dirty="0"/>
                        <a:t>Did not receive CDF-treatment</a:t>
                      </a:r>
                    </a:p>
                    <a:p>
                      <a:pPr marL="285750" indent="-285750">
                        <a:buFont typeface="Arial" panose="020B0604020202020204" pitchFamily="34" charset="0"/>
                        <a:buChar char="•"/>
                      </a:pPr>
                      <a:r>
                        <a:rPr lang="en-GB" dirty="0"/>
                        <a:t>N=13,136*</a:t>
                      </a:r>
                    </a:p>
                    <a:p>
                      <a:pPr marL="285750" indent="-285750">
                        <a:buFont typeface="Arial" panose="020B0604020202020204" pitchFamily="34" charset="0"/>
                        <a:buChar char="•"/>
                      </a:pPr>
                      <a:r>
                        <a:rPr lang="en-GB" dirty="0"/>
                        <a:t>81.3% ASCT-</a:t>
                      </a:r>
                    </a:p>
                    <a:p>
                      <a:pPr marL="285750" indent="-285750">
                        <a:buFont typeface="Arial" panose="020B0604020202020204" pitchFamily="34" charset="0"/>
                        <a:buChar char="•"/>
                      </a:pPr>
                      <a:r>
                        <a:rPr lang="en-GB" dirty="0"/>
                        <a:t>24 month OS </a:t>
                      </a:r>
                      <a:r>
                        <a:rPr lang="en-GB" u="sng" dirty="0" err="1">
                          <a:highlight>
                            <a:srgbClr val="000000"/>
                          </a:highlight>
                        </a:rPr>
                        <a:t>XXX</a:t>
                      </a:r>
                      <a:r>
                        <a:rPr lang="en-GB" dirty="0" err="1"/>
                        <a:t>for</a:t>
                      </a:r>
                      <a:r>
                        <a:rPr lang="en-GB" dirty="0"/>
                        <a:t> ASCT- </a:t>
                      </a:r>
                      <a:r>
                        <a:rPr lang="en-GB" u="sng" dirty="0" err="1">
                          <a:highlight>
                            <a:srgbClr val="000000"/>
                          </a:highlight>
                        </a:rPr>
                        <a:t>XXX</a:t>
                      </a:r>
                      <a:r>
                        <a:rPr lang="en-GB" dirty="0" err="1"/>
                        <a:t>for</a:t>
                      </a:r>
                      <a:r>
                        <a:rPr lang="en-GB" dirty="0"/>
                        <a:t> ASCT+</a:t>
                      </a:r>
                      <a:endParaRPr lang="en-GB" sz="1600" dirty="0"/>
                    </a:p>
                    <a:p>
                      <a:pPr marL="0" indent="0">
                        <a:buFont typeface="Arial" panose="020B0604020202020204" pitchFamily="34" charset="0"/>
                        <a:buNone/>
                      </a:pPr>
                      <a:r>
                        <a:rPr lang="en-GB" sz="1600" dirty="0"/>
                        <a:t>*number at risk in OS analysis</a:t>
                      </a:r>
                    </a:p>
                  </a:txBody>
                  <a:tcPr/>
                </a:tc>
                <a:extLst>
                  <a:ext uri="{0D108BD9-81ED-4DB2-BD59-A6C34878D82A}">
                    <a16:rowId xmlns:a16="http://schemas.microsoft.com/office/drawing/2014/main" val="1154206349"/>
                  </a:ext>
                </a:extLst>
              </a:tr>
            </a:tbl>
          </a:graphicData>
        </a:graphic>
      </p:graphicFrame>
      <p:sp>
        <p:nvSpPr>
          <p:cNvPr id="12" name="TextBox 11">
            <a:extLst>
              <a:ext uri="{FF2B5EF4-FFF2-40B4-BE49-F238E27FC236}">
                <a16:creationId xmlns:a16="http://schemas.microsoft.com/office/drawing/2014/main" id="{A448600A-BEBB-A499-7804-8534BBB0053F}"/>
              </a:ext>
            </a:extLst>
          </p:cNvPr>
          <p:cNvSpPr txBox="1"/>
          <p:nvPr/>
        </p:nvSpPr>
        <p:spPr>
          <a:xfrm>
            <a:off x="277764" y="1636789"/>
            <a:ext cx="5904959" cy="369332"/>
          </a:xfrm>
          <a:prstGeom prst="rect">
            <a:avLst/>
          </a:prstGeom>
          <a:noFill/>
        </p:spPr>
        <p:txBody>
          <a:bodyPr wrap="square" rtlCol="0">
            <a:spAutoFit/>
          </a:bodyPr>
          <a:lstStyle/>
          <a:p>
            <a:r>
              <a:rPr lang="en-GB" b="1" dirty="0"/>
              <a:t>Table 14 </a:t>
            </a:r>
            <a:r>
              <a:rPr lang="en-GB" dirty="0"/>
              <a:t>Real-world evidence sources for BOR+DEX</a:t>
            </a:r>
            <a:endParaRPr lang="en-GB" strike="sngStrike" dirty="0">
              <a:solidFill>
                <a:srgbClr val="C00000"/>
              </a:solidFill>
            </a:endParaRPr>
          </a:p>
        </p:txBody>
      </p:sp>
      <p:sp>
        <p:nvSpPr>
          <p:cNvPr id="13" name="Slide Number Placeholder 3">
            <a:extLst>
              <a:ext uri="{FF2B5EF4-FFF2-40B4-BE49-F238E27FC236}">
                <a16:creationId xmlns:a16="http://schemas.microsoft.com/office/drawing/2014/main" id="{26C17BB1-7D8F-EBDC-0F83-DAF57CFADE81}"/>
              </a:ext>
            </a:extLst>
          </p:cNvPr>
          <p:cNvSpPr txBox="1">
            <a:spLocks/>
          </p:cNvSpPr>
          <p:nvPr/>
        </p:nvSpPr>
        <p:spPr>
          <a:xfrm>
            <a:off x="11546395" y="6585793"/>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25</a:t>
            </a:fld>
            <a:endParaRPr lang="en-US" sz="1400" dirty="0">
              <a:solidFill>
                <a:schemeClr val="tx1"/>
              </a:solidFill>
              <a:latin typeface="Arial" panose="020B0604020202020204" pitchFamily="34" charset="0"/>
              <a:ea typeface="Arial" panose="02000503000000020004" pitchFamily="2" charset="0"/>
            </a:endParaRPr>
          </a:p>
        </p:txBody>
      </p:sp>
      <p:sp>
        <p:nvSpPr>
          <p:cNvPr id="16" name="TextBox 15">
            <a:extLst>
              <a:ext uri="{FF2B5EF4-FFF2-40B4-BE49-F238E27FC236}">
                <a16:creationId xmlns:a16="http://schemas.microsoft.com/office/drawing/2014/main" id="{1330C2C3-EA2A-76E4-DEB8-661B8A57E10F}"/>
              </a:ext>
            </a:extLst>
          </p:cNvPr>
          <p:cNvSpPr txBox="1"/>
          <p:nvPr/>
        </p:nvSpPr>
        <p:spPr>
          <a:xfrm>
            <a:off x="6856464" y="1636789"/>
            <a:ext cx="5553706" cy="369332"/>
          </a:xfrm>
          <a:prstGeom prst="rect">
            <a:avLst/>
          </a:prstGeom>
          <a:noFill/>
        </p:spPr>
        <p:txBody>
          <a:bodyPr wrap="square">
            <a:spAutoFit/>
          </a:bodyPr>
          <a:lstStyle/>
          <a:p>
            <a:r>
              <a:rPr lang="en-GB" b="1" dirty="0"/>
              <a:t>Figure 6 </a:t>
            </a:r>
            <a:r>
              <a:rPr lang="en-GB" dirty="0"/>
              <a:t>OS in NDMM by ASCT eligibility</a:t>
            </a:r>
            <a:endParaRPr lang="en-GB" strike="sngStrike" dirty="0">
              <a:solidFill>
                <a:srgbClr val="C00000"/>
              </a:solidFill>
            </a:endParaRPr>
          </a:p>
        </p:txBody>
      </p:sp>
      <p:sp>
        <p:nvSpPr>
          <p:cNvPr id="17" name="TextBox 16">
            <a:extLst>
              <a:ext uri="{FF2B5EF4-FFF2-40B4-BE49-F238E27FC236}">
                <a16:creationId xmlns:a16="http://schemas.microsoft.com/office/drawing/2014/main" id="{458AE8FC-ECA6-6063-785E-D29937D9E0D5}"/>
              </a:ext>
            </a:extLst>
          </p:cNvPr>
          <p:cNvSpPr txBox="1"/>
          <p:nvPr/>
        </p:nvSpPr>
        <p:spPr>
          <a:xfrm>
            <a:off x="6856465" y="5577468"/>
            <a:ext cx="5215524" cy="1154162"/>
          </a:xfrm>
          <a:prstGeom prst="rect">
            <a:avLst/>
          </a:prstGeom>
          <a:noFill/>
          <a:ln>
            <a:solidFill>
              <a:schemeClr val="accent2">
                <a:lumMod val="75000"/>
                <a:lumOff val="25000"/>
              </a:schemeClr>
            </a:solidFill>
          </a:ln>
        </p:spPr>
        <p:txBody>
          <a:bodyPr wrap="square" bIns="0" rtlCol="0">
            <a:spAutoFit/>
          </a:bodyPr>
          <a:lstStyle/>
          <a:p>
            <a:r>
              <a:rPr lang="en-GB" b="1" dirty="0">
                <a:solidFill>
                  <a:schemeClr val="accent2">
                    <a:lumMod val="75000"/>
                    <a:lumOff val="25000"/>
                  </a:schemeClr>
                </a:solidFill>
              </a:rPr>
              <a:t>EAG: </a:t>
            </a:r>
            <a:r>
              <a:rPr lang="en-GB" sz="1800" dirty="0">
                <a:effectLst/>
                <a:latin typeface="Arial" panose="020B0604020202020204" pitchFamily="34" charset="0"/>
                <a:ea typeface="Calibri" panose="020F0502020204030204" pitchFamily="34" charset="0"/>
              </a:rPr>
              <a:t>Unclear which treatments received and high leve</a:t>
            </a:r>
            <a:r>
              <a:rPr lang="en-GB" dirty="0">
                <a:latin typeface="Arial" panose="020B0604020202020204" pitchFamily="34" charset="0"/>
                <a:ea typeface="Calibri" panose="020F0502020204030204" pitchFamily="34" charset="0"/>
              </a:rPr>
              <a:t>l of missing data in NDMM cohort. ASCT- negative has poorer prognosis so unfair to compare this group to SACT (</a:t>
            </a:r>
            <a:r>
              <a:rPr lang="en-GB" u="sng" dirty="0">
                <a:highlight>
                  <a:srgbClr val="000000"/>
                </a:highlight>
                <a:latin typeface="Arial" panose="020B0604020202020204" pitchFamily="34" charset="0"/>
                <a:ea typeface="Calibri" panose="020F0502020204030204" pitchFamily="34" charset="0"/>
              </a:rPr>
              <a:t>XXX</a:t>
            </a:r>
            <a:r>
              <a:rPr lang="en-GB" dirty="0">
                <a:latin typeface="Arial" panose="020B0604020202020204" pitchFamily="34" charset="0"/>
                <a:ea typeface="Calibri" panose="020F0502020204030204" pitchFamily="34" charset="0"/>
              </a:rPr>
              <a:t> ASCT+)</a:t>
            </a:r>
            <a:endParaRPr lang="en-GB" b="1" dirty="0">
              <a:solidFill>
                <a:schemeClr val="accent2">
                  <a:lumMod val="75000"/>
                  <a:lumOff val="25000"/>
                </a:schemeClr>
              </a:solidFill>
            </a:endParaRPr>
          </a:p>
        </p:txBody>
      </p:sp>
      <p:sp>
        <p:nvSpPr>
          <p:cNvPr id="3" name="Rectangle 2" descr="Marker showing slides are confidential ">
            <a:extLst>
              <a:ext uri="{FF2B5EF4-FFF2-40B4-BE49-F238E27FC236}">
                <a16:creationId xmlns:a16="http://schemas.microsoft.com/office/drawing/2014/main" id="{5C3A07CC-1016-24AC-A556-F69E26F8BA07}"/>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4" name="Rectangle 3">
            <a:extLst>
              <a:ext uri="{FF2B5EF4-FFF2-40B4-BE49-F238E27FC236}">
                <a16:creationId xmlns:a16="http://schemas.microsoft.com/office/drawing/2014/main" id="{17479EC8-0435-1A99-177A-945633B1FA6B}"/>
              </a:ext>
            </a:extLst>
          </p:cNvPr>
          <p:cNvSpPr/>
          <p:nvPr/>
        </p:nvSpPr>
        <p:spPr>
          <a:xfrm>
            <a:off x="6858919" y="2033892"/>
            <a:ext cx="5157521" cy="33953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2737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219584" y="227390"/>
            <a:ext cx="11376025" cy="899197"/>
          </a:xfrm>
        </p:spPr>
        <p:txBody>
          <a:bodyPr>
            <a:normAutofit fontScale="90000"/>
          </a:bodyPr>
          <a:lstStyle/>
          <a:p>
            <a:r>
              <a:rPr lang="en-GB" sz="3600" dirty="0"/>
              <a:t>Comparison using real-world evidence</a:t>
            </a:r>
            <a:br>
              <a:rPr lang="en-GB" sz="3600" dirty="0"/>
            </a:br>
            <a:r>
              <a:rPr lang="en-GB" sz="2700" dirty="0"/>
              <a:t>Benefit holds in real-world, but sources are subject to risk of bias</a:t>
            </a:r>
            <a:endParaRPr lang="en-GB" sz="2400" dirty="0">
              <a:solidFill>
                <a:srgbClr val="FF0000"/>
              </a:solidFill>
            </a:endParaRPr>
          </a:p>
        </p:txBody>
      </p:sp>
      <p:sp>
        <p:nvSpPr>
          <p:cNvPr id="5" name="TextBox 4">
            <a:extLst>
              <a:ext uri="{FF2B5EF4-FFF2-40B4-BE49-F238E27FC236}">
                <a16:creationId xmlns:a16="http://schemas.microsoft.com/office/drawing/2014/main" id="{AC005C65-ABE0-C2BE-8A0E-178536C63EA6}"/>
              </a:ext>
            </a:extLst>
          </p:cNvPr>
          <p:cNvSpPr txBox="1"/>
          <p:nvPr/>
        </p:nvSpPr>
        <p:spPr>
          <a:xfrm>
            <a:off x="1030457" y="6406462"/>
            <a:ext cx="10271527" cy="461665"/>
          </a:xfrm>
          <a:prstGeom prst="rect">
            <a:avLst/>
          </a:prstGeom>
          <a:noFill/>
        </p:spPr>
        <p:txBody>
          <a:bodyPr wrap="square" rtlCol="0">
            <a:spAutoFit/>
          </a:bodyPr>
          <a:lstStyle/>
          <a:p>
            <a:r>
              <a:rPr lang="en-GB" sz="1200" dirty="0"/>
              <a:t>Abbreviations: ASCT; autologous stem cell transplant; HMRN, </a:t>
            </a:r>
            <a:r>
              <a:rPr lang="en-GB" sz="1200" dirty="0">
                <a:solidFill>
                  <a:schemeClr val="tx1"/>
                </a:solidFill>
              </a:rPr>
              <a:t>Haematological Malignancy Research Network; HONEUR; Haematology Outcomes Network in Europe; HR, hazard ratio; NDMM; newly-diagnosed multiple myeloma; OS, overall survival</a:t>
            </a:r>
            <a:endParaRPr lang="en-GB" sz="1200" dirty="0"/>
          </a:p>
        </p:txBody>
      </p:sp>
      <p:sp>
        <p:nvSpPr>
          <p:cNvPr id="9" name="TextBox 8">
            <a:extLst>
              <a:ext uri="{FF2B5EF4-FFF2-40B4-BE49-F238E27FC236}">
                <a16:creationId xmlns:a16="http://schemas.microsoft.com/office/drawing/2014/main" id="{EECA7E3F-C800-4D8E-79A5-6670FE3074A3}"/>
              </a:ext>
            </a:extLst>
          </p:cNvPr>
          <p:cNvSpPr txBox="1"/>
          <p:nvPr/>
        </p:nvSpPr>
        <p:spPr>
          <a:xfrm>
            <a:off x="4291584" y="1001910"/>
            <a:ext cx="5571744" cy="369332"/>
          </a:xfrm>
          <a:prstGeom prst="rect">
            <a:avLst/>
          </a:prstGeom>
          <a:noFill/>
        </p:spPr>
        <p:txBody>
          <a:bodyPr wrap="square">
            <a:spAutoFit/>
          </a:bodyPr>
          <a:lstStyle/>
          <a:p>
            <a:r>
              <a:rPr lang="en-GB" b="1" dirty="0"/>
              <a:t>Figure 7 </a:t>
            </a:r>
            <a:r>
              <a:rPr lang="en-GB" dirty="0"/>
              <a:t>OS comparison using real-world evidence</a:t>
            </a:r>
            <a:endParaRPr lang="en-GB" strike="sngStrike" dirty="0">
              <a:solidFill>
                <a:srgbClr val="C00000"/>
              </a:solidFill>
            </a:endParaRPr>
          </a:p>
        </p:txBody>
      </p:sp>
      <p:sp>
        <p:nvSpPr>
          <p:cNvPr id="41" name="TextBox 40">
            <a:extLst>
              <a:ext uri="{FF2B5EF4-FFF2-40B4-BE49-F238E27FC236}">
                <a16:creationId xmlns:a16="http://schemas.microsoft.com/office/drawing/2014/main" id="{E2577AF8-8248-F81B-9645-B5FCCD521CE5}"/>
              </a:ext>
            </a:extLst>
          </p:cNvPr>
          <p:cNvSpPr txBox="1"/>
          <p:nvPr/>
        </p:nvSpPr>
        <p:spPr>
          <a:xfrm>
            <a:off x="165380" y="1082231"/>
            <a:ext cx="4053487" cy="5355312"/>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GB" dirty="0"/>
              <a:t>Real-world DARA+BOR+DEX OS curve: SACT dataset extrapolated using simulated patient-level data (Weibull distribution)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Real-world BOR+DEX OS curve: Adjusted CASTOR HR applied to SACT survival curve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HMRN + HONEUR cohorts show similar OS to BOR+DEX curve</a:t>
            </a:r>
          </a:p>
          <a:p>
            <a:pPr marL="285750" indent="-285750">
              <a:buFont typeface="Arial" panose="020B0604020202020204" pitchFamily="34" charset="0"/>
              <a:buChar char="•"/>
            </a:pPr>
            <a:endParaRPr lang="en-GB" b="1" dirty="0">
              <a:solidFill>
                <a:schemeClr val="accent2"/>
              </a:solidFill>
            </a:endParaRPr>
          </a:p>
          <a:p>
            <a:pPr marL="285750" indent="-285750">
              <a:buFont typeface="Arial" panose="020B0604020202020204" pitchFamily="34" charset="0"/>
              <a:buChar char="•"/>
            </a:pPr>
            <a:r>
              <a:rPr lang="en-GB" b="1" dirty="0">
                <a:solidFill>
                  <a:schemeClr val="accent2"/>
                </a:solidFill>
              </a:rPr>
              <a:t>EAG:</a:t>
            </a:r>
            <a:r>
              <a:rPr lang="en-GB" dirty="0"/>
              <a:t> suggests relative effect seen in CASTOR will hold in real-world but analysis has limitations as it relies on extrapolated SACT data, simulated BOR+DEX data and naïve comparison with real-world evidence</a:t>
            </a:r>
          </a:p>
        </p:txBody>
      </p:sp>
      <p:sp>
        <p:nvSpPr>
          <p:cNvPr id="13" name="Slide Number Placeholder 3">
            <a:extLst>
              <a:ext uri="{FF2B5EF4-FFF2-40B4-BE49-F238E27FC236}">
                <a16:creationId xmlns:a16="http://schemas.microsoft.com/office/drawing/2014/main" id="{26C17BB1-7D8F-EBDC-0F83-DAF57CFADE81}"/>
              </a:ext>
            </a:extLst>
          </p:cNvPr>
          <p:cNvSpPr txBox="1">
            <a:spLocks/>
          </p:cNvSpPr>
          <p:nvPr/>
        </p:nvSpPr>
        <p:spPr>
          <a:xfrm>
            <a:off x="11546395" y="6585793"/>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26</a:t>
            </a:fld>
            <a:endParaRPr lang="en-US" sz="1400" dirty="0">
              <a:solidFill>
                <a:schemeClr val="tx1"/>
              </a:solidFill>
              <a:latin typeface="Arial" panose="020B0604020202020204" pitchFamily="34" charset="0"/>
              <a:ea typeface="Arial" panose="02000503000000020004" pitchFamily="2" charset="0"/>
            </a:endParaRPr>
          </a:p>
        </p:txBody>
      </p:sp>
      <p:sp>
        <p:nvSpPr>
          <p:cNvPr id="6" name="Rectangle 5" descr="Marker showing slides are confidential ">
            <a:extLst>
              <a:ext uri="{FF2B5EF4-FFF2-40B4-BE49-F238E27FC236}">
                <a16:creationId xmlns:a16="http://schemas.microsoft.com/office/drawing/2014/main" id="{24617B3C-9ECC-428D-382A-FE53A5A33D50}"/>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7" name="Rectangle 6">
            <a:extLst>
              <a:ext uri="{FF2B5EF4-FFF2-40B4-BE49-F238E27FC236}">
                <a16:creationId xmlns:a16="http://schemas.microsoft.com/office/drawing/2014/main" id="{4FD66E93-D5E2-8C51-838E-67C8F61F7B16}"/>
              </a:ext>
            </a:extLst>
          </p:cNvPr>
          <p:cNvSpPr/>
          <p:nvPr/>
        </p:nvSpPr>
        <p:spPr>
          <a:xfrm>
            <a:off x="4410915" y="1371242"/>
            <a:ext cx="7514385" cy="49343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2775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286520" y="1718753"/>
            <a:ext cx="11536254" cy="218503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dirty="0">
                <a:solidFill>
                  <a:schemeClr val="accent2"/>
                </a:solidFill>
              </a:rPr>
              <a:t>Company</a:t>
            </a:r>
          </a:p>
          <a:p>
            <a:pPr marL="285750" indent="-285750">
              <a:buFont typeface="Arial" panose="020B0604020202020204" pitchFamily="34" charset="0"/>
              <a:buChar char="•"/>
            </a:pPr>
            <a:r>
              <a:rPr lang="en-GB" sz="1700" dirty="0">
                <a:solidFill>
                  <a:schemeClr val="tx1"/>
                </a:solidFill>
              </a:rPr>
              <a:t>Provides OS from 3 real-world evidence cohorts who did not receive DARA+BOR+DEX to compare to SACT data </a:t>
            </a:r>
          </a:p>
          <a:p>
            <a:pPr marL="285750" indent="-285750">
              <a:buFont typeface="Arial" panose="020B0604020202020204" pitchFamily="34" charset="0"/>
              <a:buChar char="•"/>
            </a:pPr>
            <a:r>
              <a:rPr lang="en-GB" sz="1700" dirty="0">
                <a:solidFill>
                  <a:schemeClr val="tx1"/>
                </a:solidFill>
              </a:rPr>
              <a:t>Relative differences observed in CASTOR are likely to hold in the real world</a:t>
            </a:r>
          </a:p>
          <a:p>
            <a:pPr marL="742950" lvl="1" indent="-285750">
              <a:buFont typeface="Arial" panose="020B0604020202020204" pitchFamily="34" charset="0"/>
              <a:buChar char="•"/>
            </a:pPr>
            <a:r>
              <a:rPr lang="en-GB" sz="1700" dirty="0">
                <a:solidFill>
                  <a:schemeClr val="tx1"/>
                </a:solidFill>
              </a:rPr>
              <a:t>NDMM data show OS at 24 months is </a:t>
            </a:r>
            <a:r>
              <a:rPr lang="en-GB" sz="1700" u="sng" dirty="0">
                <a:solidFill>
                  <a:schemeClr val="tx1"/>
                </a:solidFill>
                <a:highlight>
                  <a:srgbClr val="000000"/>
                </a:highlight>
              </a:rPr>
              <a:t>XXX</a:t>
            </a:r>
            <a:r>
              <a:rPr lang="en-GB" sz="1700" dirty="0">
                <a:solidFill>
                  <a:schemeClr val="tx1"/>
                </a:solidFill>
              </a:rPr>
              <a:t> among newly-diagnosed multiple myeloma (ASCT-negative and did not receive DARA+BOR+DEX) compared to </a:t>
            </a:r>
            <a:r>
              <a:rPr lang="en-GB" sz="1700" dirty="0">
                <a:solidFill>
                  <a:schemeClr val="tx1"/>
                </a:solidFill>
                <a:highlight>
                  <a:srgbClr val="000000"/>
                </a:highlight>
              </a:rPr>
              <a:t>XXX</a:t>
            </a:r>
            <a:r>
              <a:rPr lang="en-GB" sz="1700" dirty="0">
                <a:solidFill>
                  <a:schemeClr val="tx1"/>
                </a:solidFill>
              </a:rPr>
              <a:t> 24 months after starting second-line therapy in the SACT dataset (people who received DARA+BOR+DEX) </a:t>
            </a:r>
          </a:p>
          <a:p>
            <a:pPr marL="742950" lvl="1" indent="-285750">
              <a:buFont typeface="Arial" panose="020B0604020202020204" pitchFamily="34" charset="0"/>
              <a:buChar char="•"/>
            </a:pPr>
            <a:r>
              <a:rPr lang="en-GB" sz="1700" dirty="0">
                <a:solidFill>
                  <a:schemeClr val="tx1"/>
                </a:solidFill>
              </a:rPr>
              <a:t>Evidence from HMRN and HONEUR cohort studies shows similar relative effects compared to SACT as seen in CASTOR study</a:t>
            </a:r>
          </a:p>
        </p:txBody>
      </p:sp>
      <p:sp>
        <p:nvSpPr>
          <p:cNvPr id="16" name="Rectangle 15">
            <a:extLst>
              <a:ext uri="{FF2B5EF4-FFF2-40B4-BE49-F238E27FC236}">
                <a16:creationId xmlns:a16="http://schemas.microsoft.com/office/drawing/2014/main" id="{BE4E1D21-37B6-4DED-9C97-E9DA5819D47B}"/>
              </a:ext>
            </a:extLst>
          </p:cNvPr>
          <p:cNvSpPr/>
          <p:nvPr/>
        </p:nvSpPr>
        <p:spPr>
          <a:xfrm>
            <a:off x="272046" y="3998069"/>
            <a:ext cx="11550728" cy="22539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dirty="0">
                <a:solidFill>
                  <a:schemeClr val="tx1"/>
                </a:solidFill>
              </a:rPr>
              <a:t>EAG comments</a:t>
            </a:r>
            <a:endParaRPr lang="en-GB" sz="1700" dirty="0">
              <a:solidFill>
                <a:schemeClr val="tx1"/>
              </a:solidFill>
            </a:endParaRPr>
          </a:p>
          <a:p>
            <a:pPr marL="285750" indent="-285750">
              <a:buFont typeface="Arial" panose="020B0604020202020204" pitchFamily="34" charset="0"/>
              <a:buChar char="•"/>
            </a:pPr>
            <a:r>
              <a:rPr lang="en-GB" sz="1700" dirty="0">
                <a:solidFill>
                  <a:schemeClr val="tx1"/>
                </a:solidFill>
              </a:rPr>
              <a:t>NDMM Comparison is biased: </a:t>
            </a:r>
            <a:r>
              <a:rPr lang="en-GB" sz="1700" dirty="0">
                <a:solidFill>
                  <a:schemeClr val="tx1"/>
                </a:solidFill>
                <a:highlight>
                  <a:srgbClr val="000000"/>
                </a:highlight>
              </a:rPr>
              <a:t>XXXXXXXXXXXXXXXXXXXX</a:t>
            </a:r>
            <a:r>
              <a:rPr lang="en-GB" sz="1700" dirty="0">
                <a:solidFill>
                  <a:schemeClr val="tx1"/>
                </a:solidFill>
              </a:rPr>
              <a:t> SACT dataset and CASTOR trial contain mix of ASCT negative and positive patients (</a:t>
            </a:r>
            <a:r>
              <a:rPr lang="en-GB" sz="1700" dirty="0">
                <a:solidFill>
                  <a:schemeClr val="tx1"/>
                </a:solidFill>
                <a:highlight>
                  <a:srgbClr val="000000"/>
                </a:highlight>
              </a:rPr>
              <a:t>XXX</a:t>
            </a:r>
            <a:r>
              <a:rPr lang="en-GB" sz="1700" dirty="0">
                <a:solidFill>
                  <a:schemeClr val="tx1"/>
                </a:solidFill>
              </a:rPr>
              <a:t> of the 1PL subgroup in SACT received prior ASCT)</a:t>
            </a:r>
          </a:p>
          <a:p>
            <a:pPr marL="285750" indent="-285750">
              <a:buFont typeface="Arial" panose="020B0604020202020204" pitchFamily="34" charset="0"/>
              <a:buChar char="•"/>
            </a:pPr>
            <a:r>
              <a:rPr lang="en-GB" sz="1700" dirty="0">
                <a:solidFill>
                  <a:schemeClr val="tx1"/>
                </a:solidFill>
              </a:rPr>
              <a:t>Agree significant methodological issues applying HR to SACT data and should be interpreted with caution as</a:t>
            </a:r>
          </a:p>
          <a:p>
            <a:pPr marL="742950" lvl="1" indent="-285750">
              <a:buFont typeface="Arial" panose="020B0604020202020204" pitchFamily="34" charset="0"/>
              <a:buChar char="•"/>
            </a:pPr>
            <a:r>
              <a:rPr lang="en-GB" sz="1700" dirty="0">
                <a:solidFill>
                  <a:schemeClr val="tx1"/>
                </a:solidFill>
              </a:rPr>
              <a:t>Relies on extrapolation of DARA+BOR+DEX data from SACT which is immature </a:t>
            </a:r>
          </a:p>
          <a:p>
            <a:pPr marL="742950" lvl="1" indent="-285750">
              <a:buFont typeface="Arial" panose="020B0604020202020204" pitchFamily="34" charset="0"/>
              <a:buChar char="•"/>
            </a:pPr>
            <a:r>
              <a:rPr lang="en-GB" sz="1700" dirty="0">
                <a:solidFill>
                  <a:schemeClr val="tx1"/>
                </a:solidFill>
              </a:rPr>
              <a:t>Simulated BOR+DEX data </a:t>
            </a:r>
          </a:p>
          <a:p>
            <a:pPr marL="742950" lvl="1" indent="-285750">
              <a:buFont typeface="Arial" panose="020B0604020202020204" pitchFamily="34" charset="0"/>
              <a:buChar char="•"/>
            </a:pPr>
            <a:r>
              <a:rPr lang="en-GB" sz="1700" dirty="0">
                <a:solidFill>
                  <a:schemeClr val="tx1"/>
                </a:solidFill>
              </a:rPr>
              <a:t>Naïve comparison with two different real-world data sources </a:t>
            </a:r>
          </a:p>
          <a:p>
            <a:pPr marL="285750" indent="-285750">
              <a:buFont typeface="Arial" panose="020B0604020202020204" pitchFamily="34" charset="0"/>
              <a:buChar char="•"/>
            </a:pPr>
            <a:r>
              <a:rPr lang="en-GB" sz="1700" dirty="0">
                <a:solidFill>
                  <a:schemeClr val="tx1"/>
                </a:solidFill>
              </a:rPr>
              <a:t>However, suggest effect will hold in real-world, cost effectiveness scenario illustrates degree of impact on results </a:t>
            </a:r>
          </a:p>
          <a:p>
            <a:endParaRPr lang="en-GB" sz="1700" dirty="0">
              <a:solidFill>
                <a:schemeClr val="tx1"/>
              </a:solidFill>
            </a:endParaRPr>
          </a:p>
          <a:p>
            <a:pPr marL="285750" indent="-285750">
              <a:buFont typeface="Arial" panose="020B0604020202020204" pitchFamily="34" charset="0"/>
              <a:buChar char="•"/>
            </a:pPr>
            <a:endParaRPr lang="en-GB" sz="1700" dirty="0">
              <a:solidFill>
                <a:schemeClr val="tx1"/>
              </a:solidFill>
            </a:endParaRPr>
          </a:p>
        </p:txBody>
      </p:sp>
      <p:sp>
        <p:nvSpPr>
          <p:cNvPr id="13" name="Rectangle 12">
            <a:extLst>
              <a:ext uri="{FF2B5EF4-FFF2-40B4-BE49-F238E27FC236}">
                <a16:creationId xmlns:a16="http://schemas.microsoft.com/office/drawing/2014/main" id="{E82CA74A-6F08-4190-9479-10C9823605C7}"/>
              </a:ext>
            </a:extLst>
          </p:cNvPr>
          <p:cNvSpPr/>
          <p:nvPr/>
        </p:nvSpPr>
        <p:spPr>
          <a:xfrm>
            <a:off x="286536" y="916673"/>
            <a:ext cx="11536238" cy="7078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dirty="0">
                <a:solidFill>
                  <a:schemeClr val="accent1"/>
                </a:solidFill>
              </a:rPr>
              <a:t>Background</a:t>
            </a:r>
          </a:p>
          <a:p>
            <a:pPr marL="285750" indent="-285750">
              <a:buFont typeface="Arial" panose="020B0604020202020204" pitchFamily="34" charset="0"/>
              <a:buChar char="•"/>
            </a:pPr>
            <a:r>
              <a:rPr lang="en-GB" sz="1700" dirty="0">
                <a:solidFill>
                  <a:schemeClr val="tx1"/>
                </a:solidFill>
              </a:rPr>
              <a:t>No SACT data for BOR+DEX to compare against DARA+BOR+DEX SACT data </a:t>
            </a:r>
          </a:p>
        </p:txBody>
      </p:sp>
      <p:sp>
        <p:nvSpPr>
          <p:cNvPr id="22" name="Title 1">
            <a:extLst>
              <a:ext uri="{FF2B5EF4-FFF2-40B4-BE49-F238E27FC236}">
                <a16:creationId xmlns:a16="http://schemas.microsoft.com/office/drawing/2014/main" id="{BC01A539-BAA8-4606-BE77-CBFDA1419FA8}"/>
              </a:ext>
            </a:extLst>
          </p:cNvPr>
          <p:cNvSpPr txBox="1">
            <a:spLocks/>
          </p:cNvSpPr>
          <p:nvPr/>
        </p:nvSpPr>
        <p:spPr>
          <a:xfrm>
            <a:off x="272046" y="337776"/>
            <a:ext cx="11817173" cy="5271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solidFill>
                  <a:schemeClr val="accent1"/>
                </a:solidFill>
              </a:rPr>
              <a:t>Key issues 2-4: No SACT data for BOR+DEX</a:t>
            </a:r>
            <a:endParaRPr lang="en-GB" sz="3200" dirty="0"/>
          </a:p>
        </p:txBody>
      </p:sp>
      <p:sp>
        <p:nvSpPr>
          <p:cNvPr id="2" name="Rectangle 1" descr="Marker showing slides are confidential ">
            <a:extLst>
              <a:ext uri="{FF2B5EF4-FFF2-40B4-BE49-F238E27FC236}">
                <a16:creationId xmlns:a16="http://schemas.microsoft.com/office/drawing/2014/main" id="{04D9DCE4-D147-305C-A0E0-88AD16109B5A}"/>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4" name="TextBox 3">
            <a:extLst>
              <a:ext uri="{FF2B5EF4-FFF2-40B4-BE49-F238E27FC236}">
                <a16:creationId xmlns:a16="http://schemas.microsoft.com/office/drawing/2014/main" id="{8B6A865F-5B3B-F9BF-C4A1-FEA1CBAB7B0B}"/>
              </a:ext>
            </a:extLst>
          </p:cNvPr>
          <p:cNvSpPr txBox="1"/>
          <p:nvPr/>
        </p:nvSpPr>
        <p:spPr>
          <a:xfrm>
            <a:off x="945538" y="6251983"/>
            <a:ext cx="11089679" cy="523220"/>
          </a:xfrm>
          <a:prstGeom prst="rect">
            <a:avLst/>
          </a:prstGeom>
          <a:noFill/>
        </p:spPr>
        <p:txBody>
          <a:bodyPr wrap="square" rtlCol="0">
            <a:spAutoFit/>
          </a:bodyPr>
          <a:lstStyle/>
          <a:p>
            <a:r>
              <a:rPr lang="en-GB" sz="1400" dirty="0"/>
              <a:t>Abbreviations: ASCT, autologous stem cell transplant; HMRN, </a:t>
            </a:r>
            <a:r>
              <a:rPr lang="en-GB" sz="1400" dirty="0">
                <a:solidFill>
                  <a:schemeClr val="tx1"/>
                </a:solidFill>
              </a:rPr>
              <a:t>Haematological Malignancy Research Network; HONEUR; Haematology Outcomes Network in Europe; NDMM; newly-diagnosed multiple myeloma; </a:t>
            </a:r>
            <a:r>
              <a:rPr lang="en-GB" sz="1400" dirty="0"/>
              <a:t>OS, overall survival; 1PL, one prior line of therapy</a:t>
            </a:r>
            <a:endParaRPr lang="en-GB" sz="1200" dirty="0"/>
          </a:p>
        </p:txBody>
      </p:sp>
      <p:sp>
        <p:nvSpPr>
          <p:cNvPr id="3" name="Slide Number Placeholder 3">
            <a:extLst>
              <a:ext uri="{FF2B5EF4-FFF2-40B4-BE49-F238E27FC236}">
                <a16:creationId xmlns:a16="http://schemas.microsoft.com/office/drawing/2014/main" id="{59608218-33A9-9642-FFA2-530EDBD5F435}"/>
              </a:ext>
            </a:extLst>
          </p:cNvPr>
          <p:cNvSpPr txBox="1">
            <a:spLocks/>
          </p:cNvSpPr>
          <p:nvPr/>
        </p:nvSpPr>
        <p:spPr>
          <a:xfrm>
            <a:off x="11565172" y="6513593"/>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27</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565909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924-B9E9-45CF-B702-E7E77DDDD1B3}"/>
              </a:ext>
            </a:extLst>
          </p:cNvPr>
          <p:cNvSpPr>
            <a:spLocks noGrp="1"/>
          </p:cNvSpPr>
          <p:nvPr>
            <p:ph type="ctrTitle"/>
          </p:nvPr>
        </p:nvSpPr>
        <p:spPr/>
        <p:txBody>
          <a:bodyPr/>
          <a:lstStyle/>
          <a:p>
            <a:r>
              <a:rPr lang="en-GB" dirty="0"/>
              <a:t>Cost effectiveness</a:t>
            </a:r>
          </a:p>
        </p:txBody>
      </p:sp>
      <p:sp>
        <p:nvSpPr>
          <p:cNvPr id="3" name="Subtitle 2">
            <a:extLst>
              <a:ext uri="{FF2B5EF4-FFF2-40B4-BE49-F238E27FC236}">
                <a16:creationId xmlns:a16="http://schemas.microsoft.com/office/drawing/2014/main" id="{8F8E8A02-7C51-4188-B745-E25805E96824}"/>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23723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125016" y="76421"/>
            <a:ext cx="12170975" cy="1436081"/>
          </a:xfrm>
        </p:spPr>
        <p:txBody>
          <a:bodyPr>
            <a:normAutofit/>
          </a:bodyPr>
          <a:lstStyle/>
          <a:p>
            <a:r>
              <a:rPr lang="en-GB" sz="3600" dirty="0"/>
              <a:t>Company’s model structure</a:t>
            </a:r>
            <a:br>
              <a:rPr lang="en-GB" sz="3200" dirty="0"/>
            </a:br>
            <a:r>
              <a:rPr lang="en-GB" sz="2400" b="0" dirty="0">
                <a:latin typeface="+mj-lt"/>
              </a:rPr>
              <a:t>Model updated with new data and baseline characteristics</a:t>
            </a:r>
          </a:p>
        </p:txBody>
      </p:sp>
      <p:sp>
        <p:nvSpPr>
          <p:cNvPr id="7" name="TextBox 6">
            <a:extLst>
              <a:ext uri="{FF2B5EF4-FFF2-40B4-BE49-F238E27FC236}">
                <a16:creationId xmlns:a16="http://schemas.microsoft.com/office/drawing/2014/main" id="{23C6B377-B7B5-947D-512D-B8394CF4D46A}"/>
              </a:ext>
            </a:extLst>
          </p:cNvPr>
          <p:cNvSpPr txBox="1"/>
          <p:nvPr/>
        </p:nvSpPr>
        <p:spPr>
          <a:xfrm>
            <a:off x="125016" y="5222499"/>
            <a:ext cx="6352534" cy="830997"/>
          </a:xfrm>
          <a:prstGeom prst="rect">
            <a:avLst/>
          </a:prstGeom>
          <a:noFill/>
        </p:spPr>
        <p:txBody>
          <a:bodyPr wrap="square" rtlCol="0">
            <a:spAutoFit/>
          </a:bodyPr>
          <a:lstStyle/>
          <a:p>
            <a:r>
              <a:rPr lang="en-GB" sz="1600" dirty="0"/>
              <a:t>Abbreviations: </a:t>
            </a:r>
            <a:r>
              <a:rPr lang="en-GB" sz="1600" dirty="0">
                <a:effectLst/>
                <a:latin typeface="Segoe UI" panose="020B0502040204020203" pitchFamily="34" charset="0"/>
              </a:rPr>
              <a:t>PFS, progression-free survival; OS, overall survival; NMA, network meta-analysis; TTD, time to treatment discontinuation; 1PL, one prior line of therapy</a:t>
            </a:r>
            <a:endParaRPr lang="en-GB" sz="1400" dirty="0"/>
          </a:p>
        </p:txBody>
      </p:sp>
      <p:sp>
        <p:nvSpPr>
          <p:cNvPr id="3" name="TextBox 2">
            <a:extLst>
              <a:ext uri="{FF2B5EF4-FFF2-40B4-BE49-F238E27FC236}">
                <a16:creationId xmlns:a16="http://schemas.microsoft.com/office/drawing/2014/main" id="{C5741E2D-BEAF-E1EA-F699-2A374BDDF10C}"/>
              </a:ext>
            </a:extLst>
          </p:cNvPr>
          <p:cNvSpPr txBox="1"/>
          <p:nvPr/>
        </p:nvSpPr>
        <p:spPr>
          <a:xfrm>
            <a:off x="6220577" y="1051238"/>
            <a:ext cx="5714248" cy="501675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dirty="0"/>
              <a:t>30-year time horizon</a:t>
            </a:r>
          </a:p>
          <a:p>
            <a:pPr marL="342900" indent="-342900">
              <a:spcAft>
                <a:spcPts val="600"/>
              </a:spcAft>
              <a:buFont typeface="Arial" panose="020B0604020202020204" pitchFamily="34" charset="0"/>
              <a:buChar char="•"/>
            </a:pPr>
            <a:r>
              <a:rPr lang="en-GB" dirty="0"/>
              <a:t>3.5% discount rate</a:t>
            </a:r>
          </a:p>
          <a:p>
            <a:pPr marL="342900" indent="-342900">
              <a:spcAft>
                <a:spcPts val="600"/>
              </a:spcAft>
              <a:buFont typeface="Arial" panose="020B0604020202020204" pitchFamily="34" charset="0"/>
              <a:buChar char="•"/>
            </a:pPr>
            <a:r>
              <a:rPr lang="en-GB" dirty="0"/>
              <a:t>Revised version of model used in original appraisal with updated. Company inputs:</a:t>
            </a:r>
          </a:p>
          <a:p>
            <a:pPr marL="800100" lvl="1" indent="-342900">
              <a:spcAft>
                <a:spcPts val="600"/>
              </a:spcAft>
              <a:buFont typeface="Arial" panose="020B0604020202020204" pitchFamily="34" charset="0"/>
              <a:buChar char="•"/>
            </a:pPr>
            <a:r>
              <a:rPr lang="en-GB" dirty="0"/>
              <a:t>Mean baseline age (63.3 </a:t>
            </a:r>
            <a:r>
              <a:rPr lang="en-GB" dirty="0">
                <a:sym typeface="Wingdings" panose="05000000000000000000" pitchFamily="2" charset="2"/>
              </a:rPr>
              <a:t> </a:t>
            </a:r>
            <a:r>
              <a:rPr lang="en-GB" u="sng" dirty="0">
                <a:highlight>
                  <a:srgbClr val="000000"/>
                </a:highlight>
              </a:rPr>
              <a:t>XX</a:t>
            </a:r>
            <a:r>
              <a:rPr lang="en-GB" dirty="0"/>
              <a:t> years)</a:t>
            </a:r>
          </a:p>
          <a:p>
            <a:pPr marL="800100" lvl="1" indent="-342900">
              <a:spcAft>
                <a:spcPts val="600"/>
              </a:spcAft>
              <a:buFont typeface="Arial" panose="020B0604020202020204" pitchFamily="34" charset="0"/>
              <a:buChar char="•"/>
            </a:pPr>
            <a:r>
              <a:rPr lang="en-GB" dirty="0"/>
              <a:t>% female (41.3% </a:t>
            </a:r>
            <a:r>
              <a:rPr lang="en-GB" dirty="0">
                <a:sym typeface="Wingdings" panose="05000000000000000000" pitchFamily="2" charset="2"/>
              </a:rPr>
              <a:t> </a:t>
            </a:r>
            <a:r>
              <a:rPr lang="en-GB" u="sng" dirty="0">
                <a:highlight>
                  <a:srgbClr val="000000"/>
                </a:highlight>
                <a:sym typeface="Wingdings" panose="05000000000000000000" pitchFamily="2" charset="2"/>
              </a:rPr>
              <a:t>XXX</a:t>
            </a:r>
            <a:r>
              <a:rPr lang="en-GB" dirty="0">
                <a:sym typeface="Wingdings" panose="05000000000000000000" pitchFamily="2" charset="2"/>
              </a:rPr>
              <a:t>)</a:t>
            </a:r>
            <a:endParaRPr lang="en-GB" dirty="0"/>
          </a:p>
          <a:p>
            <a:pPr marL="800100" lvl="1" indent="-342900">
              <a:spcAft>
                <a:spcPts val="600"/>
              </a:spcAft>
              <a:buFont typeface="Arial" panose="020B0604020202020204" pitchFamily="34" charset="0"/>
              <a:buChar char="•"/>
            </a:pPr>
            <a:r>
              <a:rPr lang="en-GB" dirty="0"/>
              <a:t>PFS, OS and TTD (using final data cut of CASTOR)</a:t>
            </a:r>
          </a:p>
          <a:p>
            <a:pPr marL="800100" lvl="1" indent="-342900">
              <a:spcAft>
                <a:spcPts val="600"/>
              </a:spcAft>
              <a:buFont typeface="Arial" panose="020B0604020202020204" pitchFamily="34" charset="0"/>
              <a:buChar char="•"/>
            </a:pPr>
            <a:r>
              <a:rPr lang="en-GB" dirty="0"/>
              <a:t>NMA results information hazard ratios for PFS and OS</a:t>
            </a:r>
          </a:p>
          <a:p>
            <a:pPr marL="800100" lvl="1" indent="-342900">
              <a:spcAft>
                <a:spcPts val="600"/>
              </a:spcAft>
              <a:buFont typeface="Arial" panose="020B0604020202020204" pitchFamily="34" charset="0"/>
              <a:buChar char="•"/>
            </a:pPr>
            <a:r>
              <a:rPr lang="en-GB" dirty="0"/>
              <a:t>Adverse events using COLUMBA trial data (subcutaneous DARA) </a:t>
            </a:r>
          </a:p>
          <a:p>
            <a:pPr marL="800100" lvl="1" indent="-342900">
              <a:spcAft>
                <a:spcPts val="600"/>
              </a:spcAft>
              <a:buFont typeface="Arial" panose="020B0604020202020204" pitchFamily="34" charset="0"/>
              <a:buChar char="•"/>
            </a:pPr>
            <a:r>
              <a:rPr lang="en-GB" dirty="0"/>
              <a:t>Distribution of subsequent treatments</a:t>
            </a:r>
          </a:p>
          <a:p>
            <a:pPr marL="800100" lvl="1" indent="-342900">
              <a:spcAft>
                <a:spcPts val="600"/>
              </a:spcAft>
              <a:buFont typeface="Arial" panose="020B0604020202020204" pitchFamily="34" charset="0"/>
              <a:buChar char="•"/>
            </a:pPr>
            <a:r>
              <a:rPr lang="en-GB" dirty="0"/>
              <a:t>PAS discount</a:t>
            </a:r>
          </a:p>
          <a:p>
            <a:pPr marL="800100" lvl="1" indent="-342900">
              <a:spcAft>
                <a:spcPts val="600"/>
              </a:spcAft>
              <a:buFont typeface="Arial" panose="020B0604020202020204" pitchFamily="34" charset="0"/>
              <a:buChar char="•"/>
            </a:pPr>
            <a:r>
              <a:rPr lang="en-GB" dirty="0"/>
              <a:t>Costing assumptions</a:t>
            </a:r>
          </a:p>
        </p:txBody>
      </p:sp>
      <p:sp>
        <p:nvSpPr>
          <p:cNvPr id="4" name="TextBox 3">
            <a:extLst>
              <a:ext uri="{FF2B5EF4-FFF2-40B4-BE49-F238E27FC236}">
                <a16:creationId xmlns:a16="http://schemas.microsoft.com/office/drawing/2014/main" id="{1B6C17F2-3D5A-2577-9792-C2A88FCBE250}"/>
              </a:ext>
            </a:extLst>
          </p:cNvPr>
          <p:cNvSpPr txBox="1"/>
          <p:nvPr/>
        </p:nvSpPr>
        <p:spPr>
          <a:xfrm>
            <a:off x="125015" y="1135980"/>
            <a:ext cx="6352535" cy="430887"/>
          </a:xfrm>
          <a:prstGeom prst="rect">
            <a:avLst/>
          </a:prstGeom>
          <a:noFill/>
        </p:spPr>
        <p:txBody>
          <a:bodyPr wrap="square" rtlCol="0">
            <a:spAutoFit/>
          </a:bodyPr>
          <a:lstStyle/>
          <a:p>
            <a:r>
              <a:rPr lang="en-GB" sz="2200" b="1" dirty="0"/>
              <a:t>Figure 8 </a:t>
            </a:r>
            <a:r>
              <a:rPr lang="en-GB" sz="2200" dirty="0"/>
              <a:t>3-state partitioned survival model</a:t>
            </a:r>
          </a:p>
        </p:txBody>
      </p:sp>
      <p:pic>
        <p:nvPicPr>
          <p:cNvPr id="5" name="Picture 4">
            <a:extLst>
              <a:ext uri="{FF2B5EF4-FFF2-40B4-BE49-F238E27FC236}">
                <a16:creationId xmlns:a16="http://schemas.microsoft.com/office/drawing/2014/main" id="{932C6B88-35A1-5A9B-E704-AD6C8C16FD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1029" y="1651609"/>
            <a:ext cx="5438386" cy="3507058"/>
          </a:xfrm>
          <a:prstGeom prst="rect">
            <a:avLst/>
          </a:prstGeom>
          <a:noFill/>
          <a:ln>
            <a:noFill/>
          </a:ln>
        </p:spPr>
      </p:pic>
      <p:sp>
        <p:nvSpPr>
          <p:cNvPr id="6" name="Slide Number Placeholder 3">
            <a:extLst>
              <a:ext uri="{FF2B5EF4-FFF2-40B4-BE49-F238E27FC236}">
                <a16:creationId xmlns:a16="http://schemas.microsoft.com/office/drawing/2014/main" id="{6E4EAADA-C98F-86C0-2792-6907AF148B2A}"/>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29</a:t>
            </a:fld>
            <a:endParaRPr lang="en-US" sz="1400" dirty="0">
              <a:solidFill>
                <a:schemeClr val="tx1"/>
              </a:solidFill>
              <a:latin typeface="Arial" panose="020B0604020202020204" pitchFamily="34" charset="0"/>
              <a:ea typeface="Arial" panose="02000503000000020004" pitchFamily="2" charset="0"/>
            </a:endParaRPr>
          </a:p>
        </p:txBody>
      </p:sp>
      <p:sp>
        <p:nvSpPr>
          <p:cNvPr id="8" name="Rectangle 7" descr="Marker showing slides are confidential ">
            <a:extLst>
              <a:ext uri="{FF2B5EF4-FFF2-40B4-BE49-F238E27FC236}">
                <a16:creationId xmlns:a16="http://schemas.microsoft.com/office/drawing/2014/main" id="{642A4B93-DE75-76BF-B9F3-F4240CFD24B8}"/>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Tree>
    <p:extLst>
      <p:ext uri="{BB962C8B-B14F-4D97-AF65-F5344CB8AC3E}">
        <p14:creationId xmlns:p14="http://schemas.microsoft.com/office/powerpoint/2010/main" val="309948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407988" y="195584"/>
            <a:ext cx="11376025" cy="1276350"/>
          </a:xfrm>
        </p:spPr>
        <p:txBody>
          <a:bodyPr>
            <a:normAutofit fontScale="90000"/>
          </a:bodyPr>
          <a:lstStyle/>
          <a:p>
            <a:r>
              <a:rPr lang="en-GB" sz="3600" dirty="0"/>
              <a:t>Patient perspectives</a:t>
            </a:r>
            <a:br>
              <a:rPr lang="en-GB" sz="3600" dirty="0"/>
            </a:br>
            <a:r>
              <a:rPr lang="en-GB" sz="2800" b="0" dirty="0"/>
              <a:t>Relapsing and remitting nature of cancer has large impact on quality of life</a:t>
            </a:r>
            <a:endParaRPr lang="en-GB" b="0" dirty="0"/>
          </a:p>
        </p:txBody>
      </p:sp>
      <p:sp>
        <p:nvSpPr>
          <p:cNvPr id="14" name="Text Placeholder 5">
            <a:extLst>
              <a:ext uri="{FF2B5EF4-FFF2-40B4-BE49-F238E27FC236}">
                <a16:creationId xmlns:a16="http://schemas.microsoft.com/office/drawing/2014/main" id="{1F5ABD1B-1350-4988-BFF5-A9EA29041000}"/>
              </a:ext>
            </a:extLst>
          </p:cNvPr>
          <p:cNvSpPr txBox="1">
            <a:spLocks/>
          </p:cNvSpPr>
          <p:nvPr/>
        </p:nvSpPr>
        <p:spPr>
          <a:xfrm>
            <a:off x="533493" y="1241947"/>
            <a:ext cx="7720945" cy="5045154"/>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Submission from Myeloma UK</a:t>
            </a:r>
          </a:p>
          <a:p>
            <a:pPr marL="342900" indent="-342900">
              <a:buFont typeface="Arial" panose="020B0604020202020204" pitchFamily="34" charset="0"/>
              <a:buChar char="•"/>
            </a:pPr>
            <a:r>
              <a:rPr lang="en-GB" sz="2200" dirty="0">
                <a:latin typeface="+mn-lt"/>
                <a:ea typeface="Times New Roman" panose="02020603050405020304" pitchFamily="18" charset="0"/>
              </a:rPr>
              <a:t>Treatment side effects and frequent hospital visits have a social, practical and financial impact on patients’ lives. </a:t>
            </a:r>
          </a:p>
          <a:p>
            <a:pPr marL="342900" indent="-342900">
              <a:buFont typeface="Arial" panose="020B0604020202020204" pitchFamily="34" charset="0"/>
              <a:buChar char="•"/>
            </a:pPr>
            <a:r>
              <a:rPr lang="en-GB" sz="2200" dirty="0">
                <a:latin typeface="+mn-lt"/>
                <a:ea typeface="Times New Roman" panose="02020603050405020304" pitchFamily="18" charset="0"/>
              </a:rPr>
              <a:t>Reduction in mobility over time and a perceived increase in reliance on carers and family members impact patients’ sense of control</a:t>
            </a:r>
          </a:p>
          <a:p>
            <a:pPr marL="342900" indent="-342900">
              <a:buFont typeface="Arial" panose="020B0604020202020204" pitchFamily="34" charset="0"/>
              <a:buChar char="•"/>
            </a:pPr>
            <a:r>
              <a:rPr lang="en-GB" sz="2200" dirty="0">
                <a:latin typeface="+mn-lt"/>
                <a:ea typeface="Times New Roman" panose="02020603050405020304" pitchFamily="18" charset="0"/>
                <a:cs typeface="Arial" panose="020B0604020202020204" pitchFamily="34" charset="0"/>
              </a:rPr>
              <a:t>Large emotional and physical impact on carers: 25% report being unable to work or having to retire to account for caring responsibilities</a:t>
            </a:r>
          </a:p>
          <a:p>
            <a:pPr marL="342900" indent="-342900">
              <a:buFont typeface="Arial" panose="020B0604020202020204" pitchFamily="34" charset="0"/>
              <a:buChar char="•"/>
            </a:pPr>
            <a:r>
              <a:rPr lang="en-GB" sz="2200" dirty="0">
                <a:latin typeface="+mn-lt"/>
                <a:ea typeface="Times New Roman" panose="02020603050405020304" pitchFamily="18" charset="0"/>
                <a:cs typeface="Times New Roman" panose="02020603050405020304" pitchFamily="18" charset="0"/>
              </a:rPr>
              <a:t>Need for new treatment options and subcutaneous route of administration is highly valued by patients</a:t>
            </a:r>
            <a:r>
              <a:rPr lang="en-GB" sz="2200" dirty="0">
                <a:effectLst/>
                <a:latin typeface="+mn-lt"/>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GB" sz="2200" dirty="0">
                <a:effectLst/>
                <a:latin typeface="+mn-lt"/>
                <a:ea typeface="Times New Roman" panose="02020603050405020304" pitchFamily="18" charset="0"/>
                <a:cs typeface="Times New Roman" panose="02020603050405020304" pitchFamily="18" charset="0"/>
              </a:rPr>
              <a:t>Myeloma UK Survey (138 responses) shows patients had a positive experience with </a:t>
            </a:r>
            <a:r>
              <a:rPr lang="en-GB" sz="2200" dirty="0">
                <a:latin typeface="+mn-lt"/>
                <a:ea typeface="Times New Roman" panose="02020603050405020304" pitchFamily="18" charset="0"/>
                <a:cs typeface="Times New Roman" panose="02020603050405020304" pitchFamily="18" charset="0"/>
              </a:rPr>
              <a:t>daratumumab</a:t>
            </a:r>
            <a:r>
              <a:rPr lang="en-GB" sz="2200" dirty="0">
                <a:effectLst/>
                <a:latin typeface="+mn-lt"/>
                <a:ea typeface="Times New Roman" panose="02020603050405020304" pitchFamily="18" charset="0"/>
                <a:cs typeface="Times New Roman" panose="02020603050405020304" pitchFamily="18" charset="0"/>
              </a:rPr>
              <a:t> and would recommend it to other patients. </a:t>
            </a:r>
            <a:r>
              <a:rPr lang="en-GB" sz="2200" dirty="0">
                <a:latin typeface="+mn-lt"/>
                <a:ea typeface="Times New Roman" panose="02020603050405020304" pitchFamily="18" charset="0"/>
                <a:cs typeface="Times New Roman" panose="02020603050405020304" pitchFamily="18" charset="0"/>
              </a:rPr>
              <a:t>S</a:t>
            </a:r>
            <a:r>
              <a:rPr lang="en-GB" sz="2200" dirty="0">
                <a:effectLst/>
                <a:latin typeface="+mn-lt"/>
                <a:ea typeface="Times New Roman" panose="02020603050405020304" pitchFamily="18" charset="0"/>
                <a:cs typeface="Times New Roman" panose="02020603050405020304" pitchFamily="18" charset="0"/>
              </a:rPr>
              <a:t>ide effects had a minimal impact on daily lives</a:t>
            </a:r>
          </a:p>
        </p:txBody>
      </p:sp>
      <p:sp>
        <p:nvSpPr>
          <p:cNvPr id="3" name="Speech Bubble: Rectangle with Corners Rounded 2"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414216" y="1159535"/>
            <a:ext cx="3492500" cy="1777303"/>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Myeloma creeps up on you, engulfs you and, if you win the battle, leaves you wondering when it will come back</a:t>
            </a:r>
          </a:p>
        </p:txBody>
      </p:sp>
      <p:sp>
        <p:nvSpPr>
          <p:cNvPr id="4" name="Speech Bubble: Rectangle with Corners Rounded 3" descr="Patient quotation">
            <a:extLst>
              <a:ext uri="{FF2B5EF4-FFF2-40B4-BE49-F238E27FC236}">
                <a16:creationId xmlns:a16="http://schemas.microsoft.com/office/drawing/2014/main" id="{6C1304D9-36AD-0113-2F88-A2CD7A4E1FA7}"/>
              </a:ext>
              <a:ext uri="{C183D7F6-B498-43B3-948B-1728B52AA6E4}">
                <adec:decorative xmlns:adec="http://schemas.microsoft.com/office/drawing/2017/decorative" val="0"/>
              </a:ext>
            </a:extLst>
          </p:cNvPr>
          <p:cNvSpPr/>
          <p:nvPr/>
        </p:nvSpPr>
        <p:spPr>
          <a:xfrm>
            <a:off x="8414216" y="3525917"/>
            <a:ext cx="3492500" cy="2552154"/>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Tx/>
              <a:buNone/>
              <a:tabLst/>
              <a:defRPr/>
            </a:pPr>
            <a:r>
              <a:rPr lang="en-GB" sz="1800" dirty="0">
                <a:solidFill>
                  <a:schemeClr val="tx1"/>
                </a:solidFill>
              </a:rPr>
              <a:t>All the unknowns are hard. I would like to know everything because I want to be in control but with myeloma being so individual no one will give me a prognosis and I find this hard</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Slide Number Placeholder 3">
            <a:extLst>
              <a:ext uri="{FF2B5EF4-FFF2-40B4-BE49-F238E27FC236}">
                <a16:creationId xmlns:a16="http://schemas.microsoft.com/office/drawing/2014/main" id="{8171ACCB-B7B2-71BA-4202-00155AF4A59A}"/>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3</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236359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181F-3248-2B9D-AEE7-E9E93AC7BBA4}"/>
              </a:ext>
            </a:extLst>
          </p:cNvPr>
          <p:cNvSpPr>
            <a:spLocks noGrp="1"/>
          </p:cNvSpPr>
          <p:nvPr>
            <p:ph type="ctrTitle"/>
          </p:nvPr>
        </p:nvSpPr>
        <p:spPr/>
        <p:txBody>
          <a:bodyPr>
            <a:normAutofit/>
          </a:bodyPr>
          <a:lstStyle/>
          <a:p>
            <a:r>
              <a:rPr lang="en-GB" dirty="0"/>
              <a:t>Subsequent treatments</a:t>
            </a:r>
            <a:br>
              <a:rPr lang="en-GB" dirty="0"/>
            </a:br>
            <a:r>
              <a:rPr lang="en-GB" sz="2200" dirty="0"/>
              <a:t>Basket costs applied as subsequent treatments based on what people received in CASTOR</a:t>
            </a:r>
            <a:endParaRPr lang="en-GB" dirty="0"/>
          </a:p>
        </p:txBody>
      </p:sp>
      <p:sp>
        <p:nvSpPr>
          <p:cNvPr id="7" name="TextBox 6">
            <a:extLst>
              <a:ext uri="{FF2B5EF4-FFF2-40B4-BE49-F238E27FC236}">
                <a16:creationId xmlns:a16="http://schemas.microsoft.com/office/drawing/2014/main" id="{FA5C1933-38D4-860C-8FDA-956F6715DBE1}"/>
              </a:ext>
            </a:extLst>
          </p:cNvPr>
          <p:cNvSpPr txBox="1"/>
          <p:nvPr/>
        </p:nvSpPr>
        <p:spPr>
          <a:xfrm>
            <a:off x="6898544" y="1597628"/>
            <a:ext cx="6096000" cy="369332"/>
          </a:xfrm>
          <a:prstGeom prst="rect">
            <a:avLst/>
          </a:prstGeom>
          <a:noFill/>
        </p:spPr>
        <p:txBody>
          <a:bodyPr wrap="square">
            <a:spAutoFit/>
          </a:bodyPr>
          <a:lstStyle/>
          <a:p>
            <a:r>
              <a:rPr lang="en-GB" b="1" dirty="0"/>
              <a:t>Table 15 </a:t>
            </a:r>
            <a:r>
              <a:rPr lang="en-GB" dirty="0"/>
              <a:t>Distribution of subsequent treatments</a:t>
            </a:r>
            <a:endParaRPr lang="en-GB" strike="sngStrike" dirty="0">
              <a:solidFill>
                <a:srgbClr val="C00000"/>
              </a:solidFill>
            </a:endParaRPr>
          </a:p>
        </p:txBody>
      </p:sp>
      <p:sp>
        <p:nvSpPr>
          <p:cNvPr id="9" name="TextBox 8">
            <a:extLst>
              <a:ext uri="{FF2B5EF4-FFF2-40B4-BE49-F238E27FC236}">
                <a16:creationId xmlns:a16="http://schemas.microsoft.com/office/drawing/2014/main" id="{B8682E1F-93C3-1546-42FE-D60BADEF329D}"/>
              </a:ext>
            </a:extLst>
          </p:cNvPr>
          <p:cNvSpPr txBox="1"/>
          <p:nvPr/>
        </p:nvSpPr>
        <p:spPr>
          <a:xfrm>
            <a:off x="496384" y="1478886"/>
            <a:ext cx="6333334" cy="4509440"/>
          </a:xfrm>
          <a:prstGeom prst="rect">
            <a:avLst/>
          </a:prstGeom>
          <a:noFill/>
        </p:spPr>
        <p:txBody>
          <a:bodyPr wrap="square">
            <a:spAutoFit/>
          </a:bodyPr>
          <a:lstStyle/>
          <a:p>
            <a:pPr marL="285750" indent="-285750">
              <a:lnSpc>
                <a:spcPct val="150000"/>
              </a:lnSpc>
              <a:spcAft>
                <a:spcPts val="1200"/>
              </a:spcAf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P</a:t>
            </a:r>
            <a:r>
              <a:rPr lang="en-GB" sz="1600" dirty="0">
                <a:effectLst/>
                <a:latin typeface="Arial" panose="020B0604020202020204" pitchFamily="34" charset="0"/>
                <a:ea typeface="Times New Roman" panose="02020603050405020304" pitchFamily="18" charset="0"/>
                <a:cs typeface="Arial" panose="020B0604020202020204" pitchFamily="34" charset="0"/>
              </a:rPr>
              <a:t>roportion of patients who discontinued from the initial modelled treatment continue to a basket of potential treatment options</a:t>
            </a:r>
          </a:p>
          <a:p>
            <a:pPr marL="285750" indent="-285750">
              <a:lnSpc>
                <a:spcPct val="150000"/>
              </a:lnSpc>
              <a:spcAft>
                <a:spcPts val="1200"/>
              </a:spcAft>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Basket consists of treatments received in CASTOR (adjusted for those not available in England) and proportion go</a:t>
            </a:r>
            <a:r>
              <a:rPr lang="en-GB" sz="1600" dirty="0">
                <a:latin typeface="Arial" panose="020B0604020202020204" pitchFamily="34" charset="0"/>
                <a:ea typeface="Times New Roman" panose="02020603050405020304" pitchFamily="18" charset="0"/>
                <a:cs typeface="Arial" panose="020B0604020202020204" pitchFamily="34" charset="0"/>
              </a:rPr>
              <a:t>ing on to subsequent treatment based on latest data cut: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Aft>
                <a:spcPts val="1200"/>
              </a:spcAf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DARA+BOR+DEX and CAR+DEX </a:t>
            </a:r>
            <a:r>
              <a:rPr lang="en-GB" sz="1600" dirty="0">
                <a:effectLst/>
                <a:latin typeface="Arial" panose="020B0604020202020204" pitchFamily="34" charset="0"/>
                <a:ea typeface="Times New Roman" panose="02020603050405020304" pitchFamily="18" charset="0"/>
                <a:cs typeface="Arial" panose="020B0604020202020204" pitchFamily="34" charset="0"/>
              </a:rPr>
              <a:t>(87%) </a:t>
            </a:r>
          </a:p>
          <a:p>
            <a:pPr marL="742950" lvl="1" indent="-285750">
              <a:lnSpc>
                <a:spcPct val="150000"/>
              </a:lnSpc>
              <a:spcAft>
                <a:spcPts val="1200"/>
              </a:spcAft>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BOR+DEX (94%)</a:t>
            </a:r>
          </a:p>
          <a:p>
            <a:pPr marL="742950" lvl="1" indent="-285750">
              <a:lnSpc>
                <a:spcPct val="150000"/>
              </a:lnSpc>
              <a:spcAft>
                <a:spcPts val="1200"/>
              </a:spcAf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CAR+DEX (87%, assumed lower of two above values)</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nSpc>
                <a:spcPct val="150000"/>
              </a:lnSpc>
              <a:spcAft>
                <a:spcPts val="1200"/>
              </a:spcAft>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Model assumed same duration of subsequent treatment (9 months) for each treatment as in TA573 </a:t>
            </a:r>
          </a:p>
        </p:txBody>
      </p:sp>
      <p:graphicFrame>
        <p:nvGraphicFramePr>
          <p:cNvPr id="10" name="Table 9">
            <a:extLst>
              <a:ext uri="{FF2B5EF4-FFF2-40B4-BE49-F238E27FC236}">
                <a16:creationId xmlns:a16="http://schemas.microsoft.com/office/drawing/2014/main" id="{34241815-7A82-737F-13F1-A66755C5482A}"/>
              </a:ext>
            </a:extLst>
          </p:cNvPr>
          <p:cNvGraphicFramePr>
            <a:graphicFrameLocks noGrp="1"/>
          </p:cNvGraphicFramePr>
          <p:nvPr>
            <p:extLst>
              <p:ext uri="{D42A27DB-BD31-4B8C-83A1-F6EECF244321}">
                <p14:modId xmlns:p14="http://schemas.microsoft.com/office/powerpoint/2010/main" val="3966270781"/>
              </p:ext>
            </p:extLst>
          </p:nvPr>
        </p:nvGraphicFramePr>
        <p:xfrm>
          <a:off x="6994609" y="1966960"/>
          <a:ext cx="4810398" cy="2119334"/>
        </p:xfrm>
        <a:graphic>
          <a:graphicData uri="http://schemas.openxmlformats.org/drawingml/2006/table">
            <a:tbl>
              <a:tblPr firstRow="1" firstCol="1" bandRow="1">
                <a:tableStyleId>{5C22544A-7EE6-4342-B048-85BDC9FD1C3A}</a:tableStyleId>
              </a:tblPr>
              <a:tblGrid>
                <a:gridCol w="1501691">
                  <a:extLst>
                    <a:ext uri="{9D8B030D-6E8A-4147-A177-3AD203B41FA5}">
                      <a16:colId xmlns:a16="http://schemas.microsoft.com/office/drawing/2014/main" val="525813515"/>
                    </a:ext>
                  </a:extLst>
                </a:gridCol>
                <a:gridCol w="1287142">
                  <a:extLst>
                    <a:ext uri="{9D8B030D-6E8A-4147-A177-3AD203B41FA5}">
                      <a16:colId xmlns:a16="http://schemas.microsoft.com/office/drawing/2014/main" val="2436968658"/>
                    </a:ext>
                  </a:extLst>
                </a:gridCol>
                <a:gridCol w="999163">
                  <a:extLst>
                    <a:ext uri="{9D8B030D-6E8A-4147-A177-3AD203B41FA5}">
                      <a16:colId xmlns:a16="http://schemas.microsoft.com/office/drawing/2014/main" val="4168738020"/>
                    </a:ext>
                  </a:extLst>
                </a:gridCol>
                <a:gridCol w="1022402">
                  <a:extLst>
                    <a:ext uri="{9D8B030D-6E8A-4147-A177-3AD203B41FA5}">
                      <a16:colId xmlns:a16="http://schemas.microsoft.com/office/drawing/2014/main" val="1354592398"/>
                    </a:ext>
                  </a:extLst>
                </a:gridCol>
              </a:tblGrid>
              <a:tr h="642676">
                <a:tc>
                  <a:txBody>
                    <a:bodyPr/>
                    <a:lstStyle/>
                    <a:p>
                      <a:pPr>
                        <a:spcBef>
                          <a:spcPts val="300"/>
                        </a:spcBef>
                        <a:spcAft>
                          <a:spcPts val="300"/>
                        </a:spcAft>
                      </a:pPr>
                      <a:r>
                        <a:rPr lang="en-GB" sz="1800" dirty="0">
                          <a:effectLst/>
                        </a:rPr>
                        <a:t>Subsequent Treatment</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en-GB" sz="1800" dirty="0">
                          <a:effectLst/>
                        </a:rPr>
                        <a:t>After</a:t>
                      </a:r>
                      <a:r>
                        <a:rPr lang="en-GB" sz="1800" b="1" dirty="0">
                          <a:effectLst/>
                          <a:latin typeface="Arial" panose="020B0604020202020204" pitchFamily="34" charset="0"/>
                          <a:cs typeface="Times New Roman" panose="02020603050405020304" pitchFamily="18" charset="0"/>
                        </a:rPr>
                        <a:t> DARA + BOR + DEX</a:t>
                      </a:r>
                      <a:endParaRPr lang="en-GB" sz="1800" dirty="0">
                        <a:effectLst/>
                      </a:endParaRPr>
                    </a:p>
                  </a:txBody>
                  <a:tcPr marL="68580" marR="68580" marT="0" marB="0"/>
                </a:tc>
                <a:tc>
                  <a:txBody>
                    <a:bodyPr/>
                    <a:lstStyle/>
                    <a:p>
                      <a:pPr>
                        <a:spcBef>
                          <a:spcPts val="300"/>
                        </a:spcBef>
                        <a:spcAft>
                          <a:spcPts val="300"/>
                        </a:spcAft>
                      </a:pPr>
                      <a:r>
                        <a:rPr lang="en-GB" sz="1800" dirty="0">
                          <a:effectLst/>
                        </a:rPr>
                        <a:t>After BOR + DEX</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en-GB" sz="1800" dirty="0">
                          <a:effectLst/>
                        </a:rPr>
                        <a:t>After CAR +</a:t>
                      </a:r>
                      <a:r>
                        <a:rPr lang="en-GB" sz="1800" b="1" dirty="0">
                          <a:effectLst/>
                          <a:latin typeface="Arial" panose="020B0604020202020204" pitchFamily="34" charset="0"/>
                          <a:cs typeface="Times New Roman" panose="02020603050405020304" pitchFamily="18" charset="0"/>
                        </a:rPr>
                        <a:t> DEX</a:t>
                      </a:r>
                      <a:endParaRPr lang="en-GB" sz="1800" dirty="0">
                        <a:effectLst/>
                      </a:endParaRPr>
                    </a:p>
                  </a:txBody>
                  <a:tcPr marL="68580" marR="68580" marT="0" marB="0"/>
                </a:tc>
                <a:extLst>
                  <a:ext uri="{0D108BD9-81ED-4DB2-BD59-A6C34878D82A}">
                    <a16:rowId xmlns:a16="http://schemas.microsoft.com/office/drawing/2014/main" val="1801426459"/>
                  </a:ext>
                </a:extLst>
              </a:tr>
              <a:tr h="322646">
                <a:tc>
                  <a:txBody>
                    <a:bodyPr/>
                    <a:lstStyle/>
                    <a:p>
                      <a:pPr>
                        <a:spcAft>
                          <a:spcPts val="300"/>
                        </a:spcAft>
                      </a:pPr>
                      <a:r>
                        <a:rPr lang="en-GB" sz="1800" dirty="0">
                          <a:effectLst/>
                        </a:rPr>
                        <a:t>DARA </a:t>
                      </a:r>
                      <a:r>
                        <a:rPr lang="en-GB" sz="1800" dirty="0" err="1">
                          <a:effectLst/>
                        </a:rPr>
                        <a:t>mon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0.0%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300"/>
                        </a:spcAft>
                      </a:pPr>
                      <a:r>
                        <a:rPr lang="en-GB" sz="1800" dirty="0">
                          <a:effectLst/>
                        </a:rPr>
                        <a:t>51.0%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300"/>
                        </a:spcAft>
                      </a:pPr>
                      <a:r>
                        <a:rPr lang="en-GB" sz="1800" dirty="0">
                          <a:effectLst/>
                        </a:rPr>
                        <a:t>51.0%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28309562"/>
                  </a:ext>
                </a:extLst>
              </a:tr>
              <a:tr h="349704">
                <a:tc>
                  <a:txBody>
                    <a:bodyPr/>
                    <a:lstStyle/>
                    <a:p>
                      <a:pPr>
                        <a:spcAft>
                          <a:spcPts val="300"/>
                        </a:spcAft>
                      </a:pPr>
                      <a:r>
                        <a:rPr lang="en-GB" sz="1800" dirty="0">
                          <a:effectLst/>
                        </a:rPr>
                        <a:t>LEN+DEX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63.5%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300"/>
                        </a:spcAft>
                      </a:pPr>
                      <a:r>
                        <a:rPr lang="en-GB" sz="1800" dirty="0">
                          <a:effectLst/>
                        </a:rPr>
                        <a:t>32.4%</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300"/>
                        </a:spcAft>
                      </a:pPr>
                      <a:r>
                        <a:rPr lang="en-GB" sz="1800" dirty="0">
                          <a:effectLst/>
                        </a:rPr>
                        <a:t>32.4%</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00806843"/>
                  </a:ext>
                </a:extLst>
              </a:tr>
              <a:tr h="349704">
                <a:tc>
                  <a:txBody>
                    <a:bodyPr/>
                    <a:lstStyle/>
                    <a:p>
                      <a:pPr>
                        <a:spcAft>
                          <a:spcPts val="300"/>
                        </a:spcAft>
                      </a:pPr>
                      <a:r>
                        <a:rPr lang="en-GB" sz="1800" dirty="0">
                          <a:effectLst/>
                        </a:rPr>
                        <a:t>POM+DEX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36.5%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300"/>
                        </a:spcAft>
                      </a:pPr>
                      <a:r>
                        <a:rPr lang="en-GB" sz="1800" dirty="0">
                          <a:effectLst/>
                        </a:rPr>
                        <a:t>16.7%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300"/>
                        </a:spcAft>
                      </a:pPr>
                      <a:r>
                        <a:rPr lang="en-GB" sz="1800" dirty="0">
                          <a:effectLst/>
                        </a:rPr>
                        <a:t>16.7%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00155440"/>
                  </a:ext>
                </a:extLst>
              </a:tr>
            </a:tbl>
          </a:graphicData>
        </a:graphic>
      </p:graphicFrame>
      <p:sp>
        <p:nvSpPr>
          <p:cNvPr id="3" name="Rectangle 2" descr="Question to committee">
            <a:extLst>
              <a:ext uri="{FF2B5EF4-FFF2-40B4-BE49-F238E27FC236}">
                <a16:creationId xmlns:a16="http://schemas.microsoft.com/office/drawing/2014/main" id="{B5714C40-A82A-6493-D6C0-6B0D63867CC1}"/>
              </a:ext>
            </a:extLst>
          </p:cNvPr>
          <p:cNvSpPr/>
          <p:nvPr/>
        </p:nvSpPr>
        <p:spPr>
          <a:xfrm>
            <a:off x="1075697" y="6032313"/>
            <a:ext cx="10839358" cy="391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Does the clinical evidence appropriately account for changes in the pathway for subsequent treatments?</a:t>
            </a:r>
            <a:endParaRPr lang="en-GB" dirty="0">
              <a:solidFill>
                <a:srgbClr val="C00000"/>
              </a:solidFill>
            </a:endParaRPr>
          </a:p>
        </p:txBody>
      </p:sp>
      <p:grpSp>
        <p:nvGrpSpPr>
          <p:cNvPr id="4" name="Group 3">
            <a:extLst>
              <a:ext uri="{FF2B5EF4-FFF2-40B4-BE49-F238E27FC236}">
                <a16:creationId xmlns:a16="http://schemas.microsoft.com/office/drawing/2014/main" id="{CC50CA06-B14F-0C38-75FD-4E9DB0F006D5}"/>
              </a:ext>
              <a:ext uri="{C183D7F6-B498-43B3-948B-1728B52AA6E4}">
                <adec:decorative xmlns:adec="http://schemas.microsoft.com/office/drawing/2017/decorative" val="1"/>
              </a:ext>
            </a:extLst>
          </p:cNvPr>
          <p:cNvGrpSpPr/>
          <p:nvPr/>
        </p:nvGrpSpPr>
        <p:grpSpPr>
          <a:xfrm>
            <a:off x="584767" y="5928426"/>
            <a:ext cx="571515" cy="540739"/>
            <a:chOff x="-1440493" y="4133589"/>
            <a:chExt cx="576000" cy="576000"/>
          </a:xfrm>
        </p:grpSpPr>
        <p:sp>
          <p:nvSpPr>
            <p:cNvPr id="5" name="Oval 4">
              <a:extLst>
                <a:ext uri="{FF2B5EF4-FFF2-40B4-BE49-F238E27FC236}">
                  <a16:creationId xmlns:a16="http://schemas.microsoft.com/office/drawing/2014/main" id="{13F1E7C3-A3C6-9B14-78B9-4E9FF97518D7}"/>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6" name="Graphic 5">
              <a:extLst>
                <a:ext uri="{FF2B5EF4-FFF2-40B4-BE49-F238E27FC236}">
                  <a16:creationId xmlns:a16="http://schemas.microsoft.com/office/drawing/2014/main" id="{F867E828-4C6C-74A8-47B1-353D25E0BFD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185991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07979" y="3256320"/>
            <a:ext cx="11376025" cy="297211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rPr>
              <a:t>Company response following TE</a:t>
            </a:r>
          </a:p>
          <a:p>
            <a:pPr marL="342900" indent="-342900">
              <a:buFont typeface="Arial" panose="020B0604020202020204" pitchFamily="34" charset="0"/>
              <a:buChar char="•"/>
            </a:pPr>
            <a:r>
              <a:rPr lang="en-GB" dirty="0">
                <a:solidFill>
                  <a:schemeClr val="tx1"/>
                </a:solidFill>
              </a:rPr>
              <a:t>Weibull and </a:t>
            </a:r>
            <a:r>
              <a:rPr lang="en-GB" dirty="0" err="1">
                <a:solidFill>
                  <a:schemeClr val="tx1"/>
                </a:solidFill>
              </a:rPr>
              <a:t>Gompertz</a:t>
            </a:r>
            <a:r>
              <a:rPr lang="en-GB" dirty="0">
                <a:solidFill>
                  <a:schemeClr val="tx1"/>
                </a:solidFill>
              </a:rPr>
              <a:t> curves present good visual fit and best statistical fit only curves that should be considered relevant for decision making</a:t>
            </a:r>
          </a:p>
          <a:p>
            <a:pPr marL="342900" indent="-342900">
              <a:buFont typeface="Arial" panose="020B0604020202020204" pitchFamily="34" charset="0"/>
              <a:buChar char="•"/>
            </a:pPr>
            <a:r>
              <a:rPr lang="en-GB" dirty="0">
                <a:solidFill>
                  <a:schemeClr val="tx1"/>
                </a:solidFill>
              </a:rPr>
              <a:t>Expert feedback suggests 10-year survival rate (from commencing second-line treatment) is 0% for people treated with BOR+DEX based on a structured elicitation process</a:t>
            </a:r>
          </a:p>
          <a:p>
            <a:pPr marL="342900" indent="-342900">
              <a:buFont typeface="Arial" panose="020B0604020202020204" pitchFamily="34" charset="0"/>
              <a:buChar char="•"/>
            </a:pPr>
            <a:r>
              <a:rPr lang="en-GB" dirty="0" err="1">
                <a:solidFill>
                  <a:schemeClr val="tx1"/>
                </a:solidFill>
              </a:rPr>
              <a:t>Gompertz</a:t>
            </a:r>
            <a:r>
              <a:rPr lang="en-GB" dirty="0">
                <a:solidFill>
                  <a:schemeClr val="tx1"/>
                </a:solidFill>
              </a:rPr>
              <a:t> represents the statistically best-fitting curve but as small minority of patients may be expected to be alive at 10-years in a clinical trial setting</a:t>
            </a:r>
          </a:p>
          <a:p>
            <a:pPr marL="342900" indent="-342900">
              <a:buFont typeface="Arial" panose="020B0604020202020204" pitchFamily="34" charset="0"/>
              <a:buChar char="•"/>
            </a:pPr>
            <a:r>
              <a:rPr lang="en-GB" dirty="0">
                <a:solidFill>
                  <a:schemeClr val="tx1"/>
                </a:solidFill>
              </a:rPr>
              <a:t>Smoothed hazard curve shows </a:t>
            </a:r>
            <a:r>
              <a:rPr lang="en-GB" dirty="0" err="1">
                <a:solidFill>
                  <a:schemeClr val="tx1"/>
                </a:solidFill>
              </a:rPr>
              <a:t>Gompertz</a:t>
            </a:r>
            <a:r>
              <a:rPr lang="en-GB" dirty="0">
                <a:solidFill>
                  <a:schemeClr val="tx1"/>
                </a:solidFill>
              </a:rPr>
              <a:t>, Weibull and Gamma have appropriate trends</a:t>
            </a:r>
          </a:p>
          <a:p>
            <a:pPr marL="342900" indent="-342900">
              <a:buFont typeface="Arial" panose="020B0604020202020204" pitchFamily="34" charset="0"/>
              <a:buChar char="•"/>
            </a:pPr>
            <a:r>
              <a:rPr lang="en-GB" dirty="0">
                <a:solidFill>
                  <a:schemeClr val="tx1"/>
                </a:solidFill>
              </a:rPr>
              <a:t>Weibull has both good statistical and visual fit, retains a shape consistent with the observed hazard function, and predicts a non-zero value at 10-years so has been selected for company base case </a:t>
            </a:r>
          </a:p>
          <a:p>
            <a:r>
              <a:rPr lang="en-GB" sz="2000" b="1" dirty="0">
                <a:solidFill>
                  <a:schemeClr val="accent2"/>
                </a:solidFill>
              </a:rPr>
              <a:t> </a:t>
            </a:r>
          </a:p>
        </p:txBody>
      </p:sp>
      <p:sp>
        <p:nvSpPr>
          <p:cNvPr id="16" name="Rectangle 15">
            <a:extLst>
              <a:ext uri="{FF2B5EF4-FFF2-40B4-BE49-F238E27FC236}">
                <a16:creationId xmlns:a16="http://schemas.microsoft.com/office/drawing/2014/main" id="{BE4E1D21-37B6-4DED-9C97-E9DA5819D47B}"/>
              </a:ext>
            </a:extLst>
          </p:cNvPr>
          <p:cNvSpPr/>
          <p:nvPr/>
        </p:nvSpPr>
        <p:spPr>
          <a:xfrm>
            <a:off x="407979" y="1888746"/>
            <a:ext cx="11361551" cy="1233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EAG comments</a:t>
            </a:r>
            <a:endParaRPr lang="en-GB" dirty="0">
              <a:solidFill>
                <a:schemeClr val="tx1"/>
              </a:solidFill>
            </a:endParaRPr>
          </a:p>
          <a:p>
            <a:pPr marL="285750" indent="-285750">
              <a:buFont typeface="Arial" panose="020B0604020202020204" pitchFamily="34" charset="0"/>
              <a:buChar char="•"/>
            </a:pPr>
            <a:r>
              <a:rPr lang="en-GB" sz="1800" dirty="0" err="1">
                <a:solidFill>
                  <a:schemeClr val="tx1"/>
                </a:solidFill>
                <a:latin typeface="Arial" panose="020B0604020202020204" pitchFamily="34" charset="0"/>
                <a:ea typeface="Calibri" panose="020F0502020204030204" pitchFamily="34" charset="0"/>
              </a:rPr>
              <a:t>Gompertz</a:t>
            </a:r>
            <a:r>
              <a:rPr lang="en-GB" sz="1800" dirty="0">
                <a:solidFill>
                  <a:schemeClr val="tx1"/>
                </a:solidFill>
                <a:latin typeface="Arial" panose="020B0604020202020204" pitchFamily="34" charset="0"/>
                <a:ea typeface="Calibri" panose="020F0502020204030204" pitchFamily="34" charset="0"/>
              </a:rPr>
              <a:t> underestimates effectiveness of BOR+DEX, predicting a survival rate of 0% at 10 years </a:t>
            </a:r>
          </a:p>
          <a:p>
            <a:pPr marL="285750" indent="-285750">
              <a:buFont typeface="Arial" panose="020B0604020202020204" pitchFamily="34" charset="0"/>
              <a:buChar char="•"/>
            </a:pPr>
            <a:r>
              <a:rPr lang="en-GB" sz="1800" dirty="0">
                <a:solidFill>
                  <a:schemeClr val="tx1"/>
                </a:solidFill>
                <a:latin typeface="Arial" panose="020B0604020202020204" pitchFamily="34" charset="0"/>
                <a:ea typeface="Calibri" panose="020F0502020204030204" pitchFamily="34" charset="0"/>
              </a:rPr>
              <a:t>This is inconsistent with other cost-effectiveness studies and EAG expert advice on the current and original submission (OS estimates between 8 and 20% at 10 years)</a:t>
            </a:r>
          </a:p>
        </p:txBody>
      </p:sp>
      <p:sp>
        <p:nvSpPr>
          <p:cNvPr id="13" name="Rectangle 12">
            <a:extLst>
              <a:ext uri="{FF2B5EF4-FFF2-40B4-BE49-F238E27FC236}">
                <a16:creationId xmlns:a16="http://schemas.microsoft.com/office/drawing/2014/main" id="{E82CA74A-6F08-4190-9479-10C9823605C7}"/>
              </a:ext>
            </a:extLst>
          </p:cNvPr>
          <p:cNvSpPr/>
          <p:nvPr/>
        </p:nvSpPr>
        <p:spPr>
          <a:xfrm>
            <a:off x="407979" y="881968"/>
            <a:ext cx="11376009" cy="87221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Background</a:t>
            </a:r>
          </a:p>
          <a:p>
            <a:pPr marL="285750" indent="-285750">
              <a:buFont typeface="Arial" panose="020B0604020202020204" pitchFamily="34" charset="0"/>
              <a:buChar char="•"/>
            </a:pPr>
            <a:r>
              <a:rPr lang="en-GB" dirty="0">
                <a:solidFill>
                  <a:schemeClr val="tx1"/>
                </a:solidFill>
              </a:rPr>
              <a:t>Company used </a:t>
            </a:r>
            <a:r>
              <a:rPr lang="en-GB" dirty="0" err="1">
                <a:solidFill>
                  <a:schemeClr val="tx1"/>
                </a:solidFill>
              </a:rPr>
              <a:t>Gompertz</a:t>
            </a:r>
            <a:r>
              <a:rPr lang="en-GB" dirty="0">
                <a:solidFill>
                  <a:schemeClr val="tx1"/>
                </a:solidFill>
              </a:rPr>
              <a:t> curve in original submission, but amended to Weibull after Technical engagement to extrapolate OS in the BOR+DEX arm </a:t>
            </a:r>
          </a:p>
        </p:txBody>
      </p:sp>
      <p:sp>
        <p:nvSpPr>
          <p:cNvPr id="22" name="Title 1">
            <a:extLst>
              <a:ext uri="{FF2B5EF4-FFF2-40B4-BE49-F238E27FC236}">
                <a16:creationId xmlns:a16="http://schemas.microsoft.com/office/drawing/2014/main" id="{BC01A539-BAA8-4606-BE77-CBFDA1419FA8}"/>
              </a:ext>
            </a:extLst>
          </p:cNvPr>
          <p:cNvSpPr txBox="1">
            <a:spLocks/>
          </p:cNvSpPr>
          <p:nvPr/>
        </p:nvSpPr>
        <p:spPr>
          <a:xfrm>
            <a:off x="272046" y="228601"/>
            <a:ext cx="11817173" cy="5271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dirty="0">
                <a:solidFill>
                  <a:schemeClr val="accent1"/>
                </a:solidFill>
                <a:highlight>
                  <a:srgbClr val="F7F4F1"/>
                </a:highlight>
              </a:rPr>
              <a:t>RESOLVED, issue 5</a:t>
            </a:r>
            <a:r>
              <a:rPr lang="en-GB" sz="3200" dirty="0">
                <a:solidFill>
                  <a:schemeClr val="accent1"/>
                </a:solidFill>
              </a:rPr>
              <a:t>: Extrapolation of OS in the BOR+DEX arm </a:t>
            </a:r>
            <a:endParaRPr lang="en-GB" sz="3200" dirty="0"/>
          </a:p>
        </p:txBody>
      </p:sp>
      <p:sp>
        <p:nvSpPr>
          <p:cNvPr id="3" name="Slide Number Placeholder 3">
            <a:extLst>
              <a:ext uri="{FF2B5EF4-FFF2-40B4-BE49-F238E27FC236}">
                <a16:creationId xmlns:a16="http://schemas.microsoft.com/office/drawing/2014/main" id="{37769CB3-011B-830F-3DA4-2A854BB1E5E6}"/>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31</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80824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219584" y="126370"/>
            <a:ext cx="11376025" cy="899197"/>
          </a:xfrm>
        </p:spPr>
        <p:txBody>
          <a:bodyPr>
            <a:normAutofit fontScale="90000"/>
          </a:bodyPr>
          <a:lstStyle/>
          <a:p>
            <a:r>
              <a:rPr lang="en-GB" sz="3600" dirty="0"/>
              <a:t>Cost-effectiveness analysis using SACT dataset </a:t>
            </a:r>
            <a:br>
              <a:rPr lang="en-GB" sz="3600" dirty="0">
                <a:highlight>
                  <a:srgbClr val="FFFF00"/>
                </a:highlight>
              </a:rPr>
            </a:br>
            <a:br>
              <a:rPr lang="en-GB" sz="3600" dirty="0"/>
            </a:br>
            <a:endParaRPr lang="en-GB" sz="2400" dirty="0">
              <a:solidFill>
                <a:srgbClr val="FF0000"/>
              </a:solidFill>
            </a:endParaRPr>
          </a:p>
        </p:txBody>
      </p:sp>
      <p:sp>
        <p:nvSpPr>
          <p:cNvPr id="5" name="TextBox 4">
            <a:extLst>
              <a:ext uri="{FF2B5EF4-FFF2-40B4-BE49-F238E27FC236}">
                <a16:creationId xmlns:a16="http://schemas.microsoft.com/office/drawing/2014/main" id="{AC005C65-ABE0-C2BE-8A0E-178536C63EA6}"/>
              </a:ext>
            </a:extLst>
          </p:cNvPr>
          <p:cNvSpPr txBox="1"/>
          <p:nvPr/>
        </p:nvSpPr>
        <p:spPr>
          <a:xfrm>
            <a:off x="1030457" y="6406462"/>
            <a:ext cx="10271527" cy="461665"/>
          </a:xfrm>
          <a:prstGeom prst="rect">
            <a:avLst/>
          </a:prstGeom>
          <a:noFill/>
        </p:spPr>
        <p:txBody>
          <a:bodyPr wrap="square" rtlCol="0">
            <a:spAutoFit/>
          </a:bodyPr>
          <a:lstStyle/>
          <a:p>
            <a:r>
              <a:rPr lang="en-GB" sz="1200" dirty="0"/>
              <a:t>Abbreviations: ASCT; autologous stem cell transplant; HMRN, </a:t>
            </a:r>
            <a:r>
              <a:rPr lang="en-GB" sz="1200" dirty="0">
                <a:solidFill>
                  <a:schemeClr val="tx1"/>
                </a:solidFill>
              </a:rPr>
              <a:t>Haematological Malignancy Research Network; HONEUR; Haematology Outcomes Network in Europe; HR, hazard ratio; NDMM; newly-diagnosed multiple myeloma; OS, overall survival</a:t>
            </a:r>
            <a:endParaRPr lang="en-GB" sz="1200" dirty="0"/>
          </a:p>
        </p:txBody>
      </p:sp>
      <p:sp>
        <p:nvSpPr>
          <p:cNvPr id="9" name="TextBox 8">
            <a:extLst>
              <a:ext uri="{FF2B5EF4-FFF2-40B4-BE49-F238E27FC236}">
                <a16:creationId xmlns:a16="http://schemas.microsoft.com/office/drawing/2014/main" id="{EECA7E3F-C800-4D8E-79A5-6670FE3074A3}"/>
              </a:ext>
            </a:extLst>
          </p:cNvPr>
          <p:cNvSpPr txBox="1"/>
          <p:nvPr/>
        </p:nvSpPr>
        <p:spPr>
          <a:xfrm>
            <a:off x="219584" y="731596"/>
            <a:ext cx="5571744" cy="369332"/>
          </a:xfrm>
          <a:prstGeom prst="rect">
            <a:avLst/>
          </a:prstGeom>
          <a:noFill/>
        </p:spPr>
        <p:txBody>
          <a:bodyPr wrap="square">
            <a:spAutoFit/>
          </a:bodyPr>
          <a:lstStyle/>
          <a:p>
            <a:r>
              <a:rPr lang="en-GB" b="1" dirty="0"/>
              <a:t>Figure 9 </a:t>
            </a:r>
            <a:r>
              <a:rPr lang="en-GB" dirty="0"/>
              <a:t>OS SACT dataset extrapolation</a:t>
            </a:r>
            <a:endParaRPr lang="en-GB" strike="sngStrike" dirty="0">
              <a:solidFill>
                <a:srgbClr val="C00000"/>
              </a:solidFill>
            </a:endParaRPr>
          </a:p>
        </p:txBody>
      </p:sp>
      <p:sp>
        <p:nvSpPr>
          <p:cNvPr id="13" name="Slide Number Placeholder 3">
            <a:extLst>
              <a:ext uri="{FF2B5EF4-FFF2-40B4-BE49-F238E27FC236}">
                <a16:creationId xmlns:a16="http://schemas.microsoft.com/office/drawing/2014/main" id="{26C17BB1-7D8F-EBDC-0F83-DAF57CFADE81}"/>
              </a:ext>
            </a:extLst>
          </p:cNvPr>
          <p:cNvSpPr txBox="1">
            <a:spLocks/>
          </p:cNvSpPr>
          <p:nvPr/>
        </p:nvSpPr>
        <p:spPr>
          <a:xfrm>
            <a:off x="11546395" y="6585793"/>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32</a:t>
            </a:fld>
            <a:endParaRPr lang="en-US" sz="1400" dirty="0">
              <a:solidFill>
                <a:schemeClr val="tx1"/>
              </a:solidFill>
              <a:latin typeface="Arial" panose="020B0604020202020204" pitchFamily="34" charset="0"/>
              <a:ea typeface="Arial" panose="02000503000000020004" pitchFamily="2" charset="0"/>
            </a:endParaRPr>
          </a:p>
        </p:txBody>
      </p:sp>
      <p:sp>
        <p:nvSpPr>
          <p:cNvPr id="20" name="TextBox 19">
            <a:extLst>
              <a:ext uri="{FF2B5EF4-FFF2-40B4-BE49-F238E27FC236}">
                <a16:creationId xmlns:a16="http://schemas.microsoft.com/office/drawing/2014/main" id="{56585473-4283-8A74-AC2B-31E616076EFD}"/>
              </a:ext>
            </a:extLst>
          </p:cNvPr>
          <p:cNvSpPr txBox="1"/>
          <p:nvPr/>
        </p:nvSpPr>
        <p:spPr>
          <a:xfrm>
            <a:off x="6400674" y="714236"/>
            <a:ext cx="5561339" cy="369332"/>
          </a:xfrm>
          <a:prstGeom prst="rect">
            <a:avLst/>
          </a:prstGeom>
          <a:noFill/>
        </p:spPr>
        <p:txBody>
          <a:bodyPr wrap="square">
            <a:spAutoFit/>
          </a:bodyPr>
          <a:lstStyle/>
          <a:p>
            <a:r>
              <a:rPr lang="en-GB" b="1" dirty="0"/>
              <a:t>Figure 10 </a:t>
            </a:r>
            <a:r>
              <a:rPr lang="en-GB" dirty="0"/>
              <a:t>PFS SACT dataset extrapolation</a:t>
            </a:r>
            <a:endParaRPr lang="en-GB" strike="sngStrike" dirty="0">
              <a:solidFill>
                <a:srgbClr val="C00000"/>
              </a:solidFill>
            </a:endParaRPr>
          </a:p>
        </p:txBody>
      </p:sp>
      <p:sp>
        <p:nvSpPr>
          <p:cNvPr id="6" name="Rectangle 5" descr="Question to committee">
            <a:extLst>
              <a:ext uri="{FF2B5EF4-FFF2-40B4-BE49-F238E27FC236}">
                <a16:creationId xmlns:a16="http://schemas.microsoft.com/office/drawing/2014/main" id="{F14A6C50-17B7-1448-48A7-7F1EA0B0E012}"/>
              </a:ext>
            </a:extLst>
          </p:cNvPr>
          <p:cNvSpPr/>
          <p:nvPr/>
        </p:nvSpPr>
        <p:spPr>
          <a:xfrm>
            <a:off x="680148" y="6029660"/>
            <a:ext cx="10972144" cy="354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alternative sources of data support conclusions from the model?</a:t>
            </a:r>
          </a:p>
        </p:txBody>
      </p:sp>
      <p:grpSp>
        <p:nvGrpSpPr>
          <p:cNvPr id="7" name="Group 6">
            <a:extLst>
              <a:ext uri="{FF2B5EF4-FFF2-40B4-BE49-F238E27FC236}">
                <a16:creationId xmlns:a16="http://schemas.microsoft.com/office/drawing/2014/main" id="{69288840-19D6-8EFF-635A-ED1FCDB7CDDC}"/>
              </a:ext>
              <a:ext uri="{C183D7F6-B498-43B3-948B-1728B52AA6E4}">
                <adec:decorative xmlns:adec="http://schemas.microsoft.com/office/drawing/2017/decorative" val="1"/>
              </a:ext>
            </a:extLst>
          </p:cNvPr>
          <p:cNvGrpSpPr/>
          <p:nvPr/>
        </p:nvGrpSpPr>
        <p:grpSpPr>
          <a:xfrm>
            <a:off x="329069" y="5909993"/>
            <a:ext cx="585179" cy="593648"/>
            <a:chOff x="-1440493" y="4133589"/>
            <a:chExt cx="576000" cy="576000"/>
          </a:xfrm>
        </p:grpSpPr>
        <p:sp>
          <p:nvSpPr>
            <p:cNvPr id="10" name="Oval 9">
              <a:extLst>
                <a:ext uri="{FF2B5EF4-FFF2-40B4-BE49-F238E27FC236}">
                  <a16:creationId xmlns:a16="http://schemas.microsoft.com/office/drawing/2014/main" id="{24B29317-3DF5-0843-F2B3-D86276944DA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Graphic 10">
              <a:extLst>
                <a:ext uri="{FF2B5EF4-FFF2-40B4-BE49-F238E27FC236}">
                  <a16:creationId xmlns:a16="http://schemas.microsoft.com/office/drawing/2014/main" id="{10CC4D1E-A921-E052-913C-0E3B3BE260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25" name="TextBox 24">
            <a:extLst>
              <a:ext uri="{FF2B5EF4-FFF2-40B4-BE49-F238E27FC236}">
                <a16:creationId xmlns:a16="http://schemas.microsoft.com/office/drawing/2014/main" id="{A7D06573-19BB-C21A-9B51-0A9788D43BFC}"/>
              </a:ext>
            </a:extLst>
          </p:cNvPr>
          <p:cNvSpPr txBox="1"/>
          <p:nvPr/>
        </p:nvSpPr>
        <p:spPr>
          <a:xfrm>
            <a:off x="914248" y="5258018"/>
            <a:ext cx="10112281" cy="646331"/>
          </a:xfrm>
          <a:prstGeom prst="rect">
            <a:avLst/>
          </a:prstGeom>
          <a:noFill/>
          <a:ln>
            <a:solidFill>
              <a:schemeClr val="tx1"/>
            </a:solidFill>
          </a:ln>
        </p:spPr>
        <p:txBody>
          <a:bodyPr wrap="square" rtlCol="0">
            <a:spAutoFit/>
          </a:bodyPr>
          <a:lstStyle/>
          <a:p>
            <a:pPr algn="ctr"/>
            <a:r>
              <a:rPr lang="en-GB" dirty="0"/>
              <a:t>Company used these data to conduct scenario analyses to assess impact of using SACT data (instead of CASTOR) on ICERs</a:t>
            </a:r>
          </a:p>
        </p:txBody>
      </p:sp>
      <p:sp>
        <p:nvSpPr>
          <p:cNvPr id="35" name="Rectangle 34">
            <a:extLst>
              <a:ext uri="{FF2B5EF4-FFF2-40B4-BE49-F238E27FC236}">
                <a16:creationId xmlns:a16="http://schemas.microsoft.com/office/drawing/2014/main" id="{9BFFE99B-D665-FDCC-E496-3436525619BC}"/>
              </a:ext>
            </a:extLst>
          </p:cNvPr>
          <p:cNvSpPr/>
          <p:nvPr/>
        </p:nvSpPr>
        <p:spPr>
          <a:xfrm>
            <a:off x="150851" y="1080521"/>
            <a:ext cx="5945149" cy="4052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3CD1E2A-8D0C-E044-57CD-12A63BB31817}"/>
              </a:ext>
            </a:extLst>
          </p:cNvPr>
          <p:cNvSpPr/>
          <p:nvPr/>
        </p:nvSpPr>
        <p:spPr>
          <a:xfrm>
            <a:off x="6213314" y="1080520"/>
            <a:ext cx="5748699" cy="40521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Rectangle 2" descr="Marker showing slides are confidential ">
            <a:extLst>
              <a:ext uri="{FF2B5EF4-FFF2-40B4-BE49-F238E27FC236}">
                <a16:creationId xmlns:a16="http://schemas.microsoft.com/office/drawing/2014/main" id="{AEB77DEF-A223-3C59-522D-D79BC6B94740}"/>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Tree>
    <p:extLst>
      <p:ext uri="{BB962C8B-B14F-4D97-AF65-F5344CB8AC3E}">
        <p14:creationId xmlns:p14="http://schemas.microsoft.com/office/powerpoint/2010/main" val="3332428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363523" y="249494"/>
            <a:ext cx="11250785" cy="592817"/>
          </a:xfrm>
        </p:spPr>
        <p:txBody>
          <a:bodyPr/>
          <a:lstStyle/>
          <a:p>
            <a:r>
              <a:rPr lang="en-GB" dirty="0"/>
              <a:t>Severity</a:t>
            </a:r>
          </a:p>
        </p:txBody>
      </p:sp>
      <p:sp>
        <p:nvSpPr>
          <p:cNvPr id="4" name="Subtitle 3">
            <a:extLst>
              <a:ext uri="{FF2B5EF4-FFF2-40B4-BE49-F238E27FC236}">
                <a16:creationId xmlns:a16="http://schemas.microsoft.com/office/drawing/2014/main" id="{55B9B432-752D-4475-B233-7E4B34BEB3C1}"/>
              </a:ext>
            </a:extLst>
          </p:cNvPr>
          <p:cNvSpPr>
            <a:spLocks noGrp="1"/>
          </p:cNvSpPr>
          <p:nvPr>
            <p:ph type="body" sz="quarter" idx="12"/>
          </p:nvPr>
        </p:nvSpPr>
        <p:spPr>
          <a:xfrm>
            <a:off x="294004" y="786772"/>
            <a:ext cx="11534473" cy="5228917"/>
          </a:xfrm>
        </p:spPr>
        <p:txBody>
          <a:bodyPr>
            <a:noAutofit/>
          </a:bodyPr>
          <a:lstStyle/>
          <a:p>
            <a:pPr>
              <a:lnSpc>
                <a:spcPct val="120000"/>
              </a:lnSpc>
              <a:spcBef>
                <a:spcPts val="600"/>
              </a:spcBef>
              <a:spcAft>
                <a:spcPts val="600"/>
              </a:spcAft>
            </a:pPr>
            <a:r>
              <a:rPr lang="en-GB" b="1" dirty="0">
                <a:latin typeface="+mn-lt"/>
              </a:rPr>
              <a:t>Table 16 QALY shortfall analysis </a:t>
            </a:r>
            <a:endParaRPr lang="en-GB" dirty="0">
              <a:latin typeface="+mn-lt"/>
            </a:endParaRPr>
          </a:p>
          <a:p>
            <a:pPr marL="342900" indent="-342900">
              <a:lnSpc>
                <a:spcPct val="120000"/>
              </a:lnSpc>
              <a:spcBef>
                <a:spcPts val="600"/>
              </a:spcBef>
              <a:spcAft>
                <a:spcPts val="600"/>
              </a:spcAft>
              <a:buFont typeface="Arial" panose="020B0604020202020204" pitchFamily="34" charset="0"/>
              <a:buChar char="•"/>
            </a:pPr>
            <a:endParaRPr lang="en-GB" sz="2000" dirty="0">
              <a:latin typeface="+mn-lt"/>
            </a:endParaRPr>
          </a:p>
          <a:p>
            <a:pPr marL="342900" indent="-342900">
              <a:lnSpc>
                <a:spcPct val="120000"/>
              </a:lnSpc>
              <a:spcBef>
                <a:spcPts val="600"/>
              </a:spcBef>
              <a:spcAft>
                <a:spcPts val="600"/>
              </a:spcAft>
              <a:buFont typeface="Arial" panose="020B0604020202020204" pitchFamily="34" charset="0"/>
              <a:buChar char="•"/>
            </a:pPr>
            <a:endParaRPr lang="en-GB" sz="2000" dirty="0">
              <a:latin typeface="+mn-lt"/>
            </a:endParaRPr>
          </a:p>
          <a:p>
            <a:pPr marL="342900" indent="-342900">
              <a:lnSpc>
                <a:spcPct val="120000"/>
              </a:lnSpc>
              <a:spcBef>
                <a:spcPts val="600"/>
              </a:spcBef>
              <a:spcAft>
                <a:spcPts val="600"/>
              </a:spcAft>
              <a:buFont typeface="Arial" panose="020B0604020202020204" pitchFamily="34" charset="0"/>
              <a:buChar char="•"/>
            </a:pPr>
            <a:endParaRPr lang="en-GB" sz="2000" dirty="0">
              <a:latin typeface="+mn-lt"/>
            </a:endParaRPr>
          </a:p>
          <a:p>
            <a:pPr marL="342900" indent="-342900">
              <a:lnSpc>
                <a:spcPct val="120000"/>
              </a:lnSpc>
              <a:spcBef>
                <a:spcPts val="600"/>
              </a:spcBef>
              <a:spcAft>
                <a:spcPts val="600"/>
              </a:spcAft>
              <a:buFont typeface="Arial" panose="020B0604020202020204" pitchFamily="34" charset="0"/>
              <a:buChar char="•"/>
            </a:pPr>
            <a:endParaRPr lang="en-GB" sz="2000" dirty="0">
              <a:latin typeface="+mn-lt"/>
            </a:endParaRPr>
          </a:p>
          <a:p>
            <a:pPr marL="342900" indent="-342900">
              <a:lnSpc>
                <a:spcPct val="120000"/>
              </a:lnSpc>
              <a:spcBef>
                <a:spcPts val="600"/>
              </a:spcBef>
              <a:spcAft>
                <a:spcPts val="600"/>
              </a:spcAft>
              <a:buFont typeface="Arial" panose="020B0604020202020204" pitchFamily="34" charset="0"/>
              <a:buChar char="•"/>
            </a:pPr>
            <a:endParaRPr lang="en-GB" sz="2000" dirty="0">
              <a:latin typeface="+mn-lt"/>
            </a:endParaRPr>
          </a:p>
          <a:p>
            <a:pPr marL="342900" indent="-342900">
              <a:lnSpc>
                <a:spcPct val="120000"/>
              </a:lnSpc>
              <a:spcBef>
                <a:spcPts val="600"/>
              </a:spcBef>
              <a:spcAft>
                <a:spcPts val="600"/>
              </a:spcAft>
              <a:buFont typeface="Arial" panose="020B0604020202020204" pitchFamily="34" charset="0"/>
              <a:buChar char="•"/>
            </a:pPr>
            <a:endParaRPr lang="en-GB" sz="2000" dirty="0"/>
          </a:p>
        </p:txBody>
      </p:sp>
      <p:graphicFrame>
        <p:nvGraphicFramePr>
          <p:cNvPr id="3" name="Table 2">
            <a:extLst>
              <a:ext uri="{FF2B5EF4-FFF2-40B4-BE49-F238E27FC236}">
                <a16:creationId xmlns:a16="http://schemas.microsoft.com/office/drawing/2014/main" id="{14208348-FFCC-D67D-84F2-56E0B45D1603}"/>
              </a:ext>
            </a:extLst>
          </p:cNvPr>
          <p:cNvGraphicFramePr>
            <a:graphicFrameLocks noGrp="1"/>
          </p:cNvGraphicFramePr>
          <p:nvPr>
            <p:extLst>
              <p:ext uri="{D42A27DB-BD31-4B8C-83A1-F6EECF244321}">
                <p14:modId xmlns:p14="http://schemas.microsoft.com/office/powerpoint/2010/main" val="1774283018"/>
              </p:ext>
            </p:extLst>
          </p:nvPr>
        </p:nvGraphicFramePr>
        <p:xfrm>
          <a:off x="363522" y="1259096"/>
          <a:ext cx="11093371" cy="4034041"/>
        </p:xfrm>
        <a:graphic>
          <a:graphicData uri="http://schemas.openxmlformats.org/drawingml/2006/table">
            <a:tbl>
              <a:tblPr firstRow="1" firstCol="1" bandRow="1">
                <a:tableStyleId>{5C22544A-7EE6-4342-B048-85BDC9FD1C3A}</a:tableStyleId>
              </a:tblPr>
              <a:tblGrid>
                <a:gridCol w="2086318">
                  <a:extLst>
                    <a:ext uri="{9D8B030D-6E8A-4147-A177-3AD203B41FA5}">
                      <a16:colId xmlns:a16="http://schemas.microsoft.com/office/drawing/2014/main" val="1283054839"/>
                    </a:ext>
                  </a:extLst>
                </a:gridCol>
                <a:gridCol w="1550091">
                  <a:extLst>
                    <a:ext uri="{9D8B030D-6E8A-4147-A177-3AD203B41FA5}">
                      <a16:colId xmlns:a16="http://schemas.microsoft.com/office/drawing/2014/main" val="236026939"/>
                    </a:ext>
                  </a:extLst>
                </a:gridCol>
                <a:gridCol w="2209903">
                  <a:extLst>
                    <a:ext uri="{9D8B030D-6E8A-4147-A177-3AD203B41FA5}">
                      <a16:colId xmlns:a16="http://schemas.microsoft.com/office/drawing/2014/main" val="1854162616"/>
                    </a:ext>
                  </a:extLst>
                </a:gridCol>
                <a:gridCol w="1517470">
                  <a:extLst>
                    <a:ext uri="{9D8B030D-6E8A-4147-A177-3AD203B41FA5}">
                      <a16:colId xmlns:a16="http://schemas.microsoft.com/office/drawing/2014/main" val="2145431106"/>
                    </a:ext>
                  </a:extLst>
                </a:gridCol>
                <a:gridCol w="1863686">
                  <a:extLst>
                    <a:ext uri="{9D8B030D-6E8A-4147-A177-3AD203B41FA5}">
                      <a16:colId xmlns:a16="http://schemas.microsoft.com/office/drawing/2014/main" val="3299434744"/>
                    </a:ext>
                  </a:extLst>
                </a:gridCol>
                <a:gridCol w="1865903">
                  <a:extLst>
                    <a:ext uri="{9D8B030D-6E8A-4147-A177-3AD203B41FA5}">
                      <a16:colId xmlns:a16="http://schemas.microsoft.com/office/drawing/2014/main" val="2885056243"/>
                    </a:ext>
                  </a:extLst>
                </a:gridCol>
              </a:tblGrid>
              <a:tr h="1115189">
                <a:tc>
                  <a:txBody>
                    <a:bodyPr/>
                    <a:lstStyle/>
                    <a:p>
                      <a:pPr>
                        <a:lnSpc>
                          <a:spcPct val="100000"/>
                        </a:lnSpc>
                      </a:pPr>
                      <a:r>
                        <a:rPr lang="en-GB" sz="1800" dirty="0">
                          <a:effectLst/>
                        </a:rPr>
                        <a:t>Treatment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ctr"/>
                </a:tc>
                <a:tc>
                  <a:txBody>
                    <a:bodyPr/>
                    <a:lstStyle/>
                    <a:p>
                      <a:pPr>
                        <a:lnSpc>
                          <a:spcPct val="100000"/>
                        </a:lnSpc>
                      </a:pPr>
                      <a:r>
                        <a:rPr lang="en-GB" sz="1800" dirty="0">
                          <a:effectLst/>
                        </a:rPr>
                        <a:t>Remaining QALYS without disease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ctr"/>
                </a:tc>
                <a:tc>
                  <a:txBody>
                    <a:bodyPr/>
                    <a:lstStyle/>
                    <a:p>
                      <a:pPr algn="ctr">
                        <a:lnSpc>
                          <a:spcPct val="100000"/>
                        </a:lnSpc>
                      </a:pPr>
                      <a:r>
                        <a:rPr lang="en-GB" sz="1800" dirty="0">
                          <a:effectLst/>
                        </a:rPr>
                        <a:t>Remaining QALYS with disease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ctr"/>
                </a:tc>
                <a:tc>
                  <a:txBody>
                    <a:bodyPr/>
                    <a:lstStyle/>
                    <a:p>
                      <a:pPr algn="ctr">
                        <a:lnSpc>
                          <a:spcPct val="100000"/>
                        </a:lnSpc>
                      </a:pPr>
                      <a:r>
                        <a:rPr lang="en-GB" sz="1800" dirty="0">
                          <a:effectLst/>
                        </a:rPr>
                        <a:t>Absolute shortfall</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ctr"/>
                </a:tc>
                <a:tc>
                  <a:txBody>
                    <a:bodyPr/>
                    <a:lstStyle/>
                    <a:p>
                      <a:pPr algn="ctr">
                        <a:lnSpc>
                          <a:spcPct val="100000"/>
                        </a:lnSpc>
                      </a:pPr>
                      <a:r>
                        <a:rPr lang="en-GB" sz="1800" dirty="0">
                          <a:effectLst/>
                        </a:rPr>
                        <a:t>Proportional shortfall</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ctr"/>
                </a:tc>
                <a:tc>
                  <a:txBody>
                    <a:bodyPr/>
                    <a:lstStyle/>
                    <a:p>
                      <a:pPr algn="ctr">
                        <a:lnSpc>
                          <a:spcPct val="100000"/>
                        </a:lnSpc>
                      </a:pPr>
                      <a:r>
                        <a:rPr lang="en-GB" sz="1800" dirty="0">
                          <a:effectLst/>
                        </a:rPr>
                        <a:t>QALY weight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ctr"/>
                </a:tc>
                <a:extLst>
                  <a:ext uri="{0D108BD9-81ED-4DB2-BD59-A6C34878D82A}">
                    <a16:rowId xmlns:a16="http://schemas.microsoft.com/office/drawing/2014/main" val="3125843042"/>
                  </a:ext>
                </a:extLst>
              </a:tr>
              <a:tr h="366567">
                <a:tc gridSpan="6">
                  <a:txBody>
                    <a:bodyPr/>
                    <a:lstStyle/>
                    <a:p>
                      <a:pPr>
                        <a:lnSpc>
                          <a:spcPct val="150000"/>
                        </a:lnSpc>
                      </a:pPr>
                      <a:r>
                        <a:rPr lang="en-GB" sz="1800" dirty="0">
                          <a:effectLst/>
                        </a:rPr>
                        <a:t>Company’s base case analysis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34376704"/>
                  </a:ext>
                </a:extLst>
              </a:tr>
              <a:tr h="366567">
                <a:tc>
                  <a:txBody>
                    <a:bodyPr/>
                    <a:lstStyle/>
                    <a:p>
                      <a:pPr>
                        <a:lnSpc>
                          <a:spcPct val="100000"/>
                        </a:lnSpc>
                      </a:pPr>
                      <a:r>
                        <a:rPr lang="en-GB" sz="1800" dirty="0">
                          <a:effectLst/>
                        </a:rPr>
                        <a:t>DARA+BOR+DEX</a:t>
                      </a:r>
                    </a:p>
                  </a:txBody>
                  <a:tcPr marL="21992" marR="21992" marT="0" marB="0" anchor="b"/>
                </a:tc>
                <a:tc rowSpan="3">
                  <a:txBody>
                    <a:bodyPr/>
                    <a:lstStyle/>
                    <a:p>
                      <a:pPr>
                        <a:lnSpc>
                          <a:spcPct val="150000"/>
                        </a:lnSpc>
                      </a:pPr>
                      <a:r>
                        <a:rPr lang="en-GB" sz="1800" dirty="0">
                          <a:effectLst/>
                        </a:rPr>
                        <a:t>11.77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ctr"/>
                </a:tc>
                <a:tc>
                  <a:txBody>
                    <a:bodyPr/>
                    <a:lstStyle/>
                    <a:p>
                      <a:pPr algn="ctr">
                        <a:lnSpc>
                          <a:spcPct val="150000"/>
                        </a:lnSpc>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gn="ctr">
                        <a:lnSpc>
                          <a:spcPct val="150000"/>
                        </a:lnSpc>
                      </a:pPr>
                      <a:r>
                        <a:rPr lang="en-GB" sz="1800" u="none" strike="noStrike">
                          <a:effectLst/>
                          <a:highlight>
                            <a:srgbClr val="00FFFF"/>
                          </a:highlight>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gn="ctr">
                        <a:lnSpc>
                          <a:spcPct val="150000"/>
                        </a:lnSpc>
                      </a:pPr>
                      <a:r>
                        <a:rPr lang="en-GB" sz="1800" u="none" strike="noStrike">
                          <a:effectLst/>
                          <a:highlight>
                            <a:srgbClr val="00FFFF"/>
                          </a:highlight>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nSpc>
                          <a:spcPct val="107000"/>
                        </a:lnSpc>
                      </a:pPr>
                      <a:endParaRPr lang="en-GB" sz="1800" dirty="0">
                        <a:effectLst/>
                        <a:latin typeface="Calibri" panose="020F0502020204030204" pitchFamily="34" charset="0"/>
                        <a:cs typeface="Arial" panose="020B0604020202020204" pitchFamily="34" charset="0"/>
                      </a:endParaRPr>
                    </a:p>
                  </a:txBody>
                  <a:tcPr marL="21992" marR="21992" marT="0" marB="0" anchor="b"/>
                </a:tc>
                <a:extLst>
                  <a:ext uri="{0D108BD9-81ED-4DB2-BD59-A6C34878D82A}">
                    <a16:rowId xmlns:a16="http://schemas.microsoft.com/office/drawing/2014/main" val="2365049191"/>
                  </a:ext>
                </a:extLst>
              </a:tr>
              <a:tr h="366567">
                <a:tc>
                  <a:txBody>
                    <a:bodyPr/>
                    <a:lstStyle/>
                    <a:p>
                      <a:pPr>
                        <a:lnSpc>
                          <a:spcPct val="100000"/>
                        </a:lnSpc>
                      </a:pPr>
                      <a:r>
                        <a:rPr lang="en-GB" sz="1800" dirty="0">
                          <a:effectLst/>
                        </a:rPr>
                        <a:t>BOR+DEX</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vMerge="1">
                  <a:txBody>
                    <a:bodyPr/>
                    <a:lstStyle/>
                    <a:p>
                      <a:endParaRPr lang="en-GB"/>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gn="ctr">
                        <a:lnSpc>
                          <a:spcPct val="150000"/>
                        </a:lnSpc>
                      </a:pPr>
                      <a:r>
                        <a:rPr lang="en-GB" sz="1800" dirty="0">
                          <a:effectLst/>
                        </a:rPr>
                        <a:t>1.00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extLst>
                  <a:ext uri="{0D108BD9-81ED-4DB2-BD59-A6C34878D82A}">
                    <a16:rowId xmlns:a16="http://schemas.microsoft.com/office/drawing/2014/main" val="3095801964"/>
                  </a:ext>
                </a:extLst>
              </a:tr>
              <a:tr h="366567">
                <a:tc>
                  <a:txBody>
                    <a:bodyPr/>
                    <a:lstStyle/>
                    <a:p>
                      <a:pPr>
                        <a:lnSpc>
                          <a:spcPct val="100000"/>
                        </a:lnSpc>
                      </a:pPr>
                      <a:r>
                        <a:rPr lang="en-GB" sz="1800" dirty="0">
                          <a:effectLst/>
                        </a:rPr>
                        <a:t>CAR+DEX</a:t>
                      </a:r>
                    </a:p>
                  </a:txBody>
                  <a:tcPr marL="21992" marR="21992" marT="0" marB="0" anchor="b"/>
                </a:tc>
                <a:tc vMerge="1">
                  <a:txBody>
                    <a:bodyPr/>
                    <a:lstStyle/>
                    <a:p>
                      <a:endParaRPr lang="en-GB"/>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tc>
                <a:tc>
                  <a:txBody>
                    <a:bodyPr/>
                    <a:lstStyle/>
                    <a:p>
                      <a:pPr algn="ctr">
                        <a:lnSpc>
                          <a:spcPct val="150000"/>
                        </a:lnSpc>
                      </a:pPr>
                      <a:r>
                        <a:rPr lang="en-GB" sz="1800" dirty="0">
                          <a:effectLst/>
                        </a:rPr>
                        <a:t>1.00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extLst>
                  <a:ext uri="{0D108BD9-81ED-4DB2-BD59-A6C34878D82A}">
                    <a16:rowId xmlns:a16="http://schemas.microsoft.com/office/drawing/2014/main" val="1444651181"/>
                  </a:ext>
                </a:extLst>
              </a:tr>
              <a:tr h="352883">
                <a:tc gridSpan="6">
                  <a:txBody>
                    <a:bodyPr/>
                    <a:lstStyle/>
                    <a:p>
                      <a:pPr>
                        <a:lnSpc>
                          <a:spcPct val="100000"/>
                        </a:lnSpc>
                      </a:pPr>
                      <a:r>
                        <a:rPr lang="en-GB" sz="1800" dirty="0">
                          <a:effectLst/>
                        </a:rPr>
                        <a:t>EAG preferred assumptions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0876777"/>
                  </a:ext>
                </a:extLst>
              </a:tr>
              <a:tr h="366567">
                <a:tc>
                  <a:txBody>
                    <a:bodyPr/>
                    <a:lstStyle/>
                    <a:p>
                      <a:pPr>
                        <a:lnSpc>
                          <a:spcPct val="100000"/>
                        </a:lnSpc>
                      </a:pPr>
                      <a:r>
                        <a:rPr lang="en-GB" sz="1800" dirty="0">
                          <a:effectLst/>
                        </a:rPr>
                        <a:t>DARA+BOR+DEX</a:t>
                      </a:r>
                    </a:p>
                  </a:txBody>
                  <a:tcPr marL="21992" marR="21992" marT="0" marB="0" anchor="b"/>
                </a:tc>
                <a:tc rowSpan="3">
                  <a:txBody>
                    <a:bodyPr/>
                    <a:lstStyle/>
                    <a:p>
                      <a:pPr>
                        <a:lnSpc>
                          <a:spcPct val="150000"/>
                        </a:lnSpc>
                      </a:pPr>
                      <a:r>
                        <a:rPr lang="en-GB" sz="1800" dirty="0">
                          <a:effectLst/>
                        </a:rPr>
                        <a:t>9.10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gn="ctr">
                        <a:lnSpc>
                          <a:spcPct val="150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gn="ctr">
                        <a:lnSpc>
                          <a:spcPct val="150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gn="ctr">
                        <a:lnSpc>
                          <a:spcPct val="150000"/>
                        </a:lnSpc>
                      </a:pPr>
                      <a:r>
                        <a:rPr lang="en-GB" sz="1800" dirty="0">
                          <a:effectLst/>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extLst>
                  <a:ext uri="{0D108BD9-81ED-4DB2-BD59-A6C34878D82A}">
                    <a16:rowId xmlns:a16="http://schemas.microsoft.com/office/drawing/2014/main" val="3739584025"/>
                  </a:ext>
                </a:extLst>
              </a:tr>
              <a:tr h="366567">
                <a:tc>
                  <a:txBody>
                    <a:bodyPr/>
                    <a:lstStyle/>
                    <a:p>
                      <a:pPr>
                        <a:lnSpc>
                          <a:spcPct val="100000"/>
                        </a:lnSpc>
                      </a:pPr>
                      <a:r>
                        <a:rPr lang="en-GB" sz="1800" dirty="0">
                          <a:effectLst/>
                        </a:rPr>
                        <a:t>BOR+DEX</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vMerge="1">
                  <a:txBody>
                    <a:bodyPr/>
                    <a:lstStyle/>
                    <a:p>
                      <a:endParaRPr lang="en-GB"/>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gn="ctr">
                        <a:lnSpc>
                          <a:spcPct val="150000"/>
                        </a:lnSpc>
                      </a:pPr>
                      <a:r>
                        <a:rPr lang="en-GB" sz="1800" dirty="0">
                          <a:effectLst/>
                        </a:rPr>
                        <a:t>1.00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extLst>
                  <a:ext uri="{0D108BD9-81ED-4DB2-BD59-A6C34878D82A}">
                    <a16:rowId xmlns:a16="http://schemas.microsoft.com/office/drawing/2014/main" val="1229636453"/>
                  </a:ext>
                </a:extLst>
              </a:tr>
              <a:tr h="366567">
                <a:tc>
                  <a:txBody>
                    <a:bodyPr/>
                    <a:lstStyle/>
                    <a:p>
                      <a:pPr>
                        <a:lnSpc>
                          <a:spcPct val="100000"/>
                        </a:lnSpc>
                      </a:pPr>
                      <a:r>
                        <a:rPr lang="en-GB" sz="1800" dirty="0">
                          <a:effectLst/>
                        </a:rPr>
                        <a:t>CAR+DEX</a:t>
                      </a:r>
                    </a:p>
                  </a:txBody>
                  <a:tcPr marL="21992" marR="21992" marT="0" marB="0" anchor="b"/>
                </a:tc>
                <a:tc vMerge="1">
                  <a:txBody>
                    <a:bodyPr/>
                    <a:lstStyle/>
                    <a:p>
                      <a:endParaRPr lang="en-GB"/>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tc>
                  <a:txBody>
                    <a:bodyPr/>
                    <a:lstStyle/>
                    <a:p>
                      <a:pPr algn="ctr">
                        <a:lnSpc>
                          <a:spcPct val="150000"/>
                        </a:lnSpc>
                      </a:pPr>
                      <a:r>
                        <a:rPr lang="en-GB" sz="1800" dirty="0">
                          <a:effectLst/>
                        </a:rPr>
                        <a:t>1.00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992" marR="21992" marT="0" marB="0" anchor="b"/>
                </a:tc>
                <a:extLst>
                  <a:ext uri="{0D108BD9-81ED-4DB2-BD59-A6C34878D82A}">
                    <a16:rowId xmlns:a16="http://schemas.microsoft.com/office/drawing/2014/main" val="3900941650"/>
                  </a:ext>
                </a:extLst>
              </a:tr>
            </a:tbl>
          </a:graphicData>
        </a:graphic>
      </p:graphicFrame>
      <p:sp>
        <p:nvSpPr>
          <p:cNvPr id="5" name="Rectangle 4">
            <a:extLst>
              <a:ext uri="{FF2B5EF4-FFF2-40B4-BE49-F238E27FC236}">
                <a16:creationId xmlns:a16="http://schemas.microsoft.com/office/drawing/2014/main" id="{847991E4-DF88-7DD6-C249-2F651CDAD27C}"/>
              </a:ext>
            </a:extLst>
          </p:cNvPr>
          <p:cNvSpPr/>
          <p:nvPr/>
        </p:nvSpPr>
        <p:spPr>
          <a:xfrm>
            <a:off x="363523" y="5388992"/>
            <a:ext cx="11093371" cy="41982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Both company and EAG analyses agree a QALY weight of 1.0 is appropriate given severity estimates</a:t>
            </a:r>
          </a:p>
        </p:txBody>
      </p:sp>
      <p:sp>
        <p:nvSpPr>
          <p:cNvPr id="6" name="TextBox 5">
            <a:extLst>
              <a:ext uri="{FF2B5EF4-FFF2-40B4-BE49-F238E27FC236}">
                <a16:creationId xmlns:a16="http://schemas.microsoft.com/office/drawing/2014/main" id="{45CF4235-30AC-CF47-0D87-14A420A6AA9A}"/>
              </a:ext>
            </a:extLst>
          </p:cNvPr>
          <p:cNvSpPr txBox="1"/>
          <p:nvPr/>
        </p:nvSpPr>
        <p:spPr>
          <a:xfrm>
            <a:off x="1052446" y="6063351"/>
            <a:ext cx="9313625" cy="584775"/>
          </a:xfrm>
          <a:prstGeom prst="rect">
            <a:avLst/>
          </a:prstGeom>
          <a:noFill/>
        </p:spPr>
        <p:txBody>
          <a:bodyPr wrap="square" rtlCol="0">
            <a:spAutoFit/>
          </a:bodyPr>
          <a:lstStyle/>
          <a:p>
            <a:r>
              <a:rPr lang="en-GB" sz="1600" dirty="0"/>
              <a:t>*Estimates based on company base case provided in September 2022</a:t>
            </a:r>
            <a:br>
              <a:rPr lang="en-GB" sz="1600" dirty="0"/>
            </a:br>
            <a:r>
              <a:rPr lang="en-GB" sz="1600" dirty="0"/>
              <a:t>Abbreviations: </a:t>
            </a:r>
            <a:r>
              <a:rPr lang="en-GB" sz="1600" dirty="0">
                <a:effectLst/>
                <a:latin typeface="Segoe UI" panose="020B0502040204020203" pitchFamily="34" charset="0"/>
              </a:rPr>
              <a:t>QALY, quality-adjusted life years</a:t>
            </a:r>
            <a:endParaRPr lang="en-GB" sz="1600" dirty="0"/>
          </a:p>
        </p:txBody>
      </p:sp>
      <p:sp>
        <p:nvSpPr>
          <p:cNvPr id="7" name="Rectangle 6" descr="Marker showing slides are confidential ">
            <a:extLst>
              <a:ext uri="{FF2B5EF4-FFF2-40B4-BE49-F238E27FC236}">
                <a16:creationId xmlns:a16="http://schemas.microsoft.com/office/drawing/2014/main" id="{87B198EB-A165-2FC2-D660-8D77EC5DD4E2}"/>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Tree>
    <p:extLst>
      <p:ext uri="{BB962C8B-B14F-4D97-AF65-F5344CB8AC3E}">
        <p14:creationId xmlns:p14="http://schemas.microsoft.com/office/powerpoint/2010/main" val="3171392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FA4F9D-75BC-4B85-B51E-47F3975A1D8F}"/>
              </a:ext>
            </a:extLst>
          </p:cNvPr>
          <p:cNvSpPr txBox="1">
            <a:spLocks noGrp="1"/>
          </p:cNvSpPr>
          <p:nvPr>
            <p:ph type="title" idx="4294967295"/>
          </p:nvPr>
        </p:nvSpPr>
        <p:spPr>
          <a:xfrm>
            <a:off x="345769" y="141509"/>
            <a:ext cx="11363496" cy="1276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600" dirty="0"/>
              <a:t>Summary of company and EAG base case assumptions</a:t>
            </a:r>
            <a:br>
              <a:rPr lang="en-GB" dirty="0"/>
            </a:br>
            <a:endParaRPr lang="en-GB" sz="2100" dirty="0"/>
          </a:p>
        </p:txBody>
      </p:sp>
      <p:sp>
        <p:nvSpPr>
          <p:cNvPr id="5" name="TextBox 4">
            <a:extLst>
              <a:ext uri="{FF2B5EF4-FFF2-40B4-BE49-F238E27FC236}">
                <a16:creationId xmlns:a16="http://schemas.microsoft.com/office/drawing/2014/main" id="{A4EB122D-4F78-49FB-9843-AA1CCF1845BE}"/>
              </a:ext>
            </a:extLst>
          </p:cNvPr>
          <p:cNvSpPr txBox="1"/>
          <p:nvPr/>
        </p:nvSpPr>
        <p:spPr>
          <a:xfrm>
            <a:off x="345769" y="816004"/>
            <a:ext cx="6462218" cy="400110"/>
          </a:xfrm>
          <a:prstGeom prst="rect">
            <a:avLst/>
          </a:prstGeom>
          <a:noFill/>
        </p:spPr>
        <p:txBody>
          <a:bodyPr wrap="none" rtlCol="0">
            <a:spAutoFit/>
          </a:bodyPr>
          <a:lstStyle/>
          <a:p>
            <a:r>
              <a:rPr lang="en-GB" sz="2000" b="1" dirty="0"/>
              <a:t>Table 17 </a:t>
            </a:r>
            <a:r>
              <a:rPr lang="en-GB" sz="2000" dirty="0"/>
              <a:t>Assumptions in company and EAG base case</a:t>
            </a:r>
          </a:p>
        </p:txBody>
      </p:sp>
      <p:graphicFrame>
        <p:nvGraphicFramePr>
          <p:cNvPr id="2" name="Table 1">
            <a:extLst>
              <a:ext uri="{FF2B5EF4-FFF2-40B4-BE49-F238E27FC236}">
                <a16:creationId xmlns:a16="http://schemas.microsoft.com/office/drawing/2014/main" id="{55298909-A6C9-447A-ECAC-BD40D44811BB}"/>
              </a:ext>
            </a:extLst>
          </p:cNvPr>
          <p:cNvGraphicFramePr>
            <a:graphicFrameLocks noGrp="1"/>
          </p:cNvGraphicFramePr>
          <p:nvPr>
            <p:extLst>
              <p:ext uri="{D42A27DB-BD31-4B8C-83A1-F6EECF244321}">
                <p14:modId xmlns:p14="http://schemas.microsoft.com/office/powerpoint/2010/main" val="3476488066"/>
              </p:ext>
            </p:extLst>
          </p:nvPr>
        </p:nvGraphicFramePr>
        <p:xfrm>
          <a:off x="482735" y="1216114"/>
          <a:ext cx="10980751" cy="3017520"/>
        </p:xfrm>
        <a:graphic>
          <a:graphicData uri="http://schemas.openxmlformats.org/drawingml/2006/table">
            <a:tbl>
              <a:tblPr firstRow="1" firstCol="1" bandRow="1">
                <a:tableStyleId>{5C22544A-7EE6-4342-B048-85BDC9FD1C3A}</a:tableStyleId>
              </a:tblPr>
              <a:tblGrid>
                <a:gridCol w="2330803">
                  <a:extLst>
                    <a:ext uri="{9D8B030D-6E8A-4147-A177-3AD203B41FA5}">
                      <a16:colId xmlns:a16="http://schemas.microsoft.com/office/drawing/2014/main" val="551604509"/>
                    </a:ext>
                  </a:extLst>
                </a:gridCol>
                <a:gridCol w="2012831">
                  <a:extLst>
                    <a:ext uri="{9D8B030D-6E8A-4147-A177-3AD203B41FA5}">
                      <a16:colId xmlns:a16="http://schemas.microsoft.com/office/drawing/2014/main" val="2155177814"/>
                    </a:ext>
                  </a:extLst>
                </a:gridCol>
                <a:gridCol w="1832339">
                  <a:extLst>
                    <a:ext uri="{9D8B030D-6E8A-4147-A177-3AD203B41FA5}">
                      <a16:colId xmlns:a16="http://schemas.microsoft.com/office/drawing/2014/main" val="3664720556"/>
                    </a:ext>
                  </a:extLst>
                </a:gridCol>
                <a:gridCol w="2656841">
                  <a:extLst>
                    <a:ext uri="{9D8B030D-6E8A-4147-A177-3AD203B41FA5}">
                      <a16:colId xmlns:a16="http://schemas.microsoft.com/office/drawing/2014/main" val="2765016819"/>
                    </a:ext>
                  </a:extLst>
                </a:gridCol>
                <a:gridCol w="2147937">
                  <a:extLst>
                    <a:ext uri="{9D8B030D-6E8A-4147-A177-3AD203B41FA5}">
                      <a16:colId xmlns:a16="http://schemas.microsoft.com/office/drawing/2014/main" val="2862198045"/>
                    </a:ext>
                  </a:extLst>
                </a:gridCol>
              </a:tblGrid>
              <a:tr h="275535">
                <a:tc rowSpan="2">
                  <a:txBody>
                    <a:bodyPr/>
                    <a:lstStyle/>
                    <a:p>
                      <a:r>
                        <a:rPr lang="en-GB" sz="1800" dirty="0">
                          <a:effectLst/>
                        </a:rPr>
                        <a:t>Model features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gridSpan="2">
                  <a:txBody>
                    <a:bodyPr/>
                    <a:lstStyle/>
                    <a:p>
                      <a:pPr algn="ctr"/>
                      <a:r>
                        <a:rPr lang="en-GB" sz="1800" dirty="0">
                          <a:effectLst/>
                        </a:rPr>
                        <a:t>Before technical engagement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hMerge="1">
                  <a:txBody>
                    <a:bodyPr/>
                    <a:lstStyle/>
                    <a:p>
                      <a:endParaRPr lang="en-GB"/>
                    </a:p>
                  </a:txBody>
                  <a:tcPr/>
                </a:tc>
                <a:tc gridSpan="2">
                  <a:txBody>
                    <a:bodyPr/>
                    <a:lstStyle/>
                    <a:p>
                      <a:pPr algn="ctr"/>
                      <a:r>
                        <a:rPr lang="en-GB" sz="1800" dirty="0">
                          <a:effectLst/>
                        </a:rPr>
                        <a:t>Changes made in response to technical engagement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hMerge="1">
                  <a:txBody>
                    <a:bodyPr/>
                    <a:lstStyle/>
                    <a:p>
                      <a:endParaRPr lang="en-GB"/>
                    </a:p>
                  </a:txBody>
                  <a:tcPr/>
                </a:tc>
                <a:extLst>
                  <a:ext uri="{0D108BD9-81ED-4DB2-BD59-A6C34878D82A}">
                    <a16:rowId xmlns:a16="http://schemas.microsoft.com/office/drawing/2014/main" val="1855364681"/>
                  </a:ext>
                </a:extLst>
              </a:tr>
              <a:tr h="336603">
                <a:tc vMerge="1">
                  <a:txBody>
                    <a:bodyPr/>
                    <a:lstStyle/>
                    <a:p>
                      <a:endParaRPr lang="en-GB"/>
                    </a:p>
                  </a:txBody>
                  <a:tcPr/>
                </a:tc>
                <a:tc>
                  <a:txBody>
                    <a:bodyPr/>
                    <a:lstStyle/>
                    <a:p>
                      <a:pPr algn="ctr"/>
                      <a:r>
                        <a:rPr lang="en-GB" sz="1800" dirty="0">
                          <a:effectLst/>
                        </a:rPr>
                        <a:t>Company’s base case assumptions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tc>
                <a:tc>
                  <a:txBody>
                    <a:bodyPr/>
                    <a:lstStyle/>
                    <a:p>
                      <a:pPr algn="ctr"/>
                      <a:r>
                        <a:rPr lang="en-GB" sz="1800">
                          <a:effectLst/>
                        </a:rPr>
                        <a:t>EAG preferred assumptions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tc>
                <a:tc>
                  <a:txBody>
                    <a:bodyPr/>
                    <a:lstStyle/>
                    <a:p>
                      <a:pPr algn="ctr"/>
                      <a:r>
                        <a:rPr lang="en-GB" sz="1800">
                          <a:effectLst/>
                        </a:rPr>
                        <a:t>Company’s revised base case assumptions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tc>
                <a:tc>
                  <a:txBody>
                    <a:bodyPr/>
                    <a:lstStyle/>
                    <a:p>
                      <a:pPr algn="ctr"/>
                      <a:r>
                        <a:rPr lang="en-GB" sz="1800">
                          <a:effectLst/>
                        </a:rPr>
                        <a:t>EAG preferred assumptions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tc>
                <a:extLst>
                  <a:ext uri="{0D108BD9-81ED-4DB2-BD59-A6C34878D82A}">
                    <a16:rowId xmlns:a16="http://schemas.microsoft.com/office/drawing/2014/main" val="1715236695"/>
                  </a:ext>
                </a:extLst>
              </a:tr>
              <a:tr h="275535">
                <a:tc>
                  <a:txBody>
                    <a:bodyPr/>
                    <a:lstStyle/>
                    <a:p>
                      <a:r>
                        <a:rPr lang="en-GB" sz="1800" dirty="0">
                          <a:effectLst/>
                        </a:rPr>
                        <a:t>Baseline characteristics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a:txBody>
                    <a:bodyPr/>
                    <a:lstStyle/>
                    <a:p>
                      <a:r>
                        <a:rPr lang="en-GB" sz="1800" dirty="0">
                          <a:effectLst/>
                        </a:rPr>
                        <a:t>Based on CASTOR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a:txBody>
                    <a:bodyPr/>
                    <a:lstStyle/>
                    <a:p>
                      <a:r>
                        <a:rPr lang="en-GB" sz="1800" dirty="0">
                          <a:effectLst/>
                        </a:rPr>
                        <a:t>Based on SACT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rPr>
                        <a:t>Based on SACT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rowSpan="4">
                  <a:txBody>
                    <a:bodyPr/>
                    <a:lstStyle/>
                    <a:p>
                      <a:r>
                        <a:rPr lang="en-GB" sz="1800" dirty="0">
                          <a:effectLst/>
                        </a:rPr>
                        <a:t>Agree with all three of the company’s revised base case assumptions in response to the technical engagement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extLst>
                  <a:ext uri="{0D108BD9-81ED-4DB2-BD59-A6C34878D82A}">
                    <a16:rowId xmlns:a16="http://schemas.microsoft.com/office/drawing/2014/main" val="3565053121"/>
                  </a:ext>
                </a:extLst>
              </a:tr>
              <a:tr h="275535">
                <a:tc>
                  <a: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Outcomes for DARA+</a:t>
                      </a:r>
                      <a:r>
                        <a:rPr lang="en-GB" sz="1800" b="1" i="0" kern="1200" dirty="0">
                          <a:solidFill>
                            <a:schemeClr val="lt1"/>
                          </a:solidFill>
                          <a:effectLst/>
                          <a:latin typeface="+mn-lt"/>
                          <a:ea typeface="+mn-ea"/>
                          <a:cs typeface="+mn-cs"/>
                        </a:rPr>
                        <a:t>BOR+DEX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Based on CASTOR</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Based on CASTOR</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Based on CASTOR</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vMerge="1">
                  <a:txBody>
                    <a:bodyPr/>
                    <a:lstStyle/>
                    <a:p>
                      <a:endParaRPr lang="en-GB"/>
                    </a:p>
                  </a:txBody>
                  <a:tcPr/>
                </a:tc>
                <a:extLst>
                  <a:ext uri="{0D108BD9-81ED-4DB2-BD59-A6C34878D82A}">
                    <a16:rowId xmlns:a16="http://schemas.microsoft.com/office/drawing/2014/main" val="2376882496"/>
                  </a:ext>
                </a:extLst>
              </a:tr>
              <a:tr h="275535">
                <a:tc>
                  <a:txBody>
                    <a:bodyPr/>
                    <a:lstStyle/>
                    <a:p>
                      <a:r>
                        <a:rPr lang="en-GB" sz="1800" b="1" i="0" kern="1200" dirty="0">
                          <a:solidFill>
                            <a:schemeClr val="lt1"/>
                          </a:solidFill>
                          <a:effectLst/>
                          <a:latin typeface="+mn-lt"/>
                          <a:ea typeface="+mn-ea"/>
                          <a:cs typeface="+mn-cs"/>
                        </a:rPr>
                        <a:t>BOR+DEX OS extrapolation</a:t>
                      </a:r>
                      <a:endParaRPr lang="en-GB" sz="18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a:txBody>
                    <a:bodyPr/>
                    <a:lstStyle/>
                    <a:p>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Gompertz</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Exponential</a:t>
                      </a:r>
                    </a:p>
                  </a:txBody>
                  <a:tcPr marL="68580" marR="68580" marT="0" marB="0" anchor="ctr"/>
                </a:tc>
                <a:tc>
                  <a: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Weibull</a:t>
                      </a:r>
                    </a:p>
                  </a:txBody>
                  <a:tcPr marL="68580" marR="68580" marT="0" marB="0" anchor="ctr"/>
                </a:tc>
                <a:tc vMerge="1">
                  <a:txBody>
                    <a:bodyPr/>
                    <a:lstStyle/>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extLst>
                  <a:ext uri="{0D108BD9-81ED-4DB2-BD59-A6C34878D82A}">
                    <a16:rowId xmlns:a16="http://schemas.microsoft.com/office/drawing/2014/main" val="1355968334"/>
                  </a:ext>
                </a:extLst>
              </a:tr>
              <a:tr h="137767">
                <a:tc>
                  <a:txBody>
                    <a:bodyPr/>
                    <a:lstStyle/>
                    <a:p>
                      <a:r>
                        <a:rPr lang="en-GB" sz="1800" b="1" i="0" dirty="0">
                          <a:effectLst/>
                          <a:latin typeface="Arial" panose="020B0604020202020204" pitchFamily="34" charset="0"/>
                          <a:ea typeface="Times New Roman" panose="02020603050405020304" pitchFamily="18" charset="0"/>
                          <a:cs typeface="Times New Roman" panose="02020603050405020304" pitchFamily="18" charset="0"/>
                        </a:rPr>
                        <a:t>Drug costs</a:t>
                      </a:r>
                      <a:endParaRPr lang="en-GB" sz="18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Based on MIMS</a:t>
                      </a:r>
                    </a:p>
                  </a:txBody>
                  <a:tcPr marL="68580" marR="68580" marT="0" marB="0" anchor="ctr"/>
                </a:tc>
                <a:tc>
                  <a: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Based on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eMIT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Based on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eMIT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tc vMerge="1">
                  <a:txBody>
                    <a:bodyPr/>
                    <a:lstStyle/>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190" marR="45190" marT="0" marB="0" anchor="ctr"/>
                </a:tc>
                <a:extLst>
                  <a:ext uri="{0D108BD9-81ED-4DB2-BD59-A6C34878D82A}">
                    <a16:rowId xmlns:a16="http://schemas.microsoft.com/office/drawing/2014/main" val="3843432127"/>
                  </a:ext>
                </a:extLst>
              </a:tr>
            </a:tbl>
          </a:graphicData>
        </a:graphic>
      </p:graphicFrame>
      <p:sp>
        <p:nvSpPr>
          <p:cNvPr id="3" name="Slide Number Placeholder 3">
            <a:extLst>
              <a:ext uri="{FF2B5EF4-FFF2-40B4-BE49-F238E27FC236}">
                <a16:creationId xmlns:a16="http://schemas.microsoft.com/office/drawing/2014/main" id="{88B11011-FBB2-B866-9599-0C2375F30C61}"/>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34</a:t>
            </a:fld>
            <a:endParaRPr lang="en-US" sz="1400" dirty="0">
              <a:solidFill>
                <a:schemeClr val="tx1"/>
              </a:solidFill>
              <a:latin typeface="Arial" panose="020B0604020202020204" pitchFamily="34" charset="0"/>
              <a:ea typeface="Arial" panose="02000503000000020004" pitchFamily="2" charset="0"/>
            </a:endParaRPr>
          </a:p>
        </p:txBody>
      </p:sp>
      <p:sp>
        <p:nvSpPr>
          <p:cNvPr id="4" name="Rectangle 3" descr="Question to committee">
            <a:extLst>
              <a:ext uri="{FF2B5EF4-FFF2-40B4-BE49-F238E27FC236}">
                <a16:creationId xmlns:a16="http://schemas.microsoft.com/office/drawing/2014/main" id="{2A410A00-E112-E305-19D5-E7FF3C04DE04}"/>
              </a:ext>
            </a:extLst>
          </p:cNvPr>
          <p:cNvSpPr/>
          <p:nvPr/>
        </p:nvSpPr>
        <p:spPr>
          <a:xfrm>
            <a:off x="2037629" y="6092227"/>
            <a:ext cx="8964119" cy="391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are committee’s preferred assumptions?</a:t>
            </a:r>
            <a:endParaRPr lang="en-GB" dirty="0">
              <a:solidFill>
                <a:srgbClr val="C00000"/>
              </a:solidFill>
            </a:endParaRPr>
          </a:p>
        </p:txBody>
      </p:sp>
      <p:grpSp>
        <p:nvGrpSpPr>
          <p:cNvPr id="6" name="Group 5">
            <a:extLst>
              <a:ext uri="{FF2B5EF4-FFF2-40B4-BE49-F238E27FC236}">
                <a16:creationId xmlns:a16="http://schemas.microsoft.com/office/drawing/2014/main" id="{0B0AD58C-6F33-D3A5-2BEE-0CE19A553221}"/>
              </a:ext>
              <a:ext uri="{C183D7F6-B498-43B3-948B-1728B52AA6E4}">
                <adec:decorative xmlns:adec="http://schemas.microsoft.com/office/drawing/2017/decorative" val="1"/>
              </a:ext>
            </a:extLst>
          </p:cNvPr>
          <p:cNvGrpSpPr/>
          <p:nvPr/>
        </p:nvGrpSpPr>
        <p:grpSpPr>
          <a:xfrm>
            <a:off x="1751871" y="5988340"/>
            <a:ext cx="571515" cy="599283"/>
            <a:chOff x="-1440493" y="4133589"/>
            <a:chExt cx="576000" cy="576000"/>
          </a:xfrm>
        </p:grpSpPr>
        <p:sp>
          <p:nvSpPr>
            <p:cNvPr id="8" name="Oval 7">
              <a:extLst>
                <a:ext uri="{FF2B5EF4-FFF2-40B4-BE49-F238E27FC236}">
                  <a16:creationId xmlns:a16="http://schemas.microsoft.com/office/drawing/2014/main" id="{763131B3-32D3-06AA-E57D-4EBDAED29E10}"/>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9" name="Graphic 8">
              <a:extLst>
                <a:ext uri="{FF2B5EF4-FFF2-40B4-BE49-F238E27FC236}">
                  <a16:creationId xmlns:a16="http://schemas.microsoft.com/office/drawing/2014/main" id="{5AB724E0-5485-497D-14BC-E71551BEF08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aphicFrame>
        <p:nvGraphicFramePr>
          <p:cNvPr id="11" name="Table 11">
            <a:extLst>
              <a:ext uri="{FF2B5EF4-FFF2-40B4-BE49-F238E27FC236}">
                <a16:creationId xmlns:a16="http://schemas.microsoft.com/office/drawing/2014/main" id="{59423767-D6E5-9DE9-8025-F1C8DF40C890}"/>
              </a:ext>
            </a:extLst>
          </p:cNvPr>
          <p:cNvGraphicFramePr>
            <a:graphicFrameLocks noGrp="1"/>
          </p:cNvGraphicFramePr>
          <p:nvPr>
            <p:extLst>
              <p:ext uri="{D42A27DB-BD31-4B8C-83A1-F6EECF244321}">
                <p14:modId xmlns:p14="http://schemas.microsoft.com/office/powerpoint/2010/main" val="1657107959"/>
              </p:ext>
            </p:extLst>
          </p:nvPr>
        </p:nvGraphicFramePr>
        <p:xfrm>
          <a:off x="482735" y="4372668"/>
          <a:ext cx="10980751" cy="1463040"/>
        </p:xfrm>
        <a:graphic>
          <a:graphicData uri="http://schemas.openxmlformats.org/drawingml/2006/table">
            <a:tbl>
              <a:tblPr firstRow="1" bandRow="1">
                <a:tableStyleId>{5C22544A-7EE6-4342-B048-85BDC9FD1C3A}</a:tableStyleId>
              </a:tblPr>
              <a:tblGrid>
                <a:gridCol w="7428813">
                  <a:extLst>
                    <a:ext uri="{9D8B030D-6E8A-4147-A177-3AD203B41FA5}">
                      <a16:colId xmlns:a16="http://schemas.microsoft.com/office/drawing/2014/main" val="3830557624"/>
                    </a:ext>
                  </a:extLst>
                </a:gridCol>
                <a:gridCol w="3551938">
                  <a:extLst>
                    <a:ext uri="{9D8B030D-6E8A-4147-A177-3AD203B41FA5}">
                      <a16:colId xmlns:a16="http://schemas.microsoft.com/office/drawing/2014/main" val="1920252271"/>
                    </a:ext>
                  </a:extLst>
                </a:gridCol>
              </a:tblGrid>
              <a:tr h="297742">
                <a:tc>
                  <a:txBody>
                    <a:bodyPr/>
                    <a:lstStyle/>
                    <a:p>
                      <a:r>
                        <a:rPr lang="en-GB" dirty="0"/>
                        <a:t>Key scenario analyses to be considered by committee</a:t>
                      </a:r>
                    </a:p>
                  </a:txBody>
                  <a:tcPr/>
                </a:tc>
                <a:tc>
                  <a:txBody>
                    <a:bodyPr/>
                    <a:lstStyle/>
                    <a:p>
                      <a:r>
                        <a:rPr lang="en-GB" dirty="0"/>
                        <a:t>Effect on ICER</a:t>
                      </a:r>
                    </a:p>
                  </a:txBody>
                  <a:tcPr/>
                </a:tc>
                <a:extLst>
                  <a:ext uri="{0D108BD9-81ED-4DB2-BD59-A6C34878D82A}">
                    <a16:rowId xmlns:a16="http://schemas.microsoft.com/office/drawing/2014/main" val="3018603322"/>
                  </a:ext>
                </a:extLst>
              </a:tr>
              <a:tr h="297742">
                <a:tc>
                  <a:txBody>
                    <a:bodyPr/>
                    <a:lstStyle/>
                    <a:p>
                      <a:r>
                        <a:rPr lang="en-GB" dirty="0">
                          <a:solidFill>
                            <a:schemeClr val="tx1"/>
                          </a:solidFill>
                        </a:rPr>
                        <a:t>Exploratory analysis </a:t>
                      </a:r>
                      <a:r>
                        <a:rPr lang="en-GB" sz="1800" dirty="0">
                          <a:solidFill>
                            <a:schemeClr val="tx1"/>
                          </a:solidFill>
                        </a:rPr>
                        <a:t>applying CASTOR HR to SACT data </a:t>
                      </a:r>
                      <a:endParaRPr lang="en-GB" dirty="0">
                        <a:solidFill>
                          <a:schemeClr val="tx1"/>
                        </a:solidFill>
                      </a:endParaRPr>
                    </a:p>
                  </a:txBody>
                  <a:tcPr/>
                </a:tc>
                <a:tc>
                  <a:txBody>
                    <a:bodyPr/>
                    <a:lstStyle/>
                    <a:p>
                      <a:endParaRPr lang="en-GB" dirty="0"/>
                    </a:p>
                  </a:txBody>
                  <a:tcPr/>
                </a:tc>
                <a:extLst>
                  <a:ext uri="{0D108BD9-81ED-4DB2-BD59-A6C34878D82A}">
                    <a16:rowId xmlns:a16="http://schemas.microsoft.com/office/drawing/2014/main" val="1451158011"/>
                  </a:ext>
                </a:extLst>
              </a:tr>
              <a:tr h="297742">
                <a:tc>
                  <a:txBody>
                    <a:bodyPr/>
                    <a:lstStyle/>
                    <a:p>
                      <a:r>
                        <a:rPr lang="en-GB" dirty="0">
                          <a:solidFill>
                            <a:schemeClr val="tx1"/>
                          </a:solidFill>
                        </a:rPr>
                        <a:t>OS extrapolation of BOR+DEX using </a:t>
                      </a:r>
                      <a:r>
                        <a:rPr lang="en-GB" dirty="0" err="1">
                          <a:solidFill>
                            <a:schemeClr val="tx1"/>
                          </a:solidFill>
                        </a:rPr>
                        <a:t>Gompertz</a:t>
                      </a:r>
                      <a:endParaRPr lang="en-GB" dirty="0">
                        <a:solidFill>
                          <a:schemeClr val="tx1"/>
                        </a:solidFill>
                      </a:endParaRPr>
                    </a:p>
                  </a:txBody>
                  <a:tcPr/>
                </a:tc>
                <a:tc>
                  <a:txBody>
                    <a:bodyPr/>
                    <a:lstStyle/>
                    <a:p>
                      <a:endParaRPr lang="en-GB" dirty="0"/>
                    </a:p>
                  </a:txBody>
                  <a:tcPr/>
                </a:tc>
                <a:extLst>
                  <a:ext uri="{0D108BD9-81ED-4DB2-BD59-A6C34878D82A}">
                    <a16:rowId xmlns:a16="http://schemas.microsoft.com/office/drawing/2014/main" val="1781176002"/>
                  </a:ext>
                </a:extLst>
              </a:tr>
              <a:tr h="297742">
                <a:tc>
                  <a:txBody>
                    <a:bodyPr/>
                    <a:lstStyle/>
                    <a:p>
                      <a:r>
                        <a:rPr lang="en-GB" dirty="0">
                          <a:solidFill>
                            <a:schemeClr val="tx1"/>
                          </a:solidFill>
                        </a:rPr>
                        <a:t>Subsequent treatment duration extended</a:t>
                      </a:r>
                    </a:p>
                  </a:txBody>
                  <a:tcPr/>
                </a:tc>
                <a:tc>
                  <a:txBody>
                    <a:bodyPr/>
                    <a:lstStyle/>
                    <a:p>
                      <a:endParaRPr lang="en-GB" dirty="0"/>
                    </a:p>
                  </a:txBody>
                  <a:tcPr/>
                </a:tc>
                <a:extLst>
                  <a:ext uri="{0D108BD9-81ED-4DB2-BD59-A6C34878D82A}">
                    <a16:rowId xmlns:a16="http://schemas.microsoft.com/office/drawing/2014/main" val="2190350363"/>
                  </a:ext>
                </a:extLst>
              </a:tr>
            </a:tbl>
          </a:graphicData>
        </a:graphic>
      </p:graphicFrame>
      <p:sp>
        <p:nvSpPr>
          <p:cNvPr id="12" name="Arrow: Down 11">
            <a:extLst>
              <a:ext uri="{FF2B5EF4-FFF2-40B4-BE49-F238E27FC236}">
                <a16:creationId xmlns:a16="http://schemas.microsoft.com/office/drawing/2014/main" id="{5D07B4A6-442D-7A54-7C5D-ACAE902E84CF}"/>
              </a:ext>
            </a:extLst>
          </p:cNvPr>
          <p:cNvSpPr/>
          <p:nvPr/>
        </p:nvSpPr>
        <p:spPr>
          <a:xfrm>
            <a:off x="9536595" y="5184803"/>
            <a:ext cx="208722" cy="23228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B7CA1FB8-830E-F094-DFE3-C55FE00E7ECD}"/>
              </a:ext>
            </a:extLst>
          </p:cNvPr>
          <p:cNvSpPr/>
          <p:nvPr/>
        </p:nvSpPr>
        <p:spPr>
          <a:xfrm>
            <a:off x="9536595" y="5527223"/>
            <a:ext cx="208722" cy="23228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8CEF94FB-D7C7-F575-099B-6BDDD4355ADE}"/>
              </a:ext>
            </a:extLst>
          </p:cNvPr>
          <p:cNvSpPr/>
          <p:nvPr/>
        </p:nvSpPr>
        <p:spPr>
          <a:xfrm rot="10800000">
            <a:off x="9536595" y="4781371"/>
            <a:ext cx="208722" cy="232284"/>
          </a:xfrm>
          <a:prstGeom prst="downArrow">
            <a:avLst/>
          </a:prstGeom>
          <a:solidFill>
            <a:srgbClr val="A2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58333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421228" y="370520"/>
            <a:ext cx="11415869" cy="1276350"/>
          </a:xfrm>
        </p:spPr>
        <p:txBody>
          <a:bodyPr>
            <a:normAutofit/>
          </a:bodyPr>
          <a:lstStyle/>
          <a:p>
            <a:pPr>
              <a:defRPr/>
            </a:pPr>
            <a:r>
              <a:rPr lang="en-GB" sz="3600" dirty="0"/>
              <a:t>Cost-effectiveness results</a:t>
            </a:r>
          </a:p>
        </p:txBody>
      </p:sp>
      <p:sp>
        <p:nvSpPr>
          <p:cNvPr id="5" name="Content Placeholder 4">
            <a:extLst>
              <a:ext uri="{FF2B5EF4-FFF2-40B4-BE49-F238E27FC236}">
                <a16:creationId xmlns:a16="http://schemas.microsoft.com/office/drawing/2014/main" id="{ACDAABC6-3734-4DC6-BA37-71EC3C524EBA}"/>
              </a:ext>
            </a:extLst>
          </p:cNvPr>
          <p:cNvSpPr txBox="1">
            <a:spLocks/>
          </p:cNvSpPr>
          <p:nvPr/>
        </p:nvSpPr>
        <p:spPr>
          <a:xfrm>
            <a:off x="527546" y="1646870"/>
            <a:ext cx="11090783" cy="1404758"/>
          </a:xfrm>
          <a:prstGeom prst="rect">
            <a:avLst/>
          </a:prstGeom>
          <a:ln w="38100">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t>As confidential discounts are available for subsequent treatments in the pathway, ICERs are not reported in Part 1</a:t>
            </a:r>
          </a:p>
          <a:p>
            <a:pPr algn="ctr"/>
            <a:r>
              <a:rPr lang="en-GB" sz="2400" dirty="0"/>
              <a:t>ICERs including confidential discounts will be presented in Part 2</a:t>
            </a:r>
          </a:p>
        </p:txBody>
      </p:sp>
      <p:sp>
        <p:nvSpPr>
          <p:cNvPr id="4" name="Slide Number Placeholder 3">
            <a:extLst>
              <a:ext uri="{FF2B5EF4-FFF2-40B4-BE49-F238E27FC236}">
                <a16:creationId xmlns:a16="http://schemas.microsoft.com/office/drawing/2014/main" id="{468473D9-C8E3-0AFA-3C1B-B87239BDF4DC}"/>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35</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81383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Thank you. </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77"/>
                <a:ea typeface="Times New Roman" panose="02020603050405020304" pitchFamily="18" charset="0"/>
              </a:rPr>
              <a:t>© NICE [insert year]. All rights reserved. Subject to </a:t>
            </a:r>
            <a:r>
              <a:rPr lang="en-GB" dirty="0">
                <a:latin typeface="Lato" panose="020F0502020204030203" pitchFamily="34" charset="77"/>
                <a:ea typeface="Times New Roman" panose="02020603050405020304" pitchFamily="18" charset="0"/>
                <a:hlinkClick r:id="rId2">
                  <a:extLst>
                    <a:ext uri="{A12FA001-AC4F-418D-AE19-62706E023703}">
                      <ahyp:hlinkClr xmlns:ahyp="http://schemas.microsoft.com/office/drawing/2018/hyperlinkcolor" val="tx"/>
                    </a:ext>
                  </a:extLst>
                </a:hlinkClick>
              </a:rPr>
              <a:t>Notice of rights</a:t>
            </a:r>
            <a:r>
              <a:rPr lang="en-GB" dirty="0">
                <a:latin typeface="Lato" panose="020F0502020204030203" pitchFamily="34" charset="77"/>
                <a:ea typeface="Times New Roman" panose="02020603050405020304" pitchFamily="18" charset="0"/>
              </a:rPr>
              <a:t>.</a:t>
            </a:r>
            <a:r>
              <a:rPr lang="en-GB" dirty="0">
                <a:latin typeface="Lato" panose="020F0502020204030203" pitchFamily="34" charset="77"/>
              </a:rPr>
              <a:t> </a:t>
            </a:r>
            <a:endParaRPr lang="en-US" dirty="0">
              <a:latin typeface="Lato" panose="020F0502020204030203" pitchFamily="34" charset="77"/>
            </a:endParaRPr>
          </a:p>
        </p:txBody>
      </p:sp>
    </p:spTree>
    <p:extLst>
      <p:ext uri="{BB962C8B-B14F-4D97-AF65-F5344CB8AC3E}">
        <p14:creationId xmlns:p14="http://schemas.microsoft.com/office/powerpoint/2010/main" val="322576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407988" y="195584"/>
            <a:ext cx="11376025" cy="1276350"/>
          </a:xfrm>
        </p:spPr>
        <p:txBody>
          <a:bodyPr/>
          <a:lstStyle/>
          <a:p>
            <a:r>
              <a:rPr lang="en-GB" sz="3600" dirty="0"/>
              <a:t>Abbreviations</a:t>
            </a:r>
            <a:endParaRPr lang="en-GB" sz="2800" b="0" dirty="0"/>
          </a:p>
        </p:txBody>
      </p:sp>
      <p:graphicFrame>
        <p:nvGraphicFramePr>
          <p:cNvPr id="4" name="Table 4">
            <a:extLst>
              <a:ext uri="{FF2B5EF4-FFF2-40B4-BE49-F238E27FC236}">
                <a16:creationId xmlns:a16="http://schemas.microsoft.com/office/drawing/2014/main" id="{BBEC5F72-0F9F-488C-A2D8-54A4153258AF}"/>
              </a:ext>
            </a:extLst>
          </p:cNvPr>
          <p:cNvGraphicFramePr>
            <a:graphicFrameLocks noGrp="1"/>
          </p:cNvGraphicFramePr>
          <p:nvPr>
            <p:extLst>
              <p:ext uri="{D42A27DB-BD31-4B8C-83A1-F6EECF244321}">
                <p14:modId xmlns:p14="http://schemas.microsoft.com/office/powerpoint/2010/main" val="3265393027"/>
              </p:ext>
            </p:extLst>
          </p:nvPr>
        </p:nvGraphicFramePr>
        <p:xfrm>
          <a:off x="407987" y="1320914"/>
          <a:ext cx="11619060" cy="4247866"/>
        </p:xfrm>
        <a:graphic>
          <a:graphicData uri="http://schemas.openxmlformats.org/drawingml/2006/table">
            <a:tbl>
              <a:tblPr bandRow="1">
                <a:tableStyleId>{5C22544A-7EE6-4342-B048-85BDC9FD1C3A}</a:tableStyleId>
              </a:tblPr>
              <a:tblGrid>
                <a:gridCol w="1046740">
                  <a:extLst>
                    <a:ext uri="{9D8B030D-6E8A-4147-A177-3AD203B41FA5}">
                      <a16:colId xmlns:a16="http://schemas.microsoft.com/office/drawing/2014/main" val="599813582"/>
                    </a:ext>
                  </a:extLst>
                </a:gridCol>
                <a:gridCol w="4827739">
                  <a:extLst>
                    <a:ext uri="{9D8B030D-6E8A-4147-A177-3AD203B41FA5}">
                      <a16:colId xmlns:a16="http://schemas.microsoft.com/office/drawing/2014/main" val="2167978726"/>
                    </a:ext>
                  </a:extLst>
                </a:gridCol>
                <a:gridCol w="1333948">
                  <a:extLst>
                    <a:ext uri="{9D8B030D-6E8A-4147-A177-3AD203B41FA5}">
                      <a16:colId xmlns:a16="http://schemas.microsoft.com/office/drawing/2014/main" val="3970076073"/>
                    </a:ext>
                  </a:extLst>
                </a:gridCol>
                <a:gridCol w="4410633">
                  <a:extLst>
                    <a:ext uri="{9D8B030D-6E8A-4147-A177-3AD203B41FA5}">
                      <a16:colId xmlns:a16="http://schemas.microsoft.com/office/drawing/2014/main" val="1497975267"/>
                    </a:ext>
                  </a:extLst>
                </a:gridCol>
              </a:tblGrid>
              <a:tr h="277126">
                <a:tc>
                  <a:txBody>
                    <a:bodyPr/>
                    <a:lstStyle/>
                    <a:p>
                      <a:r>
                        <a:rPr lang="en-GB" sz="2400" dirty="0"/>
                        <a:t>1PL</a:t>
                      </a:r>
                    </a:p>
                  </a:txBody>
                  <a:tcPr/>
                </a:tc>
                <a:tc>
                  <a:txBody>
                    <a:bodyPr/>
                    <a:lstStyle/>
                    <a:p>
                      <a:r>
                        <a:rPr lang="en-GB" sz="2400" dirty="0"/>
                        <a:t>One prior line of therapy</a:t>
                      </a:r>
                    </a:p>
                  </a:txBody>
                  <a:tcPr/>
                </a:tc>
                <a:tc>
                  <a:txBody>
                    <a:bodyPr/>
                    <a:lstStyle/>
                    <a:p>
                      <a:r>
                        <a:rPr lang="en-GB" sz="2400" dirty="0"/>
                        <a:t>ASCT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autologous stem cell transplant</a:t>
                      </a:r>
                    </a:p>
                  </a:txBody>
                  <a:tcPr/>
                </a:tc>
                <a:extLst>
                  <a:ext uri="{0D108BD9-81ED-4DB2-BD59-A6C34878D82A}">
                    <a16:rowId xmlns:a16="http://schemas.microsoft.com/office/drawing/2014/main" val="957228236"/>
                  </a:ext>
                </a:extLst>
              </a:tr>
              <a:tr h="277126">
                <a:tc>
                  <a:txBody>
                    <a:bodyPr/>
                    <a:lstStyle/>
                    <a:p>
                      <a:r>
                        <a:rPr lang="en-GB" sz="2400" dirty="0"/>
                        <a:t>ICER</a:t>
                      </a:r>
                    </a:p>
                  </a:txBody>
                  <a:tcPr/>
                </a:tc>
                <a:tc>
                  <a:txBody>
                    <a:bodyPr/>
                    <a:lstStyle/>
                    <a:p>
                      <a:r>
                        <a:rPr lang="en-GB" sz="2400" dirty="0"/>
                        <a:t>Incremental cost-effectiveness ratio</a:t>
                      </a:r>
                    </a:p>
                  </a:txBody>
                  <a:tcPr/>
                </a:tc>
                <a:tc>
                  <a:txBody>
                    <a:bodyPr/>
                    <a:lstStyle/>
                    <a:p>
                      <a:r>
                        <a:rPr lang="en-GB" sz="2400" dirty="0"/>
                        <a:t>IPCW</a:t>
                      </a:r>
                    </a:p>
                  </a:txBody>
                  <a:tcPr/>
                </a:tc>
                <a:tc>
                  <a:txBody>
                    <a:bodyPr/>
                    <a:lstStyle/>
                    <a:p>
                      <a:r>
                        <a:rPr lang="en-GB" sz="2400" dirty="0"/>
                        <a:t>inverse probability of censoring weighting</a:t>
                      </a:r>
                    </a:p>
                  </a:txBody>
                  <a:tcPr/>
                </a:tc>
                <a:extLst>
                  <a:ext uri="{0D108BD9-81ED-4DB2-BD59-A6C34878D82A}">
                    <a16:rowId xmlns:a16="http://schemas.microsoft.com/office/drawing/2014/main" val="1330543571"/>
                  </a:ext>
                </a:extLst>
              </a:tr>
              <a:tr h="498826">
                <a:tc>
                  <a:txBody>
                    <a:bodyPr/>
                    <a:lstStyle/>
                    <a:p>
                      <a:r>
                        <a:rPr lang="en-GB" sz="2400" dirty="0"/>
                        <a:t>ITT</a:t>
                      </a:r>
                    </a:p>
                  </a:txBody>
                  <a:tcPr/>
                </a:tc>
                <a:tc>
                  <a:txBody>
                    <a:bodyPr/>
                    <a:lstStyle/>
                    <a:p>
                      <a:r>
                        <a:rPr lang="en-GB" sz="2400" dirty="0"/>
                        <a:t>Intention to treat</a:t>
                      </a:r>
                    </a:p>
                  </a:txBody>
                  <a:tcPr/>
                </a:tc>
                <a:tc>
                  <a:txBody>
                    <a:bodyPr/>
                    <a:lstStyle/>
                    <a:p>
                      <a:r>
                        <a:rPr lang="en-GB" sz="2400" dirty="0"/>
                        <a:t>OS</a:t>
                      </a:r>
                    </a:p>
                  </a:txBody>
                  <a:tcPr/>
                </a:tc>
                <a:tc>
                  <a:txBody>
                    <a:bodyPr/>
                    <a:lstStyle/>
                    <a:p>
                      <a:r>
                        <a:rPr lang="en-GB" sz="2400" dirty="0"/>
                        <a:t>Overall survival</a:t>
                      </a:r>
                    </a:p>
                  </a:txBody>
                  <a:tcPr/>
                </a:tc>
                <a:extLst>
                  <a:ext uri="{0D108BD9-81ED-4DB2-BD59-A6C34878D82A}">
                    <a16:rowId xmlns:a16="http://schemas.microsoft.com/office/drawing/2014/main" val="1166425398"/>
                  </a:ext>
                </a:extLst>
              </a:tr>
              <a:tr h="277126">
                <a:tc>
                  <a:txBody>
                    <a:bodyPr/>
                    <a:lstStyle/>
                    <a:p>
                      <a:r>
                        <a:rPr lang="en-GB" sz="2400" dirty="0"/>
                        <a:t>MAIC</a:t>
                      </a:r>
                    </a:p>
                  </a:txBody>
                  <a:tcPr/>
                </a:tc>
                <a:tc>
                  <a:txBody>
                    <a:bodyPr/>
                    <a:lstStyle/>
                    <a:p>
                      <a:r>
                        <a:rPr lang="en-GB" sz="2400" dirty="0"/>
                        <a:t>Matching adjusted indirect comparison</a:t>
                      </a:r>
                    </a:p>
                  </a:txBody>
                  <a:tcPr/>
                </a:tc>
                <a:tc>
                  <a:txBody>
                    <a:bodyPr/>
                    <a:lstStyle/>
                    <a:p>
                      <a:r>
                        <a:rPr lang="en-GB" sz="2400" dirty="0" err="1"/>
                        <a:t>HRQoL</a:t>
                      </a:r>
                      <a:endParaRPr lang="en-GB" sz="2400" dirty="0"/>
                    </a:p>
                  </a:txBody>
                  <a:tcPr/>
                </a:tc>
                <a:tc>
                  <a:txBody>
                    <a:bodyPr/>
                    <a:lstStyle/>
                    <a:p>
                      <a:r>
                        <a:rPr lang="en-GB" sz="2400" dirty="0"/>
                        <a:t>Health related quality of life</a:t>
                      </a:r>
                    </a:p>
                  </a:txBody>
                  <a:tcPr/>
                </a:tc>
                <a:extLst>
                  <a:ext uri="{0D108BD9-81ED-4DB2-BD59-A6C34878D82A}">
                    <a16:rowId xmlns:a16="http://schemas.microsoft.com/office/drawing/2014/main" val="2149420292"/>
                  </a:ext>
                </a:extLst>
              </a:tr>
              <a:tr h="658263">
                <a:tc>
                  <a:txBody>
                    <a:bodyPr/>
                    <a:lstStyle/>
                    <a:p>
                      <a:r>
                        <a:rPr lang="en-GB" sz="2400" dirty="0"/>
                        <a:t>QALY</a:t>
                      </a:r>
                    </a:p>
                  </a:txBody>
                  <a:tcPr/>
                </a:tc>
                <a:tc>
                  <a:txBody>
                    <a:bodyPr/>
                    <a:lstStyle/>
                    <a:p>
                      <a:r>
                        <a:rPr lang="en-GB" sz="2400" dirty="0"/>
                        <a:t>Quality-adjusted life year</a:t>
                      </a:r>
                    </a:p>
                  </a:txBody>
                  <a:tcPr/>
                </a:tc>
                <a:tc>
                  <a:txBody>
                    <a:bodyPr/>
                    <a:lstStyle/>
                    <a:p>
                      <a:r>
                        <a:rPr lang="en-GB" sz="2400" dirty="0" err="1">
                          <a:solidFill>
                            <a:schemeClr val="tx1"/>
                          </a:solidFill>
                        </a:rPr>
                        <a:t>rrMM</a:t>
                      </a:r>
                      <a:endParaRPr lang="en-GB" sz="2400" dirty="0">
                        <a:solidFill>
                          <a:schemeClr val="tx1"/>
                        </a:solidFill>
                      </a:endParaRPr>
                    </a:p>
                  </a:txBody>
                  <a:tcPr/>
                </a:tc>
                <a:tc>
                  <a:txBody>
                    <a:bodyPr/>
                    <a:lstStyle/>
                    <a:p>
                      <a:r>
                        <a:rPr lang="en-GB" sz="2400" dirty="0">
                          <a:solidFill>
                            <a:schemeClr val="tx1"/>
                          </a:solidFill>
                        </a:rPr>
                        <a:t>Relapsed or refractory multiple myeloma</a:t>
                      </a:r>
                    </a:p>
                  </a:txBody>
                  <a:tcPr/>
                </a:tc>
                <a:extLst>
                  <a:ext uri="{0D108BD9-81ED-4DB2-BD59-A6C34878D82A}">
                    <a16:rowId xmlns:a16="http://schemas.microsoft.com/office/drawing/2014/main" val="2314884166"/>
                  </a:ext>
                </a:extLst>
              </a:tr>
              <a:tr h="277126">
                <a:tc>
                  <a:txBody>
                    <a:bodyPr/>
                    <a:lstStyle/>
                    <a:p>
                      <a:r>
                        <a:rPr lang="en-GB" sz="2400" dirty="0"/>
                        <a:t>TP</a:t>
                      </a:r>
                    </a:p>
                  </a:txBody>
                  <a:tcPr/>
                </a:tc>
                <a:tc>
                  <a:txBody>
                    <a:bodyPr/>
                    <a:lstStyle/>
                    <a:p>
                      <a:r>
                        <a:rPr lang="en-GB" sz="2400" dirty="0"/>
                        <a:t>Transition probability</a:t>
                      </a:r>
                    </a:p>
                  </a:txBody>
                  <a:tcPr/>
                </a:tc>
                <a:tc>
                  <a:txBody>
                    <a:bodyPr/>
                    <a:lstStyle/>
                    <a:p>
                      <a:r>
                        <a:rPr lang="en-GB" sz="2400" dirty="0"/>
                        <a:t>TTD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t>Time to treatment discontinuation</a:t>
                      </a:r>
                    </a:p>
                  </a:txBody>
                  <a:tcPr/>
                </a:tc>
                <a:extLst>
                  <a:ext uri="{0D108BD9-81ED-4DB2-BD59-A6C34878D82A}">
                    <a16:rowId xmlns:a16="http://schemas.microsoft.com/office/drawing/2014/main" val="1512052435"/>
                  </a:ext>
                </a:extLst>
              </a:tr>
            </a:tbl>
          </a:graphicData>
        </a:graphic>
      </p:graphicFrame>
      <p:sp>
        <p:nvSpPr>
          <p:cNvPr id="9" name="TextBox 8">
            <a:extLst>
              <a:ext uri="{FF2B5EF4-FFF2-40B4-BE49-F238E27FC236}">
                <a16:creationId xmlns:a16="http://schemas.microsoft.com/office/drawing/2014/main" id="{7D47782D-591D-4070-82DE-9B63DDAF2D79}"/>
              </a:ext>
            </a:extLst>
          </p:cNvPr>
          <p:cNvSpPr txBox="1"/>
          <p:nvPr/>
        </p:nvSpPr>
        <p:spPr>
          <a:xfrm>
            <a:off x="407988" y="887017"/>
            <a:ext cx="3345403" cy="461665"/>
          </a:xfrm>
          <a:prstGeom prst="rect">
            <a:avLst/>
          </a:prstGeom>
          <a:noFill/>
        </p:spPr>
        <p:txBody>
          <a:bodyPr wrap="none" rtlCol="0">
            <a:spAutoFit/>
          </a:bodyPr>
          <a:lstStyle/>
          <a:p>
            <a:r>
              <a:rPr lang="en-GB" sz="2400" b="1" dirty="0"/>
              <a:t>Table 18 </a:t>
            </a:r>
            <a:r>
              <a:rPr lang="en-GB" sz="2400" dirty="0"/>
              <a:t>Abbreviations</a:t>
            </a:r>
          </a:p>
        </p:txBody>
      </p:sp>
      <p:sp>
        <p:nvSpPr>
          <p:cNvPr id="3" name="Slide Number Placeholder 3">
            <a:extLst>
              <a:ext uri="{FF2B5EF4-FFF2-40B4-BE49-F238E27FC236}">
                <a16:creationId xmlns:a16="http://schemas.microsoft.com/office/drawing/2014/main" id="{14162208-B8E7-61D0-13A0-087DAA66B002}"/>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37</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65428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924-B9E9-45CF-B702-E7E77DDDD1B3}"/>
              </a:ext>
            </a:extLst>
          </p:cNvPr>
          <p:cNvSpPr>
            <a:spLocks noGrp="1"/>
          </p:cNvSpPr>
          <p:nvPr>
            <p:ph type="ctrTitle"/>
          </p:nvPr>
        </p:nvSpPr>
        <p:spPr/>
        <p:txBody>
          <a:bodyPr/>
          <a:lstStyle/>
          <a:p>
            <a:r>
              <a:rPr lang="en-GB" dirty="0"/>
              <a:t>Back-up slides</a:t>
            </a:r>
          </a:p>
        </p:txBody>
      </p:sp>
    </p:spTree>
    <p:extLst>
      <p:ext uri="{BB962C8B-B14F-4D97-AF65-F5344CB8AC3E}">
        <p14:creationId xmlns:p14="http://schemas.microsoft.com/office/powerpoint/2010/main" val="2821836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332158" y="180042"/>
            <a:ext cx="11527684" cy="1022110"/>
          </a:xfrm>
        </p:spPr>
        <p:txBody>
          <a:bodyPr>
            <a:normAutofit fontScale="90000"/>
          </a:bodyPr>
          <a:lstStyle/>
          <a:p>
            <a:pPr>
              <a:tabLst>
                <a:tab pos="6007100" algn="l"/>
              </a:tabLst>
            </a:pPr>
            <a:r>
              <a:rPr lang="en-GB" sz="3600" dirty="0"/>
              <a:t>CASTOR results – Time to treatment discontinuation (TTD)</a:t>
            </a:r>
            <a:br>
              <a:rPr lang="en-GB" sz="3600" dirty="0"/>
            </a:br>
            <a:r>
              <a:rPr lang="en-GB" sz="2700" dirty="0" err="1"/>
              <a:t>DBd</a:t>
            </a:r>
            <a:r>
              <a:rPr lang="en-GB" sz="2700" dirty="0"/>
              <a:t> associated with high rates of treatment discontinuation</a:t>
            </a:r>
            <a:br>
              <a:rPr lang="en-GB" sz="2700" b="0" dirty="0"/>
            </a:br>
            <a:endParaRPr lang="en-GB" sz="2700" b="0" dirty="0"/>
          </a:p>
        </p:txBody>
      </p:sp>
      <p:sp>
        <p:nvSpPr>
          <p:cNvPr id="4" name="TextBox 3">
            <a:extLst>
              <a:ext uri="{FF2B5EF4-FFF2-40B4-BE49-F238E27FC236}">
                <a16:creationId xmlns:a16="http://schemas.microsoft.com/office/drawing/2014/main" id="{E0B08259-754E-6640-90E7-A8D0E6061982}"/>
              </a:ext>
            </a:extLst>
          </p:cNvPr>
          <p:cNvSpPr txBox="1"/>
          <p:nvPr/>
        </p:nvSpPr>
        <p:spPr>
          <a:xfrm>
            <a:off x="7661647" y="1096572"/>
            <a:ext cx="3911930" cy="646331"/>
          </a:xfrm>
          <a:prstGeom prst="rect">
            <a:avLst/>
          </a:prstGeom>
          <a:noFill/>
        </p:spPr>
        <p:txBody>
          <a:bodyPr wrap="square" rtlCol="0">
            <a:spAutoFit/>
          </a:bodyPr>
          <a:lstStyle/>
          <a:p>
            <a:r>
              <a:rPr lang="en-GB" b="1" dirty="0"/>
              <a:t>Table 20 </a:t>
            </a:r>
            <a:r>
              <a:rPr lang="en-GB" dirty="0"/>
              <a:t>Summary of TTD results in 1PL subgroup</a:t>
            </a:r>
          </a:p>
        </p:txBody>
      </p:sp>
      <p:graphicFrame>
        <p:nvGraphicFramePr>
          <p:cNvPr id="3" name="Table 2">
            <a:extLst>
              <a:ext uri="{FF2B5EF4-FFF2-40B4-BE49-F238E27FC236}">
                <a16:creationId xmlns:a16="http://schemas.microsoft.com/office/drawing/2014/main" id="{DC1DBE84-7F1D-D976-9D39-E8F349120B32}"/>
              </a:ext>
            </a:extLst>
          </p:cNvPr>
          <p:cNvGraphicFramePr>
            <a:graphicFrameLocks noGrp="1"/>
          </p:cNvGraphicFramePr>
          <p:nvPr>
            <p:extLst>
              <p:ext uri="{D42A27DB-BD31-4B8C-83A1-F6EECF244321}">
                <p14:modId xmlns:p14="http://schemas.microsoft.com/office/powerpoint/2010/main" val="3452362985"/>
              </p:ext>
            </p:extLst>
          </p:nvPr>
        </p:nvGraphicFramePr>
        <p:xfrm>
          <a:off x="7661647" y="1829432"/>
          <a:ext cx="4368057" cy="3088640"/>
        </p:xfrm>
        <a:graphic>
          <a:graphicData uri="http://schemas.openxmlformats.org/drawingml/2006/table">
            <a:tbl>
              <a:tblPr firstRow="1" firstCol="1" bandRow="1">
                <a:tableStyleId>{5C22544A-7EE6-4342-B048-85BDC9FD1C3A}</a:tableStyleId>
              </a:tblPr>
              <a:tblGrid>
                <a:gridCol w="1411101">
                  <a:extLst>
                    <a:ext uri="{9D8B030D-6E8A-4147-A177-3AD203B41FA5}">
                      <a16:colId xmlns:a16="http://schemas.microsoft.com/office/drawing/2014/main" val="910126845"/>
                    </a:ext>
                  </a:extLst>
                </a:gridCol>
                <a:gridCol w="1674421">
                  <a:extLst>
                    <a:ext uri="{9D8B030D-6E8A-4147-A177-3AD203B41FA5}">
                      <a16:colId xmlns:a16="http://schemas.microsoft.com/office/drawing/2014/main" val="281347969"/>
                    </a:ext>
                  </a:extLst>
                </a:gridCol>
                <a:gridCol w="1282535">
                  <a:extLst>
                    <a:ext uri="{9D8B030D-6E8A-4147-A177-3AD203B41FA5}">
                      <a16:colId xmlns:a16="http://schemas.microsoft.com/office/drawing/2014/main" val="2720600258"/>
                    </a:ext>
                  </a:extLst>
                </a:gridCol>
              </a:tblGrid>
              <a:tr h="515735">
                <a:tc>
                  <a:txBody>
                    <a:bodyPr/>
                    <a:lstStyle/>
                    <a:p>
                      <a:pPr>
                        <a:lnSpc>
                          <a:spcPct val="150000"/>
                        </a:lnSpc>
                      </a:pPr>
                      <a:r>
                        <a:rPr lang="en-GB" sz="1800" dirty="0">
                          <a:effectLst/>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tc>
                  <a:txBody>
                    <a:bodyPr/>
                    <a:lstStyle/>
                    <a:p>
                      <a:pPr>
                        <a:lnSpc>
                          <a:spcPct val="150000"/>
                        </a:lnSpc>
                      </a:pPr>
                      <a:r>
                        <a:rPr lang="en-GB" sz="1800" dirty="0">
                          <a:effectLst/>
                        </a:rPr>
                        <a:t>DARA+BOR+</a:t>
                      </a:r>
                    </a:p>
                    <a:p>
                      <a:pPr>
                        <a:lnSpc>
                          <a:spcPct val="150000"/>
                        </a:lnSpc>
                      </a:pPr>
                      <a:r>
                        <a:rPr lang="en-GB" sz="1800" dirty="0">
                          <a:effectLst/>
                        </a:rPr>
                        <a:t>DEX (n=122)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tc>
                  <a:txBody>
                    <a:bodyPr/>
                    <a:lstStyle/>
                    <a:p>
                      <a:pPr>
                        <a:lnSpc>
                          <a:spcPct val="150000"/>
                        </a:lnSpc>
                      </a:pPr>
                      <a:r>
                        <a:rPr lang="en-GB" sz="1800" dirty="0">
                          <a:effectLst/>
                        </a:rPr>
                        <a:t>BOR+DEX (n=113)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extLst>
                  <a:ext uri="{0D108BD9-81ED-4DB2-BD59-A6C34878D82A}">
                    <a16:rowId xmlns:a16="http://schemas.microsoft.com/office/drawing/2014/main" val="1801880268"/>
                  </a:ext>
                </a:extLst>
              </a:tr>
              <a:tr h="351002">
                <a:tc>
                  <a:txBody>
                    <a:bodyPr/>
                    <a:lstStyle/>
                    <a:p>
                      <a:pPr>
                        <a:lnSpc>
                          <a:spcPct val="150000"/>
                        </a:lnSpc>
                      </a:pPr>
                      <a:r>
                        <a:rPr lang="en-GB" sz="1800" dirty="0">
                          <a:effectLst/>
                        </a:rPr>
                        <a:t>Died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42286744"/>
                  </a:ext>
                </a:extLst>
              </a:tr>
              <a:tr h="1151878">
                <a:tc>
                  <a:txBody>
                    <a:bodyPr/>
                    <a:lstStyle/>
                    <a:p>
                      <a:pPr>
                        <a:lnSpc>
                          <a:spcPct val="150000"/>
                        </a:lnSpc>
                      </a:pPr>
                      <a:r>
                        <a:rPr lang="en-GB" sz="1800" dirty="0">
                          <a:effectLst/>
                        </a:rPr>
                        <a:t>Median TTD </a:t>
                      </a:r>
                    </a:p>
                    <a:p>
                      <a:pPr>
                        <a:lnSpc>
                          <a:spcPct val="150000"/>
                        </a:lnSpc>
                      </a:pPr>
                      <a:r>
                        <a:rPr lang="en-GB" sz="1800" dirty="0">
                          <a:effectLst/>
                        </a:rPr>
                        <a:t>(95% CI), months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1616" marR="21616"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7534118"/>
                  </a:ext>
                </a:extLst>
              </a:tr>
              <a:tr h="748165">
                <a:tc>
                  <a:txBody>
                    <a:bodyPr/>
                    <a:lstStyle/>
                    <a:p>
                      <a:pPr>
                        <a:lnSpc>
                          <a:spcPct val="150000"/>
                        </a:lnSpc>
                      </a:pPr>
                      <a:r>
                        <a:rPr lang="en-GB" sz="1800" dirty="0">
                          <a:effectLst/>
                        </a:rPr>
                        <a:t>Hazard ratio </a:t>
                      </a:r>
                    </a:p>
                    <a:p>
                      <a:pPr>
                        <a:lnSpc>
                          <a:spcPct val="150000"/>
                        </a:lnSpc>
                      </a:pPr>
                      <a:r>
                        <a:rPr lang="en-GB" sz="1800" dirty="0">
                          <a:effectLst/>
                        </a:rPr>
                        <a:t>(95% CI)</a:t>
                      </a:r>
                    </a:p>
                  </a:txBody>
                  <a:tcPr marL="21616" marR="21616" marT="0" marB="0"/>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800" u="sng" dirty="0">
                          <a:effectLst/>
                          <a:highlight>
                            <a:srgbClr val="000000"/>
                          </a:highlight>
                        </a:rPr>
                        <a:t>XXXXXXXXX</a:t>
                      </a:r>
                      <a:endParaRPr lang="en-GB" sz="1800"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p>
                      <a:pPr algn="l">
                        <a:lnSpc>
                          <a:spcPct val="150000"/>
                        </a:lnSpc>
                      </a:pPr>
                      <a:endParaRPr lang="en-GB" sz="1800" dirty="0">
                        <a:effectLst/>
                        <a:highlight>
                          <a:srgbClr val="42F8E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3105842343"/>
                  </a:ext>
                </a:extLst>
              </a:tr>
            </a:tbl>
          </a:graphicData>
        </a:graphic>
      </p:graphicFrame>
      <p:sp>
        <p:nvSpPr>
          <p:cNvPr id="8" name="TextBox 7">
            <a:extLst>
              <a:ext uri="{FF2B5EF4-FFF2-40B4-BE49-F238E27FC236}">
                <a16:creationId xmlns:a16="http://schemas.microsoft.com/office/drawing/2014/main" id="{482FCB53-E98D-9055-C83E-43DB5933E2D4}"/>
              </a:ext>
            </a:extLst>
          </p:cNvPr>
          <p:cNvSpPr txBox="1"/>
          <p:nvPr/>
        </p:nvSpPr>
        <p:spPr>
          <a:xfrm>
            <a:off x="246875" y="1192627"/>
            <a:ext cx="5627914" cy="646331"/>
          </a:xfrm>
          <a:prstGeom prst="rect">
            <a:avLst/>
          </a:prstGeom>
          <a:noFill/>
        </p:spPr>
        <p:txBody>
          <a:bodyPr wrap="square" rtlCol="0">
            <a:spAutoFit/>
          </a:bodyPr>
          <a:lstStyle/>
          <a:p>
            <a:r>
              <a:rPr lang="en-GB" b="1" dirty="0"/>
              <a:t>Table 19 </a:t>
            </a:r>
            <a:r>
              <a:rPr lang="en-GB" dirty="0"/>
              <a:t>Kaplan-Meier plot of TTD in 1PL subgroup of CASTOR trial at 50.2 months median follow-up</a:t>
            </a:r>
          </a:p>
        </p:txBody>
      </p:sp>
      <p:sp>
        <p:nvSpPr>
          <p:cNvPr id="9" name="Rectangle 8" descr="Marker showing slides are confidential ">
            <a:extLst>
              <a:ext uri="{FF2B5EF4-FFF2-40B4-BE49-F238E27FC236}">
                <a16:creationId xmlns:a16="http://schemas.microsoft.com/office/drawing/2014/main" id="{6E0DBA73-2823-D111-EA13-3B82610AFEEE}"/>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10" name="TextBox 9">
            <a:extLst>
              <a:ext uri="{FF2B5EF4-FFF2-40B4-BE49-F238E27FC236}">
                <a16:creationId xmlns:a16="http://schemas.microsoft.com/office/drawing/2014/main" id="{1944E941-09B3-5325-59E7-3C5AE0450270}"/>
              </a:ext>
            </a:extLst>
          </p:cNvPr>
          <p:cNvSpPr txBox="1"/>
          <p:nvPr/>
        </p:nvSpPr>
        <p:spPr>
          <a:xfrm>
            <a:off x="940025" y="6308626"/>
            <a:ext cx="11089679" cy="369332"/>
          </a:xfrm>
          <a:prstGeom prst="rect">
            <a:avLst/>
          </a:prstGeom>
          <a:noFill/>
        </p:spPr>
        <p:txBody>
          <a:bodyPr wrap="square" rtlCol="0">
            <a:spAutoFit/>
          </a:bodyPr>
          <a:lstStyle/>
          <a:p>
            <a:r>
              <a:rPr lang="en-GB" dirty="0"/>
              <a:t>Abbreviations: CI, confidence interval; NE, not estimable; 1PL, one prior line of therapy</a:t>
            </a:r>
            <a:endParaRPr lang="en-GB" sz="1600" dirty="0"/>
          </a:p>
        </p:txBody>
      </p:sp>
      <p:sp>
        <p:nvSpPr>
          <p:cNvPr id="7" name="TextBox 6">
            <a:extLst>
              <a:ext uri="{FF2B5EF4-FFF2-40B4-BE49-F238E27FC236}">
                <a16:creationId xmlns:a16="http://schemas.microsoft.com/office/drawing/2014/main" id="{95A80C50-EBB6-63D4-A267-94427E4FDB88}"/>
              </a:ext>
            </a:extLst>
          </p:cNvPr>
          <p:cNvSpPr txBox="1"/>
          <p:nvPr/>
        </p:nvSpPr>
        <p:spPr>
          <a:xfrm>
            <a:off x="7661647" y="5023445"/>
            <a:ext cx="4405750" cy="923330"/>
          </a:xfrm>
          <a:prstGeom prst="rect">
            <a:avLst/>
          </a:prstGeom>
          <a:noFill/>
          <a:ln>
            <a:solidFill>
              <a:schemeClr val="tx1"/>
            </a:solidFill>
          </a:ln>
        </p:spPr>
        <p:txBody>
          <a:bodyPr wrap="square" rtlCol="0">
            <a:spAutoFit/>
          </a:bodyPr>
          <a:lstStyle/>
          <a:p>
            <a:r>
              <a:rPr lang="en-GB" dirty="0"/>
              <a:t>All participants received 8 cycles of BOR but DARA given until progression or unacceptable toxicity</a:t>
            </a:r>
          </a:p>
        </p:txBody>
      </p:sp>
      <p:sp>
        <p:nvSpPr>
          <p:cNvPr id="15" name="Rectangle 14">
            <a:extLst>
              <a:ext uri="{FF2B5EF4-FFF2-40B4-BE49-F238E27FC236}">
                <a16:creationId xmlns:a16="http://schemas.microsoft.com/office/drawing/2014/main" id="{0BBE0027-C8AE-4E89-F73C-C416CD661ABC}"/>
              </a:ext>
            </a:extLst>
          </p:cNvPr>
          <p:cNvSpPr/>
          <p:nvPr/>
        </p:nvSpPr>
        <p:spPr>
          <a:xfrm>
            <a:off x="1172584" y="4481749"/>
            <a:ext cx="3757328" cy="537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3">
            <a:extLst>
              <a:ext uri="{FF2B5EF4-FFF2-40B4-BE49-F238E27FC236}">
                <a16:creationId xmlns:a16="http://schemas.microsoft.com/office/drawing/2014/main" id="{E9F640AE-8E53-B98B-D50E-FC02AFC7ED33}"/>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39</a:t>
            </a:fld>
            <a:endParaRPr lang="en-US" sz="1400" dirty="0">
              <a:solidFill>
                <a:schemeClr val="tx1"/>
              </a:solidFill>
              <a:latin typeface="Arial" panose="020B0604020202020204" pitchFamily="34" charset="0"/>
              <a:ea typeface="Arial" panose="02000503000000020004" pitchFamily="2" charset="0"/>
            </a:endParaRPr>
          </a:p>
        </p:txBody>
      </p:sp>
      <p:sp>
        <p:nvSpPr>
          <p:cNvPr id="11" name="Rectangle 10">
            <a:extLst>
              <a:ext uri="{FF2B5EF4-FFF2-40B4-BE49-F238E27FC236}">
                <a16:creationId xmlns:a16="http://schemas.microsoft.com/office/drawing/2014/main" id="{F412D85C-62E4-DE83-B85E-8D1CBCA3B3F4}"/>
              </a:ext>
            </a:extLst>
          </p:cNvPr>
          <p:cNvSpPr/>
          <p:nvPr/>
        </p:nvSpPr>
        <p:spPr>
          <a:xfrm>
            <a:off x="332158" y="1838958"/>
            <a:ext cx="7183067" cy="42189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562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304028" y="192909"/>
            <a:ext cx="11749427" cy="1027260"/>
          </a:xfrm>
        </p:spPr>
        <p:txBody>
          <a:bodyPr>
            <a:normAutofit fontScale="90000"/>
          </a:bodyPr>
          <a:lstStyle/>
          <a:p>
            <a:r>
              <a:rPr lang="en-GB" sz="3600" dirty="0"/>
              <a:t>Daratumumab used with bortezomib and dexamethasone (DARA+BOR+DEX)</a:t>
            </a:r>
            <a:br>
              <a:rPr lang="en-GB" sz="3600" dirty="0"/>
            </a:br>
            <a:endParaRPr lang="en-GB" sz="3600" dirty="0"/>
          </a:p>
        </p:txBody>
      </p:sp>
      <p:sp>
        <p:nvSpPr>
          <p:cNvPr id="6" name="TextBox 5">
            <a:extLst>
              <a:ext uri="{FF2B5EF4-FFF2-40B4-BE49-F238E27FC236}">
                <a16:creationId xmlns:a16="http://schemas.microsoft.com/office/drawing/2014/main" id="{FCCE307B-C648-4EBB-9662-9A0301864974}"/>
              </a:ext>
            </a:extLst>
          </p:cNvPr>
          <p:cNvSpPr txBox="1"/>
          <p:nvPr/>
        </p:nvSpPr>
        <p:spPr>
          <a:xfrm>
            <a:off x="304028" y="1109019"/>
            <a:ext cx="2924775" cy="369332"/>
          </a:xfrm>
          <a:prstGeom prst="rect">
            <a:avLst/>
          </a:prstGeom>
          <a:noFill/>
        </p:spPr>
        <p:txBody>
          <a:bodyPr wrap="none" rtlCol="0">
            <a:spAutoFit/>
          </a:bodyPr>
          <a:lstStyle/>
          <a:p>
            <a:r>
              <a:rPr lang="en-GB" b="1" dirty="0"/>
              <a:t>Table 1 </a:t>
            </a:r>
            <a:r>
              <a:rPr lang="en-GB" dirty="0"/>
              <a:t>Technology details</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39483600"/>
              </p:ext>
            </p:extLst>
          </p:nvPr>
        </p:nvGraphicFramePr>
        <p:xfrm>
          <a:off x="304028" y="1478351"/>
          <a:ext cx="11376025" cy="5029200"/>
        </p:xfrm>
        <a:graphic>
          <a:graphicData uri="http://schemas.openxmlformats.org/drawingml/2006/table">
            <a:tbl>
              <a:tblPr firstCol="1" bandRow="1">
                <a:tableStyleId>{5C22544A-7EE6-4342-B048-85BDC9FD1C3A}</a:tableStyleId>
              </a:tblPr>
              <a:tblGrid>
                <a:gridCol w="2860513">
                  <a:extLst>
                    <a:ext uri="{9D8B030D-6E8A-4147-A177-3AD203B41FA5}">
                      <a16:colId xmlns:a16="http://schemas.microsoft.com/office/drawing/2014/main" val="748657784"/>
                    </a:ext>
                  </a:extLst>
                </a:gridCol>
                <a:gridCol w="8515512">
                  <a:extLst>
                    <a:ext uri="{9D8B030D-6E8A-4147-A177-3AD203B41FA5}">
                      <a16:colId xmlns:a16="http://schemas.microsoft.com/office/drawing/2014/main" val="3173266189"/>
                    </a:ext>
                  </a:extLst>
                </a:gridCol>
              </a:tblGrid>
              <a:tr h="627967">
                <a:tc>
                  <a:txBody>
                    <a:bodyPr/>
                    <a:lstStyle/>
                    <a:p>
                      <a:r>
                        <a:rPr lang="en-GB" sz="1800" dirty="0">
                          <a:solidFill>
                            <a:schemeClr val="bg1"/>
                          </a:solidFill>
                          <a:latin typeface="+mn-lt"/>
                        </a:rPr>
                        <a:t>Marketing authorisation – Granted April 2017</a:t>
                      </a:r>
                    </a:p>
                  </a:txBody>
                  <a:tcPr>
                    <a:solidFill>
                      <a:schemeClr val="accent1"/>
                    </a:solidFill>
                  </a:tcPr>
                </a:tc>
                <a:tc>
                  <a:txBody>
                    <a:bodyPr/>
                    <a:lstStyle/>
                    <a:p>
                      <a:pPr marL="285750" lvl="0" indent="-285750">
                        <a:buFont typeface="Arial" panose="020B0604020202020204" pitchFamily="34" charset="0"/>
                        <a:buChar char="•"/>
                      </a:pPr>
                      <a:r>
                        <a:rPr lang="en-GB" sz="1800" i="0" u="none" kern="1200" dirty="0">
                          <a:solidFill>
                            <a:schemeClr val="dk1"/>
                          </a:solidFill>
                          <a:effectLst/>
                          <a:latin typeface="+mn-lt"/>
                          <a:ea typeface="+mn-ea"/>
                          <a:cs typeface="+mn-cs"/>
                        </a:rPr>
                        <a:t>Adults with relapsed or refractory multiple myeloma who have received at least one prior line (1PL) of therapy</a:t>
                      </a:r>
                    </a:p>
                  </a:txBody>
                  <a:tcPr/>
                </a:tc>
                <a:extLst>
                  <a:ext uri="{0D108BD9-81ED-4DB2-BD59-A6C34878D82A}">
                    <a16:rowId xmlns:a16="http://schemas.microsoft.com/office/drawing/2014/main" val="3751016788"/>
                  </a:ext>
                </a:extLst>
              </a:tr>
              <a:tr h="627967">
                <a:tc>
                  <a:txBody>
                    <a:bodyPr/>
                    <a:lstStyle/>
                    <a:p>
                      <a:r>
                        <a:rPr lang="en-GB" sz="1800" dirty="0">
                          <a:solidFill>
                            <a:schemeClr val="bg1"/>
                          </a:solidFill>
                          <a:latin typeface="+mn-lt"/>
                        </a:rPr>
                        <a:t>Mechanism of action</a:t>
                      </a:r>
                    </a:p>
                  </a:txBody>
                  <a:tcPr>
                    <a:solidFill>
                      <a:schemeClr val="accent1"/>
                    </a:solidFill>
                  </a:tcPr>
                </a:tc>
                <a:tc>
                  <a:txBody>
                    <a:bodyPr/>
                    <a:lstStyle/>
                    <a:p>
                      <a:pPr marL="285750" indent="-285750">
                        <a:buFont typeface="Arial" panose="020B0604020202020204" pitchFamily="34" charset="0"/>
                        <a:buChar char="•"/>
                      </a:pPr>
                      <a:r>
                        <a:rPr lang="en-GB" sz="1800" dirty="0">
                          <a:latin typeface="+mn-lt"/>
                        </a:rPr>
                        <a:t>People </a:t>
                      </a:r>
                      <a:r>
                        <a:rPr lang="en-GB" sz="1800" dirty="0">
                          <a:solidFill>
                            <a:schemeClr val="tx1"/>
                          </a:solidFill>
                          <a:latin typeface="+mn-lt"/>
                        </a:rPr>
                        <a:t>with </a:t>
                      </a:r>
                      <a:r>
                        <a:rPr lang="en-GB" sz="1800" i="0" u="none" kern="1200" dirty="0">
                          <a:solidFill>
                            <a:schemeClr val="tx1"/>
                          </a:solidFill>
                          <a:effectLst/>
                          <a:latin typeface="+mn-lt"/>
                          <a:ea typeface="+mn-ea"/>
                          <a:cs typeface="+mn-cs"/>
                        </a:rPr>
                        <a:t>multiple myeloma</a:t>
                      </a:r>
                      <a:r>
                        <a:rPr lang="en-GB" sz="1800" dirty="0">
                          <a:solidFill>
                            <a:schemeClr val="tx1"/>
                          </a:solidFill>
                          <a:latin typeface="+mn-lt"/>
                        </a:rPr>
                        <a:t> have </a:t>
                      </a:r>
                      <a:r>
                        <a:rPr lang="en-GB" sz="1800" dirty="0">
                          <a:latin typeface="+mn-lt"/>
                        </a:rPr>
                        <a:t>high levels of plasma cells expressing CD38+. Daratumumab works by binding to and killing CD38+ cells </a:t>
                      </a:r>
                    </a:p>
                  </a:txBody>
                  <a:tcPr/>
                </a:tc>
                <a:extLst>
                  <a:ext uri="{0D108BD9-81ED-4DB2-BD59-A6C34878D82A}">
                    <a16:rowId xmlns:a16="http://schemas.microsoft.com/office/drawing/2014/main" val="984656975"/>
                  </a:ext>
                </a:extLst>
              </a:tr>
              <a:tr h="2242738">
                <a:tc>
                  <a:txBody>
                    <a:bodyPr/>
                    <a:lstStyle/>
                    <a:p>
                      <a:r>
                        <a:rPr lang="en-GB" sz="1800" dirty="0">
                          <a:solidFill>
                            <a:schemeClr val="bg1"/>
                          </a:solidFill>
                          <a:latin typeface="+mn-lt"/>
                        </a:rPr>
                        <a:t>Administration and dose</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0" u="none" kern="1200" dirty="0">
                          <a:solidFill>
                            <a:schemeClr val="tx1"/>
                          </a:solidFill>
                          <a:effectLst/>
                          <a:latin typeface="+mn-lt"/>
                          <a:ea typeface="+mn-ea"/>
                          <a:cs typeface="+mn-cs"/>
                        </a:rPr>
                        <a:t>DARA (16 mg/kg intravenous or 1,800 mg subcutaneous)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u="none" kern="1200" dirty="0">
                          <a:solidFill>
                            <a:schemeClr val="tx1"/>
                          </a:solidFill>
                          <a:effectLst/>
                          <a:latin typeface="+mn-lt"/>
                          <a:ea typeface="+mn-ea"/>
                          <a:cs typeface="+mn-cs"/>
                        </a:rPr>
                        <a:t>Weeks 1-9: once-weekly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u="none" kern="1200" dirty="0">
                          <a:solidFill>
                            <a:schemeClr val="tx1"/>
                          </a:solidFill>
                          <a:effectLst/>
                          <a:latin typeface="+mn-lt"/>
                          <a:ea typeface="+mn-ea"/>
                          <a:cs typeface="+mn-cs"/>
                        </a:rPr>
                        <a:t>Weeks 10-24: every 3 weeks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0" u="none" kern="1200" dirty="0">
                          <a:solidFill>
                            <a:schemeClr val="tx1"/>
                          </a:solidFill>
                          <a:effectLst/>
                          <a:latin typeface="+mn-lt"/>
                          <a:ea typeface="+mn-ea"/>
                          <a:cs typeface="+mn-cs"/>
                        </a:rPr>
                        <a:t>Week 25 onward: every 4 weeks</a:t>
                      </a:r>
                    </a:p>
                    <a:p>
                      <a:pPr marL="0" indent="0">
                        <a:buFont typeface="Arial" panose="020B0604020202020204" pitchFamily="34" charset="0"/>
                        <a:buNone/>
                      </a:pPr>
                      <a:r>
                        <a:rPr lang="en-GB" sz="1800" i="0" u="none" kern="1200" dirty="0">
                          <a:solidFill>
                            <a:schemeClr val="tx1"/>
                          </a:solidFill>
                          <a:effectLst/>
                          <a:latin typeface="+mn-lt"/>
                          <a:ea typeface="+mn-ea"/>
                          <a:cs typeface="+mn-cs"/>
                        </a:rPr>
                        <a:t>BOR (1.3mg/m2 subcutaneous) </a:t>
                      </a:r>
                    </a:p>
                    <a:p>
                      <a:pPr marL="742950" lvl="1" indent="-285750">
                        <a:buFont typeface="Arial" panose="020B0604020202020204" pitchFamily="34" charset="0"/>
                        <a:buChar char="•"/>
                      </a:pPr>
                      <a:r>
                        <a:rPr lang="en-GB" sz="1800" i="0" u="none" kern="1200" dirty="0">
                          <a:solidFill>
                            <a:schemeClr val="tx1"/>
                          </a:solidFill>
                          <a:effectLst/>
                          <a:latin typeface="+mn-lt"/>
                          <a:ea typeface="+mn-ea"/>
                          <a:cs typeface="+mn-cs"/>
                        </a:rPr>
                        <a:t>2x weekly, on days 1, 4, 8 and 11 for 8x21-day cycles</a:t>
                      </a:r>
                    </a:p>
                    <a:p>
                      <a:pPr marL="0" indent="0">
                        <a:buFont typeface="Arial" panose="020B0604020202020204" pitchFamily="34" charset="0"/>
                        <a:buNone/>
                      </a:pPr>
                      <a:r>
                        <a:rPr lang="en-GB" sz="1800" i="0" u="none" kern="1200" dirty="0">
                          <a:solidFill>
                            <a:schemeClr val="tx1"/>
                          </a:solidFill>
                          <a:effectLst/>
                          <a:latin typeface="+mn-lt"/>
                          <a:ea typeface="+mn-ea"/>
                          <a:cs typeface="+mn-cs"/>
                        </a:rPr>
                        <a:t>DEX (20mg oral) </a:t>
                      </a:r>
                    </a:p>
                    <a:p>
                      <a:pPr marL="742950" lvl="1" indent="-285750">
                        <a:buFont typeface="Arial" panose="020B0604020202020204" pitchFamily="34" charset="0"/>
                        <a:buChar char="•"/>
                      </a:pPr>
                      <a:r>
                        <a:rPr lang="en-GB" sz="1800" i="0" u="none" kern="1200" dirty="0">
                          <a:solidFill>
                            <a:schemeClr val="tx1"/>
                          </a:solidFill>
                          <a:effectLst/>
                          <a:latin typeface="+mn-lt"/>
                          <a:ea typeface="+mn-ea"/>
                          <a:cs typeface="+mn-cs"/>
                        </a:rPr>
                        <a:t>Days 1, 2, 4, 5, 8, 9, 11, and 12 of first 8 21-day bortezomib cycles</a:t>
                      </a:r>
                    </a:p>
                  </a:txBody>
                  <a:tcPr/>
                </a:tc>
                <a:extLst>
                  <a:ext uri="{0D108BD9-81ED-4DB2-BD59-A6C34878D82A}">
                    <a16:rowId xmlns:a16="http://schemas.microsoft.com/office/drawing/2014/main" val="2152176351"/>
                  </a:ext>
                </a:extLst>
              </a:tr>
              <a:tr h="1435352">
                <a:tc>
                  <a:txBody>
                    <a:bodyPr/>
                    <a:lstStyle/>
                    <a:p>
                      <a:r>
                        <a:rPr lang="en-GB" sz="1800" dirty="0">
                          <a:solidFill>
                            <a:schemeClr val="bg1"/>
                          </a:solidFill>
                          <a:latin typeface="+mn-lt"/>
                        </a:rPr>
                        <a:t>Price</a:t>
                      </a:r>
                    </a:p>
                  </a:txBody>
                  <a:tcPr>
                    <a:solidFill>
                      <a:schemeClr val="accent1"/>
                    </a:solidFill>
                  </a:tcPr>
                </a:tc>
                <a:tc>
                  <a:txBody>
                    <a:bodyPr/>
                    <a:lstStyle/>
                    <a:p>
                      <a:r>
                        <a:rPr lang="en-GB" sz="1800" kern="1200" dirty="0">
                          <a:solidFill>
                            <a:schemeClr val="dk1"/>
                          </a:solidFill>
                          <a:effectLst/>
                          <a:latin typeface="+mn-lt"/>
                          <a:ea typeface="+mn-ea"/>
                          <a:cs typeface="+mn-cs"/>
                        </a:rPr>
                        <a:t>List Price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1,800 mg (fixed-dose vial) = £4,320.00 (excl. VAT)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400 mg (intravenous infusion) = £1,440 (excl. VAT)</a:t>
                      </a:r>
                    </a:p>
                    <a:p>
                      <a:pPr marL="342900" indent="-342900">
                        <a:buFont typeface="Arial" panose="020B0604020202020204" pitchFamily="34" charset="0"/>
                        <a:buChar char="•"/>
                      </a:pPr>
                      <a:r>
                        <a:rPr lang="en-GB" sz="1800" kern="1200" dirty="0">
                          <a:solidFill>
                            <a:schemeClr val="dk1"/>
                          </a:solidFill>
                          <a:effectLst/>
                          <a:latin typeface="+mn-lt"/>
                          <a:ea typeface="+mn-ea"/>
                          <a:cs typeface="+mn-cs"/>
                        </a:rPr>
                        <a:t>100 mg (intravenous infusion) = £360 (excl. VAT)</a:t>
                      </a:r>
                    </a:p>
                    <a:p>
                      <a:r>
                        <a:rPr lang="en-GB" sz="1800" u="none" dirty="0">
                          <a:solidFill>
                            <a:schemeClr val="tx1"/>
                          </a:solidFill>
                          <a:latin typeface="+mn-lt"/>
                        </a:rPr>
                        <a:t>Confidential discount applicable</a:t>
                      </a:r>
                    </a:p>
                  </a:txBody>
                  <a:tcPr/>
                </a:tc>
                <a:extLst>
                  <a:ext uri="{0D108BD9-81ED-4DB2-BD59-A6C34878D82A}">
                    <a16:rowId xmlns:a16="http://schemas.microsoft.com/office/drawing/2014/main" val="3201822029"/>
                  </a:ext>
                </a:extLst>
              </a:tr>
            </a:tbl>
          </a:graphicData>
        </a:graphic>
      </p:graphicFrame>
      <p:sp>
        <p:nvSpPr>
          <p:cNvPr id="4" name="Slide Number Placeholder 3">
            <a:extLst>
              <a:ext uri="{FF2B5EF4-FFF2-40B4-BE49-F238E27FC236}">
                <a16:creationId xmlns:a16="http://schemas.microsoft.com/office/drawing/2014/main" id="{2C69A4B7-50DB-CF92-388A-5E51A58A8D0F}"/>
              </a:ext>
            </a:extLst>
          </p:cNvPr>
          <p:cNvSpPr txBox="1">
            <a:spLocks/>
          </p:cNvSpPr>
          <p:nvPr/>
        </p:nvSpPr>
        <p:spPr>
          <a:xfrm>
            <a:off x="11565172" y="6412375"/>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4</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744919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234186" y="270687"/>
            <a:ext cx="11527684" cy="1022110"/>
          </a:xfrm>
        </p:spPr>
        <p:txBody>
          <a:bodyPr>
            <a:normAutofit/>
          </a:bodyPr>
          <a:lstStyle/>
          <a:p>
            <a:pPr>
              <a:tabLst>
                <a:tab pos="6007100" algn="l"/>
              </a:tabLst>
            </a:pPr>
            <a:r>
              <a:rPr lang="en-GB" sz="3600" dirty="0"/>
              <a:t>CASTOR results – OS</a:t>
            </a:r>
            <a:br>
              <a:rPr lang="en-GB" sz="3600" dirty="0"/>
            </a:br>
            <a:r>
              <a:rPr lang="en-GB" sz="2700" dirty="0" err="1"/>
              <a:t>OS</a:t>
            </a:r>
            <a:r>
              <a:rPr lang="en-GB" sz="2700" dirty="0"/>
              <a:t> was key area of uncertainty in TA573 due to data immaturity</a:t>
            </a:r>
            <a:endParaRPr lang="en-GB" sz="2700" b="0" dirty="0"/>
          </a:p>
        </p:txBody>
      </p:sp>
      <p:pic>
        <p:nvPicPr>
          <p:cNvPr id="6" name="Picture 5">
            <a:extLst>
              <a:ext uri="{FF2B5EF4-FFF2-40B4-BE49-F238E27FC236}">
                <a16:creationId xmlns:a16="http://schemas.microsoft.com/office/drawing/2014/main" id="{B4397B46-9146-2F18-C4BB-ABFDF14F0F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689" t="12194" r="1421"/>
          <a:stretch/>
        </p:blipFill>
        <p:spPr bwMode="auto">
          <a:xfrm>
            <a:off x="-10891" y="1781745"/>
            <a:ext cx="5998028" cy="4711967"/>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482FCB53-E98D-9055-C83E-43DB5933E2D4}"/>
              </a:ext>
            </a:extLst>
          </p:cNvPr>
          <p:cNvSpPr txBox="1"/>
          <p:nvPr/>
        </p:nvSpPr>
        <p:spPr>
          <a:xfrm>
            <a:off x="185057" y="1206498"/>
            <a:ext cx="5689732" cy="646331"/>
          </a:xfrm>
          <a:prstGeom prst="rect">
            <a:avLst/>
          </a:prstGeom>
          <a:noFill/>
        </p:spPr>
        <p:txBody>
          <a:bodyPr wrap="square" rtlCol="0">
            <a:spAutoFit/>
          </a:bodyPr>
          <a:lstStyle/>
          <a:p>
            <a:r>
              <a:rPr lang="en-GB" b="1" dirty="0"/>
              <a:t>Figure 4 </a:t>
            </a:r>
            <a:r>
              <a:rPr lang="en-GB" dirty="0"/>
              <a:t>Unadjusted </a:t>
            </a:r>
            <a:r>
              <a:rPr lang="en-GB" dirty="0" err="1"/>
              <a:t>kaplan</a:t>
            </a:r>
            <a:r>
              <a:rPr lang="en-GB" dirty="0"/>
              <a:t>-Meier plot of OS in 1PL subgroup</a:t>
            </a:r>
          </a:p>
        </p:txBody>
      </p:sp>
      <p:sp>
        <p:nvSpPr>
          <p:cNvPr id="9" name="Rectangle 8" descr="Marker showing slides are confidential ">
            <a:extLst>
              <a:ext uri="{FF2B5EF4-FFF2-40B4-BE49-F238E27FC236}">
                <a16:creationId xmlns:a16="http://schemas.microsoft.com/office/drawing/2014/main" id="{6E0DBA73-2823-D111-EA13-3B82610AFEEE}"/>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10" name="TextBox 9">
            <a:extLst>
              <a:ext uri="{FF2B5EF4-FFF2-40B4-BE49-F238E27FC236}">
                <a16:creationId xmlns:a16="http://schemas.microsoft.com/office/drawing/2014/main" id="{1944E941-09B3-5325-59E7-3C5AE0450270}"/>
              </a:ext>
            </a:extLst>
          </p:cNvPr>
          <p:cNvSpPr txBox="1"/>
          <p:nvPr/>
        </p:nvSpPr>
        <p:spPr>
          <a:xfrm>
            <a:off x="788220" y="6407426"/>
            <a:ext cx="11089679" cy="338554"/>
          </a:xfrm>
          <a:prstGeom prst="rect">
            <a:avLst/>
          </a:prstGeom>
          <a:noFill/>
        </p:spPr>
        <p:txBody>
          <a:bodyPr wrap="square" rtlCol="0">
            <a:spAutoFit/>
          </a:bodyPr>
          <a:lstStyle/>
          <a:p>
            <a:r>
              <a:rPr lang="en-GB" sz="1600" dirty="0"/>
              <a:t>Abbreviations: CI, confidence interval; NE, not estimable; OS, overall survival; 1PL, one prior line of therapy</a:t>
            </a:r>
            <a:endParaRPr lang="en-GB" sz="1400" dirty="0"/>
          </a:p>
        </p:txBody>
      </p:sp>
      <p:sp>
        <p:nvSpPr>
          <p:cNvPr id="7" name="Rectangle 6">
            <a:extLst>
              <a:ext uri="{FF2B5EF4-FFF2-40B4-BE49-F238E27FC236}">
                <a16:creationId xmlns:a16="http://schemas.microsoft.com/office/drawing/2014/main" id="{2685DD82-DBDF-CE30-D066-06A4522DD405}"/>
              </a:ext>
            </a:extLst>
          </p:cNvPr>
          <p:cNvSpPr/>
          <p:nvPr/>
        </p:nvSpPr>
        <p:spPr>
          <a:xfrm>
            <a:off x="4929912" y="2760133"/>
            <a:ext cx="883059" cy="474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FE83E41-994F-72A6-BB99-8BB7181925C0}"/>
              </a:ext>
            </a:extLst>
          </p:cNvPr>
          <p:cNvSpPr txBox="1"/>
          <p:nvPr/>
        </p:nvSpPr>
        <p:spPr>
          <a:xfrm>
            <a:off x="3585163" y="2149344"/>
            <a:ext cx="2289626" cy="923330"/>
          </a:xfrm>
          <a:prstGeom prst="rect">
            <a:avLst/>
          </a:prstGeom>
          <a:noFill/>
        </p:spPr>
        <p:txBody>
          <a:bodyPr wrap="square">
            <a:spAutoFit/>
          </a:bodyPr>
          <a:lstStyle/>
          <a:p>
            <a:pPr algn="r"/>
            <a:r>
              <a:rPr lang="en-GB" sz="1800" dirty="0">
                <a:effectLst/>
                <a:latin typeface="+mn-lt"/>
                <a:cs typeface="Arial" panose="020B0604020202020204" pitchFamily="34" charset="0"/>
              </a:rPr>
              <a:t>DARA+BOR+DEX</a:t>
            </a:r>
            <a:br>
              <a:rPr lang="en-GB" sz="1800" dirty="0">
                <a:effectLst/>
                <a:latin typeface="+mn-lt"/>
                <a:cs typeface="Arial" panose="020B0604020202020204" pitchFamily="34" charset="0"/>
              </a:rPr>
            </a:br>
            <a:r>
              <a:rPr lang="en-GB" sz="1800" dirty="0">
                <a:effectLst/>
                <a:latin typeface="+mn-lt"/>
                <a:cs typeface="Arial" panose="020B0604020202020204" pitchFamily="34" charset="0"/>
              </a:rPr>
              <a:t>median OS</a:t>
            </a:r>
            <a:r>
              <a:rPr lang="en-GB" dirty="0">
                <a:cs typeface="Arial" panose="020B0604020202020204" pitchFamily="34" charset="0"/>
              </a:rPr>
              <a:t>: </a:t>
            </a:r>
          </a:p>
          <a:p>
            <a:pPr algn="r"/>
            <a:r>
              <a:rPr lang="en-GB" dirty="0">
                <a:cs typeface="Arial" panose="020B0604020202020204" pitchFamily="34" charset="0"/>
              </a:rPr>
              <a:t>Not estimable (NE)</a:t>
            </a:r>
            <a:endParaRPr lang="en-GB" dirty="0"/>
          </a:p>
        </p:txBody>
      </p:sp>
      <p:sp>
        <p:nvSpPr>
          <p:cNvPr id="11" name="TextBox 10">
            <a:extLst>
              <a:ext uri="{FF2B5EF4-FFF2-40B4-BE49-F238E27FC236}">
                <a16:creationId xmlns:a16="http://schemas.microsoft.com/office/drawing/2014/main" id="{9D01075C-F9F3-F54F-F0A8-4CD32E64BF8C}"/>
              </a:ext>
            </a:extLst>
          </p:cNvPr>
          <p:cNvSpPr txBox="1"/>
          <p:nvPr/>
        </p:nvSpPr>
        <p:spPr>
          <a:xfrm>
            <a:off x="3281464" y="4307501"/>
            <a:ext cx="2716562" cy="646331"/>
          </a:xfrm>
          <a:prstGeom prst="rect">
            <a:avLst/>
          </a:prstGeom>
          <a:solidFill>
            <a:schemeClr val="bg1"/>
          </a:solidFill>
        </p:spPr>
        <p:txBody>
          <a:bodyPr wrap="square">
            <a:spAutoFit/>
          </a:bodyPr>
          <a:lstStyle/>
          <a:p>
            <a:pPr algn="r"/>
            <a:r>
              <a:rPr lang="en-GB" sz="1800" dirty="0">
                <a:effectLst/>
                <a:latin typeface="+mn-lt"/>
                <a:cs typeface="Arial" panose="020B0604020202020204" pitchFamily="34" charset="0"/>
              </a:rPr>
              <a:t>BOR+DEX</a:t>
            </a:r>
            <a:br>
              <a:rPr lang="en-GB" sz="1800" dirty="0">
                <a:effectLst/>
                <a:latin typeface="+mn-lt"/>
                <a:cs typeface="Arial" panose="020B0604020202020204" pitchFamily="34" charset="0"/>
              </a:rPr>
            </a:br>
            <a:r>
              <a:rPr lang="en-GB" sz="1800" dirty="0">
                <a:effectLst/>
                <a:latin typeface="+mn-lt"/>
                <a:cs typeface="Arial" panose="020B0604020202020204" pitchFamily="34" charset="0"/>
              </a:rPr>
              <a:t>median OS</a:t>
            </a:r>
            <a:r>
              <a:rPr lang="en-GB" dirty="0">
                <a:cs typeface="Arial" panose="020B0604020202020204" pitchFamily="34" charset="0"/>
              </a:rPr>
              <a:t>: 47.0 months </a:t>
            </a:r>
            <a:endParaRPr lang="en-GB" dirty="0"/>
          </a:p>
        </p:txBody>
      </p:sp>
      <p:sp>
        <p:nvSpPr>
          <p:cNvPr id="13" name="Rectangle 12">
            <a:extLst>
              <a:ext uri="{FF2B5EF4-FFF2-40B4-BE49-F238E27FC236}">
                <a16:creationId xmlns:a16="http://schemas.microsoft.com/office/drawing/2014/main" id="{2949C684-EEEC-973C-DF09-C24861113BB8}"/>
              </a:ext>
            </a:extLst>
          </p:cNvPr>
          <p:cNvSpPr/>
          <p:nvPr/>
        </p:nvSpPr>
        <p:spPr>
          <a:xfrm>
            <a:off x="986589" y="4337592"/>
            <a:ext cx="2129590" cy="733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Unadjusted HR 0.56 (0.39, 0.80)</a:t>
            </a:r>
          </a:p>
        </p:txBody>
      </p:sp>
      <p:sp>
        <p:nvSpPr>
          <p:cNvPr id="14" name="Slide Number Placeholder 3">
            <a:extLst>
              <a:ext uri="{FF2B5EF4-FFF2-40B4-BE49-F238E27FC236}">
                <a16:creationId xmlns:a16="http://schemas.microsoft.com/office/drawing/2014/main" id="{724E6D1C-FD84-024B-C5EB-97D64790405A}"/>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40</a:t>
            </a:fld>
            <a:endParaRPr lang="en-US" sz="1400" dirty="0">
              <a:solidFill>
                <a:schemeClr val="tx1"/>
              </a:solidFill>
              <a:latin typeface="Arial" panose="020B0604020202020204" pitchFamily="34" charset="0"/>
              <a:ea typeface="Arial" panose="02000503000000020004" pitchFamily="2" charset="0"/>
            </a:endParaRPr>
          </a:p>
        </p:txBody>
      </p:sp>
      <p:sp>
        <p:nvSpPr>
          <p:cNvPr id="15" name="TextBox 14">
            <a:extLst>
              <a:ext uri="{FF2B5EF4-FFF2-40B4-BE49-F238E27FC236}">
                <a16:creationId xmlns:a16="http://schemas.microsoft.com/office/drawing/2014/main" id="{578165CD-6042-C50A-A33B-E0E6674961D6}"/>
              </a:ext>
            </a:extLst>
          </p:cNvPr>
          <p:cNvSpPr txBox="1"/>
          <p:nvPr/>
        </p:nvSpPr>
        <p:spPr>
          <a:xfrm>
            <a:off x="6183085" y="1193109"/>
            <a:ext cx="5852132" cy="646331"/>
          </a:xfrm>
          <a:prstGeom prst="rect">
            <a:avLst/>
          </a:prstGeom>
          <a:noFill/>
        </p:spPr>
        <p:txBody>
          <a:bodyPr wrap="square" rtlCol="0">
            <a:spAutoFit/>
          </a:bodyPr>
          <a:lstStyle/>
          <a:p>
            <a:r>
              <a:rPr lang="en-GB" b="1" dirty="0"/>
              <a:t>Figure 4 </a:t>
            </a:r>
            <a:r>
              <a:rPr lang="en-GB" dirty="0"/>
              <a:t>Adjusted </a:t>
            </a:r>
            <a:r>
              <a:rPr lang="en-GB" dirty="0" err="1"/>
              <a:t>kaplan</a:t>
            </a:r>
            <a:r>
              <a:rPr lang="en-GB" dirty="0"/>
              <a:t>-Meier plot of OS in 1PL subgroup (DARA 4</a:t>
            </a:r>
            <a:r>
              <a:rPr lang="en-GB" baseline="30000" dirty="0"/>
              <a:t>th</a:t>
            </a:r>
            <a:r>
              <a:rPr lang="en-GB" dirty="0"/>
              <a:t> line not adjusted for)</a:t>
            </a:r>
          </a:p>
        </p:txBody>
      </p:sp>
      <p:sp>
        <p:nvSpPr>
          <p:cNvPr id="3" name="Rectangle 2">
            <a:extLst>
              <a:ext uri="{FF2B5EF4-FFF2-40B4-BE49-F238E27FC236}">
                <a16:creationId xmlns:a16="http://schemas.microsoft.com/office/drawing/2014/main" id="{F71246F7-FC78-4393-81B5-76AF6AE1F3E1}"/>
              </a:ext>
            </a:extLst>
          </p:cNvPr>
          <p:cNvSpPr/>
          <p:nvPr/>
        </p:nvSpPr>
        <p:spPr>
          <a:xfrm>
            <a:off x="6163311" y="1881442"/>
            <a:ext cx="5714588" cy="3965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8792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1EA06-CDEB-B910-BF71-DD5B7ADA2213}"/>
              </a:ext>
            </a:extLst>
          </p:cNvPr>
          <p:cNvSpPr txBox="1"/>
          <p:nvPr/>
        </p:nvSpPr>
        <p:spPr>
          <a:xfrm>
            <a:off x="0" y="6302901"/>
            <a:ext cx="1638300" cy="593961"/>
          </a:xfrm>
          <a:prstGeom prst="rect">
            <a:avLst/>
          </a:prstGeom>
          <a:solidFill>
            <a:srgbClr val="FFFFFF"/>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125913" y="183309"/>
            <a:ext cx="11983144" cy="1276350"/>
          </a:xfrm>
        </p:spPr>
        <p:txBody>
          <a:bodyPr>
            <a:normAutofit fontScale="90000"/>
          </a:bodyPr>
          <a:lstStyle/>
          <a:p>
            <a:r>
              <a:rPr lang="en-GB" sz="3600" dirty="0"/>
              <a:t>Survival models: Comparison with SACT data (key issue 4)</a:t>
            </a:r>
            <a:br>
              <a:rPr lang="en-GB" sz="3600" dirty="0"/>
            </a:br>
            <a:r>
              <a:rPr lang="en-GB" sz="2700" b="0" dirty="0"/>
              <a:t>Model does not account for SACT data which shows less favourable outcomes</a:t>
            </a:r>
          </a:p>
        </p:txBody>
      </p:sp>
      <p:sp>
        <p:nvSpPr>
          <p:cNvPr id="15" name="Rectangle 14">
            <a:extLst>
              <a:ext uri="{FF2B5EF4-FFF2-40B4-BE49-F238E27FC236}">
                <a16:creationId xmlns:a16="http://schemas.microsoft.com/office/drawing/2014/main" id="{A095D89B-195A-4D94-A8DE-CD5502F42403}"/>
              </a:ext>
            </a:extLst>
          </p:cNvPr>
          <p:cNvSpPr/>
          <p:nvPr/>
        </p:nvSpPr>
        <p:spPr>
          <a:xfrm>
            <a:off x="237511" y="1307137"/>
            <a:ext cx="4056974" cy="472937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EAG </a:t>
            </a:r>
          </a:p>
          <a:p>
            <a:pPr marL="285750" indent="-285750">
              <a:buFont typeface="Arial" panose="020B0604020202020204" pitchFamily="34" charset="0"/>
              <a:buChar char="•"/>
            </a:pPr>
            <a:r>
              <a:rPr lang="en-GB" b="1" dirty="0">
                <a:solidFill>
                  <a:schemeClr val="tx1"/>
                </a:solidFill>
              </a:rPr>
              <a:t>SACT</a:t>
            </a:r>
            <a:r>
              <a:rPr lang="en-GB" dirty="0">
                <a:solidFill>
                  <a:schemeClr val="tx1"/>
                </a:solidFill>
              </a:rPr>
              <a:t> OS rate significantly lower than </a:t>
            </a:r>
            <a:r>
              <a:rPr lang="en-GB" b="1" dirty="0">
                <a:solidFill>
                  <a:schemeClr val="tx1"/>
                </a:solidFill>
              </a:rPr>
              <a:t>CASTOR</a:t>
            </a:r>
            <a:r>
              <a:rPr lang="en-GB" dirty="0">
                <a:solidFill>
                  <a:schemeClr val="tx1"/>
                </a:solidFill>
              </a:rPr>
              <a:t> rate used for modelling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SACT data not used in model</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No scenario analyses assessing impact of SACT data (baseline characteristics and outcomes) on ICER</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SACT population are older and therefore likely to be less fit</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Model may not be generalisable to the NHS</a:t>
            </a:r>
          </a:p>
          <a:p>
            <a:endParaRPr lang="en-GB" dirty="0">
              <a:solidFill>
                <a:schemeClr val="tx1"/>
              </a:solidFill>
            </a:endParaRPr>
          </a:p>
          <a:p>
            <a:endParaRPr lang="en-GB" dirty="0"/>
          </a:p>
        </p:txBody>
      </p:sp>
      <p:sp>
        <p:nvSpPr>
          <p:cNvPr id="27" name="Rectangle 26" descr="Marker showing slides are confidential ">
            <a:extLst>
              <a:ext uri="{FF2B5EF4-FFF2-40B4-BE49-F238E27FC236}">
                <a16:creationId xmlns:a16="http://schemas.microsoft.com/office/drawing/2014/main" id="{881C1EF0-DDB1-413D-A281-2415F3270B04}"/>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5" name="TextBox 4">
            <a:extLst>
              <a:ext uri="{FF2B5EF4-FFF2-40B4-BE49-F238E27FC236}">
                <a16:creationId xmlns:a16="http://schemas.microsoft.com/office/drawing/2014/main" id="{247469D5-4042-E02C-8234-7200A6BD755B}"/>
              </a:ext>
            </a:extLst>
          </p:cNvPr>
          <p:cNvSpPr txBox="1"/>
          <p:nvPr/>
        </p:nvSpPr>
        <p:spPr>
          <a:xfrm>
            <a:off x="4387431" y="912249"/>
            <a:ext cx="7378943" cy="369332"/>
          </a:xfrm>
          <a:prstGeom prst="rect">
            <a:avLst/>
          </a:prstGeom>
          <a:noFill/>
        </p:spPr>
        <p:txBody>
          <a:bodyPr wrap="none" rtlCol="0">
            <a:spAutoFit/>
          </a:bodyPr>
          <a:lstStyle/>
          <a:p>
            <a:r>
              <a:rPr lang="en-GB" b="1" dirty="0"/>
              <a:t>Figure 9 OS survival curves for DARA+BOR+DEX and SACT data </a:t>
            </a:r>
            <a:endParaRPr lang="en-GB" dirty="0"/>
          </a:p>
        </p:txBody>
      </p:sp>
      <p:sp>
        <p:nvSpPr>
          <p:cNvPr id="6" name="TextBox 5">
            <a:extLst>
              <a:ext uri="{FF2B5EF4-FFF2-40B4-BE49-F238E27FC236}">
                <a16:creationId xmlns:a16="http://schemas.microsoft.com/office/drawing/2014/main" id="{C3DB832B-5A59-0C14-C190-77B3EC777366}"/>
              </a:ext>
            </a:extLst>
          </p:cNvPr>
          <p:cNvSpPr txBox="1"/>
          <p:nvPr/>
        </p:nvSpPr>
        <p:spPr>
          <a:xfrm>
            <a:off x="949151" y="6077987"/>
            <a:ext cx="12158425" cy="338554"/>
          </a:xfrm>
          <a:prstGeom prst="rect">
            <a:avLst/>
          </a:prstGeom>
          <a:noFill/>
        </p:spPr>
        <p:txBody>
          <a:bodyPr wrap="square" rtlCol="0">
            <a:spAutoFit/>
          </a:bodyPr>
          <a:lstStyle/>
          <a:p>
            <a:r>
              <a:rPr lang="en-GB" sz="1600" dirty="0"/>
              <a:t>Abbreviations: ICER, incremental cost-effectiveness ratio; </a:t>
            </a:r>
            <a:r>
              <a:rPr lang="en-GB" sz="1600" dirty="0">
                <a:effectLst/>
                <a:latin typeface="Segoe UI" panose="020B0502040204020203" pitchFamily="34" charset="0"/>
              </a:rPr>
              <a:t>OS, overall survival</a:t>
            </a:r>
            <a:endParaRPr lang="en-GB" sz="1400" dirty="0"/>
          </a:p>
        </p:txBody>
      </p:sp>
      <p:sp>
        <p:nvSpPr>
          <p:cNvPr id="7" name="Slide Number Placeholder 3">
            <a:extLst>
              <a:ext uri="{FF2B5EF4-FFF2-40B4-BE49-F238E27FC236}">
                <a16:creationId xmlns:a16="http://schemas.microsoft.com/office/drawing/2014/main" id="{7D1B6959-FAC9-674D-A8EB-8BD458A289C7}"/>
              </a:ext>
            </a:extLst>
          </p:cNvPr>
          <p:cNvSpPr txBox="1">
            <a:spLocks/>
          </p:cNvSpPr>
          <p:nvPr/>
        </p:nvSpPr>
        <p:spPr>
          <a:xfrm>
            <a:off x="1163901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41</a:t>
            </a:fld>
            <a:endParaRPr lang="en-US" sz="1400" dirty="0">
              <a:solidFill>
                <a:schemeClr val="tx1"/>
              </a:solidFill>
              <a:latin typeface="Arial" panose="020B0604020202020204" pitchFamily="34" charset="0"/>
              <a:ea typeface="Arial" panose="02000503000000020004" pitchFamily="2" charset="0"/>
            </a:endParaRPr>
          </a:p>
        </p:txBody>
      </p:sp>
      <p:sp>
        <p:nvSpPr>
          <p:cNvPr id="8" name="Rectangle 7">
            <a:extLst>
              <a:ext uri="{FF2B5EF4-FFF2-40B4-BE49-F238E27FC236}">
                <a16:creationId xmlns:a16="http://schemas.microsoft.com/office/drawing/2014/main" id="{FDEC5043-8317-03D7-3B27-5981CCE4C0C0}"/>
              </a:ext>
            </a:extLst>
          </p:cNvPr>
          <p:cNvSpPr/>
          <p:nvPr/>
        </p:nvSpPr>
        <p:spPr>
          <a:xfrm>
            <a:off x="4494251" y="1293416"/>
            <a:ext cx="7378943" cy="4743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2598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354666-E7AF-CDF9-F4C3-78194DCCBEA8}"/>
              </a:ext>
            </a:extLst>
          </p:cNvPr>
          <p:cNvSpPr/>
          <p:nvPr/>
        </p:nvSpPr>
        <p:spPr>
          <a:xfrm>
            <a:off x="265151" y="1691639"/>
            <a:ext cx="5333081" cy="35755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CE1EA06-CDEB-B910-BF71-DD5B7ADA2213}"/>
              </a:ext>
            </a:extLst>
          </p:cNvPr>
          <p:cNvSpPr txBox="1"/>
          <p:nvPr/>
        </p:nvSpPr>
        <p:spPr>
          <a:xfrm>
            <a:off x="0" y="6302901"/>
            <a:ext cx="1638300" cy="593961"/>
          </a:xfrm>
          <a:prstGeom prst="rect">
            <a:avLst/>
          </a:prstGeom>
          <a:solidFill>
            <a:srgbClr val="FFFFFF"/>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104428" y="151300"/>
            <a:ext cx="11983144" cy="1276350"/>
          </a:xfrm>
        </p:spPr>
        <p:txBody>
          <a:bodyPr>
            <a:normAutofit/>
          </a:bodyPr>
          <a:lstStyle/>
          <a:p>
            <a:r>
              <a:rPr lang="en-GB" sz="3600" dirty="0"/>
              <a:t>Survival models: Distribution methods (Key issue 5)</a:t>
            </a:r>
            <a:br>
              <a:rPr lang="en-GB" sz="3600" dirty="0"/>
            </a:br>
            <a:endParaRPr lang="en-GB" sz="2700" b="0" dirty="0"/>
          </a:p>
        </p:txBody>
      </p:sp>
      <p:sp>
        <p:nvSpPr>
          <p:cNvPr id="15" name="Rectangle 14">
            <a:extLst>
              <a:ext uri="{FF2B5EF4-FFF2-40B4-BE49-F238E27FC236}">
                <a16:creationId xmlns:a16="http://schemas.microsoft.com/office/drawing/2014/main" id="{A095D89B-195A-4D94-A8DE-CD5502F42403}"/>
              </a:ext>
            </a:extLst>
          </p:cNvPr>
          <p:cNvSpPr/>
          <p:nvPr/>
        </p:nvSpPr>
        <p:spPr>
          <a:xfrm>
            <a:off x="265151" y="5367852"/>
            <a:ext cx="5306806" cy="6034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rgbClr val="FFC000"/>
                </a:solidFill>
              </a:rPr>
              <a:t>Company</a:t>
            </a:r>
            <a:r>
              <a:rPr lang="en-GB" dirty="0">
                <a:solidFill>
                  <a:schemeClr val="tx1"/>
                </a:solidFill>
              </a:rPr>
              <a:t> used </a:t>
            </a:r>
            <a:r>
              <a:rPr lang="en-GB" b="1" dirty="0" err="1">
                <a:solidFill>
                  <a:schemeClr val="tx1"/>
                </a:solidFill>
              </a:rPr>
              <a:t>LogLogistic</a:t>
            </a:r>
            <a:r>
              <a:rPr lang="en-GB" b="1" dirty="0">
                <a:solidFill>
                  <a:schemeClr val="tx1"/>
                </a:solidFill>
              </a:rPr>
              <a:t> </a:t>
            </a:r>
            <a:r>
              <a:rPr lang="en-GB" dirty="0">
                <a:solidFill>
                  <a:schemeClr val="tx1"/>
                </a:solidFill>
              </a:rPr>
              <a:t>as </a:t>
            </a:r>
            <a:r>
              <a:rPr lang="en-GB" b="1" dirty="0">
                <a:solidFill>
                  <a:schemeClr val="tx1"/>
                </a:solidFill>
              </a:rPr>
              <a:t>CASTOR</a:t>
            </a:r>
            <a:r>
              <a:rPr lang="en-GB" dirty="0">
                <a:solidFill>
                  <a:schemeClr val="tx1"/>
                </a:solidFill>
              </a:rPr>
              <a:t> has rising hazards, plateau then decline, EAG agree</a:t>
            </a:r>
          </a:p>
        </p:txBody>
      </p:sp>
      <p:sp>
        <p:nvSpPr>
          <p:cNvPr id="27" name="Rectangle 26" descr="Marker showing slides are confidential ">
            <a:extLst>
              <a:ext uri="{FF2B5EF4-FFF2-40B4-BE49-F238E27FC236}">
                <a16:creationId xmlns:a16="http://schemas.microsoft.com/office/drawing/2014/main" id="{881C1EF0-DDB1-413D-A281-2415F3270B04}"/>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5" name="TextBox 4">
            <a:extLst>
              <a:ext uri="{FF2B5EF4-FFF2-40B4-BE49-F238E27FC236}">
                <a16:creationId xmlns:a16="http://schemas.microsoft.com/office/drawing/2014/main" id="{247469D5-4042-E02C-8234-7200A6BD755B}"/>
              </a:ext>
            </a:extLst>
          </p:cNvPr>
          <p:cNvSpPr txBox="1"/>
          <p:nvPr/>
        </p:nvSpPr>
        <p:spPr>
          <a:xfrm>
            <a:off x="136215" y="1045308"/>
            <a:ext cx="5430230" cy="646331"/>
          </a:xfrm>
          <a:prstGeom prst="rect">
            <a:avLst/>
          </a:prstGeom>
          <a:noFill/>
        </p:spPr>
        <p:txBody>
          <a:bodyPr wrap="square" rtlCol="0">
            <a:spAutoFit/>
          </a:bodyPr>
          <a:lstStyle/>
          <a:p>
            <a:r>
              <a:rPr lang="en-GB" b="1" dirty="0"/>
              <a:t>Figure 10 </a:t>
            </a:r>
            <a:r>
              <a:rPr lang="en-GB" dirty="0"/>
              <a:t>DARA+BOR+DEX smoothed OS hazard rates from CASTOR</a:t>
            </a:r>
          </a:p>
        </p:txBody>
      </p:sp>
      <p:sp>
        <p:nvSpPr>
          <p:cNvPr id="4" name="TextBox 3">
            <a:extLst>
              <a:ext uri="{FF2B5EF4-FFF2-40B4-BE49-F238E27FC236}">
                <a16:creationId xmlns:a16="http://schemas.microsoft.com/office/drawing/2014/main" id="{BA296ABA-238C-2D57-0E79-32D9FEA129C5}"/>
              </a:ext>
            </a:extLst>
          </p:cNvPr>
          <p:cNvSpPr txBox="1"/>
          <p:nvPr/>
        </p:nvSpPr>
        <p:spPr>
          <a:xfrm>
            <a:off x="2730426" y="6149012"/>
            <a:ext cx="8178480" cy="307777"/>
          </a:xfrm>
          <a:prstGeom prst="rect">
            <a:avLst/>
          </a:prstGeom>
          <a:noFill/>
        </p:spPr>
        <p:txBody>
          <a:bodyPr wrap="square" rtlCol="0">
            <a:spAutoFit/>
          </a:bodyPr>
          <a:lstStyle/>
          <a:p>
            <a:r>
              <a:rPr lang="en-GB" sz="1400" dirty="0"/>
              <a:t>Abbreviations: IPCW, inverse probability of censoring weighting; </a:t>
            </a:r>
            <a:r>
              <a:rPr lang="en-GB" sz="1400" dirty="0">
                <a:effectLst/>
                <a:latin typeface="Segoe UI" panose="020B0502040204020203" pitchFamily="34" charset="0"/>
              </a:rPr>
              <a:t>OS, overall survival</a:t>
            </a:r>
            <a:endParaRPr lang="en-GB" sz="1200" dirty="0"/>
          </a:p>
        </p:txBody>
      </p:sp>
      <p:sp>
        <p:nvSpPr>
          <p:cNvPr id="8" name="TextBox 7">
            <a:extLst>
              <a:ext uri="{FF2B5EF4-FFF2-40B4-BE49-F238E27FC236}">
                <a16:creationId xmlns:a16="http://schemas.microsoft.com/office/drawing/2014/main" id="{D043D89A-6669-AB86-64ED-4D0630159639}"/>
              </a:ext>
            </a:extLst>
          </p:cNvPr>
          <p:cNvSpPr txBox="1"/>
          <p:nvPr/>
        </p:nvSpPr>
        <p:spPr>
          <a:xfrm>
            <a:off x="6188844" y="1030708"/>
            <a:ext cx="5430230" cy="646331"/>
          </a:xfrm>
          <a:prstGeom prst="rect">
            <a:avLst/>
          </a:prstGeom>
          <a:noFill/>
        </p:spPr>
        <p:txBody>
          <a:bodyPr wrap="square" rtlCol="0">
            <a:spAutoFit/>
          </a:bodyPr>
          <a:lstStyle/>
          <a:p>
            <a:r>
              <a:rPr lang="en-GB" b="1" dirty="0"/>
              <a:t>Figure 11 </a:t>
            </a:r>
            <a:r>
              <a:rPr lang="en-GB" dirty="0"/>
              <a:t>BOR+DEX smoothed OS hazard rates from CASTOR</a:t>
            </a:r>
          </a:p>
        </p:txBody>
      </p:sp>
      <p:sp>
        <p:nvSpPr>
          <p:cNvPr id="16" name="Rectangle 15">
            <a:extLst>
              <a:ext uri="{FF2B5EF4-FFF2-40B4-BE49-F238E27FC236}">
                <a16:creationId xmlns:a16="http://schemas.microsoft.com/office/drawing/2014/main" id="{6108B06E-A358-39CC-023C-134A2412B92C}"/>
              </a:ext>
            </a:extLst>
          </p:cNvPr>
          <p:cNvSpPr/>
          <p:nvPr/>
        </p:nvSpPr>
        <p:spPr>
          <a:xfrm>
            <a:off x="6272186" y="5367852"/>
            <a:ext cx="5084662" cy="60342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rPr>
              <a:t>Company</a:t>
            </a:r>
            <a:r>
              <a:rPr lang="en-GB" dirty="0">
                <a:solidFill>
                  <a:schemeClr val="tx1"/>
                </a:solidFill>
              </a:rPr>
              <a:t> used </a:t>
            </a:r>
            <a:r>
              <a:rPr lang="en-GB" b="1" dirty="0">
                <a:solidFill>
                  <a:schemeClr val="tx1"/>
                </a:solidFill>
              </a:rPr>
              <a:t>Weibull </a:t>
            </a:r>
            <a:r>
              <a:rPr lang="en-GB" dirty="0">
                <a:solidFill>
                  <a:schemeClr val="tx1"/>
                </a:solidFill>
              </a:rPr>
              <a:t>after TE as </a:t>
            </a:r>
            <a:r>
              <a:rPr lang="en-GB" b="1" dirty="0">
                <a:solidFill>
                  <a:schemeClr val="tx1"/>
                </a:solidFill>
              </a:rPr>
              <a:t>CASTOR</a:t>
            </a:r>
            <a:r>
              <a:rPr lang="en-GB" dirty="0">
                <a:solidFill>
                  <a:schemeClr val="tx1"/>
                </a:solidFill>
              </a:rPr>
              <a:t> has gradually rising hazards. EAG agree</a:t>
            </a:r>
          </a:p>
        </p:txBody>
      </p:sp>
      <p:sp>
        <p:nvSpPr>
          <p:cNvPr id="11" name="Slide Number Placeholder 3">
            <a:extLst>
              <a:ext uri="{FF2B5EF4-FFF2-40B4-BE49-F238E27FC236}">
                <a16:creationId xmlns:a16="http://schemas.microsoft.com/office/drawing/2014/main" id="{A7D112A6-DB32-601C-807D-C99DB977C945}"/>
              </a:ext>
            </a:extLst>
          </p:cNvPr>
          <p:cNvSpPr txBox="1">
            <a:spLocks/>
          </p:cNvSpPr>
          <p:nvPr/>
        </p:nvSpPr>
        <p:spPr>
          <a:xfrm>
            <a:off x="11670321" y="6412764"/>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42</a:t>
            </a:fld>
            <a:endParaRPr lang="en-US" sz="1400" dirty="0">
              <a:solidFill>
                <a:schemeClr val="tx1"/>
              </a:solidFill>
              <a:latin typeface="Arial" panose="020B0604020202020204" pitchFamily="34" charset="0"/>
              <a:ea typeface="Arial" panose="02000503000000020004" pitchFamily="2" charset="0"/>
            </a:endParaRPr>
          </a:p>
        </p:txBody>
      </p:sp>
      <p:sp>
        <p:nvSpPr>
          <p:cNvPr id="14" name="Rectangle 13">
            <a:extLst>
              <a:ext uri="{FF2B5EF4-FFF2-40B4-BE49-F238E27FC236}">
                <a16:creationId xmlns:a16="http://schemas.microsoft.com/office/drawing/2014/main" id="{2050C1DA-CEB5-BED7-28AE-B2DEC62D8D1A}"/>
              </a:ext>
            </a:extLst>
          </p:cNvPr>
          <p:cNvSpPr/>
          <p:nvPr/>
        </p:nvSpPr>
        <p:spPr>
          <a:xfrm>
            <a:off x="6285993" y="1691639"/>
            <a:ext cx="5333081" cy="35755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078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1EA06-CDEB-B910-BF71-DD5B7ADA2213}"/>
              </a:ext>
            </a:extLst>
          </p:cNvPr>
          <p:cNvSpPr txBox="1"/>
          <p:nvPr/>
        </p:nvSpPr>
        <p:spPr>
          <a:xfrm>
            <a:off x="0" y="6302901"/>
            <a:ext cx="1638300" cy="593961"/>
          </a:xfrm>
          <a:prstGeom prst="rect">
            <a:avLst/>
          </a:prstGeom>
          <a:solidFill>
            <a:srgbClr val="FFFFFF"/>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104428" y="151300"/>
            <a:ext cx="11983144" cy="1276350"/>
          </a:xfrm>
        </p:spPr>
        <p:txBody>
          <a:bodyPr>
            <a:normAutofit/>
          </a:bodyPr>
          <a:lstStyle/>
          <a:p>
            <a:r>
              <a:rPr lang="en-GB" sz="3600" dirty="0"/>
              <a:t>Survival models: Distribution methods (Key issue 5)</a:t>
            </a:r>
            <a:br>
              <a:rPr lang="en-GB" sz="3600" dirty="0"/>
            </a:br>
            <a:endParaRPr lang="en-GB" sz="2700" b="0" dirty="0"/>
          </a:p>
        </p:txBody>
      </p:sp>
      <p:sp>
        <p:nvSpPr>
          <p:cNvPr id="27" name="Rectangle 26" descr="Marker showing slides are confidential ">
            <a:extLst>
              <a:ext uri="{FF2B5EF4-FFF2-40B4-BE49-F238E27FC236}">
                <a16:creationId xmlns:a16="http://schemas.microsoft.com/office/drawing/2014/main" id="{881C1EF0-DDB1-413D-A281-2415F3270B04}"/>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5" name="TextBox 4">
            <a:extLst>
              <a:ext uri="{FF2B5EF4-FFF2-40B4-BE49-F238E27FC236}">
                <a16:creationId xmlns:a16="http://schemas.microsoft.com/office/drawing/2014/main" id="{247469D5-4042-E02C-8234-7200A6BD755B}"/>
              </a:ext>
            </a:extLst>
          </p:cNvPr>
          <p:cNvSpPr txBox="1"/>
          <p:nvPr/>
        </p:nvSpPr>
        <p:spPr>
          <a:xfrm>
            <a:off x="136215" y="1094522"/>
            <a:ext cx="5646920" cy="369332"/>
          </a:xfrm>
          <a:prstGeom prst="rect">
            <a:avLst/>
          </a:prstGeom>
          <a:noFill/>
        </p:spPr>
        <p:txBody>
          <a:bodyPr wrap="square" rtlCol="0">
            <a:spAutoFit/>
          </a:bodyPr>
          <a:lstStyle/>
          <a:p>
            <a:r>
              <a:rPr lang="en-GB" b="1" dirty="0"/>
              <a:t>Figure 21 extrapolation of OS rates* for BOR+DEX</a:t>
            </a:r>
            <a:endParaRPr lang="en-GB" dirty="0"/>
          </a:p>
        </p:txBody>
      </p:sp>
      <p:sp>
        <p:nvSpPr>
          <p:cNvPr id="17" name="TextBox 16">
            <a:extLst>
              <a:ext uri="{FF2B5EF4-FFF2-40B4-BE49-F238E27FC236}">
                <a16:creationId xmlns:a16="http://schemas.microsoft.com/office/drawing/2014/main" id="{67C84B00-B207-EE2F-7779-42AE33D0BB37}"/>
              </a:ext>
            </a:extLst>
          </p:cNvPr>
          <p:cNvSpPr txBox="1"/>
          <p:nvPr/>
        </p:nvSpPr>
        <p:spPr>
          <a:xfrm>
            <a:off x="5761650" y="1098312"/>
            <a:ext cx="6233309" cy="369332"/>
          </a:xfrm>
          <a:prstGeom prst="rect">
            <a:avLst/>
          </a:prstGeom>
          <a:noFill/>
        </p:spPr>
        <p:txBody>
          <a:bodyPr wrap="none" rtlCol="0">
            <a:spAutoFit/>
          </a:bodyPr>
          <a:lstStyle/>
          <a:p>
            <a:r>
              <a:rPr lang="en-GB" b="1" dirty="0"/>
              <a:t>Table 22 Summary of company base-case assumptions</a:t>
            </a:r>
            <a:endParaRPr lang="en-GB" dirty="0"/>
          </a:p>
        </p:txBody>
      </p:sp>
      <p:sp>
        <p:nvSpPr>
          <p:cNvPr id="26" name="Rectangle 25">
            <a:extLst>
              <a:ext uri="{FF2B5EF4-FFF2-40B4-BE49-F238E27FC236}">
                <a16:creationId xmlns:a16="http://schemas.microsoft.com/office/drawing/2014/main" id="{AA0C7444-03B1-F6B6-19F3-6931AE3107CA}"/>
              </a:ext>
            </a:extLst>
          </p:cNvPr>
          <p:cNvSpPr/>
          <p:nvPr/>
        </p:nvSpPr>
        <p:spPr>
          <a:xfrm>
            <a:off x="228967" y="5369560"/>
            <a:ext cx="6304437" cy="88732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rgbClr val="7030A0"/>
                </a:solidFill>
              </a:rPr>
              <a:t>EAG </a:t>
            </a:r>
          </a:p>
          <a:p>
            <a:pPr marL="285750" indent="-285750">
              <a:buFont typeface="Arial" panose="020B0604020202020204" pitchFamily="34" charset="0"/>
              <a:buChar char="•"/>
            </a:pPr>
            <a:r>
              <a:rPr lang="en-GB" dirty="0">
                <a:solidFill>
                  <a:schemeClr val="tx1"/>
                </a:solidFill>
              </a:rPr>
              <a:t>Agree with company choice of distributions</a:t>
            </a:r>
          </a:p>
          <a:p>
            <a:pPr marL="285750" indent="-285750">
              <a:buFont typeface="Arial" panose="020B0604020202020204" pitchFamily="34" charset="0"/>
              <a:buChar char="•"/>
            </a:pPr>
            <a:r>
              <a:rPr lang="en-GB" dirty="0">
                <a:solidFill>
                  <a:schemeClr val="tx1"/>
                </a:solidFill>
              </a:rPr>
              <a:t>Note that original appraisal estimated 10% 10-year OS</a:t>
            </a:r>
          </a:p>
          <a:p>
            <a:endParaRPr lang="en-GB" b="1" dirty="0">
              <a:solidFill>
                <a:schemeClr val="tx1"/>
              </a:solidFill>
            </a:endParaRPr>
          </a:p>
          <a:p>
            <a:pPr marL="285750" indent="-285750">
              <a:buFont typeface="Arial" panose="020B0604020202020204" pitchFamily="34" charset="0"/>
              <a:buChar char="•"/>
            </a:pPr>
            <a:endParaRPr lang="en-GB" b="1" dirty="0">
              <a:solidFill>
                <a:schemeClr val="tx1"/>
              </a:solidFill>
            </a:endParaRPr>
          </a:p>
        </p:txBody>
      </p:sp>
      <p:sp>
        <p:nvSpPr>
          <p:cNvPr id="4" name="TextBox 3">
            <a:extLst>
              <a:ext uri="{FF2B5EF4-FFF2-40B4-BE49-F238E27FC236}">
                <a16:creationId xmlns:a16="http://schemas.microsoft.com/office/drawing/2014/main" id="{BA296ABA-238C-2D57-0E79-32D9FEA129C5}"/>
              </a:ext>
            </a:extLst>
          </p:cNvPr>
          <p:cNvSpPr txBox="1"/>
          <p:nvPr/>
        </p:nvSpPr>
        <p:spPr>
          <a:xfrm>
            <a:off x="5783135" y="4798166"/>
            <a:ext cx="5496499" cy="307777"/>
          </a:xfrm>
          <a:prstGeom prst="rect">
            <a:avLst/>
          </a:prstGeom>
          <a:noFill/>
        </p:spPr>
        <p:txBody>
          <a:bodyPr wrap="square" rtlCol="0">
            <a:spAutoFit/>
          </a:bodyPr>
          <a:lstStyle/>
          <a:p>
            <a:r>
              <a:rPr lang="en-GB" sz="1400" dirty="0"/>
              <a:t>Abbreviations: </a:t>
            </a:r>
            <a:r>
              <a:rPr lang="en-GB" sz="1400" dirty="0">
                <a:effectLst/>
                <a:latin typeface="Segoe UI" panose="020B0502040204020203" pitchFamily="34" charset="0"/>
              </a:rPr>
              <a:t>PFS, progression-free survival; OS, overall survival</a:t>
            </a:r>
            <a:endParaRPr lang="en-GB" sz="1200" dirty="0"/>
          </a:p>
        </p:txBody>
      </p:sp>
      <p:graphicFrame>
        <p:nvGraphicFramePr>
          <p:cNvPr id="11" name="Table 7">
            <a:extLst>
              <a:ext uri="{FF2B5EF4-FFF2-40B4-BE49-F238E27FC236}">
                <a16:creationId xmlns:a16="http://schemas.microsoft.com/office/drawing/2014/main" id="{6148665F-BAA7-2FA4-D181-0435958F21C7}"/>
              </a:ext>
            </a:extLst>
          </p:cNvPr>
          <p:cNvGraphicFramePr>
            <a:graphicFrameLocks noGrp="1"/>
          </p:cNvGraphicFramePr>
          <p:nvPr>
            <p:extLst>
              <p:ext uri="{D42A27DB-BD31-4B8C-83A1-F6EECF244321}">
                <p14:modId xmlns:p14="http://schemas.microsoft.com/office/powerpoint/2010/main" val="2701336699"/>
              </p:ext>
            </p:extLst>
          </p:nvPr>
        </p:nvGraphicFramePr>
        <p:xfrm>
          <a:off x="5761650" y="1482922"/>
          <a:ext cx="6304439" cy="3315245"/>
        </p:xfrm>
        <a:graphic>
          <a:graphicData uri="http://schemas.openxmlformats.org/drawingml/2006/table">
            <a:tbl>
              <a:tblPr firstRow="1" bandRow="1">
                <a:tableStyleId>{5C22544A-7EE6-4342-B048-85BDC9FD1C3A}</a:tableStyleId>
              </a:tblPr>
              <a:tblGrid>
                <a:gridCol w="964003">
                  <a:extLst>
                    <a:ext uri="{9D8B030D-6E8A-4147-A177-3AD203B41FA5}">
                      <a16:colId xmlns:a16="http://schemas.microsoft.com/office/drawing/2014/main" val="272456883"/>
                    </a:ext>
                  </a:extLst>
                </a:gridCol>
                <a:gridCol w="3537284">
                  <a:extLst>
                    <a:ext uri="{9D8B030D-6E8A-4147-A177-3AD203B41FA5}">
                      <a16:colId xmlns:a16="http://schemas.microsoft.com/office/drawing/2014/main" val="801348826"/>
                    </a:ext>
                  </a:extLst>
                </a:gridCol>
                <a:gridCol w="1803152">
                  <a:extLst>
                    <a:ext uri="{9D8B030D-6E8A-4147-A177-3AD203B41FA5}">
                      <a16:colId xmlns:a16="http://schemas.microsoft.com/office/drawing/2014/main" val="3195396957"/>
                    </a:ext>
                  </a:extLst>
                </a:gridCol>
              </a:tblGrid>
              <a:tr h="390029">
                <a:tc>
                  <a:txBody>
                    <a:bodyPr/>
                    <a:lstStyle/>
                    <a:p>
                      <a:endParaRPr lang="en-GB" sz="1800" dirty="0"/>
                    </a:p>
                  </a:txBody>
                  <a:tcPr/>
                </a:tc>
                <a:tc>
                  <a:txBody>
                    <a:bodyPr/>
                    <a:lstStyle/>
                    <a:p>
                      <a:r>
                        <a:rPr lang="en-GB" sz="1800" dirty="0"/>
                        <a:t>OS</a:t>
                      </a:r>
                    </a:p>
                  </a:txBody>
                  <a:tcPr/>
                </a:tc>
                <a:tc>
                  <a:txBody>
                    <a:bodyPr/>
                    <a:lstStyle/>
                    <a:p>
                      <a:r>
                        <a:rPr lang="en-GB" sz="1800" dirty="0"/>
                        <a:t>PFS</a:t>
                      </a:r>
                    </a:p>
                  </a:txBody>
                  <a:tcPr/>
                </a:tc>
                <a:extLst>
                  <a:ext uri="{0D108BD9-81ED-4DB2-BD59-A6C34878D82A}">
                    <a16:rowId xmlns:a16="http://schemas.microsoft.com/office/drawing/2014/main" val="1512388546"/>
                  </a:ext>
                </a:extLst>
              </a:tr>
              <a:tr h="975072">
                <a:tc>
                  <a:txBody>
                    <a:bodyPr/>
                    <a:lstStyle/>
                    <a:p>
                      <a:r>
                        <a:rPr lang="en-GB" sz="1800" dirty="0"/>
                        <a:t>DARA+</a:t>
                      </a:r>
                    </a:p>
                    <a:p>
                      <a:r>
                        <a:rPr lang="en-GB" sz="1800" dirty="0"/>
                        <a:t>BOR+</a:t>
                      </a:r>
                    </a:p>
                    <a:p>
                      <a:r>
                        <a:rPr lang="en-GB" sz="1800" dirty="0"/>
                        <a:t>DEX</a:t>
                      </a:r>
                    </a:p>
                  </a:txBody>
                  <a:tcPr/>
                </a:tc>
                <a:tc>
                  <a:txBody>
                    <a:bodyPr/>
                    <a:lstStyle/>
                    <a:p>
                      <a:pPr marL="285750" indent="-285750">
                        <a:buFont typeface="Arial" panose="020B0604020202020204" pitchFamily="34" charset="0"/>
                        <a:buChar char="•"/>
                      </a:pPr>
                      <a:r>
                        <a:rPr lang="en-GB" sz="1800" dirty="0"/>
                        <a:t>Log-logistic</a:t>
                      </a:r>
                    </a:p>
                    <a:p>
                      <a:pPr marL="285750" indent="-285750">
                        <a:buFont typeface="Arial" panose="020B0604020202020204" pitchFamily="34" charset="0"/>
                        <a:buChar char="•"/>
                      </a:pPr>
                      <a:r>
                        <a:rPr lang="en-GB" sz="1800" dirty="0"/>
                        <a:t>Adjusted for non-UK treatments</a:t>
                      </a:r>
                    </a:p>
                  </a:txBody>
                  <a:tcPr/>
                </a:tc>
                <a:tc>
                  <a:txBody>
                    <a:bodyPr/>
                    <a:lstStyle/>
                    <a:p>
                      <a:pPr marL="285750" indent="-285750">
                        <a:buFont typeface="Arial" panose="020B0604020202020204" pitchFamily="34" charset="0"/>
                        <a:buChar char="•"/>
                      </a:pPr>
                      <a:r>
                        <a:rPr lang="en-GB" sz="1800" dirty="0"/>
                        <a:t>4-year CASTOR</a:t>
                      </a:r>
                    </a:p>
                    <a:p>
                      <a:pPr marL="285750" indent="-285750">
                        <a:buFont typeface="Arial" panose="020B0604020202020204" pitchFamily="34" charset="0"/>
                        <a:buChar char="•"/>
                      </a:pPr>
                      <a:r>
                        <a:rPr lang="en-GB" sz="1800" dirty="0"/>
                        <a:t>Exponential</a:t>
                      </a:r>
                    </a:p>
                  </a:txBody>
                  <a:tcPr/>
                </a:tc>
                <a:extLst>
                  <a:ext uri="{0D108BD9-81ED-4DB2-BD59-A6C34878D82A}">
                    <a16:rowId xmlns:a16="http://schemas.microsoft.com/office/drawing/2014/main" val="2835378589"/>
                  </a:ext>
                </a:extLst>
              </a:tr>
              <a:tr h="975072">
                <a:tc>
                  <a:txBody>
                    <a:bodyPr/>
                    <a:lstStyle/>
                    <a:p>
                      <a:r>
                        <a:rPr lang="en-GB" sz="1800" dirty="0"/>
                        <a:t>BOR+</a:t>
                      </a:r>
                    </a:p>
                    <a:p>
                      <a:r>
                        <a:rPr lang="en-GB" sz="1800" dirty="0"/>
                        <a:t>DEX</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Weibull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Adjusted for non-UK treatments</a:t>
                      </a:r>
                    </a:p>
                  </a:txBody>
                  <a:tcPr/>
                </a:tc>
                <a:tc>
                  <a:txBody>
                    <a:bodyPr/>
                    <a:lstStyle/>
                    <a:p>
                      <a:pPr marL="285750" indent="-285750">
                        <a:buFont typeface="Arial" panose="020B0604020202020204" pitchFamily="34" charset="0"/>
                        <a:buChar char="•"/>
                      </a:pPr>
                      <a:r>
                        <a:rPr lang="en-GB" sz="1800" dirty="0"/>
                        <a:t>4-year CASTOR</a:t>
                      </a:r>
                    </a:p>
                    <a:p>
                      <a:pPr marL="285750" indent="-285750">
                        <a:buFont typeface="Arial" panose="020B0604020202020204" pitchFamily="34" charset="0"/>
                        <a:buChar char="•"/>
                      </a:pPr>
                      <a:r>
                        <a:rPr lang="en-GB" sz="1800" dirty="0"/>
                        <a:t>Exponential</a:t>
                      </a:r>
                    </a:p>
                  </a:txBody>
                  <a:tcPr/>
                </a:tc>
                <a:extLst>
                  <a:ext uri="{0D108BD9-81ED-4DB2-BD59-A6C34878D82A}">
                    <a16:rowId xmlns:a16="http://schemas.microsoft.com/office/drawing/2014/main" val="3478376080"/>
                  </a:ext>
                </a:extLst>
              </a:tr>
              <a:tr h="975072">
                <a:tc>
                  <a:txBody>
                    <a:bodyPr/>
                    <a:lstStyle/>
                    <a:p>
                      <a:r>
                        <a:rPr lang="en-GB" sz="1800" dirty="0"/>
                        <a:t>CAR+</a:t>
                      </a:r>
                    </a:p>
                    <a:p>
                      <a:r>
                        <a:rPr lang="en-GB" sz="1800" dirty="0"/>
                        <a:t>DEX</a:t>
                      </a:r>
                    </a:p>
                  </a:txBody>
                  <a:tcPr/>
                </a:tc>
                <a:tc>
                  <a:txBody>
                    <a:bodyPr/>
                    <a:lstStyle/>
                    <a:p>
                      <a:pPr marL="285750" indent="-285750">
                        <a:buFont typeface="Arial" panose="020B0604020202020204" pitchFamily="34" charset="0"/>
                        <a:buChar char="•"/>
                      </a:pPr>
                      <a:r>
                        <a:rPr lang="en-GB" sz="1800" dirty="0"/>
                        <a:t>NMA data up to week 24 </a:t>
                      </a:r>
                    </a:p>
                    <a:p>
                      <a:pPr marL="285750" indent="-285750">
                        <a:buFont typeface="Arial" panose="020B0604020202020204" pitchFamily="34" charset="0"/>
                        <a:buChar char="•"/>
                      </a:pPr>
                      <a:r>
                        <a:rPr lang="en-GB" sz="1800" dirty="0"/>
                        <a:t>Then adjusted for Bd duration differences between trials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Same approach as OS</a:t>
                      </a:r>
                    </a:p>
                  </a:txBody>
                  <a:tcPr/>
                </a:tc>
                <a:extLst>
                  <a:ext uri="{0D108BD9-81ED-4DB2-BD59-A6C34878D82A}">
                    <a16:rowId xmlns:a16="http://schemas.microsoft.com/office/drawing/2014/main" val="3062361854"/>
                  </a:ext>
                </a:extLst>
              </a:tr>
            </a:tbl>
          </a:graphicData>
        </a:graphic>
      </p:graphicFrame>
      <p:graphicFrame>
        <p:nvGraphicFramePr>
          <p:cNvPr id="6" name="Table 5">
            <a:extLst>
              <a:ext uri="{FF2B5EF4-FFF2-40B4-BE49-F238E27FC236}">
                <a16:creationId xmlns:a16="http://schemas.microsoft.com/office/drawing/2014/main" id="{DD918550-F372-A6E0-B237-A85476AD096D}"/>
              </a:ext>
            </a:extLst>
          </p:cNvPr>
          <p:cNvGraphicFramePr>
            <a:graphicFrameLocks noGrp="1"/>
          </p:cNvGraphicFramePr>
          <p:nvPr>
            <p:extLst>
              <p:ext uri="{D42A27DB-BD31-4B8C-83A1-F6EECF244321}">
                <p14:modId xmlns:p14="http://schemas.microsoft.com/office/powerpoint/2010/main" val="4157493431"/>
              </p:ext>
            </p:extLst>
          </p:nvPr>
        </p:nvGraphicFramePr>
        <p:xfrm>
          <a:off x="228967" y="1443644"/>
          <a:ext cx="5333862" cy="3415696"/>
        </p:xfrm>
        <a:graphic>
          <a:graphicData uri="http://schemas.openxmlformats.org/drawingml/2006/table">
            <a:tbl>
              <a:tblPr firstRow="1" firstCol="1" bandRow="1">
                <a:tableStyleId>{5C22544A-7EE6-4342-B048-85BDC9FD1C3A}</a:tableStyleId>
              </a:tblPr>
              <a:tblGrid>
                <a:gridCol w="1480961">
                  <a:extLst>
                    <a:ext uri="{9D8B030D-6E8A-4147-A177-3AD203B41FA5}">
                      <a16:colId xmlns:a16="http://schemas.microsoft.com/office/drawing/2014/main" val="3014501195"/>
                    </a:ext>
                  </a:extLst>
                </a:gridCol>
                <a:gridCol w="724514">
                  <a:extLst>
                    <a:ext uri="{9D8B030D-6E8A-4147-A177-3AD203B41FA5}">
                      <a16:colId xmlns:a16="http://schemas.microsoft.com/office/drawing/2014/main" val="1652190790"/>
                    </a:ext>
                  </a:extLst>
                </a:gridCol>
                <a:gridCol w="748145">
                  <a:extLst>
                    <a:ext uri="{9D8B030D-6E8A-4147-A177-3AD203B41FA5}">
                      <a16:colId xmlns:a16="http://schemas.microsoft.com/office/drawing/2014/main" val="2054947315"/>
                    </a:ext>
                  </a:extLst>
                </a:gridCol>
                <a:gridCol w="866899">
                  <a:extLst>
                    <a:ext uri="{9D8B030D-6E8A-4147-A177-3AD203B41FA5}">
                      <a16:colId xmlns:a16="http://schemas.microsoft.com/office/drawing/2014/main" val="1709161737"/>
                    </a:ext>
                  </a:extLst>
                </a:gridCol>
                <a:gridCol w="795646">
                  <a:extLst>
                    <a:ext uri="{9D8B030D-6E8A-4147-A177-3AD203B41FA5}">
                      <a16:colId xmlns:a16="http://schemas.microsoft.com/office/drawing/2014/main" val="972852262"/>
                    </a:ext>
                  </a:extLst>
                </a:gridCol>
                <a:gridCol w="717697">
                  <a:extLst>
                    <a:ext uri="{9D8B030D-6E8A-4147-A177-3AD203B41FA5}">
                      <a16:colId xmlns:a16="http://schemas.microsoft.com/office/drawing/2014/main" val="688973802"/>
                    </a:ext>
                  </a:extLst>
                </a:gridCol>
              </a:tblGrid>
              <a:tr h="456544">
                <a:tc>
                  <a:txBody>
                    <a:bodyPr/>
                    <a:lstStyle/>
                    <a:p>
                      <a:pPr>
                        <a:spcAft>
                          <a:spcPts val="300"/>
                        </a:spcAft>
                      </a:pPr>
                      <a:r>
                        <a:rPr lang="en-GB" sz="1800" dirty="0">
                          <a:effectLst/>
                        </a:rPr>
                        <a:t>Analysis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28575" cap="flat" cmpd="sng" algn="ctr">
                      <a:solidFill>
                        <a:srgbClr val="FF0000"/>
                      </a:solidFill>
                      <a:prstDash val="solid"/>
                      <a:round/>
                      <a:headEnd type="none" w="med" len="med"/>
                      <a:tailEnd type="none" w="med" len="med"/>
                    </a:lnB>
                  </a:tcPr>
                </a:tc>
                <a:tc>
                  <a:txBody>
                    <a:bodyPr/>
                    <a:lstStyle/>
                    <a:p>
                      <a:pPr>
                        <a:spcAft>
                          <a:spcPts val="300"/>
                        </a:spcAft>
                      </a:pPr>
                      <a:r>
                        <a:rPr lang="en-GB" sz="1800" dirty="0">
                          <a:effectLst/>
                        </a:rPr>
                        <a:t>AIC</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28575" cap="flat" cmpd="sng" algn="ctr">
                      <a:solidFill>
                        <a:srgbClr val="FF0000"/>
                      </a:solidFill>
                      <a:prstDash val="solid"/>
                      <a:round/>
                      <a:headEnd type="none" w="med" len="med"/>
                      <a:tailEnd type="none" w="med" len="med"/>
                    </a:lnB>
                  </a:tcPr>
                </a:tc>
                <a:tc>
                  <a:txBody>
                    <a:bodyPr/>
                    <a:lstStyle/>
                    <a:p>
                      <a:pPr>
                        <a:spcAft>
                          <a:spcPts val="300"/>
                        </a:spcAft>
                      </a:pPr>
                      <a:r>
                        <a:rPr lang="en-GB" sz="1800">
                          <a:effectLst/>
                        </a:rPr>
                        <a:t>BIC</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28575" cap="flat" cmpd="sng" algn="ctr">
                      <a:solidFill>
                        <a:srgbClr val="FF0000"/>
                      </a:solidFill>
                      <a:prstDash val="solid"/>
                      <a:round/>
                      <a:headEnd type="none" w="med" len="med"/>
                      <a:tailEnd type="none" w="med" len="med"/>
                    </a:lnB>
                  </a:tcPr>
                </a:tc>
                <a:tc>
                  <a:txBody>
                    <a:bodyPr/>
                    <a:lstStyle/>
                    <a:p>
                      <a:pPr>
                        <a:spcAft>
                          <a:spcPts val="300"/>
                        </a:spcAft>
                      </a:pPr>
                      <a:r>
                        <a:rPr lang="en-GB" sz="1800" dirty="0">
                          <a:effectLst/>
                        </a:rPr>
                        <a:t>5-year OS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28575" cap="flat" cmpd="sng" algn="ctr">
                      <a:solidFill>
                        <a:srgbClr val="FF0000"/>
                      </a:solidFill>
                      <a:prstDash val="solid"/>
                      <a:round/>
                      <a:headEnd type="none" w="med" len="med"/>
                      <a:tailEnd type="none" w="med" len="med"/>
                    </a:lnB>
                  </a:tcPr>
                </a:tc>
                <a:tc>
                  <a:txBody>
                    <a:bodyPr/>
                    <a:lstStyle/>
                    <a:p>
                      <a:pPr>
                        <a:spcAft>
                          <a:spcPts val="300"/>
                        </a:spcAft>
                      </a:pPr>
                      <a:r>
                        <a:rPr lang="en-GB" sz="1800" dirty="0">
                          <a:effectLst/>
                        </a:rPr>
                        <a:t>10-year OS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28575" cap="flat" cmpd="sng" algn="ctr">
                      <a:solidFill>
                        <a:srgbClr val="FF0000"/>
                      </a:solidFill>
                      <a:prstDash val="solid"/>
                      <a:round/>
                      <a:headEnd type="none" w="med" len="med"/>
                      <a:tailEnd type="none" w="med" len="med"/>
                    </a:lnB>
                  </a:tcPr>
                </a:tc>
                <a:tc>
                  <a:txBody>
                    <a:bodyPr/>
                    <a:lstStyle/>
                    <a:p>
                      <a:pPr>
                        <a:spcAft>
                          <a:spcPts val="300"/>
                        </a:spcAft>
                      </a:pPr>
                      <a:r>
                        <a:rPr lang="en-GB" sz="1800" dirty="0">
                          <a:effectLst/>
                        </a:rPr>
                        <a:t>20-year OS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38900558"/>
                  </a:ext>
                </a:extLst>
              </a:tr>
              <a:tr h="394916">
                <a:tc>
                  <a:txBody>
                    <a:bodyPr/>
                    <a:lstStyle/>
                    <a:p>
                      <a:pPr>
                        <a:spcAft>
                          <a:spcPts val="300"/>
                        </a:spcAft>
                      </a:pPr>
                      <a:r>
                        <a:rPr lang="en-GB" sz="1800" dirty="0">
                          <a:effectLst/>
                        </a:rPr>
                        <a:t>Weibull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spcAft>
                          <a:spcPts val="300"/>
                        </a:spcAft>
                      </a:pPr>
                      <a:r>
                        <a:rPr lang="en-GB" sz="1800" dirty="0">
                          <a:effectLst/>
                        </a:rPr>
                        <a:t>411.1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spcAft>
                          <a:spcPts val="300"/>
                        </a:spcAft>
                      </a:pPr>
                      <a:r>
                        <a:rPr lang="en-GB" sz="1800" dirty="0">
                          <a:effectLst/>
                        </a:rPr>
                        <a:t>416.5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spcAft>
                          <a:spcPts val="300"/>
                        </a:spcAft>
                      </a:pPr>
                      <a:r>
                        <a:rPr lang="en-GB" sz="1800" dirty="0">
                          <a:effectLst/>
                        </a:rPr>
                        <a:t>25.2%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spcAft>
                          <a:spcPts val="300"/>
                        </a:spcAft>
                      </a:pPr>
                      <a:r>
                        <a:rPr lang="en-GB" sz="1800" b="1" dirty="0">
                          <a:effectLst/>
                        </a:rPr>
                        <a:t>3.1%</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spcAft>
                          <a:spcPts val="300"/>
                        </a:spcAft>
                      </a:pPr>
                      <a:r>
                        <a:rPr lang="en-GB" sz="1800" dirty="0">
                          <a:effectLst/>
                        </a:rPr>
                        <a:t>0.0%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409372869"/>
                  </a:ext>
                </a:extLst>
              </a:tr>
              <a:tr h="394916">
                <a:tc>
                  <a:txBody>
                    <a:bodyPr/>
                    <a:lstStyle/>
                    <a:p>
                      <a:pPr>
                        <a:spcAft>
                          <a:spcPts val="300"/>
                        </a:spcAft>
                      </a:pPr>
                      <a:r>
                        <a:rPr lang="en-GB" sz="1800">
                          <a:effectLst/>
                        </a:rPr>
                        <a:t>Log-normal</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28575" cap="flat" cmpd="sng" algn="ctr">
                      <a:solidFill>
                        <a:srgbClr val="FF0000"/>
                      </a:solidFill>
                      <a:prstDash val="solid"/>
                      <a:round/>
                      <a:headEnd type="none" w="med" len="med"/>
                      <a:tailEnd type="none" w="med" len="med"/>
                    </a:lnT>
                  </a:tcPr>
                </a:tc>
                <a:tc>
                  <a:txBody>
                    <a:bodyPr/>
                    <a:lstStyle/>
                    <a:p>
                      <a:pPr>
                        <a:spcAft>
                          <a:spcPts val="300"/>
                        </a:spcAft>
                      </a:pPr>
                      <a:r>
                        <a:rPr lang="en-GB" sz="1800" dirty="0">
                          <a:effectLst/>
                        </a:rPr>
                        <a:t>422.2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28575" cap="flat" cmpd="sng" algn="ctr">
                      <a:solidFill>
                        <a:srgbClr val="FF0000"/>
                      </a:solidFill>
                      <a:prstDash val="solid"/>
                      <a:round/>
                      <a:headEnd type="none" w="med" len="med"/>
                      <a:tailEnd type="none" w="med" len="med"/>
                    </a:lnT>
                  </a:tcPr>
                </a:tc>
                <a:tc>
                  <a:txBody>
                    <a:bodyPr/>
                    <a:lstStyle/>
                    <a:p>
                      <a:pPr>
                        <a:spcAft>
                          <a:spcPts val="300"/>
                        </a:spcAft>
                      </a:pPr>
                      <a:r>
                        <a:rPr lang="en-GB" sz="1800" dirty="0">
                          <a:effectLst/>
                        </a:rPr>
                        <a:t>427.6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28575" cap="flat" cmpd="sng" algn="ctr">
                      <a:solidFill>
                        <a:srgbClr val="FF0000"/>
                      </a:solidFill>
                      <a:prstDash val="solid"/>
                      <a:round/>
                      <a:headEnd type="none" w="med" len="med"/>
                      <a:tailEnd type="none" w="med" len="med"/>
                    </a:lnT>
                  </a:tcPr>
                </a:tc>
                <a:tc>
                  <a:txBody>
                    <a:bodyPr/>
                    <a:lstStyle/>
                    <a:p>
                      <a:pPr>
                        <a:spcAft>
                          <a:spcPts val="300"/>
                        </a:spcAft>
                      </a:pPr>
                      <a:r>
                        <a:rPr lang="en-GB" sz="1800" dirty="0">
                          <a:effectLst/>
                        </a:rPr>
                        <a:t>37.7%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FF0000"/>
                      </a:solidFill>
                      <a:prstDash val="solid"/>
                      <a:round/>
                      <a:headEnd type="none" w="med" len="med"/>
                      <a:tailEnd type="none" w="med" len="med"/>
                    </a:lnT>
                  </a:tcPr>
                </a:tc>
                <a:tc>
                  <a:txBody>
                    <a:bodyPr/>
                    <a:lstStyle/>
                    <a:p>
                      <a:pPr>
                        <a:spcAft>
                          <a:spcPts val="300"/>
                        </a:spcAft>
                      </a:pPr>
                      <a:r>
                        <a:rPr lang="en-GB" sz="1800" dirty="0">
                          <a:effectLst/>
                        </a:rPr>
                        <a:t>20.1%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FF0000"/>
                      </a:solidFill>
                      <a:prstDash val="solid"/>
                      <a:round/>
                      <a:headEnd type="none" w="med" len="med"/>
                      <a:tailEnd type="none" w="med" len="med"/>
                    </a:lnT>
                  </a:tcPr>
                </a:tc>
                <a:tc>
                  <a:txBody>
                    <a:bodyPr/>
                    <a:lstStyle/>
                    <a:p>
                      <a:pPr>
                        <a:spcAft>
                          <a:spcPts val="300"/>
                        </a:spcAft>
                      </a:pPr>
                      <a:r>
                        <a:rPr lang="en-GB" sz="1800" dirty="0">
                          <a:effectLst/>
                        </a:rPr>
                        <a:t>8.7%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28575"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170753810"/>
                  </a:ext>
                </a:extLst>
              </a:tr>
              <a:tr h="394916">
                <a:tc>
                  <a:txBody>
                    <a:bodyPr/>
                    <a:lstStyle/>
                    <a:p>
                      <a:pPr>
                        <a:spcAft>
                          <a:spcPts val="300"/>
                        </a:spcAft>
                      </a:pPr>
                      <a:r>
                        <a:rPr lang="en-GB" sz="1800" dirty="0">
                          <a:effectLst/>
                        </a:rPr>
                        <a:t>Log-logistic</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419.9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a:effectLst/>
                        </a:rPr>
                        <a:t>422.4</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33.6%</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300"/>
                        </a:spcAft>
                      </a:pPr>
                      <a:r>
                        <a:rPr lang="en-GB" sz="1800" dirty="0">
                          <a:effectLst/>
                        </a:rPr>
                        <a:t>15.3%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300"/>
                        </a:spcAft>
                      </a:pPr>
                      <a:r>
                        <a:rPr lang="en-GB" sz="1800" dirty="0">
                          <a:effectLst/>
                        </a:rPr>
                        <a:t>6.0%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3201184"/>
                  </a:ext>
                </a:extLst>
              </a:tr>
              <a:tr h="394916">
                <a:tc>
                  <a:txBody>
                    <a:bodyPr/>
                    <a:lstStyle/>
                    <a:p>
                      <a:pPr>
                        <a:spcAft>
                          <a:spcPts val="300"/>
                        </a:spcAft>
                      </a:pPr>
                      <a:r>
                        <a:rPr lang="en-GB" sz="1800" dirty="0">
                          <a:effectLst/>
                        </a:rPr>
                        <a:t>Exponential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413.9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416.5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b="0" dirty="0">
                          <a:effectLst/>
                        </a:rPr>
                        <a:t>34.3%</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300"/>
                        </a:spcAft>
                      </a:pPr>
                      <a:r>
                        <a:rPr lang="en-GB" sz="1800" b="0" dirty="0">
                          <a:effectLst/>
                        </a:rPr>
                        <a:t>11.7%</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300"/>
                        </a:spcAft>
                      </a:pPr>
                      <a:r>
                        <a:rPr lang="en-GB" sz="1800" b="0" dirty="0">
                          <a:effectLst/>
                        </a:rPr>
                        <a:t>1.4%</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0119356"/>
                  </a:ext>
                </a:extLst>
              </a:tr>
              <a:tr h="618156">
                <a:tc>
                  <a:txBody>
                    <a:bodyPr/>
                    <a:lstStyle/>
                    <a:p>
                      <a:pPr>
                        <a:spcAft>
                          <a:spcPts val="300"/>
                        </a:spcAft>
                      </a:pPr>
                      <a:r>
                        <a:rPr lang="en-GB" sz="1800" dirty="0">
                          <a:effectLst/>
                        </a:rPr>
                        <a:t>Gen. gamma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373.8</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842.0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12.3%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300"/>
                        </a:spcAft>
                      </a:pPr>
                      <a:r>
                        <a:rPr lang="en-GB" sz="1800" dirty="0">
                          <a:effectLst/>
                        </a:rPr>
                        <a:t>0.0%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300"/>
                        </a:spcAft>
                      </a:pPr>
                      <a:r>
                        <a:rPr lang="en-GB" sz="1800" dirty="0">
                          <a:effectLst/>
                        </a:rPr>
                        <a:t>0.0%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77921"/>
                  </a:ext>
                </a:extLst>
              </a:tr>
              <a:tr h="394916">
                <a:tc>
                  <a:txBody>
                    <a:bodyPr/>
                    <a:lstStyle/>
                    <a:p>
                      <a:pPr>
                        <a:spcAft>
                          <a:spcPts val="300"/>
                        </a:spcAft>
                      </a:pPr>
                      <a:r>
                        <a:rPr lang="en-GB" sz="1800" b="1" dirty="0" err="1">
                          <a:effectLst/>
                        </a:rPr>
                        <a:t>Gompertz</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406.7</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412.1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300"/>
                        </a:spcAft>
                      </a:pPr>
                      <a:r>
                        <a:rPr lang="en-GB" sz="1800" dirty="0">
                          <a:effectLst/>
                        </a:rPr>
                        <a:t>17.9%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300"/>
                        </a:spcAft>
                      </a:pPr>
                      <a:r>
                        <a:rPr lang="en-GB" sz="1800" b="0" dirty="0">
                          <a:effectLst/>
                        </a:rPr>
                        <a:t>0.0%</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300"/>
                        </a:spcAft>
                      </a:pPr>
                      <a:r>
                        <a:rPr lang="en-GB" sz="1800" dirty="0">
                          <a:effectLst/>
                        </a:rPr>
                        <a:t>0.0%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5632967"/>
                  </a:ext>
                </a:extLst>
              </a:tr>
            </a:tbl>
          </a:graphicData>
        </a:graphic>
      </p:graphicFrame>
      <p:sp>
        <p:nvSpPr>
          <p:cNvPr id="10" name="TextBox 9">
            <a:extLst>
              <a:ext uri="{FF2B5EF4-FFF2-40B4-BE49-F238E27FC236}">
                <a16:creationId xmlns:a16="http://schemas.microsoft.com/office/drawing/2014/main" id="{0C68CF1D-6859-A022-3489-3AFACBE53C22}"/>
              </a:ext>
            </a:extLst>
          </p:cNvPr>
          <p:cNvSpPr txBox="1"/>
          <p:nvPr/>
        </p:nvSpPr>
        <p:spPr>
          <a:xfrm>
            <a:off x="228967" y="5055974"/>
            <a:ext cx="5496499" cy="369332"/>
          </a:xfrm>
          <a:prstGeom prst="rect">
            <a:avLst/>
          </a:prstGeom>
          <a:noFill/>
        </p:spPr>
        <p:txBody>
          <a:bodyPr wrap="square" rtlCol="0">
            <a:spAutoFit/>
          </a:bodyPr>
          <a:lstStyle/>
          <a:p>
            <a:r>
              <a:rPr lang="en-GB" dirty="0"/>
              <a:t>*Timepoints are after starting second-line therapy</a:t>
            </a:r>
          </a:p>
        </p:txBody>
      </p:sp>
      <p:sp>
        <p:nvSpPr>
          <p:cNvPr id="7" name="Slide Number Placeholder 3">
            <a:extLst>
              <a:ext uri="{FF2B5EF4-FFF2-40B4-BE49-F238E27FC236}">
                <a16:creationId xmlns:a16="http://schemas.microsoft.com/office/drawing/2014/main" id="{227C3C05-2913-A826-B5D5-CE2B3B7E88E5}"/>
              </a:ext>
            </a:extLst>
          </p:cNvPr>
          <p:cNvSpPr txBox="1">
            <a:spLocks/>
          </p:cNvSpPr>
          <p:nvPr/>
        </p:nvSpPr>
        <p:spPr>
          <a:xfrm>
            <a:off x="11639795" y="6394313"/>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43</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31892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31A9BF-2064-3356-8185-23FC305E3787}"/>
              </a:ext>
            </a:extLst>
          </p:cNvPr>
          <p:cNvSpPr>
            <a:spLocks noGrp="1"/>
          </p:cNvSpPr>
          <p:nvPr>
            <p:ph type="body" sz="quarter" idx="13"/>
          </p:nvPr>
        </p:nvSpPr>
        <p:spPr>
          <a:xfrm>
            <a:off x="247266" y="6253534"/>
            <a:ext cx="4999481" cy="520701"/>
          </a:xfrm>
          <a:solidFill>
            <a:schemeClr val="bg1"/>
          </a:solidFill>
        </p:spPr>
        <p:txBody>
          <a:bodyPr/>
          <a:lstStyle/>
          <a:p>
            <a:r>
              <a:rPr lang="en-GB" dirty="0"/>
              <a:t>Abbreviations: </a:t>
            </a:r>
            <a:r>
              <a:rPr lang="en-GB" dirty="0" err="1"/>
              <a:t>HRQoL</a:t>
            </a:r>
            <a:r>
              <a:rPr lang="en-GB" dirty="0"/>
              <a:t>, health-related quality of life; ITT, intention to treat; 1PL, one prior line of treatment</a:t>
            </a:r>
          </a:p>
        </p:txBody>
      </p:sp>
      <p:sp>
        <p:nvSpPr>
          <p:cNvPr id="6" name="Title 1">
            <a:extLst>
              <a:ext uri="{FF2B5EF4-FFF2-40B4-BE49-F238E27FC236}">
                <a16:creationId xmlns:a16="http://schemas.microsoft.com/office/drawing/2014/main" id="{15FCFA50-FFE4-0BDB-BD49-B183A24BBDB4}"/>
              </a:ext>
            </a:extLst>
          </p:cNvPr>
          <p:cNvSpPr txBox="1">
            <a:spLocks noGrp="1"/>
          </p:cNvSpPr>
          <p:nvPr>
            <p:ph type="body" sz="quarter" idx="14"/>
          </p:nvPr>
        </p:nvSpPr>
        <p:spPr>
          <a:xfrm>
            <a:off x="466724" y="219075"/>
            <a:ext cx="11250613" cy="520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defRPr/>
            </a:pPr>
            <a:r>
              <a:rPr lang="en-GB" sz="3200">
                <a:solidFill>
                  <a:schemeClr val="accent1"/>
                </a:solidFill>
                <a:highlight>
                  <a:srgbClr val="F7F4F1"/>
                </a:highlight>
              </a:rPr>
              <a:t>RESOLVED </a:t>
            </a:r>
            <a:r>
              <a:rPr lang="en-GB" sz="3200" dirty="0">
                <a:solidFill>
                  <a:schemeClr val="accent1"/>
                </a:solidFill>
                <a:highlight>
                  <a:srgbClr val="F7F4F1"/>
                </a:highlight>
              </a:rPr>
              <a:t>issue (other)</a:t>
            </a:r>
            <a:r>
              <a:rPr lang="en-GB" sz="3200" dirty="0">
                <a:solidFill>
                  <a:schemeClr val="accent1"/>
                </a:solidFill>
              </a:rPr>
              <a:t>: </a:t>
            </a:r>
            <a:r>
              <a:rPr lang="en-GB" sz="3200" dirty="0" err="1">
                <a:solidFill>
                  <a:schemeClr val="accent1"/>
                </a:solidFill>
              </a:rPr>
              <a:t>HRQoL</a:t>
            </a:r>
            <a:r>
              <a:rPr lang="en-GB" sz="3200" dirty="0">
                <a:solidFill>
                  <a:schemeClr val="accent1"/>
                </a:solidFill>
              </a:rPr>
              <a:t> data in CASTOR</a:t>
            </a:r>
            <a:endParaRPr lang="en-GB" sz="3200" dirty="0"/>
          </a:p>
        </p:txBody>
      </p:sp>
      <p:sp>
        <p:nvSpPr>
          <p:cNvPr id="9" name="Text Placeholder 8">
            <a:extLst>
              <a:ext uri="{FF2B5EF4-FFF2-40B4-BE49-F238E27FC236}">
                <a16:creationId xmlns:a16="http://schemas.microsoft.com/office/drawing/2014/main" id="{63D7E506-7B9E-3B74-D4BD-6D0C5CC5B225}"/>
              </a:ext>
            </a:extLst>
          </p:cNvPr>
          <p:cNvSpPr>
            <a:spLocks noGrp="1"/>
          </p:cNvSpPr>
          <p:nvPr>
            <p:ph type="body" sz="quarter" idx="12"/>
          </p:nvPr>
        </p:nvSpPr>
        <p:spPr>
          <a:xfrm>
            <a:off x="466725" y="932434"/>
            <a:ext cx="11250613" cy="72232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pPr>
            <a:r>
              <a:rPr lang="en-GB" b="1" dirty="0">
                <a:solidFill>
                  <a:schemeClr val="accent1"/>
                </a:solidFill>
              </a:rPr>
              <a:t>Background</a:t>
            </a:r>
          </a:p>
          <a:p>
            <a:pPr marL="285750" indent="-285750">
              <a:lnSpc>
                <a:spcPct val="100000"/>
              </a:lnSpc>
              <a:spcBef>
                <a:spcPts val="0"/>
              </a:spcBef>
              <a:buFont typeface="Arial" panose="020B0604020202020204" pitchFamily="34" charset="0"/>
              <a:buChar char="•"/>
            </a:pPr>
            <a:r>
              <a:rPr lang="en-GB" dirty="0">
                <a:solidFill>
                  <a:schemeClr val="tx1"/>
                </a:solidFill>
              </a:rPr>
              <a:t>Company used same utility values that were accepted by the committee in the original appraisal</a:t>
            </a:r>
          </a:p>
        </p:txBody>
      </p:sp>
      <p:sp>
        <p:nvSpPr>
          <p:cNvPr id="10" name="Text Placeholder 8">
            <a:extLst>
              <a:ext uri="{FF2B5EF4-FFF2-40B4-BE49-F238E27FC236}">
                <a16:creationId xmlns:a16="http://schemas.microsoft.com/office/drawing/2014/main" id="{1E5BC8ED-76D5-CA79-7C41-D3AAA2E18158}"/>
              </a:ext>
            </a:extLst>
          </p:cNvPr>
          <p:cNvSpPr txBox="1">
            <a:spLocks/>
          </p:cNvSpPr>
          <p:nvPr/>
        </p:nvSpPr>
        <p:spPr>
          <a:xfrm>
            <a:off x="466725" y="1842136"/>
            <a:ext cx="11265027" cy="701040"/>
          </a:xfrm>
          <a:prstGeom prst="rect">
            <a:avLst/>
          </a:prstGeom>
          <a:no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lt1"/>
                </a:solidFill>
                <a:latin typeface="Arial" panose="020B0604020202020204" pitchFamily="34" charset="0"/>
                <a:ea typeface="Arial" panose="02000503000000020004" pitchFamily="2" charset="0"/>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lt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lt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lt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lt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spcBef>
                <a:spcPts val="0"/>
              </a:spcBef>
            </a:pPr>
            <a:r>
              <a:rPr lang="en-GB" b="1" dirty="0">
                <a:solidFill>
                  <a:schemeClr val="accent1"/>
                </a:solidFill>
              </a:rPr>
              <a:t>EAG</a:t>
            </a:r>
          </a:p>
          <a:p>
            <a:pPr marL="285750" indent="-285750">
              <a:lnSpc>
                <a:spcPct val="100000"/>
              </a:lnSpc>
              <a:spcBef>
                <a:spcPts val="0"/>
              </a:spcBef>
              <a:buFont typeface="Arial" panose="020B0604020202020204" pitchFamily="34" charset="0"/>
              <a:buChar char="•"/>
            </a:pPr>
            <a:r>
              <a:rPr lang="en-GB" dirty="0">
                <a:solidFill>
                  <a:schemeClr val="tx1"/>
                </a:solidFill>
              </a:rPr>
              <a:t>Agree with approach but updated </a:t>
            </a:r>
            <a:r>
              <a:rPr lang="en-GB" dirty="0" err="1">
                <a:solidFill>
                  <a:schemeClr val="tx1"/>
                </a:solidFill>
              </a:rPr>
              <a:t>HRQoL</a:t>
            </a:r>
            <a:r>
              <a:rPr lang="en-GB" dirty="0">
                <a:solidFill>
                  <a:schemeClr val="tx1"/>
                </a:solidFill>
              </a:rPr>
              <a:t> analysis would help assess impact on cost-effectiveness results</a:t>
            </a:r>
          </a:p>
        </p:txBody>
      </p:sp>
      <p:sp>
        <p:nvSpPr>
          <p:cNvPr id="11" name="Text Placeholder 8">
            <a:extLst>
              <a:ext uri="{FF2B5EF4-FFF2-40B4-BE49-F238E27FC236}">
                <a16:creationId xmlns:a16="http://schemas.microsoft.com/office/drawing/2014/main" id="{0DA43065-B0BA-52DE-D8CA-FF19663D3268}"/>
              </a:ext>
            </a:extLst>
          </p:cNvPr>
          <p:cNvSpPr txBox="1">
            <a:spLocks/>
          </p:cNvSpPr>
          <p:nvPr/>
        </p:nvSpPr>
        <p:spPr>
          <a:xfrm>
            <a:off x="457579" y="2730554"/>
            <a:ext cx="4617339" cy="3317840"/>
          </a:xfrm>
          <a:prstGeom prst="rect">
            <a:avLst/>
          </a:prstGeom>
          <a:noFill/>
          <a:ln w="38100" cap="flat" cmpd="sng" algn="ctr">
            <a:solidFill>
              <a:srgbClr val="00436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lt1"/>
                </a:solidFill>
                <a:latin typeface="Arial" panose="020B0604020202020204" pitchFamily="34" charset="0"/>
                <a:ea typeface="Arial" panose="02000503000000020004" pitchFamily="2" charset="0"/>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lt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lt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lt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lt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pPr>
            <a:r>
              <a:rPr lang="en-GB" b="1" dirty="0">
                <a:solidFill>
                  <a:schemeClr val="accent1"/>
                </a:solidFill>
              </a:rPr>
              <a:t>Company</a:t>
            </a:r>
          </a:p>
          <a:p>
            <a:pPr marL="285750" indent="-285750">
              <a:lnSpc>
                <a:spcPct val="100000"/>
              </a:lnSpc>
              <a:spcAft>
                <a:spcPts val="300"/>
              </a:spcAft>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Further analysis would not provide value due to the sudden drop in the response rate starting at around treatment cycle 40 for DARA+BOR+DEX </a:t>
            </a:r>
          </a:p>
          <a:p>
            <a:pPr marL="285750" indent="-285750">
              <a:lnSpc>
                <a:spcPct val="100000"/>
              </a:lnSpc>
              <a:spcAft>
                <a:spcPts val="300"/>
              </a:spcAft>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Similar rates are expected in 1PL subgroup, with a smaller cohort providing the inputs, as the compliance results exclude anyone who died during the study</a:t>
            </a:r>
          </a:p>
          <a:p>
            <a:pPr>
              <a:lnSpc>
                <a:spcPct val="100000"/>
              </a:lnSpc>
              <a:spcAft>
                <a:spcPts val="1000"/>
              </a:spcAft>
            </a:pPr>
            <a:r>
              <a:rPr lang="en-GB"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4EC7F42F-C9BA-C455-97E2-65EFE6713BE6}"/>
              </a:ext>
            </a:extLst>
          </p:cNvPr>
          <p:cNvSpPr txBox="1"/>
          <p:nvPr/>
        </p:nvSpPr>
        <p:spPr>
          <a:xfrm>
            <a:off x="5278751" y="2663009"/>
            <a:ext cx="6326507" cy="646331"/>
          </a:xfrm>
          <a:prstGeom prst="rect">
            <a:avLst/>
          </a:prstGeom>
          <a:noFill/>
        </p:spPr>
        <p:txBody>
          <a:bodyPr wrap="square">
            <a:spAutoFit/>
          </a:bodyPr>
          <a:lstStyle/>
          <a:p>
            <a:pPr>
              <a:spcAft>
                <a:spcPts val="1000"/>
              </a:spcAft>
            </a:pPr>
            <a:r>
              <a:rPr lang="en-GB" sz="1800" b="1" u="sng"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XXXXXXXXXXXXXXXXXXXXXXXXXXXXXXXXXXXXXXXXXXXXXXXXXXXXXXXXXXXXXXXXXXXXXXXXXX</a:t>
            </a:r>
            <a:endParaRPr lang="en-GB" sz="1800" dirty="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angle 1" descr="Marker showing slides are confidential ">
            <a:extLst>
              <a:ext uri="{FF2B5EF4-FFF2-40B4-BE49-F238E27FC236}">
                <a16:creationId xmlns:a16="http://schemas.microsoft.com/office/drawing/2014/main" id="{17F55B0D-EB06-F738-2F6B-56E3CDC12BC4}"/>
              </a:ext>
              <a:ext uri="{C183D7F6-B498-43B3-948B-1728B52AA6E4}">
                <adec:decorative xmlns:adec="http://schemas.microsoft.com/office/drawing/2017/decorative" val="0"/>
              </a:ext>
            </a:extLst>
          </p:cNvPr>
          <p:cNvSpPr/>
          <p:nvPr/>
        </p:nvSpPr>
        <p:spPr>
          <a:xfrm>
            <a:off x="4929912" y="1"/>
            <a:ext cx="1889754"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CONFIDENTIAL</a:t>
            </a:r>
          </a:p>
        </p:txBody>
      </p:sp>
      <p:sp>
        <p:nvSpPr>
          <p:cNvPr id="3" name="Rectangle 2">
            <a:extLst>
              <a:ext uri="{FF2B5EF4-FFF2-40B4-BE49-F238E27FC236}">
                <a16:creationId xmlns:a16="http://schemas.microsoft.com/office/drawing/2014/main" id="{83BB2420-D25E-B66D-EC18-DF4529684519}"/>
              </a:ext>
            </a:extLst>
          </p:cNvPr>
          <p:cNvSpPr/>
          <p:nvPr/>
        </p:nvSpPr>
        <p:spPr>
          <a:xfrm>
            <a:off x="5450580" y="3309340"/>
            <a:ext cx="6046095" cy="32057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411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A25680-3B20-441D-94BB-CB7A43BC4CB2}"/>
              </a:ext>
            </a:extLst>
          </p:cNvPr>
          <p:cNvSpPr>
            <a:spLocks noGrp="1"/>
          </p:cNvSpPr>
          <p:nvPr>
            <p:ph type="ctrTitle"/>
          </p:nvPr>
        </p:nvSpPr>
        <p:spPr>
          <a:xfrm>
            <a:off x="182880" y="153603"/>
            <a:ext cx="11645469" cy="1276350"/>
          </a:xfrm>
        </p:spPr>
        <p:txBody>
          <a:bodyPr>
            <a:normAutofit/>
          </a:bodyPr>
          <a:lstStyle/>
          <a:p>
            <a:r>
              <a:rPr lang="en-GB" sz="3600" dirty="0">
                <a:latin typeface="+mj-lt"/>
              </a:rPr>
              <a:t>Decision problem</a:t>
            </a:r>
            <a:endParaRPr lang="en-GB" b="0" dirty="0">
              <a:solidFill>
                <a:srgbClr val="FF0000"/>
              </a:solidFill>
              <a:latin typeface="+mj-lt"/>
            </a:endParaRPr>
          </a:p>
        </p:txBody>
      </p:sp>
      <p:sp>
        <p:nvSpPr>
          <p:cNvPr id="6" name="TextBox 5">
            <a:extLst>
              <a:ext uri="{FF2B5EF4-FFF2-40B4-BE49-F238E27FC236}">
                <a16:creationId xmlns:a16="http://schemas.microsoft.com/office/drawing/2014/main" id="{A891EFA5-A0CD-4053-9A76-682AE8AD3D58}"/>
              </a:ext>
            </a:extLst>
          </p:cNvPr>
          <p:cNvSpPr txBox="1"/>
          <p:nvPr/>
        </p:nvSpPr>
        <p:spPr>
          <a:xfrm>
            <a:off x="182880" y="716719"/>
            <a:ext cx="7516801" cy="369332"/>
          </a:xfrm>
          <a:prstGeom prst="rect">
            <a:avLst/>
          </a:prstGeom>
          <a:noFill/>
        </p:spPr>
        <p:txBody>
          <a:bodyPr wrap="none" rtlCol="0">
            <a:spAutoFit/>
          </a:bodyPr>
          <a:lstStyle/>
          <a:p>
            <a:r>
              <a:rPr lang="en-GB" b="1" dirty="0"/>
              <a:t>Table 2 </a:t>
            </a:r>
            <a:r>
              <a:rPr lang="en-GB" dirty="0"/>
              <a:t>Population, intervention, comparators and outcomes from scope</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nvGraphicFramePr>
        <p:xfrm>
          <a:off x="182880" y="1056697"/>
          <a:ext cx="11731752" cy="5455920"/>
        </p:xfrm>
        <a:graphic>
          <a:graphicData uri="http://schemas.openxmlformats.org/drawingml/2006/table">
            <a:tbl>
              <a:tblPr firstRow="1" bandRow="1">
                <a:tableStyleId>{5C22544A-7EE6-4342-B048-85BDC9FD1C3A}</a:tableStyleId>
              </a:tblPr>
              <a:tblGrid>
                <a:gridCol w="1550227">
                  <a:extLst>
                    <a:ext uri="{9D8B030D-6E8A-4147-A177-3AD203B41FA5}">
                      <a16:colId xmlns:a16="http://schemas.microsoft.com/office/drawing/2014/main" val="2557443117"/>
                    </a:ext>
                  </a:extLst>
                </a:gridCol>
                <a:gridCol w="3731778">
                  <a:extLst>
                    <a:ext uri="{9D8B030D-6E8A-4147-A177-3AD203B41FA5}">
                      <a16:colId xmlns:a16="http://schemas.microsoft.com/office/drawing/2014/main" val="2079107674"/>
                    </a:ext>
                  </a:extLst>
                </a:gridCol>
                <a:gridCol w="3431689">
                  <a:extLst>
                    <a:ext uri="{9D8B030D-6E8A-4147-A177-3AD203B41FA5}">
                      <a16:colId xmlns:a16="http://schemas.microsoft.com/office/drawing/2014/main" val="1363918603"/>
                    </a:ext>
                  </a:extLst>
                </a:gridCol>
                <a:gridCol w="3018058">
                  <a:extLst>
                    <a:ext uri="{9D8B030D-6E8A-4147-A177-3AD203B41FA5}">
                      <a16:colId xmlns:a16="http://schemas.microsoft.com/office/drawing/2014/main" val="924925742"/>
                    </a:ext>
                  </a:extLst>
                </a:gridCol>
              </a:tblGrid>
              <a:tr h="357448">
                <a:tc>
                  <a:txBody>
                    <a:bodyPr/>
                    <a:lstStyle/>
                    <a:p>
                      <a:endParaRPr lang="en-GB" sz="1800" dirty="0">
                        <a:latin typeface="Arial" panose="020B0604020202020204" pitchFamily="34" charset="0"/>
                        <a:cs typeface="Arial" panose="020B0604020202020204" pitchFamily="34" charset="0"/>
                      </a:endParaRPr>
                    </a:p>
                  </a:txBody>
                  <a:tcPr>
                    <a:solidFill>
                      <a:schemeClr val="accent1"/>
                    </a:solidFill>
                  </a:tcPr>
                </a:tc>
                <a:tc>
                  <a:txBody>
                    <a:bodyPr/>
                    <a:lstStyle/>
                    <a:p>
                      <a:r>
                        <a:rPr lang="en-GB" sz="1800" dirty="0">
                          <a:latin typeface="Arial" panose="020B0604020202020204" pitchFamily="34" charset="0"/>
                          <a:cs typeface="Arial" panose="020B0604020202020204" pitchFamily="34" charset="0"/>
                        </a:rPr>
                        <a:t>Final scope</a:t>
                      </a:r>
                    </a:p>
                  </a:txBody>
                  <a:tcPr/>
                </a:tc>
                <a:tc>
                  <a:txBody>
                    <a:bodyPr/>
                    <a:lstStyle/>
                    <a:p>
                      <a:r>
                        <a:rPr lang="en-GB" sz="1800" dirty="0">
                          <a:latin typeface="Arial" panose="020B0604020202020204" pitchFamily="34" charset="0"/>
                          <a:cs typeface="Arial" panose="020B0604020202020204" pitchFamily="34" charset="0"/>
                        </a:rPr>
                        <a:t>Company</a:t>
                      </a:r>
                    </a:p>
                  </a:txBody>
                  <a:tcPr/>
                </a:tc>
                <a:tc>
                  <a:txBody>
                    <a:bodyPr/>
                    <a:lstStyle/>
                    <a:p>
                      <a:r>
                        <a:rPr lang="en-GB" sz="1800" dirty="0">
                          <a:latin typeface="Arial" panose="020B0604020202020204" pitchFamily="34" charset="0"/>
                          <a:cs typeface="Arial" panose="020B0604020202020204" pitchFamily="34" charset="0"/>
                        </a:rPr>
                        <a:t>EAG comments</a:t>
                      </a:r>
                    </a:p>
                  </a:txBody>
                  <a:tcPr/>
                </a:tc>
                <a:extLst>
                  <a:ext uri="{0D108BD9-81ED-4DB2-BD59-A6C34878D82A}">
                    <a16:rowId xmlns:a16="http://schemas.microsoft.com/office/drawing/2014/main" val="2887193136"/>
                  </a:ext>
                </a:extLst>
              </a:tr>
              <a:tr h="625534">
                <a:tc>
                  <a:txBody>
                    <a:bodyPr/>
                    <a:lstStyle/>
                    <a:p>
                      <a:pPr>
                        <a:lnSpc>
                          <a:spcPct val="100000"/>
                        </a:lnSpc>
                      </a:pPr>
                      <a:r>
                        <a:rPr lang="en-GB" sz="1800" b="1" dirty="0">
                          <a:solidFill>
                            <a:schemeClr val="bg1"/>
                          </a:solidFill>
                          <a:latin typeface="Arial" panose="020B0604020202020204" pitchFamily="34" charset="0"/>
                          <a:cs typeface="Arial" panose="020B0604020202020204" pitchFamily="34" charset="0"/>
                        </a:rPr>
                        <a:t>Population</a:t>
                      </a:r>
                    </a:p>
                  </a:txBody>
                  <a:tcPr>
                    <a:solidFill>
                      <a:schemeClr val="accent1"/>
                    </a:solidFill>
                  </a:tcPr>
                </a:tc>
                <a:tc>
                  <a:txBody>
                    <a:bodyPr/>
                    <a:lstStyle/>
                    <a:p>
                      <a:pPr>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Adults with </a:t>
                      </a:r>
                      <a:r>
                        <a:rPr lang="en-GB" sz="1800" dirty="0" err="1">
                          <a:effectLst/>
                          <a:latin typeface="Arial" panose="020B0604020202020204" pitchFamily="34" charset="0"/>
                          <a:ea typeface="Calibri" panose="020F0502020204030204" pitchFamily="34" charset="0"/>
                          <a:cs typeface="Arial" panose="020B0604020202020204" pitchFamily="34" charset="0"/>
                        </a:rPr>
                        <a:t>rrMM</a:t>
                      </a:r>
                      <a:r>
                        <a:rPr lang="en-GB" sz="1800" dirty="0">
                          <a:effectLst/>
                          <a:latin typeface="Arial" panose="020B0604020202020204" pitchFamily="34" charset="0"/>
                          <a:ea typeface="Calibri" panose="020F0502020204030204" pitchFamily="34" charset="0"/>
                          <a:cs typeface="Arial" panose="020B0604020202020204" pitchFamily="34" charset="0"/>
                        </a:rPr>
                        <a:t> who have had at least 1 previous therapy</a:t>
                      </a:r>
                    </a:p>
                  </a:txBody>
                  <a:tcPr marL="68580" marR="68580" marT="0" marB="0"/>
                </a:tc>
                <a:tc>
                  <a:txBody>
                    <a:bodyPr/>
                    <a:lstStyle/>
                    <a:p>
                      <a:pPr>
                        <a:lnSpc>
                          <a:spcPct val="100000"/>
                        </a:lnSpc>
                      </a:pPr>
                      <a:r>
                        <a:rPr lang="en-GB" sz="1800" dirty="0">
                          <a:effectLst/>
                          <a:latin typeface="Arial" panose="020B0604020202020204" pitchFamily="34" charset="0"/>
                          <a:ea typeface="Calibri" panose="020F0502020204030204" pitchFamily="34" charset="0"/>
                          <a:cs typeface="Arial" panose="020B0604020202020204" pitchFamily="34" charset="0"/>
                        </a:rPr>
                        <a:t>Same but specifically second-line patients</a:t>
                      </a:r>
                    </a:p>
                  </a:txBody>
                  <a:tcPr marL="68580" marR="68580" marT="0" marB="0"/>
                </a:tc>
                <a:tc>
                  <a:txBody>
                    <a:bodyPr/>
                    <a:lstStyle/>
                    <a:p>
                      <a:pPr marL="0" indent="0">
                        <a:lnSpc>
                          <a:spcPct val="100000"/>
                        </a:lnSpc>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Narrower but consistent with TA573 and use in CDF</a:t>
                      </a:r>
                      <a:endParaRPr lang="en-GB" sz="18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52339764"/>
                  </a:ext>
                </a:extLst>
              </a:tr>
              <a:tr h="1831920">
                <a:tc>
                  <a:txBody>
                    <a:bodyPr/>
                    <a:lstStyle/>
                    <a:p>
                      <a:pPr>
                        <a:lnSpc>
                          <a:spcPct val="100000"/>
                        </a:lnSpc>
                      </a:pPr>
                      <a:r>
                        <a:rPr lang="en-GB" sz="1800" b="1" dirty="0">
                          <a:solidFill>
                            <a:schemeClr val="bg1"/>
                          </a:solidFill>
                          <a:latin typeface="Arial" panose="020B0604020202020204" pitchFamily="34" charset="0"/>
                          <a:cs typeface="Arial" panose="020B0604020202020204" pitchFamily="34" charset="0"/>
                        </a:rPr>
                        <a:t>Comparator</a:t>
                      </a:r>
                    </a:p>
                  </a:txBody>
                  <a:tcPr>
                    <a:solidFill>
                      <a:schemeClr val="accent1"/>
                    </a:solidFill>
                  </a:tcPr>
                </a:tc>
                <a:tc>
                  <a:txBody>
                    <a:bodyPr/>
                    <a:lstStyle/>
                    <a:p>
                      <a:pPr>
                        <a:lnSpc>
                          <a:spcPct val="100000"/>
                        </a:lnSpc>
                        <a:spcBef>
                          <a:spcPts val="300"/>
                        </a:spcBef>
                        <a:spcAft>
                          <a:spcPts val="3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For people who have had 1PL, depending on previous treatment:</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Bortezomib-based therapy </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Carfilzomib + dexamethasone (CAR+DEX)</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Combination chemotherapy</a:t>
                      </a:r>
                    </a:p>
                  </a:txBody>
                  <a:tcPr marL="68580" marR="68580" marT="0" marB="0"/>
                </a:tc>
                <a:tc>
                  <a:txBody>
                    <a:bodyPr/>
                    <a:lstStyle/>
                    <a:p>
                      <a:pPr>
                        <a:lnSpc>
                          <a:spcPct val="100000"/>
                        </a:lnSpc>
                        <a:spcBef>
                          <a:spcPts val="300"/>
                        </a:spcBef>
                        <a:spcAft>
                          <a:spcPts val="3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For people who have had 1PL:</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Bortezomib-based therapy </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CAR+DEX</a:t>
                      </a:r>
                    </a:p>
                    <a:p>
                      <a:pPr>
                        <a:lnSpc>
                          <a:spcPct val="100000"/>
                        </a:lnSpc>
                        <a:spcAft>
                          <a:spcPts val="3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indent="0">
                        <a:lnSpc>
                          <a:spcPct val="100000"/>
                        </a:lnSpc>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Comparators are appropriate. Committee agreed that chemotherapy would be replaced by bortezomib retreatment.</a:t>
                      </a:r>
                      <a:endParaRPr lang="en-GB"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2099862"/>
                  </a:ext>
                </a:extLst>
              </a:tr>
              <a:tr h="2517028">
                <a:tc>
                  <a:txBody>
                    <a:bodyPr/>
                    <a:lstStyle/>
                    <a:p>
                      <a:pPr>
                        <a:lnSpc>
                          <a:spcPct val="100000"/>
                        </a:lnSpc>
                      </a:pPr>
                      <a:r>
                        <a:rPr lang="en-GB" sz="1800" b="1" dirty="0">
                          <a:solidFill>
                            <a:schemeClr val="bg1"/>
                          </a:solidFill>
                          <a:latin typeface="Arial" panose="020B0604020202020204" pitchFamily="34" charset="0"/>
                          <a:cs typeface="Arial" panose="020B0604020202020204" pitchFamily="34" charset="0"/>
                        </a:rPr>
                        <a:t>Outcomes</a:t>
                      </a:r>
                    </a:p>
                  </a:txBody>
                  <a:tcPr>
                    <a:solidFill>
                      <a:schemeClr val="accent1"/>
                    </a:solidFill>
                  </a:tcPr>
                </a:tc>
                <a:tc>
                  <a:txBody>
                    <a:bodyPr/>
                    <a:lstStyle/>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Overall Survival (OS)</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Progression-free survival (PFS)</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Response rates</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Time to next treatment</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adverse effects of treatment</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Health-related quality of life (</a:t>
                      </a: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HRQoL</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Overall Survival</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Progression-free survival</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Time to treatment discontinuation</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Response rates (minimal residual disease negativity)</a:t>
                      </a:r>
                    </a:p>
                    <a:p>
                      <a:pPr marL="342900" lvl="0" indent="-342900">
                        <a:lnSpc>
                          <a:spcPct val="100000"/>
                        </a:lnSpc>
                        <a:spcBef>
                          <a:spcPts val="300"/>
                        </a:spcBef>
                        <a:spcAft>
                          <a:spcPts val="300"/>
                        </a:spcAft>
                        <a:buClr>
                          <a:srgbClr val="222A35"/>
                        </a:buClr>
                        <a:buFont typeface="Wingdings" panose="05000000000000000000" pitchFamily="2" charset="2"/>
                        <a:buChar char=""/>
                        <a:tabLst>
                          <a:tab pos="228600" algn="l"/>
                          <a:tab pos="457200" algn="l"/>
                        </a:tabLst>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adverse effects of treatment</a:t>
                      </a:r>
                    </a:p>
                    <a:p>
                      <a:pPr marL="342900" marR="0" lvl="0" indent="-342900" algn="l" defTabSz="914400" rtl="0" eaLnBrk="1" fontAlgn="auto" latinLnBrk="0" hangingPunct="1">
                        <a:lnSpc>
                          <a:spcPct val="100000"/>
                        </a:lnSpc>
                        <a:spcBef>
                          <a:spcPts val="300"/>
                        </a:spcBef>
                        <a:spcAft>
                          <a:spcPts val="300"/>
                        </a:spcAft>
                        <a:buClr>
                          <a:srgbClr val="222A35"/>
                        </a:buClr>
                        <a:buSzTx/>
                        <a:buFont typeface="Wingdings" panose="05000000000000000000" pitchFamily="2" charset="2"/>
                        <a:buChar char=""/>
                        <a:tabLst>
                          <a:tab pos="228600" algn="l"/>
                          <a:tab pos="457200" algn="l"/>
                        </a:tabLst>
                        <a:defRPr/>
                      </a:pP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HRQoL</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pPr>
                      <a:r>
                        <a:rPr lang="en-GB" sz="1800" kern="1200" dirty="0">
                          <a:solidFill>
                            <a:schemeClr val="dk1"/>
                          </a:solidFill>
                          <a:effectLst/>
                          <a:latin typeface="Arial" panose="020B0604020202020204" pitchFamily="34" charset="0"/>
                          <a:ea typeface="+mn-ea"/>
                          <a:cs typeface="Arial" panose="020B0604020202020204" pitchFamily="34" charset="0"/>
                        </a:rPr>
                        <a:t>Time to next treatment not listed but is included within company submission.</a:t>
                      </a: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5459946"/>
                  </a:ext>
                </a:extLst>
              </a:tr>
            </a:tbl>
          </a:graphicData>
        </a:graphic>
      </p:graphicFrame>
      <p:sp>
        <p:nvSpPr>
          <p:cNvPr id="3" name="TextBox 2">
            <a:extLst>
              <a:ext uri="{FF2B5EF4-FFF2-40B4-BE49-F238E27FC236}">
                <a16:creationId xmlns:a16="http://schemas.microsoft.com/office/drawing/2014/main" id="{17462869-2EF2-7791-AA08-425449BF1362}"/>
              </a:ext>
            </a:extLst>
          </p:cNvPr>
          <p:cNvSpPr txBox="1"/>
          <p:nvPr/>
        </p:nvSpPr>
        <p:spPr>
          <a:xfrm>
            <a:off x="958024" y="6524791"/>
            <a:ext cx="10547596" cy="287771"/>
          </a:xfrm>
          <a:prstGeom prst="rect">
            <a:avLst/>
          </a:prstGeom>
          <a:noFill/>
        </p:spPr>
        <p:txBody>
          <a:bodyPr wrap="square">
            <a:spAutoFit/>
          </a:bodyPr>
          <a:lstStyle/>
          <a:p>
            <a:pPr defTabSz="946052"/>
            <a:r>
              <a:rPr lang="en-GB" sz="1270" dirty="0">
                <a:solidFill>
                  <a:srgbClr val="393938"/>
                </a:solidFill>
                <a:latin typeface="Arial" panose="020B0604020202020204"/>
              </a:rPr>
              <a:t>CDF, cancer drugs fund; </a:t>
            </a:r>
            <a:r>
              <a:rPr lang="en-GB" sz="1270" dirty="0" err="1">
                <a:solidFill>
                  <a:srgbClr val="393938"/>
                </a:solidFill>
                <a:latin typeface="Arial" panose="020B0604020202020204"/>
              </a:rPr>
              <a:t>rrMM</a:t>
            </a:r>
            <a:r>
              <a:rPr lang="en-GB" sz="1270" dirty="0">
                <a:solidFill>
                  <a:srgbClr val="393938"/>
                </a:solidFill>
                <a:latin typeface="Arial" panose="020B0604020202020204"/>
              </a:rPr>
              <a:t>, relapsed or refractory multiple myeloma; 1PL, one prior line of therapy </a:t>
            </a:r>
          </a:p>
        </p:txBody>
      </p:sp>
      <p:sp>
        <p:nvSpPr>
          <p:cNvPr id="5" name="Slide Number Placeholder 3">
            <a:extLst>
              <a:ext uri="{FF2B5EF4-FFF2-40B4-BE49-F238E27FC236}">
                <a16:creationId xmlns:a16="http://schemas.microsoft.com/office/drawing/2014/main" id="{3EE7624E-7D2C-6B23-248C-7083ADA48D66}"/>
              </a:ext>
            </a:extLst>
          </p:cNvPr>
          <p:cNvSpPr txBox="1">
            <a:spLocks/>
          </p:cNvSpPr>
          <p:nvPr/>
        </p:nvSpPr>
        <p:spPr>
          <a:xfrm>
            <a:off x="11565172" y="649530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5</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60917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76" y="-41287"/>
            <a:ext cx="9119692" cy="694303"/>
          </a:xfrm>
        </p:spPr>
        <p:txBody>
          <a:bodyPr>
            <a:normAutofit fontScale="90000"/>
          </a:bodyPr>
          <a:lstStyle/>
          <a:p>
            <a:pPr>
              <a:lnSpc>
                <a:spcPct val="100000"/>
              </a:lnSpc>
            </a:pPr>
            <a:r>
              <a:rPr lang="en-GB" sz="2721" dirty="0"/>
              <a:t>Summary of original appraisal (TA573) and CDF Review</a:t>
            </a:r>
            <a:endParaRPr lang="en-GB" sz="2721" strike="sngStrike" dirty="0">
              <a:solidFill>
                <a:srgbClr val="FF0000"/>
              </a:solidFill>
            </a:endParaRPr>
          </a:p>
        </p:txBody>
      </p:sp>
      <p:sp>
        <p:nvSpPr>
          <p:cNvPr id="3" name="Slide Number Placeholder 2"/>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46052" rtl="0" eaLnBrk="1" fontAlgn="auto" latinLnBrk="0" hangingPunct="1">
              <a:lnSpc>
                <a:spcPct val="100000"/>
              </a:lnSpc>
              <a:spcBef>
                <a:spcPts val="0"/>
              </a:spcBef>
              <a:spcAft>
                <a:spcPts val="0"/>
              </a:spcAft>
              <a:buClrTx/>
              <a:buSzTx/>
              <a:buFontTx/>
              <a:buNone/>
              <a:tabLst/>
              <a:defRPr/>
            </a:pPr>
            <a:endParaRPr kumimoji="0" lang="en-GB" sz="1270" b="1" i="0" u="none" strike="noStrike" kern="1200" cap="none" spc="0" normalizeH="0" baseline="0" noProof="0" dirty="0">
              <a:ln>
                <a:noFill/>
              </a:ln>
              <a:solidFill>
                <a:srgbClr val="393938"/>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C1662056-EA12-4521-95D5-982F3F11D337}"/>
              </a:ext>
            </a:extLst>
          </p:cNvPr>
          <p:cNvSpPr txBox="1"/>
          <p:nvPr/>
        </p:nvSpPr>
        <p:spPr>
          <a:xfrm>
            <a:off x="4188411" y="3166421"/>
            <a:ext cx="4217137" cy="2967812"/>
          </a:xfrm>
          <a:prstGeom prst="rect">
            <a:avLst/>
          </a:prstGeom>
          <a:solidFill>
            <a:srgbClr val="91C0CB"/>
          </a:solidFill>
          <a:ln w="19050">
            <a:solidFill>
              <a:schemeClr val="tx1"/>
            </a:solidFill>
          </a:ln>
        </p:spPr>
        <p:txBody>
          <a:bodyPr wrap="square" lIns="97955" tIns="97955" rIns="97955" bIns="97955" rtlCol="0">
            <a:spAutoFit/>
          </a:bodyPr>
          <a:lstStyle/>
          <a:p>
            <a:pPr marL="0" marR="0" lvl="0" indent="0" algn="l" defTabSz="946052"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panose="020B0604020202020204"/>
                <a:ea typeface="+mn-ea"/>
                <a:cs typeface="+mn-cs"/>
              </a:rPr>
              <a:t>TA573 </a:t>
            </a:r>
            <a:br>
              <a:rPr kumimoji="0" lang="en-GB" sz="2000" b="1" i="0" u="none" strike="noStrike" kern="1200" cap="none" spc="0" normalizeH="0" baseline="0" noProof="0" dirty="0">
                <a:ln>
                  <a:noFill/>
                </a:ln>
                <a:effectLst/>
                <a:uLnTx/>
                <a:uFillTx/>
                <a:latin typeface="Arial" panose="020B0604020202020204"/>
                <a:ea typeface="+mn-ea"/>
                <a:cs typeface="+mn-cs"/>
              </a:rPr>
            </a:br>
            <a:r>
              <a:rPr kumimoji="0" lang="en-GB" sz="2000" b="0" i="0" u="none" strike="noStrike" kern="1200" cap="none" spc="0" normalizeH="0" baseline="0" noProof="0" dirty="0">
                <a:ln>
                  <a:noFill/>
                </a:ln>
                <a:effectLst/>
                <a:uLnTx/>
                <a:uFillTx/>
                <a:latin typeface="Arial" panose="020B0604020202020204"/>
                <a:ea typeface="+mn-ea"/>
                <a:cs typeface="+mn-cs"/>
              </a:rPr>
              <a:t>DARA+BOR+DEX is </a:t>
            </a:r>
            <a:r>
              <a:rPr kumimoji="0" lang="en-GB" sz="2000" b="1" i="0" u="none" strike="noStrike" kern="1200" cap="none" spc="0" normalizeH="0" baseline="0" noProof="0" dirty="0">
                <a:ln>
                  <a:noFill/>
                </a:ln>
                <a:effectLst/>
                <a:uLnTx/>
                <a:uFillTx/>
                <a:latin typeface="Arial" panose="020B0604020202020204"/>
                <a:ea typeface="+mn-ea"/>
                <a:cs typeface="+mn-cs"/>
              </a:rPr>
              <a:t>recommended for use within the CDF </a:t>
            </a:r>
            <a:r>
              <a:rPr kumimoji="0" lang="en-GB" sz="2000" b="0" i="0" u="none" strike="noStrike" kern="1200" cap="none" spc="0" normalizeH="0" baseline="0" noProof="0" dirty="0">
                <a:ln>
                  <a:noFill/>
                </a:ln>
                <a:effectLst/>
                <a:uLnTx/>
                <a:uFillTx/>
                <a:latin typeface="Arial" panose="020B0604020202020204"/>
                <a:ea typeface="+mn-ea"/>
                <a:cs typeface="+mn-cs"/>
              </a:rPr>
              <a:t>as an option for treating </a:t>
            </a:r>
            <a:r>
              <a:rPr kumimoji="0" lang="en-GB" sz="2000" b="0" i="0" u="none" strike="noStrike" kern="1200" cap="none" spc="0" normalizeH="0" baseline="0" noProof="0" dirty="0" err="1">
                <a:ln>
                  <a:noFill/>
                </a:ln>
                <a:effectLst/>
                <a:uLnTx/>
                <a:uFillTx/>
                <a:latin typeface="Arial" panose="020B0604020202020204"/>
                <a:ea typeface="+mn-ea"/>
                <a:cs typeface="+mn-cs"/>
              </a:rPr>
              <a:t>rrMM</a:t>
            </a:r>
            <a:r>
              <a:rPr kumimoji="0" lang="en-GB" sz="2000" b="0" i="0" u="none" strike="noStrike" kern="1200" cap="none" spc="0" normalizeH="0" baseline="0" noProof="0" dirty="0">
                <a:ln>
                  <a:noFill/>
                </a:ln>
                <a:effectLst/>
                <a:uLnTx/>
                <a:uFillTx/>
                <a:latin typeface="Arial" panose="020B0604020202020204"/>
                <a:ea typeface="+mn-ea"/>
                <a:cs typeface="+mn-cs"/>
              </a:rPr>
              <a:t> in people who have had 1 previous treatment. It is recommended only if the conditions in the managed access agreement for DARA+BOR+DEX are followed</a:t>
            </a:r>
          </a:p>
        </p:txBody>
      </p:sp>
      <p:grpSp>
        <p:nvGrpSpPr>
          <p:cNvPr id="19" name="Group 18">
            <a:extLst>
              <a:ext uri="{FF2B5EF4-FFF2-40B4-BE49-F238E27FC236}">
                <a16:creationId xmlns:a16="http://schemas.microsoft.com/office/drawing/2014/main" id="{CE4E1DA8-9C91-412D-A402-9267761FA2CF}"/>
              </a:ext>
            </a:extLst>
          </p:cNvPr>
          <p:cNvGrpSpPr/>
          <p:nvPr/>
        </p:nvGrpSpPr>
        <p:grpSpPr>
          <a:xfrm>
            <a:off x="580952" y="807507"/>
            <a:ext cx="10733980" cy="1589944"/>
            <a:chOff x="-281674" y="1211166"/>
            <a:chExt cx="10881495" cy="1141353"/>
          </a:xfrm>
        </p:grpSpPr>
        <p:cxnSp>
          <p:nvCxnSpPr>
            <p:cNvPr id="5" name="Straight Arrow Connector 4">
              <a:extLst>
                <a:ext uri="{FF2B5EF4-FFF2-40B4-BE49-F238E27FC236}">
                  <a16:creationId xmlns:a16="http://schemas.microsoft.com/office/drawing/2014/main" id="{B61012BB-FD4D-4C63-8BE5-6BCE376E4991}"/>
                </a:ext>
              </a:extLst>
            </p:cNvPr>
            <p:cNvCxnSpPr>
              <a:cxnSpLocks/>
            </p:cNvCxnSpPr>
            <p:nvPr/>
          </p:nvCxnSpPr>
          <p:spPr>
            <a:xfrm flipV="1">
              <a:off x="-281674" y="1778002"/>
              <a:ext cx="10881495" cy="136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A4996B35-258E-4223-A78A-FD479A210FAF}"/>
                </a:ext>
              </a:extLst>
            </p:cNvPr>
            <p:cNvGrpSpPr/>
            <p:nvPr/>
          </p:nvGrpSpPr>
          <p:grpSpPr>
            <a:xfrm>
              <a:off x="-281674" y="1211166"/>
              <a:ext cx="10501657" cy="1141353"/>
              <a:chOff x="1042674" y="5136544"/>
              <a:chExt cx="9878119" cy="1141353"/>
            </a:xfrm>
          </p:grpSpPr>
          <p:sp>
            <p:nvSpPr>
              <p:cNvPr id="9" name="Arrow: Chevron 8">
                <a:extLst>
                  <a:ext uri="{FF2B5EF4-FFF2-40B4-BE49-F238E27FC236}">
                    <a16:creationId xmlns:a16="http://schemas.microsoft.com/office/drawing/2014/main" id="{2840A7FE-71D8-41B0-BB80-38C1C6D99D0F}"/>
                  </a:ext>
                </a:extLst>
              </p:cNvPr>
              <p:cNvSpPr/>
              <p:nvPr/>
            </p:nvSpPr>
            <p:spPr>
              <a:xfrm>
                <a:off x="1042674" y="5138049"/>
                <a:ext cx="2185144" cy="1124499"/>
              </a:xfrm>
              <a:prstGeom prst="chevron">
                <a:avLst>
                  <a:gd name="adj" fmla="val 26948"/>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1</a:t>
                </a:r>
                <a:r>
                  <a:rPr kumimoji="0" lang="en-GB" sz="2000" b="0" i="0" u="none" strike="noStrike" kern="1200" cap="none" spc="0" normalizeH="0" baseline="30000" noProof="0" dirty="0">
                    <a:ln>
                      <a:noFill/>
                    </a:ln>
                    <a:solidFill>
                      <a:prstClr val="white"/>
                    </a:solidFill>
                    <a:effectLst/>
                    <a:uLnTx/>
                    <a:uFillTx/>
                    <a:latin typeface="Arial" panose="020B0604020202020204"/>
                    <a:ea typeface="+mn-ea"/>
                    <a:cs typeface="+mn-cs"/>
                  </a:rPr>
                  <a:t>st</a:t>
                </a: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 committee meeting </a:t>
                </a:r>
              </a:p>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June 2018</a:t>
                </a:r>
              </a:p>
            </p:txBody>
          </p:sp>
          <p:sp>
            <p:nvSpPr>
              <p:cNvPr id="10" name="Arrow: Chevron 9">
                <a:extLst>
                  <a:ext uri="{FF2B5EF4-FFF2-40B4-BE49-F238E27FC236}">
                    <a16:creationId xmlns:a16="http://schemas.microsoft.com/office/drawing/2014/main" id="{3B47E1C8-9C19-4F57-BD22-9E910F008AB0}"/>
                  </a:ext>
                </a:extLst>
              </p:cNvPr>
              <p:cNvSpPr/>
              <p:nvPr/>
            </p:nvSpPr>
            <p:spPr>
              <a:xfrm>
                <a:off x="5134778" y="5136544"/>
                <a:ext cx="2071143" cy="1124500"/>
              </a:xfrm>
              <a:prstGeom prst="chevron">
                <a:avLst>
                  <a:gd name="adj" fmla="val 26948"/>
                </a:avLst>
              </a:prstGeom>
              <a:solidFill>
                <a:srgbClr val="0043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Guidance published + CDF entry April 2019</a:t>
                </a:r>
              </a:p>
            </p:txBody>
          </p:sp>
          <p:sp>
            <p:nvSpPr>
              <p:cNvPr id="12" name="Arrow: Chevron 11">
                <a:extLst>
                  <a:ext uri="{FF2B5EF4-FFF2-40B4-BE49-F238E27FC236}">
                    <a16:creationId xmlns:a16="http://schemas.microsoft.com/office/drawing/2014/main" id="{4AF0E01E-B6E5-4683-B2DC-80EEC6632580}"/>
                  </a:ext>
                </a:extLst>
              </p:cNvPr>
              <p:cNvSpPr/>
              <p:nvPr/>
            </p:nvSpPr>
            <p:spPr>
              <a:xfrm>
                <a:off x="8917543" y="5138049"/>
                <a:ext cx="2003250" cy="1139848"/>
              </a:xfrm>
              <a:prstGeom prst="chevron">
                <a:avLst>
                  <a:gd name="adj" fmla="val 26948"/>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CDF Review ACM1</a:t>
                </a:r>
              </a:p>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February 2023</a:t>
                </a:r>
              </a:p>
            </p:txBody>
          </p:sp>
          <p:sp>
            <p:nvSpPr>
              <p:cNvPr id="13" name="Arrow: Chevron 12">
                <a:extLst>
                  <a:ext uri="{FF2B5EF4-FFF2-40B4-BE49-F238E27FC236}">
                    <a16:creationId xmlns:a16="http://schemas.microsoft.com/office/drawing/2014/main" id="{E16C6EB2-8AF0-4D26-85EB-3741F4899E25}"/>
                  </a:ext>
                </a:extLst>
              </p:cNvPr>
              <p:cNvSpPr/>
              <p:nvPr/>
            </p:nvSpPr>
            <p:spPr>
              <a:xfrm>
                <a:off x="7033684" y="5136544"/>
                <a:ext cx="2071143" cy="1141353"/>
              </a:xfrm>
              <a:prstGeom prst="chevron">
                <a:avLst>
                  <a:gd name="adj" fmla="val 26948"/>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CDF Data collection ends</a:t>
                </a:r>
              </a:p>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January 2021</a:t>
                </a:r>
              </a:p>
            </p:txBody>
          </p:sp>
        </p:grpSp>
      </p:grpSp>
      <p:sp>
        <p:nvSpPr>
          <p:cNvPr id="14" name="TextBox 13">
            <a:extLst>
              <a:ext uri="{FF2B5EF4-FFF2-40B4-BE49-F238E27FC236}">
                <a16:creationId xmlns:a16="http://schemas.microsoft.com/office/drawing/2014/main" id="{C7FE2AAD-F0FE-4C54-BA35-DE35E66497BA}"/>
              </a:ext>
            </a:extLst>
          </p:cNvPr>
          <p:cNvSpPr txBox="1"/>
          <p:nvPr/>
        </p:nvSpPr>
        <p:spPr>
          <a:xfrm>
            <a:off x="314648" y="6338515"/>
            <a:ext cx="9712138" cy="287771"/>
          </a:xfrm>
          <a:prstGeom prst="rect">
            <a:avLst/>
          </a:prstGeom>
          <a:noFill/>
        </p:spPr>
        <p:txBody>
          <a:bodyPr wrap="square">
            <a:spAutoFit/>
          </a:bodyPr>
          <a:lstStyle/>
          <a:p>
            <a:pPr marL="0" marR="0" lvl="0" indent="0" algn="l" defTabSz="946052" rtl="0" eaLnBrk="1" fontAlgn="auto" latinLnBrk="0" hangingPunct="1">
              <a:lnSpc>
                <a:spcPct val="100000"/>
              </a:lnSpc>
              <a:spcBef>
                <a:spcPts val="0"/>
              </a:spcBef>
              <a:spcAft>
                <a:spcPts val="0"/>
              </a:spcAft>
              <a:buClrTx/>
              <a:buSzTx/>
              <a:buFontTx/>
              <a:buNone/>
              <a:tabLst/>
              <a:defRPr/>
            </a:pPr>
            <a:r>
              <a:rPr kumimoji="0" lang="en-GB" sz="1270" b="0" i="0" u="none" strike="noStrike" kern="1200" cap="none" spc="0" normalizeH="0" baseline="0" noProof="0" dirty="0">
                <a:ln>
                  <a:noFill/>
                </a:ln>
                <a:solidFill>
                  <a:srgbClr val="393938"/>
                </a:solidFill>
                <a:effectLst/>
                <a:uLnTx/>
                <a:uFillTx/>
                <a:latin typeface="Arial" panose="020B0604020202020204"/>
                <a:ea typeface="+mn-ea"/>
                <a:cs typeface="+mn-cs"/>
              </a:rPr>
              <a:t>Abbreviations: ACM1, first appraisal committee meeting; CDF, cancer drugs fund; OS, overall survival</a:t>
            </a:r>
          </a:p>
        </p:txBody>
      </p:sp>
      <p:sp>
        <p:nvSpPr>
          <p:cNvPr id="4" name="Arrow: Chevron 3">
            <a:extLst>
              <a:ext uri="{FF2B5EF4-FFF2-40B4-BE49-F238E27FC236}">
                <a16:creationId xmlns:a16="http://schemas.microsoft.com/office/drawing/2014/main" id="{B43F51B3-3F07-E412-9386-90D15325C8C0}"/>
              </a:ext>
            </a:extLst>
          </p:cNvPr>
          <p:cNvSpPr/>
          <p:nvPr/>
        </p:nvSpPr>
        <p:spPr>
          <a:xfrm>
            <a:off x="2738783" y="809604"/>
            <a:ext cx="2291583" cy="1589944"/>
          </a:xfrm>
          <a:prstGeom prst="chevron">
            <a:avLst>
              <a:gd name="adj" fmla="val 26948"/>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2</a:t>
            </a:r>
            <a:r>
              <a:rPr kumimoji="0" lang="en-GB" sz="2000" b="0" i="0" u="none" strike="noStrike" kern="1200" cap="none" spc="0" normalizeH="0" baseline="30000" noProof="0" dirty="0">
                <a:ln>
                  <a:noFill/>
                </a:ln>
                <a:solidFill>
                  <a:prstClr val="white"/>
                </a:solidFill>
                <a:effectLst/>
                <a:uLnTx/>
                <a:uFillTx/>
                <a:latin typeface="Arial" panose="020B0604020202020204"/>
                <a:ea typeface="+mn-ea"/>
                <a:cs typeface="+mn-cs"/>
              </a:rPr>
              <a:t>nd</a:t>
            </a: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 committee meeting Nov 2018</a:t>
            </a:r>
          </a:p>
        </p:txBody>
      </p:sp>
      <p:sp>
        <p:nvSpPr>
          <p:cNvPr id="7" name="TextBox 6">
            <a:extLst>
              <a:ext uri="{FF2B5EF4-FFF2-40B4-BE49-F238E27FC236}">
                <a16:creationId xmlns:a16="http://schemas.microsoft.com/office/drawing/2014/main" id="{2908791F-16E0-8B28-1473-A419C5417A6B}"/>
              </a:ext>
            </a:extLst>
          </p:cNvPr>
          <p:cNvSpPr txBox="1"/>
          <p:nvPr/>
        </p:nvSpPr>
        <p:spPr>
          <a:xfrm>
            <a:off x="314648" y="3165692"/>
            <a:ext cx="3711087" cy="2660036"/>
          </a:xfrm>
          <a:prstGeom prst="rect">
            <a:avLst/>
          </a:prstGeom>
          <a:solidFill>
            <a:srgbClr val="91C0CB"/>
          </a:solidFill>
          <a:ln w="19050">
            <a:solidFill>
              <a:schemeClr val="tx1"/>
            </a:solidFill>
          </a:ln>
        </p:spPr>
        <p:txBody>
          <a:bodyPr wrap="square" lIns="97955" tIns="97955" rIns="97955" bIns="97955" rtlCol="0">
            <a:spAutoFit/>
          </a:bodyPr>
          <a:lstStyle/>
          <a:p>
            <a:pPr marL="0" marR="0" lvl="0" indent="0" algn="l" defTabSz="946052"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panose="020B0604020202020204"/>
                <a:ea typeface="+mn-ea"/>
                <a:cs typeface="+mn-cs"/>
              </a:rPr>
              <a:t>CASTOR</a:t>
            </a:r>
            <a:r>
              <a:rPr kumimoji="0" lang="en-GB" sz="2000" b="0" i="0" u="none" strike="noStrike" kern="1200" cap="none" spc="0" normalizeH="0" baseline="0" noProof="0" dirty="0">
                <a:ln>
                  <a:noFill/>
                </a:ln>
                <a:effectLst/>
                <a:uLnTx/>
                <a:uFillTx/>
                <a:latin typeface="Arial" panose="020B0604020202020204"/>
                <a:ea typeface="+mn-ea"/>
                <a:cs typeface="+mn-cs"/>
              </a:rPr>
              <a:t> </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a:ea typeface="+mn-ea"/>
                <a:cs typeface="+mn-cs"/>
              </a:rPr>
              <a:t>DARA+BOR+DEX improved PFS compared to BOR+DEX in 2</a:t>
            </a:r>
            <a:r>
              <a:rPr kumimoji="0" lang="en-GB" sz="2000" b="0" i="0" u="none" strike="noStrike" kern="1200" cap="none" spc="0" normalizeH="0" baseline="30000" noProof="0" dirty="0">
                <a:ln>
                  <a:noFill/>
                </a:ln>
                <a:effectLst/>
                <a:uLnTx/>
                <a:uFillTx/>
                <a:latin typeface="Arial" panose="020B0604020202020204"/>
                <a:ea typeface="+mn-ea"/>
                <a:cs typeface="+mn-cs"/>
              </a:rPr>
              <a:t>nd</a:t>
            </a:r>
            <a:r>
              <a:rPr kumimoji="0" lang="en-GB" sz="2000" b="0" i="0" u="none" strike="noStrike" kern="1200" cap="none" spc="0" normalizeH="0" baseline="0" noProof="0" dirty="0">
                <a:ln>
                  <a:noFill/>
                </a:ln>
                <a:effectLst/>
                <a:uLnTx/>
                <a:uFillTx/>
                <a:latin typeface="Arial" panose="020B0604020202020204"/>
                <a:ea typeface="+mn-ea"/>
                <a:cs typeface="+mn-cs"/>
              </a:rPr>
              <a:t> line subgroup</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a:ea typeface="+mn-ea"/>
                <a:cs typeface="+mn-cs"/>
              </a:rPr>
              <a:t>Lack of long-term data</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a:ea typeface="+mn-ea"/>
                <a:cs typeface="+mn-cs"/>
              </a:rPr>
              <a:t>Median OS rates not reached</a:t>
            </a:r>
          </a:p>
        </p:txBody>
      </p:sp>
      <p:sp>
        <p:nvSpPr>
          <p:cNvPr id="11" name="TextBox 10">
            <a:extLst>
              <a:ext uri="{FF2B5EF4-FFF2-40B4-BE49-F238E27FC236}">
                <a16:creationId xmlns:a16="http://schemas.microsoft.com/office/drawing/2014/main" id="{91443260-424A-BD21-B8B9-9F104CC54658}"/>
              </a:ext>
            </a:extLst>
          </p:cNvPr>
          <p:cNvSpPr txBox="1"/>
          <p:nvPr/>
        </p:nvSpPr>
        <p:spPr>
          <a:xfrm>
            <a:off x="8568225" y="3165692"/>
            <a:ext cx="3063176" cy="2352259"/>
          </a:xfrm>
          <a:prstGeom prst="rect">
            <a:avLst/>
          </a:prstGeom>
          <a:solidFill>
            <a:srgbClr val="91C0CB"/>
          </a:solidFill>
          <a:ln w="19050">
            <a:solidFill>
              <a:schemeClr val="tx1"/>
            </a:solidFill>
          </a:ln>
        </p:spPr>
        <p:txBody>
          <a:bodyPr wrap="square" lIns="97955" tIns="97955" rIns="97955" bIns="97955" rtlCol="0">
            <a:spAutoFit/>
          </a:bodyPr>
          <a:lstStyle/>
          <a:p>
            <a:pPr marL="0" marR="0" lvl="0" indent="0" algn="l" defTabSz="946052"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panose="020B0604020202020204"/>
                <a:ea typeface="+mn-ea"/>
                <a:cs typeface="+mn-cs"/>
              </a:rPr>
              <a:t>Review of TA573 (2022 methods and process)</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a:ea typeface="+mn-ea"/>
                <a:cs typeface="+mn-cs"/>
              </a:rPr>
              <a:t>Updated CASTOR data</a:t>
            </a:r>
          </a:p>
          <a:p>
            <a:pPr marL="342900" marR="0" lvl="0" indent="-342900" algn="l" defTabSz="94605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a:ea typeface="+mn-ea"/>
                <a:cs typeface="+mn-cs"/>
              </a:rPr>
              <a:t>New data collected during CDF use of DARA+BOR+DEX</a:t>
            </a:r>
          </a:p>
        </p:txBody>
      </p:sp>
      <p:sp>
        <p:nvSpPr>
          <p:cNvPr id="16" name="Arrow: Down 15">
            <a:extLst>
              <a:ext uri="{FF2B5EF4-FFF2-40B4-BE49-F238E27FC236}">
                <a16:creationId xmlns:a16="http://schemas.microsoft.com/office/drawing/2014/main" id="{1F4BD4F4-4F40-38AF-F3C6-BDA4469DC637}"/>
              </a:ext>
            </a:extLst>
          </p:cNvPr>
          <p:cNvSpPr/>
          <p:nvPr/>
        </p:nvSpPr>
        <p:spPr>
          <a:xfrm>
            <a:off x="1555294" y="2442065"/>
            <a:ext cx="342900" cy="628962"/>
          </a:xfrm>
          <a:prstGeom prst="down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Arrow: Down 16">
            <a:extLst>
              <a:ext uri="{FF2B5EF4-FFF2-40B4-BE49-F238E27FC236}">
                <a16:creationId xmlns:a16="http://schemas.microsoft.com/office/drawing/2014/main" id="{50357ABA-198C-4121-D355-078720E3764F}"/>
              </a:ext>
            </a:extLst>
          </p:cNvPr>
          <p:cNvSpPr/>
          <p:nvPr/>
        </p:nvSpPr>
        <p:spPr>
          <a:xfrm>
            <a:off x="9683886" y="2443487"/>
            <a:ext cx="342900" cy="628962"/>
          </a:xfrm>
          <a:prstGeom prst="down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Arrow: Down 19">
            <a:extLst>
              <a:ext uri="{FF2B5EF4-FFF2-40B4-BE49-F238E27FC236}">
                <a16:creationId xmlns:a16="http://schemas.microsoft.com/office/drawing/2014/main" id="{F1CD8F8E-2174-2011-3334-4DA27B4895D1}"/>
              </a:ext>
            </a:extLst>
          </p:cNvPr>
          <p:cNvSpPr/>
          <p:nvPr/>
        </p:nvSpPr>
        <p:spPr>
          <a:xfrm>
            <a:off x="5786951" y="2443487"/>
            <a:ext cx="342900" cy="628962"/>
          </a:xfrm>
          <a:prstGeom prst="down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3">
            <a:extLst>
              <a:ext uri="{FF2B5EF4-FFF2-40B4-BE49-F238E27FC236}">
                <a16:creationId xmlns:a16="http://schemas.microsoft.com/office/drawing/2014/main" id="{F7B18A97-04AB-ED8D-A402-792C0E00E558}"/>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6</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8039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A908-1C58-4104-9478-B05823E427B5}"/>
              </a:ext>
            </a:extLst>
          </p:cNvPr>
          <p:cNvSpPr>
            <a:spLocks noGrp="1"/>
          </p:cNvSpPr>
          <p:nvPr>
            <p:ph type="ctrTitle"/>
          </p:nvPr>
        </p:nvSpPr>
        <p:spPr>
          <a:xfrm>
            <a:off x="407988" y="195584"/>
            <a:ext cx="11376025" cy="446283"/>
          </a:xfrm>
        </p:spPr>
        <p:txBody>
          <a:bodyPr>
            <a:normAutofit fontScale="90000"/>
          </a:bodyPr>
          <a:lstStyle/>
          <a:p>
            <a:r>
              <a:rPr lang="en-GB" sz="3100" dirty="0"/>
              <a:t>Treatment pathway</a:t>
            </a:r>
            <a:br>
              <a:rPr lang="en-GB" sz="2400" dirty="0"/>
            </a:br>
            <a:endParaRPr lang="en-GB" sz="2400" b="0" dirty="0"/>
          </a:p>
        </p:txBody>
      </p:sp>
      <p:sp>
        <p:nvSpPr>
          <p:cNvPr id="13" name="TextBox 12">
            <a:extLst>
              <a:ext uri="{FF2B5EF4-FFF2-40B4-BE49-F238E27FC236}">
                <a16:creationId xmlns:a16="http://schemas.microsoft.com/office/drawing/2014/main" id="{CF8A8559-C3CE-0C3F-E236-7A4EB10E52CF}"/>
              </a:ext>
            </a:extLst>
          </p:cNvPr>
          <p:cNvSpPr txBox="1"/>
          <p:nvPr/>
        </p:nvSpPr>
        <p:spPr>
          <a:xfrm>
            <a:off x="407988" y="651137"/>
            <a:ext cx="572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Figure 1 </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Treatment pathway</a:t>
            </a:r>
          </a:p>
        </p:txBody>
      </p:sp>
      <p:sp>
        <p:nvSpPr>
          <p:cNvPr id="10" name="Rectangle: Rounded Corners 9">
            <a:extLst>
              <a:ext uri="{FF2B5EF4-FFF2-40B4-BE49-F238E27FC236}">
                <a16:creationId xmlns:a16="http://schemas.microsoft.com/office/drawing/2014/main" id="{893C5BA5-065F-05E6-161F-42EEAF317F28}"/>
              </a:ext>
            </a:extLst>
          </p:cNvPr>
          <p:cNvSpPr/>
          <p:nvPr/>
        </p:nvSpPr>
        <p:spPr>
          <a:xfrm>
            <a:off x="928760" y="4860494"/>
            <a:ext cx="10934784" cy="671862"/>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321EB863-BD9F-0198-BF96-C6DE337D3E17}"/>
              </a:ext>
            </a:extLst>
          </p:cNvPr>
          <p:cNvSpPr/>
          <p:nvPr/>
        </p:nvSpPr>
        <p:spPr>
          <a:xfrm>
            <a:off x="774551" y="4104668"/>
            <a:ext cx="11088993" cy="662297"/>
          </a:xfrm>
          <a:prstGeom prst="round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515175C9-79D6-3902-30D1-C9291562472B}"/>
              </a:ext>
            </a:extLst>
          </p:cNvPr>
          <p:cNvSpPr/>
          <p:nvPr/>
        </p:nvSpPr>
        <p:spPr>
          <a:xfrm>
            <a:off x="856034" y="3118441"/>
            <a:ext cx="11007510" cy="803627"/>
          </a:xfrm>
          <a:prstGeom prst="round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4A4AAD9D-1BC9-8206-80B1-F8DF369854D7}"/>
              </a:ext>
            </a:extLst>
          </p:cNvPr>
          <p:cNvSpPr/>
          <p:nvPr/>
        </p:nvSpPr>
        <p:spPr>
          <a:xfrm>
            <a:off x="586916" y="1444414"/>
            <a:ext cx="11289130" cy="1529393"/>
          </a:xfrm>
          <a:prstGeom prst="round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8A6149D2-AAA8-DF9F-BECF-7305CEB8FE31}"/>
              </a:ext>
            </a:extLst>
          </p:cNvPr>
          <p:cNvSpPr/>
          <p:nvPr/>
        </p:nvSpPr>
        <p:spPr>
          <a:xfrm>
            <a:off x="6260951" y="1093076"/>
            <a:ext cx="5572323" cy="1943175"/>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B80FEA8A-BE14-D969-70FF-F59C2FFBBE89}"/>
              </a:ext>
            </a:extLst>
          </p:cNvPr>
          <p:cNvSpPr/>
          <p:nvPr/>
        </p:nvSpPr>
        <p:spPr>
          <a:xfrm>
            <a:off x="1184133" y="1079704"/>
            <a:ext cx="4610157" cy="1943175"/>
          </a:xfrm>
          <a:prstGeom prst="roundRect">
            <a:avLst/>
          </a:prstGeom>
          <a:solidFill>
            <a:srgbClr val="F2F2F2">
              <a:alpha val="56863"/>
            </a:srgb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D06BAFDA-E8C5-FC31-BD5D-CEA1AA738B14}"/>
              </a:ext>
            </a:extLst>
          </p:cNvPr>
          <p:cNvSpPr/>
          <p:nvPr/>
        </p:nvSpPr>
        <p:spPr>
          <a:xfrm>
            <a:off x="1865127" y="1137125"/>
            <a:ext cx="2877850" cy="26282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Transplant eligible </a:t>
            </a:r>
          </a:p>
        </p:txBody>
      </p:sp>
      <p:sp>
        <p:nvSpPr>
          <p:cNvPr id="19" name="Rectangle: Rounded Corners 18">
            <a:extLst>
              <a:ext uri="{FF2B5EF4-FFF2-40B4-BE49-F238E27FC236}">
                <a16:creationId xmlns:a16="http://schemas.microsoft.com/office/drawing/2014/main" id="{761F0A08-3755-2981-F21B-BAB0F76AB950}"/>
              </a:ext>
            </a:extLst>
          </p:cNvPr>
          <p:cNvSpPr/>
          <p:nvPr/>
        </p:nvSpPr>
        <p:spPr>
          <a:xfrm>
            <a:off x="1338825" y="2080558"/>
            <a:ext cx="4259352" cy="272324"/>
          </a:xfrm>
          <a:prstGeom prst="roundRect">
            <a:avLst/>
          </a:prstGeom>
          <a:solidFill>
            <a:schemeClr val="accent2">
              <a:lumMod val="20000"/>
              <a:lumOff val="80000"/>
            </a:schemeClr>
          </a:solidFill>
          <a:ln w="1905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BOR + DEX ± THAL (TA311) </a:t>
            </a:r>
          </a:p>
        </p:txBody>
      </p:sp>
      <p:sp>
        <p:nvSpPr>
          <p:cNvPr id="20" name="Rectangle: Rounded Corners 19">
            <a:extLst>
              <a:ext uri="{FF2B5EF4-FFF2-40B4-BE49-F238E27FC236}">
                <a16:creationId xmlns:a16="http://schemas.microsoft.com/office/drawing/2014/main" id="{B9B8ACCC-520E-F9E4-FE93-C39F60C21CCD}"/>
              </a:ext>
            </a:extLst>
          </p:cNvPr>
          <p:cNvSpPr/>
          <p:nvPr/>
        </p:nvSpPr>
        <p:spPr>
          <a:xfrm>
            <a:off x="1338825" y="2433283"/>
            <a:ext cx="4259352" cy="360346"/>
          </a:xfrm>
          <a:prstGeom prst="roundRect">
            <a:avLst/>
          </a:prstGeom>
          <a:solidFill>
            <a:schemeClr val="accent2">
              <a:lumMod val="20000"/>
              <a:lumOff val="80000"/>
            </a:schemeClr>
          </a:solidFill>
          <a:ln w="1905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LEN maintenance (TA680)</a:t>
            </a:r>
          </a:p>
        </p:txBody>
      </p:sp>
      <p:sp>
        <p:nvSpPr>
          <p:cNvPr id="21" name="Rectangle: Rounded Corners 20">
            <a:extLst>
              <a:ext uri="{FF2B5EF4-FFF2-40B4-BE49-F238E27FC236}">
                <a16:creationId xmlns:a16="http://schemas.microsoft.com/office/drawing/2014/main" id="{540FB586-2D28-A09B-36A4-CB91D253619D}"/>
              </a:ext>
            </a:extLst>
          </p:cNvPr>
          <p:cNvSpPr/>
          <p:nvPr/>
        </p:nvSpPr>
        <p:spPr>
          <a:xfrm rot="16200000">
            <a:off x="56881" y="1956678"/>
            <a:ext cx="1553992" cy="4939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1</a:t>
            </a:r>
            <a:r>
              <a:rPr kumimoji="0" lang="en-GB" sz="1800" b="0" i="0" u="none" strike="noStrike" kern="1200" cap="none" spc="0" normalizeH="0" baseline="30000" noProof="0" dirty="0">
                <a:ln>
                  <a:noFill/>
                </a:ln>
                <a:solidFill>
                  <a:prstClr val="white"/>
                </a:solidFill>
                <a:effectLst/>
                <a:uLnTx/>
                <a:uFillTx/>
                <a:latin typeface="Arial" panose="020B0604020202020204"/>
                <a:ea typeface="+mn-ea"/>
                <a:cs typeface="+mn-cs"/>
              </a:rPr>
              <a:t>st</a:t>
            </a: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 line </a:t>
            </a:r>
          </a:p>
        </p:txBody>
      </p:sp>
      <p:sp>
        <p:nvSpPr>
          <p:cNvPr id="24" name="Rectangle: Rounded Corners 23">
            <a:extLst>
              <a:ext uri="{FF2B5EF4-FFF2-40B4-BE49-F238E27FC236}">
                <a16:creationId xmlns:a16="http://schemas.microsoft.com/office/drawing/2014/main" id="{1CF8310C-6444-FA26-5C00-13AFB314F725}"/>
              </a:ext>
            </a:extLst>
          </p:cNvPr>
          <p:cNvSpPr/>
          <p:nvPr/>
        </p:nvSpPr>
        <p:spPr>
          <a:xfrm>
            <a:off x="3458774" y="3167513"/>
            <a:ext cx="2280643" cy="67958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DARA + BOR + DEX (TA573)</a:t>
            </a:r>
          </a:p>
        </p:txBody>
      </p:sp>
      <p:sp>
        <p:nvSpPr>
          <p:cNvPr id="26" name="Rectangle: Rounded Corners 25">
            <a:extLst>
              <a:ext uri="{FF2B5EF4-FFF2-40B4-BE49-F238E27FC236}">
                <a16:creationId xmlns:a16="http://schemas.microsoft.com/office/drawing/2014/main" id="{3A434FAC-F23D-542B-1ED4-ACA69E395978}"/>
              </a:ext>
            </a:extLst>
          </p:cNvPr>
          <p:cNvSpPr/>
          <p:nvPr/>
        </p:nvSpPr>
        <p:spPr>
          <a:xfrm>
            <a:off x="7423463" y="3180029"/>
            <a:ext cx="1536683" cy="667072"/>
          </a:xfrm>
          <a:prstGeom prst="roundRect">
            <a:avLst/>
          </a:prstGeom>
          <a:pattFill prst="wdUpDiag">
            <a:fgClr>
              <a:srgbClr val="EEEAE4"/>
            </a:fgClr>
            <a:bgClr>
              <a:schemeClr val="bg1"/>
            </a:bgClr>
          </a:pattFill>
          <a:ln w="19050">
            <a:solidFill>
              <a:schemeClr val="tx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LEN + DEX (TA586)</a:t>
            </a:r>
          </a:p>
        </p:txBody>
      </p:sp>
      <p:sp>
        <p:nvSpPr>
          <p:cNvPr id="28" name="Rectangle: Rounded Corners 27">
            <a:extLst>
              <a:ext uri="{FF2B5EF4-FFF2-40B4-BE49-F238E27FC236}">
                <a16:creationId xmlns:a16="http://schemas.microsoft.com/office/drawing/2014/main" id="{5C70AAD4-C55A-C04D-0109-B631987E8B92}"/>
              </a:ext>
            </a:extLst>
          </p:cNvPr>
          <p:cNvSpPr/>
          <p:nvPr/>
        </p:nvSpPr>
        <p:spPr>
          <a:xfrm>
            <a:off x="8567658" y="4210336"/>
            <a:ext cx="3105753" cy="453176"/>
          </a:xfrm>
          <a:prstGeom prst="roundRect">
            <a:avLst/>
          </a:prstGeom>
          <a:solidFill>
            <a:srgbClr val="0070C0"/>
          </a:solidFill>
          <a:ln w="19050">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IXA + LEN + DEX (TA505)</a:t>
            </a:r>
          </a:p>
        </p:txBody>
      </p:sp>
      <p:sp>
        <p:nvSpPr>
          <p:cNvPr id="30" name="Rectangle: Rounded Corners 29">
            <a:extLst>
              <a:ext uri="{FF2B5EF4-FFF2-40B4-BE49-F238E27FC236}">
                <a16:creationId xmlns:a16="http://schemas.microsoft.com/office/drawing/2014/main" id="{1285FA4C-B5A6-2116-65A1-49C6F2CEF3B3}"/>
              </a:ext>
            </a:extLst>
          </p:cNvPr>
          <p:cNvSpPr/>
          <p:nvPr/>
        </p:nvSpPr>
        <p:spPr>
          <a:xfrm>
            <a:off x="6343675" y="1512141"/>
            <a:ext cx="5440338" cy="426871"/>
          </a:xfrm>
          <a:prstGeom prst="roundRect">
            <a:avLst/>
          </a:prstGeom>
          <a:solidFill>
            <a:schemeClr val="accent2">
              <a:lumMod val="20000"/>
              <a:lumOff val="80000"/>
            </a:schemeClr>
          </a:solidFill>
          <a:ln w="1905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THAL + alkylating agent + corticosteroid (TA228)</a:t>
            </a:r>
          </a:p>
        </p:txBody>
      </p:sp>
      <p:sp>
        <p:nvSpPr>
          <p:cNvPr id="31" name="Rectangle: Rounded Corners 30">
            <a:extLst>
              <a:ext uri="{FF2B5EF4-FFF2-40B4-BE49-F238E27FC236}">
                <a16:creationId xmlns:a16="http://schemas.microsoft.com/office/drawing/2014/main" id="{9F990E0D-3301-65FF-1DAC-E808EC9E829A}"/>
              </a:ext>
            </a:extLst>
          </p:cNvPr>
          <p:cNvSpPr/>
          <p:nvPr/>
        </p:nvSpPr>
        <p:spPr>
          <a:xfrm>
            <a:off x="7672900" y="2463883"/>
            <a:ext cx="2344591" cy="314638"/>
          </a:xfrm>
          <a:prstGeom prst="roundRect">
            <a:avLst/>
          </a:prstGeom>
          <a:solidFill>
            <a:schemeClr val="accent2">
              <a:lumMod val="20000"/>
              <a:lumOff val="80000"/>
            </a:schemeClr>
          </a:solidFill>
          <a:ln w="1905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LEN + DEX (TA587)</a:t>
            </a:r>
          </a:p>
        </p:txBody>
      </p:sp>
      <p:sp>
        <p:nvSpPr>
          <p:cNvPr id="32" name="Rectangle: Rounded Corners 31">
            <a:extLst>
              <a:ext uri="{FF2B5EF4-FFF2-40B4-BE49-F238E27FC236}">
                <a16:creationId xmlns:a16="http://schemas.microsoft.com/office/drawing/2014/main" id="{6A9760FF-A02B-8276-5B5B-942066953EFF}"/>
              </a:ext>
            </a:extLst>
          </p:cNvPr>
          <p:cNvSpPr/>
          <p:nvPr/>
        </p:nvSpPr>
        <p:spPr>
          <a:xfrm>
            <a:off x="1330212" y="3180029"/>
            <a:ext cx="1860847" cy="662785"/>
          </a:xfrm>
          <a:prstGeom prst="roundRect">
            <a:avLst/>
          </a:prstGeom>
          <a:solidFill>
            <a:schemeClr val="bg1"/>
          </a:solidFill>
          <a:ln w="19050">
            <a:solidFill>
              <a:schemeClr val="accent3"/>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CAR + DEX (TA657)</a:t>
            </a:r>
          </a:p>
        </p:txBody>
      </p:sp>
      <p:sp>
        <p:nvSpPr>
          <p:cNvPr id="36" name="Rectangle: Rounded Corners 35">
            <a:extLst>
              <a:ext uri="{FF2B5EF4-FFF2-40B4-BE49-F238E27FC236}">
                <a16:creationId xmlns:a16="http://schemas.microsoft.com/office/drawing/2014/main" id="{F460447C-6652-87D2-B67E-32DD03E5844E}"/>
              </a:ext>
            </a:extLst>
          </p:cNvPr>
          <p:cNvSpPr/>
          <p:nvPr/>
        </p:nvSpPr>
        <p:spPr>
          <a:xfrm>
            <a:off x="10017491" y="4936740"/>
            <a:ext cx="1722882" cy="539821"/>
          </a:xfrm>
          <a:prstGeom prst="roundRect">
            <a:avLst/>
          </a:prstGeom>
          <a:solidFill>
            <a:srgbClr val="0070C0"/>
          </a:solidFill>
          <a:ln w="19050">
            <a:solidFill>
              <a:schemeClr val="tx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ISA + POM + DEX (TA658)</a:t>
            </a:r>
          </a:p>
        </p:txBody>
      </p:sp>
      <p:sp>
        <p:nvSpPr>
          <p:cNvPr id="37" name="Rectangle 36">
            <a:extLst>
              <a:ext uri="{FF2B5EF4-FFF2-40B4-BE49-F238E27FC236}">
                <a16:creationId xmlns:a16="http://schemas.microsoft.com/office/drawing/2014/main" id="{51BEC296-7A2E-5A93-6B52-7ACCC37B61EC}"/>
              </a:ext>
            </a:extLst>
          </p:cNvPr>
          <p:cNvSpPr/>
          <p:nvPr/>
        </p:nvSpPr>
        <p:spPr>
          <a:xfrm>
            <a:off x="6516891" y="1045394"/>
            <a:ext cx="5050885" cy="44628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Transplant ineligible</a:t>
            </a:r>
          </a:p>
        </p:txBody>
      </p:sp>
      <p:sp>
        <p:nvSpPr>
          <p:cNvPr id="38" name="Rectangle: Rounded Corners 37">
            <a:extLst>
              <a:ext uri="{FF2B5EF4-FFF2-40B4-BE49-F238E27FC236}">
                <a16:creationId xmlns:a16="http://schemas.microsoft.com/office/drawing/2014/main" id="{2E6F8524-C451-F141-6262-57B7D06B3B4E}"/>
              </a:ext>
            </a:extLst>
          </p:cNvPr>
          <p:cNvSpPr/>
          <p:nvPr/>
        </p:nvSpPr>
        <p:spPr>
          <a:xfrm rot="16200000">
            <a:off x="435934" y="3270502"/>
            <a:ext cx="810453" cy="49268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2</a:t>
            </a:r>
            <a:r>
              <a:rPr kumimoji="0" lang="en-GB" sz="1800" b="1" i="0" u="none" strike="noStrike" kern="1200" cap="none" spc="0" normalizeH="0" baseline="30000" noProof="0" dirty="0">
                <a:ln>
                  <a:noFill/>
                </a:ln>
                <a:solidFill>
                  <a:srgbClr val="000000"/>
                </a:solidFill>
                <a:effectLst/>
                <a:uLnTx/>
                <a:uFillTx/>
                <a:latin typeface="Arial" panose="020B0604020202020204"/>
                <a:ea typeface="+mn-ea"/>
                <a:cs typeface="+mn-cs"/>
              </a:rPr>
              <a:t>nd</a:t>
            </a: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 line </a:t>
            </a:r>
          </a:p>
        </p:txBody>
      </p:sp>
      <p:sp>
        <p:nvSpPr>
          <p:cNvPr id="39" name="Rectangle: Rounded Corners 38">
            <a:extLst>
              <a:ext uri="{FF2B5EF4-FFF2-40B4-BE49-F238E27FC236}">
                <a16:creationId xmlns:a16="http://schemas.microsoft.com/office/drawing/2014/main" id="{4A221455-75B3-A1BB-2FAA-6B7922E21406}"/>
              </a:ext>
            </a:extLst>
          </p:cNvPr>
          <p:cNvSpPr/>
          <p:nvPr/>
        </p:nvSpPr>
        <p:spPr>
          <a:xfrm>
            <a:off x="6343675" y="2070350"/>
            <a:ext cx="5453664" cy="313768"/>
          </a:xfrm>
          <a:prstGeom prst="roundRect">
            <a:avLst/>
          </a:prstGeom>
          <a:solidFill>
            <a:schemeClr val="accent2">
              <a:lumMod val="20000"/>
              <a:lumOff val="80000"/>
            </a:schemeClr>
          </a:solidFill>
          <a:ln w="1905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BOR + alkylating agent + corticosteroid (TA228)</a:t>
            </a:r>
          </a:p>
        </p:txBody>
      </p:sp>
      <p:sp>
        <p:nvSpPr>
          <p:cNvPr id="42" name="Rectangle: Rounded Corners 41">
            <a:extLst>
              <a:ext uri="{FF2B5EF4-FFF2-40B4-BE49-F238E27FC236}">
                <a16:creationId xmlns:a16="http://schemas.microsoft.com/office/drawing/2014/main" id="{21DA855D-D8F0-19DC-3B70-F59620C995DA}"/>
              </a:ext>
            </a:extLst>
          </p:cNvPr>
          <p:cNvSpPr/>
          <p:nvPr/>
        </p:nvSpPr>
        <p:spPr>
          <a:xfrm>
            <a:off x="595582" y="4100864"/>
            <a:ext cx="493920" cy="67406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3</a:t>
            </a:r>
            <a:r>
              <a:rPr kumimoji="0" lang="en-GB" sz="1800" b="1" i="0" u="none" strike="noStrike" kern="1200" cap="none" spc="0" normalizeH="0" baseline="30000" noProof="0" dirty="0">
                <a:ln>
                  <a:noFill/>
                </a:ln>
                <a:solidFill>
                  <a:srgbClr val="000000"/>
                </a:solidFill>
                <a:effectLst/>
                <a:uLnTx/>
                <a:uFillTx/>
                <a:latin typeface="Arial" panose="020B0604020202020204"/>
                <a:ea typeface="+mn-ea"/>
                <a:cs typeface="+mn-cs"/>
              </a:rPr>
              <a:t>rd</a:t>
            </a: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a:ea typeface="+mn-ea"/>
                <a:cs typeface="+mn-cs"/>
              </a:rPr>
              <a:t>line</a:t>
            </a:r>
            <a:endParaRPr kumimoji="0" lang="en-GB" sz="1800" b="1"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sp>
        <p:nvSpPr>
          <p:cNvPr id="43" name="Rectangle: Rounded Corners 42">
            <a:extLst>
              <a:ext uri="{FF2B5EF4-FFF2-40B4-BE49-F238E27FC236}">
                <a16:creationId xmlns:a16="http://schemas.microsoft.com/office/drawing/2014/main" id="{F457098D-AE6E-16A9-E90F-EDA2C585B642}"/>
              </a:ext>
            </a:extLst>
          </p:cNvPr>
          <p:cNvSpPr/>
          <p:nvPr/>
        </p:nvSpPr>
        <p:spPr>
          <a:xfrm>
            <a:off x="582319" y="4858286"/>
            <a:ext cx="528917" cy="674069"/>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4</a:t>
            </a:r>
            <a:r>
              <a:rPr kumimoji="0" lang="en-GB" sz="1800" b="0" i="0" u="none" strike="noStrike" kern="1200" cap="none" spc="0" normalizeH="0" baseline="30000" noProof="0" dirty="0">
                <a:ln>
                  <a:noFill/>
                </a:ln>
                <a:solidFill>
                  <a:prstClr val="white"/>
                </a:solidFill>
                <a:effectLst/>
                <a:uLnTx/>
                <a:uFillTx/>
                <a:latin typeface="Arial" panose="020B0604020202020204"/>
                <a:ea typeface="+mn-ea"/>
                <a:cs typeface="+mn-cs"/>
              </a:rPr>
              <a:t>th</a:t>
            </a:r>
          </a:p>
          <a:p>
            <a:pPr marL="0" marR="0" lvl="0" indent="0" algn="ctr" defTabSz="94605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line</a:t>
            </a:r>
            <a:endParaRPr kumimoji="0" lang="en-GB" sz="1800" b="1" i="0" u="none" strike="noStrike" kern="1200" cap="none" spc="0" normalizeH="0" baseline="30000" noProof="0" dirty="0">
              <a:ln>
                <a:noFill/>
              </a:ln>
              <a:solidFill>
                <a:prstClr val="white"/>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14B5FD74-CA44-874D-63E1-D4F1A8FFA24E}"/>
              </a:ext>
            </a:extLst>
          </p:cNvPr>
          <p:cNvSpPr/>
          <p:nvPr/>
        </p:nvSpPr>
        <p:spPr>
          <a:xfrm>
            <a:off x="7250458" y="5823575"/>
            <a:ext cx="4284749" cy="4571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4605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93938"/>
                </a:solidFill>
                <a:effectLst/>
                <a:uLnTx/>
                <a:uFillTx/>
                <a:latin typeface="Arial" panose="020B0604020202020204"/>
                <a:ea typeface="+mn-ea"/>
                <a:cs typeface="+mn-cs"/>
              </a:rPr>
              <a:t>Not routinely commissioned, available via the Cancer Drugs Fund only </a:t>
            </a:r>
          </a:p>
        </p:txBody>
      </p:sp>
      <p:sp>
        <p:nvSpPr>
          <p:cNvPr id="50" name="Rectangle: Rounded Corners 49">
            <a:extLst>
              <a:ext uri="{FF2B5EF4-FFF2-40B4-BE49-F238E27FC236}">
                <a16:creationId xmlns:a16="http://schemas.microsoft.com/office/drawing/2014/main" id="{CA96170E-CA3A-EA25-C095-FDEE1967ACBA}"/>
              </a:ext>
            </a:extLst>
          </p:cNvPr>
          <p:cNvSpPr/>
          <p:nvPr/>
        </p:nvSpPr>
        <p:spPr>
          <a:xfrm>
            <a:off x="9224584" y="3180029"/>
            <a:ext cx="2374522" cy="667072"/>
          </a:xfrm>
          <a:prstGeom prst="roundRect">
            <a:avLst/>
          </a:prstGeom>
          <a:pattFill prst="wdUpDiag">
            <a:fgClr>
              <a:srgbClr val="EEEAE4"/>
            </a:fgClr>
            <a:bgClr>
              <a:schemeClr val="bg1"/>
            </a:bgClr>
          </a:pattFill>
          <a:ln w="19050">
            <a:solidFill>
              <a:schemeClr val="tx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CAR + DEX + LEN (TA695)</a:t>
            </a:r>
          </a:p>
        </p:txBody>
      </p:sp>
      <p:sp>
        <p:nvSpPr>
          <p:cNvPr id="51" name="Rectangle: Rounded Corners 50">
            <a:extLst>
              <a:ext uri="{FF2B5EF4-FFF2-40B4-BE49-F238E27FC236}">
                <a16:creationId xmlns:a16="http://schemas.microsoft.com/office/drawing/2014/main" id="{C63ABC2F-4E37-5176-3B44-C02CB68D9E97}"/>
              </a:ext>
            </a:extLst>
          </p:cNvPr>
          <p:cNvSpPr/>
          <p:nvPr/>
        </p:nvSpPr>
        <p:spPr>
          <a:xfrm>
            <a:off x="5958996" y="3174660"/>
            <a:ext cx="1172647" cy="667072"/>
          </a:xfrm>
          <a:prstGeom prst="roundRect">
            <a:avLst/>
          </a:prstGeom>
          <a:solidFill>
            <a:schemeClr val="bg1"/>
          </a:solidFill>
          <a:ln w="19050">
            <a:solidFill>
              <a:schemeClr val="accent3"/>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BOR (TA129)</a:t>
            </a:r>
          </a:p>
        </p:txBody>
      </p:sp>
      <p:sp>
        <p:nvSpPr>
          <p:cNvPr id="54" name="Rectangle: Rounded Corners 53">
            <a:extLst>
              <a:ext uri="{FF2B5EF4-FFF2-40B4-BE49-F238E27FC236}">
                <a16:creationId xmlns:a16="http://schemas.microsoft.com/office/drawing/2014/main" id="{8A32D5E0-8D4C-D374-1D21-7718F4D192D2}"/>
              </a:ext>
            </a:extLst>
          </p:cNvPr>
          <p:cNvSpPr/>
          <p:nvPr/>
        </p:nvSpPr>
        <p:spPr>
          <a:xfrm rot="10800000" flipV="1">
            <a:off x="1338825" y="1505017"/>
            <a:ext cx="4259352" cy="483154"/>
          </a:xfrm>
          <a:prstGeom prst="roundRect">
            <a:avLst/>
          </a:prstGeom>
          <a:solidFill>
            <a:schemeClr val="accent2">
              <a:lumMod val="20000"/>
              <a:lumOff val="80000"/>
            </a:schemeClr>
          </a:solidFill>
          <a:ln w="19050">
            <a:solidFill>
              <a:schemeClr val="accent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DARA + BOR + THAL + DEX (TA763)</a:t>
            </a:r>
          </a:p>
        </p:txBody>
      </p:sp>
      <p:sp>
        <p:nvSpPr>
          <p:cNvPr id="5" name="Rectangle: Rounded Corners 4">
            <a:extLst>
              <a:ext uri="{FF2B5EF4-FFF2-40B4-BE49-F238E27FC236}">
                <a16:creationId xmlns:a16="http://schemas.microsoft.com/office/drawing/2014/main" id="{676DE46B-C172-8B20-FA75-EE4B9AE6E1AC}"/>
              </a:ext>
            </a:extLst>
          </p:cNvPr>
          <p:cNvSpPr/>
          <p:nvPr/>
        </p:nvSpPr>
        <p:spPr>
          <a:xfrm>
            <a:off x="1312753" y="4210336"/>
            <a:ext cx="3426925" cy="453176"/>
          </a:xfrm>
          <a:prstGeom prst="roundRect">
            <a:avLst/>
          </a:prstGeom>
          <a:solidFill>
            <a:schemeClr val="accent6">
              <a:lumMod val="20000"/>
              <a:lumOff val="80000"/>
            </a:schemeClr>
          </a:solidFill>
          <a:ln w="19050">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PAN + BOR + DEX (TA380)</a:t>
            </a:r>
          </a:p>
        </p:txBody>
      </p:sp>
      <p:sp>
        <p:nvSpPr>
          <p:cNvPr id="6" name="Rectangle: Rounded Corners 5">
            <a:extLst>
              <a:ext uri="{FF2B5EF4-FFF2-40B4-BE49-F238E27FC236}">
                <a16:creationId xmlns:a16="http://schemas.microsoft.com/office/drawing/2014/main" id="{BA58F10B-E929-F288-4F1D-7A9F71D8D3F2}"/>
              </a:ext>
            </a:extLst>
          </p:cNvPr>
          <p:cNvSpPr/>
          <p:nvPr/>
        </p:nvSpPr>
        <p:spPr>
          <a:xfrm>
            <a:off x="4985881" y="4221433"/>
            <a:ext cx="3426925" cy="454094"/>
          </a:xfrm>
          <a:prstGeom prst="roundRect">
            <a:avLst/>
          </a:prstGeom>
          <a:solidFill>
            <a:schemeClr val="accent6">
              <a:lumMod val="20000"/>
              <a:lumOff val="80000"/>
            </a:schemeClr>
          </a:solidFill>
          <a:ln w="19050">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LEN + DEX (TA171)</a:t>
            </a:r>
          </a:p>
        </p:txBody>
      </p:sp>
      <p:sp>
        <p:nvSpPr>
          <p:cNvPr id="7" name="Rectangle: Rounded Corners 6">
            <a:extLst>
              <a:ext uri="{FF2B5EF4-FFF2-40B4-BE49-F238E27FC236}">
                <a16:creationId xmlns:a16="http://schemas.microsoft.com/office/drawing/2014/main" id="{15BCCB00-DE05-08AF-0E9C-8E49C6D56A6D}"/>
              </a:ext>
            </a:extLst>
          </p:cNvPr>
          <p:cNvSpPr/>
          <p:nvPr/>
        </p:nvSpPr>
        <p:spPr>
          <a:xfrm>
            <a:off x="1312754" y="4946607"/>
            <a:ext cx="1533686" cy="524157"/>
          </a:xfrm>
          <a:prstGeom prst="roundRect">
            <a:avLst/>
          </a:prstGeom>
          <a:solidFill>
            <a:schemeClr val="bg2"/>
          </a:solidFill>
          <a:ln w="19050">
            <a:solidFill>
              <a:schemeClr val="tx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POM + DEX (TA427)</a:t>
            </a:r>
          </a:p>
        </p:txBody>
      </p:sp>
      <p:sp>
        <p:nvSpPr>
          <p:cNvPr id="8" name="Rectangle: Rounded Corners 7">
            <a:extLst>
              <a:ext uri="{FF2B5EF4-FFF2-40B4-BE49-F238E27FC236}">
                <a16:creationId xmlns:a16="http://schemas.microsoft.com/office/drawing/2014/main" id="{88F93CE0-025A-E115-032B-112358BE1EB0}"/>
              </a:ext>
            </a:extLst>
          </p:cNvPr>
          <p:cNvSpPr/>
          <p:nvPr/>
        </p:nvSpPr>
        <p:spPr>
          <a:xfrm>
            <a:off x="5878711" y="4930533"/>
            <a:ext cx="1748743" cy="524157"/>
          </a:xfrm>
          <a:prstGeom prst="roundRect">
            <a:avLst/>
          </a:prstGeom>
          <a:solidFill>
            <a:schemeClr val="bg2"/>
          </a:solidFill>
          <a:ln w="19050">
            <a:solidFill>
              <a:schemeClr val="tx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PAN + BOR + DEX (TA380)</a:t>
            </a:r>
          </a:p>
        </p:txBody>
      </p:sp>
      <p:sp>
        <p:nvSpPr>
          <p:cNvPr id="9" name="Rectangle: Rounded Corners 8">
            <a:extLst>
              <a:ext uri="{FF2B5EF4-FFF2-40B4-BE49-F238E27FC236}">
                <a16:creationId xmlns:a16="http://schemas.microsoft.com/office/drawing/2014/main" id="{FA66E889-292A-BFD3-6653-69D614F18D7C}"/>
              </a:ext>
            </a:extLst>
          </p:cNvPr>
          <p:cNvSpPr/>
          <p:nvPr/>
        </p:nvSpPr>
        <p:spPr>
          <a:xfrm>
            <a:off x="2885132" y="4945913"/>
            <a:ext cx="1421612" cy="511720"/>
          </a:xfrm>
          <a:prstGeom prst="roundRect">
            <a:avLst/>
          </a:prstGeom>
          <a:solidFill>
            <a:schemeClr val="bg2"/>
          </a:solidFill>
          <a:ln w="19050">
            <a:solidFill>
              <a:schemeClr val="tx1"/>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DARA (TA783)</a:t>
            </a:r>
          </a:p>
        </p:txBody>
      </p:sp>
      <p:sp>
        <p:nvSpPr>
          <p:cNvPr id="23" name="Rectangle: Rounded Corners 22">
            <a:extLst>
              <a:ext uri="{FF2B5EF4-FFF2-40B4-BE49-F238E27FC236}">
                <a16:creationId xmlns:a16="http://schemas.microsoft.com/office/drawing/2014/main" id="{40C92FF0-D150-B6C7-1182-4F0B20B09213}"/>
              </a:ext>
            </a:extLst>
          </p:cNvPr>
          <p:cNvSpPr/>
          <p:nvPr/>
        </p:nvSpPr>
        <p:spPr>
          <a:xfrm>
            <a:off x="1330212" y="5614545"/>
            <a:ext cx="576000" cy="469230"/>
          </a:xfrm>
          <a:prstGeom prst="roundRect">
            <a:avLst/>
          </a:prstGeom>
          <a:solidFill>
            <a:schemeClr val="bg1"/>
          </a:solidFill>
          <a:ln w="19050">
            <a:solidFill>
              <a:schemeClr val="accent3"/>
            </a:solidFill>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endParaRPr>
          </a:p>
        </p:txBody>
      </p:sp>
      <p:sp>
        <p:nvSpPr>
          <p:cNvPr id="55" name="Rectangle 54">
            <a:extLst>
              <a:ext uri="{FF2B5EF4-FFF2-40B4-BE49-F238E27FC236}">
                <a16:creationId xmlns:a16="http://schemas.microsoft.com/office/drawing/2014/main" id="{3F1C605D-D7A2-C80B-03C9-97EF2FA963C7}"/>
              </a:ext>
            </a:extLst>
          </p:cNvPr>
          <p:cNvSpPr/>
          <p:nvPr/>
        </p:nvSpPr>
        <p:spPr>
          <a:xfrm>
            <a:off x="1906210" y="5589858"/>
            <a:ext cx="4627823" cy="54508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4605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mn-cs"/>
              </a:rPr>
              <a:t>Second-line comparators as per NICE scope</a:t>
            </a:r>
          </a:p>
        </p:txBody>
      </p:sp>
      <p:sp>
        <p:nvSpPr>
          <p:cNvPr id="56" name="Rectangle: Rounded Corners 55">
            <a:extLst>
              <a:ext uri="{FF2B5EF4-FFF2-40B4-BE49-F238E27FC236}">
                <a16:creationId xmlns:a16="http://schemas.microsoft.com/office/drawing/2014/main" id="{51A1928A-D6BE-FBD2-E74C-23B201F32FD2}"/>
              </a:ext>
            </a:extLst>
          </p:cNvPr>
          <p:cNvSpPr/>
          <p:nvPr/>
        </p:nvSpPr>
        <p:spPr>
          <a:xfrm>
            <a:off x="6574146" y="5617917"/>
            <a:ext cx="636200" cy="498075"/>
          </a:xfrm>
          <a:prstGeom prst="roundRect">
            <a:avLst/>
          </a:prstGeom>
          <a:solidFill>
            <a:srgbClr val="0070C0"/>
          </a:solidFill>
          <a:ln w="19050">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3" name="Slide Number Placeholder 3">
            <a:extLst>
              <a:ext uri="{FF2B5EF4-FFF2-40B4-BE49-F238E27FC236}">
                <a16:creationId xmlns:a16="http://schemas.microsoft.com/office/drawing/2014/main" id="{0E7686C6-69B2-1770-2E64-8C272D329242}"/>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04DF40-495D-ED41-91BB-C1D52B6AEB39}"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Arial" panose="02000503000000020004"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Arial" panose="02000503000000020004" pitchFamily="2" charset="0"/>
              <a:cs typeface="+mn-cs"/>
            </a:endParaRPr>
          </a:p>
        </p:txBody>
      </p:sp>
      <p:sp>
        <p:nvSpPr>
          <p:cNvPr id="4" name="Rectangle 3" descr="Question to committee">
            <a:extLst>
              <a:ext uri="{FF2B5EF4-FFF2-40B4-BE49-F238E27FC236}">
                <a16:creationId xmlns:a16="http://schemas.microsoft.com/office/drawing/2014/main" id="{1452B68A-A3CC-7D0F-F4A7-27077DC07A86}"/>
              </a:ext>
            </a:extLst>
          </p:cNvPr>
          <p:cNvSpPr/>
          <p:nvPr/>
        </p:nvSpPr>
        <p:spPr>
          <a:xfrm>
            <a:off x="1522098" y="6251160"/>
            <a:ext cx="9262695" cy="5393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a:rPr>
              <a:t>Does this accurately reflect the current multiple myeloma treatment pathway?</a:t>
            </a:r>
            <a:endParaRPr kumimoji="0" lang="en-GB" i="0" u="none" kern="1200" cap="none" spc="0" normalizeH="0" baseline="0" noProof="0" dirty="0">
              <a:ln>
                <a:noFill/>
              </a:ln>
              <a:solidFill>
                <a:schemeClr val="tx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000000"/>
                </a:solidFill>
                <a:effectLst/>
                <a:uLnTx/>
                <a:uFillTx/>
                <a:latin typeface="Arial" panose="020B0604020202020204"/>
                <a:ea typeface="+mn-ea"/>
                <a:cs typeface="+mn-cs"/>
              </a:rPr>
              <a:t>Can DARA be used multiple times in the pathway?</a:t>
            </a:r>
            <a:endParaRPr kumimoji="0" lang="en-GB" i="0" u="none" strike="sngStrike" kern="1200" cap="none" spc="0" normalizeH="0" baseline="0" noProof="0" dirty="0">
              <a:ln>
                <a:noFill/>
              </a:ln>
              <a:solidFill>
                <a:srgbClr val="C00000"/>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2FF6E6F1-D4A2-DC55-D124-88965A932729}"/>
              </a:ext>
              <a:ext uri="{C183D7F6-B498-43B3-948B-1728B52AA6E4}">
                <adec:decorative xmlns:adec="http://schemas.microsoft.com/office/drawing/2017/decorative" val="1"/>
              </a:ext>
            </a:extLst>
          </p:cNvPr>
          <p:cNvGrpSpPr/>
          <p:nvPr/>
        </p:nvGrpSpPr>
        <p:grpSpPr>
          <a:xfrm>
            <a:off x="1184133" y="6206863"/>
            <a:ext cx="576156" cy="600768"/>
            <a:chOff x="-1440493" y="4133589"/>
            <a:chExt cx="576000" cy="576000"/>
          </a:xfrm>
        </p:grpSpPr>
        <p:sp>
          <p:nvSpPr>
            <p:cNvPr id="22" name="Oval 21">
              <a:extLst>
                <a:ext uri="{FF2B5EF4-FFF2-40B4-BE49-F238E27FC236}">
                  <a16:creationId xmlns:a16="http://schemas.microsoft.com/office/drawing/2014/main" id="{AFA2DDC5-E7AF-8520-1302-3E0671CD5D9A}"/>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5" name="Graphic 24">
              <a:extLst>
                <a:ext uri="{FF2B5EF4-FFF2-40B4-BE49-F238E27FC236}">
                  <a16:creationId xmlns:a16="http://schemas.microsoft.com/office/drawing/2014/main" id="{697EED96-A1EE-765A-7206-410FEA7BE56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27" name="Rectangle: Rounded Corners 26">
            <a:extLst>
              <a:ext uri="{FF2B5EF4-FFF2-40B4-BE49-F238E27FC236}">
                <a16:creationId xmlns:a16="http://schemas.microsoft.com/office/drawing/2014/main" id="{AF1F4284-376E-D227-204D-79668BE86092}"/>
              </a:ext>
            </a:extLst>
          </p:cNvPr>
          <p:cNvSpPr/>
          <p:nvPr/>
        </p:nvSpPr>
        <p:spPr>
          <a:xfrm>
            <a:off x="4372678" y="4905854"/>
            <a:ext cx="1421612" cy="596373"/>
          </a:xfrm>
          <a:prstGeom prst="roundRect">
            <a:avLst/>
          </a:prstGeom>
          <a:solidFill>
            <a:schemeClr val="bg2"/>
          </a:solidFill>
          <a:ln w="19050">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srgbClr val="393938"/>
                </a:solidFill>
                <a:effectLst/>
                <a:uLnTx/>
                <a:uFillTx/>
                <a:latin typeface="Arial"/>
                <a:ea typeface="+mn-ea"/>
                <a:cs typeface="Arial" panose="020B0604020202020204" pitchFamily="34" charset="0"/>
              </a:rPr>
              <a:t>LEN + DEX (TA171)</a:t>
            </a:r>
          </a:p>
        </p:txBody>
      </p:sp>
      <p:sp>
        <p:nvSpPr>
          <p:cNvPr id="29" name="Rectangle: Rounded Corners 28">
            <a:extLst>
              <a:ext uri="{FF2B5EF4-FFF2-40B4-BE49-F238E27FC236}">
                <a16:creationId xmlns:a16="http://schemas.microsoft.com/office/drawing/2014/main" id="{69591603-CDBC-C18C-F50F-E757C3713F22}"/>
              </a:ext>
            </a:extLst>
          </p:cNvPr>
          <p:cNvSpPr/>
          <p:nvPr/>
        </p:nvSpPr>
        <p:spPr>
          <a:xfrm>
            <a:off x="7711875" y="4925679"/>
            <a:ext cx="2253807" cy="539821"/>
          </a:xfrm>
          <a:prstGeom prst="roundRect">
            <a:avLst/>
          </a:prstGeom>
          <a:solidFill>
            <a:srgbClr val="0070C0"/>
          </a:solidFill>
          <a:ln w="19050">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414680" rtl="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dirty="0">
                <a:ln>
                  <a:noFill/>
                </a:ln>
                <a:solidFill>
                  <a:srgbClr val="FFFFFF"/>
                </a:solidFill>
                <a:effectLst/>
                <a:uLnTx/>
                <a:uFillTx/>
                <a:latin typeface="Arial"/>
                <a:ea typeface="+mn-ea"/>
                <a:cs typeface="Arial" panose="020B0604020202020204" pitchFamily="34" charset="0"/>
              </a:rPr>
              <a:t>IXA + LEN + DEX (TA505)</a:t>
            </a:r>
          </a:p>
        </p:txBody>
      </p:sp>
    </p:spTree>
    <p:extLst>
      <p:ext uri="{BB962C8B-B14F-4D97-AF65-F5344CB8AC3E}">
        <p14:creationId xmlns:p14="http://schemas.microsoft.com/office/powerpoint/2010/main" val="346510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C661C-E05A-4882-B6BE-74E685B36E9E}"/>
              </a:ext>
            </a:extLst>
          </p:cNvPr>
          <p:cNvSpPr>
            <a:spLocks noGrp="1"/>
          </p:cNvSpPr>
          <p:nvPr>
            <p:ph type="ctrTitle"/>
          </p:nvPr>
        </p:nvSpPr>
        <p:spPr>
          <a:xfrm>
            <a:off x="421227" y="195584"/>
            <a:ext cx="11349545" cy="1276350"/>
          </a:xfrm>
        </p:spPr>
        <p:txBody>
          <a:bodyPr>
            <a:normAutofit fontScale="90000"/>
          </a:bodyPr>
          <a:lstStyle/>
          <a:p>
            <a:r>
              <a:rPr lang="en-GB" sz="3600" dirty="0"/>
              <a:t>Key issues</a:t>
            </a:r>
            <a:br>
              <a:rPr lang="en-GB" dirty="0"/>
            </a:br>
            <a:br>
              <a:rPr lang="en-GB" sz="2800" b="0" dirty="0"/>
            </a:br>
            <a:endParaRPr lang="en-GB" dirty="0">
              <a:solidFill>
                <a:srgbClr val="FF0000"/>
              </a:solidFill>
            </a:endParaRPr>
          </a:p>
        </p:txBody>
      </p:sp>
      <p:sp>
        <p:nvSpPr>
          <p:cNvPr id="2" name="TextBox 1">
            <a:extLst>
              <a:ext uri="{FF2B5EF4-FFF2-40B4-BE49-F238E27FC236}">
                <a16:creationId xmlns:a16="http://schemas.microsoft.com/office/drawing/2014/main" id="{249A84F1-7793-40DE-8D7C-86B061F51562}"/>
              </a:ext>
            </a:extLst>
          </p:cNvPr>
          <p:cNvSpPr txBox="1"/>
          <p:nvPr/>
        </p:nvSpPr>
        <p:spPr>
          <a:xfrm>
            <a:off x="338975" y="739035"/>
            <a:ext cx="7370479" cy="369332"/>
          </a:xfrm>
          <a:prstGeom prst="rect">
            <a:avLst/>
          </a:prstGeom>
          <a:noFill/>
        </p:spPr>
        <p:txBody>
          <a:bodyPr wrap="none" rtlCol="0">
            <a:spAutoFit/>
          </a:bodyPr>
          <a:lstStyle/>
          <a:p>
            <a:r>
              <a:rPr lang="en-GB" b="1" dirty="0"/>
              <a:t>Table 3 </a:t>
            </a:r>
            <a:r>
              <a:rPr lang="en-GB" sz="1800" b="0" dirty="0"/>
              <a:t>Key issues focusing on differences between evidence sources</a:t>
            </a:r>
            <a:endParaRPr lang="en-GB" dirty="0"/>
          </a:p>
        </p:txBody>
      </p:sp>
      <p:sp>
        <p:nvSpPr>
          <p:cNvPr id="3" name="TextBox 2">
            <a:extLst>
              <a:ext uri="{FF2B5EF4-FFF2-40B4-BE49-F238E27FC236}">
                <a16:creationId xmlns:a16="http://schemas.microsoft.com/office/drawing/2014/main" id="{B8CC64D9-865B-AD3B-79A7-D648186D0D71}"/>
              </a:ext>
            </a:extLst>
          </p:cNvPr>
          <p:cNvSpPr txBox="1"/>
          <p:nvPr/>
        </p:nvSpPr>
        <p:spPr>
          <a:xfrm>
            <a:off x="1002517" y="6503348"/>
            <a:ext cx="11089679" cy="338554"/>
          </a:xfrm>
          <a:prstGeom prst="rect">
            <a:avLst/>
          </a:prstGeom>
          <a:noFill/>
        </p:spPr>
        <p:txBody>
          <a:bodyPr wrap="square" rtlCol="0">
            <a:spAutoFit/>
          </a:bodyPr>
          <a:lstStyle/>
          <a:p>
            <a:r>
              <a:rPr lang="en-GB" sz="1600" dirty="0"/>
              <a:t>Abbreviations: OS, overall surviva</a:t>
            </a:r>
            <a:r>
              <a:rPr lang="en-GB" sz="1400" dirty="0"/>
              <a:t>l</a:t>
            </a:r>
            <a:endParaRPr lang="en-GB" sz="1600" dirty="0"/>
          </a:p>
        </p:txBody>
      </p:sp>
      <p:sp>
        <p:nvSpPr>
          <p:cNvPr id="5" name="Slide Number Placeholder 3">
            <a:extLst>
              <a:ext uri="{FF2B5EF4-FFF2-40B4-BE49-F238E27FC236}">
                <a16:creationId xmlns:a16="http://schemas.microsoft.com/office/drawing/2014/main" id="{0DAB4445-F8B8-2E65-3EDF-E0E67B5D4096}"/>
              </a:ext>
            </a:extLst>
          </p:cNvPr>
          <p:cNvSpPr txBox="1">
            <a:spLocks/>
          </p:cNvSpPr>
          <p:nvPr/>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8</a:t>
            </a:fld>
            <a:endParaRPr lang="en-US" sz="1400" dirty="0">
              <a:solidFill>
                <a:schemeClr val="tx1"/>
              </a:solidFill>
              <a:latin typeface="Arial" panose="020B0604020202020204" pitchFamily="34" charset="0"/>
              <a:ea typeface="Arial" panose="02000503000000020004" pitchFamily="2" charset="0"/>
            </a:endParaRPr>
          </a:p>
        </p:txBody>
      </p:sp>
      <p:graphicFrame>
        <p:nvGraphicFramePr>
          <p:cNvPr id="7" name="Table 6" descr="Key issues for discussion, including clinical and cost effectiveness">
            <a:extLst>
              <a:ext uri="{FF2B5EF4-FFF2-40B4-BE49-F238E27FC236}">
                <a16:creationId xmlns:a16="http://schemas.microsoft.com/office/drawing/2014/main" id="{34409A6A-997D-0727-C76F-C51329804D63}"/>
              </a:ext>
            </a:extLst>
          </p:cNvPr>
          <p:cNvGraphicFramePr>
            <a:graphicFrameLocks noGrp="1"/>
          </p:cNvGraphicFramePr>
          <p:nvPr>
            <p:extLst>
              <p:ext uri="{D42A27DB-BD31-4B8C-83A1-F6EECF244321}">
                <p14:modId xmlns:p14="http://schemas.microsoft.com/office/powerpoint/2010/main" val="1016667342"/>
              </p:ext>
            </p:extLst>
          </p:nvPr>
        </p:nvGraphicFramePr>
        <p:xfrm>
          <a:off x="344582" y="1058308"/>
          <a:ext cx="11508443" cy="5394981"/>
        </p:xfrm>
        <a:graphic>
          <a:graphicData uri="http://schemas.openxmlformats.org/drawingml/2006/table">
            <a:tbl>
              <a:tblPr firstRow="1" bandRow="1">
                <a:tableStyleId>{5C22544A-7EE6-4342-B048-85BDC9FD1C3A}</a:tableStyleId>
              </a:tblPr>
              <a:tblGrid>
                <a:gridCol w="9918182">
                  <a:extLst>
                    <a:ext uri="{9D8B030D-6E8A-4147-A177-3AD203B41FA5}">
                      <a16:colId xmlns:a16="http://schemas.microsoft.com/office/drawing/2014/main" val="3322847139"/>
                    </a:ext>
                  </a:extLst>
                </a:gridCol>
                <a:gridCol w="1590261">
                  <a:extLst>
                    <a:ext uri="{9D8B030D-6E8A-4147-A177-3AD203B41FA5}">
                      <a16:colId xmlns:a16="http://schemas.microsoft.com/office/drawing/2014/main" val="166868237"/>
                    </a:ext>
                  </a:extLst>
                </a:gridCol>
              </a:tblGrid>
              <a:tr h="381331">
                <a:tc>
                  <a:txBody>
                    <a:bodyPr/>
                    <a:lstStyle/>
                    <a:p>
                      <a:pPr>
                        <a:lnSpc>
                          <a:spcPct val="100000"/>
                        </a:lnSpc>
                        <a:spcBef>
                          <a:spcPts val="200"/>
                        </a:spcBef>
                        <a:spcAft>
                          <a:spcPts val="200"/>
                        </a:spcAft>
                      </a:pPr>
                      <a:r>
                        <a:rPr lang="en-GB" sz="1700" dirty="0"/>
                        <a:t>Issue</a:t>
                      </a:r>
                    </a:p>
                  </a:txBody>
                  <a:tcPr/>
                </a:tc>
                <a:tc>
                  <a:txBody>
                    <a:bodyPr/>
                    <a:lstStyle/>
                    <a:p>
                      <a:pPr>
                        <a:lnSpc>
                          <a:spcPct val="100000"/>
                        </a:lnSpc>
                        <a:spcBef>
                          <a:spcPts val="200"/>
                        </a:spcBef>
                        <a:spcAft>
                          <a:spcPts val="200"/>
                        </a:spcAft>
                      </a:pPr>
                      <a:r>
                        <a:rPr lang="en-GB" sz="1700" dirty="0"/>
                        <a:t>Action</a:t>
                      </a:r>
                    </a:p>
                  </a:txBody>
                  <a:tcPr/>
                </a:tc>
                <a:extLst>
                  <a:ext uri="{0D108BD9-81ED-4DB2-BD59-A6C34878D82A}">
                    <a16:rowId xmlns:a16="http://schemas.microsoft.com/office/drawing/2014/main" val="2647452487"/>
                  </a:ext>
                </a:extLst>
              </a:tr>
              <a:tr h="1083610">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GB" sz="1700" b="1" kern="1200" dirty="0">
                          <a:solidFill>
                            <a:schemeClr val="tx1"/>
                          </a:solidFill>
                          <a:effectLst/>
                        </a:rPr>
                        <a:t>Outcomes for people who have DARA+BOR+DEX </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700" kern="1200" dirty="0">
                          <a:solidFill>
                            <a:schemeClr val="tx1"/>
                          </a:solidFill>
                          <a:effectLst/>
                        </a:rPr>
                        <a:t>What is the best source of data for estimating the outcome of DARA+BOR+DEX in the NHS, </a:t>
                      </a:r>
                      <a:r>
                        <a:rPr lang="en-GB" sz="1700" b="0" dirty="0">
                          <a:solidFill>
                            <a:schemeClr val="tx1"/>
                          </a:solidFill>
                          <a:effectLst/>
                        </a:rPr>
                        <a:t>Systemic Anticancer Therapy (SACT)</a:t>
                      </a:r>
                      <a:r>
                        <a:rPr lang="en-GB" sz="1700" b="0" kern="1200" dirty="0">
                          <a:solidFill>
                            <a:schemeClr val="tx1"/>
                          </a:solidFill>
                          <a:effectLst/>
                        </a:rPr>
                        <a:t> </a:t>
                      </a:r>
                      <a:r>
                        <a:rPr lang="en-GB" sz="1700" kern="1200" dirty="0">
                          <a:solidFill>
                            <a:schemeClr val="tx1"/>
                          </a:solidFill>
                          <a:effectLst/>
                        </a:rPr>
                        <a:t>dataset or CASTOR clinical trial data? </a:t>
                      </a:r>
                    </a:p>
                    <a:p>
                      <a:pPr marL="285750" indent="-285750">
                        <a:lnSpc>
                          <a:spcPct val="100000"/>
                        </a:lnSpc>
                        <a:spcBef>
                          <a:spcPts val="200"/>
                        </a:spcBef>
                        <a:spcAft>
                          <a:spcPts val="200"/>
                        </a:spcAft>
                        <a:buFont typeface="Arial" panose="020B0604020202020204" pitchFamily="34" charset="0"/>
                        <a:buChar char="•"/>
                      </a:pPr>
                      <a:r>
                        <a:rPr lang="en-GB" sz="1700" kern="1200" dirty="0">
                          <a:solidFill>
                            <a:schemeClr val="tx1"/>
                          </a:solidFill>
                          <a:effectLst/>
                        </a:rPr>
                        <a:t>Is the SACT dataset a suitable real-world evidence source or is it at high risk of bias?  </a:t>
                      </a:r>
                      <a:endParaRPr lang="en-GB" sz="1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Bef>
                          <a:spcPts val="200"/>
                        </a:spcBef>
                        <a:spcAft>
                          <a:spcPts val="200"/>
                        </a:spcAft>
                      </a:pPr>
                      <a:r>
                        <a:rPr lang="en-GB" sz="1700" dirty="0"/>
                        <a:t>For discussion</a:t>
                      </a:r>
                    </a:p>
                  </a:txBody>
                  <a:tcPr/>
                </a:tc>
                <a:extLst>
                  <a:ext uri="{0D108BD9-81ED-4DB2-BD59-A6C34878D82A}">
                    <a16:rowId xmlns:a16="http://schemas.microsoft.com/office/drawing/2014/main" val="4286048228"/>
                  </a:ext>
                </a:extLst>
              </a:tr>
              <a:tr h="2263970">
                <a:tc>
                  <a:txBody>
                    <a:bodyPr/>
                    <a:lstStyle/>
                    <a:p>
                      <a:pPr>
                        <a:lnSpc>
                          <a:spcPct val="100000"/>
                        </a:lnSpc>
                        <a:spcBef>
                          <a:spcPts val="200"/>
                        </a:spcBef>
                        <a:spcAft>
                          <a:spcPts val="200"/>
                        </a:spcAft>
                        <a:tabLst>
                          <a:tab pos="228600" algn="l"/>
                          <a:tab pos="457200" algn="l"/>
                        </a:tabLst>
                      </a:pPr>
                      <a:r>
                        <a:rPr lang="en-GB" sz="1700" b="1" dirty="0">
                          <a:solidFill>
                            <a:schemeClr val="tx1"/>
                          </a:solidFill>
                          <a:effectLst/>
                        </a:rPr>
                        <a:t>Relative effect of DARA+BOR+DEX vs BOR+DEX</a:t>
                      </a:r>
                    </a:p>
                    <a:p>
                      <a:pPr marL="285750" indent="-285750">
                        <a:lnSpc>
                          <a:spcPct val="100000"/>
                        </a:lnSpc>
                        <a:spcBef>
                          <a:spcPts val="200"/>
                        </a:spcBef>
                        <a:spcAft>
                          <a:spcPts val="200"/>
                        </a:spcAft>
                        <a:buFont typeface="Arial" panose="020B0604020202020204" pitchFamily="34" charset="0"/>
                        <a:buChar char="•"/>
                        <a:tabLst>
                          <a:tab pos="228600" algn="l"/>
                          <a:tab pos="457200" algn="l"/>
                        </a:tabLst>
                      </a:pPr>
                      <a:r>
                        <a:rPr lang="en-GB" sz="1700" dirty="0">
                          <a:solidFill>
                            <a:schemeClr val="tx1"/>
                          </a:solidFill>
                          <a:effectLst/>
                        </a:rPr>
                        <a:t>Is the relative effect (of DARA+BOR+DEX vs BOR+DEX) likely to hold in the real-world?</a:t>
                      </a:r>
                    </a:p>
                    <a:p>
                      <a:pPr marL="285750" indent="-285750">
                        <a:lnSpc>
                          <a:spcPct val="100000"/>
                        </a:lnSpc>
                        <a:spcBef>
                          <a:spcPts val="200"/>
                        </a:spcBef>
                        <a:spcAft>
                          <a:spcPts val="200"/>
                        </a:spcAft>
                        <a:buFont typeface="Arial" panose="020B0604020202020204" pitchFamily="34" charset="0"/>
                        <a:buChar char="•"/>
                        <a:tabLst>
                          <a:tab pos="228600" algn="l"/>
                          <a:tab pos="457200" algn="l"/>
                        </a:tabLst>
                      </a:pPr>
                      <a:r>
                        <a:rPr lang="en-GB" sz="1700" dirty="0">
                          <a:solidFill>
                            <a:schemeClr val="tx1"/>
                          </a:solidFill>
                          <a:effectLst/>
                        </a:rPr>
                        <a:t>In the absence of SACT data for second-line BOR+DEX, r</a:t>
                      </a:r>
                      <a:r>
                        <a:rPr lang="en-GB" sz="1700" kern="1200" dirty="0">
                          <a:solidFill>
                            <a:schemeClr val="tx1"/>
                          </a:solidFill>
                          <a:effectLst/>
                        </a:rPr>
                        <a:t>eal-world evidence sources for BOR+DEX provided by company to allow naïve comparison:</a:t>
                      </a:r>
                    </a:p>
                    <a:p>
                      <a:pPr marL="742950" lvl="1" indent="-285750">
                        <a:lnSpc>
                          <a:spcPct val="100000"/>
                        </a:lnSpc>
                        <a:spcBef>
                          <a:spcPts val="200"/>
                        </a:spcBef>
                        <a:spcAft>
                          <a:spcPts val="200"/>
                        </a:spcAft>
                        <a:buFont typeface="Arial" panose="020B0604020202020204" pitchFamily="34" charset="0"/>
                        <a:buChar char="•"/>
                        <a:tabLst>
                          <a:tab pos="228600" algn="l"/>
                          <a:tab pos="457200" algn="l"/>
                        </a:tabLst>
                      </a:pPr>
                      <a:r>
                        <a:rPr lang="en-GB" sz="1700" kern="1200" dirty="0">
                          <a:solidFill>
                            <a:schemeClr val="tx1"/>
                          </a:solidFill>
                          <a:effectLst/>
                        </a:rPr>
                        <a:t>Haematological Malignancy Research Network (HMRN)</a:t>
                      </a:r>
                    </a:p>
                    <a:p>
                      <a:pPr marL="742950" lvl="1" indent="-285750">
                        <a:lnSpc>
                          <a:spcPct val="100000"/>
                        </a:lnSpc>
                        <a:spcBef>
                          <a:spcPts val="200"/>
                        </a:spcBef>
                        <a:spcAft>
                          <a:spcPts val="200"/>
                        </a:spcAft>
                        <a:buFont typeface="Arial" panose="020B0604020202020204" pitchFamily="34" charset="0"/>
                        <a:buChar char="•"/>
                        <a:tabLst>
                          <a:tab pos="228600" algn="l"/>
                          <a:tab pos="457200" algn="l"/>
                        </a:tabLst>
                      </a:pPr>
                      <a:r>
                        <a:rPr lang="en-GB" sz="1700" kern="1200" dirty="0">
                          <a:solidFill>
                            <a:schemeClr val="tx1"/>
                          </a:solidFill>
                          <a:effectLst/>
                        </a:rPr>
                        <a:t>Leicester Royal Infirmary clinical audit (subset of Haematology Outcomes Network in Europe [HONEUR] cohort)</a:t>
                      </a:r>
                    </a:p>
                    <a:p>
                      <a:pPr marL="742950" lvl="1" indent="-285750">
                        <a:lnSpc>
                          <a:spcPct val="100000"/>
                        </a:lnSpc>
                        <a:spcBef>
                          <a:spcPts val="200"/>
                        </a:spcBef>
                        <a:spcAft>
                          <a:spcPts val="200"/>
                        </a:spcAft>
                        <a:buFont typeface="Arial" panose="020B0604020202020204" pitchFamily="34" charset="0"/>
                        <a:buChar char="•"/>
                        <a:tabLst>
                          <a:tab pos="228600" algn="l"/>
                          <a:tab pos="457200" algn="l"/>
                        </a:tabLst>
                      </a:pPr>
                      <a:r>
                        <a:rPr lang="en-GB" sz="1700" kern="1200" dirty="0">
                          <a:solidFill>
                            <a:schemeClr val="tx1"/>
                          </a:solidFill>
                          <a:effectLst/>
                        </a:rPr>
                        <a:t>Newly-diagnosed multiple myeloma (NDMM) cohort</a:t>
                      </a:r>
                    </a:p>
                    <a:p>
                      <a:pPr marL="285750" indent="-285750">
                        <a:lnSpc>
                          <a:spcPct val="100000"/>
                        </a:lnSpc>
                        <a:spcBef>
                          <a:spcPts val="200"/>
                        </a:spcBef>
                        <a:spcAft>
                          <a:spcPts val="200"/>
                        </a:spcAft>
                        <a:buFont typeface="Arial" panose="020B0604020202020204" pitchFamily="34" charset="0"/>
                        <a:buChar char="•"/>
                        <a:tabLst>
                          <a:tab pos="228600" algn="l"/>
                          <a:tab pos="457200" algn="l"/>
                        </a:tabLst>
                      </a:pPr>
                      <a:r>
                        <a:rPr lang="en-GB" sz="1700" kern="1200" dirty="0">
                          <a:solidFill>
                            <a:schemeClr val="tx1"/>
                          </a:solidFill>
                          <a:effectLst/>
                        </a:rPr>
                        <a:t>Exploratory analyses applying the HR form CASTOR to the SACT data</a:t>
                      </a:r>
                    </a:p>
                  </a:txBody>
                  <a:tcPr marL="68580" marR="68580"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700" dirty="0"/>
                        <a:t>For discussion</a:t>
                      </a:r>
                    </a:p>
                  </a:txBody>
                  <a:tcPr/>
                </a:tc>
                <a:extLst>
                  <a:ext uri="{0D108BD9-81ED-4DB2-BD59-A6C34878D82A}">
                    <a16:rowId xmlns:a16="http://schemas.microsoft.com/office/drawing/2014/main" val="4079267917"/>
                  </a:ext>
                </a:extLst>
              </a:tr>
              <a:tr h="541805">
                <a:tc>
                  <a:txBody>
                    <a:bodyPr/>
                    <a:lstStyle/>
                    <a:p>
                      <a:pPr marL="37465">
                        <a:lnSpc>
                          <a:spcPct val="100000"/>
                        </a:lnSpc>
                        <a:spcBef>
                          <a:spcPts val="200"/>
                        </a:spcBef>
                        <a:spcAft>
                          <a:spcPts val="200"/>
                        </a:spcAft>
                        <a:tabLst>
                          <a:tab pos="228600" algn="l"/>
                          <a:tab pos="457200" algn="l"/>
                        </a:tabLst>
                      </a:pPr>
                      <a:r>
                        <a:rPr lang="en-GB" sz="17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Validation of cost effectiveness estimates using real-world evidence</a:t>
                      </a:r>
                    </a:p>
                    <a:p>
                      <a:pPr marL="323215" indent="-285750">
                        <a:lnSpc>
                          <a:spcPct val="100000"/>
                        </a:lnSpc>
                        <a:spcBef>
                          <a:spcPts val="200"/>
                        </a:spcBef>
                        <a:spcAft>
                          <a:spcPts val="200"/>
                        </a:spcAft>
                        <a:buFont typeface="Arial" panose="020B0604020202020204" pitchFamily="34" charset="0"/>
                        <a:buChar char="•"/>
                        <a:tabLst>
                          <a:tab pos="228600" algn="l"/>
                          <a:tab pos="457200" algn="l"/>
                        </a:tabLst>
                      </a:pPr>
                      <a:r>
                        <a:rPr lang="en-GB" sz="1700" kern="1200" dirty="0">
                          <a:solidFill>
                            <a:schemeClr val="tx1"/>
                          </a:solidFill>
                          <a:effectLst/>
                        </a:rPr>
                        <a:t>Exploratory </a:t>
                      </a:r>
                      <a:r>
                        <a:rPr lang="en-GB" sz="17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analyses exploring the use of SACT data in the cost effectiveness model</a:t>
                      </a:r>
                    </a:p>
                  </a:txBody>
                  <a:tcPr marL="68580" marR="68580"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700" dirty="0"/>
                        <a:t>For discussion</a:t>
                      </a:r>
                    </a:p>
                  </a:txBody>
                  <a:tcPr/>
                </a:tc>
                <a:extLst>
                  <a:ext uri="{0D108BD9-81ED-4DB2-BD59-A6C34878D82A}">
                    <a16:rowId xmlns:a16="http://schemas.microsoft.com/office/drawing/2014/main" val="3159758247"/>
                  </a:ext>
                </a:extLst>
              </a:tr>
              <a:tr h="670250">
                <a:tc>
                  <a:txBody>
                    <a:bodyPr/>
                    <a:lstStyle/>
                    <a:p>
                      <a:pPr marL="37465">
                        <a:lnSpc>
                          <a:spcPct val="100000"/>
                        </a:lnSpc>
                        <a:spcBef>
                          <a:spcPts val="200"/>
                        </a:spcBef>
                        <a:spcAft>
                          <a:spcPts val="200"/>
                        </a:spcAft>
                        <a:tabLst>
                          <a:tab pos="228600" algn="l"/>
                          <a:tab pos="457200" algn="l"/>
                        </a:tabLst>
                      </a:pPr>
                      <a:r>
                        <a:rPr lang="en-GB" sz="1700" b="1" dirty="0">
                          <a:effectLst/>
                        </a:rPr>
                        <a:t>Extrapolation of OS in the BOR+DEX arm</a:t>
                      </a:r>
                    </a:p>
                    <a:p>
                      <a:pPr marL="323215"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tab pos="228600" algn="l"/>
                          <a:tab pos="457200" algn="l"/>
                        </a:tabLst>
                        <a:defRPr/>
                      </a:pPr>
                      <a:r>
                        <a:rPr lang="en-GB" sz="1600" dirty="0">
                          <a:solidFill>
                            <a:schemeClr val="tx1"/>
                          </a:solidFill>
                        </a:rPr>
                        <a:t>Statistically best-fitting curve may not reflect clinical practice as </a:t>
                      </a:r>
                      <a:r>
                        <a:rPr lang="en-GB" sz="1600" dirty="0">
                          <a:solidFill>
                            <a:schemeClr val="tx1"/>
                          </a:solidFill>
                          <a:latin typeface="Arial" panose="020B0604020202020204" pitchFamily="34" charset="0"/>
                          <a:ea typeface="Calibri" panose="020F0502020204030204" pitchFamily="34" charset="0"/>
                        </a:rPr>
                        <a:t>predicts a survival rate of 0% at 10 years</a:t>
                      </a:r>
                      <a:endParaRPr lang="en-GB" sz="1600" dirty="0">
                        <a:solidFill>
                          <a:schemeClr val="tx1"/>
                        </a:solidFill>
                      </a:endParaRPr>
                    </a:p>
                  </a:txBody>
                  <a:tcPr marL="68580" marR="68580" marT="0" marB="0"/>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700" dirty="0"/>
                        <a:t>Resolved</a:t>
                      </a:r>
                    </a:p>
                  </a:txBody>
                  <a:tcPr/>
                </a:tc>
                <a:extLst>
                  <a:ext uri="{0D108BD9-81ED-4DB2-BD59-A6C34878D82A}">
                    <a16:rowId xmlns:a16="http://schemas.microsoft.com/office/drawing/2014/main" val="1907513868"/>
                  </a:ext>
                </a:extLst>
              </a:tr>
            </a:tbl>
          </a:graphicData>
        </a:graphic>
      </p:graphicFrame>
    </p:spTree>
    <p:extLst>
      <p:ext uri="{BB962C8B-B14F-4D97-AF65-F5344CB8AC3E}">
        <p14:creationId xmlns:p14="http://schemas.microsoft.com/office/powerpoint/2010/main" val="321961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E6A8-C272-42C4-9A1D-3690F731982A}"/>
              </a:ext>
            </a:extLst>
          </p:cNvPr>
          <p:cNvSpPr>
            <a:spLocks noGrp="1"/>
          </p:cNvSpPr>
          <p:nvPr>
            <p:ph type="ctrTitle"/>
          </p:nvPr>
        </p:nvSpPr>
        <p:spPr/>
        <p:txBody>
          <a:bodyPr>
            <a:normAutofit fontScale="90000"/>
          </a:bodyPr>
          <a:lstStyle/>
          <a:p>
            <a:r>
              <a:rPr lang="en-GB" dirty="0"/>
              <a:t>Clinical effectiveness compared with bortezomib plus dexamethasone</a:t>
            </a:r>
          </a:p>
        </p:txBody>
      </p:sp>
    </p:spTree>
    <p:extLst>
      <p:ext uri="{BB962C8B-B14F-4D97-AF65-F5344CB8AC3E}">
        <p14:creationId xmlns:p14="http://schemas.microsoft.com/office/powerpoint/2010/main" val="3912302615"/>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temp workaround] test2.xml" id="{16458854-1B59-4F06-BF87-F9302D0D3AA9}" vid="{81C34B1B-C489-4BF3-B18A-DE134DC5B9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Committee Slide Template - Arial version</Template>
  <TotalTime>18623</TotalTime>
  <Words>6306</Words>
  <Application>Microsoft Office PowerPoint</Application>
  <PresentationFormat>Widescreen</PresentationFormat>
  <Paragraphs>934</Paragraphs>
  <Slides>44</Slides>
  <Notes>32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Times New Roman</vt:lpstr>
      <vt:lpstr>Calibri</vt:lpstr>
      <vt:lpstr>Arial</vt:lpstr>
      <vt:lpstr>Lato</vt:lpstr>
      <vt:lpstr>Segoe UI</vt:lpstr>
      <vt:lpstr>Wingdings</vt:lpstr>
      <vt:lpstr>NICE</vt:lpstr>
      <vt:lpstr>Daratumumab with bortezomib and dexamethasone for treating relapsed or refractory multiple myeloma [ID4057, review of TA573] </vt:lpstr>
      <vt:lpstr>Background on multiple myeloma This appraisal covers patients with relapsed or refractory multiple myeloma </vt:lpstr>
      <vt:lpstr>Patient perspectives Relapsing and remitting nature of cancer has large impact on quality of life</vt:lpstr>
      <vt:lpstr>Daratumumab used with bortezomib and dexamethasone (DARA+BOR+DEX) </vt:lpstr>
      <vt:lpstr>Decision problem</vt:lpstr>
      <vt:lpstr>Summary of original appraisal (TA573) and CDF Review</vt:lpstr>
      <vt:lpstr>Treatment pathway </vt:lpstr>
      <vt:lpstr>Key issues  </vt:lpstr>
      <vt:lpstr>Clinical effectiveness compared with bortezomib plus dexamethasone</vt:lpstr>
      <vt:lpstr>PowerPoint Presentation</vt:lpstr>
      <vt:lpstr>Key clinical trial </vt:lpstr>
      <vt:lpstr>CASTOR trial schematic </vt:lpstr>
      <vt:lpstr>CASTOR results – PFS DARA+BOR+DEX improves PFS and has longer PFS </vt:lpstr>
      <vt:lpstr>CASTOR results – OS OS was key area of uncertainty in TA573 due to data immaturity</vt:lpstr>
      <vt:lpstr>Inverse probability of censoring weights analysis</vt:lpstr>
      <vt:lpstr>Treatment-emergent adverse events (TEAE) DARA+BOR+DEX has more Grade 3/4 TEAEs compared to BOR+DEX but also has longer treatment duration</vt:lpstr>
      <vt:lpstr>Clinical effectiveness compared with carfilzomib plus dexamethasone</vt:lpstr>
      <vt:lpstr>Indirect treatment comparison CASTOR and ENDEAVOUR included in indirect comparison </vt:lpstr>
      <vt:lpstr>PowerPoint Presentation</vt:lpstr>
      <vt:lpstr>New clinical effectiveness data captured during managed access period</vt:lpstr>
      <vt:lpstr>New evidence for DARA+BOR+DEX: SACT database </vt:lpstr>
      <vt:lpstr>Baseline characteristics of SACT dataset and CASTOR SACT cohort older on average and differences in prior therapies</vt:lpstr>
      <vt:lpstr>Match adjusted indirect treatment comparison (MAIC) of OS in SACT vs CASTOR Significantly lower OS in SACT compared to CASTOR trial </vt:lpstr>
      <vt:lpstr>PowerPoint Presentation</vt:lpstr>
      <vt:lpstr>Comparison using real-world evidence Naïve comparison to SACT dataset with three real-world evidence sources </vt:lpstr>
      <vt:lpstr>Comparison using real-world evidence Benefit holds in real-world, but sources are subject to risk of bias</vt:lpstr>
      <vt:lpstr>PowerPoint Presentation</vt:lpstr>
      <vt:lpstr>Cost effectiveness</vt:lpstr>
      <vt:lpstr>Company’s model structure Model updated with new data and baseline characteristics</vt:lpstr>
      <vt:lpstr>Subsequent treatments Basket costs applied as subsequent treatments based on what people received in CASTOR</vt:lpstr>
      <vt:lpstr>PowerPoint Presentation</vt:lpstr>
      <vt:lpstr>Cost-effectiveness analysis using SACT dataset   </vt:lpstr>
      <vt:lpstr>Severity</vt:lpstr>
      <vt:lpstr>Summary of company and EAG base case assumptions </vt:lpstr>
      <vt:lpstr>Cost-effectiveness results</vt:lpstr>
      <vt:lpstr>Thank you. </vt:lpstr>
      <vt:lpstr>Abbreviations</vt:lpstr>
      <vt:lpstr>Back-up slides</vt:lpstr>
      <vt:lpstr>CASTOR results – Time to treatment discontinuation (TTD) DBd associated with high rates of treatment discontinuation </vt:lpstr>
      <vt:lpstr>CASTOR results – OS OS was key area of uncertainty in TA573 due to data immaturity</vt:lpstr>
      <vt:lpstr>Survival models: Comparison with SACT data (key issue 4) Model does not account for SACT data which shows less favourable outcomes</vt:lpstr>
      <vt:lpstr>Survival models: Distribution methods (Key issue 5) </vt:lpstr>
      <vt:lpstr>Survival models: Distribution methods (Key issue 5)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Thomas Jarratt</dc:creator>
  <cp:lastModifiedBy>Thomas Jarratt</cp:lastModifiedBy>
  <cp:revision>150</cp:revision>
  <dcterms:created xsi:type="dcterms:W3CDTF">2022-12-11T20:00:21Z</dcterms:created>
  <dcterms:modified xsi:type="dcterms:W3CDTF">2023-02-23T15:25:16Z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2023-02-23T15:25:12Z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c25b1866-3312-4423-afff-ecfe8ee94aa4</vt:lpwstr>
  </property>
  <property fmtid="{D5CDD505-2E9C-101B-9397-08002B2CF9AE}" pid="8" name="MSIP_Label_c69d85d5-6d9e-4305-a294-1f636ec0f2d6_ContentBits">
    <vt:lpwstr>0</vt:lpwstr>
  </property>
</Properties>
</file>