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91" r:id="rId4"/>
  </p:sldMasterIdLst>
  <p:notesMasterIdLst>
    <p:notesMasterId r:id="rId43"/>
  </p:notesMasterIdLst>
  <p:handoutMasterIdLst>
    <p:handoutMasterId r:id="rId44"/>
  </p:handoutMasterIdLst>
  <p:sldIdLst>
    <p:sldId id="409" r:id="rId5"/>
    <p:sldId id="404" r:id="rId6"/>
    <p:sldId id="375" r:id="rId7"/>
    <p:sldId id="1773" r:id="rId8"/>
    <p:sldId id="500" r:id="rId9"/>
    <p:sldId id="544" r:id="rId10"/>
    <p:sldId id="1768" r:id="rId11"/>
    <p:sldId id="1769" r:id="rId12"/>
    <p:sldId id="546" r:id="rId13"/>
    <p:sldId id="1755" r:id="rId14"/>
    <p:sldId id="1730" r:id="rId15"/>
    <p:sldId id="1774" r:id="rId16"/>
    <p:sldId id="1775" r:id="rId17"/>
    <p:sldId id="1776" r:id="rId18"/>
    <p:sldId id="1784" r:id="rId19"/>
    <p:sldId id="1790" r:id="rId20"/>
    <p:sldId id="1791" r:id="rId21"/>
    <p:sldId id="1792" r:id="rId22"/>
    <p:sldId id="1752" r:id="rId23"/>
    <p:sldId id="1757" r:id="rId24"/>
    <p:sldId id="1756" r:id="rId25"/>
    <p:sldId id="1777" r:id="rId26"/>
    <p:sldId id="1786" r:id="rId27"/>
    <p:sldId id="1785" r:id="rId28"/>
    <p:sldId id="1782" r:id="rId29"/>
    <p:sldId id="1780" r:id="rId30"/>
    <p:sldId id="1787" r:id="rId31"/>
    <p:sldId id="1758" r:id="rId32"/>
    <p:sldId id="1779" r:id="rId33"/>
    <p:sldId id="1763" r:id="rId34"/>
    <p:sldId id="1759" r:id="rId35"/>
    <p:sldId id="1760" r:id="rId36"/>
    <p:sldId id="1761" r:id="rId37"/>
    <p:sldId id="374" r:id="rId38"/>
    <p:sldId id="535" r:id="rId39"/>
    <p:sldId id="536" r:id="rId40"/>
    <p:sldId id="562" r:id="rId41"/>
    <p:sldId id="401" r:id="rId42"/>
  </p:sldIdLst>
  <p:sldSz cx="12192000" cy="6858000"/>
  <p:notesSz cx="6858000" cy="9144000"/>
  <p:embeddedFontLst>
    <p:embeddedFont>
      <p:font typeface="Inter" panose="02000503000000020004" pitchFamily="2" charset="0"/>
      <p:regular r:id="rId45"/>
      <p:bold r:id="rId46"/>
    </p:embeddedFont>
    <p:embeddedFont>
      <p:font typeface="Inter SemiBold" panose="02000503000000020004" pitchFamily="2" charset="0"/>
      <p:bold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4DFF27-E79E-2F47-3E09-01191D5FF67E}" name="Janet Robertson" initials="JR" userId="S::Janet.Robertson@nice.org.uk::287e606e-0c71-49cd-bb7c-a2b25da02d95" providerId="AD"/>
  <p188:author id="{A690C6B8-4100-242E-A683-5E118ACB0B1E}" name="Ewa Rupniewska" initials="ER" userId="S::Ewa.Rupniewska@nice.org.uk::9fd9f5e4-572b-41ab-9f1e-07cb912578f3" providerId="AD"/>
  <p188:author id="{32D05CF3-6107-A765-648D-042317B41798}" name="Giacomo De Guisa" initials="GDG" userId="S::Giacomo.DeGuisa@nice.org.uk::7c0908fa-8541-4858-8613-b0256f39d3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Scott" initials="KS" lastIdx="1" clrIdx="0"/>
  <p:cmAuthor id="2" name="Charlie Hewitt" initials="CH" lastIdx="56" clrIdx="1">
    <p:extLst>
      <p:ext uri="{19B8F6BF-5375-455C-9EA6-DF929625EA0E}">
        <p15:presenceInfo xmlns:p15="http://schemas.microsoft.com/office/powerpoint/2012/main" userId="S::Charlie.Hewitt@nice.org.uk::02b58234-bd66-4ca2-852b-669d09f951b3" providerId="AD"/>
      </p:ext>
    </p:extLst>
  </p:cmAuthor>
  <p:cmAuthor id="3" name="Alexandra Sampson" initials="AS" lastIdx="7" clrIdx="2">
    <p:extLst>
      <p:ext uri="{19B8F6BF-5375-455C-9EA6-DF929625EA0E}">
        <p15:presenceInfo xmlns:p15="http://schemas.microsoft.com/office/powerpoint/2012/main" userId="S::Alexandra.Sampson@nice.org.uk::5bf57bb1-a65f-4e5e-81b7-701a6cf4a8b7" providerId="AD"/>
      </p:ext>
    </p:extLst>
  </p:cmAuthor>
  <p:cmAuthor id="4" name="Elizabeth Bell" initials="EB" lastIdx="6" clrIdx="3">
    <p:extLst>
      <p:ext uri="{19B8F6BF-5375-455C-9EA6-DF929625EA0E}">
        <p15:presenceInfo xmlns:p15="http://schemas.microsoft.com/office/powerpoint/2012/main" userId="S::Elizabeth.Bell@nice.org.uk::db75d52a-bbc3-4365-b187-451fb7df6c85" providerId="AD"/>
      </p:ext>
    </p:extLst>
  </p:cmAuthor>
  <p:cmAuthor id="5" name="Albany Chandler" initials="AC" lastIdx="3" clrIdx="4">
    <p:extLst>
      <p:ext uri="{19B8F6BF-5375-455C-9EA6-DF929625EA0E}">
        <p15:presenceInfo xmlns:p15="http://schemas.microsoft.com/office/powerpoint/2012/main" userId="S::Albany.Chandler@nice.org.uk::c7eab9cc-0d4b-4e4f-af44-3a70705869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C00000"/>
    <a:srgbClr val="00436C"/>
    <a:srgbClr val="228096"/>
    <a:srgbClr val="FFFFFF"/>
    <a:srgbClr val="F7F4F1"/>
    <a:srgbClr val="FBF4EE"/>
    <a:srgbClr val="EFEECB"/>
    <a:srgbClr val="186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DD2B1-3770-44AB-9B22-B3E2A3127DD1}" v="11" dt="2025-08-21T13:45:32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 autoAdjust="0"/>
    <p:restoredTop sz="90717" autoAdjust="0"/>
  </p:normalViewPr>
  <p:slideViewPr>
    <p:cSldViewPr snapToGrid="0" snapToObjects="1">
      <p:cViewPr varScale="1">
        <p:scale>
          <a:sx n="91" d="100"/>
          <a:sy n="91" d="100"/>
        </p:scale>
        <p:origin x="9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e Walker" userId="b92d9012-d16e-48b3-91f9-97fc232c87ba" providerId="ADAL" clId="{15FDD2B1-3770-44AB-9B22-B3E2A3127DD1}"/>
    <pc:docChg chg="custSel modSld">
      <pc:chgData name="Lizzie Walker" userId="b92d9012-d16e-48b3-91f9-97fc232c87ba" providerId="ADAL" clId="{15FDD2B1-3770-44AB-9B22-B3E2A3127DD1}" dt="2025-08-21T13:45:32.647" v="16"/>
      <pc:docMkLst>
        <pc:docMk/>
      </pc:docMkLst>
      <pc:sldChg chg="modSp">
        <pc:chgData name="Lizzie Walker" userId="b92d9012-d16e-48b3-91f9-97fc232c87ba" providerId="ADAL" clId="{15FDD2B1-3770-44AB-9B22-B3E2A3127DD1}" dt="2025-08-21T13:45:12.803" v="13"/>
        <pc:sldMkLst>
          <pc:docMk/>
          <pc:sldMk cId="2337827131" sldId="374"/>
        </pc:sldMkLst>
        <pc:graphicFrameChg chg="mod">
          <ac:chgData name="Lizzie Walker" userId="b92d9012-d16e-48b3-91f9-97fc232c87ba" providerId="ADAL" clId="{15FDD2B1-3770-44AB-9B22-B3E2A3127DD1}" dt="2025-08-21T13:45:12.803" v="13"/>
          <ac:graphicFrameMkLst>
            <pc:docMk/>
            <pc:sldMk cId="2337827131" sldId="374"/>
            <ac:graphicFrameMk id="4" creationId="{E006CA15-E47F-235B-50AA-707AFA7ED585}"/>
          </ac:graphicFrameMkLst>
        </pc:graphicFrameChg>
      </pc:sldChg>
      <pc:sldChg chg="modSp">
        <pc:chgData name="Lizzie Walker" userId="b92d9012-d16e-48b3-91f9-97fc232c87ba" providerId="ADAL" clId="{15FDD2B1-3770-44AB-9B22-B3E2A3127DD1}" dt="2025-08-21T13:45:20.022" v="14"/>
        <pc:sldMkLst>
          <pc:docMk/>
          <pc:sldMk cId="680076253" sldId="535"/>
        </pc:sldMkLst>
        <pc:graphicFrameChg chg="mod">
          <ac:chgData name="Lizzie Walker" userId="b92d9012-d16e-48b3-91f9-97fc232c87ba" providerId="ADAL" clId="{15FDD2B1-3770-44AB-9B22-B3E2A3127DD1}" dt="2025-08-21T13:45:20.022" v="14"/>
          <ac:graphicFrameMkLst>
            <pc:docMk/>
            <pc:sldMk cId="680076253" sldId="535"/>
            <ac:graphicFrameMk id="3" creationId="{98A51B0D-41F8-FEC9-FAAE-B3EFB02C46BF}"/>
          </ac:graphicFrameMkLst>
        </pc:graphicFrameChg>
      </pc:sldChg>
      <pc:sldChg chg="modSp">
        <pc:chgData name="Lizzie Walker" userId="b92d9012-d16e-48b3-91f9-97fc232c87ba" providerId="ADAL" clId="{15FDD2B1-3770-44AB-9B22-B3E2A3127DD1}" dt="2025-08-21T13:45:25.731" v="15"/>
        <pc:sldMkLst>
          <pc:docMk/>
          <pc:sldMk cId="3901753845" sldId="536"/>
        </pc:sldMkLst>
        <pc:graphicFrameChg chg="mod">
          <ac:chgData name="Lizzie Walker" userId="b92d9012-d16e-48b3-91f9-97fc232c87ba" providerId="ADAL" clId="{15FDD2B1-3770-44AB-9B22-B3E2A3127DD1}" dt="2025-08-21T13:45:25.731" v="15"/>
          <ac:graphicFrameMkLst>
            <pc:docMk/>
            <pc:sldMk cId="3901753845" sldId="536"/>
            <ac:graphicFrameMk id="4" creationId="{CF9BE75D-6D73-D77A-897B-BEBB6C5564C8}"/>
          </ac:graphicFrameMkLst>
        </pc:graphicFrameChg>
      </pc:sldChg>
      <pc:sldChg chg="modSp">
        <pc:chgData name="Lizzie Walker" userId="b92d9012-d16e-48b3-91f9-97fc232c87ba" providerId="ADAL" clId="{15FDD2B1-3770-44AB-9B22-B3E2A3127DD1}" dt="2025-08-21T13:45:32.647" v="16"/>
        <pc:sldMkLst>
          <pc:docMk/>
          <pc:sldMk cId="2947823496" sldId="562"/>
        </pc:sldMkLst>
        <pc:graphicFrameChg chg="mod">
          <ac:chgData name="Lizzie Walker" userId="b92d9012-d16e-48b3-91f9-97fc232c87ba" providerId="ADAL" clId="{15FDD2B1-3770-44AB-9B22-B3E2A3127DD1}" dt="2025-08-21T13:45:32.647" v="16"/>
          <ac:graphicFrameMkLst>
            <pc:docMk/>
            <pc:sldMk cId="2947823496" sldId="562"/>
            <ac:graphicFrameMk id="3" creationId="{386E32E4-F52E-95A4-06C1-7C54F4C79962}"/>
          </ac:graphicFrameMkLst>
        </pc:graphicFrameChg>
      </pc:sldChg>
      <pc:sldChg chg="addSp delSp modSp mod">
        <pc:chgData name="Lizzie Walker" userId="b92d9012-d16e-48b3-91f9-97fc232c87ba" providerId="ADAL" clId="{15FDD2B1-3770-44AB-9B22-B3E2A3127DD1}" dt="2025-08-21T13:44:37.925" v="12"/>
        <pc:sldMkLst>
          <pc:docMk/>
          <pc:sldMk cId="2054791559" sldId="1787"/>
        </pc:sldMkLst>
        <pc:spChg chg="add mod">
          <ac:chgData name="Lizzie Walker" userId="b92d9012-d16e-48b3-91f9-97fc232c87ba" providerId="ADAL" clId="{15FDD2B1-3770-44AB-9B22-B3E2A3127DD1}" dt="2025-08-21T13:44:24.955" v="7"/>
          <ac:spMkLst>
            <pc:docMk/>
            <pc:sldMk cId="2054791559" sldId="1787"/>
            <ac:spMk id="9" creationId="{EC9F6DCA-DF45-DF88-E68D-3CE8A843D6B5}"/>
          </ac:spMkLst>
        </pc:spChg>
        <pc:graphicFrameChg chg="add del mod">
          <ac:chgData name="Lizzie Walker" userId="b92d9012-d16e-48b3-91f9-97fc232c87ba" providerId="ADAL" clId="{15FDD2B1-3770-44AB-9B22-B3E2A3127DD1}" dt="2025-08-21T13:44:12.358" v="6" actId="478"/>
          <ac:graphicFrameMkLst>
            <pc:docMk/>
            <pc:sldMk cId="2054791559" sldId="1787"/>
            <ac:graphicFrameMk id="5" creationId="{0EACD404-589B-BA56-2C3B-F43D9D23520C}"/>
          </ac:graphicFrameMkLst>
        </pc:graphicFrameChg>
        <pc:graphicFrameChg chg="mod modGraphic">
          <ac:chgData name="Lizzie Walker" userId="b92d9012-d16e-48b3-91f9-97fc232c87ba" providerId="ADAL" clId="{15FDD2B1-3770-44AB-9B22-B3E2A3127DD1}" dt="2025-08-21T13:44:37.925" v="12"/>
          <ac:graphicFrameMkLst>
            <pc:docMk/>
            <pc:sldMk cId="2054791559" sldId="1787"/>
            <ac:graphicFrameMk id="7" creationId="{D65B8ED6-F8C3-861B-BF73-71904116A7C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7B4E0-C5AF-4E67-A372-F7A03C7E2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31CFB-1E73-40F4-AB1A-D345A7F8C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B0F1-6494-479E-9AB9-629C0F1571D6}" type="datetimeFigureOut">
              <a:rPr lang="en-GB" smtClean="0">
                <a:latin typeface="Arial" panose="020B0604020202020204" pitchFamily="34" charset="0"/>
              </a:rPr>
              <a:t>21/08/2025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8A56-2EE4-4E74-BCEC-B277CFD21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1CB3-6147-438D-AE3F-8D3A9D32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2AD-622C-4DA7-9523-4C5A8793F56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0D7A42-0977-2147-8194-01C3DBCDFF3E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92B9AF-1FF3-B64A-A57E-17202D6D5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diabetes.org.uk/media/4787/medications-review-protocol-guidelines-v01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highlight>
                <a:srgbClr val="00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2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7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6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egoe UI" panose="020B0502040204020203" pitchFamily="34" charset="0"/>
              </a:rPr>
              <a:t>Source: ACM1 slides and company response to ACD (appendix B)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40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egoe UI" panose="020B0502040204020203" pitchFamily="34" charset="0"/>
              </a:rPr>
              <a:t>Source: EAG comparison of SURMOUNT-2 and SURPASS studies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72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3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8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09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RMSD: </a:t>
            </a:r>
            <a:r>
              <a:rPr lang="en-GB" sz="1200" dirty="0">
                <a:solidFill>
                  <a:schemeClr val="tx1"/>
                </a:solidFill>
                <a:effectLst/>
              </a:rPr>
              <a:t>T</a:t>
            </a:r>
            <a:r>
              <a:rPr lang="en-GB" sz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he measure of the average difference between the modelled value and the observed value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52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32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9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72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16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1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41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49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0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4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medications-review-protocol-guidelines-v01.pdf (knowdiabetes.org.uk)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8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4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5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18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GB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+mj-lt"/>
              </a:rPr>
              <a:t>company response to EAG report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5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2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CC9FE9-D734-EAD4-B8FD-F6E441BA930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B2196E-3391-C5F1-3D54-4A20CC141C2B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page layout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18pt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Abbreviations: </a:t>
            </a:r>
            <a:r>
              <a:rPr lang="en-GB" sz="1400" dirty="0"/>
              <a:t>[for example, OS, overall survival; ICER, incremental-cost effectiveness ratio]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5" name="Rectangle 4" descr="Marker showing slides are confidential ">
            <a:extLst>
              <a:ext uri="{FF2B5EF4-FFF2-40B4-BE49-F238E27FC236}">
                <a16:creationId xmlns:a16="http://schemas.microsoft.com/office/drawing/2014/main" id="{32A58F66-3E35-CCD6-0FD0-288DC0930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086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16pt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8A6747E8-68B1-FA77-357A-655D549D6FDB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23B27A8-588E-90D5-CE93-52FB5E3F695F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B04FBC92-CC13-3B0C-B385-715133A008B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EAFF5E-9938-DEC3-4280-896E584B1A6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3B70F-018F-C93E-D81F-7E4B85F2F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8AB888-9953-BC43-DE70-F0EB521A1AF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073A-0C14-5854-E83D-AD3E77CB12B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7C6E1A-48F4-6571-5003-393051E425B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F007B79-2E82-606A-6972-F69061BCC8B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A2856-DD81-88ED-A57E-00F8BC576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21C0E9-D3C6-D87C-94C0-7AA1FD263E3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F16F5F0-0EE6-0F83-998A-29438691FA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9866267-1C12-D36E-2862-ADA59AD33DE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CAD9E0D-06F8-24BE-8A6C-524E0EF342D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2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86C578-67DC-CD80-788E-2DA484291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16pt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8E6E03-32B1-C5CD-664E-063384D556D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AF76EB2-7323-DE1D-B4D9-E10245CCA7F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16pt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2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(1 column)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E4856-3FAA-1733-34B4-C11E8CBA7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6441F1A-9F7B-AD88-F64F-DABCB47425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DDF3D-1996-A40C-F1E8-7022834B7CB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A716449-AAFB-5EEE-FECE-3FBEDFEEF6C2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DA0EE61-3751-7151-24DC-3E3218AA75B4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11F72A-577D-3DF0-D9EE-00B2FF796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A6401F2-4FB4-BD34-BC8C-F074FEBB082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70C9F59-0A21-3850-136E-87400D426CF2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99C631F-C34A-3A9E-5BCE-0A4E8AA8792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86BC471-FA65-D5D9-C0A9-F8A6994280D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41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(1 column)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36DE81E-4D22-5724-E8E6-41709B8213A8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32C529E-1E67-D62F-3D84-70E6AF8A60C9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82F41CD0-3BF9-779E-55F6-55CE07AC5326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6A037A60-3B80-9000-D7FD-772E99273C0A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7D717-4440-67E4-86AF-BA4E5D09B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E935865-CC37-F31B-D80C-9F595BE137B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662D1-FBEE-F4B5-4346-F2B4DF214A9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36CCB5-A9A8-587A-9CE0-E9B1AA55CF1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32991FF-D68B-77AF-86E7-47E089E48C97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A85F1-57B3-C4FD-5F4A-6472F7061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0EF613F-03AF-BC9A-FA23-E991676B8CB2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788CBBF-0470-AB58-A837-8314478E120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93D2F16-7A89-CDF3-CEAF-ED69AD5FB5E7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73090DC-DE05-C1C1-E128-987B8A39A12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(1 column)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41C8F-E76E-FD73-EA23-B0D00E77E51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A63E50-1936-94C2-FF11-2EB49F66D145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(1 column)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7074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(2 columns)</a:t>
            </a:r>
            <a:br>
              <a:rPr lang="en-US" dirty="0"/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FBD5A5-7A2B-0609-A33F-1EEE51712C01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20C810-11A7-12CE-B50A-96B7E975780F}"/>
              </a:ext>
            </a:extLst>
          </p:cNvPr>
          <p:cNvSpPr txBox="1">
            <a:spLocks/>
          </p:cNvSpPr>
          <p:nvPr userDrawn="1"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29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 dirty="0"/>
              <a:t>This is sample bulleted text (2 columns)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3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A9CF9-9D4D-4527-6F05-1AF14E246EC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672A222-6CF7-5C28-1341-13D00CB90A8F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This is sample bulleted text (2 columns)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12A246-8492-A6DF-26EA-231CD0D4C72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1E41F4E-F481-AD30-99FC-2947FB6B0A6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5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04489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(2 columns)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CC3806-C2E5-B6D1-570D-834470E8BD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042514-82A1-B26E-B76D-98A3807B502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2456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(3 columns)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5830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(3 columns)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04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ED9458-EC91-0DDD-81D0-D8EA7CDBB8F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431EAC-CCCF-F033-AA25-1C0750ED142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7678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(3 columns)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8EE0FF4-7CF4-1BE1-C7EC-A7BF890D743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CB2ECA4-86F5-928A-8109-698BE4DB746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1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17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113219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(3 columns)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28892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976B7-8EB2-91A1-8D3D-0F2289B86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D3821A-C6BC-1009-35C8-4094C89935B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0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32D8A9-E2C9-1149-2948-98A66FD86F7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66EBC9-B081-FB94-FE85-58E4D58A192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36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1670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682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505628-BC0C-72D6-C38B-9E9E3ABA64A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D0219B5-20CB-EA85-2A81-2B6B253C9B1C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4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2DD28E-92CA-B479-41C5-36AE7F50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44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34868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7A5101-B982-3D27-A2EE-345C292E8F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6801DB2-CB76-7A1B-0A77-E9DFD166216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FE25D1D-91F4-ECFA-44B5-F38722EB53E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C358A1-1DA1-1619-1588-630E0024E5E2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346" y="0"/>
            <a:ext cx="9593654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2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3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5FF478A-5B8E-953E-4DB6-9A571680A13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4070583-3261-65ED-5C12-C94739126D2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1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62F9E1-8872-4DF8-8AE2-6F432928D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2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7E403A3-8679-44BF-AD86-42EF9AFD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3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7D836-806F-4767-B265-5F8860713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DC8ED7F-F887-5E37-6343-5EBF87959BE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C9A5DBB-FAE7-FCCD-9F30-1CC85E28838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3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sample quote layout page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Insert name and job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6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sample quote layout page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Insert name and job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0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 dirty="0"/>
              <a:t>Example 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 dirty="0"/>
              <a:t>Example 2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96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 dirty="0"/>
              <a:t>Example 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 dirty="0"/>
              <a:t>Example 2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Arial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2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113" y="4467072"/>
            <a:ext cx="3004519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2" y="5158598"/>
            <a:ext cx="3004519" cy="766578"/>
          </a:xfrm>
        </p:spPr>
        <p:txBody>
          <a:bodyPr/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Arial" panose="020F0502020204030203" pitchFamily="34" charset="77"/>
              </a:rPr>
              <a:t>Use this space for more info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470096"/>
            <a:ext cx="3272085" cy="766578"/>
          </a:xfrm>
        </p:spPr>
        <p:txBody>
          <a:bodyPr/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Arial" panose="020F0502020204030203" pitchFamily="34" charset="77"/>
              </a:rPr>
              <a:t>Use this space for more info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787" y="446574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787" y="5158598"/>
            <a:ext cx="3431567" cy="766578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Arial" panose="020F0502020204030203" pitchFamily="34" charset="77"/>
              </a:rPr>
              <a:t>Use this space for more info</a:t>
            </a:r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3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B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D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en-US" sz="16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4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A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B</a:t>
            </a: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D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9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7531197" cy="765175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Arial" panose="020F0502020204030203" pitchFamily="34" charset="77"/>
              </a:rPr>
              <a:t>Please insert tables according to the style below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9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F493EF1-4743-3D68-A7D4-BD0AAF73A2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6A05BEE-DA09-2B0A-00C0-E0A218F9794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7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015207"/>
            <a:ext cx="4700587" cy="3668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2015206"/>
            <a:ext cx="4700587" cy="3668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268506"/>
            <a:ext cx="7540433" cy="411422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Arial" panose="020F0502020204030203" pitchFamily="34" charset="77"/>
              </a:rPr>
              <a:t>Please insert charts according to the style below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25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22205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DCBC59-EF55-546A-5C94-1162E0F87A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92165-A451-E447-4C5C-8FD4BCE717E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40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5628E1-5DD2-CC08-C413-3D0344AF1DF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18A786-6A46-852B-AF07-3F9FBBB25E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61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6EDA84-1314-5DF2-BC8A-8F3FEF5975B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8A60201-EB96-2897-0D4C-AEA93BB7025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64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30B294-BAC4-5649-A920-E506AB8F8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32" y="6540880"/>
            <a:ext cx="669504" cy="21802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59B50-E623-4981-8E6B-4C312DCAB9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778908"/>
            <a:ext cx="11177587" cy="400526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en-GB" noProof="0" dirty="0"/>
              <a:t>Use this space to insert written content as required. Use </a:t>
            </a:r>
            <a:r>
              <a:rPr lang="en-GB" noProof="0" dirty="0" err="1"/>
              <a:t>Lato</a:t>
            </a:r>
            <a:r>
              <a:rPr lang="en-GB" noProof="0" dirty="0"/>
              <a:t> or Arial with a minimum font size of 18 </a:t>
            </a:r>
            <a:r>
              <a:rPr lang="en-GB" noProof="0" dirty="0" err="1"/>
              <a:t>pt</a:t>
            </a:r>
            <a:r>
              <a:rPr lang="en-GB" noProof="0" dirty="0"/>
              <a:t> and avoid changing the colour of the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AA6C1C-A37C-43DA-97C3-CBA4D86D9F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0513"/>
            <a:ext cx="11376025" cy="526312"/>
          </a:xfrm>
        </p:spPr>
        <p:txBody>
          <a:bodyPr/>
          <a:lstStyle>
            <a:lvl1pPr>
              <a:defRPr/>
            </a:lvl1pPr>
          </a:lstStyle>
          <a:p>
            <a:r>
              <a:rPr lang="en-GB" sz="3200" dirty="0"/>
              <a:t>Insert title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8405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87CF54-FE34-F7A2-7D23-5C182E65654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F0745D0-7E16-F49F-D743-48110849BC4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Abbreviations: </a:t>
            </a:r>
            <a:r>
              <a:rPr lang="en-GB" sz="1400" dirty="0"/>
              <a:t>[for example, OS, overall survival; ICER, incremental-cost effectiveness ratio]</a:t>
            </a:r>
            <a:endParaRPr lang="en-US" dirty="0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page layout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18pt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page layout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18pt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Abbreviations: </a:t>
            </a:r>
            <a:r>
              <a:rPr lang="en-GB" sz="1400" dirty="0"/>
              <a:t>[for example, OS, overall survival; ICER, incremental-cost effectiveness ratio]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Abbreviations: </a:t>
            </a:r>
            <a:r>
              <a:rPr lang="en-GB" sz="1400" dirty="0"/>
              <a:t>[for example, OS, overall survival; ICER, incremental-cost effectiveness ratio]</a:t>
            </a:r>
            <a:endParaRPr lang="en-US" dirty="0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page layout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18pt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" name="Rectangle 1" descr="Marker showing slides are confidential ">
            <a:extLst>
              <a:ext uri="{FF2B5EF4-FFF2-40B4-BE49-F238E27FC236}">
                <a16:creationId xmlns:a16="http://schemas.microsoft.com/office/drawing/2014/main" id="{711EDC3E-BC01-F67D-4B57-63A2731328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5570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This is the slide master template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Please select from the available layout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59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133" r:id="rId8"/>
    <p:sldLayoutId id="2147484134" r:id="rId9"/>
    <p:sldLayoutId id="2147484135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  <p:sldLayoutId id="2147484106" r:id="rId18"/>
    <p:sldLayoutId id="2147484107" r:id="rId19"/>
    <p:sldLayoutId id="2147484108" r:id="rId20"/>
    <p:sldLayoutId id="2147484109" r:id="rId21"/>
    <p:sldLayoutId id="2147484110" r:id="rId22"/>
    <p:sldLayoutId id="2147484111" r:id="rId23"/>
    <p:sldLayoutId id="2147484112" r:id="rId24"/>
    <p:sldLayoutId id="2147484113" r:id="rId25"/>
    <p:sldLayoutId id="2147484114" r:id="rId26"/>
    <p:sldLayoutId id="2147484115" r:id="rId27"/>
    <p:sldLayoutId id="2147484116" r:id="rId28"/>
    <p:sldLayoutId id="2147484117" r:id="rId29"/>
    <p:sldLayoutId id="2147484118" r:id="rId30"/>
    <p:sldLayoutId id="2147484119" r:id="rId31"/>
    <p:sldLayoutId id="2147484120" r:id="rId32"/>
    <p:sldLayoutId id="2147484121" r:id="rId33"/>
    <p:sldLayoutId id="2147484122" r:id="rId34"/>
    <p:sldLayoutId id="2147484123" r:id="rId35"/>
    <p:sldLayoutId id="2147484124" r:id="rId36"/>
    <p:sldLayoutId id="2147484125" r:id="rId37"/>
    <p:sldLayoutId id="2147484126" r:id="rId38"/>
    <p:sldLayoutId id="2147484127" r:id="rId39"/>
    <p:sldLayoutId id="2147484128" r:id="rId40"/>
    <p:sldLayoutId id="2147484129" r:id="rId41"/>
    <p:sldLayoutId id="2147484130" r:id="rId42"/>
    <p:sldLayoutId id="2147484131" r:id="rId43"/>
    <p:sldLayoutId id="2147484132" r:id="rId44"/>
    <p:sldLayoutId id="2147484136" r:id="rId4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terms-and-conditions#notice-of-rights" TargetMode="Externa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0A617C-9F99-4917-8E5F-4CCB2DA1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4" y="305928"/>
            <a:ext cx="6273532" cy="136123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Tirzepatide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the treatment of patients with type 2 diabetes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A60C21-0744-4ACA-AB51-4CC911E5D7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384" y="2100410"/>
            <a:ext cx="11328186" cy="3646049"/>
          </a:xfrm>
        </p:spPr>
        <p:txBody>
          <a:bodyPr>
            <a:normAutofit fontScale="92500" lnSpcReduction="20000"/>
          </a:bodyPr>
          <a:lstStyle/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Technology appraisal committee A [1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August 2023]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Chair: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Radha Todd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Lead team: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Alan Thomas</a:t>
            </a:r>
            <a:r>
              <a:rPr lang="en-US" sz="2000" dirty="0"/>
              <a:t>, Fiona MacPherson Smith, Min Ven Teo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External assessment group: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Kleijnen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Systematic Reviews (KSR) Ltd. in collaboration with Erasmus University Rotterdam (EUR) and Maastricht University Medical Center (UMC+)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Technical team: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Giacomo De Guisa, Ewa Rupniewska, Janet Robertson 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Company: </a:t>
            </a:r>
            <a:r>
              <a:rPr lang="en-US" sz="2000" dirty="0"/>
              <a:t>Eli Lilly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3434">
              <a:spcBef>
                <a:spcPts val="120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A72F6-6F25-4FD7-939A-E0D4CE27677C}"/>
              </a:ext>
            </a:extLst>
          </p:cNvPr>
          <p:cNvSpPr/>
          <p:nvPr/>
        </p:nvSpPr>
        <p:spPr>
          <a:xfrm>
            <a:off x="8277225" y="839244"/>
            <a:ext cx="341839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for public – contains no ACIC or CPAS information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058ACA-0B66-4077-AB91-60A1F832DEAF}"/>
              </a:ext>
            </a:extLst>
          </p:cNvPr>
          <p:cNvSpPr txBox="1">
            <a:spLocks/>
          </p:cNvSpPr>
          <p:nvPr/>
        </p:nvSpPr>
        <p:spPr>
          <a:xfrm>
            <a:off x="1500554" y="5996978"/>
            <a:ext cx="10324016" cy="4778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F0502020204030203" pitchFamily="34" charset="0"/>
                <a:ea typeface="Arial" panose="020F0502020204030203" pitchFamily="34" charset="0"/>
                <a:cs typeface="Arial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NICE </a:t>
            </a:r>
            <a:fld id="{029CBA81-C7A1-4297-9E86-82333D5E6273}" type="datetimeyyyy">
              <a:rPr lang="en-GB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</a:t>
            </a:fld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All rights reserved. Subject to 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0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F924-B9E9-45CF-B702-E7E77DDDD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Consultation comments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5983645-8971-56C1-CF96-A18B96F0C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1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4EAD-D7B9-A819-0EB1-ACA9C69E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ACD consultation responses – summary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9CEAD-4226-BF9B-620C-D017844D5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6837" y="6343650"/>
            <a:ext cx="9086850" cy="365125"/>
          </a:xfrm>
        </p:spPr>
        <p:txBody>
          <a:bodyPr/>
          <a:lstStyle/>
          <a:p>
            <a:r>
              <a:rPr lang="en-GB" sz="1400" dirty="0">
                <a:latin typeface="+mj-lt"/>
              </a:rPr>
              <a:t>Abbreviations: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400" b="0" dirty="0">
                <a:solidFill>
                  <a:schemeClr val="tx1"/>
                </a:solidFill>
              </a:rPr>
              <a:t>ACD, appraisal consultation document, GLP-1 RA, 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Glucagon-Like Peptide-1 receptor agonist</a:t>
            </a:r>
            <a:r>
              <a:rPr lang="en-GB" sz="1400" b="0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624A309-3A97-BC40-8898-64C55FC8A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854454"/>
              </p:ext>
            </p:extLst>
          </p:nvPr>
        </p:nvGraphicFramePr>
        <p:xfrm>
          <a:off x="538125" y="2370704"/>
          <a:ext cx="10902507" cy="211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507">
                  <a:extLst>
                    <a:ext uri="{9D8B030D-6E8A-4147-A177-3AD203B41FA5}">
                      <a16:colId xmlns:a16="http://schemas.microsoft.com/office/drawing/2014/main" val="1696136494"/>
                    </a:ext>
                  </a:extLst>
                </a:gridCol>
              </a:tblGrid>
              <a:tr h="304603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Consultation comments </a:t>
                      </a:r>
                    </a:p>
                  </a:txBody>
                  <a:tcPr marL="82935" marR="82935" marT="41468" marB="41468"/>
                </a:tc>
                <a:extLst>
                  <a:ext uri="{0D108BD9-81ED-4DB2-BD59-A6C34878D82A}">
                    <a16:rowId xmlns:a16="http://schemas.microsoft.com/office/drawing/2014/main" val="2666070475"/>
                  </a:ext>
                </a:extLst>
              </a:tr>
              <a:tr h="1159054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Comments received from:</a:t>
                      </a:r>
                    </a:p>
                    <a:p>
                      <a:pPr marL="285750" marR="0" lvl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Eli Lilly (the company)</a:t>
                      </a:r>
                    </a:p>
                    <a:p>
                      <a:pPr marL="285750" marR="0" lvl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Diabetes UK (patient organisation)</a:t>
                      </a:r>
                    </a:p>
                    <a:p>
                      <a:pPr marL="285750" marR="0" lvl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Association of British Clinical Diabetologists (ABCD; professional organisation) </a:t>
                      </a:r>
                    </a:p>
                    <a:p>
                      <a:pPr marL="285750" marR="0" lvl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Web comment (competitor company employee)</a:t>
                      </a:r>
                    </a:p>
                  </a:txBody>
                  <a:tcPr marL="82935" marR="82935" marT="41468" marB="41468"/>
                </a:tc>
                <a:extLst>
                  <a:ext uri="{0D108BD9-81ED-4DB2-BD59-A6C34878D82A}">
                    <a16:rowId xmlns:a16="http://schemas.microsoft.com/office/drawing/2014/main" val="200709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62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/>
          </a:bodyPr>
          <a:lstStyle/>
          <a:p>
            <a:r>
              <a:rPr lang="en-GB" dirty="0"/>
              <a:t>ACD consultation responses – Diabetes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F13FE-D847-99D0-374E-0903FCF808E2}"/>
              </a:ext>
            </a:extLst>
          </p:cNvPr>
          <p:cNvSpPr txBox="1"/>
          <p:nvPr/>
        </p:nvSpPr>
        <p:spPr>
          <a:xfrm>
            <a:off x="403167" y="1805478"/>
            <a:ext cx="1145236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Would be supportive of a positive tirzepatide recommendation due to strong supportive trial data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Concerned that a negative recommendation will lead to fewer and less effective treatment options for people with T2D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Tirzepatide increases treatment options where other medications may not be viable due to existing contraindications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shortage of GLP-1 RAs in the UK which is unlikely to be resolved until mid-2024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Latest guidance from NHS England and the Department of Health and Social Care is not to issue any new prescriptions of GLP-1 RAs until the shortage is resolved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A positive tirzepatide recommendation would increase the options for prescribers and potentially provide solutions to the GLP-1 RA shortage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C3D55E-581B-92F4-8A39-D473ADD33D01}"/>
              </a:ext>
            </a:extLst>
          </p:cNvPr>
          <p:cNvSpPr txBox="1">
            <a:spLocks/>
          </p:cNvSpPr>
          <p:nvPr/>
        </p:nvSpPr>
        <p:spPr>
          <a:xfrm>
            <a:off x="1024958" y="6244311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b="0" dirty="0">
                <a:solidFill>
                  <a:schemeClr val="tx1"/>
                </a:solidFill>
              </a:rPr>
              <a:t>ACD, appraisal consultation document; 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GLP-1 RA, Glucagon-Like Peptide-1 receptor agonist; T2D, type 2 diabetes.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66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/>
          </a:bodyPr>
          <a:lstStyle/>
          <a:p>
            <a:r>
              <a:rPr lang="en-GB" dirty="0"/>
              <a:t>ACD consultation responses – ABCD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F13FE-D847-99D0-374E-0903FCF808E2}"/>
              </a:ext>
            </a:extLst>
          </p:cNvPr>
          <p:cNvSpPr txBox="1"/>
          <p:nvPr/>
        </p:nvSpPr>
        <p:spPr>
          <a:xfrm>
            <a:off x="474593" y="1565212"/>
            <a:ext cx="1145236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All GLP-1 RAs have a broad licence but have been allocated a niche and late positioning in current NICE guidance. Therefore, it is harsh to criticise the company for not applying for use in the totality of </a:t>
            </a:r>
            <a:r>
              <a:rPr lang="en-GB" dirty="0" err="1">
                <a:latin typeface="Arial" panose="020B0604020202020204" pitchFamily="34" charset="0"/>
                <a:cs typeface="Times New Roman" panose="02020603050405020304" pitchFamily="18" charset="0"/>
              </a:rPr>
              <a:t>tirzepatide’s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 licenced indication. Also, for this reason, the global phase 3 clinical trial programme of tirzepatide does not focus on the patient cohort of greatest interest to the committee.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Tirzepatide is directly compared to the most potent GLP-1 RA currently available (semaglutide) in the SURPASS-2 trial (</a:t>
            </a:r>
            <a:r>
              <a:rPr lang="en-GB" dirty="0" err="1">
                <a:latin typeface="Arial" panose="020B0604020202020204" pitchFamily="34" charset="0"/>
                <a:cs typeface="Times New Roman" panose="02020603050405020304" pitchFamily="18" charset="0"/>
              </a:rPr>
              <a:t>semaglutide’s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 potency is supported by head-to-head clinical trial directly comparing comparators)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Regrets that issues with model validation could not be resolved ahead of first committee meeting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F9A630D-CBB0-6824-1711-DD8C2567891E}"/>
              </a:ext>
            </a:extLst>
          </p:cNvPr>
          <p:cNvSpPr txBox="1">
            <a:spLocks/>
          </p:cNvSpPr>
          <p:nvPr/>
        </p:nvSpPr>
        <p:spPr>
          <a:xfrm>
            <a:off x="1024958" y="6244311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ABCD, Association of British Clinical Diabetologists; </a:t>
            </a:r>
            <a:r>
              <a:rPr lang="en-GB" sz="1200" b="0" dirty="0">
                <a:solidFill>
                  <a:schemeClr val="tx1"/>
                </a:solidFill>
              </a:rPr>
              <a:t>ACD, appraisal consultation document; 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GLP-1 RA, Glucagon-Like Peptide-1 receptor agonist.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87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/>
          </a:bodyPr>
          <a:lstStyle/>
          <a:p>
            <a:r>
              <a:rPr lang="en-GB" dirty="0"/>
              <a:t>ACD consultation responses – Web comment (Pharma)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F13FE-D847-99D0-374E-0903FCF808E2}"/>
              </a:ext>
            </a:extLst>
          </p:cNvPr>
          <p:cNvSpPr txBox="1"/>
          <p:nvPr/>
        </p:nvSpPr>
        <p:spPr>
          <a:xfrm>
            <a:off x="474593" y="900072"/>
            <a:ext cx="11412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Unclear if company’s SLRs includes all available evidence for tirzepatide: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Sattar et al. 2022 reports data from a pre-specified cardiovascular meta-analysis and post-hoc safety analysis across one phase 2 and five 3 trials (prospectively collected and centrally adjudicated MACE events from the trials)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SURMOUNT-2 and SURMOUNT-CN were not included in the company’s submission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Unclear if resource utilisation associated with prolonged titration/up-titration of tirzepatide has been considered: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Slower up-titration of tirzepatide would be more resource intensive for NHS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If patients are not moved on to maintenance doses (i.e. remain on non-maintenance doses) due to gastrointestinal tolerability or blood glucose optimisation, further NHS resources would likely be required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Concerns with modelling of adverse events (only nausea included; hypoglycaemic rates only for basal insulin)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Diarrhoea is very common with GLP-1 RAs and </a:t>
            </a:r>
            <a:r>
              <a:rPr lang="en-GB" dirty="0" err="1">
                <a:latin typeface="Arial" panose="020B0604020202020204" pitchFamily="34" charset="0"/>
                <a:cs typeface="Times New Roman" panose="02020603050405020304" pitchFamily="18" charset="0"/>
              </a:rPr>
              <a:t>tirzepatide</a:t>
            </a:r>
            <a:r>
              <a:rPr lang="en-GB" baseline="30000" dirty="0" err="1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GLP-1 RAs are known to increase the risk of hypoglycaemia-related adverse events when used in combination with </a:t>
            </a:r>
            <a:r>
              <a:rPr lang="en-GB" dirty="0" err="1">
                <a:latin typeface="Arial" panose="020B0604020202020204" pitchFamily="34" charset="0"/>
                <a:cs typeface="Times New Roman" panose="02020603050405020304" pitchFamily="18" charset="0"/>
              </a:rPr>
              <a:t>sulphonylurea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 or insulin, e.g. in SURPASS 5, all doses of tirzepatide added on top of insulin glargine, had higher rates of hypoglycaemia than </a:t>
            </a:r>
            <a:r>
              <a:rPr lang="en-GB" dirty="0" err="1">
                <a:latin typeface="Arial" panose="020B0604020202020204" pitchFamily="34" charset="0"/>
                <a:cs typeface="Times New Roman" panose="02020603050405020304" pitchFamily="18" charset="0"/>
              </a:rPr>
              <a:t>placebo</a:t>
            </a:r>
            <a:r>
              <a:rPr lang="en-GB" baseline="30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F1B4F-FA34-6DA5-1719-72A985A0B262}"/>
              </a:ext>
            </a:extLst>
          </p:cNvPr>
          <p:cNvSpPr txBox="1"/>
          <p:nvPr/>
        </p:nvSpPr>
        <p:spPr>
          <a:xfrm>
            <a:off x="969994" y="5879362"/>
            <a:ext cx="1060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effectLst/>
                <a:ea typeface="Times New Roman" panose="02020603050405020304" pitchFamily="18" charset="0"/>
              </a:rPr>
              <a:t>a 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In SURPASS 2, the rates of diarrhoea were 13.2%, 16.4%, 13.8% and 11.5%, tirzepatide 5 mg, 10 mg and 15 mg, and semaglutide 1 mg, respectively</a:t>
            </a:r>
            <a:endParaRPr lang="en-GB" sz="1200" baseline="30000" dirty="0">
              <a:cs typeface="Times New Roman" panose="02020603050405020304" pitchFamily="18" charset="0"/>
            </a:endParaRPr>
          </a:p>
          <a:p>
            <a:r>
              <a:rPr lang="en-GB" sz="1200" baseline="30000" dirty="0">
                <a:cs typeface="Times New Roman" panose="02020603050405020304" pitchFamily="18" charset="0"/>
              </a:rPr>
              <a:t>b </a:t>
            </a:r>
            <a:r>
              <a:rPr lang="en-GB" sz="1200" dirty="0">
                <a:cs typeface="Times New Roman" panose="02020603050405020304" pitchFamily="18" charset="0"/>
              </a:rPr>
              <a:t>proportion of patients experiencing hypoglycaemia were 15.5%, 19.3%, 14.2% and 12.5% for tirzepatide 5 mg, 10 mg, 15 mg and placebo, respectively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01566-A32B-7B39-7E5F-D2133845A9ED}"/>
              </a:ext>
            </a:extLst>
          </p:cNvPr>
          <p:cNvSpPr txBox="1">
            <a:spLocks/>
          </p:cNvSpPr>
          <p:nvPr/>
        </p:nvSpPr>
        <p:spPr>
          <a:xfrm>
            <a:off x="1024958" y="6341027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b="0" dirty="0">
                <a:solidFill>
                  <a:schemeClr val="tx1"/>
                </a:solidFill>
              </a:rPr>
              <a:t>ACD, appraisal consultation document; 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GLP-1 RA, Glucagon-Like Peptide-1 receptor agonist; MACE, major adverse cardiovascular event; SLR, systematic literature review.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841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/>
          </a:bodyPr>
          <a:lstStyle/>
          <a:p>
            <a:r>
              <a:rPr lang="en-GB" dirty="0"/>
              <a:t>ACD consultation responses – Web comment (Pharma)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800D58-CD7D-6F81-2B97-630288F9E7AB}"/>
              </a:ext>
            </a:extLst>
          </p:cNvPr>
          <p:cNvSpPr/>
          <p:nvPr/>
        </p:nvSpPr>
        <p:spPr>
          <a:xfrm>
            <a:off x="400222" y="2579797"/>
            <a:ext cx="11317288" cy="11781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ACM1: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No excess risk for CV events with tirzepatide</a:t>
            </a:r>
            <a:r>
              <a:rPr lang="en-GB" baseline="30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based on meta-analysis of positively adjudicated major adverse cardiovascular events (MACE) in SURPASS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trials</a:t>
            </a:r>
            <a:r>
              <a:rPr lang="en-GB" baseline="30000" dirty="0" err="1">
                <a:solidFill>
                  <a:schemeClr val="tx1"/>
                </a:solidFill>
                <a:latin typeface="+mj-lt"/>
              </a:rPr>
              <a:t>a</a:t>
            </a:r>
            <a:endParaRPr lang="en-GB" baseline="30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Further data on CV outcomes expected from SURPASS-CVOT trial in 2025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E177DA-5467-FB95-12EC-6AEEDAB42372}"/>
              </a:ext>
            </a:extLst>
          </p:cNvPr>
          <p:cNvSpPr txBox="1">
            <a:spLocks/>
          </p:cNvSpPr>
          <p:nvPr/>
        </p:nvSpPr>
        <p:spPr>
          <a:xfrm>
            <a:off x="1024958" y="6172200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baseline="30000" dirty="0">
                <a:latin typeface="+mj-lt"/>
              </a:rPr>
              <a:t>a </a:t>
            </a:r>
            <a:r>
              <a:rPr lang="en-GB" sz="1200" dirty="0">
                <a:latin typeface="+mj-lt"/>
              </a:rPr>
              <a:t>Source: company response to EAG report and ACM slide 34. </a:t>
            </a:r>
            <a:r>
              <a:rPr lang="en-GB" sz="1200" baseline="30000" dirty="0">
                <a:latin typeface="+mj-lt"/>
              </a:rPr>
              <a:t>b </a:t>
            </a:r>
            <a:r>
              <a:rPr lang="en-GB" sz="1200" dirty="0">
                <a:latin typeface="+mj-lt"/>
              </a:rPr>
              <a:t>Source: ACM1 slide 38 and company clarification response.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b="0" dirty="0">
                <a:solidFill>
                  <a:schemeClr val="tx1"/>
                </a:solidFill>
              </a:rPr>
              <a:t>CV, cardiovascular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en-GB" sz="1200" dirty="0">
                <a:latin typeface="+mj-lt"/>
              </a:rPr>
              <a:t>ICER, incremental cost-effectiveness ratio; 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MACE, major adverse cardiovascular event; NMA, network meta-analysis; QALY, quality-adjusted life year; T2D, type 2 diabetes. </a:t>
            </a:r>
            <a:endParaRPr lang="en-GB" sz="12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A4004-565D-BDCE-F059-7547DECE211C}"/>
              </a:ext>
            </a:extLst>
          </p:cNvPr>
          <p:cNvSpPr/>
          <p:nvPr/>
        </p:nvSpPr>
        <p:spPr>
          <a:xfrm>
            <a:off x="403167" y="1207665"/>
            <a:ext cx="11317288" cy="12943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Sattar et al. 2022 reports data from a pre-specified cardiovascular meta-analysis and post-hoc safety analysis across one phase 2 and five 3 trials (prospectively collected and centrally adjudicated MACE events from the trials)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D5C4E-B94A-3583-164A-BCE4D8DDE6FC}"/>
              </a:ext>
            </a:extLst>
          </p:cNvPr>
          <p:cNvSpPr/>
          <p:nvPr/>
        </p:nvSpPr>
        <p:spPr>
          <a:xfrm>
            <a:off x="403167" y="4609177"/>
            <a:ext cx="11317288" cy="11781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ACM1: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Incorporating rates of diarrhoea from NMA showed modest QALY differences from base case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analysis</a:t>
            </a:r>
            <a:r>
              <a:rPr lang="en-GB" baseline="30000" dirty="0" err="1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Note: Company submitted updated scenario analysis in addendum to draft guidance consultation – minor impact on ICER (higher than base case)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40F73-0E23-039C-AA65-620F83F5D8E5}"/>
              </a:ext>
            </a:extLst>
          </p:cNvPr>
          <p:cNvSpPr/>
          <p:nvPr/>
        </p:nvSpPr>
        <p:spPr>
          <a:xfrm>
            <a:off x="406112" y="3884350"/>
            <a:ext cx="11317288" cy="654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Diarrhoea is very common with GLP-1 RAs and tirzepatide</a:t>
            </a:r>
          </a:p>
        </p:txBody>
      </p:sp>
    </p:spTree>
    <p:extLst>
      <p:ext uri="{BB962C8B-B14F-4D97-AF65-F5344CB8AC3E}">
        <p14:creationId xmlns:p14="http://schemas.microsoft.com/office/powerpoint/2010/main" val="390712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/>
          </a:bodyPr>
          <a:lstStyle/>
          <a:p>
            <a:r>
              <a:rPr lang="en-GB" dirty="0"/>
              <a:t>ACD consultation responses – Web comment (Pharma)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DEC36-E75F-E5CC-6215-2D53E70F09A3}"/>
              </a:ext>
            </a:extLst>
          </p:cNvPr>
          <p:cNvSpPr/>
          <p:nvPr/>
        </p:nvSpPr>
        <p:spPr>
          <a:xfrm>
            <a:off x="403167" y="1719364"/>
            <a:ext cx="11317288" cy="203859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 rationale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SURMOUNT trials are recent studies in a different indication (weight loss); not relevant for this appraisal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Only SURMOUNT-2 included patients with diabetes, although this trial was specifically designed to assess weight reduction as the primary outcome rather than HbA1c reduction; T2D was secondary to the trial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SURMOUNT-2 would not have been included in the NMA for the current appraisal, as the definition of background therapies permitted is not directly relevant to the current decision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SURMOUNT-2 data </a:t>
            </a: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published on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26th June 2023; SURMOUNT-CN not yet published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E177DA-5467-FB95-12EC-6AEEDAB42372}"/>
              </a:ext>
            </a:extLst>
          </p:cNvPr>
          <p:cNvSpPr txBox="1">
            <a:spLocks/>
          </p:cNvSpPr>
          <p:nvPr/>
        </p:nvSpPr>
        <p:spPr>
          <a:xfrm>
            <a:off x="1027903" y="6393536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HbA1c, glycated haemoglobin; NMA, network meta-analysis; T2D, type 2 diabetes. </a:t>
            </a:r>
            <a:endParaRPr lang="en-GB" sz="12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029CB-9413-CD55-8A47-C694CAF6B2DF}"/>
              </a:ext>
            </a:extLst>
          </p:cNvPr>
          <p:cNvSpPr/>
          <p:nvPr/>
        </p:nvSpPr>
        <p:spPr>
          <a:xfrm>
            <a:off x="400222" y="1006700"/>
            <a:ext cx="11317288" cy="64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SURMOUNT-2 and SURMOUNT-CN were not included in the company’s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7467C-43EF-CF27-104B-9412C79D4541}"/>
              </a:ext>
            </a:extLst>
          </p:cNvPr>
          <p:cNvSpPr/>
          <p:nvPr/>
        </p:nvSpPr>
        <p:spPr>
          <a:xfrm>
            <a:off x="403167" y="3845167"/>
            <a:ext cx="11317288" cy="22828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Substantial differences between SURMOUNT-2 and SURPASS 2-5 trials – direct comparison not advisable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Key difference: SURMOUNT-2 allowed change in concomitant medication during trial (SURPASS trials not)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Participants in SURMOUNT-2 were not required to have inadequate glycaemic control on with metformin monotherapy (with or without other antidiabetic medication) on entry, unlike in SURPASS 2-4 trials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People treated with insulin were excluded from SURMOUNT-2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Differences in baseline characteristics: duration of diabetes (years) and the level of HbA1c (% and mmol/mol) was less in SURMOUNT-2, while weight (Kg) and BMI (% and category) was higher. </a:t>
            </a:r>
          </a:p>
        </p:txBody>
      </p:sp>
    </p:spTree>
    <p:extLst>
      <p:ext uri="{BB962C8B-B14F-4D97-AF65-F5344CB8AC3E}">
        <p14:creationId xmlns:p14="http://schemas.microsoft.com/office/powerpoint/2010/main" val="232564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 descr="Key clinical trials, including design, population, intervention, comparators">
            <a:extLst>
              <a:ext uri="{FF2B5EF4-FFF2-40B4-BE49-F238E27FC236}">
                <a16:creationId xmlns:a16="http://schemas.microsoft.com/office/drawing/2014/main" id="{89918375-094B-4553-88CB-E44FC8AEF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8774"/>
              </p:ext>
            </p:extLst>
          </p:nvPr>
        </p:nvGraphicFramePr>
        <p:xfrm>
          <a:off x="418707" y="612439"/>
          <a:ext cx="11623182" cy="5669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904">
                  <a:extLst>
                    <a:ext uri="{9D8B030D-6E8A-4147-A177-3AD203B41FA5}">
                      <a16:colId xmlns:a16="http://schemas.microsoft.com/office/drawing/2014/main" val="2781295461"/>
                    </a:ext>
                  </a:extLst>
                </a:gridCol>
                <a:gridCol w="3082042">
                  <a:extLst>
                    <a:ext uri="{9D8B030D-6E8A-4147-A177-3AD203B41FA5}">
                      <a16:colId xmlns:a16="http://schemas.microsoft.com/office/drawing/2014/main" val="458621282"/>
                    </a:ext>
                  </a:extLst>
                </a:gridCol>
                <a:gridCol w="3498118">
                  <a:extLst>
                    <a:ext uri="{9D8B030D-6E8A-4147-A177-3AD203B41FA5}">
                      <a16:colId xmlns:a16="http://schemas.microsoft.com/office/drawing/2014/main" val="1038608400"/>
                    </a:ext>
                  </a:extLst>
                </a:gridCol>
                <a:gridCol w="3498118">
                  <a:extLst>
                    <a:ext uri="{9D8B030D-6E8A-4147-A177-3AD203B41FA5}">
                      <a16:colId xmlns:a16="http://schemas.microsoft.com/office/drawing/2014/main" val="1585173975"/>
                    </a:ext>
                  </a:extLst>
                </a:gridCol>
              </a:tblGrid>
              <a:tr h="308087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SURPASS-2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SURPASS-5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SURMOUNT-2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55904"/>
                  </a:ext>
                </a:extLst>
              </a:tr>
              <a:tr h="308087">
                <a:tc rowSpan="2"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</a:rPr>
                        <a:t>Randomised, multicentre phase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507817"/>
                  </a:ext>
                </a:extLst>
              </a:tr>
              <a:tr h="308087">
                <a:tc vMerge="1"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</a:rPr>
                        <a:t>Open-label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</a:rPr>
                        <a:t>Double-blind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</a:rPr>
                        <a:t>Double-blind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33108"/>
                  </a:ext>
                </a:extLst>
              </a:tr>
              <a:tr h="146341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</a:rPr>
                        <a:t>Patients with T2D, who had inadequate glycaemic control with metformin monotherapy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</a:rPr>
                        <a:t>Patients with T2D, with background therapy of insulin glargine with or without metformin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</a:rPr>
                        <a:t>Patients (aged ≥18 years) with a body mass index of 27 kg/m2 or higher and glycated haemoglobin (HbA1c) of 7–10%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41215"/>
                  </a:ext>
                </a:extLst>
              </a:tr>
              <a:tr h="308087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Intervention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latin typeface="Arial" panose="020B0604020202020204" pitchFamily="34" charset="0"/>
                        </a:rPr>
                        <a:t>Tirzepatide</a:t>
                      </a: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latin typeface="Arial" panose="020B0604020202020204" pitchFamily="34" charset="0"/>
                        </a:rPr>
                        <a:t>Tirzepatide</a:t>
                      </a: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1800" dirty="0" err="1">
                          <a:latin typeface="Arial" panose="020B0604020202020204" pitchFamily="34" charset="0"/>
                        </a:rPr>
                        <a:t>Tirzepatide</a:t>
                      </a: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87764"/>
                  </a:ext>
                </a:extLst>
              </a:tr>
              <a:tr h="308087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Comparator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</a:rPr>
                        <a:t>Injectable </a:t>
                      </a:r>
                      <a:r>
                        <a:rPr lang="en-GB" sz="1800" dirty="0" err="1">
                          <a:latin typeface="Arial" panose="020B0604020202020204" pitchFamily="34" charset="0"/>
                        </a:rPr>
                        <a:t>semaglutide</a:t>
                      </a:r>
                      <a:r>
                        <a:rPr lang="en-GB" sz="1800" dirty="0">
                          <a:latin typeface="Arial" panose="020B0604020202020204" pitchFamily="34" charset="0"/>
                        </a:rPr>
                        <a:t> 1 mg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</a:rPr>
                        <a:t>Placebo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41353"/>
                  </a:ext>
                </a:extLst>
              </a:tr>
              <a:tr h="770216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Background therapy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Metformin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 glargine ± metformin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</a:rPr>
                        <a:t>Any oral glycaemic lowering agent (except DPP-4 inhibitors and GLP-1 RAs)*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22812"/>
                  </a:ext>
                </a:extLst>
              </a:tr>
              <a:tr h="1232346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Primary outcomes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change in HbA1c values from baseline to 40 weeks for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tirzepatide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mg and 15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change in HbA1c values from baseline to 40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percent change from randomisation in body weight and percentage of participants who achieve ≥5% body weight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284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 dirty="0"/>
              <a:t>Comparison between: SURPASS-2, -5 and SURMOUNT-2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E63FAE7-05C3-14D0-9EBD-7F24FE82BAF7}"/>
              </a:ext>
            </a:extLst>
          </p:cNvPr>
          <p:cNvSpPr txBox="1">
            <a:spLocks/>
          </p:cNvSpPr>
          <p:nvPr/>
        </p:nvSpPr>
        <p:spPr>
          <a:xfrm>
            <a:off x="1150707" y="6268747"/>
            <a:ext cx="10566803" cy="633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+mj-lt"/>
              </a:rPr>
              <a:t>*Could be changed during trial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+mj-lt"/>
              </a:rPr>
              <a:t>Abbreviations: CVD, cardiovascular disease; DPP-4, Dipeptidyl Peptidase 4; GLP-1 RA, glucagon-like peptide-1 receptor agonist;  </a:t>
            </a:r>
            <a:r>
              <a:rPr lang="en-GB" dirty="0"/>
              <a:t>HbA1c, glycated haemoglobin; </a:t>
            </a:r>
            <a:r>
              <a:rPr lang="en-GB" dirty="0">
                <a:latin typeface="+mj-lt"/>
                <a:ea typeface="Times New Roman" panose="02020603050405020304" pitchFamily="18" charset="0"/>
              </a:rPr>
              <a:t>SGLT2i, Sodium-Glucose Co-Transporter-2 inhibitor; SU, </a:t>
            </a:r>
            <a:r>
              <a:rPr lang="en-GB" dirty="0" err="1">
                <a:latin typeface="+mj-lt"/>
                <a:ea typeface="Times New Roman" panose="02020603050405020304" pitchFamily="18" charset="0"/>
              </a:rPr>
              <a:t>sulphonylurea</a:t>
            </a:r>
            <a:r>
              <a:rPr lang="en-GB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en-GB" dirty="0">
                <a:latin typeface="+mj-lt"/>
              </a:rPr>
              <a:t>T2D, type 2 diabetes. </a:t>
            </a:r>
          </a:p>
        </p:txBody>
      </p:sp>
    </p:spTree>
    <p:extLst>
      <p:ext uri="{BB962C8B-B14F-4D97-AF65-F5344CB8AC3E}">
        <p14:creationId xmlns:p14="http://schemas.microsoft.com/office/powerpoint/2010/main" val="271398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 dirty="0"/>
              <a:t>Key results: SURMOUNT-2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E63FAE7-05C3-14D0-9EBD-7F24FE82BAF7}"/>
              </a:ext>
            </a:extLst>
          </p:cNvPr>
          <p:cNvSpPr txBox="1">
            <a:spLocks/>
          </p:cNvSpPr>
          <p:nvPr/>
        </p:nvSpPr>
        <p:spPr>
          <a:xfrm>
            <a:off x="1150707" y="6268747"/>
            <a:ext cx="10566803" cy="63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+mj-lt"/>
              </a:rPr>
              <a:t>*p&lt;0.0001 vs. comparator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+mj-lt"/>
              </a:rPr>
              <a:t>Abbreviations: CI, confidence interval; </a:t>
            </a:r>
            <a:r>
              <a:rPr lang="en-GB" dirty="0"/>
              <a:t>HbA1c, glycated haemoglobin</a:t>
            </a:r>
            <a:r>
              <a:rPr lang="en-GB" dirty="0">
                <a:latin typeface="+mj-lt"/>
                <a:ea typeface="Times New Roman" panose="02020603050405020304" pitchFamily="18" charset="0"/>
              </a:rPr>
              <a:t>; </a:t>
            </a:r>
            <a:r>
              <a:rPr lang="en-GB" dirty="0">
                <a:latin typeface="+mj-lt"/>
              </a:rPr>
              <a:t>T2D, type 2 diabetes.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11E4DD-A8C3-932D-DBFC-41E87D52B0D0}"/>
              </a:ext>
            </a:extLst>
          </p:cNvPr>
          <p:cNvGrpSpPr/>
          <p:nvPr/>
        </p:nvGrpSpPr>
        <p:grpSpPr>
          <a:xfrm>
            <a:off x="3738038" y="5678412"/>
            <a:ext cx="7719954" cy="701506"/>
            <a:chOff x="6390689" y="4990417"/>
            <a:chExt cx="6476181" cy="661634"/>
          </a:xfrm>
        </p:grpSpPr>
        <p:sp>
          <p:nvSpPr>
            <p:cNvPr id="10" name="Rectangle 9" descr="Question to committee">
              <a:extLst>
                <a:ext uri="{FF2B5EF4-FFF2-40B4-BE49-F238E27FC236}">
                  <a16:creationId xmlns:a16="http://schemas.microsoft.com/office/drawing/2014/main" id="{146D29AB-BFC1-E2C9-5A92-C02B10F87BF3}"/>
                </a:ext>
              </a:extLst>
            </p:cNvPr>
            <p:cNvSpPr/>
            <p:nvPr/>
          </p:nvSpPr>
          <p:spPr>
            <a:xfrm>
              <a:off x="6904600" y="5017648"/>
              <a:ext cx="5962270" cy="6344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Is it appropriate that SURMOUNT-2 was excluded from company submission? What may be the impact of excluding it?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A221F2-1753-65EE-C92B-6CB3890B0CB6}"/>
                </a:ext>
              </a:extLst>
            </p:cNvPr>
            <p:cNvSpPr/>
            <p:nvPr/>
          </p:nvSpPr>
          <p:spPr>
            <a:xfrm>
              <a:off x="6390689" y="4990417"/>
              <a:ext cx="596701" cy="63440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47C23E13-3888-AE99-E05D-F0B2624B0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60438" y="5069666"/>
              <a:ext cx="444161" cy="490117"/>
            </a:xfrm>
            <a:prstGeom prst="rect">
              <a:avLst/>
            </a:prstGeom>
          </p:spPr>
        </p:pic>
      </p:grpSp>
      <p:graphicFrame>
        <p:nvGraphicFramePr>
          <p:cNvPr id="6" name="Table 3" descr="Key clinical trials, including design, population, intervention, comparators">
            <a:extLst>
              <a:ext uri="{FF2B5EF4-FFF2-40B4-BE49-F238E27FC236}">
                <a16:creationId xmlns:a16="http://schemas.microsoft.com/office/drawing/2014/main" id="{C1C93EE8-30F2-69A7-0FC8-2A858FDAF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15077"/>
              </p:ext>
            </p:extLst>
          </p:nvPr>
        </p:nvGraphicFramePr>
        <p:xfrm>
          <a:off x="403165" y="1024367"/>
          <a:ext cx="11250787" cy="4342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685">
                  <a:extLst>
                    <a:ext uri="{9D8B030D-6E8A-4147-A177-3AD203B41FA5}">
                      <a16:colId xmlns:a16="http://schemas.microsoft.com/office/drawing/2014/main" val="2781295461"/>
                    </a:ext>
                  </a:extLst>
                </a:gridCol>
                <a:gridCol w="2407034">
                  <a:extLst>
                    <a:ext uri="{9D8B030D-6E8A-4147-A177-3AD203B41FA5}">
                      <a16:colId xmlns:a16="http://schemas.microsoft.com/office/drawing/2014/main" val="458621282"/>
                    </a:ext>
                  </a:extLst>
                </a:gridCol>
                <a:gridCol w="2407034">
                  <a:extLst>
                    <a:ext uri="{9D8B030D-6E8A-4147-A177-3AD203B41FA5}">
                      <a16:colId xmlns:a16="http://schemas.microsoft.com/office/drawing/2014/main" val="1038608400"/>
                    </a:ext>
                  </a:extLst>
                </a:gridCol>
                <a:gridCol w="2407034">
                  <a:extLst>
                    <a:ext uri="{9D8B030D-6E8A-4147-A177-3AD203B41FA5}">
                      <a16:colId xmlns:a16="http://schemas.microsoft.com/office/drawing/2014/main" val="1585173975"/>
                    </a:ext>
                  </a:extLst>
                </a:gridCol>
              </a:tblGrid>
              <a:tr h="35125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Tirzepatide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Tirzepatide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55904"/>
                  </a:ext>
                </a:extLst>
              </a:tr>
              <a:tr h="487014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</a:t>
                      </a: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41215"/>
                  </a:ext>
                </a:extLst>
              </a:tr>
              <a:tr h="36101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Change in HbA1c, percentage</a:t>
                      </a:r>
                    </a:p>
                  </a:txBody>
                  <a:tcPr>
                    <a:solidFill>
                      <a:srgbClr val="2280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280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280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228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64249"/>
                  </a:ext>
                </a:extLst>
              </a:tr>
              <a:tr h="494789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Change from baseline to 72 weeks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-2.08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-0.51</a:t>
                      </a:r>
                      <a:endParaRPr lang="en-GB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22812"/>
                  </a:ext>
                </a:extLst>
              </a:tr>
              <a:tr h="770946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Estimated treatment difference from placebo (95% CI) at 72 weeks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-1.55*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(-1.74, -1.37)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-1.57 *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(-1.76, -1.37)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28447"/>
                  </a:ext>
                </a:extLst>
              </a:tr>
              <a:tr h="351252"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Body weight change from baseline, percentage (kg)</a:t>
                      </a:r>
                    </a:p>
                  </a:txBody>
                  <a:tcPr>
                    <a:solidFill>
                      <a:srgbClr val="2280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280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280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28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20495"/>
                  </a:ext>
                </a:extLst>
              </a:tr>
              <a:tr h="61469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Change from baseline to 72 weeks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38727"/>
                  </a:ext>
                </a:extLst>
              </a:tr>
              <a:tr h="878129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Estimated treatment difference from placebo (95% CI) at 72 weeks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-9.6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(-11.1, -8.1)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-11.6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(-13, -10.1)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1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67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4EAD-D7B9-A819-0EB1-ACA9C69E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ACD consultation responses – Company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053CB-B226-DC11-7BA9-564A4F386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200" dirty="0"/>
              <a:t>Provided additional analyses and justification for approaches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0C63D-3BD9-F81A-69CE-1E05A75B80D6}"/>
              </a:ext>
            </a:extLst>
          </p:cNvPr>
          <p:cNvSpPr txBox="1"/>
          <p:nvPr/>
        </p:nvSpPr>
        <p:spPr>
          <a:xfrm>
            <a:off x="466724" y="1259127"/>
            <a:ext cx="11326736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Summary of company response to ACD – company provided: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Results of analysis run in CORE Diabetes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Validation of PRIME T2D model against other models and published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One-way deterministic sensitivity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Justification for using model averaging approach for estimating risk of micro- and macrovascular complications &amp; justification for risk equations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Justification for additive approach when combining </a:t>
            </a:r>
            <a:r>
              <a:rPr lang="en-GB" dirty="0" err="1"/>
              <a:t>disutilities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Scenario analyses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SURPASS-2 results directly comparing </a:t>
            </a:r>
            <a:r>
              <a:rPr lang="en-GB" dirty="0" err="1"/>
              <a:t>tirzepatide</a:t>
            </a:r>
            <a:r>
              <a:rPr lang="en-GB" dirty="0"/>
              <a:t> to </a:t>
            </a:r>
            <a:r>
              <a:rPr lang="en-GB" dirty="0" err="1"/>
              <a:t>semaglutide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Insulin being added to GLP-1 RA therapy or tirzepatide (instead of switching)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Using only UKPDS risk equations to predict the risk of micro- and macrovascular complications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Using lower baseline utility values for people with T2D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Using a multiplicative approach to combining </a:t>
            </a:r>
            <a:r>
              <a:rPr lang="en-GB" dirty="0" err="1"/>
              <a:t>disutilities</a:t>
            </a:r>
            <a:endParaRPr lang="en-GB" dirty="0"/>
          </a:p>
          <a:p>
            <a:pPr lvl="1"/>
            <a:endParaRPr lang="en-GB" dirty="0"/>
          </a:p>
          <a:p>
            <a:pPr marL="0" lvl="1"/>
            <a:r>
              <a:rPr lang="en-GB" dirty="0"/>
              <a:t>Note: Company responses to ACD also included </a:t>
            </a:r>
            <a:r>
              <a:rPr lang="en-GB" u="sng" dirty="0">
                <a:highlight>
                  <a:srgbClr val="000000"/>
                </a:highlight>
              </a:rPr>
              <a:t>XXXXXXXXXXXXXXXXXXXX</a:t>
            </a:r>
          </a:p>
          <a:p>
            <a:pPr marL="0" lvl="1"/>
            <a:r>
              <a:rPr lang="en-GB" dirty="0"/>
              <a:t>Note: The company agreed with NICE that additional scenario and sensitivity analyses can focus mainly on tirzepatide 10mg vs semaglutide 1mg for illustration of the impact on ICERs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34FDB-27C9-CD47-7F28-C5BBD9E1AD2D}"/>
              </a:ext>
            </a:extLst>
          </p:cNvPr>
          <p:cNvSpPr txBox="1">
            <a:spLocks/>
          </p:cNvSpPr>
          <p:nvPr/>
        </p:nvSpPr>
        <p:spPr>
          <a:xfrm>
            <a:off x="1024958" y="6341027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b="0" dirty="0">
                <a:solidFill>
                  <a:schemeClr val="tx1"/>
                </a:solidFill>
              </a:rPr>
              <a:t>ACD, appraisal consultation document; 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GLP-1 RA, Glucagon-Like Peptide-1 receptor agonist; ICER, incremental cost-effectiveness ratio; T2D, type 2 diabetes; UKPDS, UK Prospective Diabetes Study. </a:t>
            </a:r>
            <a:endParaRPr lang="en-GB" sz="1200" dirty="0">
              <a:latin typeface="+mj-lt"/>
            </a:endParaRPr>
          </a:p>
        </p:txBody>
      </p:sp>
      <p:sp>
        <p:nvSpPr>
          <p:cNvPr id="6" name="Rectangle 5" descr="Marker showing slides are confidential ">
            <a:extLst>
              <a:ext uri="{FF2B5EF4-FFF2-40B4-BE49-F238E27FC236}">
                <a16:creationId xmlns:a16="http://schemas.microsoft.com/office/drawing/2014/main" id="{175AE660-7D58-7D4F-AF5C-AC59B0C601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6444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08B8B5-1BC4-4824-9547-1F99467E5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ACM1 – Preliminary recommendation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F7FEBA2-55CF-4872-80A1-CC0DDD28EEA4}"/>
              </a:ext>
            </a:extLst>
          </p:cNvPr>
          <p:cNvSpPr txBox="1">
            <a:spLocks/>
          </p:cNvSpPr>
          <p:nvPr/>
        </p:nvSpPr>
        <p:spPr>
          <a:xfrm>
            <a:off x="457993" y="2016895"/>
            <a:ext cx="11276013" cy="28242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lIns="72000" tIns="72000" rIns="72000" b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>
              <a:lnSpc>
                <a:spcPct val="150000"/>
              </a:lnSpc>
            </a:pPr>
            <a:r>
              <a:rPr lang="en-GB" sz="22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Tirzepatide</a:t>
            </a:r>
            <a:r>
              <a:rPr lang="en-GB" sz="22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is not recommended, within its marketing authorisation, for treating type 2 diabetes alongside diet and exercise in adults when it is insufficiently controlled:</a:t>
            </a:r>
          </a:p>
          <a:p>
            <a:pPr marL="34766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alone when metformin cannot be taken because of intolerance or contraindications, or</a:t>
            </a:r>
          </a:p>
          <a:p>
            <a:pPr marL="34766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 other antidiabetic drugs.</a:t>
            </a:r>
          </a:p>
        </p:txBody>
      </p:sp>
    </p:spTree>
    <p:extLst>
      <p:ext uri="{BB962C8B-B14F-4D97-AF65-F5344CB8AC3E}">
        <p14:creationId xmlns:p14="http://schemas.microsoft.com/office/powerpoint/2010/main" val="291743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4E1D21-37B6-4DED-9C97-E9DA5819D47B}"/>
              </a:ext>
            </a:extLst>
          </p:cNvPr>
          <p:cNvSpPr/>
          <p:nvPr/>
        </p:nvSpPr>
        <p:spPr>
          <a:xfrm>
            <a:off x="466724" y="1207664"/>
            <a:ext cx="11317288" cy="15320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Committee comments at ACM1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Studies included in NMA varied greatly in prior treatment and patient characteristics: results uncertain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Direct comparison between tirzepatide and semaglutide possible based on SURPASS-2 results → scenario analysis based on this data may be useful for decision making, despite misalignment with company’s target population in terms of prior treatments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>
                <a:solidFill>
                  <a:schemeClr val="accent1"/>
                </a:solidFill>
              </a:rPr>
              <a:t>Key issue: </a:t>
            </a:r>
            <a:r>
              <a:rPr lang="en-GB" sz="2900" dirty="0"/>
              <a:t>Uncertainty around network meta-analysis (NMA)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CA8A95-6A82-418C-F5CD-8A94799E7FFE}"/>
              </a:ext>
            </a:extLst>
          </p:cNvPr>
          <p:cNvSpPr/>
          <p:nvPr/>
        </p:nvSpPr>
        <p:spPr>
          <a:xfrm>
            <a:off x="466724" y="2946334"/>
            <a:ext cx="11317288" cy="12526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 response to ACD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Scenario analysis provided using cohort characteristics and treatment effects from the SURPASS-2 trial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For all tirzepatide doses, ICERs were &lt;£20,000 per QALY gained vs semaglutide 1.0mg, and slightly lower than the base case ICERs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C3A575-76A3-40DA-B564-2A1998CE458D}"/>
              </a:ext>
            </a:extLst>
          </p:cNvPr>
          <p:cNvSpPr/>
          <p:nvPr/>
        </p:nvSpPr>
        <p:spPr>
          <a:xfrm>
            <a:off x="466724" y="4380505"/>
            <a:ext cx="11317288" cy="11432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An overview of input parameters that were modified for this scenario (as well as updated parameter values) would have helped understanding of this scenario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E75EB0A-47E5-8589-6944-76CB9DC91578}"/>
              </a:ext>
            </a:extLst>
          </p:cNvPr>
          <p:cNvSpPr txBox="1">
            <a:spLocks/>
          </p:cNvSpPr>
          <p:nvPr/>
        </p:nvSpPr>
        <p:spPr>
          <a:xfrm>
            <a:off x="1024958" y="6341027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b="0" dirty="0">
                <a:solidFill>
                  <a:schemeClr val="tx1"/>
                </a:solidFill>
              </a:rPr>
              <a:t>ACD, appraisal consultation document;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ICER, incremental cost-effectiveness ratio; NMA, network meta-analysis; QALY, quality-adjusted life year.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193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4E1D21-37B6-4DED-9C97-E9DA5819D47B}"/>
              </a:ext>
            </a:extLst>
          </p:cNvPr>
          <p:cNvSpPr/>
          <p:nvPr/>
        </p:nvSpPr>
        <p:spPr>
          <a:xfrm>
            <a:off x="466724" y="1207664"/>
            <a:ext cx="11317288" cy="26387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Committee comments at ACM1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Hypothetically, company’s PRIME T2D model might be an improvement over other diabetes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EAG was not able to scrutinise the model to the usual rigorous standard because of model complexity    and non-standard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Could not be confident that the company cost-effectiveness results were 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Confidence could be improved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Deterministic one-way sensitivity analyses on the full set of model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Comparison with cost-effectiveness analysis run in the CORE Diabetes Model or UKPDS outcomes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>
                <a:solidFill>
                  <a:schemeClr val="accent1"/>
                </a:solidFill>
              </a:rPr>
              <a:t>Key issue: </a:t>
            </a:r>
            <a:r>
              <a:rPr lang="en-GB" sz="2900" dirty="0"/>
              <a:t>Economic model verification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399A9-3FA7-DCBB-26BB-DE47EB497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686826"/>
            <a:ext cx="11250786" cy="520838"/>
          </a:xfrm>
        </p:spPr>
        <p:txBody>
          <a:bodyPr/>
          <a:lstStyle/>
          <a:p>
            <a:r>
              <a:rPr lang="en-GB" sz="2200" b="1" dirty="0"/>
              <a:t>Company provided additional information and analyses to validate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CA8A95-6A82-418C-F5CD-8A94799E7FFE}"/>
              </a:ext>
            </a:extLst>
          </p:cNvPr>
          <p:cNvSpPr/>
          <p:nvPr/>
        </p:nvSpPr>
        <p:spPr>
          <a:xfrm>
            <a:off x="466724" y="4334314"/>
            <a:ext cx="11317288" cy="13160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 response to ACD – company provided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One-way sensitivity analyses for key model inputs for tirzepatide 10 mg vs semaglutide 1.0 mg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Validation of PRIME T2D model against other models and published studies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Cost-effectiveness results run in CORE Diabetes Model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598899F-DD26-5ECD-A0BF-324D11B0EC14}"/>
              </a:ext>
            </a:extLst>
          </p:cNvPr>
          <p:cNvSpPr txBox="1">
            <a:spLocks/>
          </p:cNvSpPr>
          <p:nvPr/>
        </p:nvSpPr>
        <p:spPr>
          <a:xfrm>
            <a:off x="1024958" y="6341027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b="0" dirty="0">
                <a:solidFill>
                  <a:schemeClr val="tx1"/>
                </a:solidFill>
              </a:rPr>
              <a:t>ACD, appraisal consultation document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; T2D, type 2 diabetes; UKPDS, UK Prospective Diabetes Study. 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5747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Deterministic one-way sensitivity analyses (1)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35B38D-24FD-3239-439F-3E11D26A1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3912" y="6330531"/>
            <a:ext cx="10575235" cy="365125"/>
          </a:xfrm>
        </p:spPr>
        <p:txBody>
          <a:bodyPr>
            <a:noAutofit/>
          </a:bodyPr>
          <a:lstStyle/>
          <a:p>
            <a:r>
              <a:rPr lang="en-GB" sz="1200" b="0" dirty="0">
                <a:solidFill>
                  <a:schemeClr val="tx1"/>
                </a:solidFill>
                <a:latin typeface="+mj-lt"/>
              </a:rPr>
              <a:t>Abbreviations: HbA1c, glycated haemoglobin; ICER, incremental cost effectiveness ratio; LDL, low density lipoprotein; QALY, quality-adjusted life year; QoL, quality of life; SBP, systolic blood pressure; UKPDS, UK Prospective Diabetes Study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399A9-3FA7-DCBB-26BB-DE47EB497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686826"/>
            <a:ext cx="11250786" cy="520838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latin typeface="Inter SemiBold" panose="02000503000000020004" pitchFamily="2" charset="0"/>
              </a:rPr>
              <a:t>ICERs &lt;£20,000 per QALY for 224 out of 232 analyses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8EE35-DE78-E2B8-CB44-72ABC96B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3" y="2062193"/>
            <a:ext cx="8108106" cy="4044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00DD7-C5E2-9DBF-8FE6-B2CD3AFA88BA}"/>
              </a:ext>
            </a:extLst>
          </p:cNvPr>
          <p:cNvSpPr txBox="1"/>
          <p:nvPr/>
        </p:nvSpPr>
        <p:spPr>
          <a:xfrm>
            <a:off x="466723" y="1279643"/>
            <a:ext cx="661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Tornado diagram of the 10 most influential input parameters (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tirzepatide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10 mg versus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semaglutide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1.0 mg)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6EB0C-8826-1F3D-C468-BAA615DA4396}"/>
              </a:ext>
            </a:extLst>
          </p:cNvPr>
          <p:cNvSpPr/>
          <p:nvPr/>
        </p:nvSpPr>
        <p:spPr>
          <a:xfrm>
            <a:off x="8686385" y="1779104"/>
            <a:ext cx="3399598" cy="43080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Two scenarios where semaglutide was dominant involved substantial changes to the HbA1c profile to favour semaglutide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High ICERs were observed when certain risk factors were held constant over time for semaglutide and allowed to increase for tirzepatide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These were not considered a reflection of a possible clinical scenarios </a:t>
            </a: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CB4AB-AB4A-67C7-FBFD-0D6DD8BE12AE}"/>
              </a:ext>
            </a:extLst>
          </p:cNvPr>
          <p:cNvSpPr txBox="1"/>
          <p:nvPr/>
        </p:nvSpPr>
        <p:spPr>
          <a:xfrm>
            <a:off x="95617" y="2086676"/>
            <a:ext cx="339209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SBP constant after intensification to insulin </a:t>
            </a:r>
            <a:r>
              <a:rPr lang="en-GB" sz="1050" dirty="0" err="1"/>
              <a:t>tirzepatide</a:t>
            </a:r>
            <a:r>
              <a:rPr lang="en-GB" sz="1050" dirty="0"/>
              <a:t> / </a:t>
            </a:r>
            <a:r>
              <a:rPr lang="en-GB" sz="1050" dirty="0" err="1"/>
              <a:t>semaglutide</a:t>
            </a:r>
            <a:r>
              <a:rPr lang="en-GB" sz="105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8D495-F1DA-2754-E141-3519763FDD76}"/>
              </a:ext>
            </a:extLst>
          </p:cNvPr>
          <p:cNvSpPr txBox="1"/>
          <p:nvPr/>
        </p:nvSpPr>
        <p:spPr>
          <a:xfrm>
            <a:off x="95617" y="2469486"/>
            <a:ext cx="33819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LDL constant after intensification to insulin </a:t>
            </a:r>
            <a:r>
              <a:rPr lang="en-GB" sz="1050" dirty="0" err="1"/>
              <a:t>tirzepatide</a:t>
            </a:r>
            <a:r>
              <a:rPr lang="en-GB" sz="1050" dirty="0"/>
              <a:t> / </a:t>
            </a:r>
            <a:r>
              <a:rPr lang="en-GB" sz="1050" dirty="0" err="1"/>
              <a:t>semaglutide</a:t>
            </a:r>
            <a:r>
              <a:rPr lang="en-GB" sz="105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14CE0-9EE2-E540-FC45-D63BBABFF6CC}"/>
              </a:ext>
            </a:extLst>
          </p:cNvPr>
          <p:cNvSpPr txBox="1"/>
          <p:nvPr/>
        </p:nvSpPr>
        <p:spPr>
          <a:xfrm>
            <a:off x="95617" y="2829981"/>
            <a:ext cx="338194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LDL constant during treatment with </a:t>
            </a:r>
            <a:r>
              <a:rPr lang="en-GB" sz="1050" dirty="0" err="1"/>
              <a:t>tirzepatide</a:t>
            </a:r>
            <a:r>
              <a:rPr lang="en-GB" sz="1050" dirty="0"/>
              <a:t> / </a:t>
            </a:r>
            <a:r>
              <a:rPr lang="en-GB" sz="1050" dirty="0" err="1"/>
              <a:t>semaglutide</a:t>
            </a:r>
            <a:r>
              <a:rPr lang="en-GB" sz="105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A7858-E980-8C7D-6F85-96AECC84362D}"/>
              </a:ext>
            </a:extLst>
          </p:cNvPr>
          <p:cNvSpPr txBox="1"/>
          <p:nvPr/>
        </p:nvSpPr>
        <p:spPr>
          <a:xfrm>
            <a:off x="95617" y="3218594"/>
            <a:ext cx="339209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SBP follows UKPDS progression during treatment with </a:t>
            </a:r>
            <a:r>
              <a:rPr lang="en-GB" sz="1050" dirty="0" err="1"/>
              <a:t>tirzepatide</a:t>
            </a:r>
            <a:r>
              <a:rPr lang="en-GB" sz="1050" dirty="0"/>
              <a:t> / </a:t>
            </a:r>
            <a:r>
              <a:rPr lang="en-GB" sz="1050" dirty="0" err="1"/>
              <a:t>semaglutide</a:t>
            </a:r>
            <a:r>
              <a:rPr lang="en-GB" sz="105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313371-9AC0-EACC-1987-BE8D262C92DA}"/>
              </a:ext>
            </a:extLst>
          </p:cNvPr>
          <p:cNvSpPr txBox="1"/>
          <p:nvPr/>
        </p:nvSpPr>
        <p:spPr>
          <a:xfrm>
            <a:off x="95617" y="3588678"/>
            <a:ext cx="36235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QoL decrement +/- 10% in years 2+ on insulin after </a:t>
            </a:r>
            <a:r>
              <a:rPr lang="en-GB" sz="1050" dirty="0" err="1"/>
              <a:t>semaglutide</a:t>
            </a:r>
            <a:endParaRPr lang="en-GB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AFD3B-B738-192F-9252-65BF112CF6A1}"/>
              </a:ext>
            </a:extLst>
          </p:cNvPr>
          <p:cNvSpPr txBox="1"/>
          <p:nvPr/>
        </p:nvSpPr>
        <p:spPr>
          <a:xfrm>
            <a:off x="95617" y="3984256"/>
            <a:ext cx="36235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QoL decrement +/- 10% in years 2+ on insulin after </a:t>
            </a:r>
            <a:r>
              <a:rPr lang="en-GB" sz="1050" dirty="0" err="1"/>
              <a:t>tirzepatide</a:t>
            </a:r>
            <a:endParaRPr lang="en-GB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648E4-754E-B624-0093-122872AADBB1}"/>
              </a:ext>
            </a:extLst>
          </p:cNvPr>
          <p:cNvSpPr txBox="1"/>
          <p:nvPr/>
        </p:nvSpPr>
        <p:spPr>
          <a:xfrm>
            <a:off x="95617" y="4384366"/>
            <a:ext cx="36235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Severe hypoglycaemic event rate +/- 10% in years 2+    on insulin after tirzepatide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63C6D-4846-1CCF-A567-95232DA49E4D}"/>
              </a:ext>
            </a:extLst>
          </p:cNvPr>
          <p:cNvSpPr txBox="1"/>
          <p:nvPr/>
        </p:nvSpPr>
        <p:spPr>
          <a:xfrm>
            <a:off x="95617" y="4766319"/>
            <a:ext cx="36235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Baseline HbA1C +/- 10% in 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6C4F8-7CAB-068F-48DD-9F95D8861B7D}"/>
              </a:ext>
            </a:extLst>
          </p:cNvPr>
          <p:cNvSpPr txBox="1"/>
          <p:nvPr/>
        </p:nvSpPr>
        <p:spPr>
          <a:xfrm>
            <a:off x="95617" y="5008751"/>
            <a:ext cx="36235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Insulin treatment costs decreased 10% in years 2+ </a:t>
            </a:r>
            <a:r>
              <a:rPr lang="en-GB" sz="1050" dirty="0" err="1"/>
              <a:t>tirzepatide</a:t>
            </a:r>
            <a:r>
              <a:rPr lang="en-GB" sz="1050" dirty="0"/>
              <a:t> / </a:t>
            </a:r>
            <a:r>
              <a:rPr lang="en-GB" sz="1050" dirty="0" err="1"/>
              <a:t>semaglutide</a:t>
            </a:r>
            <a:endParaRPr lang="en-GB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58BC6E-A1BA-3474-F243-A4394C83F329}"/>
              </a:ext>
            </a:extLst>
          </p:cNvPr>
          <p:cNvSpPr txBox="1"/>
          <p:nvPr/>
        </p:nvSpPr>
        <p:spPr>
          <a:xfrm>
            <a:off x="95617" y="5387560"/>
            <a:ext cx="36235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HbA1C change increased by 10% </a:t>
            </a:r>
            <a:r>
              <a:rPr lang="en-GB" sz="1050" dirty="0" err="1"/>
              <a:t>tirzepatide</a:t>
            </a:r>
            <a:r>
              <a:rPr lang="en-GB" sz="1050" dirty="0"/>
              <a:t> / </a:t>
            </a:r>
            <a:r>
              <a:rPr lang="en-GB" sz="1050" dirty="0" err="1"/>
              <a:t>semaglutide</a:t>
            </a:r>
            <a:endParaRPr lang="en-GB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BA83D-C288-2C07-F8B7-62A028625655}"/>
              </a:ext>
            </a:extLst>
          </p:cNvPr>
          <p:cNvSpPr txBox="1"/>
          <p:nvPr/>
        </p:nvSpPr>
        <p:spPr>
          <a:xfrm>
            <a:off x="3540765" y="5951436"/>
            <a:ext cx="45148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ICER for </a:t>
            </a:r>
            <a:r>
              <a:rPr lang="en-GB" sz="1100" dirty="0" err="1"/>
              <a:t>tirzepatide</a:t>
            </a:r>
            <a:r>
              <a:rPr lang="en-GB" sz="1100" dirty="0"/>
              <a:t> 10m vs </a:t>
            </a:r>
            <a:r>
              <a:rPr lang="en-GB" sz="1100" dirty="0" err="1"/>
              <a:t>semaglutide</a:t>
            </a:r>
            <a:r>
              <a:rPr lang="en-GB" sz="1100" dirty="0"/>
              <a:t> 1.0mg (£ per QALY gained)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E9B56E-9931-384A-0A0B-806BF01F69C5}"/>
              </a:ext>
            </a:extLst>
          </p:cNvPr>
          <p:cNvSpPr txBox="1"/>
          <p:nvPr/>
        </p:nvSpPr>
        <p:spPr>
          <a:xfrm>
            <a:off x="3297829" y="2263866"/>
            <a:ext cx="5508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6,349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0E320-8C58-58E5-2CCA-31DAD27616A5}"/>
              </a:ext>
            </a:extLst>
          </p:cNvPr>
          <p:cNvSpPr txBox="1"/>
          <p:nvPr/>
        </p:nvSpPr>
        <p:spPr>
          <a:xfrm>
            <a:off x="3454188" y="2599378"/>
            <a:ext cx="5508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8,443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CC1B72-CA95-0979-257E-CDC8DBE391C9}"/>
              </a:ext>
            </a:extLst>
          </p:cNvPr>
          <p:cNvSpPr txBox="1"/>
          <p:nvPr/>
        </p:nvSpPr>
        <p:spPr>
          <a:xfrm>
            <a:off x="3495470" y="2928338"/>
            <a:ext cx="5508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8,903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1BDDC-F27C-D1BD-3E63-3A99A3BD2614}"/>
              </a:ext>
            </a:extLst>
          </p:cNvPr>
          <p:cNvSpPr txBox="1"/>
          <p:nvPr/>
        </p:nvSpPr>
        <p:spPr>
          <a:xfrm>
            <a:off x="3482567" y="3290791"/>
            <a:ext cx="6090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9,377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919CA6-B42F-51F6-F811-FF51CEFEEEB5}"/>
              </a:ext>
            </a:extLst>
          </p:cNvPr>
          <p:cNvSpPr txBox="1"/>
          <p:nvPr/>
        </p:nvSpPr>
        <p:spPr>
          <a:xfrm>
            <a:off x="3482567" y="3641190"/>
            <a:ext cx="6672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10,674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5ED517-54F3-C381-6087-C6204E36664E}"/>
              </a:ext>
            </a:extLst>
          </p:cNvPr>
          <p:cNvSpPr txBox="1"/>
          <p:nvPr/>
        </p:nvSpPr>
        <p:spPr>
          <a:xfrm>
            <a:off x="3474499" y="3993644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10,784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4C34D3-9858-03AB-9662-D6CC4A4BCCD8}"/>
              </a:ext>
            </a:extLst>
          </p:cNvPr>
          <p:cNvSpPr txBox="1"/>
          <p:nvPr/>
        </p:nvSpPr>
        <p:spPr>
          <a:xfrm>
            <a:off x="3540765" y="4341452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11,896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6A5DB5-0FCA-EC1F-D417-32711E301CA2}"/>
              </a:ext>
            </a:extLst>
          </p:cNvPr>
          <p:cNvSpPr txBox="1"/>
          <p:nvPr/>
        </p:nvSpPr>
        <p:spPr>
          <a:xfrm>
            <a:off x="3624787" y="4698932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12,911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6F6C71-0A74-B692-3486-4A9EE41BB406}"/>
              </a:ext>
            </a:extLst>
          </p:cNvPr>
          <p:cNvSpPr txBox="1"/>
          <p:nvPr/>
        </p:nvSpPr>
        <p:spPr>
          <a:xfrm>
            <a:off x="3624786" y="5049710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12, 746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16DAC0-E90A-D5E8-CCF8-B05562BB68D8}"/>
              </a:ext>
            </a:extLst>
          </p:cNvPr>
          <p:cNvSpPr txBox="1"/>
          <p:nvPr/>
        </p:nvSpPr>
        <p:spPr>
          <a:xfrm>
            <a:off x="3573251" y="5373024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12, 049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BB5E0E-CA15-A6EF-955F-F37C0B57BE00}"/>
              </a:ext>
            </a:extLst>
          </p:cNvPr>
          <p:cNvSpPr txBox="1"/>
          <p:nvPr/>
        </p:nvSpPr>
        <p:spPr>
          <a:xfrm>
            <a:off x="3418251" y="5723384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4,616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CE89AC-4256-052F-8D54-5E9C851B8B21}"/>
              </a:ext>
            </a:extLst>
          </p:cNvPr>
          <p:cNvSpPr txBox="1"/>
          <p:nvPr/>
        </p:nvSpPr>
        <p:spPr>
          <a:xfrm>
            <a:off x="4139542" y="5739989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14,616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CDF475-A004-C959-7C98-CCD4AE3066B2}"/>
              </a:ext>
            </a:extLst>
          </p:cNvPr>
          <p:cNvSpPr txBox="1"/>
          <p:nvPr/>
        </p:nvSpPr>
        <p:spPr>
          <a:xfrm>
            <a:off x="4931060" y="5723384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24,616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4599F8-9CF0-07D4-849A-CE936DF47031}"/>
              </a:ext>
            </a:extLst>
          </p:cNvPr>
          <p:cNvSpPr txBox="1"/>
          <p:nvPr/>
        </p:nvSpPr>
        <p:spPr>
          <a:xfrm>
            <a:off x="5652351" y="5730166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34,616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9B7C60-79DC-0180-9818-CD3AF3424241}"/>
              </a:ext>
            </a:extLst>
          </p:cNvPr>
          <p:cNvSpPr txBox="1"/>
          <p:nvPr/>
        </p:nvSpPr>
        <p:spPr>
          <a:xfrm>
            <a:off x="6398197" y="5730166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44,616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339ECC-9131-1E7C-9CA0-E86E449E903D}"/>
              </a:ext>
            </a:extLst>
          </p:cNvPr>
          <p:cNvSpPr txBox="1"/>
          <p:nvPr/>
        </p:nvSpPr>
        <p:spPr>
          <a:xfrm>
            <a:off x="7112629" y="5749795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54,616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3D6EB6-0F33-6F34-D09B-632601DF236A}"/>
              </a:ext>
            </a:extLst>
          </p:cNvPr>
          <p:cNvSpPr txBox="1"/>
          <p:nvPr/>
        </p:nvSpPr>
        <p:spPr>
          <a:xfrm>
            <a:off x="7930238" y="2008060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212,614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D872D2-3521-AAA9-6261-C4C6B9E8CB44}"/>
              </a:ext>
            </a:extLst>
          </p:cNvPr>
          <p:cNvSpPr txBox="1"/>
          <p:nvPr/>
        </p:nvSpPr>
        <p:spPr>
          <a:xfrm>
            <a:off x="5861566" y="2447407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33,302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A6B81F-FAB6-D7CE-61B0-B7A1B02DB43E}"/>
              </a:ext>
            </a:extLst>
          </p:cNvPr>
          <p:cNvSpPr txBox="1"/>
          <p:nvPr/>
        </p:nvSpPr>
        <p:spPr>
          <a:xfrm>
            <a:off x="5391747" y="2756372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26,910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463E32-F764-8A3D-4925-D26A47A70B8C}"/>
              </a:ext>
            </a:extLst>
          </p:cNvPr>
          <p:cNvSpPr txBox="1"/>
          <p:nvPr/>
        </p:nvSpPr>
        <p:spPr>
          <a:xfrm>
            <a:off x="5260018" y="3122650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24,938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83AC9E-A33B-5FFF-800F-B84C27CF959E}"/>
              </a:ext>
            </a:extLst>
          </p:cNvPr>
          <p:cNvSpPr txBox="1"/>
          <p:nvPr/>
        </p:nvSpPr>
        <p:spPr>
          <a:xfrm>
            <a:off x="5123017" y="3481507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23,176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810A48-B9D9-2B18-FB14-9446A95CF263}"/>
              </a:ext>
            </a:extLst>
          </p:cNvPr>
          <p:cNvSpPr txBox="1"/>
          <p:nvPr/>
        </p:nvSpPr>
        <p:spPr>
          <a:xfrm>
            <a:off x="5078227" y="3844639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22,676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2ED712-D43B-F992-823D-8D3C14DD6D83}"/>
              </a:ext>
            </a:extLst>
          </p:cNvPr>
          <p:cNvSpPr txBox="1"/>
          <p:nvPr/>
        </p:nvSpPr>
        <p:spPr>
          <a:xfrm>
            <a:off x="4825102" y="4159269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19,186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CEF2D4-A23D-1F14-DFA9-48545D1A5A47}"/>
              </a:ext>
            </a:extLst>
          </p:cNvPr>
          <p:cNvSpPr txBox="1"/>
          <p:nvPr/>
        </p:nvSpPr>
        <p:spPr>
          <a:xfrm>
            <a:off x="4820575" y="4529224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19,082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EFB7BD-BA2F-1843-D048-DB1C7B8F6D5C}"/>
              </a:ext>
            </a:extLst>
          </p:cNvPr>
          <p:cNvSpPr txBox="1"/>
          <p:nvPr/>
        </p:nvSpPr>
        <p:spPr>
          <a:xfrm>
            <a:off x="4787509" y="4861670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18,697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4F2F41-DEB8-6716-6977-90C03B88CFB4}"/>
              </a:ext>
            </a:extLst>
          </p:cNvPr>
          <p:cNvSpPr txBox="1"/>
          <p:nvPr/>
        </p:nvSpPr>
        <p:spPr>
          <a:xfrm>
            <a:off x="4788503" y="5223653"/>
            <a:ext cx="7003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18,544</a:t>
            </a:r>
          </a:p>
        </p:txBody>
      </p:sp>
    </p:spTree>
    <p:extLst>
      <p:ext uri="{BB962C8B-B14F-4D97-AF65-F5344CB8AC3E}">
        <p14:creationId xmlns:p14="http://schemas.microsoft.com/office/powerpoint/2010/main" val="373053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7DF69-E223-3079-FCBF-796ABD86C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63" y="6160344"/>
            <a:ext cx="9086850" cy="548432"/>
          </a:xfrm>
        </p:spPr>
        <p:txBody>
          <a:bodyPr>
            <a:normAutofit/>
          </a:bodyPr>
          <a:lstStyle/>
          <a:p>
            <a:r>
              <a:rPr lang="en-GB" sz="1400" dirty="0"/>
              <a:t>Abbreviations</a:t>
            </a:r>
            <a:r>
              <a:rPr lang="en-GB" dirty="0">
                <a:latin typeface="+mj-lt"/>
              </a:rPr>
              <a:t>: HbA1c, glycated haemoglobin; HDL, high-density lipoprotein; ICER, incremental cost effectiveness ratio; LDL, low density lipoprotein; SBP, systolic blood pressure; UKPDS, UK Prospective Diabetes Study</a:t>
            </a:r>
            <a:endParaRPr lang="en-GB" dirty="0"/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C97E3F-0039-8478-48D9-9F7A703F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Deterministic one-way sensitivity analyses (2)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6F7315C-E397-6511-3302-EC19957D10D2}"/>
              </a:ext>
            </a:extLst>
          </p:cNvPr>
          <p:cNvSpPr txBox="1">
            <a:spLocks/>
          </p:cNvSpPr>
          <p:nvPr/>
        </p:nvSpPr>
        <p:spPr>
          <a:xfrm>
            <a:off x="466724" y="686826"/>
            <a:ext cx="11250786" cy="520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Inter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Key ICER drivers noted by EAG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18C4B8-DE06-0291-34C1-C620B39D6BF7}"/>
              </a:ext>
            </a:extLst>
          </p:cNvPr>
          <p:cNvSpPr/>
          <p:nvPr/>
        </p:nvSpPr>
        <p:spPr>
          <a:xfrm>
            <a:off x="466724" y="2220069"/>
            <a:ext cx="11317288" cy="2221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 – one-way sensitivity analyses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Risk factors (HbA1c, SBP, LDL, HDL), the utility decrement on insulin years 2+, insulin treatment costs, hypoglycaemia rate and treatment costs can have a substantial impact on the estimated ICER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One-way sensitivity analyses were predominantly performed using alternative assumptions (e.g. assuming 10% increase or decrease rather on the estimated standard error ) of the specific parameter of interest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Individual parameters of the risk models (including the UKPDS risk factor progression) were not included in the one-way sensitivity analyses</a:t>
            </a:r>
          </a:p>
        </p:txBody>
      </p:sp>
    </p:spTree>
    <p:extLst>
      <p:ext uri="{BB962C8B-B14F-4D97-AF65-F5344CB8AC3E}">
        <p14:creationId xmlns:p14="http://schemas.microsoft.com/office/powerpoint/2010/main" val="2460929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7DF69-E223-3079-FCBF-796ABD86C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1307" y="6309568"/>
            <a:ext cx="9977206" cy="548432"/>
          </a:xfrm>
        </p:spPr>
        <p:txBody>
          <a:bodyPr>
            <a:normAutofit/>
          </a:bodyPr>
          <a:lstStyle/>
          <a:p>
            <a:r>
              <a:rPr lang="en-GB" sz="1400" dirty="0"/>
              <a:t>Abbreviations</a:t>
            </a:r>
            <a:r>
              <a:rPr lang="en-GB" dirty="0">
                <a:latin typeface="+mj-lt"/>
              </a:rPr>
              <a:t>: CVOT, cardiovascular outcomes trials, GLP-1 RA, Glucagon-Like Peptide-1 receptor agonist; QALY, quality-adjusted life year; T2D, type 2 diabetes; QoL, quality of life; RMSD, </a:t>
            </a:r>
            <a:r>
              <a:rPr lang="en-GB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root mean squared deviation</a:t>
            </a:r>
            <a:r>
              <a:rPr lang="en-GB" dirty="0">
                <a:latin typeface="+mj-lt"/>
              </a:rPr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C97E3F-0039-8478-48D9-9F7A703F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Model verification against other models/published studies (1)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11B32-726E-7D6B-325F-8AB2FD035E22}"/>
              </a:ext>
            </a:extLst>
          </p:cNvPr>
          <p:cNvSpPr/>
          <p:nvPr/>
        </p:nvSpPr>
        <p:spPr>
          <a:xfrm>
            <a:off x="466724" y="3432300"/>
            <a:ext cx="11317288" cy="21374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Analyses are supportive of predictive performance of PRIME T2D model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Company considered multiple UK populations to compare with, including long term cohorts and cohorts with other GLP-1 RAs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Applicability to this specific decision problem (i.e. for adults with T2D that is inadequately controlled with 3 or more antidiabetic agents) is uncertain, potentially due to the unavailability of data to provide evidence of predictive performance in this specific population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B3FD4-877C-E912-259D-2376983DBDF0}"/>
              </a:ext>
            </a:extLst>
          </p:cNvPr>
          <p:cNvSpPr/>
          <p:nvPr/>
        </p:nvSpPr>
        <p:spPr>
          <a:xfrm>
            <a:off x="433472" y="1160321"/>
            <a:ext cx="11317288" cy="20028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 response to ACD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V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alidation analysis compared projections using PRIME T2D Model with published results from a broad range of studies in T2D populations, including UK cohort studies, CVOTs and studies in South East Asian populations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All RMSD values (a measure of difference between the modelling results and observed outcomes) were ≤1.1% for internal validations (against published studies used to develop the model) and ≤3.7% for external validations</a:t>
            </a:r>
          </a:p>
        </p:txBody>
      </p:sp>
    </p:spTree>
    <p:extLst>
      <p:ext uri="{BB962C8B-B14F-4D97-AF65-F5344CB8AC3E}">
        <p14:creationId xmlns:p14="http://schemas.microsoft.com/office/powerpoint/2010/main" val="101564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Model verification against other models/published studies (2)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399A9-3FA7-DCBB-26BB-DE47EB497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686826"/>
            <a:ext cx="11250786" cy="520838"/>
          </a:xfrm>
        </p:spPr>
        <p:txBody>
          <a:bodyPr/>
          <a:lstStyle/>
          <a:p>
            <a:r>
              <a:rPr lang="en-GB" sz="2200" b="1" dirty="0"/>
              <a:t>Comparison of PRIME T2D Model and UKPDS OM2 against ASCEND outcomes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78AE472-4A95-0623-61DE-2A728E5AD67A}"/>
              </a:ext>
            </a:extLst>
          </p:cNvPr>
          <p:cNvSpPr txBox="1">
            <a:spLocks/>
          </p:cNvSpPr>
          <p:nvPr/>
        </p:nvSpPr>
        <p:spPr>
          <a:xfrm>
            <a:off x="987420" y="5958583"/>
            <a:ext cx="10575235" cy="305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+mj-lt"/>
              </a:rPr>
              <a:t>Note: Each point on the graph represents a cumulative incidence value from a model and the corresponding published study value for validation (expressed as cumulative incidence of a given diabetes-related complication). A perfect match between the model and the studies would see all points on the y=x line. </a:t>
            </a:r>
          </a:p>
          <a:p>
            <a:r>
              <a:rPr lang="en-GB" sz="1200" dirty="0">
                <a:latin typeface="+mj-lt"/>
              </a:rPr>
              <a:t>Abbreviations: RMSD, </a:t>
            </a:r>
            <a:r>
              <a:rPr lang="en-GB" sz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root mean squared deviation;</a:t>
            </a:r>
            <a:r>
              <a:rPr lang="en-GB" sz="1200" dirty="0">
                <a:latin typeface="+mj-lt"/>
              </a:rPr>
              <a:t> UKPDS, UK Prospective Diabetes Study</a:t>
            </a:r>
          </a:p>
        </p:txBody>
      </p:sp>
      <p:pic>
        <p:nvPicPr>
          <p:cNvPr id="3" name="Afbeelding 222998501" descr="A graph with a line and points&#10;&#10;Description automatically generated">
            <a:extLst>
              <a:ext uri="{FF2B5EF4-FFF2-40B4-BE49-F238E27FC236}">
                <a16:creationId xmlns:a16="http://schemas.microsoft.com/office/drawing/2014/main" id="{8302B2BC-01B5-63F2-7B8D-B7B0942E5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8" y="1209129"/>
            <a:ext cx="4890697" cy="4439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148654-89EA-2275-7DEF-D76D4DE47A8E}"/>
              </a:ext>
            </a:extLst>
          </p:cNvPr>
          <p:cNvSpPr/>
          <p:nvPr/>
        </p:nvSpPr>
        <p:spPr>
          <a:xfrm>
            <a:off x="6304992" y="1532523"/>
            <a:ext cx="5281126" cy="39141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otable difference is in terms of mortality estimation, where the PRIME T2D Model was close to the published estimate but the UKPDS OM2 overestimated mortality risk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RMSD value for the UKPDS OM2 validation was 3.95% compared with 1.96% with the PRIME T2D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Even when the notable outlier for the UKPDS OM2 model is taken out (i.e. all-cause mortality), the RMSD value was 1.99% with the UKPDS OM2, still a little higher than the PRIME T2D Model.</a:t>
            </a:r>
          </a:p>
        </p:txBody>
      </p:sp>
    </p:spTree>
    <p:extLst>
      <p:ext uri="{BB962C8B-B14F-4D97-AF65-F5344CB8AC3E}">
        <p14:creationId xmlns:p14="http://schemas.microsoft.com/office/powerpoint/2010/main" val="173219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Model verification against other models/published studies (3)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399A9-3FA7-DCBB-26BB-DE47EB497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686826"/>
            <a:ext cx="11250786" cy="520838"/>
          </a:xfrm>
        </p:spPr>
        <p:txBody>
          <a:bodyPr/>
          <a:lstStyle/>
          <a:p>
            <a:r>
              <a:rPr lang="en-GB" sz="2200" b="1" dirty="0"/>
              <a:t>PRIME T2D Model overall validation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5164C-9E2E-E6A4-9BDD-CD718D3B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4" y="1383019"/>
            <a:ext cx="4677830" cy="449403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D29EB6C-8DE7-266D-A7FC-804B18E49F05}"/>
              </a:ext>
            </a:extLst>
          </p:cNvPr>
          <p:cNvSpPr txBox="1">
            <a:spLocks/>
          </p:cNvSpPr>
          <p:nvPr/>
        </p:nvSpPr>
        <p:spPr>
          <a:xfrm>
            <a:off x="914399" y="6029827"/>
            <a:ext cx="10627567" cy="426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+mj-lt"/>
              </a:rPr>
              <a:t>Note: Each point on the graph represents a cumulative incidence value from the PRIME T2D Model and the corresponding published study value for validation (expressed as cumulative incidence of a given diabetes-related complication). A perfect match would see all points on the y=x line.</a:t>
            </a:r>
          </a:p>
          <a:p>
            <a:r>
              <a:rPr lang="en-GB" sz="1200" dirty="0">
                <a:latin typeface="+mj-lt"/>
              </a:rPr>
              <a:t>Abbreviations: IHD, ischemic heart disease; LDS, Lipids in Diabetes Study; MI, myocardial Infarction; UKPDS, The United Kingdom Prospective Diabetes Study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3CF98-7D9E-F64F-72F2-44D52FA5B1A3}"/>
              </a:ext>
            </a:extLst>
          </p:cNvPr>
          <p:cNvSpPr txBox="1"/>
          <p:nvPr/>
        </p:nvSpPr>
        <p:spPr>
          <a:xfrm>
            <a:off x="4941369" y="1360435"/>
            <a:ext cx="7048347" cy="45166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Further validation analysis was also performed against: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MI, stroke, IHD and heart failure against the EMPA-REG OUTCOME study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Mortality, MI and stroke against the REWIND study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MI, stroke and ischaemic heart disease again the LEADER study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Stroke and heart failure against the Shah et al. cohort study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First and second MI, first and second stroke, ischaemic heart disease, heart failure, foot ulcer, amputation and renal failure against the LDS UKPDS OM2 dataset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Published data from the Action to Control Cardiovascular Risk in Diabetes (ACCORD) trial, which was the derivation cohort for the risk formulae for the BRAVO Model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The DEVOTE study, the cardiovascular safety trial of insulin </a:t>
            </a:r>
            <a:r>
              <a:rPr lang="en-GB" dirty="0" err="1">
                <a:latin typeface="Arial" panose="020B0604020202020204" pitchFamily="34" charset="0"/>
                <a:cs typeface="Times New Roman" panose="02020603050405020304" pitchFamily="18" charset="0"/>
              </a:rPr>
              <a:t>degludec</a:t>
            </a: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28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7DF69-E223-3079-FCBF-796ABD86C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63" y="6160344"/>
            <a:ext cx="9086850" cy="548432"/>
          </a:xfrm>
        </p:spPr>
        <p:txBody>
          <a:bodyPr>
            <a:normAutofit fontScale="92500" lnSpcReduction="10000"/>
          </a:bodyPr>
          <a:lstStyle/>
          <a:p>
            <a:endParaRPr lang="en-GB" sz="1400" dirty="0"/>
          </a:p>
          <a:p>
            <a:r>
              <a:rPr lang="en-GB" sz="1400" dirty="0"/>
              <a:t>Abbreviations</a:t>
            </a:r>
            <a:r>
              <a:rPr lang="en-GB" dirty="0">
                <a:latin typeface="+mj-lt"/>
              </a:rPr>
              <a:t>:</a:t>
            </a:r>
            <a:r>
              <a:rPr lang="en-GB" sz="1400" dirty="0">
                <a:latin typeface="+mj-lt"/>
              </a:rPr>
              <a:t> ICER,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incremental cost-effectiveness ratio; LY, life years; QALYs, quality-adjusted life years</a:t>
            </a:r>
            <a:endParaRPr lang="en-GB" dirty="0"/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C97E3F-0039-8478-48D9-9F7A703F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Results run in CORE model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6F7315C-E397-6511-3302-EC19957D10D2}"/>
              </a:ext>
            </a:extLst>
          </p:cNvPr>
          <p:cNvSpPr txBox="1">
            <a:spLocks/>
          </p:cNvSpPr>
          <p:nvPr/>
        </p:nvSpPr>
        <p:spPr>
          <a:xfrm>
            <a:off x="466724" y="686826"/>
            <a:ext cx="11250786" cy="520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Inter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ICERs around £20,000 per QALY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FA132-A182-C6C7-EDC0-843D6002B4A6}"/>
              </a:ext>
            </a:extLst>
          </p:cNvPr>
          <p:cNvSpPr txBox="1"/>
          <p:nvPr/>
        </p:nvSpPr>
        <p:spPr>
          <a:xfrm>
            <a:off x="232670" y="2617208"/>
            <a:ext cx="1113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Base case ICERs for </a:t>
            </a:r>
            <a:r>
              <a:rPr lang="en-GB" dirty="0" err="1">
                <a:latin typeface="Arial" panose="020B0604020202020204" pitchFamily="34" charset="0"/>
              </a:rPr>
              <a:t>tirzepatide</a:t>
            </a:r>
            <a:r>
              <a:rPr lang="en-GB" dirty="0">
                <a:latin typeface="Arial" panose="020B0604020202020204" pitchFamily="34" charset="0"/>
              </a:rPr>
              <a:t> vs </a:t>
            </a:r>
            <a:r>
              <a:rPr lang="en-GB" dirty="0" err="1">
                <a:latin typeface="Arial" panose="020B0604020202020204" pitchFamily="34" charset="0"/>
              </a:rPr>
              <a:t>semaglutide</a:t>
            </a:r>
            <a:r>
              <a:rPr lang="en-GB" dirty="0">
                <a:latin typeface="Arial" panose="020B0604020202020204" pitchFamily="34" charset="0"/>
              </a:rPr>
              <a:t> 1.0 mg from PRIME T2D Model and CORE Diabetes Model</a:t>
            </a:r>
            <a:endParaRPr lang="en-GB" u="sng" dirty="0">
              <a:highlight>
                <a:srgbClr val="00FFFF"/>
              </a:highlight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5B8ED6-F8C3-861B-BF73-71904116A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78365"/>
              </p:ext>
            </p:extLst>
          </p:nvPr>
        </p:nvGraphicFramePr>
        <p:xfrm>
          <a:off x="232670" y="1481345"/>
          <a:ext cx="11518096" cy="29705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7016">
                  <a:extLst>
                    <a:ext uri="{9D8B030D-6E8A-4147-A177-3AD203B41FA5}">
                      <a16:colId xmlns:a16="http://schemas.microsoft.com/office/drawing/2014/main" val="2642498252"/>
                    </a:ext>
                  </a:extLst>
                </a:gridCol>
                <a:gridCol w="1221679">
                  <a:extLst>
                    <a:ext uri="{9D8B030D-6E8A-4147-A177-3AD203B41FA5}">
                      <a16:colId xmlns:a16="http://schemas.microsoft.com/office/drawing/2014/main" val="2411221674"/>
                    </a:ext>
                  </a:extLst>
                </a:gridCol>
                <a:gridCol w="1241343">
                  <a:extLst>
                    <a:ext uri="{9D8B030D-6E8A-4147-A177-3AD203B41FA5}">
                      <a16:colId xmlns:a16="http://schemas.microsoft.com/office/drawing/2014/main" val="2014504552"/>
                    </a:ext>
                  </a:extLst>
                </a:gridCol>
                <a:gridCol w="1241343">
                  <a:extLst>
                    <a:ext uri="{9D8B030D-6E8A-4147-A177-3AD203B41FA5}">
                      <a16:colId xmlns:a16="http://schemas.microsoft.com/office/drawing/2014/main" val="1994558813"/>
                    </a:ext>
                  </a:extLst>
                </a:gridCol>
                <a:gridCol w="1241343">
                  <a:extLst>
                    <a:ext uri="{9D8B030D-6E8A-4147-A177-3AD203B41FA5}">
                      <a16:colId xmlns:a16="http://schemas.microsoft.com/office/drawing/2014/main" val="231769553"/>
                    </a:ext>
                  </a:extLst>
                </a:gridCol>
                <a:gridCol w="1241343">
                  <a:extLst>
                    <a:ext uri="{9D8B030D-6E8A-4147-A177-3AD203B41FA5}">
                      <a16:colId xmlns:a16="http://schemas.microsoft.com/office/drawing/2014/main" val="675948982"/>
                    </a:ext>
                  </a:extLst>
                </a:gridCol>
                <a:gridCol w="1241343">
                  <a:extLst>
                    <a:ext uri="{9D8B030D-6E8A-4147-A177-3AD203B41FA5}">
                      <a16:colId xmlns:a16="http://schemas.microsoft.com/office/drawing/2014/main" val="3772823624"/>
                    </a:ext>
                  </a:extLst>
                </a:gridCol>
                <a:gridCol w="1241343">
                  <a:extLst>
                    <a:ext uri="{9D8B030D-6E8A-4147-A177-3AD203B41FA5}">
                      <a16:colId xmlns:a16="http://schemas.microsoft.com/office/drawing/2014/main" val="2274469895"/>
                    </a:ext>
                  </a:extLst>
                </a:gridCol>
                <a:gridCol w="1241343">
                  <a:extLst>
                    <a:ext uri="{9D8B030D-6E8A-4147-A177-3AD203B41FA5}">
                      <a16:colId xmlns:a16="http://schemas.microsoft.com/office/drawing/2014/main" val="3171076128"/>
                    </a:ext>
                  </a:extLst>
                </a:gridCol>
              </a:tblGrid>
              <a:tr h="662296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PRIME T2D model 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(tirzepatide vs semaglutide 1.0 mg)</a:t>
                      </a: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54" marR="18354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54" marR="18354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54" marR="1835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CORE Diabetes model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(tirzepatide vs semaglutide 1.0 mg)</a:t>
                      </a: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1206713819"/>
                  </a:ext>
                </a:extLst>
              </a:tr>
              <a:tr h="662296">
                <a:tc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Inc. costs (£)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Incr. LYs</a:t>
                      </a:r>
                      <a:endParaRPr lang="en-GB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Incr. 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QALYs</a:t>
                      </a: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ICER (£/QALY)</a:t>
                      </a: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Inc. costs (£)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Incr. LYs</a:t>
                      </a:r>
                      <a:endParaRPr lang="en-GB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Incr. 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QALYs</a:t>
                      </a: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ICER (£/QALY)</a:t>
                      </a:r>
                    </a:p>
                  </a:txBody>
                  <a:tcPr marL="18354" marR="183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00871"/>
                  </a:ext>
                </a:extLst>
              </a:tr>
              <a:tr h="47165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Tirzepatide </a:t>
                      </a:r>
                      <a:r>
                        <a:rPr lang="de-CH" sz="1800" dirty="0">
                          <a:effectLst/>
                        </a:rPr>
                        <a:t>5 </a:t>
                      </a:r>
                      <a:r>
                        <a:rPr lang="en-US" sz="1800" dirty="0">
                          <a:effectLst/>
                        </a:rPr>
                        <a:t>mg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</a:p>
                  </a:txBody>
                  <a:tcPr marL="18354" marR="1835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0.026</a:t>
                      </a:r>
                    </a:p>
                  </a:txBody>
                  <a:tcPr marL="18354" marR="1835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0.042</a:t>
                      </a:r>
                    </a:p>
                  </a:txBody>
                  <a:tcPr marL="18354" marR="1835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16,817</a:t>
                      </a:r>
                    </a:p>
                  </a:txBody>
                  <a:tcPr marL="18354" marR="1835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0.020</a:t>
                      </a:r>
                    </a:p>
                  </a:txBody>
                  <a:tcPr marL="18354" marR="1835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0.053</a:t>
                      </a:r>
                    </a:p>
                  </a:txBody>
                  <a:tcPr marL="18354" marR="1835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19,779</a:t>
                      </a:r>
                    </a:p>
                  </a:txBody>
                  <a:tcPr marL="18354" marR="18354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9929927"/>
                  </a:ext>
                </a:extLst>
              </a:tr>
              <a:tr h="47165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Tirzepatide </a:t>
                      </a:r>
                      <a:r>
                        <a:rPr lang="de-CH" sz="1800" dirty="0">
                          <a:effectLst/>
                        </a:rPr>
                        <a:t>10 </a:t>
                      </a:r>
                      <a:r>
                        <a:rPr lang="en-US" sz="1800" dirty="0">
                          <a:effectLst/>
                        </a:rPr>
                        <a:t>mg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0.059</a:t>
                      </a: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0.095</a:t>
                      </a: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14,616</a:t>
                      </a: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0.035</a:t>
                      </a: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0.096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19,204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1338159"/>
                  </a:ext>
                </a:extLst>
              </a:tr>
              <a:tr h="471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Tirzepatide </a:t>
                      </a:r>
                      <a:r>
                        <a:rPr lang="de-CH" sz="1800" dirty="0">
                          <a:effectLst/>
                        </a:rPr>
                        <a:t>15 </a:t>
                      </a:r>
                      <a:r>
                        <a:rPr lang="en-US" sz="1800" dirty="0">
                          <a:effectLst/>
                        </a:rPr>
                        <a:t>mg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u="none" kern="1200" dirty="0">
                        <a:solidFill>
                          <a:schemeClr val="dk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0.080</a:t>
                      </a: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0.135</a:t>
                      </a: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15,209</a:t>
                      </a: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0.049</a:t>
                      </a: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0.128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20,286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340404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2248737-B5FE-FB7C-EB0B-E3B6630979EB}"/>
              </a:ext>
            </a:extLst>
          </p:cNvPr>
          <p:cNvSpPr/>
          <p:nvPr/>
        </p:nvSpPr>
        <p:spPr>
          <a:xfrm>
            <a:off x="232670" y="4542292"/>
            <a:ext cx="7434222" cy="1746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Analyses has increased credibility of the PRIME T2D Model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Unclear how QoL was calculated in case of multiple complications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CORE Diabetes model predicts less LYs gained but more QALYs gained – company: this could be due to age-adjusting utility values in PRIME T2D model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D6B5-7120-1EBC-8407-BA72D2920456}"/>
              </a:ext>
            </a:extLst>
          </p:cNvPr>
          <p:cNvGrpSpPr/>
          <p:nvPr/>
        </p:nvGrpSpPr>
        <p:grpSpPr>
          <a:xfrm>
            <a:off x="7700149" y="4904005"/>
            <a:ext cx="4050617" cy="894627"/>
            <a:chOff x="1498032" y="5379647"/>
            <a:chExt cx="3073614" cy="1101077"/>
          </a:xfrm>
        </p:grpSpPr>
        <p:sp>
          <p:nvSpPr>
            <p:cNvPr id="12" name="Rectangle 11" descr="Question to committee">
              <a:extLst>
                <a:ext uri="{FF2B5EF4-FFF2-40B4-BE49-F238E27FC236}">
                  <a16:creationId xmlns:a16="http://schemas.microsoft.com/office/drawing/2014/main" id="{E351464F-2197-00C1-4FA5-5DEFBCFA4B62}"/>
                </a:ext>
              </a:extLst>
            </p:cNvPr>
            <p:cNvSpPr/>
            <p:nvPr/>
          </p:nvSpPr>
          <p:spPr>
            <a:xfrm>
              <a:off x="1818062" y="5379647"/>
              <a:ext cx="2753584" cy="11010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Has confidence in the PRIME T2D model been improved?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69A0AB-FE9B-A18C-863A-17BAEF447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98032" y="5610563"/>
              <a:ext cx="405031" cy="742628"/>
              <a:chOff x="-1398461" y="4112326"/>
              <a:chExt cx="405031" cy="74262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946DFA7-A533-A3D0-62C5-AEE57259B904}"/>
                  </a:ext>
                </a:extLst>
              </p:cNvPr>
              <p:cNvSpPr/>
              <p:nvPr/>
            </p:nvSpPr>
            <p:spPr>
              <a:xfrm>
                <a:off x="-1398461" y="4112326"/>
                <a:ext cx="405031" cy="70892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75DD3B4C-68CE-293B-DD9C-80B25E0980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1360703" y="4146031"/>
                <a:ext cx="355158" cy="708923"/>
              </a:xfrm>
              <a:prstGeom prst="rect">
                <a:avLst/>
              </a:prstGeom>
            </p:spPr>
          </p:pic>
        </p:grpSp>
      </p:grpSp>
      <p:sp>
        <p:nvSpPr>
          <p:cNvPr id="9" name="Rectangle 8" descr="Marker showing slides are confidential ">
            <a:extLst>
              <a:ext uri="{FF2B5EF4-FFF2-40B4-BE49-F238E27FC236}">
                <a16:creationId xmlns:a16="http://schemas.microsoft.com/office/drawing/2014/main" id="{EC9F6DCA-DF45-DF88-E68D-3CE8A843D6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479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4E1D21-37B6-4DED-9C97-E9DA5819D47B}"/>
              </a:ext>
            </a:extLst>
          </p:cNvPr>
          <p:cNvSpPr/>
          <p:nvPr/>
        </p:nvSpPr>
        <p:spPr>
          <a:xfrm>
            <a:off x="466724" y="1207664"/>
            <a:ext cx="11317288" cy="20423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Committee comments at ACM1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Company used model averaging to estimate the risk of micro- and macrovascular complications (which estimated the risk in a range of simulation populations, combining risk equations from 3 different models, and automatically weighing the risk equations for different populations)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Hypothetically, the company’s approach may be better than using single-risk equations but this is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uncertain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Sensitivity analyses in which a single-risk prediction is selected would help it understand how these approaches compare and the impact on cost-effectiveness estimates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725276" cy="592817"/>
          </a:xfrm>
        </p:spPr>
        <p:txBody>
          <a:bodyPr>
            <a:normAutofit fontScale="90000"/>
          </a:bodyPr>
          <a:lstStyle/>
          <a:p>
            <a:r>
              <a:rPr lang="en-GB" sz="2900" dirty="0">
                <a:solidFill>
                  <a:schemeClr val="accent1"/>
                </a:solidFill>
              </a:rPr>
              <a:t>Key issue: </a:t>
            </a:r>
            <a:r>
              <a:rPr lang="en-GB" sz="2900" dirty="0"/>
              <a:t>Estimating risk of micro- and macrovascular complications (1)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399A9-3FA7-DCBB-26BB-DE47EB497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686826"/>
            <a:ext cx="11250786" cy="520838"/>
          </a:xfrm>
        </p:spPr>
        <p:txBody>
          <a:bodyPr/>
          <a:lstStyle/>
          <a:p>
            <a:r>
              <a:rPr lang="en-GB" sz="2200" b="1" dirty="0"/>
              <a:t>Company maintains model averaging approach is most appropriate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CA8A95-6A82-418C-F5CD-8A94799E7FFE}"/>
              </a:ext>
            </a:extLst>
          </p:cNvPr>
          <p:cNvSpPr/>
          <p:nvPr/>
        </p:nvSpPr>
        <p:spPr>
          <a:xfrm>
            <a:off x="444490" y="3344694"/>
            <a:ext cx="11317288" cy="255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 response to ACD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Model averaging supported by published validation analyses </a:t>
            </a: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[shown on previous slide]</a:t>
            </a: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Model averaging offers the potential to increase the predictive power of disease models and the ability to average out the influence of background risk modifiers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Also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allows the model to derive weights on a per-patient basis to tailor the overall modelling approach to the target population, and to change this over model time frame, as simulated patients progress from having early to advanced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Scenario analysis using only UKPDS risk equations → results aligned with base case (minor ICER increase)</a:t>
            </a: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47D7215-9914-6490-E8B8-F7A902A63F73}"/>
              </a:ext>
            </a:extLst>
          </p:cNvPr>
          <p:cNvSpPr txBox="1">
            <a:spLocks/>
          </p:cNvSpPr>
          <p:nvPr/>
        </p:nvSpPr>
        <p:spPr>
          <a:xfrm>
            <a:off x="993912" y="6552123"/>
            <a:ext cx="10575235" cy="305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+mj-lt"/>
              </a:rPr>
              <a:t>Abbreviations: ICER, incremental cost-effectiveness ratio; UKPDS, UK Prospective Diabetes Study</a:t>
            </a:r>
          </a:p>
        </p:txBody>
      </p:sp>
    </p:spTree>
    <p:extLst>
      <p:ext uri="{BB962C8B-B14F-4D97-AF65-F5344CB8AC3E}">
        <p14:creationId xmlns:p14="http://schemas.microsoft.com/office/powerpoint/2010/main" val="2633632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725276" cy="592817"/>
          </a:xfrm>
        </p:spPr>
        <p:txBody>
          <a:bodyPr>
            <a:normAutofit fontScale="90000"/>
          </a:bodyPr>
          <a:lstStyle/>
          <a:p>
            <a:r>
              <a:rPr lang="en-GB" sz="2900" dirty="0">
                <a:solidFill>
                  <a:schemeClr val="accent1"/>
                </a:solidFill>
              </a:rPr>
              <a:t>Key issue: </a:t>
            </a:r>
            <a:r>
              <a:rPr lang="en-GB" sz="2900" dirty="0"/>
              <a:t>Estimating risk of micro- and macrovascular complications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00DD7-C5E2-9DBF-8FE6-B2CD3AFA88BA}"/>
              </a:ext>
            </a:extLst>
          </p:cNvPr>
          <p:cNvSpPr txBox="1"/>
          <p:nvPr/>
        </p:nvSpPr>
        <p:spPr>
          <a:xfrm>
            <a:off x="1118418" y="825755"/>
            <a:ext cx="1159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Average weighting of risk equations over time (tirzepatide 10 mg vs semaglutide 1.0 mg)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E8F2F-9330-A300-B322-ABB6F2C16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911"/>
          <a:stretch/>
        </p:blipFill>
        <p:spPr>
          <a:xfrm>
            <a:off x="1580167" y="1224195"/>
            <a:ext cx="3906234" cy="381963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95F138-C8F1-4FCE-1C6B-A6939F932E94}"/>
              </a:ext>
            </a:extLst>
          </p:cNvPr>
          <p:cNvCxnSpPr>
            <a:cxnSpLocks/>
          </p:cNvCxnSpPr>
          <p:nvPr/>
        </p:nvCxnSpPr>
        <p:spPr>
          <a:xfrm flipV="1">
            <a:off x="1780000" y="3041780"/>
            <a:ext cx="534305" cy="12800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EFA52B-8E62-1109-46E5-151984263E1B}"/>
              </a:ext>
            </a:extLst>
          </p:cNvPr>
          <p:cNvCxnSpPr>
            <a:cxnSpLocks/>
          </p:cNvCxnSpPr>
          <p:nvPr/>
        </p:nvCxnSpPr>
        <p:spPr>
          <a:xfrm flipV="1">
            <a:off x="2755841" y="3429000"/>
            <a:ext cx="76811" cy="16148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B712D2A-BCDC-FF4C-709D-018EF138A245}"/>
              </a:ext>
            </a:extLst>
          </p:cNvPr>
          <p:cNvSpPr/>
          <p:nvPr/>
        </p:nvSpPr>
        <p:spPr>
          <a:xfrm>
            <a:off x="62816" y="3772131"/>
            <a:ext cx="1717184" cy="20754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UKPDS OM2 risk equations were used predominantly over the first 4–5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43BF83-8561-99E0-9AEA-4943D52968FA}"/>
              </a:ext>
            </a:extLst>
          </p:cNvPr>
          <p:cNvSpPr/>
          <p:nvPr/>
        </p:nvSpPr>
        <p:spPr>
          <a:xfrm>
            <a:off x="1915312" y="5043830"/>
            <a:ext cx="3159742" cy="15733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C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ohort characteristics were more closely matched to the BRAVO derivation population in subsequent years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21DFAB-2665-D4FC-5668-A61A768EAAE1}"/>
              </a:ext>
            </a:extLst>
          </p:cNvPr>
          <p:cNvSpPr/>
          <p:nvPr/>
        </p:nvSpPr>
        <p:spPr>
          <a:xfrm>
            <a:off x="5210367" y="5043830"/>
            <a:ext cx="4424288" cy="15733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 patients with more advanced disease have greater mortality risk, the weighting towards BRAVO risk equations gradually diminishes after year 15 of the simulation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28C39C0-C811-892C-2819-E361A6C2644A}"/>
              </a:ext>
            </a:extLst>
          </p:cNvPr>
          <p:cNvCxnSpPr>
            <a:cxnSpLocks/>
          </p:cNvCxnSpPr>
          <p:nvPr/>
        </p:nvCxnSpPr>
        <p:spPr>
          <a:xfrm flipH="1" flipV="1">
            <a:off x="3367668" y="3590693"/>
            <a:ext cx="2118733" cy="14531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A1A560-C636-70DB-8DC4-1AFBD1ACAB4B}"/>
              </a:ext>
            </a:extLst>
          </p:cNvPr>
          <p:cNvSpPr/>
          <p:nvPr/>
        </p:nvSpPr>
        <p:spPr>
          <a:xfrm>
            <a:off x="9835376" y="1973766"/>
            <a:ext cx="2293808" cy="23480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PRIME T2D Model simulates events according to a predicted risk that lies between the predictions of BRAVO and UKPDS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0040A-1F0D-F2A5-5E7C-0CB42437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21"/>
          <a:stretch/>
        </p:blipFill>
        <p:spPr>
          <a:xfrm>
            <a:off x="5516590" y="1224195"/>
            <a:ext cx="4206611" cy="38196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FBE043-B5E8-A552-26DD-09ECC79AA572}"/>
              </a:ext>
            </a:extLst>
          </p:cNvPr>
          <p:cNvSpPr/>
          <p:nvPr/>
        </p:nvSpPr>
        <p:spPr>
          <a:xfrm>
            <a:off x="5075054" y="2564780"/>
            <a:ext cx="441536" cy="1025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4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A94190EE-F4C3-48A7-918D-4A104E53C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15275"/>
              </p:ext>
            </p:extLst>
          </p:nvPr>
        </p:nvGraphicFramePr>
        <p:xfrm>
          <a:off x="466724" y="891264"/>
          <a:ext cx="1127139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1720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  <a:gridCol w="3319670">
                  <a:extLst>
                    <a:ext uri="{9D8B030D-6E8A-4147-A177-3AD203B41FA5}">
                      <a16:colId xmlns:a16="http://schemas.microsoft.com/office/drawing/2014/main" val="2381203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Committee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+mn-lt"/>
                        </a:rPr>
                        <a:t>Mismatch between scope and decision problem: line of therapy and comparators </a:t>
                      </a:r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Accepted GLP-1 RAs are relevant comparators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+mn-lt"/>
                        </a:rPr>
                        <a:t>Mismatch between decision problem and evidence: line of therapy + prior oral antidiabetic drug intensity</a:t>
                      </a:r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Noted discrepancy, which contributed to decision uncertainty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+mn-lt"/>
                        </a:rPr>
                        <a:t>Mismatch between </a:t>
                      </a:r>
                      <a:r>
                        <a:rPr lang="en-GB" b="0" dirty="0" err="1">
                          <a:latin typeface="+mn-lt"/>
                        </a:rPr>
                        <a:t>tirzepatide</a:t>
                      </a:r>
                      <a:r>
                        <a:rPr lang="en-GB" b="0" dirty="0">
                          <a:latin typeface="+mn-lt"/>
                        </a:rPr>
                        <a:t> administration in clinical practice and trial </a:t>
                      </a:r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Acknowledged this was the best evidence available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6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Modelling of long-term risk factor progression</a:t>
                      </a:r>
                      <a:endParaRPr lang="en-GB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Accepted company’s approach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13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n-lt"/>
                        </a:rPr>
                        <a:t>Only one criterion (HbA1c threshold) for treatment discontinuation/intensification applied in the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No concerns raised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6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n-lt"/>
                        </a:rPr>
                        <a:t>Not all adverse events incorporated for all treatments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Accepted company’s approach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5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+mn-lt"/>
                        </a:rPr>
                        <a:t>Potentially inappropriate probabilistic sensitivity analyses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Noted mean ICERs should be accurate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71413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EDC34036-A7A6-E00B-516C-A07E5F9B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ACM1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/>
              <a:t>resolved issues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F93CD2-D394-73E7-C55B-8AC345C0C20A}"/>
              </a:ext>
            </a:extLst>
          </p:cNvPr>
          <p:cNvSpPr/>
          <p:nvPr/>
        </p:nvSpPr>
        <p:spPr>
          <a:xfrm>
            <a:off x="10660566" y="1"/>
            <a:ext cx="153143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ACM1 recap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1C650F3-F3FF-966B-E540-EF486E51CDB7}"/>
              </a:ext>
            </a:extLst>
          </p:cNvPr>
          <p:cNvSpPr txBox="1">
            <a:spLocks/>
          </p:cNvSpPr>
          <p:nvPr/>
        </p:nvSpPr>
        <p:spPr>
          <a:xfrm>
            <a:off x="997697" y="6264327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+mj-lt"/>
              </a:rPr>
              <a:t>Abbreviations:</a:t>
            </a:r>
            <a:r>
              <a:rPr lang="en-GB" dirty="0">
                <a:latin typeface="+mj-lt"/>
                <a:ea typeface="Times New Roman" panose="02020603050405020304" pitchFamily="18" charset="0"/>
              </a:rPr>
              <a:t> HbA1c, glycated haemoglobin; GLP-1 RA, Glucagon-Like Peptide-1 receptor agonist; ICER, incremental cost-effectiveness ratio.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8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7DF69-E223-3079-FCBF-796ABD86C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1" y="6203964"/>
            <a:ext cx="9963150" cy="504812"/>
          </a:xfrm>
        </p:spPr>
        <p:txBody>
          <a:bodyPr>
            <a:normAutofit/>
          </a:bodyPr>
          <a:lstStyle/>
          <a:p>
            <a:r>
              <a:rPr lang="en-GB" sz="1500" dirty="0"/>
              <a:t>Abbreviations: PROBAST, Prediction model Risk Of Bias Assessment Tool ; UKPDS, The United Kingdom Prospective Diabetes Study</a:t>
            </a: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C97E3F-0039-8478-48D9-9F7A703F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725276" cy="592817"/>
          </a:xfrm>
        </p:spPr>
        <p:txBody>
          <a:bodyPr>
            <a:normAutofit fontScale="90000"/>
          </a:bodyPr>
          <a:lstStyle/>
          <a:p>
            <a:r>
              <a:rPr lang="en-GB" sz="2900" dirty="0">
                <a:solidFill>
                  <a:schemeClr val="accent1"/>
                </a:solidFill>
              </a:rPr>
              <a:t>Key issue: </a:t>
            </a:r>
            <a:r>
              <a:rPr lang="en-GB" sz="2900" dirty="0"/>
              <a:t>Estimating risk of micro- and macrovascular complications (3)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6F7315C-E397-6511-3302-EC19957D10D2}"/>
              </a:ext>
            </a:extLst>
          </p:cNvPr>
          <p:cNvSpPr txBox="1">
            <a:spLocks/>
          </p:cNvSpPr>
          <p:nvPr/>
        </p:nvSpPr>
        <p:spPr>
          <a:xfrm>
            <a:off x="466724" y="686826"/>
            <a:ext cx="11250786" cy="520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Inter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EAG reassured but some information still missing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BEF4E-5D69-7716-7214-CFF4CEA7ECEC}"/>
              </a:ext>
            </a:extLst>
          </p:cNvPr>
          <p:cNvSpPr/>
          <p:nvPr/>
        </p:nvSpPr>
        <p:spPr>
          <a:xfrm>
            <a:off x="258811" y="2048947"/>
            <a:ext cx="11317288" cy="27103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Reassured that scenario analysis using UKPDS OM2 risk equation only has minor impact on ICER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Ideally, a scenario analysis including the BRAVO model would also have been provided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Inter" panose="02000503000000020004" pitchFamily="2" charset="0"/>
              </a:rPr>
              <a:t>Risk equation selection process based on a systematic literature review and clear inclusion criteria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Inter" panose="02000503000000020004" pitchFamily="2" charset="0"/>
              </a:rPr>
              <a:t>Sampling of events in individual patients is driven by a mixture of BRAVO and UKPDS; may be undesirable if these two models substantially differ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Inter" panose="02000503000000020004" pitchFamily="2" charset="0"/>
              </a:rPr>
              <a:t>Although the model averaging approach seems to have a good prediction of cardiovascular events, there are many elements that could affect the face validity and applicability of these equations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Inter" panose="02000503000000020004" pitchFamily="2" charset="0"/>
              </a:rPr>
              <a:t>Appropriateness of models is not justified in detail e.g. using PROBAST checklist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8C433E-71C8-75F1-F6C9-4204C0723A20}"/>
              </a:ext>
            </a:extLst>
          </p:cNvPr>
          <p:cNvGrpSpPr/>
          <p:nvPr/>
        </p:nvGrpSpPr>
        <p:grpSpPr>
          <a:xfrm>
            <a:off x="568712" y="5181200"/>
            <a:ext cx="10058400" cy="617424"/>
            <a:chOff x="-3763933" y="5720818"/>
            <a:chExt cx="8335579" cy="759906"/>
          </a:xfrm>
        </p:grpSpPr>
        <p:sp>
          <p:nvSpPr>
            <p:cNvPr id="7" name="Rectangle 6" descr="Question to committee">
              <a:extLst>
                <a:ext uri="{FF2B5EF4-FFF2-40B4-BE49-F238E27FC236}">
                  <a16:creationId xmlns:a16="http://schemas.microsoft.com/office/drawing/2014/main" id="{B8D17B0E-7468-0D72-E92E-A8BD76B120F9}"/>
                </a:ext>
              </a:extLst>
            </p:cNvPr>
            <p:cNvSpPr/>
            <p:nvPr/>
          </p:nvSpPr>
          <p:spPr>
            <a:xfrm>
              <a:off x="-3304903" y="5751105"/>
              <a:ext cx="7876549" cy="7296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What is the best approach to estimate risk of micro- and macrovascular complications?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26B12B-003F-DBEC-52D4-5AD3F34A08AC}"/>
                </a:ext>
              </a:extLst>
            </p:cNvPr>
            <p:cNvSpPr/>
            <p:nvPr/>
          </p:nvSpPr>
          <p:spPr>
            <a:xfrm>
              <a:off x="-3763933" y="5720818"/>
              <a:ext cx="483967" cy="70892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93A1203-7740-FF35-269B-9EB4FBFBF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639" y="5222622"/>
            <a:ext cx="468051" cy="5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46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4E1D21-37B6-4DED-9C97-E9DA5819D47B}"/>
              </a:ext>
            </a:extLst>
          </p:cNvPr>
          <p:cNvSpPr/>
          <p:nvPr/>
        </p:nvSpPr>
        <p:spPr>
          <a:xfrm>
            <a:off x="466724" y="1207664"/>
            <a:ext cx="11317288" cy="23828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Committee comments at ACM1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NICE’s guideline on managing T2D in adults states GLP-1 RAs should only be continued if the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person with type 2 diabetes has had a beneficial metabolic response: accordingly, company model assumes people switch to insulin when people’s HbA1c targets are not met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Clinical practice may deviate from this recommendation: people usually have insulin added on to an existing GLP-1 RA, rather than the GLP-1 RA being stopped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Scenario analysis assuming treatment is intensified by adding insulin to </a:t>
            </a:r>
            <a:r>
              <a:rPr lang="en-GB" dirty="0" err="1">
                <a:solidFill>
                  <a:schemeClr val="tx1"/>
                </a:solidFill>
              </a:rPr>
              <a:t>tirzepatide</a:t>
            </a:r>
            <a:r>
              <a:rPr lang="en-GB" dirty="0">
                <a:solidFill>
                  <a:schemeClr val="tx1"/>
                </a:solidFill>
              </a:rPr>
              <a:t> and GLP-1 RAs would allow it to explore the impact of this deviation on cost-effectiveness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>
                <a:solidFill>
                  <a:schemeClr val="accent1"/>
                </a:solidFill>
              </a:rPr>
              <a:t>Key issue: </a:t>
            </a:r>
            <a:r>
              <a:rPr lang="en-GB" sz="2900" dirty="0"/>
              <a:t>Treatment intensification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399A9-3FA7-DCBB-26BB-DE47EB497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686826"/>
            <a:ext cx="11250786" cy="520838"/>
          </a:xfrm>
        </p:spPr>
        <p:txBody>
          <a:bodyPr/>
          <a:lstStyle/>
          <a:p>
            <a:r>
              <a:rPr lang="en-GB" sz="2200" b="1" dirty="0"/>
              <a:t>ICER &lt; £20,000 per QALY but EAG unclear on certain points</a:t>
            </a:r>
          </a:p>
          <a:p>
            <a:endParaRPr lang="en-GB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CA8A95-6A82-418C-F5CD-8A94799E7FFE}"/>
              </a:ext>
            </a:extLst>
          </p:cNvPr>
          <p:cNvSpPr/>
          <p:nvPr/>
        </p:nvSpPr>
        <p:spPr>
          <a:xfrm>
            <a:off x="466724" y="3682227"/>
            <a:ext cx="11317288" cy="12484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 response to ACD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Provided scenario analysis where GLP-1 RA therapy (or tirzepatide) was continued after the initiation of basal insulin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ICER &lt;£20,000 per QALY (marginally higher than base case) for tirzepatide 10mg vs semaglutide 1mg </a:t>
            </a: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6D29E-29C9-97F8-1077-73D5776AB930}"/>
              </a:ext>
            </a:extLst>
          </p:cNvPr>
          <p:cNvSpPr/>
          <p:nvPr/>
        </p:nvSpPr>
        <p:spPr>
          <a:xfrm>
            <a:off x="466724" y="5022417"/>
            <a:ext cx="11317288" cy="1308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Unclear how treatment effectiveness was modelled in this scenario, e.g. whether treatment effectiveness was based on the NMA (or only SURPASS-2) and what are company’s assumptions regarding treatment effectiveness of continuation with tirzepatide or GLP-1 RAs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3BD6D84-E75B-96BC-DC15-5F4F6FC57D82}"/>
              </a:ext>
            </a:extLst>
          </p:cNvPr>
          <p:cNvSpPr txBox="1">
            <a:spLocks/>
          </p:cNvSpPr>
          <p:nvPr/>
        </p:nvSpPr>
        <p:spPr>
          <a:xfrm>
            <a:off x="993912" y="6330531"/>
            <a:ext cx="1057523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+mj-lt"/>
              </a:rPr>
              <a:t>Abbreviations:</a:t>
            </a:r>
            <a:r>
              <a:rPr lang="en-GB" sz="1200" b="0" dirty="0">
                <a:solidFill>
                  <a:schemeClr val="tx1"/>
                </a:solidFill>
              </a:rPr>
              <a:t> ACD, appraisal consultation document; 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GLP-1 RA, Glucagon-Like Peptide-1 receptor agonist;</a:t>
            </a:r>
            <a:r>
              <a:rPr lang="en-GB" sz="1200" dirty="0">
                <a:latin typeface="+mj-lt"/>
              </a:rPr>
              <a:t> ICER, incremental cost effectiveness ratio; NMA, network meta-analysis; QALY, quality-adjusted life year; T2D, type 2 diabetes; UKPDS, UK Prospective Diabetes Study.</a:t>
            </a:r>
          </a:p>
        </p:txBody>
      </p:sp>
    </p:spTree>
    <p:extLst>
      <p:ext uri="{BB962C8B-B14F-4D97-AF65-F5344CB8AC3E}">
        <p14:creationId xmlns:p14="http://schemas.microsoft.com/office/powerpoint/2010/main" val="59832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4E1D21-37B6-4DED-9C97-E9DA5819D47B}"/>
              </a:ext>
            </a:extLst>
          </p:cNvPr>
          <p:cNvSpPr/>
          <p:nvPr/>
        </p:nvSpPr>
        <p:spPr>
          <a:xfrm>
            <a:off x="466724" y="1196556"/>
            <a:ext cx="11317288" cy="14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Committee comments at ACM1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company’s baseline utility value for people with T2D (0.815) was higher than the utility score for the general population at the same age (0.804)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Preferred the lower baseline utility based on the pooled mean of 3-level version of EQ-5D studies value identified by the EAG (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0.772;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Redenz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et al. 2023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>
                <a:solidFill>
                  <a:schemeClr val="accent1"/>
                </a:solidFill>
              </a:rPr>
              <a:t>Key issue: </a:t>
            </a:r>
            <a:r>
              <a:rPr lang="en-GB" sz="2900" dirty="0"/>
              <a:t>Baseline utility value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399A9-3FA7-DCBB-26BB-DE47EB497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686826"/>
            <a:ext cx="11250786" cy="520838"/>
          </a:xfrm>
        </p:spPr>
        <p:txBody>
          <a:bodyPr/>
          <a:lstStyle/>
          <a:p>
            <a:r>
              <a:rPr lang="en-GB" sz="2200" b="1" dirty="0"/>
              <a:t>Company provided scenario analyses using lower baseline utilities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CA8A95-6A82-418C-F5CD-8A94799E7FFE}"/>
              </a:ext>
            </a:extLst>
          </p:cNvPr>
          <p:cNvSpPr/>
          <p:nvPr/>
        </p:nvSpPr>
        <p:spPr>
          <a:xfrm>
            <a:off x="466724" y="2747615"/>
            <a:ext cx="11317288" cy="2304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 response to ACD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Noted a recent SLR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Redenz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et al. 2023) reported a utility value of 0.815 (95%CI 0.808-0.823) for) based on pooled data from 5-level version of EQ-5D studies people with T2D and no complications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Provided scenario analysis using a lower baseline utility (0.785) based on Clarke et al. (2002):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all tirzepatide doses had ICERs &lt;£20,000 per QALY (lower than base case)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Also provided scenario analysis EAG preferred value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0.772)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all tirzepatide doses had ICERs &lt;£20,000 per QALY (lower than base case)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Changing the baseline utility has a very modest impact on cost-effectiveness</a:t>
            </a:r>
          </a:p>
          <a:p>
            <a:pPr>
              <a:defRPr/>
            </a:pP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43FFB-2A58-1A84-6D38-DDFD1EFDC475}"/>
              </a:ext>
            </a:extLst>
          </p:cNvPr>
          <p:cNvSpPr/>
          <p:nvPr/>
        </p:nvSpPr>
        <p:spPr>
          <a:xfrm>
            <a:off x="466724" y="5178582"/>
            <a:ext cx="11317288" cy="61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comments: </a:t>
            </a:r>
            <a:r>
              <a:rPr lang="en-GB" dirty="0">
                <a:solidFill>
                  <a:schemeClr val="tx1"/>
                </a:solidFill>
              </a:rPr>
              <a:t>ICERs increase slightly (and more with higher doses of tirzepatide) when EAG preferred baseline utility used, compared to using </a:t>
            </a: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0.785 value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FD07981-EE88-7AE3-6A0C-1C8DECAC5C53}"/>
              </a:ext>
            </a:extLst>
          </p:cNvPr>
          <p:cNvSpPr txBox="1">
            <a:spLocks/>
          </p:cNvSpPr>
          <p:nvPr/>
        </p:nvSpPr>
        <p:spPr>
          <a:xfrm>
            <a:off x="1143793" y="6400486"/>
            <a:ext cx="9963150" cy="504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j-lt"/>
              </a:rPr>
              <a:t>Abbreviations: </a:t>
            </a:r>
            <a:r>
              <a:rPr lang="en-GB" sz="1400" b="0" dirty="0">
                <a:solidFill>
                  <a:schemeClr val="tx1"/>
                </a:solidFill>
              </a:rPr>
              <a:t>ACD, appraisal consultation document; CI, confidence interval; </a:t>
            </a:r>
            <a:r>
              <a:rPr lang="en-GB" dirty="0">
                <a:latin typeface="+mj-lt"/>
              </a:rPr>
              <a:t>ICER, incremental cost effectiveness ratio; QALY, quality-adjusted life year; SLR, systematic literature review; T2D, type 2 diabetes UKPDS, The United Kingdom Prospective Diabetes Study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5A03CE-A5BC-54DE-C233-48D71326F4F2}"/>
              </a:ext>
            </a:extLst>
          </p:cNvPr>
          <p:cNvGrpSpPr/>
          <p:nvPr/>
        </p:nvGrpSpPr>
        <p:grpSpPr>
          <a:xfrm>
            <a:off x="901621" y="5790582"/>
            <a:ext cx="5409970" cy="576001"/>
            <a:chOff x="-3763933" y="5720818"/>
            <a:chExt cx="4483340" cy="708924"/>
          </a:xfrm>
        </p:grpSpPr>
        <p:sp>
          <p:nvSpPr>
            <p:cNvPr id="7" name="Rectangle 6" descr="Question to committee">
              <a:extLst>
                <a:ext uri="{FF2B5EF4-FFF2-40B4-BE49-F238E27FC236}">
                  <a16:creationId xmlns:a16="http://schemas.microsoft.com/office/drawing/2014/main" id="{A98F072B-9473-9113-6C05-067C7175728A}"/>
                </a:ext>
              </a:extLst>
            </p:cNvPr>
            <p:cNvSpPr/>
            <p:nvPr/>
          </p:nvSpPr>
          <p:spPr>
            <a:xfrm>
              <a:off x="-3340476" y="5814786"/>
              <a:ext cx="4059883" cy="5209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Which baseline utility value should be used?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53107C8-EB5D-0718-76FB-82992F674A95}"/>
                </a:ext>
              </a:extLst>
            </p:cNvPr>
            <p:cNvSpPr/>
            <p:nvPr/>
          </p:nvSpPr>
          <p:spPr>
            <a:xfrm>
              <a:off x="-3763933" y="5720818"/>
              <a:ext cx="483967" cy="70892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BBAFC4C2-B0C9-D1EB-D764-DC46F4D2D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592" y="5829396"/>
            <a:ext cx="468051" cy="5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1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4E1D21-37B6-4DED-9C97-E9DA5819D47B}"/>
              </a:ext>
            </a:extLst>
          </p:cNvPr>
          <p:cNvSpPr/>
          <p:nvPr/>
        </p:nvSpPr>
        <p:spPr>
          <a:xfrm>
            <a:off x="466724" y="1207664"/>
            <a:ext cx="11317288" cy="139959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accent1"/>
                </a:solidFill>
              </a:rPr>
              <a:t>Committee comments at ACM1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Multiplicative approach is preferred to combine </a:t>
            </a:r>
            <a:r>
              <a:rPr lang="en-GB" dirty="0" err="1">
                <a:solidFill>
                  <a:schemeClr val="tx1"/>
                </a:solidFill>
              </a:rPr>
              <a:t>disutilities</a:t>
            </a:r>
            <a:r>
              <a:rPr lang="en-GB" dirty="0">
                <a:solidFill>
                  <a:schemeClr val="tx1"/>
                </a:solidFill>
              </a:rPr>
              <a:t>, in line with the NICE methods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Previous technology appraisals that have used an additive approach were published before the new NICE methods manual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company did not provide clear rationale for why the multiplicative approach was not appropriate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1835E-E578-093E-2D0B-0280CB6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>
                <a:solidFill>
                  <a:schemeClr val="accent1"/>
                </a:solidFill>
              </a:rPr>
              <a:t>Key issue: </a:t>
            </a:r>
            <a:r>
              <a:rPr lang="en-GB" sz="2900" dirty="0"/>
              <a:t>Combining </a:t>
            </a:r>
            <a:r>
              <a:rPr lang="en-GB" sz="2900" dirty="0" err="1"/>
              <a:t>disutilities</a:t>
            </a:r>
            <a:endParaRPr lang="en-GB" sz="29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399A9-3FA7-DCBB-26BB-DE47EB497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686826"/>
            <a:ext cx="11250786" cy="520838"/>
          </a:xfrm>
        </p:spPr>
        <p:txBody>
          <a:bodyPr/>
          <a:lstStyle/>
          <a:p>
            <a:r>
              <a:rPr lang="en-GB" sz="2200" b="1" dirty="0"/>
              <a:t>Company maintains additive approach is most appropriate</a:t>
            </a:r>
            <a:endParaRPr lang="en-GB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CA8A95-6A82-418C-F5CD-8A94799E7FFE}"/>
              </a:ext>
            </a:extLst>
          </p:cNvPr>
          <p:cNvSpPr/>
          <p:nvPr/>
        </p:nvSpPr>
        <p:spPr>
          <a:xfrm>
            <a:off x="466724" y="2702754"/>
            <a:ext cx="11317288" cy="223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436C"/>
                </a:solidFill>
                <a:effectLst/>
                <a:uLnTx/>
                <a:uFillTx/>
                <a:ea typeface="+mn-ea"/>
                <a:cs typeface="+mn-cs"/>
              </a:rPr>
              <a:t>Company response to ACD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</a:t>
            </a:r>
            <a:r>
              <a:rPr lang="en-GB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disutilities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used in modelling were derived as additive </a:t>
            </a:r>
            <a:r>
              <a:rPr lang="en-GB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disutilities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using the EQ-5D instrument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Gough et al. (2009) concluded that </a:t>
            </a:r>
            <a:r>
              <a:rPr lang="en-GB" dirty="0" err="1">
                <a:solidFill>
                  <a:schemeClr val="tx1"/>
                </a:solidFill>
                <a:ea typeface="Times New Roman" panose="02020603050405020304" pitchFamily="18" charset="0"/>
              </a:rPr>
              <a:t>HRQoL</a:t>
            </a: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 decrements associated with T2D and obesity showed no significant interaction and could be assumed to be additive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Sullivan et al (2011) and Hayes et al. (2016) reported multiple co-morbidities for diabetes and considered it reasonable to treat co-morbidities as independent and add utility decrements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Provided scenario analysis using a multiplicative approach to combining </a:t>
            </a:r>
            <a:r>
              <a:rPr lang="en-GB" dirty="0" err="1">
                <a:solidFill>
                  <a:schemeClr val="tx1"/>
                </a:solidFill>
                <a:ea typeface="Times New Roman" panose="02020603050405020304" pitchFamily="18" charset="0"/>
              </a:rPr>
              <a:t>disutilities</a:t>
            </a: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 for </a:t>
            </a:r>
            <a:r>
              <a:rPr lang="en-GB" dirty="0" err="1">
                <a:solidFill>
                  <a:schemeClr val="tx1"/>
                </a:solidFill>
                <a:ea typeface="Times New Roman" panose="02020603050405020304" pitchFamily="18" charset="0"/>
              </a:rPr>
              <a:t>tirzepatide</a:t>
            </a:r>
            <a:r>
              <a:rPr lang="en-GB" dirty="0">
                <a:solidFill>
                  <a:schemeClr val="tx1"/>
                </a:solidFill>
                <a:ea typeface="Times New Roman" panose="02020603050405020304" pitchFamily="18" charset="0"/>
              </a:rPr>
              <a:t> 10mg: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had ICERs &lt;£20,000 per QALY (higher than base case)</a:t>
            </a:r>
            <a:endParaRPr lang="en-GB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69EBC-D0BF-054A-112C-29D19E2DD0C6}"/>
              </a:ext>
            </a:extLst>
          </p:cNvPr>
          <p:cNvSpPr/>
          <p:nvPr/>
        </p:nvSpPr>
        <p:spPr>
          <a:xfrm>
            <a:off x="466724" y="5031867"/>
            <a:ext cx="11317288" cy="90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EAG </a:t>
            </a:r>
            <a:r>
              <a:rPr lang="en-GB" b="1" dirty="0">
                <a:solidFill>
                  <a:schemeClr val="tx1"/>
                </a:solidFill>
              </a:rPr>
              <a:t>comments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Use of additive or multiplicative approach is a matter of judgement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Scenario increases ICER </a:t>
            </a:r>
            <a:r>
              <a:rPr lang="da-DK" dirty="0">
                <a:solidFill>
                  <a:schemeClr val="tx1"/>
                </a:solidFill>
              </a:rPr>
              <a:t>for tirzepatide 10mg vs. semaglutide 1mg by £3,721 per QALY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4DE7746-BC36-6959-E94F-4491F99E7D4C}"/>
              </a:ext>
            </a:extLst>
          </p:cNvPr>
          <p:cNvSpPr txBox="1">
            <a:spLocks/>
          </p:cNvSpPr>
          <p:nvPr/>
        </p:nvSpPr>
        <p:spPr>
          <a:xfrm>
            <a:off x="949012" y="6594476"/>
            <a:ext cx="10286207" cy="50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j-lt"/>
              </a:rPr>
              <a:t>Abbreviations: </a:t>
            </a:r>
            <a:r>
              <a:rPr lang="en-GB" sz="1400" b="0" dirty="0" err="1">
                <a:solidFill>
                  <a:schemeClr val="tx1"/>
                </a:solidFill>
              </a:rPr>
              <a:t>HRQoL</a:t>
            </a:r>
            <a:r>
              <a:rPr lang="en-GB" dirty="0"/>
              <a:t>, health-related quality of life; </a:t>
            </a:r>
            <a:r>
              <a:rPr lang="en-GB" dirty="0">
                <a:latin typeface="+mj-lt"/>
              </a:rPr>
              <a:t>ICER, incremental cost effectiveness ratio; QALY, quality-adjusted life year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62B9B5-F633-6C98-AE95-CFF8DA39735E}"/>
              </a:ext>
            </a:extLst>
          </p:cNvPr>
          <p:cNvGrpSpPr/>
          <p:nvPr/>
        </p:nvGrpSpPr>
        <p:grpSpPr>
          <a:xfrm>
            <a:off x="1020628" y="5977051"/>
            <a:ext cx="10015475" cy="576001"/>
            <a:chOff x="-3763933" y="5720818"/>
            <a:chExt cx="8300006" cy="708924"/>
          </a:xfrm>
        </p:grpSpPr>
        <p:sp>
          <p:nvSpPr>
            <p:cNvPr id="6" name="Rectangle 5" descr="Question to committee">
              <a:extLst>
                <a:ext uri="{FF2B5EF4-FFF2-40B4-BE49-F238E27FC236}">
                  <a16:creationId xmlns:a16="http://schemas.microsoft.com/office/drawing/2014/main" id="{DF4F7433-D572-CD6F-28D4-41415A8D763E}"/>
                </a:ext>
              </a:extLst>
            </p:cNvPr>
            <p:cNvSpPr/>
            <p:nvPr/>
          </p:nvSpPr>
          <p:spPr>
            <a:xfrm>
              <a:off x="-3340476" y="5814786"/>
              <a:ext cx="7876549" cy="5209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Which approach (multiplicative or additive) should be used to combine disutility values?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7637B2-6DE3-2843-2599-CA2688A4671F}"/>
                </a:ext>
              </a:extLst>
            </p:cNvPr>
            <p:cNvSpPr/>
            <p:nvPr/>
          </p:nvSpPr>
          <p:spPr>
            <a:xfrm>
              <a:off x="-3763933" y="5720818"/>
              <a:ext cx="483967" cy="70892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C4354399-B913-72E8-2DA9-2AB6D8CAF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555" y="6018474"/>
            <a:ext cx="468051" cy="5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01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780AED-03A5-48FF-B923-FBDEBE6F9270}"/>
              </a:ext>
            </a:extLst>
          </p:cNvPr>
          <p:cNvSpPr txBox="1"/>
          <p:nvPr/>
        </p:nvSpPr>
        <p:spPr>
          <a:xfrm>
            <a:off x="199417" y="943551"/>
            <a:ext cx="949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</a:rPr>
              <a:t>Tirzepatide</a:t>
            </a:r>
            <a:r>
              <a:rPr lang="en-GB" dirty="0">
                <a:latin typeface="Arial" panose="020B0604020202020204" pitchFamily="34" charset="0"/>
              </a:rPr>
              <a:t> 5 mg: Deterministic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incremental revised base case results </a:t>
            </a:r>
            <a:r>
              <a:rPr lang="en-GB" u="sng" dirty="0">
                <a:highlight>
                  <a:srgbClr val="000000"/>
                </a:highlight>
                <a:latin typeface="Arial" panose="020B0604020202020204" pitchFamily="34" charset="0"/>
              </a:rPr>
              <a:t>XXXXXXXXXXXXXX</a:t>
            </a:r>
          </a:p>
        </p:txBody>
      </p:sp>
      <p:sp>
        <p:nvSpPr>
          <p:cNvPr id="12" name="Rectangle 11" descr="Marker showing slides are confidential ">
            <a:extLst>
              <a:ext uri="{FF2B5EF4-FFF2-40B4-BE49-F238E27FC236}">
                <a16:creationId xmlns:a16="http://schemas.microsoft.com/office/drawing/2014/main" id="{699FC657-9F2B-4117-AE18-B7B735436A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BB983-4A7F-DF36-7173-9E5B3421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Company revised base case results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06CA15-E47F-235B-50AA-707AFA7ED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83147"/>
              </p:ext>
            </p:extLst>
          </p:nvPr>
        </p:nvGraphicFramePr>
        <p:xfrm>
          <a:off x="199417" y="1564329"/>
          <a:ext cx="11785398" cy="37498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92373">
                  <a:extLst>
                    <a:ext uri="{9D8B030D-6E8A-4147-A177-3AD203B41FA5}">
                      <a16:colId xmlns:a16="http://schemas.microsoft.com/office/drawing/2014/main" val="772796809"/>
                    </a:ext>
                  </a:extLst>
                </a:gridCol>
                <a:gridCol w="1242070">
                  <a:extLst>
                    <a:ext uri="{9D8B030D-6E8A-4147-A177-3AD203B41FA5}">
                      <a16:colId xmlns:a16="http://schemas.microsoft.com/office/drawing/2014/main" val="2578452535"/>
                    </a:ext>
                  </a:extLst>
                </a:gridCol>
                <a:gridCol w="1570191">
                  <a:extLst>
                    <a:ext uri="{9D8B030D-6E8A-4147-A177-3AD203B41FA5}">
                      <a16:colId xmlns:a16="http://schemas.microsoft.com/office/drawing/2014/main" val="1481819764"/>
                    </a:ext>
                  </a:extLst>
                </a:gridCol>
                <a:gridCol w="1570191">
                  <a:extLst>
                    <a:ext uri="{9D8B030D-6E8A-4147-A177-3AD203B41FA5}">
                      <a16:colId xmlns:a16="http://schemas.microsoft.com/office/drawing/2014/main" val="891903465"/>
                    </a:ext>
                  </a:extLst>
                </a:gridCol>
                <a:gridCol w="1570191">
                  <a:extLst>
                    <a:ext uri="{9D8B030D-6E8A-4147-A177-3AD203B41FA5}">
                      <a16:colId xmlns:a16="http://schemas.microsoft.com/office/drawing/2014/main" val="4291831375"/>
                    </a:ext>
                  </a:extLst>
                </a:gridCol>
                <a:gridCol w="1570191">
                  <a:extLst>
                    <a:ext uri="{9D8B030D-6E8A-4147-A177-3AD203B41FA5}">
                      <a16:colId xmlns:a16="http://schemas.microsoft.com/office/drawing/2014/main" val="2772101007"/>
                    </a:ext>
                  </a:extLst>
                </a:gridCol>
                <a:gridCol w="1570191">
                  <a:extLst>
                    <a:ext uri="{9D8B030D-6E8A-4147-A177-3AD203B41FA5}">
                      <a16:colId xmlns:a16="http://schemas.microsoft.com/office/drawing/2014/main" val="2360993268"/>
                    </a:ext>
                  </a:extLst>
                </a:gridCol>
              </a:tblGrid>
              <a:tr h="78533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Total costs (£)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Total QALYs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Incremental costs (£)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Incremental QALYs</a:t>
                      </a:r>
                      <a:r>
                        <a:rPr lang="en-GB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effectLst/>
                        </a:rPr>
                        <a:t>ICER</a:t>
                      </a:r>
                      <a:r>
                        <a:rPr lang="en-US" sz="1800" baseline="30000" dirty="0" err="1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 (£/ QALY)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NHB</a:t>
                      </a:r>
                      <a:r>
                        <a:rPr lang="de-CH" sz="1800" baseline="30000" dirty="0">
                          <a:effectLst/>
                        </a:rPr>
                        <a:t>a</a:t>
                      </a:r>
                      <a:r>
                        <a:rPr lang="de-CH" sz="1800" dirty="0">
                          <a:effectLst/>
                        </a:rPr>
                        <a:t> (QALYs)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extLst>
                  <a:ext uri="{0D108BD9-81ED-4DB2-BD59-A6C34878D82A}">
                    <a16:rowId xmlns:a16="http://schemas.microsoft.com/office/drawing/2014/main" val="155359601"/>
                  </a:ext>
                </a:extLst>
              </a:tr>
              <a:tr h="15296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Tirzepatide 5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u="sng" dirty="0">
                          <a:effectLst/>
                          <a:highlight>
                            <a:srgbClr val="000000"/>
                          </a:highlight>
                        </a:rPr>
                        <a:t>XXXXX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8.715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361032117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Dulaglutide 1.5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8.615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0.100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7,073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0.064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3856177532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Dulaglutide 3.0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8.636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0.079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8,182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0.047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47380441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Dulaglutide 4.5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8.657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0.058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10,891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0.026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4200516689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effectLst/>
                        </a:rPr>
                        <a:t>Semaglutide</a:t>
                      </a:r>
                      <a:r>
                        <a:rPr lang="en-US" sz="1800" dirty="0">
                          <a:effectLst/>
                        </a:rPr>
                        <a:t> 0.5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8.634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0.081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8,401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0.047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2806667913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Semaglutide 1.0 mg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8.673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0.042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16,817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0.007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2101869629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Oral </a:t>
                      </a:r>
                      <a:r>
                        <a:rPr lang="en-US" sz="1800" dirty="0" err="1">
                          <a:effectLst/>
                        </a:rPr>
                        <a:t>semaglutide</a:t>
                      </a:r>
                      <a:r>
                        <a:rPr lang="en-US" sz="1800" dirty="0">
                          <a:effectLst/>
                        </a:rPr>
                        <a:t> 7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8.595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0.120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6,202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0.083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1352836129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Oral semaglutide 14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8.642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0.073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9,873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0.037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2076138715"/>
                  </a:ext>
                </a:extLst>
              </a:tr>
              <a:tr h="15296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Liraglutide 1.2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8.581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0.134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5,021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0.100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2469961222"/>
                  </a:ext>
                </a:extLst>
              </a:tr>
              <a:tr h="15296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Liraglutide 1.8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8.600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0.115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Dominant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0.135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42" marR="19242" marT="0" marB="0" anchor="b"/>
                </a:tc>
                <a:extLst>
                  <a:ext uri="{0D108BD9-81ED-4DB2-BD59-A6C34878D82A}">
                    <a16:rowId xmlns:a16="http://schemas.microsoft.com/office/drawing/2014/main" val="22083492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46D477-65DD-3454-7C89-36165D0C9B3C}"/>
              </a:ext>
            </a:extLst>
          </p:cNvPr>
          <p:cNvSpPr txBox="1"/>
          <p:nvPr/>
        </p:nvSpPr>
        <p:spPr>
          <a:xfrm>
            <a:off x="1085945" y="6214343"/>
            <a:ext cx="952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aseline="30000" dirty="0">
                <a:latin typeface="+mj-lt"/>
              </a:rPr>
              <a:t>a </a:t>
            </a:r>
            <a:r>
              <a:rPr lang="en-GB" sz="1400" dirty="0">
                <a:latin typeface="+mj-lt"/>
              </a:rPr>
              <a:t>tirzepatide versus comparator; *comparisons considered most relevant by company.</a:t>
            </a:r>
          </a:p>
          <a:p>
            <a:r>
              <a:rPr lang="en-GB" sz="1400" dirty="0">
                <a:latin typeface="+mj-lt"/>
              </a:rPr>
              <a:t>Abbreviations: ICER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incremental cost-effectiveness ratio; NHB, net health benefit; QALYs, quality-adjusted life years.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7827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780AED-03A5-48FF-B923-FBDEBE6F9270}"/>
              </a:ext>
            </a:extLst>
          </p:cNvPr>
          <p:cNvSpPr txBox="1"/>
          <p:nvPr/>
        </p:nvSpPr>
        <p:spPr>
          <a:xfrm>
            <a:off x="199417" y="943551"/>
            <a:ext cx="885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</a:rPr>
              <a:t>Tirzepatide</a:t>
            </a:r>
            <a:r>
              <a:rPr lang="en-GB" dirty="0">
                <a:latin typeface="Arial" panose="020B0604020202020204" pitchFamily="34" charset="0"/>
              </a:rPr>
              <a:t> 10 mg: Deterministic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incremental revised base case results </a:t>
            </a:r>
            <a:r>
              <a:rPr lang="en-GB" u="sng" dirty="0">
                <a:highlight>
                  <a:srgbClr val="000000"/>
                </a:highlight>
                <a:latin typeface="Arial" panose="020B0604020202020204" pitchFamily="34" charset="0"/>
              </a:rPr>
              <a:t>XXXXXXXXX</a:t>
            </a:r>
          </a:p>
        </p:txBody>
      </p:sp>
      <p:sp>
        <p:nvSpPr>
          <p:cNvPr id="12" name="Rectangle 11" descr="Marker showing slides are confidential ">
            <a:extLst>
              <a:ext uri="{FF2B5EF4-FFF2-40B4-BE49-F238E27FC236}">
                <a16:creationId xmlns:a16="http://schemas.microsoft.com/office/drawing/2014/main" id="{699FC657-9F2B-4117-AE18-B7B735436A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BB983-4A7F-DF36-7173-9E5B3421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Company revised base case results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6D477-65DD-3454-7C89-36165D0C9B3C}"/>
              </a:ext>
            </a:extLst>
          </p:cNvPr>
          <p:cNvSpPr txBox="1"/>
          <p:nvPr/>
        </p:nvSpPr>
        <p:spPr>
          <a:xfrm>
            <a:off x="1179372" y="6205038"/>
            <a:ext cx="952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aseline="30000" dirty="0">
                <a:latin typeface="+mj-lt"/>
              </a:rPr>
              <a:t>a </a:t>
            </a:r>
            <a:r>
              <a:rPr lang="en-GB" sz="1400" dirty="0">
                <a:latin typeface="+mj-lt"/>
              </a:rPr>
              <a:t>tirzepatide versus comparator; *comparisons considered most relevant by company.</a:t>
            </a:r>
          </a:p>
          <a:p>
            <a:r>
              <a:rPr lang="en-GB" sz="1400" dirty="0">
                <a:latin typeface="+mj-lt"/>
              </a:rPr>
              <a:t>Abbreviations: ICER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incremental cost-effectiveness ratio; NHB, net health benefit; QALYs, quality-adjusted life years.</a:t>
            </a:r>
            <a:endParaRPr lang="en-GB" sz="1400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A51B0D-41F8-FEC9-FAAE-B3EFB02C4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3394"/>
              </p:ext>
            </p:extLst>
          </p:nvPr>
        </p:nvGraphicFramePr>
        <p:xfrm>
          <a:off x="199417" y="1394309"/>
          <a:ext cx="11603355" cy="3852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92261">
                  <a:extLst>
                    <a:ext uri="{9D8B030D-6E8A-4147-A177-3AD203B41FA5}">
                      <a16:colId xmlns:a16="http://schemas.microsoft.com/office/drawing/2014/main" val="2642498252"/>
                    </a:ext>
                  </a:extLst>
                </a:gridCol>
                <a:gridCol w="1081409">
                  <a:extLst>
                    <a:ext uri="{9D8B030D-6E8A-4147-A177-3AD203B41FA5}">
                      <a16:colId xmlns:a16="http://schemas.microsoft.com/office/drawing/2014/main" val="2737606347"/>
                    </a:ext>
                  </a:extLst>
                </a:gridCol>
                <a:gridCol w="1545937">
                  <a:extLst>
                    <a:ext uri="{9D8B030D-6E8A-4147-A177-3AD203B41FA5}">
                      <a16:colId xmlns:a16="http://schemas.microsoft.com/office/drawing/2014/main" val="2411221674"/>
                    </a:ext>
                  </a:extLst>
                </a:gridCol>
                <a:gridCol w="1545937">
                  <a:extLst>
                    <a:ext uri="{9D8B030D-6E8A-4147-A177-3AD203B41FA5}">
                      <a16:colId xmlns:a16="http://schemas.microsoft.com/office/drawing/2014/main" val="2274469895"/>
                    </a:ext>
                  </a:extLst>
                </a:gridCol>
                <a:gridCol w="1545937">
                  <a:extLst>
                    <a:ext uri="{9D8B030D-6E8A-4147-A177-3AD203B41FA5}">
                      <a16:colId xmlns:a16="http://schemas.microsoft.com/office/drawing/2014/main" val="1259966052"/>
                    </a:ext>
                  </a:extLst>
                </a:gridCol>
                <a:gridCol w="1545937">
                  <a:extLst>
                    <a:ext uri="{9D8B030D-6E8A-4147-A177-3AD203B41FA5}">
                      <a16:colId xmlns:a16="http://schemas.microsoft.com/office/drawing/2014/main" val="2663277578"/>
                    </a:ext>
                  </a:extLst>
                </a:gridCol>
                <a:gridCol w="1545937">
                  <a:extLst>
                    <a:ext uri="{9D8B030D-6E8A-4147-A177-3AD203B41FA5}">
                      <a16:colId xmlns:a16="http://schemas.microsoft.com/office/drawing/2014/main" val="3834766546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Total costs (£)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Total QALYs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Incremental </a:t>
                      </a:r>
                      <a:r>
                        <a:rPr lang="en-US" sz="1800" dirty="0" err="1">
                          <a:effectLst/>
                        </a:rPr>
                        <a:t>costs</a:t>
                      </a:r>
                      <a:r>
                        <a:rPr lang="en-US" sz="1800" baseline="30000" dirty="0" err="1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 (£)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Incremental QALYs</a:t>
                      </a:r>
                      <a:r>
                        <a:rPr lang="en-GB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effectLst/>
                        </a:rPr>
                        <a:t>ICER</a:t>
                      </a:r>
                      <a:r>
                        <a:rPr lang="en-US" sz="1800" baseline="30000" dirty="0" err="1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 (£/ QALY)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NHB</a:t>
                      </a:r>
                      <a:r>
                        <a:rPr lang="de-CH" sz="1800" baseline="30000" dirty="0">
                          <a:effectLst/>
                        </a:rPr>
                        <a:t>a</a:t>
                      </a:r>
                      <a:r>
                        <a:rPr lang="de-CH" sz="1800" dirty="0">
                          <a:effectLst/>
                        </a:rPr>
                        <a:t> (QALYs)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1812000871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Tirzepatide </a:t>
                      </a:r>
                      <a:r>
                        <a:rPr lang="de-CH" sz="1800">
                          <a:effectLst/>
                        </a:rPr>
                        <a:t>10</a:t>
                      </a:r>
                      <a:r>
                        <a:rPr lang="en-US" sz="1800">
                          <a:effectLst/>
                        </a:rPr>
                        <a:t>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SimSun" panose="02010600030101010101" pitchFamily="2" charset="-122"/>
                        </a:rPr>
                        <a:t>XXXXX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8.768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--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extLst>
                  <a:ext uri="{0D108BD9-81ED-4DB2-BD59-A6C34878D82A}">
                    <a16:rowId xmlns:a16="http://schemas.microsoft.com/office/drawing/2014/main" val="1819929927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Dulaglutide 1.5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8.615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0.153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9,091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0.083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1338159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Dulaglutide 3.0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8.636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0.132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10,073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0.065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3404041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Dulaglutide 4.5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8.657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0.111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11,843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0.045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8055863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Semaglutide 0.5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8.634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0.134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10,171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0.066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0678949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Semaglutide 1.0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8.673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0.095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14,616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0.026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340870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Oral semaglutide 7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8.595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0.173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8,254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0.102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7062276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Oral semaglutide 14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8.642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0.126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11,140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0.056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4281411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Liraglutide 1.2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8.581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0.187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7,254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0.119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3825679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Liraglutide 1.8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SimSun" panose="02010600030101010101" pitchFamily="2" charset="-122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8.600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0.168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1,642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0.154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770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76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780AED-03A5-48FF-B923-FBDEBE6F9270}"/>
              </a:ext>
            </a:extLst>
          </p:cNvPr>
          <p:cNvSpPr txBox="1"/>
          <p:nvPr/>
        </p:nvSpPr>
        <p:spPr>
          <a:xfrm>
            <a:off x="199417" y="943551"/>
            <a:ext cx="993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</a:rPr>
              <a:t>Tirzepatide</a:t>
            </a:r>
            <a:r>
              <a:rPr lang="en-GB" dirty="0">
                <a:latin typeface="Arial" panose="020B0604020202020204" pitchFamily="34" charset="0"/>
              </a:rPr>
              <a:t> 15 mg: Deterministic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incremental revised base case results </a:t>
            </a:r>
            <a:r>
              <a:rPr lang="en-GB" u="sng" dirty="0">
                <a:highlight>
                  <a:srgbClr val="000000"/>
                </a:highlight>
                <a:latin typeface="Arial" panose="020B0604020202020204" pitchFamily="34" charset="0"/>
              </a:rPr>
              <a:t>XXXXXXXXXXXXXXXX</a:t>
            </a:r>
          </a:p>
        </p:txBody>
      </p:sp>
      <p:sp>
        <p:nvSpPr>
          <p:cNvPr id="12" name="Rectangle 11" descr="Marker showing slides are confidential ">
            <a:extLst>
              <a:ext uri="{FF2B5EF4-FFF2-40B4-BE49-F238E27FC236}">
                <a16:creationId xmlns:a16="http://schemas.microsoft.com/office/drawing/2014/main" id="{699FC657-9F2B-4117-AE18-B7B735436A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BB983-4A7F-DF36-7173-9E5B3421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Company revised base case results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6D477-65DD-3454-7C89-36165D0C9B3C}"/>
              </a:ext>
            </a:extLst>
          </p:cNvPr>
          <p:cNvSpPr txBox="1"/>
          <p:nvPr/>
        </p:nvSpPr>
        <p:spPr>
          <a:xfrm>
            <a:off x="1192569" y="6184817"/>
            <a:ext cx="952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aseline="30000" dirty="0">
                <a:latin typeface="+mj-lt"/>
              </a:rPr>
              <a:t>a </a:t>
            </a:r>
            <a:r>
              <a:rPr lang="en-GB" sz="1400" dirty="0">
                <a:latin typeface="+mj-lt"/>
              </a:rPr>
              <a:t>tirzepatide versus comparator; *comparisons considered most relevant by company.</a:t>
            </a:r>
          </a:p>
          <a:p>
            <a:r>
              <a:rPr lang="en-GB" sz="1400" dirty="0">
                <a:latin typeface="+mj-lt"/>
              </a:rPr>
              <a:t>Abbreviations: ICER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incremental cost-effectiveness ratio; NHB, net health benefit; QALYs, quality-adjusted life years.</a:t>
            </a:r>
            <a:endParaRPr lang="en-GB" sz="1400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9BE75D-6D73-D77A-897B-BEBB6C556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17991"/>
              </p:ext>
            </p:extLst>
          </p:nvPr>
        </p:nvGraphicFramePr>
        <p:xfrm>
          <a:off x="466724" y="1475303"/>
          <a:ext cx="10877092" cy="42119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43615">
                  <a:extLst>
                    <a:ext uri="{9D8B030D-6E8A-4147-A177-3AD203B41FA5}">
                      <a16:colId xmlns:a16="http://schemas.microsoft.com/office/drawing/2014/main" val="2760532916"/>
                    </a:ext>
                  </a:extLst>
                </a:gridCol>
                <a:gridCol w="890350">
                  <a:extLst>
                    <a:ext uri="{9D8B030D-6E8A-4147-A177-3AD203B41FA5}">
                      <a16:colId xmlns:a16="http://schemas.microsoft.com/office/drawing/2014/main" val="3805039865"/>
                    </a:ext>
                  </a:extLst>
                </a:gridCol>
                <a:gridCol w="1449178">
                  <a:extLst>
                    <a:ext uri="{9D8B030D-6E8A-4147-A177-3AD203B41FA5}">
                      <a16:colId xmlns:a16="http://schemas.microsoft.com/office/drawing/2014/main" val="275235257"/>
                    </a:ext>
                  </a:extLst>
                </a:gridCol>
                <a:gridCol w="1449178">
                  <a:extLst>
                    <a:ext uri="{9D8B030D-6E8A-4147-A177-3AD203B41FA5}">
                      <a16:colId xmlns:a16="http://schemas.microsoft.com/office/drawing/2014/main" val="1122200725"/>
                    </a:ext>
                  </a:extLst>
                </a:gridCol>
                <a:gridCol w="1449178">
                  <a:extLst>
                    <a:ext uri="{9D8B030D-6E8A-4147-A177-3AD203B41FA5}">
                      <a16:colId xmlns:a16="http://schemas.microsoft.com/office/drawing/2014/main" val="2439234680"/>
                    </a:ext>
                  </a:extLst>
                </a:gridCol>
                <a:gridCol w="1449178">
                  <a:extLst>
                    <a:ext uri="{9D8B030D-6E8A-4147-A177-3AD203B41FA5}">
                      <a16:colId xmlns:a16="http://schemas.microsoft.com/office/drawing/2014/main" val="1493511335"/>
                    </a:ext>
                  </a:extLst>
                </a:gridCol>
                <a:gridCol w="1446415">
                  <a:extLst>
                    <a:ext uri="{9D8B030D-6E8A-4147-A177-3AD203B41FA5}">
                      <a16:colId xmlns:a16="http://schemas.microsoft.com/office/drawing/2014/main" val="1858653336"/>
                    </a:ext>
                  </a:extLst>
                </a:gridCol>
              </a:tblGrid>
              <a:tr h="108498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Total costs (£)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Total QALYs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Incremental costs (£)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Incremental QALYs</a:t>
                      </a:r>
                      <a:r>
                        <a:rPr lang="en-GB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effectLst/>
                        </a:rPr>
                        <a:t>ICER</a:t>
                      </a:r>
                      <a:r>
                        <a:rPr lang="en-US" sz="1800" baseline="30000" dirty="0" err="1">
                          <a:effectLst/>
                        </a:rPr>
                        <a:t>a</a:t>
                      </a:r>
                      <a:r>
                        <a:rPr lang="en-US" sz="1800" baseline="30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(£/ QALY)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NHB</a:t>
                      </a:r>
                      <a:r>
                        <a:rPr lang="de-CH" sz="1800" baseline="30000" dirty="0">
                          <a:effectLst/>
                        </a:rPr>
                        <a:t>a</a:t>
                      </a:r>
                      <a:r>
                        <a:rPr lang="de-CH" sz="1800" dirty="0">
                          <a:effectLst/>
                        </a:rPr>
                        <a:t> (QALYs)</a:t>
                      </a:r>
                      <a:endParaRPr lang="en-GB" sz="1800" b="1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2829160685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Tirzepatide </a:t>
                      </a:r>
                      <a:r>
                        <a:rPr lang="de-CH" sz="1800">
                          <a:effectLst/>
                        </a:rPr>
                        <a:t>15</a:t>
                      </a:r>
                      <a:r>
                        <a:rPr lang="en-US" sz="1800">
                          <a:effectLst/>
                        </a:rPr>
                        <a:t>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u="sng" dirty="0">
                          <a:effectLst/>
                          <a:highlight>
                            <a:srgbClr val="000000"/>
                          </a:highlight>
                        </a:rPr>
                        <a:t>XXXXX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8.808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373834568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Dulaglutide 1.5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8.615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0.192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10,642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0.090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3472483684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Dulaglutide 3.0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8.636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0.171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11,586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0.072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3290291220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Dulaglutide 4.5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8.657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0.150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13,104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0.052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2051627500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Semaglutide 0.5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8.634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0.174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11,641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0.073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1519332107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Semaglutide 1.0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8.673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0.135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15,209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0.032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4242970889"/>
                  </a:ext>
                </a:extLst>
              </a:tr>
              <a:tr h="32887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Oral semaglutide 7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8.595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0.212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9,815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0.108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4081733800"/>
                  </a:ext>
                </a:extLst>
              </a:tr>
              <a:tr h="32887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Oral semaglutide 14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8.642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0.166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12,453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0.062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3879496164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Liraglutide 1.2 mg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>
                          <a:effectLst/>
                        </a:rPr>
                        <a:t>8.581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0.227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8,893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0.126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2383623898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Liraglutide 1.8 mg*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XXXXX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800" dirty="0">
                          <a:effectLst/>
                        </a:rPr>
                        <a:t>8.600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0.208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4,498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0.161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354" marR="18354" marT="0" marB="0" anchor="ctr"/>
                </a:tc>
                <a:extLst>
                  <a:ext uri="{0D108BD9-81ED-4DB2-BD59-A6C34878D82A}">
                    <a16:rowId xmlns:a16="http://schemas.microsoft.com/office/drawing/2014/main" val="358992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53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173D-8DE8-7089-29F6-0C57B6D6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7" y="151985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 dirty="0"/>
              <a:t>Deterministic scenario analyses</a:t>
            </a:r>
            <a:br>
              <a:rPr lang="en-GB" dirty="0"/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C2620-F29B-8C60-2305-2A24A0117791}"/>
              </a:ext>
            </a:extLst>
          </p:cNvPr>
          <p:cNvSpPr txBox="1"/>
          <p:nvPr/>
        </p:nvSpPr>
        <p:spPr>
          <a:xfrm>
            <a:off x="954156" y="5904787"/>
            <a:ext cx="108495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+mj-lt"/>
              </a:rPr>
              <a:t>*Source: Company response to ACD</a:t>
            </a:r>
          </a:p>
          <a:p>
            <a:r>
              <a:rPr lang="en-GB" sz="1300" dirty="0">
                <a:latin typeface="+mj-lt"/>
              </a:rPr>
              <a:t>Abbreviations: 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GLP-1 RAs, Glucagon-like </a:t>
            </a:r>
            <a:r>
              <a:rPr lang="en-GB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eptide-1 </a:t>
            </a:r>
            <a:r>
              <a:rPr lang="en-GB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eceptor </a:t>
            </a:r>
            <a:r>
              <a:rPr lang="en-GB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gonists; </a:t>
            </a:r>
            <a:r>
              <a:rPr lang="en-GB" sz="1300" dirty="0">
                <a:latin typeface="+mj-lt"/>
              </a:rPr>
              <a:t>ICER,</a:t>
            </a:r>
            <a:r>
              <a:rPr lang="en-GB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incremental cost-effectiveness ratio; QALYs, quality-adjusted life years; T2D, type 2 diabetes; UKPDS, UK Prospective Diabetes Study </a:t>
            </a:r>
            <a:endParaRPr lang="en-GB" sz="1300" dirty="0">
              <a:latin typeface="+mj-lt"/>
            </a:endParaRPr>
          </a:p>
        </p:txBody>
      </p:sp>
      <p:graphicFrame>
        <p:nvGraphicFramePr>
          <p:cNvPr id="3" name="Table 4" descr="Deterministic scenario analyses by the evidence review group">
            <a:extLst>
              <a:ext uri="{FF2B5EF4-FFF2-40B4-BE49-F238E27FC236}">
                <a16:creationId xmlns:a16="http://schemas.microsoft.com/office/drawing/2014/main" id="{386E32E4-F52E-95A4-06C1-7C54F4C79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31017"/>
              </p:ext>
            </p:extLst>
          </p:nvPr>
        </p:nvGraphicFramePr>
        <p:xfrm>
          <a:off x="388246" y="952282"/>
          <a:ext cx="11146556" cy="39271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10807">
                  <a:extLst>
                    <a:ext uri="{9D8B030D-6E8A-4147-A177-3AD203B41FA5}">
                      <a16:colId xmlns:a16="http://schemas.microsoft.com/office/drawing/2014/main" val="3307571819"/>
                    </a:ext>
                  </a:extLst>
                </a:gridCol>
                <a:gridCol w="5174322">
                  <a:extLst>
                    <a:ext uri="{9D8B030D-6E8A-4147-A177-3AD203B41FA5}">
                      <a16:colId xmlns:a16="http://schemas.microsoft.com/office/drawing/2014/main" val="885764709"/>
                    </a:ext>
                  </a:extLst>
                </a:gridCol>
                <a:gridCol w="1695188">
                  <a:extLst>
                    <a:ext uri="{9D8B030D-6E8A-4147-A177-3AD203B41FA5}">
                      <a16:colId xmlns:a16="http://schemas.microsoft.com/office/drawing/2014/main" val="2368713443"/>
                    </a:ext>
                  </a:extLst>
                </a:gridCol>
                <a:gridCol w="1709803">
                  <a:extLst>
                    <a:ext uri="{9D8B030D-6E8A-4147-A177-3AD203B41FA5}">
                      <a16:colId xmlns:a16="http://schemas.microsoft.com/office/drawing/2014/main" val="24591524"/>
                    </a:ext>
                  </a:extLst>
                </a:gridCol>
                <a:gridCol w="1856436">
                  <a:extLst>
                    <a:ext uri="{9D8B030D-6E8A-4147-A177-3AD203B41FA5}">
                      <a16:colId xmlns:a16="http://schemas.microsoft.com/office/drawing/2014/main" val="1599477227"/>
                    </a:ext>
                  </a:extLst>
                </a:gridCol>
              </a:tblGrid>
              <a:tr h="60748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Scenario*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Incremental costs (£) 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Incremental QALYs 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ICER (£/QALY gained)  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/>
                </a:tc>
                <a:extLst>
                  <a:ext uri="{0D108BD9-81ED-4DB2-BD59-A6C34878D82A}">
                    <a16:rowId xmlns:a16="http://schemas.microsoft.com/office/drawing/2014/main" val="2444516835"/>
                  </a:ext>
                </a:extLst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Company revised base case 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0.095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14,616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49543"/>
                  </a:ext>
                </a:extLst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Direct head-to-head results from SURPASS-2 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u="non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dirty="0">
                          <a:effectLst/>
                        </a:rPr>
                        <a:t>0.092</a:t>
                      </a:r>
                      <a:endParaRPr lang="en-GB" sz="1800" u="non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12,019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903753710"/>
                  </a:ext>
                </a:extLst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Using only UKPDS risk equations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0.087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15,521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446858986"/>
                  </a:ext>
                </a:extLst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GLP-1 RAs and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tirzepatide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continued (while adding insulin) 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14,720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627202869"/>
                  </a:ext>
                </a:extLst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Lower baseline utility value for people with T2D (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0.785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0.100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13,902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968747016"/>
                  </a:ext>
                </a:extLst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Lower baseline utility value for people with T2D (0.772)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0.099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14,007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686650065"/>
                  </a:ext>
                </a:extLst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Multiplicative method for combining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disutilities</a:t>
                      </a:r>
                      <a:endParaRPr lang="en-GB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0.076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18,337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672152841"/>
                  </a:ext>
                </a:extLst>
              </a:tr>
              <a:tr h="35120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Including diarrhoea disutility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****</a:t>
                      </a:r>
                      <a:endParaRPr lang="en-GB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14,978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9020397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F01855-9388-254B-9AA4-EEDB1A75A3F8}"/>
              </a:ext>
            </a:extLst>
          </p:cNvPr>
          <p:cNvSpPr txBox="1"/>
          <p:nvPr/>
        </p:nvSpPr>
        <p:spPr>
          <a:xfrm>
            <a:off x="284017" y="521395"/>
            <a:ext cx="11519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Clinical drivers and duration of therapy: tirzepatide 10 mg vs </a:t>
            </a:r>
            <a:r>
              <a:rPr lang="en-GB" sz="2200" dirty="0" err="1"/>
              <a:t>semaglutide</a:t>
            </a:r>
            <a:r>
              <a:rPr lang="en-GB" sz="2200" dirty="0"/>
              <a:t> 1.0 mg </a:t>
            </a: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23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8606-EE3B-4162-BCBC-3B9A47EEE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E378-22B6-4860-A243-AB91A658EF0D}"/>
              </a:ext>
            </a:extLst>
          </p:cNvPr>
          <p:cNvSpPr txBox="1">
            <a:spLocks/>
          </p:cNvSpPr>
          <p:nvPr/>
        </p:nvSpPr>
        <p:spPr>
          <a:xfrm>
            <a:off x="548396" y="5996978"/>
            <a:ext cx="7713662" cy="477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F0502020204030203" pitchFamily="34" charset="0"/>
                <a:ea typeface="Arial" panose="020F0502020204030203" pitchFamily="34" charset="0"/>
                <a:cs typeface="Arial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NICE 2023. All rights reserved. Subject to 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dirty="0"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Arial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3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A94190EE-F4C3-48A7-918D-4A104E53C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67344"/>
              </p:ext>
            </p:extLst>
          </p:nvPr>
        </p:nvGraphicFramePr>
        <p:xfrm>
          <a:off x="466723" y="1221675"/>
          <a:ext cx="112680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000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38120308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54127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Provided?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ICER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+mn-lt"/>
                        </a:rPr>
                        <a:t>NMA results uncertain:</a:t>
                      </a:r>
                      <a:r>
                        <a:rPr lang="en-GB" b="0" dirty="0">
                          <a:latin typeface="+mn-lt"/>
                        </a:rPr>
                        <a:t> scenario analysis based on direct comparison between semaglutide and tirzepatide would be useful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Small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model verification: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EAG unable to fully scrutinise the model; full deterministic one-way sensitivity analyses, further info on model validation and comparison with other recognised diabetes models would be useful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2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Micro- and macrovascular complications:</a:t>
                      </a:r>
                      <a:r>
                        <a:rPr lang="en-GB" b="0" dirty="0">
                          <a:latin typeface="+mn-lt"/>
                        </a:rPr>
                        <a:t> Company’s model </a:t>
                      </a:r>
                      <a:r>
                        <a:rPr lang="en-GB" b="0" dirty="0" err="1">
                          <a:latin typeface="+mn-lt"/>
                        </a:rPr>
                        <a:t>averaging</a:t>
                      </a:r>
                      <a:r>
                        <a:rPr lang="en-GB" b="0" baseline="30000" dirty="0" err="1">
                          <a:latin typeface="+mn-lt"/>
                        </a:rPr>
                        <a:t>a</a:t>
                      </a:r>
                      <a:r>
                        <a:rPr lang="en-GB" b="0" dirty="0">
                          <a:latin typeface="+mn-lt"/>
                        </a:rPr>
                        <a:t> approach uncertain; scenario analysis using single-risk prediction models would be useful</a:t>
                      </a:r>
                      <a:endParaRPr lang="en-GB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Small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46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Treatment intensification: </a:t>
                      </a:r>
                      <a:r>
                        <a:rPr lang="en-GB" b="0" dirty="0">
                          <a:latin typeface="+mn-lt"/>
                        </a:rPr>
                        <a:t>GLP-1 RAs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in clinical practice may deviate from NICE recommendations; </a:t>
                      </a:r>
                      <a:r>
                        <a:rPr lang="en-GB" b="0" dirty="0">
                          <a:latin typeface="+mn-lt"/>
                        </a:rPr>
                        <a:t>scenario analysis assuming treatment is intensified by adding insulin to tirzepatide and GLP-1 RAs would be useful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Small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513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n-lt"/>
                        </a:rPr>
                        <a:t>Baseline utility value: </a:t>
                      </a:r>
                      <a:r>
                        <a:rPr lang="en-GB" b="0" dirty="0">
                          <a:latin typeface="+mn-lt"/>
                        </a:rPr>
                        <a:t>lower value preferred for decision making</a:t>
                      </a:r>
                      <a:endParaRPr lang="en-GB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Small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16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+mn-lt"/>
                        </a:rPr>
                        <a:t>Combining </a:t>
                      </a:r>
                      <a:r>
                        <a:rPr lang="en-GB" b="1" dirty="0" err="1">
                          <a:latin typeface="+mn-lt"/>
                        </a:rPr>
                        <a:t>disutilities</a:t>
                      </a:r>
                      <a:r>
                        <a:rPr lang="en-GB" b="1" dirty="0">
                          <a:latin typeface="+mn-lt"/>
                        </a:rPr>
                        <a:t>: </a:t>
                      </a:r>
                      <a:r>
                        <a:rPr lang="en-GB" b="0" dirty="0">
                          <a:latin typeface="+mn-lt"/>
                        </a:rPr>
                        <a:t>multiplicative method preferred, unless additive method adequately justified</a:t>
                      </a:r>
                      <a:endParaRPr lang="en-GB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</a:rPr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071413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EDC34036-A7A6-E00B-516C-A07E5F9B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ACM1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/>
              <a:t>key issues for discussion today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F5600-9B99-3FB9-058B-9C810EFAD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5651" t="4371" r="14330" b="4307"/>
          <a:stretch/>
        </p:blipFill>
        <p:spPr>
          <a:xfrm>
            <a:off x="11161617" y="3289742"/>
            <a:ext cx="468000" cy="46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F3296-30D2-D6B0-06DA-9BDC44697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1207610" y="5460650"/>
            <a:ext cx="468000" cy="46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8A9EFA-E208-11CE-D394-12DE5A1A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5651" t="4371" r="14330" b="4307"/>
          <a:stretch/>
        </p:blipFill>
        <p:spPr>
          <a:xfrm>
            <a:off x="11175261" y="1648445"/>
            <a:ext cx="468000" cy="46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32963-605E-B678-3A8D-4688EE71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5651" t="4371" r="14330" b="4307"/>
          <a:stretch/>
        </p:blipFill>
        <p:spPr>
          <a:xfrm>
            <a:off x="11182333" y="4239686"/>
            <a:ext cx="468000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6D604-32C0-C07F-A8EF-A03CC91F7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5651" t="4371" r="14330" b="4307"/>
          <a:stretch/>
        </p:blipFill>
        <p:spPr>
          <a:xfrm>
            <a:off x="11182333" y="4936948"/>
            <a:ext cx="468000" cy="46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6828F-4110-AF46-9B33-F8DAF47B3AE3}"/>
              </a:ext>
            </a:extLst>
          </p:cNvPr>
          <p:cNvSpPr txBox="1">
            <a:spLocks/>
          </p:cNvSpPr>
          <p:nvPr/>
        </p:nvSpPr>
        <p:spPr>
          <a:xfrm>
            <a:off x="937065" y="6031481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+mj-lt"/>
              </a:rPr>
              <a:t>Abbreviations:</a:t>
            </a:r>
            <a:r>
              <a:rPr lang="en-GB" dirty="0">
                <a:latin typeface="+mj-lt"/>
                <a:ea typeface="Times New Roman" panose="02020603050405020304" pitchFamily="18" charset="0"/>
              </a:rPr>
              <a:t> GLP-1 RA, Glucagon-Like Peptide-1 receptor agonist; NMA, network meta-analysis.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aseline="30000" dirty="0"/>
              <a:t>a </a:t>
            </a:r>
            <a:r>
              <a:rPr lang="en-GB" dirty="0"/>
              <a:t>Model averaging: estimates the risk in a range of simulation populations, combining risk equations, and automatically weighing the risk equations for different populations.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 descr="Details of treatment, including marketing authorisation, mechanism of action, administration and price">
            <a:extLst>
              <a:ext uri="{FF2B5EF4-FFF2-40B4-BE49-F238E27FC236}">
                <a16:creationId xmlns:a16="http://schemas.microsoft.com/office/drawing/2014/main" id="{5D2D4C97-4C53-47C8-9E4D-69E7EB51A4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39243"/>
              </p:ext>
            </p:extLst>
          </p:nvPr>
        </p:nvGraphicFramePr>
        <p:xfrm>
          <a:off x="372961" y="2693618"/>
          <a:ext cx="11317288" cy="3657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49006">
                  <a:extLst>
                    <a:ext uri="{9D8B030D-6E8A-4147-A177-3AD203B41FA5}">
                      <a16:colId xmlns:a16="http://schemas.microsoft.com/office/drawing/2014/main" val="748657784"/>
                    </a:ext>
                  </a:extLst>
                </a:gridCol>
                <a:gridCol w="9268282">
                  <a:extLst>
                    <a:ext uri="{9D8B030D-6E8A-4147-A177-3AD203B41FA5}">
                      <a16:colId xmlns:a16="http://schemas.microsoft.com/office/drawing/2014/main" val="3173266189"/>
                    </a:ext>
                  </a:extLst>
                </a:gridCol>
              </a:tblGrid>
              <a:tr h="503895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Marketing authorisation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Treatment of adults with insufficiently controlled type 2 diabetes mellitus as an adjunct to diet and exercise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monotherapy when metformin is considered inappropriate due to intolerance or contraindications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other medicinal products for the treatment of 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16788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Mechanism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Dual receptor agonist of GIP and GLP-1 hormones which act to stimulate insulin secretion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656975"/>
                  </a:ext>
                </a:extLst>
              </a:tr>
              <a:tr h="125974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Weekly subcutaneous injection</a:t>
                      </a:r>
                      <a:endParaRPr lang="en-GB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176351"/>
                  </a:ext>
                </a:extLst>
              </a:tr>
              <a:tr h="5038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</a:rPr>
                        <a:t>Proposed list price per pack of 4 pre-filled single-dose autoinjector pen devices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mg, 10 mg and 15 mg: </a:t>
                      </a:r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XXXXXXXX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respectively; </a:t>
                      </a:r>
                      <a:r>
                        <a:rPr lang="en-GB" dirty="0">
                          <a:latin typeface="Arial" panose="020B0604020202020204" pitchFamily="34" charset="0"/>
                        </a:rPr>
                        <a:t>for 12 months of treatment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XXXXXX</a:t>
                      </a:r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respectively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Note: price will be disclosed when guidance is published, </a:t>
                      </a:r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XXXXXXXXXXXX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2202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3AB92F7-556C-2C33-1A32-C7D5A738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85" y="337707"/>
            <a:ext cx="11250785" cy="592817"/>
          </a:xfrm>
        </p:spPr>
        <p:txBody>
          <a:bodyPr>
            <a:normAutofit/>
          </a:bodyPr>
          <a:lstStyle/>
          <a:p>
            <a:r>
              <a:rPr lang="en-GB" sz="2800" dirty="0">
                <a:ea typeface="Arial" panose="02000503000000020004" pitchFamily="2" charset="0"/>
              </a:rPr>
              <a:t>Background on type 2 diabetes mellitus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B9890-B184-B35C-5298-5E15BE99D9AF}"/>
              </a:ext>
            </a:extLst>
          </p:cNvPr>
          <p:cNvSpPr txBox="1"/>
          <p:nvPr/>
        </p:nvSpPr>
        <p:spPr>
          <a:xfrm>
            <a:off x="372961" y="2211045"/>
            <a:ext cx="8937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</a:rPr>
              <a:t>Technology details: </a:t>
            </a:r>
            <a:r>
              <a:rPr lang="en-GB" sz="2800" b="1" dirty="0"/>
              <a:t>tirzepatide (</a:t>
            </a:r>
            <a:r>
              <a:rPr lang="en-GB" sz="2800" b="1" dirty="0" err="1"/>
              <a:t>Mounjaro</a:t>
            </a:r>
            <a:r>
              <a:rPr lang="en-GB" sz="2800" b="1" dirty="0"/>
              <a:t>, Eli Lilly)</a:t>
            </a:r>
            <a:endParaRPr lang="en-GB" sz="2800" b="1" dirty="0">
              <a:latin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AF81CB4-DC23-A271-B4F5-9C9BA6527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7697" y="6393536"/>
            <a:ext cx="10692552" cy="2535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+mj-lt"/>
              </a:rPr>
              <a:t>Abbreviations: 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GIP, Glucose-Dependent Insulinotropic Polypeptide; GLP-1, Glucagon-Like Peptide-1; T2D, type 2 diabetes.</a:t>
            </a:r>
            <a:endParaRPr lang="en-GB" dirty="0">
              <a:latin typeface="+mj-lt"/>
            </a:endParaRPr>
          </a:p>
        </p:txBody>
      </p:sp>
      <p:sp>
        <p:nvSpPr>
          <p:cNvPr id="6" name="Rectangle 5" descr="Marker showing slides are confidential ">
            <a:extLst>
              <a:ext uri="{FF2B5EF4-FFF2-40B4-BE49-F238E27FC236}">
                <a16:creationId xmlns:a16="http://schemas.microsoft.com/office/drawing/2014/main" id="{91BC3138-62D5-4E62-6563-E91C6053D1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CDAE-CF69-3CF8-BD50-6460858AC408}"/>
              </a:ext>
            </a:extLst>
          </p:cNvPr>
          <p:cNvSpPr txBox="1"/>
          <p:nvPr/>
        </p:nvSpPr>
        <p:spPr>
          <a:xfrm>
            <a:off x="372961" y="760541"/>
            <a:ext cx="1205095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Chronic metabolic disorder: reduced tissue sensitivity to insulin (known as insulin resistance) → loss of endogenous insulin production  → elevated blood glucose levels (hyperglycaemia) 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UK prevalence of T2D is rising, due to increasing prevalence of obesity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If not managed effectively, it can lead to devasting, life-changing complications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DAA49-5C2A-4031-FF6E-C0DF1CFF509F}"/>
              </a:ext>
            </a:extLst>
          </p:cNvPr>
          <p:cNvSpPr/>
          <p:nvPr/>
        </p:nvSpPr>
        <p:spPr>
          <a:xfrm>
            <a:off x="10660566" y="1"/>
            <a:ext cx="153143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ACM1 recap</a:t>
            </a:r>
          </a:p>
        </p:txBody>
      </p:sp>
    </p:spTree>
    <p:extLst>
      <p:ext uri="{BB962C8B-B14F-4D97-AF65-F5344CB8AC3E}">
        <p14:creationId xmlns:p14="http://schemas.microsoft.com/office/powerpoint/2010/main" val="343862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84A-ABD8-B253-3A94-73852081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61" y="223162"/>
            <a:ext cx="11844470" cy="592817"/>
          </a:xfrm>
        </p:spPr>
        <p:txBody>
          <a:bodyPr>
            <a:normAutofit fontScale="90000"/>
          </a:bodyPr>
          <a:lstStyle/>
          <a:p>
            <a:r>
              <a:rPr lang="en-GB" dirty="0"/>
              <a:t>Treatment pathway and proposed positioning of tirzepatide</a:t>
            </a:r>
            <a:br>
              <a:rPr lang="en-GB" dirty="0"/>
            </a:br>
            <a:r>
              <a:rPr lang="en-GB" sz="2200" b="0" dirty="0"/>
              <a:t>Depends on HbA1c level, cardiovascular risk, kidney function and other factors</a:t>
            </a:r>
            <a:br>
              <a:rPr lang="en-GB" sz="2200" b="0" dirty="0"/>
            </a:br>
            <a:r>
              <a:rPr lang="en-GB" sz="2200" b="0" dirty="0">
                <a:latin typeface="+mn-lt"/>
              </a:rPr>
              <a:t>Treatment intensified w</a:t>
            </a:r>
            <a:r>
              <a:rPr lang="en-GB" sz="2200" b="0" dirty="0">
                <a:effectLst/>
                <a:latin typeface="+mn-lt"/>
              </a:rPr>
              <a:t>hen HbA1c not controlled or change in cardiovascular risk/status</a:t>
            </a:r>
            <a:endParaRPr lang="en-GB" sz="24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B7B06-D061-113A-DEBD-FA5253F7C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152" y="6265183"/>
            <a:ext cx="10692552" cy="5928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2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SGLT2 inhibitor can also be considered for people at h</a:t>
            </a:r>
            <a:r>
              <a:rPr lang="en-GB" sz="1200" dirty="0"/>
              <a:t>igh risk of CVD; </a:t>
            </a:r>
            <a:r>
              <a:rPr lang="en-GB" sz="1200" baseline="30000" dirty="0"/>
              <a:t>b </a:t>
            </a:r>
            <a:r>
              <a:rPr lang="en-GB" sz="1200" dirty="0"/>
              <a:t>switching one of the drugs to a GLP-1 mimetic; </a:t>
            </a:r>
            <a:r>
              <a:rPr lang="en-GB" sz="1200" baseline="30000" dirty="0"/>
              <a:t>c </a:t>
            </a:r>
            <a:r>
              <a:rPr lang="en-GB" sz="1200" dirty="0"/>
              <a:t>adjusted accordingly for people from Black, Asian and other minority ethnic groups; </a:t>
            </a:r>
            <a:r>
              <a:rPr lang="en-GB" sz="1200" dirty="0">
                <a:latin typeface="+mj-lt"/>
              </a:rPr>
              <a:t>Source: 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NICE guideline 28. A</a:t>
            </a:r>
            <a:r>
              <a:rPr lang="en-GB" sz="1200" dirty="0">
                <a:latin typeface="+mj-lt"/>
              </a:rPr>
              <a:t>bbreviations: 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CVD, cardiovascular disease; </a:t>
            </a:r>
            <a:r>
              <a:rPr lang="en-GB" sz="1200" dirty="0">
                <a:latin typeface="+mj-lt"/>
              </a:rPr>
              <a:t>DPP-4, 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Dipeptidyl-Peptidase 4; GLP-1, glucagon-like 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eptide-1; HbA1c, Glycated Haemoglobin SGLT2, Sodium-Glucose Co-Transporter-2. </a:t>
            </a:r>
            <a:endParaRPr lang="en-GB" sz="1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E6FD07-126B-6204-231C-3F1838DE03E6}"/>
              </a:ext>
            </a:extLst>
          </p:cNvPr>
          <p:cNvSpPr/>
          <p:nvPr/>
        </p:nvSpPr>
        <p:spPr>
          <a:xfrm>
            <a:off x="2635549" y="1250565"/>
            <a:ext cx="338768" cy="308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3953E1E-E296-4B04-740E-67A5DBECCE2C}"/>
              </a:ext>
            </a:extLst>
          </p:cNvPr>
          <p:cNvSpPr/>
          <p:nvPr/>
        </p:nvSpPr>
        <p:spPr>
          <a:xfrm>
            <a:off x="133568" y="1329053"/>
            <a:ext cx="864000" cy="136800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GB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304CE-2095-5FE7-02CB-C7D42D2E9D68}"/>
              </a:ext>
            </a:extLst>
          </p:cNvPr>
          <p:cNvSpPr/>
          <p:nvPr/>
        </p:nvSpPr>
        <p:spPr>
          <a:xfrm>
            <a:off x="1017152" y="1329053"/>
            <a:ext cx="9576000" cy="1368000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36000" bIns="36000" rtlCol="0" anchor="ctr"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Chosen individually, based on multiple factors and patients circumstances, including HbA1c level, cardiovascular risk and kidney function; generally includes: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metformin (not at high CVD risk)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metformin plus SGLT2 inhibitor (chronic heart failure or established atherosclerotic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CVD</a:t>
            </a:r>
            <a:r>
              <a:rPr lang="en-GB" baseline="30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DPP-4 inhibitor, pioglitazone, sulfonylurea or SGLT2 inhibitor (if metformin contraindicated)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4ACE1E-9A79-8166-A715-8D433C10BD19}"/>
              </a:ext>
            </a:extLst>
          </p:cNvPr>
          <p:cNvSpPr txBox="1"/>
          <p:nvPr/>
        </p:nvSpPr>
        <p:spPr>
          <a:xfrm>
            <a:off x="1017152" y="2757408"/>
            <a:ext cx="9576000" cy="114434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tIns="0" bIns="36000">
            <a:spAutoFit/>
          </a:bodyPr>
          <a:lstStyle/>
          <a:p>
            <a:r>
              <a:rPr lang="en-GB" dirty="0"/>
              <a:t>Treatment intensified when: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person's HbA1c not controlled below individually agreed threshold: switching to or adding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DPP-4 inhibitor, pioglitazone, sulfonylurea or SGLT2 inhibitor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person develops CVD or a high risk of CVD (switching to or adding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SGLT2 inhibitor)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B11E281-8530-14A0-D066-9CA7555DA6C6}"/>
              </a:ext>
            </a:extLst>
          </p:cNvPr>
          <p:cNvSpPr/>
          <p:nvPr/>
        </p:nvSpPr>
        <p:spPr>
          <a:xfrm>
            <a:off x="133568" y="2757408"/>
            <a:ext cx="864000" cy="114434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GB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244B8-A396-42D9-775B-4B1DB3AC7F3E}"/>
              </a:ext>
            </a:extLst>
          </p:cNvPr>
          <p:cNvSpPr txBox="1"/>
          <p:nvPr/>
        </p:nvSpPr>
        <p:spPr>
          <a:xfrm>
            <a:off x="1017152" y="3963635"/>
            <a:ext cx="9576000" cy="187200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tIns="0" rIns="72000" bIns="36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Insulin-based therapy (with or without other drugs): when dual therapy has not continued to control HbA1c to below the person's individually agreed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GLP-1 mimetic treatments: if triple therapy with metformin and 2 other oral drugs is not effective, not tolerated or </a:t>
            </a:r>
            <a:r>
              <a:rPr lang="en-GB" dirty="0" err="1"/>
              <a:t>contraindicated</a:t>
            </a:r>
            <a:r>
              <a:rPr lang="en-GB" baseline="30000" dirty="0" err="1"/>
              <a:t>b</a:t>
            </a:r>
            <a:r>
              <a:rPr lang="en-GB" dirty="0"/>
              <a:t>; for adults with type 2 diabetes who have: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BMI 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GB" sz="1600" dirty="0"/>
              <a:t>35</a:t>
            </a:r>
            <a:r>
              <a:rPr lang="en-GB" sz="1600" baseline="30000" dirty="0"/>
              <a:t>c</a:t>
            </a:r>
            <a:r>
              <a:rPr lang="en-GB" sz="1600" dirty="0"/>
              <a:t> kg/m</a:t>
            </a:r>
            <a:r>
              <a:rPr lang="en-GB" sz="1600" baseline="30000" dirty="0"/>
              <a:t>2</a:t>
            </a:r>
            <a:r>
              <a:rPr lang="en-GB" sz="1600" dirty="0"/>
              <a:t>  and specific psychological or other medical problems associated with obesity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BMI &lt;35 kg/m</a:t>
            </a:r>
            <a:r>
              <a:rPr lang="en-GB" sz="1600" baseline="30000" dirty="0"/>
              <a:t>2</a:t>
            </a:r>
            <a:r>
              <a:rPr lang="en-GB" sz="1600" dirty="0"/>
              <a:t> and for whom insulin therapy would have significant occupational implications or weight loss would benefit other significant obesity related comorbidities.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4318DB97-FF48-579C-E643-6C7C19A56CB8}"/>
              </a:ext>
            </a:extLst>
          </p:cNvPr>
          <p:cNvSpPr/>
          <p:nvPr/>
        </p:nvSpPr>
        <p:spPr>
          <a:xfrm>
            <a:off x="133569" y="3963635"/>
            <a:ext cx="864000" cy="1872000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&amp; further lines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4C637-3944-A26D-6498-D8F32E72AF0A}"/>
              </a:ext>
            </a:extLst>
          </p:cNvPr>
          <p:cNvSpPr/>
          <p:nvPr/>
        </p:nvSpPr>
        <p:spPr>
          <a:xfrm>
            <a:off x="10612087" y="4525773"/>
            <a:ext cx="1500496" cy="12971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1600" dirty="0">
                <a:effectLst/>
                <a:ea typeface="Times New Roman" panose="02020603050405020304" pitchFamily="18" charset="0"/>
              </a:rPr>
              <a:t>Company positions </a:t>
            </a:r>
            <a:r>
              <a:rPr lang="en-GB" sz="1600" dirty="0" err="1">
                <a:effectLst/>
                <a:ea typeface="Times New Roman" panose="02020603050405020304" pitchFamily="18" charset="0"/>
              </a:rPr>
              <a:t>tirzepatide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as alternative to GLP-1 mimetics</a:t>
            </a:r>
            <a:endParaRPr lang="en-GB" sz="1600" strike="sngStrike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3C1505-0A36-F6C9-4CB3-02DFEC4DCCEF}"/>
              </a:ext>
            </a:extLst>
          </p:cNvPr>
          <p:cNvSpPr/>
          <p:nvPr/>
        </p:nvSpPr>
        <p:spPr>
          <a:xfrm>
            <a:off x="1024957" y="4525773"/>
            <a:ext cx="9587130" cy="1297168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FDB445-38B6-C20B-67D2-CAA31D7BDA0B}"/>
              </a:ext>
            </a:extLst>
          </p:cNvPr>
          <p:cNvSpPr txBox="1"/>
          <p:nvPr/>
        </p:nvSpPr>
        <p:spPr>
          <a:xfrm>
            <a:off x="10633283" y="1329053"/>
            <a:ext cx="1476000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GB" dirty="0" err="1"/>
              <a:t>Tirzepatide’s</a:t>
            </a:r>
            <a:r>
              <a:rPr lang="en-GB" dirty="0"/>
              <a:t> marketing authorisation spans entire treatment pathway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DEC5D-C314-FA40-4FC9-65F7CCB00F09}"/>
              </a:ext>
            </a:extLst>
          </p:cNvPr>
          <p:cNvSpPr/>
          <p:nvPr/>
        </p:nvSpPr>
        <p:spPr>
          <a:xfrm>
            <a:off x="3990452" y="5835635"/>
            <a:ext cx="6612167" cy="442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Relevant comparators: GLP-1 mimetics used in NHS practice</a:t>
            </a: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79FA25B9-3C75-2FFE-6A0B-868D65118636}"/>
              </a:ext>
            </a:extLst>
          </p:cNvPr>
          <p:cNvSpPr/>
          <p:nvPr/>
        </p:nvSpPr>
        <p:spPr>
          <a:xfrm rot="9484085">
            <a:off x="10523307" y="5958542"/>
            <a:ext cx="836341" cy="224353"/>
          </a:xfrm>
          <a:prstGeom prst="curved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61C68-E1C3-5B75-3650-6C2C5CA284F2}"/>
              </a:ext>
            </a:extLst>
          </p:cNvPr>
          <p:cNvSpPr/>
          <p:nvPr/>
        </p:nvSpPr>
        <p:spPr>
          <a:xfrm>
            <a:off x="10660566" y="1"/>
            <a:ext cx="153143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ACM1 recap</a:t>
            </a:r>
          </a:p>
        </p:txBody>
      </p:sp>
    </p:spTree>
    <p:extLst>
      <p:ext uri="{BB962C8B-B14F-4D97-AF65-F5344CB8AC3E}">
        <p14:creationId xmlns:p14="http://schemas.microsoft.com/office/powerpoint/2010/main" val="264972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/>
          </a:bodyPr>
          <a:lstStyle/>
          <a:p>
            <a:r>
              <a:rPr lang="en-GB" dirty="0"/>
              <a:t>Clinical effectiveness data: SURPASS 2-5 trials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F13FE-D847-99D0-374E-0903FCF808E2}"/>
              </a:ext>
            </a:extLst>
          </p:cNvPr>
          <p:cNvSpPr txBox="1"/>
          <p:nvPr/>
        </p:nvSpPr>
        <p:spPr>
          <a:xfrm>
            <a:off x="474593" y="900072"/>
            <a:ext cx="1145236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Randomised, multicentre phase 3 trials; open-label (SURPASS-2 to -4) or placebo-controlled (SURPASS-5)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Included people with HbA1c of ≥7.0% (≥7.5% in SURPASS-4) to ≤10.5%; stable weight for 3 months and BMI ≥25 kg/m² (≥23 kg/m² in SURPASS-5)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Excluded people receiving triple therapy (except SURPASS-4 – but only </a:t>
            </a:r>
            <a:r>
              <a:rPr lang="en-GB" u="sng" dirty="0">
                <a:highlight>
                  <a:srgbClr val="000000"/>
                </a:highlight>
                <a:latin typeface="Arial" panose="020B0604020202020204" pitchFamily="34" charset="0"/>
                <a:cs typeface="Times New Roman" panose="02020603050405020304" pitchFamily="18" charset="0"/>
              </a:rPr>
              <a:t>XXX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% patients had it)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People were randomised to their maximum dose of tirzepatide (note: treatment would be titrated as needed in clinical practice)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Comparators (prior/background therapy):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SURPASS‑2: semaglutide (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metformin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);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SURPASS‑3: insulin degludec (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metformin +/- SGLT-2 inhibitor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);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SURPASS‑4: insulin glargine 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≥1 to ≤3 oral antidiabetic drugs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);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SURPASS‑5: placebo (insulin glargine 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+/-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 metformin).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Tirzepatide (all doses) showed statistically significant reductions in HbA1c and weight vs comparators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Higher tirzepatide </a:t>
            </a:r>
            <a:r>
              <a:rPr lang="en-GB" dirty="0" err="1">
                <a:latin typeface="Arial" panose="020B0604020202020204" pitchFamily="34" charset="0"/>
                <a:cs typeface="Times New Roman" panose="02020603050405020304" pitchFamily="18" charset="0"/>
              </a:rPr>
              <a:t>doses→higher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 weight reductions (dose-dependent effect less pronounced for HbA1c)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B2C020-F8FA-E7D9-3D72-FFB0D940B81D}"/>
              </a:ext>
            </a:extLst>
          </p:cNvPr>
          <p:cNvSpPr/>
          <p:nvPr/>
        </p:nvSpPr>
        <p:spPr>
          <a:xfrm>
            <a:off x="10660566" y="1"/>
            <a:ext cx="153143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ACM1 recap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6F5960D-B822-AE85-10F0-173A479E0E00}"/>
              </a:ext>
            </a:extLst>
          </p:cNvPr>
          <p:cNvSpPr txBox="1">
            <a:spLocks/>
          </p:cNvSpPr>
          <p:nvPr/>
        </p:nvSpPr>
        <p:spPr>
          <a:xfrm>
            <a:off x="997697" y="6393536"/>
            <a:ext cx="10692552" cy="253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+mj-lt"/>
              </a:rPr>
              <a:t>Abbreviations: </a:t>
            </a:r>
            <a:r>
              <a:rPr lang="en-GB" dirty="0">
                <a:latin typeface="+mj-lt"/>
                <a:ea typeface="Times New Roman" panose="02020603050405020304" pitchFamily="18" charset="0"/>
              </a:rPr>
              <a:t>BMI, body mass index; HbA1c, glycated haemoglobin; SGLT-2, Sodium-Glucose Co-Transporter-2.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9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149225"/>
            <a:ext cx="11250785" cy="592817"/>
          </a:xfrm>
        </p:spPr>
        <p:txBody>
          <a:bodyPr>
            <a:normAutofit/>
          </a:bodyPr>
          <a:lstStyle/>
          <a:p>
            <a:r>
              <a:rPr lang="en-GB" dirty="0"/>
              <a:t>Clinical effectiveness data: network meta-analysis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F13FE-D847-99D0-374E-0903FCF808E2}"/>
              </a:ext>
            </a:extLst>
          </p:cNvPr>
          <p:cNvSpPr txBox="1"/>
          <p:nvPr/>
        </p:nvSpPr>
        <p:spPr>
          <a:xfrm>
            <a:off x="474593" y="869529"/>
            <a:ext cx="114523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Included RCTs in people on 1-2 oral antidiabetic drugs → misaligned with decision problem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Studies varied greatly in prior treatment and patient characteristics → results uncertain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Tirzepatide showed s</a:t>
            </a:r>
            <a:r>
              <a:rPr lang="en-GB" sz="1800" dirty="0">
                <a:latin typeface="+mj-lt"/>
                <a:ea typeface="Times New Roman" panose="02020603050405020304" pitchFamily="18" charset="0"/>
              </a:rPr>
              <a:t>ignificantly greater reductions in HbA1c and BMI vs GLP-1 RAs – but size of treatment effect uncertain</a:t>
            </a: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B2C020-F8FA-E7D9-3D72-FFB0D940B81D}"/>
              </a:ext>
            </a:extLst>
          </p:cNvPr>
          <p:cNvSpPr/>
          <p:nvPr/>
        </p:nvSpPr>
        <p:spPr>
          <a:xfrm>
            <a:off x="10660566" y="1"/>
            <a:ext cx="153143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ACM1 recap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B8C34-37F9-3D5C-DFEB-1237386D1EB0}"/>
              </a:ext>
            </a:extLst>
          </p:cNvPr>
          <p:cNvSpPr txBox="1"/>
          <p:nvPr/>
        </p:nvSpPr>
        <p:spPr>
          <a:xfrm>
            <a:off x="-583470" y="2074328"/>
            <a:ext cx="13074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ea typeface="Times New Roman" panose="02020603050405020304" pitchFamily="18" charset="0"/>
              </a:rPr>
              <a:t>Tirzepatide 10 mg vs comparators (example)</a:t>
            </a:r>
          </a:p>
          <a:p>
            <a:pPr algn="ctr"/>
            <a:r>
              <a:rPr lang="en-GB" b="1" dirty="0">
                <a:ea typeface="Times New Roman" panose="02020603050405020304" pitchFamily="18" charset="0"/>
              </a:rPr>
              <a:t>Forest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plots (median difference [95% </a:t>
            </a:r>
            <a:r>
              <a:rPr lang="en-GB" sz="1800" b="1" dirty="0" err="1">
                <a:effectLst/>
                <a:ea typeface="Times New Roman" panose="02020603050405020304" pitchFamily="18" charset="0"/>
              </a:rPr>
              <a:t>CrI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]; </a:t>
            </a:r>
            <a:r>
              <a:rPr lang="en-GB" b="1" dirty="0">
                <a:ea typeface="Times New Roman" panose="02020603050405020304" pitchFamily="18" charset="0"/>
              </a:rPr>
              <a:t>random effects model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) for change from baseline in: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07A45-B88C-594B-6DDF-4F4102EC7447}"/>
              </a:ext>
            </a:extLst>
          </p:cNvPr>
          <p:cNvSpPr txBox="1"/>
          <p:nvPr/>
        </p:nvSpPr>
        <p:spPr>
          <a:xfrm>
            <a:off x="2595177" y="2703511"/>
            <a:ext cx="156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HbA1c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0C515-346C-7C8A-34DD-5AC7ADC9F872}"/>
              </a:ext>
            </a:extLst>
          </p:cNvPr>
          <p:cNvSpPr txBox="1"/>
          <p:nvPr/>
        </p:nvSpPr>
        <p:spPr>
          <a:xfrm>
            <a:off x="7618894" y="2702580"/>
            <a:ext cx="2932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ea typeface="Times New Roman" panose="02020603050405020304" pitchFamily="18" charset="0"/>
              </a:rPr>
              <a:t>Body mass index (kg/m</a:t>
            </a:r>
            <a:r>
              <a:rPr lang="en-GB" sz="1800" b="1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) </a:t>
            </a:r>
            <a:endParaRPr lang="en-GB" b="1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99D8B2-68B5-F108-A742-513BB49F7ED1}"/>
              </a:ext>
            </a:extLst>
          </p:cNvPr>
          <p:cNvSpPr txBox="1">
            <a:spLocks/>
          </p:cNvSpPr>
          <p:nvPr/>
        </p:nvSpPr>
        <p:spPr>
          <a:xfrm>
            <a:off x="1024958" y="6459617"/>
            <a:ext cx="10692552" cy="46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latin typeface="+mj-lt"/>
              </a:rPr>
              <a:t>Abbreviations: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 BMI, body mass index; </a:t>
            </a:r>
            <a:r>
              <a:rPr lang="en-GB" sz="1200" dirty="0" err="1">
                <a:latin typeface="+mj-lt"/>
                <a:ea typeface="Times New Roman" panose="02020603050405020304" pitchFamily="18" charset="0"/>
              </a:rPr>
              <a:t>CrI</a:t>
            </a:r>
            <a:r>
              <a:rPr lang="en-GB" sz="1200" dirty="0">
                <a:latin typeface="+mj-lt"/>
                <a:ea typeface="Times New Roman" panose="02020603050405020304" pitchFamily="18" charset="0"/>
              </a:rPr>
              <a:t>, credible interval; GLP-1 RA, Glucagon-Like Peptide-1 receptor agonist; HbA1c, glycated haemoglobin; RCT, randomised controlled trial.</a:t>
            </a:r>
            <a:endParaRPr lang="en-GB" sz="12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363E60-369B-81EF-2F23-BA5BDBF0150B}"/>
              </a:ext>
            </a:extLst>
          </p:cNvPr>
          <p:cNvSpPr/>
          <p:nvPr/>
        </p:nvSpPr>
        <p:spPr>
          <a:xfrm>
            <a:off x="1523593" y="3014595"/>
            <a:ext cx="3709208" cy="34586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513B1D-9893-9CBE-D9CE-49B3B1691BAC}"/>
              </a:ext>
            </a:extLst>
          </p:cNvPr>
          <p:cNvSpPr/>
          <p:nvPr/>
        </p:nvSpPr>
        <p:spPr>
          <a:xfrm>
            <a:off x="7230484" y="3071912"/>
            <a:ext cx="3709208" cy="34586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65713C-485C-40EC-961C-1FD48E3667B5}"/>
              </a:ext>
            </a:extLst>
          </p:cNvPr>
          <p:cNvSpPr txBox="1"/>
          <p:nvPr/>
        </p:nvSpPr>
        <p:spPr>
          <a:xfrm>
            <a:off x="8523766" y="1566952"/>
            <a:ext cx="35443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Technology affects </a:t>
            </a:r>
            <a:r>
              <a:rPr lang="en-GB" b="1" dirty="0">
                <a:latin typeface="Arial" panose="020B0604020202020204" pitchFamily="34" charset="0"/>
              </a:rPr>
              <a:t>costs</a:t>
            </a:r>
            <a:r>
              <a:rPr lang="en-GB" dirty="0">
                <a:latin typeface="Arial" panose="020B0604020202020204" pitchFamily="34" charset="0"/>
              </a:rPr>
              <a:t> by:</a:t>
            </a:r>
          </a:p>
          <a:p>
            <a:pPr marL="285750" lvl="0" indent="-285750">
              <a:spcBef>
                <a:spcPts val="3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Additional treatment costs</a:t>
            </a:r>
            <a:endParaRPr lang="en-GB" strike="sngStrike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Reductions in diabetes-related complication costs (especially cardiovascular events avoided)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</a:rPr>
              <a:t>Technology affects </a:t>
            </a:r>
            <a:r>
              <a:rPr lang="en-GB" b="1" dirty="0">
                <a:latin typeface="Arial" panose="020B0604020202020204" pitchFamily="34" charset="0"/>
              </a:rPr>
              <a:t>QALYs</a:t>
            </a:r>
            <a:r>
              <a:rPr lang="en-GB" dirty="0">
                <a:latin typeface="Arial" panose="020B0604020202020204" pitchFamily="34" charset="0"/>
              </a:rPr>
              <a:t>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Reductions in diabetes-related complications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Reductions in </a:t>
            </a:r>
            <a:r>
              <a:rPr lang="en-GB" dirty="0">
                <a:latin typeface="+mj-lt"/>
              </a:rPr>
              <a:t>BMI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54012EF-38D3-A5A1-0454-EE063676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Company’s model overview</a:t>
            </a:r>
            <a:br>
              <a:rPr lang="en-GB" dirty="0"/>
            </a:b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4303A5-D728-0964-9FDA-D24C3A518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9277" y="6118623"/>
            <a:ext cx="10478232" cy="7393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Note: Model structure from Company response to EAG report, May 2023; *Model averaging used in controller; †,complications with increased risk of mortality in year of complication onset and subsequent years; ‡, complications with increased risk of mortality associated with history of this complication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Abbreviations: BMI, body mass index; 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HbA1c, glycated haemoglobin; </a:t>
            </a:r>
            <a:r>
              <a:rPr lang="en-GB" dirty="0"/>
              <a:t>QALYs, quality-adjusted life years; QoL, quality of life; RNG, random number generator; SBP, systolic blood pressure SPSL, severe pressure sensation loss.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2DD0A22-1EA9-0398-BC9C-8F59BA05A6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dirty="0"/>
              <a:t>PRIME T2D model: discrete time event, patient-level simulation (developed in Java)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FFBF4-3EE2-0659-14A6-3F4E43618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8" y="1599611"/>
            <a:ext cx="8335924" cy="40087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08F12D-F888-86F3-E5D3-D6CE47F2CB38}"/>
              </a:ext>
            </a:extLst>
          </p:cNvPr>
          <p:cNvSpPr/>
          <p:nvPr/>
        </p:nvSpPr>
        <p:spPr>
          <a:xfrm>
            <a:off x="10660566" y="1"/>
            <a:ext cx="153143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ACM1 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1FD2E-6FC0-B803-2927-D572BB564227}"/>
              </a:ext>
            </a:extLst>
          </p:cNvPr>
          <p:cNvSpPr txBox="1"/>
          <p:nvPr/>
        </p:nvSpPr>
        <p:spPr>
          <a:xfrm>
            <a:off x="114597" y="4918294"/>
            <a:ext cx="340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Complication Risk models informed by Risk factors including HbA1c, BMI and SBP </a:t>
            </a:r>
          </a:p>
        </p:txBody>
      </p:sp>
    </p:spTree>
    <p:extLst>
      <p:ext uri="{BB962C8B-B14F-4D97-AF65-F5344CB8AC3E}">
        <p14:creationId xmlns:p14="http://schemas.microsoft.com/office/powerpoint/2010/main" val="908925811"/>
      </p:ext>
    </p:extLst>
  </p:cSld>
  <p:clrMapOvr>
    <a:masterClrMapping/>
  </p:clrMapOvr>
</p:sld>
</file>

<file path=ppt/theme/theme1.xml><?xml version="1.0" encoding="utf-8"?>
<a:theme xmlns:a="http://schemas.openxmlformats.org/drawingml/2006/main" name="NIC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Committee Slide Template - Arial version.potx" id="{B209DD75-48A0-4711-B3E7-76A39DD95E45}" vid="{86C1F30E-5422-492F-9D03-9FB27FAC8E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64B6419967F4F9BC885BCC38080FE" ma:contentTypeVersion="13" ma:contentTypeDescription="Create a new document." ma:contentTypeScope="" ma:versionID="ede7ead2bbbce03a149f766d30657cd4">
  <xsd:schema xmlns:xsd="http://www.w3.org/2001/XMLSchema" xmlns:xs="http://www.w3.org/2001/XMLSchema" xmlns:p="http://schemas.microsoft.com/office/2006/metadata/properties" xmlns:ns2="6113f790-c252-4bfe-890a-0e01b9de803a" xmlns:ns3="0eb656aa-4e79-4e95-9076-bc119a23e0cc" targetNamespace="http://schemas.microsoft.com/office/2006/metadata/properties" ma:root="true" ma:fieldsID="79195824eaa224afd3314d6e5a88e675" ns2:_="" ns3:_="">
    <xsd:import namespace="6113f790-c252-4bfe-890a-0e01b9de803a"/>
    <xsd:import namespace="0eb656aa-4e79-4e95-9076-bc119a23e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3f790-c252-4bfe-890a-0e01b9de8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abb4586-6e39-4769-a9e9-e64cee0e77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656aa-4e79-4e95-9076-bc119a23e0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d3fad2-883a-4eaf-9e1c-8c20d986e5dc}" ma:internalName="TaxCatchAll" ma:showField="CatchAllData" ma:web="c484c3bf-3e79-421f-a326-5c77b32e9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656aa-4e79-4e95-9076-bc119a23e0cc" xsi:nil="true"/>
    <lcf76f155ced4ddcb4097134ff3c332f xmlns="6113f790-c252-4bfe-890a-0e01b9de80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983F54-09F8-4C36-B267-4E88E57D1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3f790-c252-4bfe-890a-0e01b9de803a"/>
    <ds:schemaRef ds:uri="0eb656aa-4e79-4e95-9076-bc119a23e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67A777-615D-44C1-8E8C-6F32DD34D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8842E-421D-4A04-936C-0A226E26DAFA}">
  <ds:schemaRefs>
    <ds:schemaRef ds:uri="http://schemas.microsoft.com/office/2006/metadata/properties"/>
    <ds:schemaRef ds:uri="http://schemas.microsoft.com/office/infopath/2007/PartnerControls"/>
    <ds:schemaRef ds:uri="0eb656aa-4e79-4e95-9076-bc119a23e0cc"/>
    <ds:schemaRef ds:uri="6113f790-c252-4bfe-890a-0e01b9de80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Committee Slide Template - Arial version</Template>
  <TotalTime>7688</TotalTime>
  <Words>6719</Words>
  <Application>Microsoft Office PowerPoint</Application>
  <PresentationFormat>Widescreen</PresentationFormat>
  <Paragraphs>839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Segoe UI</vt:lpstr>
      <vt:lpstr>Inter</vt:lpstr>
      <vt:lpstr>Times New Roman</vt:lpstr>
      <vt:lpstr>Inter SemiBold</vt:lpstr>
      <vt:lpstr>NICE</vt:lpstr>
      <vt:lpstr>Tirzepatide for the treatment of patients with type 2 diabetes </vt:lpstr>
      <vt:lpstr>ACM1 – Preliminary recommendation</vt:lpstr>
      <vt:lpstr>ACM1 resolved issues</vt:lpstr>
      <vt:lpstr>ACM1 key issues for discussion today</vt:lpstr>
      <vt:lpstr>Background on type 2 diabetes mellitus</vt:lpstr>
      <vt:lpstr>Treatment pathway and proposed positioning of tirzepatide Depends on HbA1c level, cardiovascular risk, kidney function and other factors Treatment intensified when HbA1c not controlled or change in cardiovascular risk/status</vt:lpstr>
      <vt:lpstr>Clinical effectiveness data: SURPASS 2-5 trials</vt:lpstr>
      <vt:lpstr>Clinical effectiveness data: network meta-analysis</vt:lpstr>
      <vt:lpstr>Company’s model overview </vt:lpstr>
      <vt:lpstr>Consultation comments</vt:lpstr>
      <vt:lpstr>ACD consultation responses – summary  </vt:lpstr>
      <vt:lpstr>ACD consultation responses – Diabetes UK</vt:lpstr>
      <vt:lpstr>ACD consultation responses – ABCD</vt:lpstr>
      <vt:lpstr>ACD consultation responses – Web comment (Pharma)</vt:lpstr>
      <vt:lpstr>ACD consultation responses – Web comment (Pharma)</vt:lpstr>
      <vt:lpstr>ACD consultation responses – Web comment (Pharma)</vt:lpstr>
      <vt:lpstr>Comparison between: SURPASS-2, -5 and SURMOUNT-2  </vt:lpstr>
      <vt:lpstr>Key results: SURMOUNT-2  </vt:lpstr>
      <vt:lpstr>ACD consultation responses – Company</vt:lpstr>
      <vt:lpstr>Key issue: Uncertainty around network meta-analysis (NMA)</vt:lpstr>
      <vt:lpstr>Key issue: Economic model verification</vt:lpstr>
      <vt:lpstr>Deterministic one-way sensitivity analyses (1)</vt:lpstr>
      <vt:lpstr>Deterministic one-way sensitivity analyses (2)</vt:lpstr>
      <vt:lpstr>Model verification against other models/published studies (1)</vt:lpstr>
      <vt:lpstr>Model verification against other models/published studies (2)</vt:lpstr>
      <vt:lpstr>Model verification against other models/published studies (3)</vt:lpstr>
      <vt:lpstr>Results run in CORE model</vt:lpstr>
      <vt:lpstr>Key issue: Estimating risk of micro- and macrovascular complications (1)</vt:lpstr>
      <vt:lpstr>Key issue: Estimating risk of micro- and macrovascular complications (2)</vt:lpstr>
      <vt:lpstr>Key issue: Estimating risk of micro- and macrovascular complications (3)</vt:lpstr>
      <vt:lpstr>Key issue: Treatment intensification</vt:lpstr>
      <vt:lpstr>Key issue: Baseline utility value</vt:lpstr>
      <vt:lpstr>Key issue: Combining disutilities</vt:lpstr>
      <vt:lpstr>Company revised base case results </vt:lpstr>
      <vt:lpstr>Company revised base case results </vt:lpstr>
      <vt:lpstr>Company revised base case results </vt:lpstr>
      <vt:lpstr>Deterministic scenario analyses </vt:lpstr>
      <vt:lpstr>Thank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PowerPoint template</dc:title>
  <dc:creator>Giacomo De Guisa</dc:creator>
  <cp:lastModifiedBy>Lizzie Walker</cp:lastModifiedBy>
  <cp:revision>79</cp:revision>
  <dcterms:created xsi:type="dcterms:W3CDTF">2023-07-05T12:09:42Z</dcterms:created>
  <dcterms:modified xsi:type="dcterms:W3CDTF">2025-08-21T13:45:41Z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9d85d5-6d9e-4305-a294-1f636ec0f2d6_Enabled">
    <vt:lpwstr>true</vt:lpwstr>
  </property>
  <property fmtid="{D5CDD505-2E9C-101B-9397-08002B2CF9AE}" pid="3" name="MSIP_Label_c69d85d5-6d9e-4305-a294-1f636ec0f2d6_SetDate">
    <vt:lpwstr>2023-06-06T08:52:22Z</vt:lpwstr>
  </property>
  <property fmtid="{D5CDD505-2E9C-101B-9397-08002B2CF9AE}" pid="4" name="MSIP_Label_c69d85d5-6d9e-4305-a294-1f636ec0f2d6_Method">
    <vt:lpwstr>Standard</vt:lpwstr>
  </property>
  <property fmtid="{D5CDD505-2E9C-101B-9397-08002B2CF9AE}" pid="5" name="MSIP_Label_c69d85d5-6d9e-4305-a294-1f636ec0f2d6_Name">
    <vt:lpwstr>OFFICIAL</vt:lpwstr>
  </property>
  <property fmtid="{D5CDD505-2E9C-101B-9397-08002B2CF9AE}" pid="6" name="MSIP_Label_c69d85d5-6d9e-4305-a294-1f636ec0f2d6_SiteId">
    <vt:lpwstr>6030f479-b342-472d-a5dd-740ff7538de9</vt:lpwstr>
  </property>
  <property fmtid="{D5CDD505-2E9C-101B-9397-08002B2CF9AE}" pid="7" name="MSIP_Label_c69d85d5-6d9e-4305-a294-1f636ec0f2d6_ActionId">
    <vt:lpwstr>3592bedb-0887-4889-a00b-955ebe06d3f5</vt:lpwstr>
  </property>
  <property fmtid="{D5CDD505-2E9C-101B-9397-08002B2CF9AE}" pid="8" name="MSIP_Label_c69d85d5-6d9e-4305-a294-1f636ec0f2d6_ContentBits">
    <vt:lpwstr>0</vt:lpwstr>
  </property>
  <property fmtid="{D5CDD505-2E9C-101B-9397-08002B2CF9AE}" pid="9" name="ContentTypeId">
    <vt:lpwstr>0x010100C3164B6419967F4F9BC885BCC38080FE</vt:lpwstr>
  </property>
  <property fmtid="{D5CDD505-2E9C-101B-9397-08002B2CF9AE}" pid="10" name="MediaServiceImageTags">
    <vt:lpwstr/>
  </property>
</Properties>
</file>