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bookmarkIdSeed="6">
  <p:sldMasterIdLst>
    <p:sldMasterId id="2147484091" r:id="rId4"/>
  </p:sldMasterIdLst>
  <p:notesMasterIdLst>
    <p:notesMasterId r:id="rId62"/>
  </p:notesMasterIdLst>
  <p:handoutMasterIdLst>
    <p:handoutMasterId r:id="rId63"/>
  </p:handoutMasterIdLst>
  <p:sldIdLst>
    <p:sldId id="339" r:id="rId5"/>
    <p:sldId id="493" r:id="rId6"/>
    <p:sldId id="494" r:id="rId7"/>
    <p:sldId id="557" r:id="rId8"/>
    <p:sldId id="544" r:id="rId9"/>
    <p:sldId id="559" r:id="rId10"/>
    <p:sldId id="349" r:id="rId11"/>
    <p:sldId id="560" r:id="rId12"/>
    <p:sldId id="500" r:id="rId13"/>
    <p:sldId id="501" r:id="rId14"/>
    <p:sldId id="508" r:id="rId15"/>
    <p:sldId id="352" r:id="rId16"/>
    <p:sldId id="530" r:id="rId17"/>
    <p:sldId id="510" r:id="rId18"/>
    <p:sldId id="511" r:id="rId19"/>
    <p:sldId id="512" r:id="rId20"/>
    <p:sldId id="513" r:id="rId21"/>
    <p:sldId id="514" r:id="rId22"/>
    <p:sldId id="515" r:id="rId23"/>
    <p:sldId id="531" r:id="rId24"/>
    <p:sldId id="532" r:id="rId25"/>
    <p:sldId id="553" r:id="rId26"/>
    <p:sldId id="519" r:id="rId27"/>
    <p:sldId id="520" r:id="rId28"/>
    <p:sldId id="547" r:id="rId29"/>
    <p:sldId id="558" r:id="rId30"/>
    <p:sldId id="555" r:id="rId31"/>
    <p:sldId id="556" r:id="rId32"/>
    <p:sldId id="353" r:id="rId33"/>
    <p:sldId id="546" r:id="rId34"/>
    <p:sldId id="522" r:id="rId35"/>
    <p:sldId id="523" r:id="rId36"/>
    <p:sldId id="568" r:id="rId37"/>
    <p:sldId id="569" r:id="rId38"/>
    <p:sldId id="570" r:id="rId39"/>
    <p:sldId id="571" r:id="rId40"/>
    <p:sldId id="572" r:id="rId41"/>
    <p:sldId id="573" r:id="rId42"/>
    <p:sldId id="574" r:id="rId43"/>
    <p:sldId id="575" r:id="rId44"/>
    <p:sldId id="576" r:id="rId45"/>
    <p:sldId id="367" r:id="rId46"/>
    <p:sldId id="577" r:id="rId47"/>
    <p:sldId id="374" r:id="rId48"/>
    <p:sldId id="535" r:id="rId49"/>
    <p:sldId id="536" r:id="rId50"/>
    <p:sldId id="534" r:id="rId51"/>
    <p:sldId id="562" r:id="rId52"/>
    <p:sldId id="563" r:id="rId53"/>
    <p:sldId id="564" r:id="rId54"/>
    <p:sldId id="565" r:id="rId55"/>
    <p:sldId id="401" r:id="rId56"/>
    <p:sldId id="452" r:id="rId57"/>
    <p:sldId id="545" r:id="rId58"/>
    <p:sldId id="389" r:id="rId59"/>
    <p:sldId id="529" r:id="rId60"/>
    <p:sldId id="481" r:id="rId61"/>
  </p:sldIdLst>
  <p:sldSz cx="12192000" cy="6858000"/>
  <p:notesSz cx="6858000" cy="9144000"/>
  <p:embeddedFontLst>
    <p:embeddedFont>
      <p:font typeface="Segoe UI" panose="020B0502040204020203" pitchFamily="34" charset="0"/>
      <p:regular r:id="rId64"/>
      <p:bold r:id="rId65"/>
      <p:italic r:id="rId66"/>
      <p:boldItalic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cpherson Fiona (NHS SCWCSU)" initials="MF(S" lastIdx="1" clrIdx="6">
    <p:extLst>
      <p:ext uri="{19B8F6BF-5375-455C-9EA6-DF929625EA0E}">
        <p15:presenceInfo xmlns:p15="http://schemas.microsoft.com/office/powerpoint/2012/main" userId="23295f86cadbb0d3" providerId="Windows Live"/>
      </p:ext>
    </p:extLst>
  </p:cmAuthor>
  <p:cmAuthor id="1" name="Kate Scott" initials="KS" lastIdx="1" clrIdx="0"/>
  <p:cmAuthor id="8" name="Janet Robertson" initials="JR" lastIdx="7" clrIdx="7">
    <p:extLst>
      <p:ext uri="{19B8F6BF-5375-455C-9EA6-DF929625EA0E}">
        <p15:presenceInfo xmlns:p15="http://schemas.microsoft.com/office/powerpoint/2012/main" userId="S::Janet.Robertson@nice.org.uk::287e606e-0c71-49cd-bb7c-a2b25da02d95" providerId="AD"/>
      </p:ext>
    </p:extLst>
  </p:cmAuthor>
  <p:cmAuthor id="2" name="Charlie Hewitt" initials="CH" lastIdx="85" clrIdx="1">
    <p:extLst>
      <p:ext uri="{19B8F6BF-5375-455C-9EA6-DF929625EA0E}">
        <p15:presenceInfo xmlns:p15="http://schemas.microsoft.com/office/powerpoint/2012/main" userId="S::Charlie.Hewitt@nice.org.uk::02b58234-bd66-4ca2-852b-669d09f951b3" providerId="AD"/>
      </p:ext>
    </p:extLst>
  </p:cmAuthor>
  <p:cmAuthor id="3" name="Alexandra Sampson" initials="AS" lastIdx="7" clrIdx="2">
    <p:extLst>
      <p:ext uri="{19B8F6BF-5375-455C-9EA6-DF929625EA0E}">
        <p15:presenceInfo xmlns:p15="http://schemas.microsoft.com/office/powerpoint/2012/main" userId="S::Alexandra.Sampson@nice.org.uk::5bf57bb1-a65f-4e5e-81b7-701a6cf4a8b7" providerId="AD"/>
      </p:ext>
    </p:extLst>
  </p:cmAuthor>
  <p:cmAuthor id="4" name="Elizabeth Bell" initials="EB" lastIdx="6" clrIdx="3">
    <p:extLst>
      <p:ext uri="{19B8F6BF-5375-455C-9EA6-DF929625EA0E}">
        <p15:presenceInfo xmlns:p15="http://schemas.microsoft.com/office/powerpoint/2012/main" userId="S::Elizabeth.Bell@nice.org.uk::db75d52a-bbc3-4365-b187-451fb7df6c85" providerId="AD"/>
      </p:ext>
    </p:extLst>
  </p:cmAuthor>
  <p:cmAuthor id="5" name="Janet Boadu" initials="JB" lastIdx="355" clrIdx="4">
    <p:extLst>
      <p:ext uri="{19B8F6BF-5375-455C-9EA6-DF929625EA0E}">
        <p15:presenceInfo xmlns:p15="http://schemas.microsoft.com/office/powerpoint/2012/main" userId="S::Janette.Kankam-Boadu@nice.org.uk::9eb1b026-8513-49fc-8a0b-fec95841d358" providerId="AD"/>
      </p:ext>
    </p:extLst>
  </p:cmAuthor>
  <p:cmAuthor id="6" name="Ewa Rupniewska" initials="ER" lastIdx="286" clrIdx="5">
    <p:extLst>
      <p:ext uri="{19B8F6BF-5375-455C-9EA6-DF929625EA0E}">
        <p15:presenceInfo xmlns:p15="http://schemas.microsoft.com/office/powerpoint/2012/main" userId="S::Ewa.Rupniewska@nice.org.uk::9fd9f5e4-572b-41ab-9f1e-07cb912578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A3"/>
    <a:srgbClr val="CBCFD4"/>
    <a:srgbClr val="00436C"/>
    <a:srgbClr val="FFC000"/>
    <a:srgbClr val="E7E9EB"/>
    <a:srgbClr val="00B050"/>
    <a:srgbClr val="FFFFFF"/>
    <a:srgbClr val="228096"/>
    <a:srgbClr val="C00000"/>
    <a:srgbClr val="F7F4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E30B90-EDBE-42DF-96D0-D9CB31891C8C}" v="6" dt="2025-08-27T10:31:28.0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2" autoAdjust="0"/>
    <p:restoredTop sz="87584" autoAdjust="0"/>
  </p:normalViewPr>
  <p:slideViewPr>
    <p:cSldViewPr snapToGrid="0" snapToObjects="1">
      <p:cViewPr varScale="1">
        <p:scale>
          <a:sx n="97" d="100"/>
          <a:sy n="97" d="100"/>
        </p:scale>
        <p:origin x="111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6" d="100"/>
          <a:sy n="96" d="100"/>
        </p:scale>
        <p:origin x="355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3.fntdata"/><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1.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4.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2.fntdata"/><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zie Walker" userId="b92d9012-d16e-48b3-91f9-97fc232c87ba" providerId="ADAL" clId="{7DE30B90-EDBE-42DF-96D0-D9CB31891C8C}"/>
    <pc:docChg chg="undo custSel modSld">
      <pc:chgData name="Lizzie Walker" userId="b92d9012-d16e-48b3-91f9-97fc232c87ba" providerId="ADAL" clId="{7DE30B90-EDBE-42DF-96D0-D9CB31891C8C}" dt="2025-08-27T10:31:28.019" v="7"/>
      <pc:docMkLst>
        <pc:docMk/>
      </pc:docMkLst>
      <pc:sldChg chg="modSp mod">
        <pc:chgData name="Lizzie Walker" userId="b92d9012-d16e-48b3-91f9-97fc232c87ba" providerId="ADAL" clId="{7DE30B90-EDBE-42DF-96D0-D9CB31891C8C}" dt="2025-08-27T10:31:03.069" v="2"/>
        <pc:sldMkLst>
          <pc:docMk/>
          <pc:sldMk cId="2337827131" sldId="374"/>
        </pc:sldMkLst>
        <pc:graphicFrameChg chg="mod modGraphic">
          <ac:chgData name="Lizzie Walker" userId="b92d9012-d16e-48b3-91f9-97fc232c87ba" providerId="ADAL" clId="{7DE30B90-EDBE-42DF-96D0-D9CB31891C8C}" dt="2025-08-27T10:31:03.069" v="2"/>
          <ac:graphicFrameMkLst>
            <pc:docMk/>
            <pc:sldMk cId="2337827131" sldId="374"/>
            <ac:graphicFrameMk id="4" creationId="{E006CA15-E47F-235B-50AA-707AFA7ED585}"/>
          </ac:graphicFrameMkLst>
        </pc:graphicFrameChg>
      </pc:sldChg>
      <pc:sldChg chg="modSp">
        <pc:chgData name="Lizzie Walker" userId="b92d9012-d16e-48b3-91f9-97fc232c87ba" providerId="ADAL" clId="{7DE30B90-EDBE-42DF-96D0-D9CB31891C8C}" dt="2025-08-27T10:31:28.019" v="7"/>
        <pc:sldMkLst>
          <pc:docMk/>
          <pc:sldMk cId="1962329674" sldId="534"/>
        </pc:sldMkLst>
        <pc:graphicFrameChg chg="mod">
          <ac:chgData name="Lizzie Walker" userId="b92d9012-d16e-48b3-91f9-97fc232c87ba" providerId="ADAL" clId="{7DE30B90-EDBE-42DF-96D0-D9CB31891C8C}" dt="2025-08-27T10:31:28.019" v="7"/>
          <ac:graphicFrameMkLst>
            <pc:docMk/>
            <pc:sldMk cId="1962329674" sldId="534"/>
            <ac:graphicFrameMk id="4" creationId="{40218DB5-F870-27EA-31B0-551910418BE5}"/>
          </ac:graphicFrameMkLst>
        </pc:graphicFrameChg>
      </pc:sldChg>
      <pc:sldChg chg="modSp">
        <pc:chgData name="Lizzie Walker" userId="b92d9012-d16e-48b3-91f9-97fc232c87ba" providerId="ADAL" clId="{7DE30B90-EDBE-42DF-96D0-D9CB31891C8C}" dt="2025-08-27T10:31:14.877" v="3"/>
        <pc:sldMkLst>
          <pc:docMk/>
          <pc:sldMk cId="680076253" sldId="535"/>
        </pc:sldMkLst>
        <pc:graphicFrameChg chg="mod">
          <ac:chgData name="Lizzie Walker" userId="b92d9012-d16e-48b3-91f9-97fc232c87ba" providerId="ADAL" clId="{7DE30B90-EDBE-42DF-96D0-D9CB31891C8C}" dt="2025-08-27T10:31:14.877" v="3"/>
          <ac:graphicFrameMkLst>
            <pc:docMk/>
            <pc:sldMk cId="680076253" sldId="535"/>
            <ac:graphicFrameMk id="3" creationId="{98A51B0D-41F8-FEC9-FAAE-B3EFB02C46BF}"/>
          </ac:graphicFrameMkLst>
        </pc:graphicFrameChg>
      </pc:sldChg>
      <pc:sldChg chg="modSp">
        <pc:chgData name="Lizzie Walker" userId="b92d9012-d16e-48b3-91f9-97fc232c87ba" providerId="ADAL" clId="{7DE30B90-EDBE-42DF-96D0-D9CB31891C8C}" dt="2025-08-27T10:31:19.581" v="4"/>
        <pc:sldMkLst>
          <pc:docMk/>
          <pc:sldMk cId="3901753845" sldId="536"/>
        </pc:sldMkLst>
        <pc:graphicFrameChg chg="mod">
          <ac:chgData name="Lizzie Walker" userId="b92d9012-d16e-48b3-91f9-97fc232c87ba" providerId="ADAL" clId="{7DE30B90-EDBE-42DF-96D0-D9CB31891C8C}" dt="2025-08-27T10:31:19.581" v="4"/>
          <ac:graphicFrameMkLst>
            <pc:docMk/>
            <pc:sldMk cId="3901753845" sldId="536"/>
            <ac:graphicFrameMk id="4" creationId="{CF9BE75D-6D73-D77A-897B-BEBB6C5564C8}"/>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latin typeface="Arial" panose="020B0604020202020204" pitchFamily="34" charset="0"/>
            </a:endParaRPr>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latin typeface="Arial" panose="020B0604020202020204" pitchFamily="34" charset="0"/>
              </a:rPr>
              <a:t>27/08/2025</a:t>
            </a:fld>
            <a:endParaRPr lang="en-GB" dirty="0">
              <a:latin typeface="Arial" panose="020B0604020202020204" pitchFamily="34" charset="0"/>
            </a:endParaRPr>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latin typeface="Arial" panose="020B0604020202020204" pitchFamily="34" charset="0"/>
            </a:endParaRPr>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latin typeface="Arial" panose="020B0604020202020204" pitchFamily="34" charset="0"/>
              </a:rPr>
              <a:t>‹#›</a:t>
            </a:fld>
            <a:endParaRPr lang="en-GB" dirty="0">
              <a:latin typeface="Arial" panose="020B0604020202020204" pitchFamily="34" charset="0"/>
            </a:endParaRPr>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E0D7A42-0977-2147-8194-01C3DBCDFF3E}"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D92B9AF-1FF3-B64A-A57E-17202D6D58C9}" type="slidenum">
              <a:rPr lang="en-US" smtClean="0"/>
              <a:pPr/>
              <a:t>‹#›</a:t>
            </a:fld>
            <a:endParaRPr lang="en-US" dirty="0"/>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nice.org.uk/guidance/ta288" TargetMode="External"/><Relationship Id="rId2" Type="http://schemas.openxmlformats.org/officeDocument/2006/relationships/slide" Target="../slides/slide39.xml"/><Relationship Id="rId1" Type="http://schemas.openxmlformats.org/officeDocument/2006/relationships/notesMaster" Target="../notesMasters/notesMaster1.xml"/><Relationship Id="rId6" Type="http://schemas.openxmlformats.org/officeDocument/2006/relationships/hyperlink" Target="https://www.nice.org.uk/guidance/ta336" TargetMode="External"/><Relationship Id="rId5" Type="http://schemas.openxmlformats.org/officeDocument/2006/relationships/hyperlink" Target="https://www.nice.org.uk/guidance/ta390" TargetMode="External"/><Relationship Id="rId4" Type="http://schemas.openxmlformats.org/officeDocument/2006/relationships/hyperlink" Target="https://www.nice.org.uk/guidance/ta418"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knowdiabetes.org.uk/media/4787/medications-review-protocol-guidelines-v01.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dirty="0">
              <a:effectLst/>
              <a:highlight>
                <a:srgbClr val="00FFFF"/>
              </a:highligh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1</a:t>
            </a:fld>
            <a:endParaRPr lang="en-US"/>
          </a:p>
        </p:txBody>
      </p:sp>
    </p:spTree>
    <p:extLst>
      <p:ext uri="{BB962C8B-B14F-4D97-AF65-F5344CB8AC3E}">
        <p14:creationId xmlns:p14="http://schemas.microsoft.com/office/powerpoint/2010/main" val="329792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11</a:t>
            </a:fld>
            <a:endParaRPr lang="en-US" dirty="0"/>
          </a:p>
        </p:txBody>
      </p:sp>
    </p:spTree>
    <p:extLst>
      <p:ext uri="{BB962C8B-B14F-4D97-AF65-F5344CB8AC3E}">
        <p14:creationId xmlns:p14="http://schemas.microsoft.com/office/powerpoint/2010/main" val="420889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13</a:t>
            </a:fld>
            <a:endParaRPr lang="en-US" dirty="0"/>
          </a:p>
        </p:txBody>
      </p:sp>
    </p:spTree>
    <p:extLst>
      <p:ext uri="{BB962C8B-B14F-4D97-AF65-F5344CB8AC3E}">
        <p14:creationId xmlns:p14="http://schemas.microsoft.com/office/powerpoint/2010/main" val="378896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14</a:t>
            </a:fld>
            <a:endParaRPr lang="en-US" dirty="0"/>
          </a:p>
        </p:txBody>
      </p:sp>
    </p:spTree>
    <p:extLst>
      <p:ext uri="{BB962C8B-B14F-4D97-AF65-F5344CB8AC3E}">
        <p14:creationId xmlns:p14="http://schemas.microsoft.com/office/powerpoint/2010/main" val="262826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Segoe UI" panose="020B0502040204020203" pitchFamily="34" charset="0"/>
              </a:rPr>
              <a:t>Note to presenter about EAG's comment to be </a:t>
            </a:r>
            <a:r>
              <a:rPr lang="en-GB" sz="1800" dirty="0" err="1">
                <a:effectLst/>
                <a:latin typeface="Segoe UI" panose="020B0502040204020203" pitchFamily="34" charset="0"/>
              </a:rPr>
              <a:t>mindul</a:t>
            </a:r>
            <a:r>
              <a:rPr lang="en-GB" sz="1800" dirty="0">
                <a:effectLst/>
                <a:latin typeface="Segoe UI" panose="020B0502040204020203" pitchFamily="34" charset="0"/>
              </a:rPr>
              <a:t> about how we refer to dose increases in SURPASS - dose escalation rather than titration</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15</a:t>
            </a:fld>
            <a:endParaRPr lang="en-US" dirty="0"/>
          </a:p>
        </p:txBody>
      </p:sp>
    </p:spTree>
    <p:extLst>
      <p:ext uri="{BB962C8B-B14F-4D97-AF65-F5344CB8AC3E}">
        <p14:creationId xmlns:p14="http://schemas.microsoft.com/office/powerpoint/2010/main" val="3683644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Question to committee- </a:t>
            </a:r>
            <a:r>
              <a:rPr lang="en-GB" dirty="0">
                <a:solidFill>
                  <a:schemeClr val="tx1"/>
                </a:solidFill>
                <a:latin typeface="Arial" panose="020B0604020202020204" pitchFamily="34" charset="0"/>
              </a:rPr>
              <a:t>Are these baseline characteristics generalisable to NHS clinical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17</a:t>
            </a:fld>
            <a:endParaRPr lang="en-US" dirty="0"/>
          </a:p>
        </p:txBody>
      </p:sp>
    </p:spTree>
    <p:extLst>
      <p:ext uri="{BB962C8B-B14F-4D97-AF65-F5344CB8AC3E}">
        <p14:creationId xmlns:p14="http://schemas.microsoft.com/office/powerpoint/2010/main" val="2255300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effectLst/>
              </a:rPr>
              <a:t>Source: Tables 12, 14 and 16 of the CS</a:t>
            </a:r>
            <a:r>
              <a:rPr lang="en-GB" sz="1200" baseline="30000" dirty="0">
                <a:effectLst/>
              </a:rPr>
              <a:t>3</a:t>
            </a:r>
            <a:endParaRPr lang="en-GB" sz="1200" dirty="0">
              <a:effectLst/>
            </a:endParaRP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18</a:t>
            </a:fld>
            <a:endParaRPr lang="en-US" dirty="0"/>
          </a:p>
        </p:txBody>
      </p:sp>
    </p:spTree>
    <p:extLst>
      <p:ext uri="{BB962C8B-B14F-4D97-AF65-F5344CB8AC3E}">
        <p14:creationId xmlns:p14="http://schemas.microsoft.com/office/powerpoint/2010/main" val="817966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Company submission</a:t>
            </a:r>
          </a:p>
        </p:txBody>
      </p:sp>
      <p:sp>
        <p:nvSpPr>
          <p:cNvPr id="4" name="Slide Number Placeholder 3"/>
          <p:cNvSpPr>
            <a:spLocks noGrp="1"/>
          </p:cNvSpPr>
          <p:nvPr>
            <p:ph type="sldNum" sz="quarter" idx="5"/>
          </p:nvPr>
        </p:nvSpPr>
        <p:spPr/>
        <p:txBody>
          <a:bodyPr/>
          <a:lstStyle/>
          <a:p>
            <a:fld id="{3D92B9AF-1FF3-B64A-A57E-17202D6D58C9}" type="slidenum">
              <a:rPr lang="en-US" smtClean="0"/>
              <a:pPr/>
              <a:t>19</a:t>
            </a:fld>
            <a:endParaRPr lang="en-US" dirty="0"/>
          </a:p>
        </p:txBody>
      </p:sp>
    </p:spTree>
    <p:extLst>
      <p:ext uri="{BB962C8B-B14F-4D97-AF65-F5344CB8AC3E}">
        <p14:creationId xmlns:p14="http://schemas.microsoft.com/office/powerpoint/2010/main" val="363553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Note: efficacy </a:t>
            </a:r>
            <a:r>
              <a:rPr lang="en-GB" dirty="0" err="1">
                <a:latin typeface="+mn-lt"/>
              </a:rPr>
              <a:t>estimand</a:t>
            </a:r>
            <a:r>
              <a:rPr lang="en-GB" dirty="0">
                <a:latin typeface="+mn-lt"/>
              </a:rPr>
              <a:t> presented as for HbA1c</a:t>
            </a:r>
            <a:endParaRPr lang="en-GB"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20</a:t>
            </a:fld>
            <a:endParaRPr lang="en-US" dirty="0"/>
          </a:p>
        </p:txBody>
      </p:sp>
    </p:spTree>
    <p:extLst>
      <p:ext uri="{BB962C8B-B14F-4D97-AF65-F5344CB8AC3E}">
        <p14:creationId xmlns:p14="http://schemas.microsoft.com/office/powerpoint/2010/main" val="3578517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Note: efficacy </a:t>
            </a:r>
            <a:r>
              <a:rPr lang="en-GB" dirty="0" err="1">
                <a:latin typeface="+mn-lt"/>
              </a:rPr>
              <a:t>estimand</a:t>
            </a:r>
            <a:r>
              <a:rPr lang="en-GB" dirty="0">
                <a:latin typeface="+mn-lt"/>
              </a:rPr>
              <a:t> presented as for HbA1c</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21</a:t>
            </a:fld>
            <a:endParaRPr lang="en-US" dirty="0"/>
          </a:p>
        </p:txBody>
      </p:sp>
    </p:spTree>
    <p:extLst>
      <p:ext uri="{BB962C8B-B14F-4D97-AF65-F5344CB8AC3E}">
        <p14:creationId xmlns:p14="http://schemas.microsoft.com/office/powerpoint/2010/main" val="910710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effectLst/>
              </a:rPr>
              <a:t>Source: Table 62 65 of the CS</a:t>
            </a:r>
            <a:r>
              <a:rPr lang="en-GB" sz="1200" baseline="30000" dirty="0">
                <a:effectLst/>
              </a:rPr>
              <a:t>3</a:t>
            </a:r>
            <a:r>
              <a:rPr lang="en-GB" sz="1200" dirty="0">
                <a:effectLst/>
              </a:rPr>
              <a:t> </a:t>
            </a:r>
          </a:p>
          <a:p>
            <a:pPr algn="just"/>
            <a:endParaRPr lang="en-GB" sz="1200" baseline="30000" dirty="0">
              <a:effectLst/>
            </a:endParaRPr>
          </a:p>
          <a:p>
            <a:endParaRPr lang="en-GB"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22</a:t>
            </a:fld>
            <a:endParaRPr lang="en-US" dirty="0"/>
          </a:p>
        </p:txBody>
      </p:sp>
    </p:spTree>
    <p:extLst>
      <p:ext uri="{BB962C8B-B14F-4D97-AF65-F5344CB8AC3E}">
        <p14:creationId xmlns:p14="http://schemas.microsoft.com/office/powerpoint/2010/main" val="1280178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a:t>
            </a:fld>
            <a:endParaRPr lang="en-US" dirty="0"/>
          </a:p>
        </p:txBody>
      </p:sp>
    </p:spTree>
    <p:extLst>
      <p:ext uri="{BB962C8B-B14F-4D97-AF65-F5344CB8AC3E}">
        <p14:creationId xmlns:p14="http://schemas.microsoft.com/office/powerpoint/2010/main" val="3160034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300"/>
              </a:spcBef>
            </a:pPr>
            <a:r>
              <a:rPr lang="en-US" sz="800" dirty="0">
                <a:effectLst/>
              </a:rPr>
              <a:t>Source: Table 46, CS.</a:t>
            </a:r>
            <a:r>
              <a:rPr lang="en-US" sz="800" baseline="30000" dirty="0">
                <a:effectLst/>
              </a:rPr>
              <a:t>3</a:t>
            </a:r>
            <a:endParaRPr lang="en-GB" sz="800" dirty="0">
              <a:effectLst/>
            </a:endParaRPr>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23</a:t>
            </a:fld>
            <a:endParaRPr lang="en-US" dirty="0"/>
          </a:p>
        </p:txBody>
      </p:sp>
    </p:spTree>
    <p:extLst>
      <p:ext uri="{BB962C8B-B14F-4D97-AF65-F5344CB8AC3E}">
        <p14:creationId xmlns:p14="http://schemas.microsoft.com/office/powerpoint/2010/main" val="30705038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a:t>
            </a:r>
            <a:r>
              <a:rPr lang="en-GB" sz="12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BMI data for studies in the main analyses were limited</a:t>
            </a:r>
          </a:p>
          <a:p>
            <a:endParaRPr lang="en-GB" sz="12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j-lt"/>
            </a:endParaRPr>
          </a:p>
          <a:p>
            <a:endParaRPr lang="en-GB" dirty="0"/>
          </a:p>
          <a:p>
            <a:endParaRPr lang="en-GB" sz="12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24</a:t>
            </a:fld>
            <a:endParaRPr lang="en-US" dirty="0"/>
          </a:p>
        </p:txBody>
      </p:sp>
    </p:spTree>
    <p:extLst>
      <p:ext uri="{BB962C8B-B14F-4D97-AF65-F5344CB8AC3E}">
        <p14:creationId xmlns:p14="http://schemas.microsoft.com/office/powerpoint/2010/main" val="440173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25</a:t>
            </a:fld>
            <a:endParaRPr lang="en-US" dirty="0"/>
          </a:p>
        </p:txBody>
      </p:sp>
    </p:spTree>
    <p:extLst>
      <p:ext uri="{BB962C8B-B14F-4D97-AF65-F5344CB8AC3E}">
        <p14:creationId xmlns:p14="http://schemas.microsoft.com/office/powerpoint/2010/main" val="10366822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26</a:t>
            </a:fld>
            <a:endParaRPr lang="en-US" dirty="0"/>
          </a:p>
        </p:txBody>
      </p:sp>
    </p:spTree>
    <p:extLst>
      <p:ext uri="{BB962C8B-B14F-4D97-AF65-F5344CB8AC3E}">
        <p14:creationId xmlns:p14="http://schemas.microsoft.com/office/powerpoint/2010/main" val="1021616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b="0" dirty="0"/>
              <a:t> </a:t>
            </a:r>
            <a:r>
              <a:rPr lang="en-GB" dirty="0"/>
              <a:t>Company submission, Document B, EAG report, company response to clarification (p39)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kern="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27</a:t>
            </a:fld>
            <a:endParaRPr lang="en-US" dirty="0"/>
          </a:p>
        </p:txBody>
      </p:sp>
    </p:spTree>
    <p:extLst>
      <p:ext uri="{BB962C8B-B14F-4D97-AF65-F5344CB8AC3E}">
        <p14:creationId xmlns:p14="http://schemas.microsoft.com/office/powerpoint/2010/main" val="2045549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dirty="0">
              <a:effectLst/>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28</a:t>
            </a:fld>
            <a:endParaRPr lang="en-US" dirty="0"/>
          </a:p>
        </p:txBody>
      </p:sp>
    </p:spTree>
    <p:extLst>
      <p:ext uri="{BB962C8B-B14F-4D97-AF65-F5344CB8AC3E}">
        <p14:creationId xmlns:p14="http://schemas.microsoft.com/office/powerpoint/2010/main" val="1411134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GB" sz="1800" b="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Source:</a:t>
            </a:r>
            <a:r>
              <a:rPr lang="en-GB" sz="18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latin typeface="+mj-lt"/>
              </a:rPr>
              <a:t>company response to EAG report</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30</a:t>
            </a:fld>
            <a:endParaRPr lang="en-US" dirty="0"/>
          </a:p>
        </p:txBody>
      </p:sp>
    </p:spTree>
    <p:extLst>
      <p:ext uri="{BB962C8B-B14F-4D97-AF65-F5344CB8AC3E}">
        <p14:creationId xmlns:p14="http://schemas.microsoft.com/office/powerpoint/2010/main" val="4100257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Company submission Table 75, 82, 86</a:t>
            </a:r>
          </a:p>
        </p:txBody>
      </p:sp>
      <p:sp>
        <p:nvSpPr>
          <p:cNvPr id="4" name="Slide Number Placeholder 3"/>
          <p:cNvSpPr>
            <a:spLocks noGrp="1"/>
          </p:cNvSpPr>
          <p:nvPr>
            <p:ph type="sldNum" sz="quarter" idx="5"/>
          </p:nvPr>
        </p:nvSpPr>
        <p:spPr/>
        <p:txBody>
          <a:bodyPr/>
          <a:lstStyle/>
          <a:p>
            <a:fld id="{3D92B9AF-1FF3-B64A-A57E-17202D6D58C9}" type="slidenum">
              <a:rPr lang="en-US" smtClean="0"/>
              <a:pPr/>
              <a:t>31</a:t>
            </a:fld>
            <a:endParaRPr lang="en-US" dirty="0"/>
          </a:p>
        </p:txBody>
      </p:sp>
    </p:spTree>
    <p:extLst>
      <p:ext uri="{BB962C8B-B14F-4D97-AF65-F5344CB8AC3E}">
        <p14:creationId xmlns:p14="http://schemas.microsoft.com/office/powerpoint/2010/main" val="1855014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32</a:t>
            </a:fld>
            <a:endParaRPr lang="en-US" dirty="0"/>
          </a:p>
        </p:txBody>
      </p:sp>
    </p:spTree>
    <p:extLst>
      <p:ext uri="{BB962C8B-B14F-4D97-AF65-F5344CB8AC3E}">
        <p14:creationId xmlns:p14="http://schemas.microsoft.com/office/powerpoint/2010/main" val="1299509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34</a:t>
            </a:fld>
            <a:endParaRPr lang="en-US" dirty="0"/>
          </a:p>
        </p:txBody>
      </p:sp>
    </p:spTree>
    <p:extLst>
      <p:ext uri="{BB962C8B-B14F-4D97-AF65-F5344CB8AC3E}">
        <p14:creationId xmlns:p14="http://schemas.microsoft.com/office/powerpoint/2010/main" val="3727489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Issues 11 and 12 now resolved</a:t>
            </a:r>
          </a:p>
        </p:txBody>
      </p:sp>
      <p:sp>
        <p:nvSpPr>
          <p:cNvPr id="4" name="Slide Number Placeholder 3"/>
          <p:cNvSpPr>
            <a:spLocks noGrp="1"/>
          </p:cNvSpPr>
          <p:nvPr>
            <p:ph type="sldNum" sz="quarter" idx="5"/>
          </p:nvPr>
        </p:nvSpPr>
        <p:spPr/>
        <p:txBody>
          <a:bodyPr/>
          <a:lstStyle/>
          <a:p>
            <a:fld id="{3D92B9AF-1FF3-B64A-A57E-17202D6D58C9}" type="slidenum">
              <a:rPr lang="en-US" smtClean="0"/>
              <a:pPr/>
              <a:t>3</a:t>
            </a:fld>
            <a:endParaRPr lang="en-US" dirty="0"/>
          </a:p>
        </p:txBody>
      </p:sp>
    </p:spTree>
    <p:extLst>
      <p:ext uri="{BB962C8B-B14F-4D97-AF65-F5344CB8AC3E}">
        <p14:creationId xmlns:p14="http://schemas.microsoft.com/office/powerpoint/2010/main" val="2771321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36</a:t>
            </a:fld>
            <a:endParaRPr lang="en-US" dirty="0"/>
          </a:p>
        </p:txBody>
      </p:sp>
    </p:spTree>
    <p:extLst>
      <p:ext uri="{BB962C8B-B14F-4D97-AF65-F5344CB8AC3E}">
        <p14:creationId xmlns:p14="http://schemas.microsoft.com/office/powerpoint/2010/main" val="3660300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37</a:t>
            </a:fld>
            <a:endParaRPr lang="en-US" dirty="0"/>
          </a:p>
        </p:txBody>
      </p:sp>
    </p:spTree>
    <p:extLst>
      <p:ext uri="{BB962C8B-B14F-4D97-AF65-F5344CB8AC3E}">
        <p14:creationId xmlns:p14="http://schemas.microsoft.com/office/powerpoint/2010/main" val="1886814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company clarification response, </a:t>
            </a:r>
            <a:r>
              <a:rPr lang="en-GB" sz="1800" dirty="0" err="1">
                <a:effectLst/>
                <a:latin typeface="Times New Roman" panose="02020603050405020304" pitchFamily="18" charset="0"/>
                <a:ea typeface="Times New Roman" panose="02020603050405020304" pitchFamily="18" charset="0"/>
              </a:rPr>
              <a:t>Tirzepatide</a:t>
            </a:r>
            <a:r>
              <a:rPr lang="en-GB" sz="1800" dirty="0">
                <a:effectLst/>
                <a:latin typeface="Times New Roman" panose="02020603050405020304" pitchFamily="18" charset="0"/>
                <a:ea typeface="Times New Roman" panose="02020603050405020304" pitchFamily="18" charset="0"/>
              </a:rPr>
              <a:t> 5 mg vs </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38</a:t>
            </a:fld>
            <a:endParaRPr lang="en-US" dirty="0"/>
          </a:p>
        </p:txBody>
      </p:sp>
    </p:spTree>
    <p:extLst>
      <p:ext uri="{BB962C8B-B14F-4D97-AF65-F5344CB8AC3E}">
        <p14:creationId xmlns:p14="http://schemas.microsoft.com/office/powerpoint/2010/main" val="911741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Source: </a:t>
            </a:r>
            <a:r>
              <a:rPr lang="en-GB" b="0" dirty="0"/>
              <a:t>NICE final scope. </a:t>
            </a:r>
            <a:r>
              <a:rPr lang="en-GB" dirty="0"/>
              <a:t>Company submission, Document B, Table 1. EAG report, sections 2.2.1, 2.3.</a:t>
            </a:r>
          </a:p>
          <a:p>
            <a:pPr>
              <a:lnSpc>
                <a:spcPct val="115000"/>
              </a:lnSpc>
              <a:spcAft>
                <a:spcPts val="1200"/>
              </a:spcAft>
            </a:pPr>
            <a:r>
              <a:rPr lang="en-GB" sz="1800" i="1"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Additive approach to combining utilities:</a:t>
            </a:r>
            <a:r>
              <a:rPr lang="en-GB"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Dapagliflozin in combination therapy for treating type 2 diabetes. Technology appraisal guidance [TA288], 26 June 2013. </a:t>
            </a:r>
            <a:r>
              <a:rPr lang="en-GB" sz="1800" u="sng" dirty="0">
                <a:solidFill>
                  <a:srgbClr val="1F497D"/>
                </a:solidFill>
                <a:effectLst/>
                <a:latin typeface="Arial" panose="020B0604020202020204" pitchFamily="34" charset="0"/>
                <a:ea typeface="Times New Roman" panose="02020603050405020304" pitchFamily="18" charset="0"/>
                <a:cs typeface="Arial" panose="020B0604020202020204" pitchFamily="34" charset="0"/>
                <a:hlinkClick r:id="rId3"/>
              </a:rPr>
              <a:t>https://www.nice.org.uk/guidance/ta288</a:t>
            </a:r>
            <a:endParaRPr lang="en-GB" sz="18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GB" sz="1800" i="1"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Additive approach to combining utilities:</a:t>
            </a:r>
            <a:r>
              <a:rPr lang="en-GB"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Dapagliflozin in triple therapy for treating type 2 diabetes. Technology appraisal guidance [TA418], 23 November 2016. </a:t>
            </a:r>
            <a:r>
              <a:rPr lang="en-GB" sz="1800" u="sng" dirty="0">
                <a:solidFill>
                  <a:srgbClr val="1F497D"/>
                </a:solidFill>
                <a:effectLst/>
                <a:latin typeface="Arial" panose="020B0604020202020204" pitchFamily="34" charset="0"/>
                <a:ea typeface="Times New Roman" panose="02020603050405020304" pitchFamily="18" charset="0"/>
                <a:cs typeface="Arial" panose="020B0604020202020204" pitchFamily="34" charset="0"/>
                <a:hlinkClick r:id="rId4"/>
              </a:rPr>
              <a:t>https://www.nice.org.uk/guidance/ta418</a:t>
            </a:r>
            <a:r>
              <a:rPr lang="en-GB"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en-GB" sz="1800" i="1"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Approach not reported (assumed additive based on data presented):</a:t>
            </a:r>
            <a:r>
              <a:rPr lang="en-GB"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Canagliflozin, dapagliflozin and empagliflozin as monotherapies for treating type 2 diabetes. Technology appraisal guidance [TA390], 25 May 2016. </a:t>
            </a:r>
            <a:r>
              <a:rPr lang="en-GB" sz="1800" u="sng" dirty="0">
                <a:solidFill>
                  <a:srgbClr val="1F497D"/>
                </a:solidFill>
                <a:effectLst/>
                <a:latin typeface="Arial" panose="020B0604020202020204" pitchFamily="34" charset="0"/>
                <a:ea typeface="Times New Roman" panose="02020603050405020304" pitchFamily="18" charset="0"/>
                <a:cs typeface="Arial" panose="020B0604020202020204" pitchFamily="34" charset="0"/>
                <a:hlinkClick r:id="rId5"/>
              </a:rPr>
              <a:t>https://www.nice.org.uk/guidance/ta390</a:t>
            </a:r>
            <a:r>
              <a:rPr lang="en-GB"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endParaRPr lang="en-GB" sz="18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i="1" dirty="0">
                <a:effectLst/>
                <a:latin typeface="Times New Roman" panose="02020603050405020304" pitchFamily="18" charset="0"/>
                <a:ea typeface="Times New Roman" panose="02020603050405020304" pitchFamily="18" charset="0"/>
                <a:cs typeface="Arial" panose="020B0604020202020204" pitchFamily="34" charset="0"/>
              </a:rPr>
              <a:t>Approach not reported (assumed additive based on data presented):</a:t>
            </a:r>
            <a:r>
              <a:rPr lang="en-GB" sz="1800" dirty="0">
                <a:effectLst/>
                <a:latin typeface="Times New Roman" panose="02020603050405020304" pitchFamily="18" charset="0"/>
                <a:ea typeface="Times New Roman" panose="02020603050405020304" pitchFamily="18" charset="0"/>
                <a:cs typeface="Arial" panose="020B0604020202020204" pitchFamily="34" charset="0"/>
              </a:rPr>
              <a:t> Empagliflozin in combination therapy for treating type 2 diabetes. Technology appraisal guidance [TA336], 25 March 2015. </a:t>
            </a:r>
            <a:r>
              <a:rPr lang="en-GB" sz="1800" u="sng" dirty="0">
                <a:solidFill>
                  <a:srgbClr val="0000FF"/>
                </a:solidFill>
                <a:effectLst/>
                <a:latin typeface="Times New Roman" panose="02020603050405020304" pitchFamily="18" charset="0"/>
                <a:ea typeface="Times New Roman" panose="02020603050405020304" pitchFamily="18" charset="0"/>
                <a:cs typeface="Arial" panose="020B0604020202020204" pitchFamily="34" charset="0"/>
                <a:hlinkClick r:id="rId6"/>
              </a:rPr>
              <a:t>https://www.nice.org.uk/guidance/ta336</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39</a:t>
            </a:fld>
            <a:endParaRPr lang="en-US" dirty="0"/>
          </a:p>
        </p:txBody>
      </p:sp>
    </p:spTree>
    <p:extLst>
      <p:ext uri="{BB962C8B-B14F-4D97-AF65-F5344CB8AC3E}">
        <p14:creationId xmlns:p14="http://schemas.microsoft.com/office/powerpoint/2010/main" val="396948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40</a:t>
            </a:fld>
            <a:endParaRPr lang="en-US" dirty="0"/>
          </a:p>
        </p:txBody>
      </p:sp>
    </p:spTree>
    <p:extLst>
      <p:ext uri="{BB962C8B-B14F-4D97-AF65-F5344CB8AC3E}">
        <p14:creationId xmlns:p14="http://schemas.microsoft.com/office/powerpoint/2010/main" val="6547448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EAG report, company submission, company response to clarification</a:t>
            </a:r>
          </a:p>
          <a:p>
            <a:r>
              <a:rPr lang="en-GB" dirty="0"/>
              <a:t>Note- utility discrepancies- </a:t>
            </a:r>
            <a:r>
              <a:rPr lang="en-GB" dirty="0" err="1"/>
              <a:t>eag</a:t>
            </a:r>
            <a:r>
              <a:rPr lang="en-GB" dirty="0"/>
              <a:t>- resolve discrepancies related to utility values and costs</a:t>
            </a:r>
          </a:p>
          <a:p>
            <a:endParaRPr lang="en-GB"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42</a:t>
            </a:fld>
            <a:endParaRPr lang="en-US" dirty="0"/>
          </a:p>
        </p:txBody>
      </p:sp>
    </p:spTree>
    <p:extLst>
      <p:ext uri="{BB962C8B-B14F-4D97-AF65-F5344CB8AC3E}">
        <p14:creationId xmlns:p14="http://schemas.microsoft.com/office/powerpoint/2010/main" val="3274593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43</a:t>
            </a:fld>
            <a:endParaRPr lang="en-US" dirty="0"/>
          </a:p>
        </p:txBody>
      </p:sp>
    </p:spTree>
    <p:extLst>
      <p:ext uri="{BB962C8B-B14F-4D97-AF65-F5344CB8AC3E}">
        <p14:creationId xmlns:p14="http://schemas.microsoft.com/office/powerpoint/2010/main" val="37973734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Sensitivity analyses presented for all TZP doses and all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HDL and LDL changes for tirzepatide matched to dulaglutide </a:t>
            </a:r>
            <a:endParaRPr lang="en-GB" sz="12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48</a:t>
            </a:fld>
            <a:endParaRPr lang="en-US" dirty="0"/>
          </a:p>
        </p:txBody>
      </p:sp>
    </p:spTree>
    <p:extLst>
      <p:ext uri="{BB962C8B-B14F-4D97-AF65-F5344CB8AC3E}">
        <p14:creationId xmlns:p14="http://schemas.microsoft.com/office/powerpoint/2010/main" val="3935705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Sensitivity analyses presented for all TZP doses and all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HDL and LDL changes for tirzepatide matched to dulaglutide </a:t>
            </a:r>
            <a:endParaRPr lang="en-GB" sz="12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49</a:t>
            </a:fld>
            <a:endParaRPr lang="en-US" dirty="0"/>
          </a:p>
        </p:txBody>
      </p:sp>
    </p:spTree>
    <p:extLst>
      <p:ext uri="{BB962C8B-B14F-4D97-AF65-F5344CB8AC3E}">
        <p14:creationId xmlns:p14="http://schemas.microsoft.com/office/powerpoint/2010/main" val="30109742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Sensitivity analyses presented for all TZP doses and all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dk1"/>
                </a:solidFill>
                <a:effectLst/>
                <a:latin typeface="+mn-lt"/>
                <a:ea typeface="+mn-ea"/>
                <a:cs typeface="+mn-cs"/>
              </a:rPr>
              <a:t>Weight loss utilities included in year 1</a:t>
            </a:r>
            <a:endParaRPr lang="en-GB" sz="1200" b="0" kern="1200" dirty="0">
              <a:solidFill>
                <a:schemeClr val="tx1"/>
              </a:solidFill>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50</a:t>
            </a:fld>
            <a:endParaRPr lang="en-US" dirty="0"/>
          </a:p>
        </p:txBody>
      </p:sp>
    </p:spTree>
    <p:extLst>
      <p:ext uri="{BB962C8B-B14F-4D97-AF65-F5344CB8AC3E}">
        <p14:creationId xmlns:p14="http://schemas.microsoft.com/office/powerpoint/2010/main" val="237623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4</a:t>
            </a:fld>
            <a:endParaRPr lang="en-US" dirty="0"/>
          </a:p>
        </p:txBody>
      </p:sp>
    </p:spTree>
    <p:extLst>
      <p:ext uri="{BB962C8B-B14F-4D97-AF65-F5344CB8AC3E}">
        <p14:creationId xmlns:p14="http://schemas.microsoft.com/office/powerpoint/2010/main" val="20392923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t" latinLnBrk="0" hangingPunct="1">
              <a:spcBef>
                <a:spcPts val="0"/>
              </a:spcBef>
              <a:spcAft>
                <a:spcPts val="0"/>
              </a:spcAft>
            </a:pPr>
            <a:r>
              <a:rPr lang="en-GB" dirty="0"/>
              <a:t>Sensitivity analyses presented for all TZP doses and all comparisons: </a:t>
            </a:r>
          </a:p>
          <a:p>
            <a:pPr marL="285750" indent="-285750" algn="l" rtl="0" eaLnBrk="1" fontAlgn="t" latinLnBrk="0" hangingPunct="1">
              <a:spcBef>
                <a:spcPts val="0"/>
              </a:spcBef>
              <a:spcAft>
                <a:spcPts val="0"/>
              </a:spcAft>
              <a:buFont typeface="Arial" panose="020B0604020202020204" pitchFamily="34" charset="0"/>
              <a:buChar char="•"/>
            </a:pPr>
            <a:r>
              <a:rPr lang="en-GB" sz="1800" b="0" i="0" u="none" strike="noStrike" kern="1200" dirty="0">
                <a:solidFill>
                  <a:srgbClr val="000000"/>
                </a:solidFill>
                <a:effectLst/>
                <a:latin typeface="Arial" panose="020B0604020202020204" pitchFamily="34" charset="0"/>
              </a:rPr>
              <a:t>Costs associated with nausea included</a:t>
            </a:r>
            <a:endParaRPr lang="en-GB" sz="1800" b="0" i="0" u="none" strike="noStrike" dirty="0">
              <a:effectLst/>
              <a:latin typeface="Arial" panose="020B0604020202020204" pitchFamily="34" charset="0"/>
            </a:endParaRPr>
          </a:p>
          <a:p>
            <a:pPr marL="285750" marR="0" indent="-285750" algn="l" rtl="0" eaLnBrk="1" fontAlgn="auto" latinLnBrk="0" hangingPunct="1">
              <a:spcBef>
                <a:spcPts val="0"/>
              </a:spcBef>
              <a:spcAft>
                <a:spcPts val="0"/>
              </a:spcAft>
              <a:buFont typeface="Arial" panose="020B0604020202020204" pitchFamily="34" charset="0"/>
              <a:buChar char="•"/>
            </a:pPr>
            <a:r>
              <a:rPr lang="en-GB" sz="1800" b="0" i="0" u="none" strike="noStrike" kern="1200" dirty="0">
                <a:solidFill>
                  <a:srgbClr val="000000"/>
                </a:solidFill>
                <a:effectLst/>
                <a:latin typeface="Arial" panose="020B0604020202020204" pitchFamily="34" charset="0"/>
              </a:rPr>
              <a:t>Health state costs associated with T2D included</a:t>
            </a:r>
          </a:p>
          <a:p>
            <a:pPr marL="0" marR="0" indent="0" algn="l" rtl="0" eaLnBrk="1" fontAlgn="auto" latinLnBrk="0" hangingPunct="1">
              <a:spcBef>
                <a:spcPts val="0"/>
              </a:spcBef>
              <a:spcAft>
                <a:spcPts val="0"/>
              </a:spcAft>
              <a:buFont typeface="Arial" panose="020B0604020202020204" pitchFamily="34" charset="0"/>
              <a:buNone/>
            </a:pPr>
            <a:r>
              <a:rPr lang="en-GB" sz="1800" b="0" i="0" u="none" strike="noStrike" kern="1200" dirty="0">
                <a:solidFill>
                  <a:srgbClr val="000000"/>
                </a:solidFill>
                <a:effectLst/>
                <a:latin typeface="Arial" panose="020B0604020202020204" pitchFamily="34" charset="0"/>
              </a:rPr>
              <a:t>Sensitivity analyses presented for all TZP doses (vs </a:t>
            </a:r>
            <a:r>
              <a:rPr lang="en-GB" sz="1800" b="0" i="0" u="none" strike="noStrike" kern="1200" dirty="0" err="1">
                <a:solidFill>
                  <a:srgbClr val="000000"/>
                </a:solidFill>
                <a:effectLst/>
                <a:latin typeface="Arial" panose="020B0604020202020204" pitchFamily="34" charset="0"/>
              </a:rPr>
              <a:t>semaglutide</a:t>
            </a:r>
            <a:r>
              <a:rPr lang="en-GB" sz="1800" b="0" i="0" u="none" strike="noStrike" kern="1200" dirty="0">
                <a:solidFill>
                  <a:srgbClr val="000000"/>
                </a:solidFill>
                <a:effectLst/>
                <a:latin typeface="Arial" panose="020B0604020202020204" pitchFamily="34" charset="0"/>
              </a:rPr>
              <a:t> 0.5/1mg):</a:t>
            </a:r>
          </a:p>
          <a:p>
            <a:pPr marL="285750" marR="0" indent="-285750" algn="l" rtl="0" eaLnBrk="1" fontAlgn="auto" latinLnBrk="0" hangingPunct="1">
              <a:spcBef>
                <a:spcPts val="0"/>
              </a:spcBef>
              <a:spcAft>
                <a:spcPts val="0"/>
              </a:spcAft>
              <a:buFont typeface="Arial" panose="020B0604020202020204" pitchFamily="34" charset="0"/>
              <a:buChar char="•"/>
            </a:pPr>
            <a:r>
              <a:rPr lang="en-GB" sz="1800" b="0" i="0" u="none" strike="noStrike" kern="1200" dirty="0">
                <a:solidFill>
                  <a:srgbClr val="000000"/>
                </a:solidFill>
                <a:effectLst/>
                <a:latin typeface="Arial" panose="020B0604020202020204" pitchFamily="34" charset="0"/>
              </a:rPr>
              <a:t>Time horizon</a:t>
            </a:r>
          </a:p>
          <a:p>
            <a:pPr marL="285750" marR="0" indent="-285750" algn="l" rtl="0" eaLnBrk="1" fontAlgn="auto" latinLnBrk="0" hangingPunct="1">
              <a:spcBef>
                <a:spcPts val="0"/>
              </a:spcBef>
              <a:spcAft>
                <a:spcPts val="0"/>
              </a:spcAft>
              <a:buFont typeface="Arial" panose="020B0604020202020204" pitchFamily="34" charset="0"/>
              <a:buChar char="•"/>
            </a:pPr>
            <a:r>
              <a:rPr lang="en-GB" sz="1800" b="0" i="0" u="none" strike="noStrike" kern="1200" dirty="0">
                <a:solidFill>
                  <a:srgbClr val="000000"/>
                </a:solidFill>
                <a:effectLst/>
                <a:latin typeface="Arial" panose="020B0604020202020204" pitchFamily="34" charset="0"/>
              </a:rPr>
              <a:t>Discount rate</a:t>
            </a:r>
            <a:endParaRPr lang="en-GB" sz="1800" b="0" i="0" u="none" strike="noStrike" dirty="0">
              <a:effectLst/>
              <a:latin typeface="Arial" panose="020B0604020202020204" pitchFamily="34"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51</a:t>
            </a:fld>
            <a:endParaRPr lang="en-US" dirty="0"/>
          </a:p>
        </p:txBody>
      </p:sp>
    </p:spTree>
    <p:extLst>
      <p:ext uri="{BB962C8B-B14F-4D97-AF65-F5344CB8AC3E}">
        <p14:creationId xmlns:p14="http://schemas.microsoft.com/office/powerpoint/2010/main" val="583099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effectLst/>
              </a:rPr>
              <a:t>Source: Table 62 65 of the CS</a:t>
            </a:r>
            <a:r>
              <a:rPr lang="en-GB" sz="1200" baseline="30000" dirty="0">
                <a:effectLst/>
              </a:rPr>
              <a:t>3</a:t>
            </a:r>
            <a:r>
              <a:rPr lang="en-GB" sz="1200" dirty="0">
                <a:effectLst/>
              </a:rPr>
              <a:t> </a:t>
            </a:r>
          </a:p>
          <a:p>
            <a:pPr algn="just"/>
            <a:endParaRPr lang="en-GB" sz="1200" baseline="30000" dirty="0">
              <a:effectLst/>
            </a:endParaRPr>
          </a:p>
          <a:p>
            <a:endParaRPr lang="en-GB" dirty="0"/>
          </a:p>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54</a:t>
            </a:fld>
            <a:endParaRPr lang="en-US" dirty="0"/>
          </a:p>
        </p:txBody>
      </p:sp>
    </p:spTree>
    <p:extLst>
      <p:ext uri="{BB962C8B-B14F-4D97-AF65-F5344CB8AC3E}">
        <p14:creationId xmlns:p14="http://schemas.microsoft.com/office/powerpoint/2010/main" val="29648555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Source: </a:t>
            </a:r>
            <a:r>
              <a:rPr lang="en-GB" sz="1800" dirty="0">
                <a:solidFill>
                  <a:srgbClr val="000000"/>
                </a:solidFill>
                <a:effectLst/>
                <a:latin typeface="Times New Roman" panose="02020603050405020304" pitchFamily="18" charset="0"/>
                <a:ea typeface="Calibri" panose="020F0502020204030204" pitchFamily="34" charset="0"/>
              </a:rPr>
              <a:t>Based on Figure 40 of the CS.</a:t>
            </a:r>
            <a:r>
              <a:rPr lang="en-GB" sz="1800" baseline="30000" dirty="0">
                <a:solidFill>
                  <a:srgbClr val="000000"/>
                </a:solidFill>
                <a:effectLst/>
                <a:latin typeface="Times New Roman" panose="02020603050405020304" pitchFamily="18" charset="0"/>
                <a:ea typeface="Calibri" panose="020F0502020204030204" pitchFamily="34" charset="0"/>
              </a:rPr>
              <a:t>3</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55</a:t>
            </a:fld>
            <a:endParaRPr lang="en-US" dirty="0"/>
          </a:p>
        </p:txBody>
      </p:sp>
    </p:spTree>
    <p:extLst>
      <p:ext uri="{BB962C8B-B14F-4D97-AF65-F5344CB8AC3E}">
        <p14:creationId xmlns:p14="http://schemas.microsoft.com/office/powerpoint/2010/main" val="12029337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effectLst/>
              </a:rPr>
              <a:t>Table 55, CS.</a:t>
            </a:r>
            <a:r>
              <a:rPr lang="en-GB" sz="1200" baseline="30000" dirty="0">
                <a:effectLst/>
              </a:rPr>
              <a:t>3</a:t>
            </a:r>
            <a:endParaRPr lang="en-GB" sz="1200" dirty="0">
              <a:effectLst/>
            </a:endParaRPr>
          </a:p>
          <a:p>
            <a:pPr algn="just"/>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j-lt"/>
            </a:endParaRPr>
          </a:p>
          <a:p>
            <a:endParaRPr lang="en-GB" dirty="0"/>
          </a:p>
          <a:p>
            <a:endParaRPr lang="en-GB" sz="12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92B9AF-1FF3-B64A-A57E-17202D6D58C9}" type="slidenum">
              <a:rPr lang="en-US" smtClean="0"/>
              <a:pPr/>
              <a:t>56</a:t>
            </a:fld>
            <a:endParaRPr lang="en-US" dirty="0"/>
          </a:p>
        </p:txBody>
      </p:sp>
    </p:spTree>
    <p:extLst>
      <p:ext uri="{BB962C8B-B14F-4D97-AF65-F5344CB8AC3E}">
        <p14:creationId xmlns:p14="http://schemas.microsoft.com/office/powerpoint/2010/main" val="286723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57</a:t>
            </a:fld>
            <a:endParaRPr lang="en-US" dirty="0"/>
          </a:p>
        </p:txBody>
      </p:sp>
    </p:spTree>
    <p:extLst>
      <p:ext uri="{BB962C8B-B14F-4D97-AF65-F5344CB8AC3E}">
        <p14:creationId xmlns:p14="http://schemas.microsoft.com/office/powerpoint/2010/main" val="1224743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medications-review-protocol-guidelines-v01.pdf (knowdiabetes.org.uk)</a:t>
            </a:r>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5</a:t>
            </a:fld>
            <a:endParaRPr lang="en-US" dirty="0"/>
          </a:p>
        </p:txBody>
      </p:sp>
    </p:spTree>
    <p:extLst>
      <p:ext uri="{BB962C8B-B14F-4D97-AF65-F5344CB8AC3E}">
        <p14:creationId xmlns:p14="http://schemas.microsoft.com/office/powerpoint/2010/main" val="2404886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pPr/>
              <a:t>6</a:t>
            </a:fld>
            <a:endParaRPr lang="en-US" dirty="0"/>
          </a:p>
        </p:txBody>
      </p:sp>
    </p:spTree>
    <p:extLst>
      <p:ext uri="{BB962C8B-B14F-4D97-AF65-F5344CB8AC3E}">
        <p14:creationId xmlns:p14="http://schemas.microsoft.com/office/powerpoint/2010/main" val="584597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347238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623575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a:p>
        </p:txBody>
      </p:sp>
    </p:spTree>
    <p:extLst>
      <p:ext uri="{BB962C8B-B14F-4D97-AF65-F5344CB8AC3E}">
        <p14:creationId xmlns:p14="http://schemas.microsoft.com/office/powerpoint/2010/main" val="29442917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5"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E57A747B-9E90-DACB-5813-5ED5C7C3B5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5CC9FE9-D734-EAD4-B8FD-F6E441BA930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67B2196E-3391-C5F1-3D54-4A20CC141C2B}"/>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5" name="Rectangle 4" descr="Marker showing slides are confidential ">
            <a:extLst>
              <a:ext uri="{FF2B5EF4-FFF2-40B4-BE49-F238E27FC236}">
                <a16:creationId xmlns:a16="http://schemas.microsoft.com/office/drawing/2014/main" id="{32A58F66-3E35-CCD6-0FD0-288DC0930A7B}"/>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2086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ample Page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1524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7E5732A2-0045-36A6-288A-34640127F3B8}"/>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177587" cy="3641147"/>
          </a:xfrm>
        </p:spPr>
        <p:txBody>
          <a:bodyPr/>
          <a:lstStyle>
            <a:lvl1pPr>
              <a:lnSpc>
                <a:spcPct val="150000"/>
              </a:lnSpc>
              <a:defRPr sz="1800">
                <a:latin typeface="Arial" panose="020B0604020202020204" pitchFamily="34" charset="0"/>
                <a:ea typeface="Arial" panose="02000503000000020004" pitchFamily="2" charset="0"/>
              </a:defRPr>
            </a:lvl1pPr>
            <a:lvl2pPr>
              <a:lnSpc>
                <a:spcPct val="150000"/>
              </a:lnSpc>
              <a:defRPr sz="1800">
                <a:latin typeface="Arial" panose="020B0604020202020204" pitchFamily="34" charset="0"/>
                <a:ea typeface="Arial" panose="02000503000000020004" pitchFamily="2" charset="0"/>
              </a:defRPr>
            </a:lvl2pPr>
            <a:lvl3pPr>
              <a:lnSpc>
                <a:spcPct val="150000"/>
              </a:lnSpc>
              <a:defRPr sz="1800">
                <a:latin typeface="Arial" panose="020B0604020202020204" pitchFamily="34" charset="0"/>
                <a:ea typeface="Arial" panose="02000503000000020004" pitchFamily="2" charset="0"/>
              </a:defRPr>
            </a:lvl3pPr>
            <a:lvl4pPr>
              <a:lnSpc>
                <a:spcPct val="150000"/>
              </a:lnSpc>
              <a:defRPr sz="1800">
                <a:latin typeface="Arial" panose="020B0604020202020204" pitchFamily="34" charset="0"/>
                <a:ea typeface="Arial" panose="02000503000000020004" pitchFamily="2" charset="0"/>
              </a:defRPr>
            </a:lvl4pPr>
            <a:lvl5pPr>
              <a:lnSpc>
                <a:spcPct val="150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Slide Number Placeholder 3">
            <a:extLst>
              <a:ext uri="{FF2B5EF4-FFF2-40B4-BE49-F238E27FC236}">
                <a16:creationId xmlns:a16="http://schemas.microsoft.com/office/drawing/2014/main" id="{8A6747E8-68B1-FA77-357A-655D549D6FDB}"/>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B23B27A8-588E-90D5-CE93-52FB5E3F695F}"/>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4" name="Slide Number Placeholder 3">
            <a:extLst>
              <a:ext uri="{FF2B5EF4-FFF2-40B4-BE49-F238E27FC236}">
                <a16:creationId xmlns:a16="http://schemas.microsoft.com/office/drawing/2014/main" id="{B04FBC92-CC13-3B0C-B385-715133A008B4}"/>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5" name="Slide Number Placeholder 3">
            <a:extLst>
              <a:ext uri="{FF2B5EF4-FFF2-40B4-BE49-F238E27FC236}">
                <a16:creationId xmlns:a16="http://schemas.microsoft.com/office/drawing/2014/main" id="{F7EAFF5E-9938-DEC3-4280-896E584B1A60}"/>
              </a:ext>
            </a:extLst>
          </p:cNvPr>
          <p:cNvSpPr txBox="1">
            <a:spLocks/>
          </p:cNvSpPr>
          <p:nvPr userDrawn="1"/>
        </p:nvSpPr>
        <p:spPr>
          <a:xfrm>
            <a:off x="11637742" y="6146056"/>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6B83B70F-018F-C93E-D81F-7E4B85F2FCD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458AB888-9953-BC43-DE70-F0EB521A1AF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E820073A-0C14-5854-E83D-AD3E77CB12B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A57C6E1A-48F4-6571-5003-393051E425B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AF007B79-2E82-606A-6972-F69061BCC8B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0" name="Picture 9">
            <a:extLst>
              <a:ext uri="{FF2B5EF4-FFF2-40B4-BE49-F238E27FC236}">
                <a16:creationId xmlns:a16="http://schemas.microsoft.com/office/drawing/2014/main" id="{4C5A2856-DD81-88ED-A57E-00F8BC576A2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1" name="Slide Number Placeholder 3">
            <a:extLst>
              <a:ext uri="{FF2B5EF4-FFF2-40B4-BE49-F238E27FC236}">
                <a16:creationId xmlns:a16="http://schemas.microsoft.com/office/drawing/2014/main" id="{4221C0E9-D3C6-D87C-94C0-7AA1FD263E3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F16F5F0-0EE6-0F83-998A-29438691FA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C9866267-1C12-D36E-2862-ADA59AD33DE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CAD9E0D-06F8-24BE-8A6C-524E0EF342D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ag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B286C578-67DC-CD80-788E-2DA484291CE9}"/>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D41442C-0600-5C76-C581-D615E9BBF8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9C8E6E03-32B1-C5CD-664E-063384D556D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7AF76EB2-7323-DE1D-B4D9-E10245CCA7F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856079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ample Pag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E3BAE709-476B-A489-7DC7-5DA16C7CFE73}"/>
              </a:ext>
            </a:extLst>
          </p:cNvPr>
          <p:cNvSpPr>
            <a:spLocks noGrp="1"/>
          </p:cNvSpPr>
          <p:nvPr>
            <p:ph type="ctrTitle" hasCustomPrompt="1"/>
          </p:nvPr>
        </p:nvSpPr>
        <p:spPr>
          <a:xfrm>
            <a:off x="558583" y="545526"/>
            <a:ext cx="11178381" cy="1160319"/>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br>
              <a:rPr lang="en-US" dirty="0"/>
            </a:br>
            <a:endParaRPr lang="en-US" dirty="0"/>
          </a:p>
        </p:txBody>
      </p:sp>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177587" cy="3641147"/>
          </a:xfrm>
        </p:spPr>
        <p:txBody>
          <a:bodyPr/>
          <a:lstStyle>
            <a:lvl1pPr>
              <a:lnSpc>
                <a:spcPct val="150000"/>
              </a:lnSpc>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bg1"/>
                </a:solidFill>
                <a:latin typeface="Arial" panose="020B0604020202020204" pitchFamily="34" charset="0"/>
                <a:ea typeface="Arial" panose="02000503000000020004" pitchFamily="2" charset="0"/>
              </a:defRPr>
            </a:lvl2pPr>
            <a:lvl3pPr>
              <a:lnSpc>
                <a:spcPct val="150000"/>
              </a:lnSpc>
              <a:defRPr sz="1800">
                <a:solidFill>
                  <a:schemeClr val="bg1"/>
                </a:solidFill>
                <a:latin typeface="Arial" panose="020B0604020202020204" pitchFamily="34" charset="0"/>
                <a:ea typeface="Arial" panose="02000503000000020004" pitchFamily="2" charset="0"/>
              </a:defRPr>
            </a:lvl3pPr>
            <a:lvl4pPr>
              <a:lnSpc>
                <a:spcPct val="150000"/>
              </a:lnSpc>
              <a:defRPr sz="1800">
                <a:solidFill>
                  <a:schemeClr val="bg1"/>
                </a:solidFill>
                <a:latin typeface="Arial" panose="020B0604020202020204" pitchFamily="34" charset="0"/>
                <a:ea typeface="Arial" panose="02000503000000020004" pitchFamily="2" charset="0"/>
              </a:defRPr>
            </a:lvl4pPr>
            <a:lvl5pPr>
              <a:lnSpc>
                <a:spcPct val="150000"/>
              </a:lnSpc>
              <a:defRPr sz="1800">
                <a:solidFill>
                  <a:schemeClr val="bg1"/>
                </a:solidFill>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16pt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153EB3D-1301-EBCB-1D3D-2595E539FC5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63E9818-14BF-C085-2270-1815862C5A2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AF898F7-301E-51C8-5C47-83F8D53ACAA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92502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ne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2" name="Picture 1">
            <a:extLst>
              <a:ext uri="{FF2B5EF4-FFF2-40B4-BE49-F238E27FC236}">
                <a16:creationId xmlns:a16="http://schemas.microsoft.com/office/drawing/2014/main" id="{F6EE4856-3FAA-1733-34B4-C11E8CBA788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76441F1A-9F7B-AD88-F64F-DABCB47425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006DDF3D-1996-A40C-F1E8-7022834B7CB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8A716449-AAFB-5EEE-FECE-3FBEDFEEF6C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9DA0EE61-3751-7151-24DC-3E3218AA75B4}"/>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C211F72A-577D-3DF0-D9EE-00B2FF796E8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1A6401F2-4FB4-BD34-BC8C-F074FEBB082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70C9F59-0A21-3850-136E-87400D426CF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B99C631F-C34A-3A9E-5BCE-0A4E8AA8792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586BC471-FA65-D5D9-C0A9-F8A6994280D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8" name="Slide Number Placeholder 3">
            <a:extLst>
              <a:ext uri="{FF2B5EF4-FFF2-40B4-BE49-F238E27FC236}">
                <a16:creationId xmlns:a16="http://schemas.microsoft.com/office/drawing/2014/main" id="{736DE81E-4D22-5724-E8E6-41709B8213A8}"/>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D32C529E-1E67-D62F-3D84-70E6AF8A60C9}"/>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82F41CD0-3BF9-779E-55F6-55CE07AC5326}"/>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sp>
        <p:nvSpPr>
          <p:cNvPr id="21" name="Slide Number Placeholder 3">
            <a:extLst>
              <a:ext uri="{FF2B5EF4-FFF2-40B4-BE49-F238E27FC236}">
                <a16:creationId xmlns:a16="http://schemas.microsoft.com/office/drawing/2014/main" id="{6A037A60-3B80-9000-D7FD-772E99273C0A}"/>
              </a:ext>
            </a:extLst>
          </p:cNvPr>
          <p:cNvSpPr txBox="1">
            <a:spLocks/>
          </p:cNvSpPr>
          <p:nvPr userDrawn="1"/>
        </p:nvSpPr>
        <p:spPr>
          <a:xfrm>
            <a:off x="11637742" y="644060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bg1"/>
                </a:solidFill>
                <a:latin typeface="Arial" panose="020B0604020202020204" pitchFamily="34" charset="0"/>
                <a:ea typeface="Arial" panose="02000503000000020004" pitchFamily="2" charset="0"/>
              </a:rPr>
              <a:pPr algn="r"/>
              <a:t>‹#›</a:t>
            </a:fld>
            <a:endParaRPr lang="en-US" sz="1400" dirty="0">
              <a:solidFill>
                <a:schemeClr val="bg1"/>
              </a:solidFill>
              <a:latin typeface="Arial" panose="020B0604020202020204" pitchFamily="34" charset="0"/>
              <a:ea typeface="Arial" panose="02000503000000020004" pitchFamily="2" charset="0"/>
            </a:endParaRPr>
          </a:p>
        </p:txBody>
      </p:sp>
      <p:pic>
        <p:nvPicPr>
          <p:cNvPr id="2" name="Picture 1">
            <a:extLst>
              <a:ext uri="{FF2B5EF4-FFF2-40B4-BE49-F238E27FC236}">
                <a16:creationId xmlns:a16="http://schemas.microsoft.com/office/drawing/2014/main" id="{4A17D717-4440-67E4-86AF-BA4E5D09B2A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DE935865-CC37-F31B-D80C-9F595BE137BE}"/>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9B6662D1-FBEE-F4B5-4346-F2B4DF214A9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9A36CCB5-A9A8-587A-9CE0-E9B1AA55CF1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D32991FF-D68B-77AF-86E7-47E089E48C9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44DA85F1-57B3-C4FD-5F4A-6472F70618D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20EF613F-03AF-BC9A-FA23-E991676B8CB2}"/>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4788CBBF-0470-AB58-A837-8314478E120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093D2F16-7A89-CDF3-CEAF-ED69AD5FB5E7}"/>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73090DC-DE05-C1C1-E128-987B8A39A12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One Column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latin typeface="Arial" panose="020B0604020202020204" pitchFamily="34" charset="0"/>
            </a:endParaRPr>
          </a:p>
        </p:txBody>
      </p:sp>
      <p:sp>
        <p:nvSpPr>
          <p:cNvPr id="12"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4"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9" name="Slide Number Placeholder 3">
            <a:extLst>
              <a:ext uri="{FF2B5EF4-FFF2-40B4-BE49-F238E27FC236}">
                <a16:creationId xmlns:a16="http://schemas.microsoft.com/office/drawing/2014/main" id="{8E98A944-FE84-2129-7C96-905FBEDEF75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9C241C8F-E76E-FD73-EA23-B0D00E77E51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2A63E50-1936-94C2-FF11-2EB49F66D145}"/>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213011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ne Column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99BF27-F2A3-634A-9BA9-2AAB83CB1B82}"/>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(1 column)</a:t>
            </a:r>
            <a:br>
              <a:rPr lang="en-US" dirty="0"/>
            </a:br>
            <a:endParaRPr lang="en-US" dirty="0"/>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F6F3ABE1-54A6-A9F0-1083-202CF26FE12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3A288302-AAB0-66ED-BC12-48B7EEB6D8A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CD855CAB-E865-8483-4CA1-749AFBA686C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431267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70744"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(2 columns)</a:t>
            </a:r>
            <a:br>
              <a:rPr lang="en-US" dirty="0"/>
            </a:br>
            <a:endParaRPr lang="en-US" dirty="0"/>
          </a:p>
        </p:txBody>
      </p:sp>
      <p:sp>
        <p:nvSpPr>
          <p:cNvPr id="10"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8" name="Title 1">
            <a:extLst>
              <a:ext uri="{FF2B5EF4-FFF2-40B4-BE49-F238E27FC236}">
                <a16:creationId xmlns:a16="http://schemas.microsoft.com/office/drawing/2014/main" id="{6844831D-77BF-5F4B-B60B-55D5C0D74FE3}"/>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2FBD5A5-7A2B-0609-A33F-1EEE51712C01}"/>
              </a:ext>
            </a:extLst>
          </p:cNvPr>
          <p:cNvSpPr txBox="1">
            <a:spLocks/>
          </p:cNvSpPr>
          <p:nvPr/>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4A20C810-11A7-12CE-B50A-96B7E975780F}"/>
              </a:ext>
            </a:extLst>
          </p:cNvPr>
          <p:cNvSpPr txBox="1">
            <a:spLocks/>
          </p:cNvSpPr>
          <p:nvPr userDrawn="1"/>
        </p:nvSpPr>
        <p:spPr>
          <a:xfrm>
            <a:off x="496383" y="487510"/>
            <a:ext cx="11080069" cy="127635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4000" b="1" i="0" kern="1200">
                <a:solidFill>
                  <a:srgbClr val="222222"/>
                </a:solidFill>
                <a:latin typeface="Lora SemiBold" pitchFamily="2" charset="77"/>
                <a:ea typeface="Lora SemiBold" charset="0"/>
                <a:cs typeface="Lora SemiBold" charset="0"/>
              </a:defRPr>
            </a:lvl1pPr>
          </a:lstStyle>
          <a:p>
            <a:endParaRPr lang="en-US"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61982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222222"/>
                </a:solidFill>
              </a:defRPr>
            </a:lvl1pPr>
          </a:lstStyle>
          <a:p>
            <a:r>
              <a:rPr lang="en-US" dirty="0"/>
              <a:t>This is sample bulleted text (2 columns)</a:t>
            </a:r>
            <a:br>
              <a:rPr lang="en-US" dirty="0"/>
            </a:br>
            <a:endParaRPr lang="en-US" dirty="0"/>
          </a:p>
        </p:txBody>
      </p:sp>
      <p:sp>
        <p:nvSpPr>
          <p:cNvPr id="7"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A6059545-8DB2-C466-C9CD-3455525CAE9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D5F2E009-4AC4-8BE8-449A-D98E0B4D419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FAC7A0B0-AE4B-F793-1F59-1EC3584DEA0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51790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0B7A7-6AD4-440A-9072-C51E759FC231}"/>
              </a:ext>
              <a:ext uri="{C183D7F6-B498-43B3-948B-1728B52AA6E4}">
                <adec:decorative xmlns:adec="http://schemas.microsoft.com/office/drawing/2017/decorative" val="1"/>
              </a:ext>
            </a:extLst>
          </p:cNvPr>
          <p:cNvSpPr/>
          <p:nvPr/>
        </p:nvSpPr>
        <p:spPr>
          <a:xfrm>
            <a:off x="0" y="5033"/>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DAD31B37-9311-27AE-0864-6D1A54196EC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0AA9CF9-9D4D-4527-6F05-1AF14E246EC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672A222-6CF7-5C28-1341-13D00CB90A8F}"/>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132199" cy="1276350"/>
          </a:xfrm>
          <a:prstGeom prst="rect">
            <a:avLst/>
          </a:prstGeom>
        </p:spPr>
        <p:txBody>
          <a:bodyPr anchor="t" anchorCtr="0">
            <a:normAutofit/>
          </a:bodyPr>
          <a:lstStyle>
            <a:lvl1pPr algn="l">
              <a:defRPr sz="4000">
                <a:solidFill>
                  <a:srgbClr val="FFFFFF"/>
                </a:solidFill>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EDBD470-04D9-C985-F47F-8377F68596F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A812A246-8492-A6DF-26EA-231CD0D4C72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D1E41F4E-F481-AD30-99FC-2947FB6B0A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452315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3" y="487510"/>
            <a:ext cx="11104489"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(2 columns)</a:t>
            </a:r>
            <a:br>
              <a:rPr lang="en-US" dirty="0"/>
            </a:br>
            <a:endParaRPr lang="en-US" dirty="0"/>
          </a:p>
        </p:txBody>
      </p:sp>
      <p:sp>
        <p:nvSpPr>
          <p:cNvPr id="9"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numCol="2"/>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3" name="Slide Number Placeholder 3">
            <a:extLst>
              <a:ext uri="{FF2B5EF4-FFF2-40B4-BE49-F238E27FC236}">
                <a16:creationId xmlns:a16="http://schemas.microsoft.com/office/drawing/2014/main" id="{C0F2871E-DAE6-816D-2EE7-E4F57CAA123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4CC3806-C2E5-B6D1-570D-834470E8BD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19042514-82A1-B26E-B76D-98A3807B502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731219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olumn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7C73940-1394-1145-A37B-DD10AE53BC3F}"/>
              </a:ext>
            </a:extLst>
          </p:cNvPr>
          <p:cNvSpPr>
            <a:spLocks noGrp="1"/>
          </p:cNvSpPr>
          <p:nvPr>
            <p:ph type="ctrTitle" hasCustomPrompt="1"/>
          </p:nvPr>
        </p:nvSpPr>
        <p:spPr>
          <a:xfrm>
            <a:off x="496383" y="487510"/>
            <a:ext cx="11224562"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9353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olumn (Gr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0" name="Title 1">
            <a:extLst>
              <a:ext uri="{FF2B5EF4-FFF2-40B4-BE49-F238E27FC236}">
                <a16:creationId xmlns:a16="http://schemas.microsoft.com/office/drawing/2014/main" id="{DDE8F042-D308-184D-B342-2519009D3C19}"/>
              </a:ext>
            </a:extLst>
          </p:cNvPr>
          <p:cNvSpPr>
            <a:spLocks noGrp="1"/>
          </p:cNvSpPr>
          <p:nvPr>
            <p:ph type="ctrTitle" hasCustomPrompt="1"/>
          </p:nvPr>
        </p:nvSpPr>
        <p:spPr>
          <a:xfrm>
            <a:off x="496383" y="487510"/>
            <a:ext cx="11058308" cy="1276350"/>
          </a:xfrm>
          <a:prstGeom prst="rect">
            <a:avLst/>
          </a:prstGeom>
        </p:spPr>
        <p:txBody>
          <a:bodyPr anchor="t" anchorCtr="0">
            <a:normAutofit/>
          </a:bodyPr>
          <a:lstStyle>
            <a:lvl1pPr algn="l">
              <a:defRPr sz="4000" b="1" i="0">
                <a:solidFill>
                  <a:srgbClr val="222222"/>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3"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1004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2" name="Slide Number Placeholder 3">
            <a:extLst>
              <a:ext uri="{FF2B5EF4-FFF2-40B4-BE49-F238E27FC236}">
                <a16:creationId xmlns:a16="http://schemas.microsoft.com/office/drawing/2014/main" id="{27390C06-BD06-9CD8-C96F-FE7771E52774}"/>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BED9458-EC91-0DDD-81D0-D8EA7CDBB8F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6D431EAC-CCCF-F033-AA25-1C0750ED142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42174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ree Column (Teal)">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8B2FD56C-BB5C-3D45-8F56-0F195C1428C3}"/>
              </a:ext>
            </a:extLst>
          </p:cNvPr>
          <p:cNvSpPr>
            <a:spLocks noGrp="1"/>
          </p:cNvSpPr>
          <p:nvPr>
            <p:ph type="ctrTitle" hasCustomPrompt="1"/>
          </p:nvPr>
        </p:nvSpPr>
        <p:spPr>
          <a:xfrm>
            <a:off x="496383" y="487510"/>
            <a:ext cx="11076781"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sample bulleted text (3 columns)</a:t>
            </a:r>
            <a:br>
              <a:rPr lang="en-US" dirty="0"/>
            </a:br>
            <a:endParaRPr lang="en-US" dirty="0"/>
          </a:p>
        </p:txBody>
      </p:sp>
      <p:sp>
        <p:nvSpPr>
          <p:cNvPr id="7"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16939"/>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EEA4251-8CFD-B3E0-D721-6F017DCF6B6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8EE0FF4-7CF4-1BE1-C7EC-A7BF890D743E}"/>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FCB2ECA4-86F5-928A-8109-698BE4DB7460}"/>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61661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ree Column (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F9D580-E317-5C4C-B981-C9DC1F5E28C6}"/>
              </a:ext>
              <a:ext uri="{C183D7F6-B498-43B3-948B-1728B52AA6E4}">
                <adec:decorative xmlns:adec="http://schemas.microsoft.com/office/drawing/2017/decorative" val="1"/>
              </a:ext>
            </a:extLst>
          </p:cNvPr>
          <p:cNvSpPr/>
          <p:nvPr/>
        </p:nvSpPr>
        <p:spPr>
          <a:xfrm>
            <a:off x="-33517"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487510"/>
            <a:ext cx="11132198" cy="1291188"/>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sample bulleted text (3 columns)</a:t>
            </a:r>
            <a:br>
              <a:rPr lang="en-US" dirty="0"/>
            </a:br>
            <a:endParaRPr lang="en-US" dirty="0"/>
          </a:p>
        </p:txBody>
      </p:sp>
      <p:sp>
        <p:nvSpPr>
          <p:cNvPr id="9"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28892"/>
            <a:ext cx="11177587" cy="3641147"/>
          </a:xfrm>
        </p:spPr>
        <p:txBody>
          <a:bodyPr numCol="3"/>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a:p>
            <a:pPr lvl="0"/>
            <a:endParaRPr lang="en-GB" dirty="0"/>
          </a:p>
        </p:txBody>
      </p:sp>
      <p:sp>
        <p:nvSpPr>
          <p:cNvPr id="13" name="Slide Number Placeholder 3">
            <a:extLst>
              <a:ext uri="{FF2B5EF4-FFF2-40B4-BE49-F238E27FC236}">
                <a16:creationId xmlns:a16="http://schemas.microsoft.com/office/drawing/2014/main" id="{03597521-B8F5-CAB8-884C-7F7852DFEC6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03A976B7-8EB2-91A1-8D3D-0F2289B868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2D3821A-C6BC-1009-35C8-4094C89935B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770052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ample Layout P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629143"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4" y="192889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1770880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2000" cy="6857999"/>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35180" cy="1276350"/>
          </a:xfrm>
          <a:prstGeom prst="rect">
            <a:avLst/>
          </a:prstGeom>
        </p:spPr>
        <p:txBody>
          <a:bodyPr anchor="t" anchorCtr="0">
            <a:normAutofit/>
          </a:bodyPr>
          <a:lstStyle>
            <a:lvl1pPr algn="l">
              <a:defRPr sz="4000" b="1" i="0">
                <a:latin typeface="Arial" panose="020B0604020202020204" pitchFamily="34" charset="0"/>
              </a:defRPr>
            </a:lvl1pPr>
          </a:lstStyle>
          <a:p>
            <a:r>
              <a:rPr lang="en-US" dirty="0"/>
              <a:t>This is a sample page layout</a:t>
            </a:r>
            <a:br>
              <a:rPr lang="en-US" dirty="0"/>
            </a:br>
            <a:endParaRPr lang="en-US" dirty="0"/>
          </a:p>
        </p:txBody>
      </p:sp>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0844"/>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4E3DD39E-4C7C-4E22-4DE3-95C92780FBE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7B32D8A9-E2C9-1149-2948-98A66FD86F7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6166EBC9-B081-FB94-FE85-58E4D58A1923}"/>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83936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Layout Image (Tea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B2B26-D75C-1146-BA54-065199B4651F}"/>
              </a:ext>
              <a:ext uri="{C183D7F6-B498-43B3-948B-1728B52AA6E4}">
                <adec:decorative xmlns:adec="http://schemas.microsoft.com/office/drawing/2017/decorative" val="1"/>
              </a:ext>
            </a:extLst>
          </p:cNvPr>
          <p:cNvSpPr/>
          <p:nvPr/>
        </p:nvSpPr>
        <p:spPr>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16707"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46822"/>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4" name="Slide Number Placeholder 3">
            <a:extLst>
              <a:ext uri="{FF2B5EF4-FFF2-40B4-BE49-F238E27FC236}">
                <a16:creationId xmlns:a16="http://schemas.microsoft.com/office/drawing/2014/main" id="{2A7FD448-0965-CC3A-F1BF-00B568BC4F5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AB505628-BC0C-72D6-C38B-9E9E3ABA64AA}"/>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4D0219B5-20CB-EA85-2A81-2B6B253C9B1C}"/>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845524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ample Layout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A2DD28E-92CA-B479-41C5-36AE7F5028FC}"/>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8444416" cy="1276350"/>
          </a:xfrm>
          <a:prstGeom prst="rect">
            <a:avLst/>
          </a:prstGeom>
        </p:spPr>
        <p:txBody>
          <a:bodyPr anchor="t" anchorCtr="0">
            <a:normAutofit/>
          </a:bodyPr>
          <a:lstStyle>
            <a:lvl1pPr algn="l">
              <a:defRPr sz="4000" b="1" i="0">
                <a:solidFill>
                  <a:srgbClr val="FFFFFF"/>
                </a:solidFill>
                <a:latin typeface="Arial" panose="020B0604020202020204" pitchFamily="34" charset="0"/>
              </a:defRPr>
            </a:lvl1pPr>
          </a:lstStyle>
          <a:p>
            <a:r>
              <a:rPr lang="en-US" dirty="0"/>
              <a:t>This is a sample page layout</a:t>
            </a:r>
            <a:br>
              <a:rPr lang="en-US" dirty="0"/>
            </a:br>
            <a:endParaRPr lang="en-US" dirty="0"/>
          </a:p>
        </p:txBody>
      </p:sp>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lvl1pPr>
              <a:defRPr/>
            </a:lvl1pPr>
          </a:lstStyle>
          <a:p>
            <a:r>
              <a:rPr lang="en-US"/>
              <a:t>Click icon to add picture</a:t>
            </a:r>
            <a:endParaRPr lang="en-US" dirty="0"/>
          </a:p>
        </p:txBody>
      </p:sp>
      <p:sp>
        <p:nvSpPr>
          <p:cNvPr id="9"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496384" y="1934868"/>
            <a:ext cx="8585604"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Arial" panose="020B0604020202020204" pitchFamily="34" charset="0"/>
                <a:ea typeface="Arial" panose="02000503000000020004" pitchFamily="2" charset="0"/>
              </a:defRPr>
            </a:lvl1pPr>
            <a:lvl2pPr>
              <a:lnSpc>
                <a:spcPct val="150000"/>
              </a:lnSpc>
              <a:defRPr sz="1800">
                <a:solidFill>
                  <a:schemeClr val="tx1"/>
                </a:solidFill>
                <a:latin typeface="Arial" panose="02000503000000020004" pitchFamily="2" charset="0"/>
                <a:ea typeface="Arial" panose="02000503000000020004" pitchFamily="2" charset="0"/>
              </a:defRPr>
            </a:lvl2pPr>
            <a:lvl3pPr>
              <a:lnSpc>
                <a:spcPct val="150000"/>
              </a:lnSpc>
              <a:defRPr sz="1800">
                <a:solidFill>
                  <a:schemeClr val="tx1"/>
                </a:solidFill>
                <a:latin typeface="Arial" panose="02000503000000020004" pitchFamily="2" charset="0"/>
                <a:ea typeface="Arial" panose="02000503000000020004" pitchFamily="2" charset="0"/>
              </a:defRPr>
            </a:lvl3pPr>
            <a:lvl4pPr>
              <a:lnSpc>
                <a:spcPct val="150000"/>
              </a:lnSpc>
              <a:defRPr sz="1800">
                <a:solidFill>
                  <a:schemeClr val="tx1"/>
                </a:solidFill>
                <a:latin typeface="Arial" panose="02000503000000020004" pitchFamily="2" charset="0"/>
                <a:ea typeface="Arial" panose="02000503000000020004" pitchFamily="2" charset="0"/>
              </a:defRPr>
            </a:lvl4pPr>
            <a:lvl5pPr>
              <a:lnSpc>
                <a:spcPct val="150000"/>
              </a:lnSpc>
              <a:defRPr sz="1800">
                <a:solidFill>
                  <a:schemeClr val="tx1"/>
                </a:solidFill>
                <a:latin typeface="Arial" panose="02000503000000020004" pitchFamily="2" charset="0"/>
                <a:ea typeface="Arial" panose="02000503000000020004" pitchFamily="2" charset="0"/>
              </a:defRPr>
            </a:lvl5pPr>
          </a:lstStyle>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r>
              <a:rPr lang="en-GB" dirty="0"/>
              <a:t>Please use this space to insert written content as required </a:t>
            </a:r>
          </a:p>
          <a:p>
            <a:pPr lvl="0"/>
            <a:endParaRPr lang="en-GB" dirty="0"/>
          </a:p>
        </p:txBody>
      </p:sp>
      <p:sp>
        <p:nvSpPr>
          <p:cNvPr id="15" name="Slide Number Placeholder 3">
            <a:extLst>
              <a:ext uri="{FF2B5EF4-FFF2-40B4-BE49-F238E27FC236}">
                <a16:creationId xmlns:a16="http://schemas.microsoft.com/office/drawing/2014/main" id="{53F79B87-282C-F754-9DA1-82F7EB507D4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7A5101-B982-3D27-A2EE-345C292E8F87}"/>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06801DB2-CB76-7A1B-0A77-E9DFD1662168}"/>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835367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4" name="Slide Number Placeholder 3">
            <a:extLst>
              <a:ext uri="{FF2B5EF4-FFF2-40B4-BE49-F238E27FC236}">
                <a16:creationId xmlns:a16="http://schemas.microsoft.com/office/drawing/2014/main" id="{4880145A-77DD-C13E-E9AF-BAE16209486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9FE25D1D-91F4-ECFA-44B5-F38722EB53E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0AC358A1-1DA1-1619-1588-630E0024E5E2}"/>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ag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B5C54E-87D2-DD46-9E3A-B474DB4DB5B6}"/>
              </a:ext>
              <a:ext uri="{C183D7F6-B498-43B3-948B-1728B52AA6E4}">
                <adec:decorative xmlns:adec="http://schemas.microsoft.com/office/drawing/2017/decorative" val="1"/>
              </a:ext>
            </a:extLst>
          </p:cNvPr>
          <p:cNvSpPr/>
          <p:nvPr/>
        </p:nvSpPr>
        <p:spPr>
          <a:xfrm>
            <a:off x="2598346" y="0"/>
            <a:ext cx="9593654"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Arial" panose="020B0604020202020204" pitchFamily="34"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3"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1" name="Slide Number Placeholder 3">
            <a:extLst>
              <a:ext uri="{FF2B5EF4-FFF2-40B4-BE49-F238E27FC236}">
                <a16:creationId xmlns:a16="http://schemas.microsoft.com/office/drawing/2014/main" id="{04C0E950-E3E7-F2AC-1BEC-60CA1A1D4E0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Slide Number Placeholder 3">
            <a:extLst>
              <a:ext uri="{FF2B5EF4-FFF2-40B4-BE49-F238E27FC236}">
                <a16:creationId xmlns:a16="http://schemas.microsoft.com/office/drawing/2014/main" id="{C5FF478A-5B8E-953E-4DB6-9A571680A138}"/>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7" name="Slide Number Placeholder 3">
            <a:extLst>
              <a:ext uri="{FF2B5EF4-FFF2-40B4-BE49-F238E27FC236}">
                <a16:creationId xmlns:a16="http://schemas.microsoft.com/office/drawing/2014/main" id="{74070583-3261-65ED-5C12-C94739126D29}"/>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987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ample Layout Page (Purple)">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1</a:t>
            </a:r>
            <a:endParaRPr lang="en-US" dirty="0"/>
          </a:p>
        </p:txBody>
      </p:sp>
      <p:sp>
        <p:nvSpPr>
          <p:cNvPr id="12" name="Text Placeholder 4">
            <a:extLst>
              <a:ext uri="{FF2B5EF4-FFF2-40B4-BE49-F238E27FC236}">
                <a16:creationId xmlns:a16="http://schemas.microsoft.com/office/drawing/2014/main" id="{D162F9E1-8872-4DF8-8AE2-6F432928DB76}"/>
              </a:ext>
            </a:extLst>
          </p:cNvPr>
          <p:cNvSpPr>
            <a:spLocks noGrp="1"/>
          </p:cNvSpPr>
          <p:nvPr>
            <p:ph type="body" sz="quarter" idx="10" hasCustomPrompt="1"/>
          </p:nvPr>
        </p:nvSpPr>
        <p:spPr>
          <a:xfrm>
            <a:off x="4018518" y="1226521"/>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2</a:t>
            </a:r>
            <a:endParaRPr lang="en-US" dirty="0"/>
          </a:p>
        </p:txBody>
      </p:sp>
      <p:sp>
        <p:nvSpPr>
          <p:cNvPr id="19" name="Text Placeholder 4">
            <a:extLst>
              <a:ext uri="{FF2B5EF4-FFF2-40B4-BE49-F238E27FC236}">
                <a16:creationId xmlns:a16="http://schemas.microsoft.com/office/drawing/2014/main" id="{27E403A3-8679-44BF-AD86-42EF9AFD9F4A}"/>
              </a:ext>
            </a:extLst>
          </p:cNvPr>
          <p:cNvSpPr>
            <a:spLocks noGrp="1"/>
          </p:cNvSpPr>
          <p:nvPr>
            <p:ph type="body" sz="quarter" idx="12" hasCustomPrompt="1"/>
          </p:nvPr>
        </p:nvSpPr>
        <p:spPr>
          <a:xfrm>
            <a:off x="4018518" y="3155384"/>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Arial" panose="020B0604020202020204" pitchFamily="34" charset="0"/>
                <a:ea typeface="Lora" charset="0"/>
                <a:cs typeface="Lora" charset="0"/>
              </a:defRPr>
            </a:lvl1pPr>
          </a:lstStyle>
          <a:p>
            <a:pPr lvl="0"/>
            <a:r>
              <a:rPr lang="en-GB" dirty="0"/>
              <a:t>Example 3</a:t>
            </a:r>
            <a:endParaRPr lang="en-US" dirty="0"/>
          </a:p>
        </p:txBody>
      </p:sp>
      <p:sp>
        <p:nvSpPr>
          <p:cNvPr id="21" name="Text Placeholder 4">
            <a:extLst>
              <a:ext uri="{FF2B5EF4-FFF2-40B4-BE49-F238E27FC236}">
                <a16:creationId xmlns:a16="http://schemas.microsoft.com/office/drawing/2014/main" id="{9E17D836-806F-4767-B265-5F8860713448}"/>
              </a:ext>
            </a:extLst>
          </p:cNvPr>
          <p:cNvSpPr>
            <a:spLocks noGrp="1"/>
          </p:cNvSpPr>
          <p:nvPr>
            <p:ph type="body" sz="quarter" idx="14" hasCustomPrompt="1"/>
          </p:nvPr>
        </p:nvSpPr>
        <p:spPr>
          <a:xfrm>
            <a:off x="4017963" y="5072350"/>
            <a:ext cx="7496175" cy="1117600"/>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6"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3" name="Slide Number Placeholder 3">
            <a:extLst>
              <a:ext uri="{FF2B5EF4-FFF2-40B4-BE49-F238E27FC236}">
                <a16:creationId xmlns:a16="http://schemas.microsoft.com/office/drawing/2014/main" id="{C2CA6CBC-1CF9-904C-7B4A-7FFE346B99AF}"/>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6" name="Slide Number Placeholder 3">
            <a:extLst>
              <a:ext uri="{FF2B5EF4-FFF2-40B4-BE49-F238E27FC236}">
                <a16:creationId xmlns:a16="http://schemas.microsoft.com/office/drawing/2014/main" id="{5DC8ED7F-F887-5E37-6343-5EBF87959BE3}"/>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29" name="Slide Number Placeholder 3">
            <a:extLst>
              <a:ext uri="{FF2B5EF4-FFF2-40B4-BE49-F238E27FC236}">
                <a16:creationId xmlns:a16="http://schemas.microsoft.com/office/drawing/2014/main" id="{7C9A5DBB-FAE7-FCCD-9F30-1CC85E28838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7693033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Arial" panose="020B0604020202020204" pitchFamily="34" charset="0"/>
              </a:defRPr>
            </a:lvl1pPr>
          </a:lstStyle>
          <a:p>
            <a:pPr lvl="0"/>
            <a:r>
              <a:rPr lang="en-GB" dirty="0"/>
              <a:t>This is a sample quote layout page</a:t>
            </a:r>
            <a:endParaRPr lang="en-US" dirty="0"/>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711416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Image (Purpl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Arial" panose="020B0604020202020204" pitchFamily="34" charset="0"/>
              </a:defRPr>
            </a:lvl1pPr>
          </a:lstStyle>
          <a:p>
            <a:pPr lvl="0"/>
            <a:r>
              <a:rPr lang="en-GB" dirty="0"/>
              <a:t>This is a sample quote layout page</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quote or other important information to highlight here.”</a:t>
            </a:r>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Insert name and job title here</a:t>
            </a:r>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3359280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Tree>
    <p:extLst>
      <p:ext uri="{BB962C8B-B14F-4D97-AF65-F5344CB8AC3E}">
        <p14:creationId xmlns:p14="http://schemas.microsoft.com/office/powerpoint/2010/main" val="1313896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Example Image (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lvl1pPr>
              <a:defRPr/>
            </a:lvl1pPr>
          </a:lstStyle>
          <a:p>
            <a:r>
              <a:rPr lang="en-US"/>
              <a:t>Click icon to add picture</a:t>
            </a:r>
            <a:endParaRPr lang="en-GB" dirty="0"/>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1</a:t>
            </a:r>
            <a:endParaRPr lang="en-US" dirty="0"/>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Arial" panose="020B0604020202020204" pitchFamily="34" charset="0"/>
                <a:ea typeface="Inter SemiBold" panose="02000503000000020004" pitchFamily="2" charset="0"/>
              </a:defRPr>
            </a:lvl1pPr>
          </a:lstStyle>
          <a:p>
            <a:pPr lvl="0"/>
            <a:r>
              <a:rPr lang="en-GB" dirty="0"/>
              <a:t>Example 2</a:t>
            </a:r>
            <a:endParaRPr lang="en-US" dirty="0"/>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Arial" panose="020B0604020202020204" pitchFamily="34" charset="0"/>
                <a:ea typeface="Arial" panose="02000503000000020004" pitchFamily="2" charset="0"/>
              </a:defRPr>
            </a:lvl1pPr>
          </a:lstStyle>
          <a:p>
            <a:r>
              <a:rPr lang="en-GB" dirty="0">
                <a:solidFill>
                  <a:srgbClr val="0E0E0E"/>
                </a:solidFill>
                <a:latin typeface="Arial" panose="020F0502020204030203" pitchFamily="34" charset="77"/>
              </a:rPr>
              <a:t>Please use this space to insert written content as required </a:t>
            </a:r>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9274727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fograph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lvl1pPr>
              <a:defRPr/>
            </a:lvl1pPr>
          </a:lstStyle>
          <a:p>
            <a:r>
              <a:rPr lang="en-US"/>
              <a:t>Click icon to add picture</a:t>
            </a:r>
            <a:endParaRPr lang="en-GB" dirty="0"/>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dirty="0"/>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lvl1pPr>
              <a:defRPr/>
            </a:lvl1pPr>
          </a:lstStyle>
          <a:p>
            <a:r>
              <a:rPr lang="en-US"/>
              <a:t>Click icon to add picture</a:t>
            </a:r>
            <a:endParaRPr lang="en-GB" dirty="0"/>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267113" y="4467072"/>
            <a:ext cx="3004519" cy="609878"/>
          </a:xfrm>
        </p:spPr>
        <p:txBody>
          <a:bodyPr/>
          <a:lstStyle>
            <a:lvl1pPr>
              <a:defRPr sz="4000" b="1" i="0">
                <a:solidFill>
                  <a:schemeClr val="tx1"/>
                </a:solidFill>
                <a:latin typeface="Arial" panose="020B0604020202020204" pitchFamily="34" charset="0"/>
              </a:defRPr>
            </a:lvl1pPr>
          </a:lstStyle>
          <a:p>
            <a:r>
              <a:rPr lang="en-US" dirty="0"/>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267112" y="5158598"/>
            <a:ext cx="3004519"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470096"/>
            <a:ext cx="3272085" cy="766578"/>
          </a:xfrm>
        </p:spPr>
        <p:txBody>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279787" y="4465748"/>
            <a:ext cx="3431567" cy="609878"/>
          </a:xfrm>
        </p:spPr>
        <p:txBody>
          <a:bodyPr/>
          <a:lstStyle>
            <a:lvl1pPr>
              <a:defRPr sz="4000" b="1" i="0">
                <a:solidFill>
                  <a:schemeClr val="tx1"/>
                </a:solidFill>
                <a:latin typeface="Arial" panose="020B0604020202020204" pitchFamily="34" charset="0"/>
              </a:defRPr>
            </a:lvl1pPr>
          </a:lstStyle>
          <a:p>
            <a:pPr lvl="0"/>
            <a:r>
              <a:rPr lang="en-US" dirty="0"/>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279787" y="5158598"/>
            <a:ext cx="3431567" cy="766578"/>
          </a:xfrm>
        </p:spPr>
        <p:txBody>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Use this space for more info</a:t>
            </a:r>
            <a:endParaRPr lang="en-US" dirty="0"/>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9580237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Infographic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30964" y="2172427"/>
            <a:ext cx="1076325" cy="669260"/>
          </a:xfrm>
        </p:spPr>
        <p:txBody>
          <a:bodyPr>
            <a:normAutofit/>
          </a:bodyPr>
          <a:lstStyle>
            <a:lvl1pPr algn="ctr">
              <a:defRPr sz="4000">
                <a:solidFill>
                  <a:schemeClr val="bg1"/>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dirty="0">
                <a:solidFill>
                  <a:schemeClr val="bg1"/>
                </a:solidFill>
                <a:latin typeface="Arial" panose="020B0604020202020204" pitchFamily="34" charset="0"/>
              </a:rPr>
              <a:t>A</a:t>
            </a:r>
            <a:endParaRPr lang="en-US" sz="1600" baseline="0" dirty="0">
              <a:solidFill>
                <a:schemeClr val="bg1"/>
              </a:solidFill>
              <a:latin typeface="Arial" panose="020B0604020202020204" pitchFamily="34" charset="0"/>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266974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Infographics 2">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This is a sample page layout</a:t>
            </a:r>
            <a:br>
              <a:rPr lang="en-US" dirty="0"/>
            </a:br>
            <a:endParaRPr lang="en-US" dirty="0"/>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a typeface="Arial"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28096"/>
              </a:solidFill>
              <a:latin typeface="Arial" panose="020B0604020202020204" pitchFamily="34" charset="0"/>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Arial" panose="020B0604020202020204" pitchFamily="34" charset="0"/>
                <a:ea typeface="Arial" panose="02000503000000020004" pitchFamily="2" charset="0"/>
              </a:defRPr>
            </a:lvl1pPr>
          </a:lstStyle>
          <a:p>
            <a:pPr lvl="0"/>
            <a:r>
              <a:rPr lang="en-GB" dirty="0"/>
              <a:t>Please use this space to insert written content as required</a:t>
            </a:r>
            <a:endParaRPr lang="en-US" dirty="0"/>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Arial" panose="020B0604020202020204" pitchFamily="34" charset="0"/>
                <a:ea typeface="Arial"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A</a:t>
            </a:r>
            <a:endParaRPr lang="en-US" dirty="0"/>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dirty="0"/>
              <a:t>B</a:t>
            </a:r>
            <a:endParaRPr lang="en-US" dirty="0"/>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Arial" panose="020B0604020202020204" pitchFamily="34" charset="0"/>
                <a:ea typeface="Arial"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dirty="0"/>
              <a:t>D</a:t>
            </a:r>
            <a:endParaRPr lang="en-US" dirty="0"/>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23414097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268505"/>
            <a:ext cx="7531197" cy="765175"/>
          </a:xfrm>
        </p:spPr>
        <p:txBody>
          <a:bodyPr>
            <a:normAutofit/>
          </a:bodyPr>
          <a:lstStyle>
            <a:lvl1pPr>
              <a:defRPr sz="18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tables according to the style below</a:t>
            </a:r>
            <a:endParaRPr lang="en-US" dirty="0"/>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lvl1pPr>
              <a:defRPr/>
            </a:lvl1pPr>
          </a:lstStyle>
          <a:p>
            <a:r>
              <a:rPr lang="en-US"/>
              <a:t>Click icon to add table</a:t>
            </a:r>
            <a:endParaRPr lang="en-US" dirty="0"/>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lvl1pPr>
              <a:defRPr/>
            </a:lvl1pPr>
          </a:lstStyle>
          <a:p>
            <a:r>
              <a:rPr lang="en-US"/>
              <a:t>Click icon to add table</a:t>
            </a:r>
            <a:endParaRPr lang="en-US" dirty="0"/>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7360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1999"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lvl1pPr>
              <a:defRPr/>
            </a:lvl1pPr>
          </a:lstStyle>
          <a:p>
            <a:r>
              <a:rPr lang="en-US"/>
              <a:t>Click icon to add picture</a:t>
            </a:r>
            <a:endParaRPr lang="en-US" dirty="0"/>
          </a:p>
        </p:txBody>
      </p:sp>
      <p:sp>
        <p:nvSpPr>
          <p:cNvPr id="12"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5" name="Slide Number Placeholder 3">
            <a:extLst>
              <a:ext uri="{FF2B5EF4-FFF2-40B4-BE49-F238E27FC236}">
                <a16:creationId xmlns:a16="http://schemas.microsoft.com/office/drawing/2014/main" id="{FFF09C79-A037-9375-CD24-528B9B5A1AA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F493EF1-4743-3D68-A7D4-BD0AAF73A2E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6" name="Slide Number Placeholder 3">
            <a:extLst>
              <a:ext uri="{FF2B5EF4-FFF2-40B4-BE49-F238E27FC236}">
                <a16:creationId xmlns:a16="http://schemas.microsoft.com/office/drawing/2014/main" id="{66A05BEE-DA09-2B0A-00C0-E0A218F9794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Arial" panose="020B0604020202020204" pitchFamily="34" charset="0"/>
              </a:defRPr>
            </a:lvl1pPr>
          </a:lstStyle>
          <a:p>
            <a:r>
              <a:rPr lang="en-US" dirty="0"/>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015207"/>
            <a:ext cx="4700587" cy="3668713"/>
          </a:xfrm>
        </p:spPr>
        <p:txBody>
          <a:bodyPr/>
          <a:lstStyle>
            <a:lvl1pPr>
              <a:defRPr/>
            </a:lvl1pPr>
          </a:lstStyle>
          <a:p>
            <a:r>
              <a:rPr lang="en-US"/>
              <a:t>Click icon to add chart</a:t>
            </a:r>
            <a:endParaRPr lang="en-US" dirty="0"/>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359933" y="2015206"/>
            <a:ext cx="4700587" cy="3668713"/>
          </a:xfrm>
        </p:spPr>
        <p:txBody>
          <a:bodyPr/>
          <a:lstStyle>
            <a:lvl1pPr>
              <a:defRPr/>
            </a:lvl1pPr>
          </a:lstStyle>
          <a:p>
            <a:r>
              <a:rPr lang="en-US"/>
              <a:t>Click icon to add chart</a:t>
            </a:r>
            <a:endParaRPr lang="en-US" dirty="0"/>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268506"/>
            <a:ext cx="7540433" cy="411422"/>
          </a:xfrm>
        </p:spPr>
        <p:txBody>
          <a:bodyPr>
            <a:normAutofit/>
          </a:bodyPr>
          <a:lstStyle>
            <a:lvl1pPr>
              <a:defRPr sz="1600" b="0" i="0">
                <a:latin typeface="Arial" panose="020B0604020202020204" pitchFamily="34" charset="0"/>
                <a:ea typeface="Arial" panose="02000503000000020004" pitchFamily="2" charset="0"/>
              </a:defRPr>
            </a:lvl1pPr>
          </a:lstStyle>
          <a:p>
            <a:pPr lvl="0"/>
            <a:r>
              <a:rPr lang="en-GB" dirty="0">
                <a:solidFill>
                  <a:srgbClr val="222222"/>
                </a:solidFill>
                <a:latin typeface="Arial" panose="020F0502020204030203" pitchFamily="34" charset="77"/>
              </a:rPr>
              <a:t>Please insert charts according to the style below</a:t>
            </a:r>
            <a:endParaRPr lang="en-US" dirty="0"/>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394925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3422205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ign Off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Arial" panose="020B0604020202020204" pitchFamily="34" charset="0"/>
              </a:defRPr>
            </a:lvl1pPr>
          </a:lstStyle>
          <a:p>
            <a:r>
              <a:rPr lang="en-US" dirty="0"/>
              <a:t>Thank you.</a:t>
            </a:r>
          </a:p>
        </p:txBody>
      </p:sp>
      <p:sp>
        <p:nvSpPr>
          <p:cNvPr id="6"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5F5B124-24E3-B2E2-3A9C-BF1095966796}"/>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80DCBC59-EF55-546A-5C94-1162E0F87A8D}"/>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1E492165-A451-E447-4C5C-8FD4BCE717ED}"/>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tx1"/>
                </a:solidFill>
                <a:latin typeface="Arial" panose="020B0604020202020204" pitchFamily="34" charset="0"/>
                <a:ea typeface="Arial" panose="02000503000000020004" pitchFamily="2" charset="0"/>
              </a:rPr>
              <a:pPr algn="ctr"/>
              <a:t>‹#›</a:t>
            </a:fld>
            <a:endParaRPr lang="en-US" sz="12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ign Off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sp>
        <p:nvSpPr>
          <p:cNvPr id="7"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6F9AEA07-6063-C310-D4B0-ECA8CA465D2C}"/>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705628E1-5DD2-CC08-C413-3D0344AF1DF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9" name="Slide Number Placeholder 3">
            <a:extLst>
              <a:ext uri="{FF2B5EF4-FFF2-40B4-BE49-F238E27FC236}">
                <a16:creationId xmlns:a16="http://schemas.microsoft.com/office/drawing/2014/main" id="{2218A786-6A46-852B-AF07-3F9FBBB25E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ign Off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A45CF0-3F95-1A42-9B3B-E6BE7FB099B3}"/>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Arial" panose="020B0604020202020204" pitchFamily="34" charset="0"/>
              </a:defRPr>
            </a:lvl1pPr>
          </a:lstStyle>
          <a:p>
            <a:r>
              <a:rPr lang="en-US" dirty="0"/>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9"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CFCC2DEF-4916-70AA-3F71-D945B03FCAF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846EDA84-1314-5DF2-BC8A-8F3FEF5975BB}"/>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0" name="Slide Number Placeholder 3">
            <a:extLst>
              <a:ext uri="{FF2B5EF4-FFF2-40B4-BE49-F238E27FC236}">
                <a16:creationId xmlns:a16="http://schemas.microsoft.com/office/drawing/2014/main" id="{A8A60201-EB96-2897-0D4C-AEA93BB7025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10"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D8257A8-8F22-B74F-E21A-A7386D6AF15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7087CF54-FE34-F7A2-7D23-5C182E65654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1F0745D0-7E16-F49F-D743-48110849BC44}"/>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4A5B340-A139-43F1-8897-F72E32D2768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Arial" panose="020B0604020202020204" pitchFamily="34" charset="0"/>
            </a:endParaRPr>
          </a:p>
        </p:txBody>
      </p:sp>
      <p:sp>
        <p:nvSpPr>
          <p:cNvPr id="9" name="Title 1">
            <a:extLst>
              <a:ext uri="{FF2B5EF4-FFF2-40B4-BE49-F238E27FC236}">
                <a16:creationId xmlns:a16="http://schemas.microsoft.com/office/drawing/2014/main" id="{251950EA-5C03-FF21-F62E-AAD37BC3A3A7}"/>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Arial" panose="020B0604020202020204" pitchFamily="34" charset="0"/>
              </a:defRPr>
            </a:lvl1pPr>
          </a:lstStyle>
          <a:p>
            <a:r>
              <a:rPr lang="en-US" dirty="0"/>
              <a:t>This is a sample title page layout</a:t>
            </a:r>
          </a:p>
        </p:txBody>
      </p:sp>
      <p:sp>
        <p:nvSpPr>
          <p:cNvPr id="10" name="Subtitle 2">
            <a:extLst>
              <a:ext uri="{FF2B5EF4-FFF2-40B4-BE49-F238E27FC236}">
                <a16:creationId xmlns:a16="http://schemas.microsoft.com/office/drawing/2014/main" id="{D23AE515-D13F-CE6C-3FD1-3B10D21BC330}"/>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Arial" panose="020B0604020202020204" pitchFamily="34" charset="0"/>
                <a:ea typeface="Arial"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Subtitle here please</a:t>
            </a:r>
            <a:endParaRPr lang="en-US" dirty="0"/>
          </a:p>
        </p:txBody>
      </p:sp>
      <p:sp>
        <p:nvSpPr>
          <p:cNvPr id="7"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4A71DFED-A6E8-558D-FDBA-57C9AE47866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8" name="Slide Number Placeholder 3">
            <a:extLst>
              <a:ext uri="{FF2B5EF4-FFF2-40B4-BE49-F238E27FC236}">
                <a16:creationId xmlns:a16="http://schemas.microsoft.com/office/drawing/2014/main" id="{40A1E58C-7525-34EF-913F-13D68CC230E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813782E8-70A3-49BA-672C-F063B8708CD6}"/>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Arial" panose="020B0604020202020204" pitchFamily="34" charset="0"/>
                <a:ea typeface="Arial" panose="02000503000000020004" pitchFamily="2" charset="0"/>
              </a:rPr>
              <a:pPr algn="ctr"/>
              <a:t>‹#›</a:t>
            </a:fld>
            <a:endParaRPr lang="en-US" sz="1200" dirty="0">
              <a:solidFill>
                <a:schemeClr val="bg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ample Page (White)">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91575A59-C87E-A604-798B-D6CF843A9BE7}"/>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5">
            <a:extLst>
              <a:ext uri="{FF2B5EF4-FFF2-40B4-BE49-F238E27FC236}">
                <a16:creationId xmlns:a16="http://schemas.microsoft.com/office/drawing/2014/main" id="{4E2BEFB1-DB3D-9794-B1F6-3DF605CE4062}"/>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31" name="Text Placeholder 30">
            <a:extLst>
              <a:ext uri="{FF2B5EF4-FFF2-40B4-BE49-F238E27FC236}">
                <a16:creationId xmlns:a16="http://schemas.microsoft.com/office/drawing/2014/main" id="{7CB3B582-2053-A846-2531-8E4BB8651C13}"/>
              </a:ext>
            </a:extLst>
          </p:cNvPr>
          <p:cNvSpPr>
            <a:spLocks noGrp="1"/>
          </p:cNvSpPr>
          <p:nvPr>
            <p:ph type="body" sz="quarter" idx="14" hasCustomPrompt="1"/>
          </p:nvPr>
        </p:nvSpPr>
        <p:spPr>
          <a:xfrm>
            <a:off x="466724" y="739377"/>
            <a:ext cx="11250786" cy="520838"/>
          </a:xfrm>
        </p:spPr>
        <p:txBody>
          <a:bodyPr>
            <a:noAutofit/>
          </a:bodyPr>
          <a:lstStyle>
            <a:lvl1pPr>
              <a:defRPr sz="2400">
                <a:latin typeface="Arial" panose="020B0604020202020204" pitchFamily="34" charset="0"/>
                <a:ea typeface="Inter SemiBold" panose="02000503000000020004" pitchFamily="2" charset="0"/>
              </a:defRPr>
            </a:lvl1pPr>
            <a:lvl2pPr marL="457200" indent="0">
              <a:buNone/>
              <a:defRPr/>
            </a:lvl2pPr>
          </a:lstStyle>
          <a:p>
            <a:pPr lvl="0"/>
            <a:r>
              <a:rPr lang="en-US" dirty="0"/>
              <a:t>Add key message of slide</a:t>
            </a:r>
          </a:p>
        </p:txBody>
      </p:sp>
      <p:pic>
        <p:nvPicPr>
          <p:cNvPr id="2" name="Picture 1">
            <a:extLst>
              <a:ext uri="{FF2B5EF4-FFF2-40B4-BE49-F238E27FC236}">
                <a16:creationId xmlns:a16="http://schemas.microsoft.com/office/drawing/2014/main" id="{EB45DFB6-4FA6-B527-55AD-E808F9593BC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3" name="Slide Number Placeholder 3">
            <a:extLst>
              <a:ext uri="{FF2B5EF4-FFF2-40B4-BE49-F238E27FC236}">
                <a16:creationId xmlns:a16="http://schemas.microsoft.com/office/drawing/2014/main" id="{967DBF62-2C38-96E0-D1B4-7250D1C91F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4" name="Slide Number Placeholder 3">
            <a:extLst>
              <a:ext uri="{FF2B5EF4-FFF2-40B4-BE49-F238E27FC236}">
                <a16:creationId xmlns:a16="http://schemas.microsoft.com/office/drawing/2014/main" id="{A430BADB-1804-6F91-ADB5-59B82BDEFA20}"/>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6" name="Slide Number Placeholder 3">
            <a:extLst>
              <a:ext uri="{FF2B5EF4-FFF2-40B4-BE49-F238E27FC236}">
                <a16:creationId xmlns:a16="http://schemas.microsoft.com/office/drawing/2014/main" id="{DC1A4D0B-4C01-4AD1-6293-533467CF604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7" name="Slide Number Placeholder 3">
            <a:extLst>
              <a:ext uri="{FF2B5EF4-FFF2-40B4-BE49-F238E27FC236}">
                <a16:creationId xmlns:a16="http://schemas.microsoft.com/office/drawing/2014/main" id="{0420AE46-6512-C5AD-07BF-92733A5CBF1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8" name="Picture 7">
            <a:extLst>
              <a:ext uri="{FF2B5EF4-FFF2-40B4-BE49-F238E27FC236}">
                <a16:creationId xmlns:a16="http://schemas.microsoft.com/office/drawing/2014/main" id="{5A178427-62B0-CB63-F7BF-ABA1FBB6877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9" name="Slide Number Placeholder 3">
            <a:extLst>
              <a:ext uri="{FF2B5EF4-FFF2-40B4-BE49-F238E27FC236}">
                <a16:creationId xmlns:a16="http://schemas.microsoft.com/office/drawing/2014/main" id="{B2318348-4958-D811-415A-4F785144D2ED}"/>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3B9F3775-A76B-2E3B-C55D-11BBBDD2725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92F59C7C-29BD-4A76-3DFE-29B551998295}"/>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73334382-03BC-34F6-C0D4-76A7CA67F9A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Tree>
    <p:extLst>
      <p:ext uri="{BB962C8B-B14F-4D97-AF65-F5344CB8AC3E}">
        <p14:creationId xmlns:p14="http://schemas.microsoft.com/office/powerpoint/2010/main" val="2137829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ample Page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B52599A-1360-D492-947C-27972948DFBD}"/>
              </a:ext>
            </a:extLst>
          </p:cNvPr>
          <p:cNvSpPr>
            <a:spLocks noGrp="1"/>
          </p:cNvSpPr>
          <p:nvPr>
            <p:ph type="body" sz="quarter" idx="13" hasCustomPrompt="1"/>
          </p:nvPr>
        </p:nvSpPr>
        <p:spPr>
          <a:xfrm>
            <a:off x="1871663" y="6343650"/>
            <a:ext cx="9086850" cy="365125"/>
          </a:xfrm>
        </p:spPr>
        <p:txBody>
          <a:bodyPr>
            <a:normAutofit/>
          </a:bodyPr>
          <a:lstStyle>
            <a:lvl1pPr>
              <a:defRPr sz="1400"/>
            </a:lvl1pPr>
          </a:lstStyle>
          <a:p>
            <a:pPr lvl="0"/>
            <a:r>
              <a:rPr lang="en-US" dirty="0"/>
              <a:t>Abbreviations: </a:t>
            </a:r>
            <a:r>
              <a:rPr lang="en-GB" sz="1400" dirty="0"/>
              <a:t>[for example, OS, overall survival; ICER, incremental-cost effectiveness ratio]</a:t>
            </a:r>
            <a:endParaRPr lang="en-US" dirty="0"/>
          </a:p>
        </p:txBody>
      </p:sp>
      <p:sp>
        <p:nvSpPr>
          <p:cNvPr id="7" name="Title 28">
            <a:extLst>
              <a:ext uri="{FF2B5EF4-FFF2-40B4-BE49-F238E27FC236}">
                <a16:creationId xmlns:a16="http://schemas.microsoft.com/office/drawing/2014/main" id="{BA969C22-F5B7-6378-0699-0004CD5E651C}"/>
              </a:ext>
            </a:extLst>
          </p:cNvPr>
          <p:cNvSpPr>
            <a:spLocks noGrp="1"/>
          </p:cNvSpPr>
          <p:nvPr>
            <p:ph type="title" hasCustomPrompt="1"/>
          </p:nvPr>
        </p:nvSpPr>
        <p:spPr>
          <a:xfrm>
            <a:off x="466724" y="263524"/>
            <a:ext cx="11250785" cy="592817"/>
          </a:xfrm>
        </p:spPr>
        <p:txBody>
          <a:bodyPr anchor="t">
            <a:normAutofit/>
          </a:bodyPr>
          <a:lstStyle>
            <a:lvl1pPr>
              <a:defRPr sz="3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sample page layout</a:t>
            </a:r>
            <a:endParaRPr lang="en-GB" dirty="0"/>
          </a:p>
        </p:txBody>
      </p:sp>
      <p:sp>
        <p:nvSpPr>
          <p:cNvPr id="8" name="Text Placeholder 3">
            <a:extLst>
              <a:ext uri="{FF2B5EF4-FFF2-40B4-BE49-F238E27FC236}">
                <a16:creationId xmlns:a16="http://schemas.microsoft.com/office/drawing/2014/main" id="{69F9F414-C853-E3F8-B5D7-EE6F4EC49EEE}"/>
              </a:ext>
            </a:extLst>
          </p:cNvPr>
          <p:cNvSpPr>
            <a:spLocks noGrp="1"/>
          </p:cNvSpPr>
          <p:nvPr>
            <p:ph type="body" sz="quarter" idx="12" hasCustomPrompt="1"/>
          </p:nvPr>
        </p:nvSpPr>
        <p:spPr>
          <a:xfrm>
            <a:off x="466724" y="1654630"/>
            <a:ext cx="11250785" cy="4167728"/>
          </a:xfrm>
        </p:spPr>
        <p:txBody>
          <a:bodyPr>
            <a:noAutofit/>
          </a:bodyPr>
          <a:lstStyle>
            <a:lvl1pPr>
              <a:lnSpc>
                <a:spcPct val="114000"/>
              </a:lnSpc>
              <a:defRPr sz="1800">
                <a:latin typeface="Arial" panose="020B0604020202020204" pitchFamily="34" charset="0"/>
                <a:ea typeface="Arial" panose="02000503000000020004" pitchFamily="2" charset="0"/>
              </a:defRPr>
            </a:lvl1pPr>
            <a:lvl2pPr>
              <a:lnSpc>
                <a:spcPct val="114000"/>
              </a:lnSpc>
              <a:defRPr sz="1800">
                <a:latin typeface="Arial" panose="020B0604020202020204" pitchFamily="34" charset="0"/>
                <a:ea typeface="Arial" panose="02000503000000020004" pitchFamily="2" charset="0"/>
              </a:defRPr>
            </a:lvl2pPr>
            <a:lvl3pPr>
              <a:lnSpc>
                <a:spcPct val="114000"/>
              </a:lnSpc>
              <a:defRPr sz="1800">
                <a:latin typeface="Arial" panose="020B0604020202020204" pitchFamily="34" charset="0"/>
                <a:ea typeface="Arial" panose="02000503000000020004" pitchFamily="2" charset="0"/>
              </a:defRPr>
            </a:lvl3pPr>
            <a:lvl4pPr>
              <a:lnSpc>
                <a:spcPct val="114000"/>
              </a:lnSpc>
              <a:defRPr sz="1800">
                <a:latin typeface="Arial" panose="020B0604020202020204" pitchFamily="34" charset="0"/>
                <a:ea typeface="Arial" panose="02000503000000020004" pitchFamily="2" charset="0"/>
              </a:defRPr>
            </a:lvl4pPr>
            <a:lvl5pPr>
              <a:lnSpc>
                <a:spcPct val="114000"/>
              </a:lnSpc>
              <a:defRPr sz="1800">
                <a:latin typeface="Arial" panose="020B0604020202020204" pitchFamily="34" charset="0"/>
                <a:ea typeface="Arial" panose="02000503000000020004" pitchFamily="2" charset="0"/>
              </a:defRPr>
            </a:lvl5pPr>
          </a:lstStyle>
          <a:p>
            <a:pPr lvl="0"/>
            <a:r>
              <a:rPr lang="en-US" dirty="0"/>
              <a:t>Please use this space to insert written content as required. Please use Inter or Arial with a minimum font size of 18pt and avoid changing the </a:t>
            </a:r>
            <a:r>
              <a:rPr lang="en-US" dirty="0" err="1"/>
              <a:t>colour</a:t>
            </a:r>
            <a:r>
              <a:rPr lang="en-US" dirty="0"/>
              <a:t> of the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D06895C6-52FC-13EE-C230-CF54790425C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0" name="Slide Number Placeholder 3">
            <a:extLst>
              <a:ext uri="{FF2B5EF4-FFF2-40B4-BE49-F238E27FC236}">
                <a16:creationId xmlns:a16="http://schemas.microsoft.com/office/drawing/2014/main" id="{9CA68900-3BB3-0EFC-9736-3DE49090A9F9}"/>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1" name="Slide Number Placeholder 3">
            <a:extLst>
              <a:ext uri="{FF2B5EF4-FFF2-40B4-BE49-F238E27FC236}">
                <a16:creationId xmlns:a16="http://schemas.microsoft.com/office/drawing/2014/main" id="{BD687A46-75A4-9571-E931-EB9CFF75D038}"/>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2" name="Slide Number Placeholder 3">
            <a:extLst>
              <a:ext uri="{FF2B5EF4-FFF2-40B4-BE49-F238E27FC236}">
                <a16:creationId xmlns:a16="http://schemas.microsoft.com/office/drawing/2014/main" id="{571C6DFE-DAB2-14BB-CBDC-BCA4817B39AC}"/>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3" name="Slide Number Placeholder 3">
            <a:extLst>
              <a:ext uri="{FF2B5EF4-FFF2-40B4-BE49-F238E27FC236}">
                <a16:creationId xmlns:a16="http://schemas.microsoft.com/office/drawing/2014/main" id="{5AC7214A-0BFC-B51E-0A05-3CA3CB8A958F}"/>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pic>
        <p:nvPicPr>
          <p:cNvPr id="14" name="Picture 13">
            <a:extLst>
              <a:ext uri="{FF2B5EF4-FFF2-40B4-BE49-F238E27FC236}">
                <a16:creationId xmlns:a16="http://schemas.microsoft.com/office/drawing/2014/main" id="{BF032537-750E-BA46-CFC8-354E15A09B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30373" y="6403231"/>
            <a:ext cx="585971" cy="197518"/>
          </a:xfrm>
          <a:prstGeom prst="rect">
            <a:avLst/>
          </a:prstGeom>
        </p:spPr>
      </p:pic>
      <p:sp>
        <p:nvSpPr>
          <p:cNvPr id="15" name="Slide Number Placeholder 3">
            <a:extLst>
              <a:ext uri="{FF2B5EF4-FFF2-40B4-BE49-F238E27FC236}">
                <a16:creationId xmlns:a16="http://schemas.microsoft.com/office/drawing/2014/main" id="{E4C6FC8E-7299-8656-DA4C-268C30201A9A}"/>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7" name="Slide Number Placeholder 3">
            <a:extLst>
              <a:ext uri="{FF2B5EF4-FFF2-40B4-BE49-F238E27FC236}">
                <a16:creationId xmlns:a16="http://schemas.microsoft.com/office/drawing/2014/main" id="{FDE345B6-D5DC-956D-FB2F-0FF334184623}"/>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8" name="Slide Number Placeholder 3">
            <a:extLst>
              <a:ext uri="{FF2B5EF4-FFF2-40B4-BE49-F238E27FC236}">
                <a16:creationId xmlns:a16="http://schemas.microsoft.com/office/drawing/2014/main" id="{FC314C17-EE89-D4FF-7472-71B194C0CC61}"/>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19" name="Slide Number Placeholder 3">
            <a:extLst>
              <a:ext uri="{FF2B5EF4-FFF2-40B4-BE49-F238E27FC236}">
                <a16:creationId xmlns:a16="http://schemas.microsoft.com/office/drawing/2014/main" id="{CEC418C6-DC88-3973-FA56-2C8696276C0B}"/>
              </a:ext>
            </a:extLst>
          </p:cNvPr>
          <p:cNvSpPr txBox="1">
            <a:spLocks/>
          </p:cNvSpPr>
          <p:nvPr userDrawn="1"/>
        </p:nvSpPr>
        <p:spPr>
          <a:xfrm>
            <a:off x="11565172" y="6403231"/>
            <a:ext cx="47004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C04DF40-495D-ED41-91BB-C1D52B6AEB39}" type="slidenum">
              <a:rPr lang="en-US" sz="1400" smtClean="0">
                <a:solidFill>
                  <a:schemeClr val="tx1"/>
                </a:solidFill>
                <a:latin typeface="Arial" panose="020B0604020202020204" pitchFamily="34" charset="0"/>
                <a:ea typeface="Arial" panose="02000503000000020004" pitchFamily="2" charset="0"/>
              </a:rPr>
              <a:pPr algn="r"/>
              <a:t>‹#›</a:t>
            </a:fld>
            <a:endParaRPr lang="en-US" sz="1400" dirty="0">
              <a:solidFill>
                <a:schemeClr val="tx1"/>
              </a:solidFill>
              <a:latin typeface="Arial" panose="020B0604020202020204" pitchFamily="34" charset="0"/>
              <a:ea typeface="Arial" panose="02000503000000020004" pitchFamily="2" charset="0"/>
            </a:endParaRPr>
          </a:p>
        </p:txBody>
      </p:sp>
      <p:sp>
        <p:nvSpPr>
          <p:cNvPr id="2" name="Rectangle 1" descr="Marker showing slides are confidential ">
            <a:extLst>
              <a:ext uri="{FF2B5EF4-FFF2-40B4-BE49-F238E27FC236}">
                <a16:creationId xmlns:a16="http://schemas.microsoft.com/office/drawing/2014/main" id="{711EDC3E-BC01-F67D-4B57-63A2731328B9}"/>
              </a:ext>
              <a:ext uri="{C183D7F6-B498-43B3-948B-1728B52AA6E4}">
                <adec:decorative xmlns:adec="http://schemas.microsoft.com/office/drawing/2017/decorative" val="0"/>
              </a:ext>
            </a:extLst>
          </p:cNvPr>
          <p:cNvSpPr/>
          <p:nvPr userDrawn="1"/>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12557031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dirty="0"/>
              <a:t>This is the slide master template</a:t>
            </a:r>
            <a:endParaRPr lang="en-GB" dirty="0"/>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dirty="0"/>
              <a:t>Please select from the available layout slides</a:t>
            </a:r>
            <a:endParaRPr lang="en-GB" dirty="0"/>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133" r:id="rId8"/>
    <p:sldLayoutId id="2147484134" r:id="rId9"/>
    <p:sldLayoutId id="2147484135"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 id="2147484117" r:id="rId29"/>
    <p:sldLayoutId id="2147484118" r:id="rId30"/>
    <p:sldLayoutId id="2147484119" r:id="rId31"/>
    <p:sldLayoutId id="2147484120" r:id="rId32"/>
    <p:sldLayoutId id="2147484121" r:id="rId33"/>
    <p:sldLayoutId id="2147484122" r:id="rId34"/>
    <p:sldLayoutId id="2147484123" r:id="rId35"/>
    <p:sldLayoutId id="2147484124" r:id="rId36"/>
    <p:sldLayoutId id="2147484125" r:id="rId37"/>
    <p:sldLayoutId id="2147484126" r:id="rId38"/>
    <p:sldLayoutId id="2147484127" r:id="rId39"/>
    <p:sldLayoutId id="2147484128" r:id="rId40"/>
    <p:sldLayoutId id="2147484129" r:id="rId41"/>
    <p:sldLayoutId id="2147484130" r:id="rId42"/>
    <p:sldLayoutId id="2147484131" r:id="rId43"/>
    <p:sldLayoutId id="2147484132" r:id="rId44"/>
  </p:sldLayoutIdLst>
  <p:hf hdr="0" dt="0"/>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ice.org.uk/terms-and-conditions#notice-of-rights"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2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8.xml"/><Relationship Id="rId4" Type="http://schemas.openxmlformats.org/officeDocument/2006/relationships/image" Target="../media/image6.svg"/></Relationships>
</file>

<file path=ppt/slides/_rels/slide4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28.sv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0A617C-9F99-4917-8E5F-4CCB2DA126B5}"/>
              </a:ext>
            </a:extLst>
          </p:cNvPr>
          <p:cNvSpPr>
            <a:spLocks noGrp="1"/>
          </p:cNvSpPr>
          <p:nvPr>
            <p:ph type="ctrTitle"/>
          </p:nvPr>
        </p:nvSpPr>
        <p:spPr>
          <a:xfrm>
            <a:off x="496384" y="305928"/>
            <a:ext cx="6273532" cy="1361230"/>
          </a:xfrm>
        </p:spPr>
        <p:txBody>
          <a:bodyPr>
            <a:normAutofit fontScale="90000"/>
          </a:bodyPr>
          <a:lstStyle/>
          <a:p>
            <a:r>
              <a:rPr lang="en-GB" dirty="0" err="1">
                <a:latin typeface="Arial" panose="020B0604020202020204" pitchFamily="34" charset="0"/>
                <a:cs typeface="Arial" panose="020B0604020202020204" pitchFamily="34" charset="0"/>
              </a:rPr>
              <a:t>Tirzepatide</a:t>
            </a:r>
            <a:r>
              <a:rPr lang="en-GB" dirty="0">
                <a:latin typeface="Arial" panose="020B0604020202020204" pitchFamily="34" charset="0"/>
                <a:cs typeface="Arial" panose="020B0604020202020204" pitchFamily="34" charset="0"/>
              </a:rPr>
              <a:t> for the treatment of patients with type 2 diabetes </a:t>
            </a:r>
          </a:p>
        </p:txBody>
      </p:sp>
      <p:sp>
        <p:nvSpPr>
          <p:cNvPr id="6" name="Text Placeholder 5">
            <a:extLst>
              <a:ext uri="{FF2B5EF4-FFF2-40B4-BE49-F238E27FC236}">
                <a16:creationId xmlns:a16="http://schemas.microsoft.com/office/drawing/2014/main" id="{98A60C21-0744-4ACA-AB51-4CC911E5D748}"/>
              </a:ext>
            </a:extLst>
          </p:cNvPr>
          <p:cNvSpPr>
            <a:spLocks noGrp="1"/>
          </p:cNvSpPr>
          <p:nvPr>
            <p:ph type="body" sz="quarter" idx="12"/>
          </p:nvPr>
        </p:nvSpPr>
        <p:spPr>
          <a:xfrm>
            <a:off x="496384" y="2100410"/>
            <a:ext cx="11328186" cy="3646049"/>
          </a:xfrm>
        </p:spPr>
        <p:txBody>
          <a:bodyPr>
            <a:normAutofit fontScale="92500" lnSpcReduction="20000"/>
          </a:bodyPr>
          <a:lstStyle/>
          <a:p>
            <a:pPr defTabSz="703434">
              <a:spcBef>
                <a:spcPts val="1200"/>
              </a:spcBef>
              <a:defRPr/>
            </a:pPr>
            <a:r>
              <a:rPr lang="en-US" sz="2000" b="1" dirty="0">
                <a:latin typeface="Arial" panose="020B0604020202020204" pitchFamily="34" charset="0"/>
                <a:cs typeface="Arial" panose="020B0604020202020204" pitchFamily="34" charset="0"/>
              </a:rPr>
              <a:t>Technology appraisal committee A [6</a:t>
            </a:r>
            <a:r>
              <a:rPr lang="en-US" sz="2000" b="1" baseline="30000" dirty="0">
                <a:latin typeface="Arial" panose="020B0604020202020204" pitchFamily="34" charset="0"/>
                <a:cs typeface="Arial" panose="020B0604020202020204" pitchFamily="34" charset="0"/>
              </a:rPr>
              <a:t>th</a:t>
            </a:r>
            <a:r>
              <a:rPr lang="en-US" sz="2000" b="1" dirty="0">
                <a:latin typeface="Arial" panose="020B0604020202020204" pitchFamily="34" charset="0"/>
                <a:cs typeface="Arial" panose="020B0604020202020204" pitchFamily="34" charset="0"/>
              </a:rPr>
              <a:t> </a:t>
            </a:r>
            <a:r>
              <a:rPr lang="en-US" sz="2000" b="1" dirty="0"/>
              <a:t>June </a:t>
            </a:r>
            <a:r>
              <a:rPr lang="en-US" sz="2000" b="1" dirty="0">
                <a:latin typeface="Arial" panose="020B0604020202020204" pitchFamily="34" charset="0"/>
                <a:cs typeface="Arial" panose="020B0604020202020204" pitchFamily="34" charset="0"/>
              </a:rPr>
              <a:t>2023]</a:t>
            </a:r>
          </a:p>
          <a:p>
            <a:pPr defTabSz="703434">
              <a:spcBef>
                <a:spcPts val="1200"/>
              </a:spcBef>
              <a:defRPr/>
            </a:pPr>
            <a:r>
              <a:rPr lang="en-US" sz="2000" b="1" dirty="0">
                <a:latin typeface="Arial" panose="020B0604020202020204" pitchFamily="34" charset="0"/>
                <a:cs typeface="Arial" panose="020B0604020202020204" pitchFamily="34" charset="0"/>
              </a:rPr>
              <a:t>Chair: </a:t>
            </a:r>
            <a:r>
              <a:rPr lang="en-US" sz="2000" dirty="0">
                <a:latin typeface="Arial" panose="020B0604020202020204" pitchFamily="34" charset="0"/>
                <a:cs typeface="Arial" panose="020B0604020202020204" pitchFamily="34" charset="0"/>
              </a:rPr>
              <a:t>Radha Todd</a:t>
            </a:r>
          </a:p>
          <a:p>
            <a:pPr defTabSz="703434">
              <a:spcBef>
                <a:spcPts val="1200"/>
              </a:spcBef>
              <a:defRPr/>
            </a:pPr>
            <a:r>
              <a:rPr lang="en-US" sz="2000" b="1" dirty="0">
                <a:latin typeface="Arial" panose="020B0604020202020204" pitchFamily="34" charset="0"/>
                <a:cs typeface="Arial" panose="020B0604020202020204" pitchFamily="34" charset="0"/>
              </a:rPr>
              <a:t>Lead team: </a:t>
            </a:r>
            <a:r>
              <a:rPr lang="en-US" sz="2000" dirty="0">
                <a:latin typeface="Arial" panose="020B0604020202020204" pitchFamily="34" charset="0"/>
                <a:cs typeface="Arial" panose="020B0604020202020204" pitchFamily="34" charset="0"/>
              </a:rPr>
              <a:t>Alan Thomas</a:t>
            </a:r>
            <a:r>
              <a:rPr lang="en-US" sz="2000" dirty="0"/>
              <a:t>, Fiona MacPherson Smith, Min Ven Teo </a:t>
            </a:r>
            <a:endParaRPr lang="en-US" sz="2000" dirty="0">
              <a:latin typeface="Arial" panose="020B0604020202020204" pitchFamily="34" charset="0"/>
              <a:cs typeface="Arial" panose="020B0604020202020204" pitchFamily="34" charset="0"/>
            </a:endParaRPr>
          </a:p>
          <a:p>
            <a:pPr defTabSz="703434">
              <a:spcBef>
                <a:spcPts val="1200"/>
              </a:spcBef>
              <a:defRPr/>
            </a:pPr>
            <a:r>
              <a:rPr lang="en-US" sz="2000" b="1" dirty="0">
                <a:latin typeface="Arial" panose="020B0604020202020204" pitchFamily="34" charset="0"/>
                <a:cs typeface="Arial" panose="020B0604020202020204" pitchFamily="34" charset="0"/>
              </a:rPr>
              <a:t>External assessment group: </a:t>
            </a:r>
            <a:r>
              <a:rPr lang="en-US" sz="2000" dirty="0" err="1">
                <a:latin typeface="Arial" panose="020B0604020202020204" pitchFamily="34" charset="0"/>
                <a:cs typeface="Arial" panose="020B0604020202020204" pitchFamily="34" charset="0"/>
              </a:rPr>
              <a:t>Kleijnen</a:t>
            </a:r>
            <a:r>
              <a:rPr lang="en-US" sz="2000" dirty="0">
                <a:latin typeface="Arial" panose="020B0604020202020204" pitchFamily="34" charset="0"/>
                <a:cs typeface="Arial" panose="020B0604020202020204" pitchFamily="34" charset="0"/>
              </a:rPr>
              <a:t> Systematic Reviews (KSR) Ltd. in collaboration with Erasmus University Rotterdam (EUR) and Maastricht University Medical Center (UMC+)</a:t>
            </a:r>
          </a:p>
          <a:p>
            <a:pPr defTabSz="703434">
              <a:spcBef>
                <a:spcPts val="1200"/>
              </a:spcBef>
              <a:defRPr/>
            </a:pPr>
            <a:r>
              <a:rPr lang="en-US" sz="2000" b="1" dirty="0">
                <a:latin typeface="Arial" panose="020B0604020202020204" pitchFamily="34" charset="0"/>
                <a:cs typeface="Arial" panose="020B0604020202020204" pitchFamily="34" charset="0"/>
              </a:rPr>
              <a:t>Technical team:</a:t>
            </a:r>
            <a:r>
              <a:rPr lang="en-US" sz="2000" dirty="0">
                <a:latin typeface="Arial" panose="020B0604020202020204" pitchFamily="34" charset="0"/>
                <a:cs typeface="Arial" panose="020B0604020202020204" pitchFamily="34" charset="0"/>
              </a:rPr>
              <a:t> Janet Boadu, Ewa Rupniewska, Janet Robertson </a:t>
            </a:r>
          </a:p>
          <a:p>
            <a:pPr defTabSz="703434">
              <a:spcBef>
                <a:spcPts val="1200"/>
              </a:spcBef>
              <a:defRPr/>
            </a:pPr>
            <a:r>
              <a:rPr lang="en-US" sz="2000" b="1" dirty="0">
                <a:latin typeface="Arial" panose="020B0604020202020204" pitchFamily="34" charset="0"/>
                <a:cs typeface="Arial" panose="020B0604020202020204" pitchFamily="34" charset="0"/>
              </a:rPr>
              <a:t>Company: </a:t>
            </a:r>
            <a:r>
              <a:rPr lang="en-US" sz="2000" dirty="0"/>
              <a:t>Eli Lilly</a:t>
            </a:r>
            <a:endParaRPr lang="en-US" sz="2000" dirty="0">
              <a:latin typeface="Arial" panose="020B0604020202020204" pitchFamily="34" charset="0"/>
              <a:cs typeface="Arial" panose="020B0604020202020204" pitchFamily="34" charset="0"/>
            </a:endParaRPr>
          </a:p>
          <a:p>
            <a:pPr defTabSz="703434">
              <a:spcBef>
                <a:spcPts val="1200"/>
              </a:spcBef>
              <a:defRPr/>
            </a:pPr>
            <a:endParaRPr lang="en-US" sz="2000" dirty="0">
              <a:latin typeface="Arial" panose="020B0604020202020204" pitchFamily="34" charset="0"/>
              <a:cs typeface="Arial" panose="020B0604020202020204" pitchFamily="34" charset="0"/>
            </a:endParaRPr>
          </a:p>
          <a:p>
            <a:pPr>
              <a:spcBef>
                <a:spcPts val="1200"/>
              </a:spcBef>
            </a:pPr>
            <a:endParaRPr lang="en-GB" sz="2000" dirty="0">
              <a:latin typeface="Arial" panose="020B0604020202020204" pitchFamily="34" charset="0"/>
              <a:cs typeface="Arial" panose="020B0604020202020204" pitchFamily="34" charset="0"/>
            </a:endParaRPr>
          </a:p>
        </p:txBody>
      </p:sp>
      <p:sp>
        <p:nvSpPr>
          <p:cNvPr id="7" name="Text Placeholder 3">
            <a:extLst>
              <a:ext uri="{FF2B5EF4-FFF2-40B4-BE49-F238E27FC236}">
                <a16:creationId xmlns:a16="http://schemas.microsoft.com/office/drawing/2014/main" id="{2B058ACA-0B66-4077-AB91-60A1F832DEAF}"/>
              </a:ext>
            </a:extLst>
          </p:cNvPr>
          <p:cNvSpPr txBox="1">
            <a:spLocks/>
          </p:cNvSpPr>
          <p:nvPr/>
        </p:nvSpPr>
        <p:spPr>
          <a:xfrm>
            <a:off x="1500554" y="5996978"/>
            <a:ext cx="10324016" cy="477838"/>
          </a:xfrm>
          <a:prstGeom prst="rect">
            <a:avLst/>
          </a:prstGeom>
        </p:spPr>
        <p:txBody>
          <a:bodyPr anchor="ct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NICE </a:t>
            </a:r>
            <a:fld id="{029CBA81-C7A1-4297-9E86-82333D5E6273}" type="datetimeyyyy">
              <a:rPr lang="en-GB" smtClean="0">
                <a:solidFill>
                  <a:schemeClr val="tx1"/>
                </a:solidFill>
                <a:latin typeface="Arial" panose="020B0604020202020204" pitchFamily="34" charset="0"/>
                <a:ea typeface="Times New Roman" panose="02020603050405020304" pitchFamily="18" charset="0"/>
                <a:cs typeface="Arial" panose="020B0604020202020204" pitchFamily="34" charset="0"/>
              </a:rPr>
              <a:t>2025</a:t>
            </a:fld>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 All rights reserved. Subject to </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Notice of rights</a:t>
            </a:r>
            <a:r>
              <a:rPr lang="en-GB" dirty="0">
                <a:solidFill>
                  <a:schemeClr val="tx1"/>
                </a:solidFill>
                <a:latin typeface="Arial" panose="020B0604020202020204" pitchFamily="34" charset="0"/>
                <a:ea typeface="Times New Roman" panose="02020603050405020304" pitchFamily="18" charset="0"/>
                <a:cs typeface="Arial" panose="020B0604020202020204" pitchFamily="34" charset="0"/>
              </a:rPr>
              <a:t>.</a:t>
            </a:r>
            <a:r>
              <a:rPr lang="en-GB" dirty="0">
                <a:solidFill>
                  <a:schemeClr val="tx1"/>
                </a:solidFill>
                <a:latin typeface="Arial" panose="020B0604020202020204" pitchFamily="34" charset="0"/>
                <a:ea typeface="Arial" panose="02000503000000020004" pitchFamily="2" charset="0"/>
                <a:cs typeface="Arial" panose="020B0604020202020204" pitchFamily="34" charset="0"/>
              </a:rPr>
              <a:t> </a:t>
            </a:r>
            <a:endParaRPr lang="en-US" dirty="0">
              <a:solidFill>
                <a:schemeClr val="tx1"/>
              </a:solidFill>
              <a:latin typeface="Arial" panose="020B0604020202020204" pitchFamily="34" charset="0"/>
              <a:ea typeface="Arial" panose="02000503000000020004" pitchFamily="2" charset="0"/>
              <a:cs typeface="Arial" panose="020B0604020202020204" pitchFamily="34" charset="0"/>
            </a:endParaRPr>
          </a:p>
        </p:txBody>
      </p:sp>
      <p:sp>
        <p:nvSpPr>
          <p:cNvPr id="3" name="Rectangle 2">
            <a:extLst>
              <a:ext uri="{FF2B5EF4-FFF2-40B4-BE49-F238E27FC236}">
                <a16:creationId xmlns:a16="http://schemas.microsoft.com/office/drawing/2014/main" id="{DF53A87C-47BA-4CCC-808A-70536D01E7E0}"/>
              </a:ext>
            </a:extLst>
          </p:cNvPr>
          <p:cNvSpPr/>
          <p:nvPr/>
        </p:nvSpPr>
        <p:spPr>
          <a:xfrm>
            <a:off x="7164888" y="839244"/>
            <a:ext cx="4530728" cy="646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Slides for the public – contains no ACIC or CPAS information</a:t>
            </a:r>
          </a:p>
        </p:txBody>
      </p:sp>
    </p:spTree>
    <p:extLst>
      <p:ext uri="{BB962C8B-B14F-4D97-AF65-F5344CB8AC3E}">
        <p14:creationId xmlns:p14="http://schemas.microsoft.com/office/powerpoint/2010/main" val="37934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descr="Decision problem, including population, intervention, comparators and outcomes">
            <a:extLst>
              <a:ext uri="{FF2B5EF4-FFF2-40B4-BE49-F238E27FC236}">
                <a16:creationId xmlns:a16="http://schemas.microsoft.com/office/drawing/2014/main" id="{B01DA72F-8395-4943-8F13-FDDF03955C2C}"/>
              </a:ext>
            </a:extLst>
          </p:cNvPr>
          <p:cNvGraphicFramePr>
            <a:graphicFrameLocks noGrp="1"/>
          </p:cNvGraphicFramePr>
          <p:nvPr>
            <p:extLst>
              <p:ext uri="{D42A27DB-BD31-4B8C-83A1-F6EECF244321}">
                <p14:modId xmlns:p14="http://schemas.microsoft.com/office/powerpoint/2010/main" val="201929967"/>
              </p:ext>
            </p:extLst>
          </p:nvPr>
        </p:nvGraphicFramePr>
        <p:xfrm>
          <a:off x="300310" y="653339"/>
          <a:ext cx="11562561" cy="5551322"/>
        </p:xfrm>
        <a:graphic>
          <a:graphicData uri="http://schemas.openxmlformats.org/drawingml/2006/table">
            <a:tbl>
              <a:tblPr firstRow="1" bandRow="1">
                <a:tableStyleId>{5C22544A-7EE6-4342-B048-85BDC9FD1C3A}</a:tableStyleId>
              </a:tblPr>
              <a:tblGrid>
                <a:gridCol w="612000">
                  <a:extLst>
                    <a:ext uri="{9D8B030D-6E8A-4147-A177-3AD203B41FA5}">
                      <a16:colId xmlns:a16="http://schemas.microsoft.com/office/drawing/2014/main" val="2557443117"/>
                    </a:ext>
                  </a:extLst>
                </a:gridCol>
                <a:gridCol w="4788000">
                  <a:extLst>
                    <a:ext uri="{9D8B030D-6E8A-4147-A177-3AD203B41FA5}">
                      <a16:colId xmlns:a16="http://schemas.microsoft.com/office/drawing/2014/main" val="2079107674"/>
                    </a:ext>
                  </a:extLst>
                </a:gridCol>
                <a:gridCol w="2958561">
                  <a:extLst>
                    <a:ext uri="{9D8B030D-6E8A-4147-A177-3AD203B41FA5}">
                      <a16:colId xmlns:a16="http://schemas.microsoft.com/office/drawing/2014/main" val="1363918603"/>
                    </a:ext>
                  </a:extLst>
                </a:gridCol>
                <a:gridCol w="3204000">
                  <a:extLst>
                    <a:ext uri="{9D8B030D-6E8A-4147-A177-3AD203B41FA5}">
                      <a16:colId xmlns:a16="http://schemas.microsoft.com/office/drawing/2014/main" val="924925742"/>
                    </a:ext>
                  </a:extLst>
                </a:gridCol>
              </a:tblGrid>
              <a:tr h="366102">
                <a:tc>
                  <a:txBody>
                    <a:bodyPr/>
                    <a:lstStyle/>
                    <a:p>
                      <a:pPr>
                        <a:lnSpc>
                          <a:spcPct val="90000"/>
                        </a:lnSpc>
                      </a:pPr>
                      <a:endParaRPr lang="en-GB" sz="1800" dirty="0">
                        <a:latin typeface="Arial" panose="020B0604020202020204" pitchFamily="34" charset="0"/>
                      </a:endParaRPr>
                    </a:p>
                  </a:txBody>
                  <a:tcPr marL="36000">
                    <a:solidFill>
                      <a:schemeClr val="accent1"/>
                    </a:solidFill>
                  </a:tcPr>
                </a:tc>
                <a:tc>
                  <a:txBody>
                    <a:bodyPr/>
                    <a:lstStyle/>
                    <a:p>
                      <a:r>
                        <a:rPr lang="en-GB" sz="1800" dirty="0">
                          <a:latin typeface="Arial" panose="020B0604020202020204" pitchFamily="34" charset="0"/>
                        </a:rPr>
                        <a:t>Final scope</a:t>
                      </a:r>
                    </a:p>
                  </a:txBody>
                  <a:tcPr/>
                </a:tc>
                <a:tc>
                  <a:txBody>
                    <a:bodyPr/>
                    <a:lstStyle/>
                    <a:p>
                      <a:r>
                        <a:rPr lang="en-GB" sz="1800" dirty="0">
                          <a:latin typeface="Arial" panose="020B0604020202020204" pitchFamily="34" charset="0"/>
                        </a:rPr>
                        <a:t>Company </a:t>
                      </a:r>
                      <a:r>
                        <a:rPr lang="en-GB" sz="1800" dirty="0">
                          <a:solidFill>
                            <a:schemeClr val="bg1"/>
                          </a:solidFill>
                          <a:latin typeface="Arial" panose="020B0604020202020204" pitchFamily="34" charset="0"/>
                        </a:rPr>
                        <a:t>submission</a:t>
                      </a:r>
                    </a:p>
                  </a:txBody>
                  <a:tcPr/>
                </a:tc>
                <a:tc>
                  <a:txBody>
                    <a:bodyPr/>
                    <a:lstStyle/>
                    <a:p>
                      <a:r>
                        <a:rPr lang="en-GB" sz="1800" dirty="0">
                          <a:latin typeface="Arial" panose="020B0604020202020204" pitchFamily="34" charset="0"/>
                        </a:rPr>
                        <a:t>EAG comments</a:t>
                      </a:r>
                    </a:p>
                  </a:txBody>
                  <a:tcPr/>
                </a:tc>
                <a:extLst>
                  <a:ext uri="{0D108BD9-81ED-4DB2-BD59-A6C34878D82A}">
                    <a16:rowId xmlns:a16="http://schemas.microsoft.com/office/drawing/2014/main" val="2887193136"/>
                  </a:ext>
                </a:extLst>
              </a:tr>
              <a:tr h="2013559">
                <a:tc>
                  <a:txBody>
                    <a:bodyPr/>
                    <a:lstStyle/>
                    <a:p>
                      <a:pPr algn="ctr">
                        <a:lnSpc>
                          <a:spcPct val="90000"/>
                        </a:lnSpc>
                      </a:pPr>
                      <a:r>
                        <a:rPr lang="en-GB" sz="1800" b="1" dirty="0">
                          <a:solidFill>
                            <a:schemeClr val="bg1"/>
                          </a:solidFill>
                          <a:latin typeface="Arial" panose="020B0604020202020204" pitchFamily="34" charset="0"/>
                        </a:rPr>
                        <a:t>Population</a:t>
                      </a:r>
                    </a:p>
                  </a:txBody>
                  <a:tcPr marL="36000" vert="vert270">
                    <a:solidFill>
                      <a:schemeClr val="accent1"/>
                    </a:solidFill>
                  </a:tcPr>
                </a:tc>
                <a:tc>
                  <a:txBody>
                    <a:bodyPr/>
                    <a:lstStyle/>
                    <a:p>
                      <a:r>
                        <a:rPr lang="en-GB" sz="1800" kern="1200" dirty="0">
                          <a:solidFill>
                            <a:schemeClr val="dk1"/>
                          </a:solidFill>
                          <a:effectLst/>
                          <a:latin typeface="+mn-lt"/>
                          <a:ea typeface="+mn-ea"/>
                          <a:cs typeface="+mn-cs"/>
                        </a:rPr>
                        <a:t>Tirzepatide monotherapy:</a:t>
                      </a:r>
                    </a:p>
                    <a:p>
                      <a:pPr marL="285750" lvl="0" indent="-285750">
                        <a:buFont typeface="Arial" panose="020B0604020202020204" pitchFamily="34" charset="0"/>
                        <a:buChar char="•"/>
                      </a:pPr>
                      <a:r>
                        <a:rPr lang="en-GB" sz="1800" kern="1200" dirty="0">
                          <a:solidFill>
                            <a:schemeClr val="dk1"/>
                          </a:solidFill>
                          <a:effectLst/>
                          <a:latin typeface="+mn-lt"/>
                          <a:ea typeface="+mn-ea"/>
                          <a:cs typeface="+mn-cs"/>
                        </a:rPr>
                        <a:t>Adults with T2D, inadequately controlled with diet &amp; exercise alone &amp; metformin considered inappropriate </a:t>
                      </a:r>
                    </a:p>
                    <a:p>
                      <a:r>
                        <a:rPr lang="en-GB" sz="1800" kern="1200" dirty="0">
                          <a:solidFill>
                            <a:schemeClr val="dk1"/>
                          </a:solidFill>
                          <a:effectLst/>
                          <a:latin typeface="+mn-lt"/>
                          <a:ea typeface="+mn-ea"/>
                          <a:cs typeface="+mn-cs"/>
                        </a:rPr>
                        <a:t>Tirzepatide with other antidiabetic agents:</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Adults with T2D, inadequately controlled with one or more antidiabetic agents</a:t>
                      </a:r>
                      <a:endParaRPr lang="en-GB" sz="1800" dirty="0">
                        <a:latin typeface="Arial" panose="020B0604020202020204" pitchFamily="34" charset="0"/>
                      </a:endParaRPr>
                    </a:p>
                  </a:txBody>
                  <a:tcPr/>
                </a:tc>
                <a:tc>
                  <a:txBody>
                    <a:bodyPr/>
                    <a:lstStyle/>
                    <a:p>
                      <a:r>
                        <a:rPr lang="en-GB" sz="1800" kern="1200" dirty="0">
                          <a:solidFill>
                            <a:schemeClr val="tx1"/>
                          </a:solidFill>
                          <a:effectLst/>
                          <a:latin typeface="+mn-lt"/>
                          <a:ea typeface="+mn-ea"/>
                          <a:cs typeface="+mn-cs"/>
                        </a:rPr>
                        <a:t>People with T2D, inadequately controlled with 3 or more antidiabetic agents, as an option whenever GLP-1 RAs would otherwise be considered</a:t>
                      </a:r>
                      <a:endParaRPr lang="en-GB" sz="1800" strike="sngStrike" kern="1200" dirty="0">
                        <a:solidFill>
                          <a:schemeClr val="tx1"/>
                        </a:solidFill>
                        <a:effectLst/>
                        <a:latin typeface="+mn-lt"/>
                        <a:ea typeface="+mn-ea"/>
                        <a:cs typeface="+mn-cs"/>
                      </a:endParaRPr>
                    </a:p>
                  </a:txBody>
                  <a:tcPr/>
                </a:tc>
                <a:tc>
                  <a:txBody>
                    <a:bodyPr/>
                    <a:lstStyle/>
                    <a:p>
                      <a:pPr>
                        <a:spcBef>
                          <a:spcPts val="200"/>
                        </a:spcBef>
                        <a:spcAft>
                          <a:spcPts val="200"/>
                        </a:spcAft>
                      </a:pPr>
                      <a:r>
                        <a:rPr lang="en-GB" sz="1800" kern="1200" dirty="0">
                          <a:solidFill>
                            <a:schemeClr val="tx1"/>
                          </a:solidFill>
                          <a:effectLst/>
                          <a:latin typeface="+mn-lt"/>
                          <a:ea typeface="+mn-ea"/>
                          <a:cs typeface="+mn-cs"/>
                        </a:rPr>
                        <a:t>Company target population narrower than NICE scope</a:t>
                      </a:r>
                      <a:endParaRPr lang="en-GB" sz="1400" strike="sngStrike"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652339764"/>
                  </a:ext>
                </a:extLst>
              </a:tr>
              <a:tr h="792000">
                <a:tc>
                  <a:txBody>
                    <a:bodyPr/>
                    <a:lstStyle/>
                    <a:p>
                      <a:pPr algn="ctr">
                        <a:lnSpc>
                          <a:spcPct val="90000"/>
                        </a:lnSpc>
                      </a:pPr>
                      <a:r>
                        <a:rPr lang="en-GB" sz="1800" b="1" dirty="0">
                          <a:solidFill>
                            <a:schemeClr val="bg1"/>
                          </a:solidFill>
                          <a:latin typeface="Arial" panose="020B0604020202020204" pitchFamily="34" charset="0"/>
                        </a:rPr>
                        <a:t>Intervention</a:t>
                      </a:r>
                    </a:p>
                  </a:txBody>
                  <a:tcPr marL="36000" vert="vert270">
                    <a:solidFill>
                      <a:schemeClr val="accent1"/>
                    </a:solidFill>
                  </a:tcPr>
                </a:tc>
                <a:tc>
                  <a:txBody>
                    <a:bodyPr/>
                    <a:lstStyle/>
                    <a:p>
                      <a:pPr marL="0" algn="l" defTabSz="914400" rtl="0" eaLnBrk="1" latinLnBrk="0" hangingPunct="1">
                        <a:spcBef>
                          <a:spcPts val="200"/>
                        </a:spcBef>
                        <a:spcAft>
                          <a:spcPts val="200"/>
                        </a:spcAft>
                      </a:pPr>
                      <a:r>
                        <a:rPr lang="en-GB" sz="1800" kern="1200" dirty="0">
                          <a:solidFill>
                            <a:schemeClr val="dk1"/>
                          </a:solidFill>
                          <a:effectLst/>
                          <a:latin typeface="+mn-lt"/>
                          <a:ea typeface="+mn-ea"/>
                          <a:cs typeface="+mn-cs"/>
                        </a:rPr>
                        <a:t>Tirzepatide alone or with other antidiabetic agents</a:t>
                      </a:r>
                    </a:p>
                  </a:txBody>
                  <a:tcPr marL="68580" marR="68580" marT="0" marB="0"/>
                </a:tc>
                <a:tc>
                  <a:txBody>
                    <a:bodyPr/>
                    <a:lstStyle/>
                    <a:p>
                      <a:pPr>
                        <a:spcBef>
                          <a:spcPts val="200"/>
                        </a:spcBef>
                        <a:spcAft>
                          <a:spcPts val="200"/>
                        </a:spcAft>
                      </a:pPr>
                      <a:r>
                        <a:rPr lang="en-GB" sz="1800" kern="1200" dirty="0">
                          <a:solidFill>
                            <a:schemeClr val="dk1"/>
                          </a:solidFill>
                          <a:effectLst/>
                          <a:latin typeface="+mn-lt"/>
                          <a:ea typeface="+mn-ea"/>
                          <a:cs typeface="+mn-cs"/>
                        </a:rPr>
                        <a:t>Tirzepatide with other antidiabetic agents</a:t>
                      </a:r>
                    </a:p>
                  </a:txBody>
                  <a:tcPr/>
                </a:tc>
                <a:tc>
                  <a:txBody>
                    <a:bodyPr/>
                    <a:lstStyle/>
                    <a:p>
                      <a:r>
                        <a:rPr lang="en-GB" sz="1800" kern="1200" dirty="0">
                          <a:solidFill>
                            <a:schemeClr val="tx1"/>
                          </a:solidFill>
                          <a:effectLst/>
                          <a:latin typeface="+mn-lt"/>
                          <a:ea typeface="+mn-ea"/>
                          <a:cs typeface="+mn-cs"/>
                        </a:rPr>
                        <a:t>Company submission </a:t>
                      </a:r>
                      <a:r>
                        <a:rPr lang="en-GB" sz="1800" kern="1200" dirty="0">
                          <a:solidFill>
                            <a:schemeClr val="dk1"/>
                          </a:solidFill>
                          <a:effectLst/>
                          <a:latin typeface="+mn-lt"/>
                          <a:ea typeface="+mn-ea"/>
                          <a:cs typeface="+mn-cs"/>
                        </a:rPr>
                        <a:t>limited to combination therapy </a:t>
                      </a:r>
                    </a:p>
                  </a:txBody>
                  <a:tcPr/>
                </a:tc>
                <a:extLst>
                  <a:ext uri="{0D108BD9-81ED-4DB2-BD59-A6C34878D82A}">
                    <a16:rowId xmlns:a16="http://schemas.microsoft.com/office/drawing/2014/main" val="566598515"/>
                  </a:ext>
                </a:extLst>
              </a:tr>
              <a:tr h="915254">
                <a:tc>
                  <a:txBody>
                    <a:bodyPr/>
                    <a:lstStyle/>
                    <a:p>
                      <a:pPr algn="ctr">
                        <a:lnSpc>
                          <a:spcPct val="90000"/>
                        </a:lnSpc>
                      </a:pPr>
                      <a:r>
                        <a:rPr lang="en-GB" sz="1800" b="1" dirty="0">
                          <a:solidFill>
                            <a:schemeClr val="bg1"/>
                          </a:solidFill>
                          <a:latin typeface="Arial" panose="020B0604020202020204" pitchFamily="34" charset="0"/>
                        </a:rPr>
                        <a:t>Comparators</a:t>
                      </a:r>
                    </a:p>
                  </a:txBody>
                  <a:tcPr marL="36000" vert="vert270">
                    <a:solidFill>
                      <a:schemeClr val="accent1"/>
                    </a:solidFill>
                  </a:tcPr>
                </a:tc>
                <a:tc>
                  <a:txBody>
                    <a:bodyPr/>
                    <a:lstStyle/>
                    <a:p>
                      <a:pPr lvl="0"/>
                      <a:r>
                        <a:rPr lang="en-GB" sz="1800" kern="1200" dirty="0">
                          <a:solidFill>
                            <a:srgbClr val="000000"/>
                          </a:solidFill>
                          <a:effectLst/>
                          <a:latin typeface="+mn-lt"/>
                          <a:ea typeface="+mn-ea"/>
                          <a:cs typeface="+mn-cs"/>
                        </a:rPr>
                        <a:t>Sulfonylureas, DPP-4 inhibitors, pioglitazone, GLP-1 RAs, SGLT-2 inhibitors, insulin (all as monotherapy or in combination)</a:t>
                      </a:r>
                      <a:endParaRPr lang="en-GB" sz="1800" dirty="0">
                        <a:solidFill>
                          <a:srgbClr val="000000"/>
                        </a:solidFill>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GLP-1 RAs</a:t>
                      </a:r>
                      <a:endParaRPr lang="en-GB" sz="1800" strike="sngStrike" dirty="0">
                        <a:solidFill>
                          <a:srgbClr val="FF0000"/>
                        </a:solidFill>
                        <a:latin typeface="Arial" panose="020B0604020202020204" pitchFamily="34" charset="0"/>
                      </a:endParaRPr>
                    </a:p>
                  </a:txBody>
                  <a:tcPr/>
                </a:tc>
                <a:tc>
                  <a:txBody>
                    <a:bodyPr/>
                    <a:lstStyle/>
                    <a:p>
                      <a:r>
                        <a:rPr lang="en-GB" sz="1800" kern="1200" dirty="0">
                          <a:solidFill>
                            <a:schemeClr val="dk1"/>
                          </a:solidFill>
                          <a:effectLst/>
                          <a:latin typeface="+mn-lt"/>
                          <a:ea typeface="+mn-ea"/>
                          <a:cs typeface="+mn-cs"/>
                        </a:rPr>
                        <a:t>Company have not presented a convincing argument for restricting to GLP-1 RAs</a:t>
                      </a:r>
                    </a:p>
                  </a:txBody>
                  <a:tcPr/>
                </a:tc>
                <a:extLst>
                  <a:ext uri="{0D108BD9-81ED-4DB2-BD59-A6C34878D82A}">
                    <a16:rowId xmlns:a16="http://schemas.microsoft.com/office/drawing/2014/main" val="2029495160"/>
                  </a:ext>
                </a:extLst>
              </a:tr>
              <a:tr h="1464407">
                <a:tc>
                  <a:txBody>
                    <a:bodyPr/>
                    <a:lstStyle/>
                    <a:p>
                      <a:pPr algn="ctr">
                        <a:lnSpc>
                          <a:spcPct val="90000"/>
                        </a:lnSpc>
                      </a:pPr>
                      <a:r>
                        <a:rPr lang="en-GB" sz="1800" b="1" dirty="0">
                          <a:solidFill>
                            <a:schemeClr val="bg1"/>
                          </a:solidFill>
                          <a:latin typeface="Arial" panose="020B0604020202020204" pitchFamily="34" charset="0"/>
                        </a:rPr>
                        <a:t>Outcomes</a:t>
                      </a:r>
                    </a:p>
                  </a:txBody>
                  <a:tcPr marL="36000" vert="vert270">
                    <a:solidFill>
                      <a:schemeClr val="accent1"/>
                    </a:solidFill>
                  </a:tcPr>
                </a:tc>
                <a:tc>
                  <a:txBody>
                    <a:bodyPr/>
                    <a:lstStyle/>
                    <a:p>
                      <a:pPr lvl="0"/>
                      <a:r>
                        <a:rPr lang="en-GB" sz="1800" kern="1200" dirty="0">
                          <a:solidFill>
                            <a:schemeClr val="dk1"/>
                          </a:solidFill>
                          <a:effectLst/>
                          <a:latin typeface="+mn-lt"/>
                          <a:ea typeface="+mn-ea"/>
                          <a:cs typeface="+mn-cs"/>
                        </a:rPr>
                        <a:t>HbA1c/glycaemic control, complications of diabetes, including CV, renal and eye, mortality, BMI, frequency and severity of hypoglycaemia, changes in CV risk factors,</a:t>
                      </a:r>
                    </a:p>
                    <a:p>
                      <a:pPr lvl="0"/>
                      <a:r>
                        <a:rPr lang="en-GB" sz="1800" kern="1200" dirty="0">
                          <a:solidFill>
                            <a:schemeClr val="dk1"/>
                          </a:solidFill>
                          <a:effectLst/>
                          <a:latin typeface="+mn-lt"/>
                          <a:ea typeface="+mn-ea"/>
                          <a:cs typeface="+mn-cs"/>
                        </a:rPr>
                        <a:t>adverse effects of treatment, </a:t>
                      </a:r>
                      <a:r>
                        <a:rPr lang="en-GB" sz="1800" kern="1200" dirty="0" err="1">
                          <a:solidFill>
                            <a:schemeClr val="dk1"/>
                          </a:solidFill>
                          <a:effectLst/>
                          <a:latin typeface="+mn-lt"/>
                          <a:ea typeface="+mn-ea"/>
                          <a:cs typeface="+mn-cs"/>
                        </a:rPr>
                        <a:t>HRQoL</a:t>
                      </a:r>
                      <a:endParaRPr lang="en-GB" sz="1800" dirty="0">
                        <a:latin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Aligned with final NICE scope</a:t>
                      </a:r>
                      <a:endParaRPr lang="en-GB" sz="1800" strike="sngStrike" dirty="0">
                        <a:solidFill>
                          <a:srgbClr val="FF0000"/>
                        </a:solidFill>
                        <a:latin typeface="Arial" panose="020B0604020202020204" pitchFamily="34" charset="0"/>
                      </a:endParaRPr>
                    </a:p>
                  </a:txBody>
                  <a:tcPr/>
                </a:tc>
                <a:tc>
                  <a:txBody>
                    <a:bodyPr/>
                    <a:lstStyle/>
                    <a:p>
                      <a:r>
                        <a:rPr lang="en-GB" sz="1800" kern="1200" dirty="0">
                          <a:solidFill>
                            <a:schemeClr val="dk1"/>
                          </a:solidFill>
                          <a:effectLst/>
                          <a:latin typeface="+mn-lt"/>
                          <a:ea typeface="+mn-ea"/>
                          <a:cs typeface="+mn-cs"/>
                        </a:rPr>
                        <a:t>Some outcomes are modelled (details later)</a:t>
                      </a:r>
                      <a:endParaRPr lang="en-GB" sz="1800" dirty="0">
                        <a:latin typeface="Arial" panose="020B0604020202020204" pitchFamily="34" charset="0"/>
                      </a:endParaRPr>
                    </a:p>
                  </a:txBody>
                  <a:tcPr/>
                </a:tc>
                <a:extLst>
                  <a:ext uri="{0D108BD9-81ED-4DB2-BD59-A6C34878D82A}">
                    <a16:rowId xmlns:a16="http://schemas.microsoft.com/office/drawing/2014/main" val="1399418609"/>
                  </a:ext>
                </a:extLst>
              </a:tr>
            </a:tbl>
          </a:graphicData>
        </a:graphic>
      </p:graphicFrame>
      <p:sp>
        <p:nvSpPr>
          <p:cNvPr id="3" name="Title 2">
            <a:extLst>
              <a:ext uri="{FF2B5EF4-FFF2-40B4-BE49-F238E27FC236}">
                <a16:creationId xmlns:a16="http://schemas.microsoft.com/office/drawing/2014/main" id="{6AEF2E7F-90E6-FC57-EC60-035E320455EB}"/>
              </a:ext>
            </a:extLst>
          </p:cNvPr>
          <p:cNvSpPr>
            <a:spLocks noGrp="1"/>
          </p:cNvSpPr>
          <p:nvPr>
            <p:ph type="title"/>
          </p:nvPr>
        </p:nvSpPr>
        <p:spPr>
          <a:xfrm>
            <a:off x="322345" y="157615"/>
            <a:ext cx="11250785" cy="592817"/>
          </a:xfrm>
        </p:spPr>
        <p:txBody>
          <a:bodyPr>
            <a:normAutofit fontScale="90000"/>
          </a:bodyPr>
          <a:lstStyle/>
          <a:p>
            <a:r>
              <a:rPr lang="en-GB" dirty="0"/>
              <a:t>Decision problem: company submission deviates from scope</a:t>
            </a:r>
          </a:p>
        </p:txBody>
      </p:sp>
      <p:sp>
        <p:nvSpPr>
          <p:cNvPr id="5" name="Text Placeholder 4">
            <a:extLst>
              <a:ext uri="{FF2B5EF4-FFF2-40B4-BE49-F238E27FC236}">
                <a16:creationId xmlns:a16="http://schemas.microsoft.com/office/drawing/2014/main" id="{A7A54E45-7C66-A284-5038-3926325E00DA}"/>
              </a:ext>
            </a:extLst>
          </p:cNvPr>
          <p:cNvSpPr>
            <a:spLocks noGrp="1"/>
          </p:cNvSpPr>
          <p:nvPr>
            <p:ph type="body" sz="quarter" idx="13"/>
          </p:nvPr>
        </p:nvSpPr>
        <p:spPr>
          <a:xfrm>
            <a:off x="1121579" y="6373256"/>
            <a:ext cx="9110076" cy="484744"/>
          </a:xfrm>
        </p:spPr>
        <p:txBody>
          <a:bodyPr>
            <a:normAutofit/>
          </a:bodyPr>
          <a:lstStyle/>
          <a:p>
            <a:r>
              <a:rPr lang="en-GB" dirty="0">
                <a:latin typeface="+mn-lt"/>
              </a:rPr>
              <a:t>Abbreviations: </a:t>
            </a:r>
            <a:r>
              <a:rPr lang="en-GB" dirty="0">
                <a:effectLst/>
                <a:latin typeface="+mn-lt"/>
                <a:ea typeface="Times New Roman" panose="02020603050405020304" pitchFamily="18" charset="0"/>
              </a:rPr>
              <a:t>GLP-1, glucagon-like peptide-1; </a:t>
            </a:r>
            <a:r>
              <a:rPr lang="en-GB" sz="1400" kern="1200" dirty="0" err="1">
                <a:solidFill>
                  <a:schemeClr val="dk1"/>
                </a:solidFill>
                <a:effectLst/>
                <a:latin typeface="+mn-lt"/>
                <a:ea typeface="+mn-ea"/>
                <a:cs typeface="+mn-cs"/>
              </a:rPr>
              <a:t>HRQoL</a:t>
            </a:r>
            <a:r>
              <a:rPr lang="en-GB" sz="1400" kern="1200" dirty="0">
                <a:solidFill>
                  <a:schemeClr val="dk1"/>
                </a:solidFill>
                <a:effectLst/>
                <a:latin typeface="+mn-lt"/>
                <a:ea typeface="+mn-ea"/>
                <a:cs typeface="+mn-cs"/>
              </a:rPr>
              <a:t>, health-related quality of life; </a:t>
            </a:r>
            <a:r>
              <a:rPr lang="en-GB" dirty="0">
                <a:effectLst/>
                <a:latin typeface="+mn-lt"/>
                <a:ea typeface="Times New Roman" panose="02020603050405020304" pitchFamily="18" charset="0"/>
              </a:rPr>
              <a:t>OAD, oral antidiabetic drug; RA, receptor agonist; </a:t>
            </a:r>
            <a:r>
              <a:rPr lang="en-GB" dirty="0">
                <a:latin typeface="+mn-lt"/>
              </a:rPr>
              <a:t>T2D, type 2 diabetes. </a:t>
            </a:r>
          </a:p>
        </p:txBody>
      </p:sp>
    </p:spTree>
    <p:extLst>
      <p:ext uri="{BB962C8B-B14F-4D97-AF65-F5344CB8AC3E}">
        <p14:creationId xmlns:p14="http://schemas.microsoft.com/office/powerpoint/2010/main" val="218165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4E1D21-37B6-4DED-9C97-E9DA5819D47B}"/>
              </a:ext>
            </a:extLst>
          </p:cNvPr>
          <p:cNvSpPr/>
          <p:nvPr/>
        </p:nvSpPr>
        <p:spPr>
          <a:xfrm>
            <a:off x="215591" y="4180546"/>
            <a:ext cx="6193456" cy="19030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GB" b="1" dirty="0">
                <a:solidFill>
                  <a:schemeClr val="tx1"/>
                </a:solidFill>
                <a:latin typeface="Arial" panose="020B0604020202020204" pitchFamily="34" charset="0"/>
              </a:rPr>
              <a:t>Comparators – EAG comments: </a:t>
            </a:r>
          </a:p>
          <a:p>
            <a:pPr marL="285750" indent="-285750">
              <a:spcAft>
                <a:spcPts val="200"/>
              </a:spcAft>
              <a:buFont typeface="Arial" panose="020B0604020202020204" pitchFamily="34" charset="0"/>
              <a:buChar char="•"/>
            </a:pPr>
            <a:r>
              <a:rPr lang="en-GB" dirty="0">
                <a:solidFill>
                  <a:schemeClr val="tx1"/>
                </a:solidFill>
                <a:latin typeface="+mj-lt"/>
              </a:rPr>
              <a:t>Company included only GLP-1 RAs: dulaglutide, liraglutide, oral </a:t>
            </a:r>
            <a:r>
              <a:rPr lang="en-GB" dirty="0" err="1">
                <a:solidFill>
                  <a:schemeClr val="tx1"/>
                </a:solidFill>
                <a:latin typeface="+mj-lt"/>
              </a:rPr>
              <a:t>semaglutide</a:t>
            </a:r>
            <a:r>
              <a:rPr lang="en-GB" dirty="0">
                <a:solidFill>
                  <a:schemeClr val="tx1"/>
                </a:solidFill>
                <a:latin typeface="+mj-lt"/>
              </a:rPr>
              <a:t>, injectable </a:t>
            </a:r>
            <a:r>
              <a:rPr lang="en-GB" dirty="0" err="1">
                <a:solidFill>
                  <a:schemeClr val="tx1"/>
                </a:solidFill>
                <a:latin typeface="+mj-lt"/>
              </a:rPr>
              <a:t>semaglutide</a:t>
            </a:r>
            <a:r>
              <a:rPr lang="en-GB" dirty="0">
                <a:solidFill>
                  <a:schemeClr val="tx1"/>
                </a:solidFill>
                <a:latin typeface="+mj-lt"/>
              </a:rPr>
              <a:t> </a:t>
            </a:r>
          </a:p>
          <a:p>
            <a:pPr marL="285750" indent="-285750">
              <a:spcAft>
                <a:spcPts val="200"/>
              </a:spcAft>
              <a:buFont typeface="Arial" panose="020B0604020202020204" pitchFamily="34" charset="0"/>
              <a:buChar char="•"/>
            </a:pPr>
            <a:r>
              <a:rPr lang="en-GB" dirty="0">
                <a:solidFill>
                  <a:schemeClr val="tx1"/>
                </a:solidFill>
                <a:latin typeface="+mj-lt"/>
              </a:rPr>
              <a:t>Some GLP-1 RAs (</a:t>
            </a:r>
            <a:r>
              <a:rPr lang="en-GB" dirty="0" err="1">
                <a:solidFill>
                  <a:schemeClr val="tx1"/>
                </a:solidFill>
                <a:latin typeface="+mj-lt"/>
              </a:rPr>
              <a:t>lixisenatide</a:t>
            </a:r>
            <a:r>
              <a:rPr lang="en-GB" dirty="0">
                <a:solidFill>
                  <a:schemeClr val="tx1"/>
                </a:solidFill>
                <a:latin typeface="+mj-lt"/>
              </a:rPr>
              <a:t>, standard &amp; modified-release exenatide) excluded due to limited market share</a:t>
            </a:r>
          </a:p>
          <a:p>
            <a:pPr>
              <a:spcAft>
                <a:spcPts val="200"/>
              </a:spcAft>
            </a:pPr>
            <a:r>
              <a:rPr lang="en-GB" b="1" dirty="0">
                <a:solidFill>
                  <a:schemeClr val="tx1"/>
                </a:solidFill>
                <a:latin typeface="Arial" panose="020B0604020202020204" pitchFamily="34" charset="0"/>
              </a:rPr>
              <a:t>Company: </a:t>
            </a:r>
            <a:r>
              <a:rPr lang="en-GB" dirty="0">
                <a:solidFill>
                  <a:schemeClr val="tx1"/>
                </a:solidFill>
                <a:latin typeface="+mj-lt"/>
              </a:rPr>
              <a:t>comparators dictated by proposed positioning 	</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389794" y="106507"/>
            <a:ext cx="11250785" cy="846543"/>
          </a:xfrm>
        </p:spPr>
        <p:txBody>
          <a:bodyPr>
            <a:normAutofit fontScale="90000"/>
          </a:bodyPr>
          <a:lstStyle/>
          <a:p>
            <a:r>
              <a:rPr lang="en-GB" dirty="0"/>
              <a:t>Key issue: </a:t>
            </a:r>
            <a:r>
              <a:rPr lang="en-GB" sz="3200" dirty="0">
                <a:solidFill>
                  <a:schemeClr val="tx1"/>
                </a:solidFill>
                <a:effectLst/>
                <a:latin typeface="+mj-lt"/>
                <a:ea typeface="Calibri" panose="020F0502020204030204" pitchFamily="34" charset="0"/>
                <a:cs typeface="Times New Roman" panose="02020603050405020304" pitchFamily="18" charset="0"/>
              </a:rPr>
              <a:t>Mismatch between scope and decision problem: line of therapy and comparators</a:t>
            </a:r>
            <a:br>
              <a:rPr lang="en-GB" sz="3200" strike="sngStrike" dirty="0">
                <a:solidFill>
                  <a:schemeClr val="tx1"/>
                </a:solidFill>
                <a:effectLst/>
                <a:latin typeface="+mj-lt"/>
                <a:ea typeface="Calibri" panose="020F0502020204030204" pitchFamily="34" charset="0"/>
                <a:cs typeface="Times New Roman" panose="02020603050405020304" pitchFamily="18" charset="0"/>
              </a:rPr>
            </a:br>
            <a:br>
              <a:rPr lang="en-GB" dirty="0"/>
            </a:br>
            <a:br>
              <a:rPr lang="en-GB" dirty="0"/>
            </a:br>
            <a:endParaRPr lang="en-GB" dirty="0"/>
          </a:p>
        </p:txBody>
      </p:sp>
      <p:sp>
        <p:nvSpPr>
          <p:cNvPr id="24" name="Rectangle 23">
            <a:extLst>
              <a:ext uri="{FF2B5EF4-FFF2-40B4-BE49-F238E27FC236}">
                <a16:creationId xmlns:a16="http://schemas.microsoft.com/office/drawing/2014/main" id="{6690291C-1A6E-CB69-07A6-22EB1408F9B9}"/>
              </a:ext>
            </a:extLst>
          </p:cNvPr>
          <p:cNvSpPr/>
          <p:nvPr/>
        </p:nvSpPr>
        <p:spPr>
          <a:xfrm>
            <a:off x="227251" y="1081397"/>
            <a:ext cx="6181796" cy="26412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200"/>
              </a:spcAft>
            </a:pPr>
            <a:r>
              <a:rPr lang="en-GB" b="1" dirty="0">
                <a:solidFill>
                  <a:schemeClr val="accent1"/>
                </a:solidFill>
                <a:latin typeface="Arial" panose="020B0604020202020204" pitchFamily="34" charset="0"/>
              </a:rPr>
              <a:t>Line of therapy –</a:t>
            </a:r>
            <a:r>
              <a:rPr lang="en-GB" dirty="0">
                <a:solidFill>
                  <a:schemeClr val="tx1"/>
                </a:solidFill>
                <a:effectLst/>
                <a:latin typeface="+mj-lt"/>
                <a:ea typeface="Times New Roman" panose="02020603050405020304" pitchFamily="18" charset="0"/>
              </a:rPr>
              <a:t> </a:t>
            </a:r>
            <a:r>
              <a:rPr lang="en-GB" b="1" dirty="0">
                <a:solidFill>
                  <a:schemeClr val="accent1"/>
                </a:solidFill>
                <a:latin typeface="Arial" panose="020B0604020202020204" pitchFamily="34" charset="0"/>
              </a:rPr>
              <a:t>EAG comments:</a:t>
            </a:r>
            <a:endParaRPr lang="en-GB" dirty="0">
              <a:solidFill>
                <a:schemeClr val="tx1"/>
              </a:solidFill>
              <a:effectLst/>
              <a:latin typeface="+mj-lt"/>
              <a:ea typeface="Times New Roman" panose="02020603050405020304" pitchFamily="18" charset="0"/>
            </a:endParaRPr>
          </a:p>
          <a:p>
            <a:pPr marL="285750" indent="-285750">
              <a:spcAft>
                <a:spcPts val="200"/>
              </a:spcAft>
              <a:buFont typeface="Arial" panose="020B0604020202020204" pitchFamily="34" charset="0"/>
              <a:buChar char="•"/>
            </a:pPr>
            <a:r>
              <a:rPr lang="en-GB" dirty="0">
                <a:solidFill>
                  <a:schemeClr val="tx1"/>
                </a:solidFill>
                <a:effectLst/>
                <a:latin typeface="+mj-lt"/>
                <a:ea typeface="Times New Roman" panose="02020603050405020304" pitchFamily="18" charset="0"/>
              </a:rPr>
              <a:t>Company target population narrower than NICE scope</a:t>
            </a:r>
          </a:p>
          <a:p>
            <a:pPr marL="285750" indent="-285750">
              <a:spcAft>
                <a:spcPts val="200"/>
              </a:spcAft>
              <a:buFont typeface="Arial" panose="020B0604020202020204" pitchFamily="34" charset="0"/>
              <a:buChar char="•"/>
            </a:pPr>
            <a:r>
              <a:rPr lang="en-GB" dirty="0">
                <a:solidFill>
                  <a:schemeClr val="tx1"/>
                </a:solidFill>
                <a:latin typeface="+mj-lt"/>
              </a:rPr>
              <a:t>No evidence to assess tirzepatide in wider population</a:t>
            </a:r>
          </a:p>
          <a:p>
            <a:pPr marL="285750" indent="-285750">
              <a:spcAft>
                <a:spcPts val="200"/>
              </a:spcAft>
              <a:buFont typeface="Arial" panose="020B0604020202020204" pitchFamily="34" charset="0"/>
              <a:buChar char="•"/>
            </a:pPr>
            <a:r>
              <a:rPr lang="en-GB" dirty="0">
                <a:solidFill>
                  <a:schemeClr val="tx1"/>
                </a:solidFill>
                <a:latin typeface="+mj-lt"/>
              </a:rPr>
              <a:t>Use of GLP-1 RAs more precise than only according to treatment experience (NICE guideline 28)</a:t>
            </a:r>
          </a:p>
          <a:p>
            <a:pPr>
              <a:spcAft>
                <a:spcPts val="200"/>
              </a:spcAft>
            </a:pPr>
            <a:r>
              <a:rPr lang="en-GB" b="1" dirty="0">
                <a:solidFill>
                  <a:schemeClr val="accent1"/>
                </a:solidFill>
                <a:latin typeface="Arial" panose="020B0604020202020204" pitchFamily="34" charset="0"/>
              </a:rPr>
              <a:t>Company: </a:t>
            </a:r>
            <a:r>
              <a:rPr lang="en-GB" dirty="0">
                <a:solidFill>
                  <a:schemeClr val="tx1"/>
                </a:solidFill>
                <a:latin typeface="+mj-lt"/>
                <a:ea typeface="Times New Roman" panose="02020603050405020304" pitchFamily="18" charset="0"/>
              </a:rPr>
              <a:t>Population narrower as expected tirzepatide would be used as alternative to GLP-1 RAs in clinical practice (both in combination with 2 OADs) + this population has highest unmet need</a:t>
            </a:r>
          </a:p>
        </p:txBody>
      </p:sp>
      <p:sp>
        <p:nvSpPr>
          <p:cNvPr id="25" name="Text Placeholder 4">
            <a:extLst>
              <a:ext uri="{FF2B5EF4-FFF2-40B4-BE49-F238E27FC236}">
                <a16:creationId xmlns:a16="http://schemas.microsoft.com/office/drawing/2014/main" id="{927E9ADA-30EC-6B17-AB43-91DA21CA5825}"/>
              </a:ext>
            </a:extLst>
          </p:cNvPr>
          <p:cNvSpPr txBox="1">
            <a:spLocks/>
          </p:cNvSpPr>
          <p:nvPr/>
        </p:nvSpPr>
        <p:spPr>
          <a:xfrm>
            <a:off x="925307" y="6388429"/>
            <a:ext cx="11019491" cy="6334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defRPr/>
            </a:pPr>
            <a:r>
              <a:rPr lang="en-GB" dirty="0">
                <a:latin typeface="+mj-lt"/>
              </a:rPr>
              <a:t>Abbreviations: </a:t>
            </a:r>
            <a:r>
              <a:rPr lang="en-GB" dirty="0">
                <a:latin typeface="+mj-lt"/>
                <a:ea typeface="Times New Roman" panose="02020603050405020304" pitchFamily="18" charset="0"/>
              </a:rPr>
              <a:t>GLP-1, Glucagon-Like Peptide-1; RA, receptor agonist </a:t>
            </a:r>
            <a:endParaRPr lang="en-GB" dirty="0">
              <a:latin typeface="+mj-lt"/>
            </a:endParaRPr>
          </a:p>
        </p:txBody>
      </p:sp>
      <p:sp>
        <p:nvSpPr>
          <p:cNvPr id="4" name="TextBox 3">
            <a:extLst>
              <a:ext uri="{FF2B5EF4-FFF2-40B4-BE49-F238E27FC236}">
                <a16:creationId xmlns:a16="http://schemas.microsoft.com/office/drawing/2014/main" id="{92D73B42-5A04-7985-CB15-5F7662E4E6B7}"/>
              </a:ext>
            </a:extLst>
          </p:cNvPr>
          <p:cNvSpPr txBox="1"/>
          <p:nvPr/>
        </p:nvSpPr>
        <p:spPr>
          <a:xfrm>
            <a:off x="6874382" y="1035131"/>
            <a:ext cx="5069945" cy="3693319"/>
          </a:xfrm>
          <a:prstGeom prst="rect">
            <a:avLst/>
          </a:prstGeom>
          <a:solidFill>
            <a:srgbClr val="C8E0E6">
              <a:alpha val="40000"/>
            </a:srgbClr>
          </a:solidFill>
        </p:spPr>
        <p:txBody>
          <a:bodyPr wrap="square">
            <a:spAutoFit/>
          </a:bodyPr>
          <a:lstStyle/>
          <a:p>
            <a:pPr>
              <a:spcBef>
                <a:spcPts val="300"/>
              </a:spcBef>
              <a:spcAft>
                <a:spcPts val="300"/>
              </a:spcAft>
            </a:pPr>
            <a:r>
              <a:rPr lang="en-GB" sz="1600" dirty="0">
                <a:effectLst/>
                <a:ea typeface="Times New Roman" panose="02020603050405020304" pitchFamily="18" charset="0"/>
              </a:rPr>
              <a:t>“If triple therapy with metformin and 2 other oral drugs is not effective, not tolerated or contraindicated, consider triple therapy by switching one drug for a GLP-1 mimetic for adults with type 2 diabetes who:</a:t>
            </a:r>
          </a:p>
          <a:p>
            <a:pPr marL="342900" lvl="0" indent="-342900">
              <a:spcBef>
                <a:spcPts val="300"/>
              </a:spcBef>
              <a:spcAft>
                <a:spcPts val="300"/>
              </a:spcAft>
              <a:buFont typeface="Symbol" panose="05050102010706020507" pitchFamily="18" charset="2"/>
              <a:buChar char=""/>
            </a:pPr>
            <a:r>
              <a:rPr lang="en-GB" sz="1600" dirty="0">
                <a:effectLst/>
                <a:ea typeface="Times New Roman" panose="02020603050405020304" pitchFamily="18" charset="0"/>
              </a:rPr>
              <a:t>have a body mass index (BMI) of 35 kg/m</a:t>
            </a:r>
            <a:r>
              <a:rPr lang="en-GB" sz="1600" baseline="30000" dirty="0">
                <a:effectLst/>
                <a:ea typeface="Times New Roman" panose="02020603050405020304" pitchFamily="18" charset="0"/>
              </a:rPr>
              <a:t>2</a:t>
            </a:r>
            <a:r>
              <a:rPr lang="en-GB" sz="1600" dirty="0">
                <a:effectLst/>
                <a:ea typeface="Times New Roman" panose="02020603050405020304" pitchFamily="18" charset="0"/>
              </a:rPr>
              <a:t> or higher (adjust accordingly for people from Black, Asian and other minority ethnic groups) and specific psychological or other medical problems associated with obesity or</a:t>
            </a:r>
          </a:p>
          <a:p>
            <a:pPr marL="342900" lvl="0" indent="-342900">
              <a:spcBef>
                <a:spcPts val="300"/>
              </a:spcBef>
              <a:spcAft>
                <a:spcPts val="300"/>
              </a:spcAft>
              <a:buFont typeface="Symbol" panose="05050102010706020507" pitchFamily="18" charset="2"/>
              <a:buChar char=""/>
            </a:pPr>
            <a:r>
              <a:rPr lang="en-GB" sz="1600" dirty="0">
                <a:effectLst/>
                <a:ea typeface="Times New Roman" panose="02020603050405020304" pitchFamily="18" charset="0"/>
              </a:rPr>
              <a:t>have a BMI lower than 35 kg/m</a:t>
            </a:r>
            <a:r>
              <a:rPr lang="en-GB" sz="1600" baseline="30000" dirty="0">
                <a:effectLst/>
                <a:ea typeface="Times New Roman" panose="02020603050405020304" pitchFamily="18" charset="0"/>
              </a:rPr>
              <a:t>2</a:t>
            </a:r>
            <a:r>
              <a:rPr lang="en-GB" sz="1600" dirty="0">
                <a:effectLst/>
                <a:ea typeface="Times New Roman" panose="02020603050405020304" pitchFamily="18" charset="0"/>
              </a:rPr>
              <a:t> and for whom insulin therapy would have significant occupational implications or weight loss would benefit other significant obesity-related comorbidities.”</a:t>
            </a:r>
          </a:p>
        </p:txBody>
      </p:sp>
      <p:grpSp>
        <p:nvGrpSpPr>
          <p:cNvPr id="13" name="Group 12">
            <a:extLst>
              <a:ext uri="{FF2B5EF4-FFF2-40B4-BE49-F238E27FC236}">
                <a16:creationId xmlns:a16="http://schemas.microsoft.com/office/drawing/2014/main" id="{F25377F3-FB86-30EC-C351-9205665DF6F4}"/>
              </a:ext>
            </a:extLst>
          </p:cNvPr>
          <p:cNvGrpSpPr/>
          <p:nvPr/>
        </p:nvGrpSpPr>
        <p:grpSpPr>
          <a:xfrm>
            <a:off x="6454035" y="4622264"/>
            <a:ext cx="5482473" cy="1821982"/>
            <a:chOff x="6599936" y="4450112"/>
            <a:chExt cx="5482473" cy="1821982"/>
          </a:xfrm>
        </p:grpSpPr>
        <p:sp>
          <p:nvSpPr>
            <p:cNvPr id="12" name="Rectangle 11" descr="Question to committee">
              <a:extLst>
                <a:ext uri="{FF2B5EF4-FFF2-40B4-BE49-F238E27FC236}">
                  <a16:creationId xmlns:a16="http://schemas.microsoft.com/office/drawing/2014/main" id="{E3C82685-5162-3370-D2F1-B0BA02B6AF24}"/>
                </a:ext>
              </a:extLst>
            </p:cNvPr>
            <p:cNvSpPr/>
            <p:nvPr/>
          </p:nvSpPr>
          <p:spPr>
            <a:xfrm>
              <a:off x="6991915" y="4697518"/>
              <a:ext cx="5090494" cy="157457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sz="1600" dirty="0">
                  <a:solidFill>
                    <a:schemeClr val="tx1"/>
                  </a:solidFill>
                  <a:latin typeface="Arial" panose="020B0604020202020204" pitchFamily="34" charset="0"/>
                </a:rPr>
                <a:t>Is company positioning clinically appropriate?</a:t>
              </a:r>
            </a:p>
            <a:p>
              <a:r>
                <a:rPr lang="en-GB" sz="1600" dirty="0">
                  <a:solidFill>
                    <a:schemeClr val="tx1"/>
                  </a:solidFill>
                  <a:latin typeface="Arial" panose="020B0604020202020204" pitchFamily="34" charset="0"/>
                </a:rPr>
                <a:t>Would we expect people at third line to respond as well as those at earlier stage in disease?</a:t>
              </a:r>
            </a:p>
            <a:p>
              <a:r>
                <a:rPr lang="en-GB" sz="1600" dirty="0">
                  <a:solidFill>
                    <a:schemeClr val="tx1"/>
                  </a:solidFill>
                  <a:latin typeface="Arial" panose="020B0604020202020204" pitchFamily="34" charset="0"/>
                </a:rPr>
                <a:t>If alternative to </a:t>
              </a:r>
              <a:r>
                <a:rPr lang="en-GB" sz="1600" dirty="0">
                  <a:solidFill>
                    <a:schemeClr val="tx1"/>
                  </a:solidFill>
                  <a:latin typeface="+mj-lt"/>
                </a:rPr>
                <a:t>GLP-1 RAs, should the same criteria for use apply?</a:t>
              </a:r>
              <a:endParaRPr lang="en-GB" sz="1600" dirty="0">
                <a:solidFill>
                  <a:schemeClr val="tx1"/>
                </a:solidFill>
                <a:latin typeface="Arial" panose="020B0604020202020204" pitchFamily="34" charset="0"/>
              </a:endParaRPr>
            </a:p>
            <a:p>
              <a:r>
                <a:rPr lang="en-GB" sz="1600" dirty="0">
                  <a:solidFill>
                    <a:schemeClr val="tx1"/>
                  </a:solidFill>
                  <a:latin typeface="Arial" panose="020B0604020202020204" pitchFamily="34" charset="0"/>
                </a:rPr>
                <a:t>Are all relevant comparators included?</a:t>
              </a:r>
              <a:endParaRPr lang="en-GB" dirty="0">
                <a:solidFill>
                  <a:schemeClr val="tx1"/>
                </a:solidFill>
              </a:endParaRPr>
            </a:p>
          </p:txBody>
        </p:sp>
        <p:sp>
          <p:nvSpPr>
            <p:cNvPr id="5" name="Oval 4">
              <a:extLst>
                <a:ext uri="{FF2B5EF4-FFF2-40B4-BE49-F238E27FC236}">
                  <a16:creationId xmlns:a16="http://schemas.microsoft.com/office/drawing/2014/main" id="{CCD1FFF6-B9C8-F749-1FD3-F8539A18BD1A}"/>
                </a:ext>
              </a:extLst>
            </p:cNvPr>
            <p:cNvSpPr/>
            <p:nvPr/>
          </p:nvSpPr>
          <p:spPr>
            <a:xfrm>
              <a:off x="6599936" y="4450112"/>
              <a:ext cx="553816" cy="571242"/>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Graphic 6">
              <a:extLst>
                <a:ext uri="{FF2B5EF4-FFF2-40B4-BE49-F238E27FC236}">
                  <a16:creationId xmlns:a16="http://schemas.microsoft.com/office/drawing/2014/main" id="{6E70B560-4C9D-18AE-A67F-A5D0BCB4605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66670" y="4572307"/>
              <a:ext cx="420348" cy="387635"/>
            </a:xfrm>
            <a:prstGeom prst="rect">
              <a:avLst/>
            </a:prstGeom>
          </p:spPr>
        </p:pic>
      </p:grpSp>
      <p:sp>
        <p:nvSpPr>
          <p:cNvPr id="8" name="Arrow: Right 7">
            <a:extLst>
              <a:ext uri="{FF2B5EF4-FFF2-40B4-BE49-F238E27FC236}">
                <a16:creationId xmlns:a16="http://schemas.microsoft.com/office/drawing/2014/main" id="{41818BC7-5A75-6E3E-152E-05BE7C2FD91B}"/>
              </a:ext>
            </a:extLst>
          </p:cNvPr>
          <p:cNvSpPr/>
          <p:nvPr/>
        </p:nvSpPr>
        <p:spPr>
          <a:xfrm>
            <a:off x="5965394" y="2317004"/>
            <a:ext cx="864000" cy="317592"/>
          </a:xfrm>
          <a:prstGeom prst="rightArrow">
            <a:avLst/>
          </a:prstGeom>
          <a:solidFill>
            <a:srgbClr val="C8E0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8861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E6A8-C272-42C4-9A1D-3690F731982A}"/>
              </a:ext>
            </a:extLst>
          </p:cNvPr>
          <p:cNvSpPr>
            <a:spLocks noGrp="1"/>
          </p:cNvSpPr>
          <p:nvPr>
            <p:ph type="ctrTitle"/>
          </p:nvPr>
        </p:nvSpPr>
        <p:spPr/>
        <p:txBody>
          <a:bodyPr/>
          <a:lstStyle/>
          <a:p>
            <a:r>
              <a:rPr lang="en-GB" dirty="0"/>
              <a:t>Clinical effectiveness</a:t>
            </a:r>
          </a:p>
        </p:txBody>
      </p:sp>
      <p:sp>
        <p:nvSpPr>
          <p:cNvPr id="3" name="Subtitle 2">
            <a:extLst>
              <a:ext uri="{FF2B5EF4-FFF2-40B4-BE49-F238E27FC236}">
                <a16:creationId xmlns:a16="http://schemas.microsoft.com/office/drawing/2014/main" id="{6C9BE4A8-8B63-4558-B333-BA3B713CB1C7}"/>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91230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5E01DB-6BA1-43FA-948C-3BED423AD6C6}"/>
              </a:ext>
            </a:extLst>
          </p:cNvPr>
          <p:cNvSpPr txBox="1"/>
          <p:nvPr/>
        </p:nvSpPr>
        <p:spPr>
          <a:xfrm>
            <a:off x="440337" y="557376"/>
            <a:ext cx="3736920" cy="369332"/>
          </a:xfrm>
          <a:prstGeom prst="rect">
            <a:avLst/>
          </a:prstGeom>
          <a:noFill/>
        </p:spPr>
        <p:txBody>
          <a:bodyPr wrap="none" rtlCol="0">
            <a:spAutoFit/>
          </a:bodyPr>
          <a:lstStyle/>
          <a:p>
            <a:r>
              <a:rPr lang="en-GB" dirty="0">
                <a:latin typeface="Arial" panose="020B0604020202020204" pitchFamily="34" charset="0"/>
              </a:rPr>
              <a:t>Clinical trial designs and outcomes</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909359842"/>
              </p:ext>
            </p:extLst>
          </p:nvPr>
        </p:nvGraphicFramePr>
        <p:xfrm>
          <a:off x="403167" y="926708"/>
          <a:ext cx="11645645" cy="5277302"/>
        </p:xfrm>
        <a:graphic>
          <a:graphicData uri="http://schemas.openxmlformats.org/drawingml/2006/table">
            <a:tbl>
              <a:tblPr firstRow="1" bandRow="1">
                <a:tableStyleId>{5C22544A-7EE6-4342-B048-85BDC9FD1C3A}</a:tableStyleId>
              </a:tblPr>
              <a:tblGrid>
                <a:gridCol w="1814516">
                  <a:extLst>
                    <a:ext uri="{9D8B030D-6E8A-4147-A177-3AD203B41FA5}">
                      <a16:colId xmlns:a16="http://schemas.microsoft.com/office/drawing/2014/main" val="2781295461"/>
                    </a:ext>
                  </a:extLst>
                </a:gridCol>
                <a:gridCol w="2202934">
                  <a:extLst>
                    <a:ext uri="{9D8B030D-6E8A-4147-A177-3AD203B41FA5}">
                      <a16:colId xmlns:a16="http://schemas.microsoft.com/office/drawing/2014/main" val="458621282"/>
                    </a:ext>
                  </a:extLst>
                </a:gridCol>
                <a:gridCol w="2218721">
                  <a:extLst>
                    <a:ext uri="{9D8B030D-6E8A-4147-A177-3AD203B41FA5}">
                      <a16:colId xmlns:a16="http://schemas.microsoft.com/office/drawing/2014/main" val="983104019"/>
                    </a:ext>
                  </a:extLst>
                </a:gridCol>
                <a:gridCol w="164721">
                  <a:extLst>
                    <a:ext uri="{9D8B030D-6E8A-4147-A177-3AD203B41FA5}">
                      <a16:colId xmlns:a16="http://schemas.microsoft.com/office/drawing/2014/main" val="1295693395"/>
                    </a:ext>
                  </a:extLst>
                </a:gridCol>
                <a:gridCol w="2839483">
                  <a:extLst>
                    <a:ext uri="{9D8B030D-6E8A-4147-A177-3AD203B41FA5}">
                      <a16:colId xmlns:a16="http://schemas.microsoft.com/office/drawing/2014/main" val="3374305228"/>
                    </a:ext>
                  </a:extLst>
                </a:gridCol>
                <a:gridCol w="2405270">
                  <a:extLst>
                    <a:ext uri="{9D8B030D-6E8A-4147-A177-3AD203B41FA5}">
                      <a16:colId xmlns:a16="http://schemas.microsoft.com/office/drawing/2014/main" val="460441704"/>
                    </a:ext>
                  </a:extLst>
                </a:gridCol>
              </a:tblGrid>
              <a:tr h="364056">
                <a:tc>
                  <a:txBody>
                    <a:bodyPr/>
                    <a:lstStyle/>
                    <a:p>
                      <a:endParaRPr lang="en-GB" sz="1800" dirty="0">
                        <a:solidFill>
                          <a:schemeClr val="bg1"/>
                        </a:solidFill>
                        <a:latin typeface="Arial" panose="020B0604020202020204" pitchFamily="34" charset="0"/>
                      </a:endParaRPr>
                    </a:p>
                  </a:txBody>
                  <a:tcPr>
                    <a:solidFill>
                      <a:schemeClr val="accent1"/>
                    </a:solidFill>
                  </a:tcPr>
                </a:tc>
                <a:tc>
                  <a:txBody>
                    <a:bodyPr/>
                    <a:lstStyle/>
                    <a:p>
                      <a:r>
                        <a:rPr lang="en-GB" sz="1800" b="1" kern="1200" dirty="0">
                          <a:solidFill>
                            <a:schemeClr val="lt1"/>
                          </a:solidFill>
                          <a:effectLst/>
                          <a:latin typeface="+mn-lt"/>
                          <a:ea typeface="+mn-ea"/>
                          <a:cs typeface="+mn-cs"/>
                        </a:rPr>
                        <a:t>SURPASS-2</a:t>
                      </a:r>
                    </a:p>
                  </a:txBody>
                  <a:tcPr/>
                </a:tc>
                <a:tc>
                  <a:txBody>
                    <a:bodyPr/>
                    <a:lstStyle/>
                    <a:p>
                      <a:r>
                        <a:rPr lang="en-GB" sz="1800" b="1" kern="1200" dirty="0">
                          <a:solidFill>
                            <a:schemeClr val="lt1"/>
                          </a:solidFill>
                          <a:effectLst/>
                          <a:latin typeface="+mn-lt"/>
                          <a:ea typeface="+mn-ea"/>
                          <a:cs typeface="+mn-cs"/>
                        </a:rPr>
                        <a:t>SURPASS-3</a:t>
                      </a:r>
                    </a:p>
                  </a:txBody>
                  <a:tcPr/>
                </a:tc>
                <a:tc gridSpan="2">
                  <a:txBody>
                    <a:bodyPr/>
                    <a:lstStyle/>
                    <a:p>
                      <a:r>
                        <a:rPr lang="en-GB" sz="1800" b="1" kern="1200" dirty="0">
                          <a:solidFill>
                            <a:schemeClr val="lt1"/>
                          </a:solidFill>
                          <a:effectLst/>
                          <a:latin typeface="+mn-lt"/>
                          <a:ea typeface="+mn-ea"/>
                          <a:cs typeface="+mn-cs"/>
                        </a:rPr>
                        <a:t>SURPASS-4</a:t>
                      </a:r>
                    </a:p>
                  </a:txBody>
                  <a:tcPr/>
                </a:tc>
                <a:tc hMerge="1">
                  <a:txBody>
                    <a:bodyPr/>
                    <a:lstStyle/>
                    <a:p>
                      <a:endParaRPr lang="en-GB" sz="1200" b="1" kern="1200" dirty="0">
                        <a:solidFill>
                          <a:schemeClr val="lt1"/>
                        </a:solidFill>
                        <a:effectLst/>
                        <a:latin typeface="+mn-lt"/>
                        <a:ea typeface="+mn-ea"/>
                        <a:cs typeface="+mn-cs"/>
                      </a:endParaRPr>
                    </a:p>
                  </a:txBody>
                  <a:tcPr/>
                </a:tc>
                <a:tc>
                  <a:txBody>
                    <a:bodyPr/>
                    <a:lstStyle/>
                    <a:p>
                      <a:r>
                        <a:rPr lang="en-GB" sz="1800" b="1" kern="1200" dirty="0">
                          <a:solidFill>
                            <a:schemeClr val="lt1"/>
                          </a:solidFill>
                          <a:effectLst/>
                          <a:latin typeface="+mn-lt"/>
                          <a:ea typeface="+mn-ea"/>
                          <a:cs typeface="+mn-cs"/>
                        </a:rPr>
                        <a:t>SURPASS-5</a:t>
                      </a:r>
                    </a:p>
                  </a:txBody>
                  <a:tcPr/>
                </a:tc>
                <a:extLst>
                  <a:ext uri="{0D108BD9-81ED-4DB2-BD59-A6C34878D82A}">
                    <a16:rowId xmlns:a16="http://schemas.microsoft.com/office/drawing/2014/main" val="1220355904"/>
                  </a:ext>
                </a:extLst>
              </a:tr>
              <a:tr h="364056">
                <a:tc rowSpan="2">
                  <a:txBody>
                    <a:bodyPr/>
                    <a:lstStyle/>
                    <a:p>
                      <a:r>
                        <a:rPr lang="en-GB" sz="1800" b="1" dirty="0">
                          <a:solidFill>
                            <a:schemeClr val="bg1"/>
                          </a:solidFill>
                          <a:latin typeface="Arial" panose="020B0604020202020204" pitchFamily="34" charset="0"/>
                        </a:rPr>
                        <a:t>Design</a:t>
                      </a:r>
                    </a:p>
                  </a:txBody>
                  <a:tcPr>
                    <a:solidFill>
                      <a:schemeClr val="accent1"/>
                    </a:solidFill>
                  </a:tcPr>
                </a:tc>
                <a:tc gridSpan="5">
                  <a:txBody>
                    <a:bodyPr/>
                    <a:lstStyle/>
                    <a:p>
                      <a:r>
                        <a:rPr lang="en-GB" sz="1800" dirty="0">
                          <a:latin typeface="Arial" panose="020B0604020202020204" pitchFamily="34" charset="0"/>
                        </a:rPr>
                        <a:t>Randomised, multicentre phase 3</a:t>
                      </a:r>
                    </a:p>
                  </a:txBody>
                  <a:tcPr/>
                </a:tc>
                <a:tc hMerge="1">
                  <a:txBody>
                    <a:bodyPr/>
                    <a:lstStyle/>
                    <a:p>
                      <a:r>
                        <a:rPr lang="en-GB" sz="1000" dirty="0">
                          <a:latin typeface="Arial" panose="020B0604020202020204" pitchFamily="34" charset="0"/>
                        </a:rPr>
                        <a:t>Randomised, open-label, international, multicentre phase 3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Arial" panose="020B0604020202020204" pitchFamily="34" charset="0"/>
                        </a:rPr>
                        <a:t>Randomised, open-label, international, multicentre phase 3 </a:t>
                      </a:r>
                    </a:p>
                    <a:p>
                      <a:endParaRPr lang="en-GB" sz="1000" dirty="0">
                        <a:latin typeface="Arial" panose="020B0604020202020204" pitchFamily="34" charset="0"/>
                      </a:endParaRPr>
                    </a:p>
                  </a:txBody>
                  <a:tcPr/>
                </a:tc>
                <a:tc hMerge="1">
                  <a:txBody>
                    <a:bodyPr/>
                    <a:lstStyle/>
                    <a:p>
                      <a:endParaRPr lang="en-GB" sz="1200" dirty="0">
                        <a:latin typeface="Arial" panose="020B0604020202020204" pitchFamily="34" charset="0"/>
                      </a:endParaRPr>
                    </a:p>
                  </a:txBody>
                  <a:tcPr/>
                </a:tc>
                <a:tc hMerge="1">
                  <a:txBody>
                    <a:bodyPr/>
                    <a:lstStyle/>
                    <a:p>
                      <a:endParaRPr lang="en-GB" sz="1800" dirty="0">
                        <a:latin typeface="Arial" panose="020B0604020202020204" pitchFamily="34" charset="0"/>
                      </a:endParaRPr>
                    </a:p>
                  </a:txBody>
                  <a:tcPr/>
                </a:tc>
                <a:extLst>
                  <a:ext uri="{0D108BD9-81ED-4DB2-BD59-A6C34878D82A}">
                    <a16:rowId xmlns:a16="http://schemas.microsoft.com/office/drawing/2014/main" val="683507817"/>
                  </a:ext>
                </a:extLst>
              </a:tr>
              <a:tr h="364056">
                <a:tc vMerge="1">
                  <a:txBody>
                    <a:bodyPr/>
                    <a:lstStyle/>
                    <a:p>
                      <a:endParaRPr lang="en-GB" sz="1800" b="1" dirty="0">
                        <a:solidFill>
                          <a:schemeClr val="bg1"/>
                        </a:solidFill>
                        <a:latin typeface="Arial" panose="020B0604020202020204" pitchFamily="34" charset="0"/>
                      </a:endParaRPr>
                    </a:p>
                  </a:txBody>
                  <a:tcPr>
                    <a:solidFill>
                      <a:schemeClr val="accent1"/>
                    </a:solidFill>
                  </a:tcPr>
                </a:tc>
                <a:tc gridSpan="4">
                  <a:txBody>
                    <a:bodyPr/>
                    <a:lstStyle/>
                    <a:p>
                      <a:r>
                        <a:rPr lang="en-GB" sz="1800" dirty="0">
                          <a:latin typeface="Arial" panose="020B0604020202020204" pitchFamily="34" charset="0"/>
                        </a:rPr>
                        <a:t>Open-label</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r>
                        <a:rPr lang="en-GB" sz="1800" dirty="0">
                          <a:latin typeface="Arial" panose="020B0604020202020204" pitchFamily="34" charset="0"/>
                        </a:rPr>
                        <a:t>Double-blind</a:t>
                      </a:r>
                    </a:p>
                  </a:txBody>
                  <a:tcPr/>
                </a:tc>
                <a:extLst>
                  <a:ext uri="{0D108BD9-81ED-4DB2-BD59-A6C34878D82A}">
                    <a16:rowId xmlns:a16="http://schemas.microsoft.com/office/drawing/2014/main" val="726233108"/>
                  </a:ext>
                </a:extLst>
              </a:tr>
              <a:tr h="2609657">
                <a:tc>
                  <a:txBody>
                    <a:bodyPr/>
                    <a:lstStyle/>
                    <a:p>
                      <a:r>
                        <a:rPr lang="en-GB" sz="1800" b="1" dirty="0">
                          <a:solidFill>
                            <a:schemeClr val="bg1"/>
                          </a:solidFill>
                          <a:latin typeface="Arial" panose="020B0604020202020204" pitchFamily="34" charset="0"/>
                        </a:rPr>
                        <a:t>Population</a:t>
                      </a:r>
                    </a:p>
                  </a:txBody>
                  <a:tcP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rPr>
                        <a:t>People with T2D</a:t>
                      </a:r>
                      <a:r>
                        <a:rPr lang="en-GB" sz="1800" b="0" i="0" kern="1200" dirty="0">
                          <a:solidFill>
                            <a:schemeClr val="dk1"/>
                          </a:solidFill>
                          <a:effectLst/>
                          <a:latin typeface="Arial" panose="020B0604020202020204" pitchFamily="34" charset="0"/>
                          <a:ea typeface="+mn-ea"/>
                          <a:cs typeface="+mn-cs"/>
                        </a:rPr>
                        <a:t>, </a:t>
                      </a:r>
                      <a:r>
                        <a:rPr lang="en-GB" sz="1800" b="0" i="0" kern="1200" dirty="0">
                          <a:solidFill>
                            <a:schemeClr val="dk1"/>
                          </a:solidFill>
                          <a:effectLst/>
                          <a:latin typeface="+mn-lt"/>
                          <a:ea typeface="+mn-ea"/>
                          <a:cs typeface="+mn-cs"/>
                        </a:rPr>
                        <a:t>stable treatment, unchanged dose of metformin &gt;1500 mg/day for </a:t>
                      </a:r>
                      <a:r>
                        <a:rPr lang="en-GB" sz="1800" kern="1200" dirty="0">
                          <a:solidFill>
                            <a:schemeClr val="dk1"/>
                          </a:solidFill>
                          <a:latin typeface="Arial" panose="020B0604020202020204" pitchFamily="34" charset="0"/>
                          <a:ea typeface="+mn-ea"/>
                          <a:cs typeface="+mn-cs"/>
                        </a:rPr>
                        <a:t>≥3</a:t>
                      </a:r>
                      <a:r>
                        <a:rPr lang="en-GB" sz="1800" b="0" i="0" kern="1200" dirty="0">
                          <a:solidFill>
                            <a:schemeClr val="dk1"/>
                          </a:solidFill>
                          <a:effectLst/>
                          <a:latin typeface="+mn-lt"/>
                          <a:ea typeface="+mn-ea"/>
                          <a:cs typeface="+mn-cs"/>
                        </a:rPr>
                        <a:t> months before screening</a:t>
                      </a:r>
                    </a:p>
                    <a:p>
                      <a:endParaRPr lang="en-GB" sz="1800" dirty="0">
                        <a:latin typeface="Arial" panose="020B0604020202020204" pitchFamily="34" charset="0"/>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rPr>
                        <a:t>People with T2D, </a:t>
                      </a:r>
                      <a:r>
                        <a:rPr lang="en-GB" sz="1800" b="0" i="0" kern="1200" dirty="0">
                          <a:solidFill>
                            <a:schemeClr val="dk1"/>
                          </a:solidFill>
                          <a:effectLst/>
                          <a:latin typeface="+mn-lt"/>
                          <a:ea typeface="+mn-ea"/>
                          <a:cs typeface="+mn-cs"/>
                        </a:rPr>
                        <a:t>stable treatment, unchanged dose of metformin/ metformin plus an SGLT-2 inhibitor for </a:t>
                      </a:r>
                      <a:r>
                        <a:rPr lang="en-GB" sz="1800" kern="1200" dirty="0">
                          <a:solidFill>
                            <a:schemeClr val="dk1"/>
                          </a:solidFill>
                          <a:latin typeface="Arial" panose="020B0604020202020204" pitchFamily="34" charset="0"/>
                          <a:ea typeface="+mn-ea"/>
                          <a:cs typeface="+mn-cs"/>
                        </a:rPr>
                        <a:t>≥3 </a:t>
                      </a:r>
                      <a:r>
                        <a:rPr lang="en-GB" sz="1800" b="0" i="0" kern="1200" dirty="0">
                          <a:solidFill>
                            <a:schemeClr val="dk1"/>
                          </a:solidFill>
                          <a:effectLst/>
                          <a:latin typeface="+mn-lt"/>
                          <a:ea typeface="+mn-ea"/>
                          <a:cs typeface="+mn-cs"/>
                        </a:rPr>
                        <a:t>months before screening</a:t>
                      </a:r>
                    </a:p>
                    <a:p>
                      <a:endParaRPr lang="en-GB" sz="1800" dirty="0">
                        <a:latin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rPr>
                        <a:t>People with T2D, stable treatment, unchanged dose of at least 1 and no more than 3 types of oral antihyperglycemic drugs, (only include metformin, SGLT-2 inhibitors, and/or sulfonylureas) for at least 3 months before screening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rPr>
                        <a:t>People with T2D with high CV disease risk, stable treatment, unchanged dose of at least 1 and no more than 3 types of oral antihyperglycemic drugs, (only include metformin, SGLT-2 inhibitors, and/or sulfonylureas) for </a:t>
                      </a:r>
                      <a:r>
                        <a:rPr lang="en-GB" sz="1800" kern="1200" dirty="0">
                          <a:solidFill>
                            <a:schemeClr val="dk1"/>
                          </a:solidFill>
                          <a:latin typeface="Arial" panose="020B0604020202020204" pitchFamily="34" charset="0"/>
                          <a:ea typeface="+mn-ea"/>
                          <a:cs typeface="+mn-cs"/>
                        </a:rPr>
                        <a:t>≥3 </a:t>
                      </a:r>
                      <a:r>
                        <a:rPr lang="en-GB" sz="1800" dirty="0">
                          <a:latin typeface="Arial" panose="020B0604020202020204" pitchFamily="34" charset="0"/>
                        </a:rPr>
                        <a:t>months before screening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latin typeface="Arial" panose="020B0604020202020204" pitchFamily="34" charset="0"/>
                        </a:rPr>
                        <a:t>People with T2D, </a:t>
                      </a:r>
                      <a:r>
                        <a:rPr lang="en-GB" sz="1800" kern="1200" dirty="0">
                          <a:solidFill>
                            <a:schemeClr val="dk1"/>
                          </a:solidFill>
                          <a:latin typeface="Arial" panose="020B0604020202020204" pitchFamily="34" charset="0"/>
                          <a:ea typeface="+mn-ea"/>
                          <a:cs typeface="+mn-cs"/>
                        </a:rPr>
                        <a:t>stable dose of insulin glargine (U100) once daily, with/ without metformin ≥3 months before screening</a:t>
                      </a:r>
                    </a:p>
                  </a:txBody>
                  <a:tcPr/>
                </a:tc>
                <a:extLst>
                  <a:ext uri="{0D108BD9-81ED-4DB2-BD59-A6C34878D82A}">
                    <a16:rowId xmlns:a16="http://schemas.microsoft.com/office/drawing/2014/main" val="1606641215"/>
                  </a:ext>
                </a:extLst>
              </a:tr>
              <a:tr h="637098">
                <a:tc>
                  <a:txBody>
                    <a:bodyPr/>
                    <a:lstStyle/>
                    <a:p>
                      <a:r>
                        <a:rPr lang="en-GB" sz="1800" b="1" dirty="0">
                          <a:solidFill>
                            <a:schemeClr val="bg1"/>
                          </a:solidFill>
                          <a:latin typeface="Arial" panose="020B0604020202020204" pitchFamily="34" charset="0"/>
                        </a:rPr>
                        <a:t>Key inclusion criteria</a:t>
                      </a:r>
                    </a:p>
                  </a:txBody>
                  <a:tcPr>
                    <a:solidFill>
                      <a:schemeClr val="accent1"/>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HbA1c of ≥7.0% (≥7.5% in SURPASS-4) to ≤10.5%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Stable weight for 3 months and BMI </a:t>
                      </a:r>
                      <a:r>
                        <a:rPr lang="en-GB" sz="1800" kern="1200" dirty="0">
                          <a:solidFill>
                            <a:schemeClr val="dk1"/>
                          </a:solidFill>
                          <a:effectLst/>
                          <a:latin typeface="Arial" panose="020B0604020202020204" pitchFamily="34" charset="0"/>
                          <a:ea typeface="+mn-ea"/>
                          <a:cs typeface="Arial" panose="020B0604020202020204" pitchFamily="34" charset="0"/>
                        </a:rPr>
                        <a:t>≥</a:t>
                      </a:r>
                      <a:r>
                        <a:rPr lang="en-GB" sz="1800" kern="1200" dirty="0">
                          <a:solidFill>
                            <a:schemeClr val="dk1"/>
                          </a:solidFill>
                          <a:effectLst/>
                          <a:latin typeface="+mn-lt"/>
                          <a:ea typeface="+mn-ea"/>
                          <a:cs typeface="+mn-cs"/>
                        </a:rPr>
                        <a:t>25 kg/m² (</a:t>
                      </a:r>
                      <a:r>
                        <a:rPr lang="en-GB" sz="1800" kern="1200" dirty="0">
                          <a:solidFill>
                            <a:schemeClr val="dk1"/>
                          </a:solidFill>
                          <a:effectLst/>
                          <a:latin typeface="Arial" panose="020B0604020202020204" pitchFamily="34" charset="0"/>
                          <a:ea typeface="+mn-ea"/>
                          <a:cs typeface="Arial" panose="020B0604020202020204" pitchFamily="34" charset="0"/>
                        </a:rPr>
                        <a:t>≥</a:t>
                      </a:r>
                      <a:r>
                        <a:rPr lang="en-GB" sz="1800" kern="1200" dirty="0">
                          <a:solidFill>
                            <a:schemeClr val="dk1"/>
                          </a:solidFill>
                          <a:effectLst/>
                          <a:latin typeface="+mn-lt"/>
                          <a:ea typeface="+mn-ea"/>
                          <a:cs typeface="+mn-cs"/>
                        </a:rPr>
                        <a:t>23 kg/m² in SURPASS-5)</a:t>
                      </a:r>
                    </a:p>
                  </a:txBody>
                  <a:tcPr/>
                </a:tc>
                <a:tc hMerge="1">
                  <a:txBody>
                    <a:bodyPr/>
                    <a:lstStyle/>
                    <a:p>
                      <a:endParaRPr lang="en-GB" sz="1800" dirty="0">
                        <a:latin typeface="Arial" panose="020B0604020202020204" pitchFamily="34" charset="0"/>
                      </a:endParaRPr>
                    </a:p>
                  </a:txBody>
                  <a:tcPr/>
                </a:tc>
                <a:tc hMerge="1">
                  <a:txBody>
                    <a:bodyPr/>
                    <a:lstStyle/>
                    <a:p>
                      <a:endParaRPr lang="en-GB"/>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latin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1677822812"/>
                  </a:ext>
                </a:extLst>
              </a:tr>
              <a:tr h="705302">
                <a:tc>
                  <a:txBody>
                    <a:bodyPr/>
                    <a:lstStyle/>
                    <a:p>
                      <a:r>
                        <a:rPr lang="en-GB" sz="1800" b="1" dirty="0">
                          <a:solidFill>
                            <a:schemeClr val="bg1"/>
                          </a:solidFill>
                          <a:latin typeface="Arial" panose="020B0604020202020204" pitchFamily="34" charset="0"/>
                        </a:rPr>
                        <a:t>Key exclusion criteria</a:t>
                      </a:r>
                    </a:p>
                  </a:txBody>
                  <a:tcPr>
                    <a:solidFill>
                      <a:schemeClr val="accent1"/>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Prior history of proliferative diabetic retinopathy, diabetic maculopathy, or non-proliferative diabetic retinopathy that requires acute treatment</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912828447"/>
                  </a:ext>
                </a:extLst>
              </a:tr>
            </a:tbl>
          </a:graphicData>
        </a:graphic>
      </p:graphicFrame>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403167" y="149225"/>
            <a:ext cx="11250785" cy="592817"/>
          </a:xfrm>
        </p:spPr>
        <p:txBody>
          <a:bodyPr>
            <a:normAutofit fontScale="90000"/>
          </a:bodyPr>
          <a:lstStyle/>
          <a:p>
            <a:r>
              <a:rPr lang="en-GB" dirty="0"/>
              <a:t>Key clinical trials: SURPASS-2 to 5 (1)</a:t>
            </a:r>
            <a:br>
              <a:rPr lang="en-GB" dirty="0"/>
            </a:br>
            <a:endParaRPr lang="en-GB" dirty="0"/>
          </a:p>
        </p:txBody>
      </p:sp>
      <p:sp>
        <p:nvSpPr>
          <p:cNvPr id="4" name="Text Placeholder 4">
            <a:extLst>
              <a:ext uri="{FF2B5EF4-FFF2-40B4-BE49-F238E27FC236}">
                <a16:creationId xmlns:a16="http://schemas.microsoft.com/office/drawing/2014/main" id="{9E63FAE7-05C3-14D0-9EBD-7F24FE82BAF7}"/>
              </a:ext>
            </a:extLst>
          </p:cNvPr>
          <p:cNvSpPr txBox="1">
            <a:spLocks/>
          </p:cNvSpPr>
          <p:nvPr/>
        </p:nvSpPr>
        <p:spPr>
          <a:xfrm>
            <a:off x="1150707" y="6268747"/>
            <a:ext cx="10566803" cy="63348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dirty="0">
                <a:latin typeface="+mj-lt"/>
              </a:rPr>
              <a:t>Note: SURPASS-1 population and treatment not relevant to submission </a:t>
            </a:r>
          </a:p>
          <a:p>
            <a:pPr>
              <a:lnSpc>
                <a:spcPct val="100000"/>
              </a:lnSpc>
              <a:spcBef>
                <a:spcPts val="0"/>
              </a:spcBef>
              <a:buFontTx/>
              <a:buNone/>
              <a:defRPr/>
            </a:pPr>
            <a:r>
              <a:rPr lang="en-GB" dirty="0">
                <a:latin typeface="+mj-lt"/>
              </a:rPr>
              <a:t>Abbreviations: CV, cardiovascular; </a:t>
            </a:r>
            <a:r>
              <a:rPr lang="en-GB" dirty="0"/>
              <a:t>HbA1c, glycated haemoglobin; </a:t>
            </a:r>
            <a:r>
              <a:rPr lang="en-GB" dirty="0">
                <a:latin typeface="+mj-lt"/>
                <a:ea typeface="Times New Roman" panose="02020603050405020304" pitchFamily="18" charset="0"/>
              </a:rPr>
              <a:t>SGLT2, Sodium-Glucose Co-Transporter-2; </a:t>
            </a:r>
            <a:r>
              <a:rPr lang="en-GB" dirty="0">
                <a:latin typeface="+mj-lt"/>
              </a:rPr>
              <a:t>T2D, type 2 diabetes. </a:t>
            </a:r>
          </a:p>
        </p:txBody>
      </p:sp>
    </p:spTree>
    <p:extLst>
      <p:ext uri="{BB962C8B-B14F-4D97-AF65-F5344CB8AC3E}">
        <p14:creationId xmlns:p14="http://schemas.microsoft.com/office/powerpoint/2010/main" val="3673831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5E01DB-6BA1-43FA-948C-3BED423AD6C6}"/>
              </a:ext>
            </a:extLst>
          </p:cNvPr>
          <p:cNvSpPr txBox="1"/>
          <p:nvPr/>
        </p:nvSpPr>
        <p:spPr>
          <a:xfrm>
            <a:off x="329366" y="706781"/>
            <a:ext cx="3865161" cy="369332"/>
          </a:xfrm>
          <a:prstGeom prst="rect">
            <a:avLst/>
          </a:prstGeom>
          <a:noFill/>
        </p:spPr>
        <p:txBody>
          <a:bodyPr wrap="none" rtlCol="0">
            <a:spAutoFit/>
          </a:bodyPr>
          <a:lstStyle/>
          <a:p>
            <a:r>
              <a:rPr lang="en-GB" dirty="0">
                <a:latin typeface="Arial" panose="020B0604020202020204" pitchFamily="34" charset="0"/>
              </a:rPr>
              <a:t>Clinical trial designs and outcomes</a:t>
            </a:r>
          </a:p>
        </p:txBody>
      </p:sp>
      <p:graphicFrame>
        <p:nvGraphicFramePr>
          <p:cNvPr id="3" name="Table 3" descr="Key clinical trials, including design, population, intervention, comparators">
            <a:extLst>
              <a:ext uri="{FF2B5EF4-FFF2-40B4-BE49-F238E27FC236}">
                <a16:creationId xmlns:a16="http://schemas.microsoft.com/office/drawing/2014/main" id="{89918375-094B-4553-88CB-E44FC8AEF27C}"/>
              </a:ext>
            </a:extLst>
          </p:cNvPr>
          <p:cNvGraphicFramePr>
            <a:graphicFrameLocks noGrp="1"/>
          </p:cNvGraphicFramePr>
          <p:nvPr>
            <p:extLst>
              <p:ext uri="{D42A27DB-BD31-4B8C-83A1-F6EECF244321}">
                <p14:modId xmlns:p14="http://schemas.microsoft.com/office/powerpoint/2010/main" val="1971670433"/>
              </p:ext>
            </p:extLst>
          </p:nvPr>
        </p:nvGraphicFramePr>
        <p:xfrm>
          <a:off x="329366" y="1205542"/>
          <a:ext cx="11393073" cy="3931920"/>
        </p:xfrm>
        <a:graphic>
          <a:graphicData uri="http://schemas.openxmlformats.org/drawingml/2006/table">
            <a:tbl>
              <a:tblPr firstRow="1" bandRow="1">
                <a:tableStyleId>{5C22544A-7EE6-4342-B048-85BDC9FD1C3A}</a:tableStyleId>
              </a:tblPr>
              <a:tblGrid>
                <a:gridCol w="1601073">
                  <a:extLst>
                    <a:ext uri="{9D8B030D-6E8A-4147-A177-3AD203B41FA5}">
                      <a16:colId xmlns:a16="http://schemas.microsoft.com/office/drawing/2014/main" val="2781295461"/>
                    </a:ext>
                  </a:extLst>
                </a:gridCol>
                <a:gridCol w="2448000">
                  <a:extLst>
                    <a:ext uri="{9D8B030D-6E8A-4147-A177-3AD203B41FA5}">
                      <a16:colId xmlns:a16="http://schemas.microsoft.com/office/drawing/2014/main" val="458621282"/>
                    </a:ext>
                  </a:extLst>
                </a:gridCol>
                <a:gridCol w="2448000">
                  <a:extLst>
                    <a:ext uri="{9D8B030D-6E8A-4147-A177-3AD203B41FA5}">
                      <a16:colId xmlns:a16="http://schemas.microsoft.com/office/drawing/2014/main" val="983104019"/>
                    </a:ext>
                  </a:extLst>
                </a:gridCol>
                <a:gridCol w="2448000">
                  <a:extLst>
                    <a:ext uri="{9D8B030D-6E8A-4147-A177-3AD203B41FA5}">
                      <a16:colId xmlns:a16="http://schemas.microsoft.com/office/drawing/2014/main" val="1295693395"/>
                    </a:ext>
                  </a:extLst>
                </a:gridCol>
                <a:gridCol w="2448000">
                  <a:extLst>
                    <a:ext uri="{9D8B030D-6E8A-4147-A177-3AD203B41FA5}">
                      <a16:colId xmlns:a16="http://schemas.microsoft.com/office/drawing/2014/main" val="460441704"/>
                    </a:ext>
                  </a:extLst>
                </a:gridCol>
              </a:tblGrid>
              <a:tr h="321463">
                <a:tc>
                  <a:txBody>
                    <a:bodyPr/>
                    <a:lstStyle/>
                    <a:p>
                      <a:endParaRPr lang="en-GB" sz="1800" dirty="0">
                        <a:solidFill>
                          <a:schemeClr val="bg1"/>
                        </a:solidFill>
                        <a:latin typeface="Arial" panose="020B0604020202020204" pitchFamily="34" charset="0"/>
                      </a:endParaRPr>
                    </a:p>
                  </a:txBody>
                  <a:tcPr>
                    <a:solidFill>
                      <a:schemeClr val="accent1"/>
                    </a:solidFill>
                  </a:tcPr>
                </a:tc>
                <a:tc>
                  <a:txBody>
                    <a:bodyPr/>
                    <a:lstStyle/>
                    <a:p>
                      <a:r>
                        <a:rPr lang="en-GB" sz="1800" b="1" kern="1200" dirty="0">
                          <a:solidFill>
                            <a:schemeClr val="lt1"/>
                          </a:solidFill>
                          <a:effectLst/>
                          <a:latin typeface="+mn-lt"/>
                          <a:ea typeface="+mn-ea"/>
                          <a:cs typeface="+mn-cs"/>
                        </a:rPr>
                        <a:t>SURPASS-2*</a:t>
                      </a:r>
                    </a:p>
                  </a:txBody>
                  <a:tcPr/>
                </a:tc>
                <a:tc>
                  <a:txBody>
                    <a:bodyPr/>
                    <a:lstStyle/>
                    <a:p>
                      <a:r>
                        <a:rPr lang="en-GB" sz="1800" b="1" kern="1200" dirty="0">
                          <a:solidFill>
                            <a:schemeClr val="lt1"/>
                          </a:solidFill>
                          <a:effectLst/>
                          <a:latin typeface="+mn-lt"/>
                          <a:ea typeface="+mn-ea"/>
                          <a:cs typeface="+mn-cs"/>
                        </a:rPr>
                        <a:t>SURPASS-3</a:t>
                      </a:r>
                    </a:p>
                  </a:txBody>
                  <a:tcPr/>
                </a:tc>
                <a:tc>
                  <a:txBody>
                    <a:bodyPr/>
                    <a:lstStyle/>
                    <a:p>
                      <a:r>
                        <a:rPr lang="en-GB" sz="1800" b="1" kern="1200" dirty="0">
                          <a:solidFill>
                            <a:schemeClr val="lt1"/>
                          </a:solidFill>
                          <a:effectLst/>
                          <a:latin typeface="+mn-lt"/>
                          <a:ea typeface="+mn-ea"/>
                          <a:cs typeface="+mn-cs"/>
                        </a:rPr>
                        <a:t>SURPASS-4</a:t>
                      </a:r>
                    </a:p>
                  </a:txBody>
                  <a:tcPr/>
                </a:tc>
                <a:tc>
                  <a:txBody>
                    <a:bodyPr/>
                    <a:lstStyle/>
                    <a:p>
                      <a:r>
                        <a:rPr lang="en-GB" sz="1800" b="1" kern="1200" dirty="0">
                          <a:solidFill>
                            <a:schemeClr val="lt1"/>
                          </a:solidFill>
                          <a:effectLst/>
                          <a:latin typeface="+mn-lt"/>
                          <a:ea typeface="+mn-ea"/>
                          <a:cs typeface="+mn-cs"/>
                        </a:rPr>
                        <a:t>SURPASS-5</a:t>
                      </a:r>
                    </a:p>
                  </a:txBody>
                  <a:tcPr/>
                </a:tc>
                <a:extLst>
                  <a:ext uri="{0D108BD9-81ED-4DB2-BD59-A6C34878D82A}">
                    <a16:rowId xmlns:a16="http://schemas.microsoft.com/office/drawing/2014/main" val="1220355904"/>
                  </a:ext>
                </a:extLst>
              </a:tr>
              <a:tr h="321463">
                <a:tc>
                  <a:txBody>
                    <a:bodyPr/>
                    <a:lstStyle/>
                    <a:p>
                      <a:r>
                        <a:rPr lang="en-GB" sz="1800" b="1" dirty="0">
                          <a:solidFill>
                            <a:schemeClr val="bg1"/>
                          </a:solidFill>
                          <a:latin typeface="Arial" panose="020B0604020202020204" pitchFamily="34" charset="0"/>
                        </a:rPr>
                        <a:t>Intervention</a:t>
                      </a:r>
                    </a:p>
                  </a:txBody>
                  <a:tcPr>
                    <a:solidFill>
                      <a:schemeClr val="accent1"/>
                    </a:solidFill>
                  </a:tcPr>
                </a:tc>
                <a:tc gridSpan="4">
                  <a:txBody>
                    <a:bodyPr/>
                    <a:lstStyle/>
                    <a:p>
                      <a:r>
                        <a:rPr lang="en-GB" sz="1800" kern="1200" dirty="0">
                          <a:solidFill>
                            <a:schemeClr val="dk1"/>
                          </a:solidFill>
                          <a:effectLst/>
                          <a:latin typeface="+mn-lt"/>
                          <a:ea typeface="+mn-ea"/>
                          <a:cs typeface="+mn-cs"/>
                        </a:rPr>
                        <a:t>Tirzepatide 5 mg, 10 mg, 15 mg</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tirzepatide 5 mg, 10 mg, 15 mg</a:t>
                      </a:r>
                      <a:endParaRPr lang="en-GB" sz="1800" dirty="0">
                        <a:latin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mn-lt"/>
                          <a:ea typeface="+mn-ea"/>
                          <a:cs typeface="+mn-cs"/>
                        </a:rPr>
                        <a:t>tirzepatide 5 mg, 10 mg, 15 mg</a:t>
                      </a:r>
                      <a:endParaRPr lang="en-GB" sz="1200" dirty="0">
                        <a:latin typeface="Arial" panose="020B060402020202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latin typeface="Arial" panose="020B0604020202020204" pitchFamily="34" charset="0"/>
                        </a:rPr>
                        <a:t>tirzepatide 5 mg, 10 mg, 15 mg</a:t>
                      </a:r>
                    </a:p>
                  </a:txBody>
                  <a:tcPr/>
                </a:tc>
                <a:extLst>
                  <a:ext uri="{0D108BD9-81ED-4DB2-BD59-A6C34878D82A}">
                    <a16:rowId xmlns:a16="http://schemas.microsoft.com/office/drawing/2014/main" val="1121237589"/>
                  </a:ext>
                </a:extLst>
              </a:tr>
              <a:tr h="321463">
                <a:tc>
                  <a:txBody>
                    <a:bodyPr/>
                    <a:lstStyle/>
                    <a:p>
                      <a:r>
                        <a:rPr lang="en-GB" sz="1800" b="1" dirty="0">
                          <a:solidFill>
                            <a:schemeClr val="bg1"/>
                          </a:solidFill>
                          <a:latin typeface="Arial" panose="020B0604020202020204" pitchFamily="34" charset="0"/>
                        </a:rPr>
                        <a:t>Comparator</a:t>
                      </a:r>
                    </a:p>
                  </a:txBody>
                  <a:tcPr>
                    <a:solidFill>
                      <a:schemeClr val="accent1"/>
                    </a:solidFill>
                  </a:tcPr>
                </a:tc>
                <a:tc>
                  <a:txBody>
                    <a:bodyPr/>
                    <a:lstStyle/>
                    <a:p>
                      <a:r>
                        <a:rPr lang="en-GB" sz="1800" b="0" i="0" kern="1200" dirty="0" err="1">
                          <a:solidFill>
                            <a:schemeClr val="dk1"/>
                          </a:solidFill>
                          <a:effectLst/>
                          <a:latin typeface="+mn-lt"/>
                          <a:ea typeface="+mn-ea"/>
                          <a:cs typeface="+mn-cs"/>
                        </a:rPr>
                        <a:t>Semaglutide</a:t>
                      </a:r>
                      <a:endParaRPr lang="en-GB" sz="1800" dirty="0">
                        <a:latin typeface="Arial" panose="020B0604020202020204" pitchFamily="34" charset="0"/>
                      </a:endParaRPr>
                    </a:p>
                  </a:txBody>
                  <a:tcPr/>
                </a:tc>
                <a:tc>
                  <a:txBody>
                    <a:bodyPr/>
                    <a:lstStyle/>
                    <a:p>
                      <a:r>
                        <a:rPr lang="en-GB" sz="1800" dirty="0">
                          <a:latin typeface="Arial" panose="020B0604020202020204" pitchFamily="34" charset="0"/>
                        </a:rPr>
                        <a:t>Insulin </a:t>
                      </a:r>
                      <a:r>
                        <a:rPr lang="en-GB" sz="1800" dirty="0" err="1">
                          <a:latin typeface="Arial" panose="020B0604020202020204" pitchFamily="34" charset="0"/>
                        </a:rPr>
                        <a:t>degludec</a:t>
                      </a:r>
                      <a:endParaRPr lang="en-GB" sz="1800" dirty="0">
                        <a:latin typeface="Arial" panose="020B0604020202020204" pitchFamily="34" charset="0"/>
                      </a:endParaRPr>
                    </a:p>
                  </a:txBody>
                  <a:tcPr/>
                </a:tc>
                <a:tc>
                  <a:txBody>
                    <a:bodyPr/>
                    <a:lstStyle/>
                    <a:p>
                      <a:r>
                        <a:rPr lang="en-GB" sz="1800" dirty="0">
                          <a:latin typeface="Arial" panose="020B0604020202020204" pitchFamily="34" charset="0"/>
                        </a:rPr>
                        <a:t>Insulin glargine</a:t>
                      </a:r>
                      <a:endParaRPr lang="en-GB" sz="1200" dirty="0">
                        <a:latin typeface="Arial" panose="020B0604020202020204" pitchFamily="34" charset="0"/>
                      </a:endParaRPr>
                    </a:p>
                  </a:txBody>
                  <a:tcPr/>
                </a:tc>
                <a:tc>
                  <a:txBody>
                    <a:bodyPr/>
                    <a:lstStyle/>
                    <a:p>
                      <a:r>
                        <a:rPr lang="en-GB" sz="1800" dirty="0">
                          <a:latin typeface="Arial" panose="020B0604020202020204" pitchFamily="34" charset="0"/>
                        </a:rPr>
                        <a:t>Placebo</a:t>
                      </a:r>
                    </a:p>
                  </a:txBody>
                  <a:tcPr/>
                </a:tc>
                <a:extLst>
                  <a:ext uri="{0D108BD9-81ED-4DB2-BD59-A6C34878D82A}">
                    <a16:rowId xmlns:a16="http://schemas.microsoft.com/office/drawing/2014/main" val="2042333769"/>
                  </a:ext>
                </a:extLst>
              </a:tr>
              <a:tr h="321463">
                <a:tc>
                  <a:txBody>
                    <a:bodyPr/>
                    <a:lstStyle/>
                    <a:p>
                      <a:r>
                        <a:rPr lang="en-GB" sz="1800" b="1" dirty="0">
                          <a:solidFill>
                            <a:schemeClr val="bg1"/>
                          </a:solidFill>
                          <a:latin typeface="Arial" panose="020B0604020202020204" pitchFamily="34" charset="0"/>
                        </a:rPr>
                        <a:t>Duration</a:t>
                      </a:r>
                    </a:p>
                  </a:txBody>
                  <a:tcPr>
                    <a:solidFill>
                      <a:schemeClr val="accent1"/>
                    </a:solidFill>
                  </a:tcPr>
                </a:tc>
                <a:tc>
                  <a:txBody>
                    <a:bodyPr/>
                    <a:lstStyle/>
                    <a:p>
                      <a:r>
                        <a:rPr lang="en-GB" sz="1800" dirty="0">
                          <a:latin typeface="Arial" panose="020B0604020202020204" pitchFamily="34" charset="0"/>
                        </a:rPr>
                        <a:t>40 weeks</a:t>
                      </a:r>
                    </a:p>
                  </a:txBody>
                  <a:tcPr/>
                </a:tc>
                <a:tc>
                  <a:txBody>
                    <a:bodyPr/>
                    <a:lstStyle/>
                    <a:p>
                      <a:r>
                        <a:rPr lang="en-GB" sz="1800" dirty="0">
                          <a:latin typeface="Arial" panose="020B0604020202020204" pitchFamily="34" charset="0"/>
                        </a:rPr>
                        <a:t>52 weeks</a:t>
                      </a:r>
                    </a:p>
                  </a:txBody>
                  <a:tcPr/>
                </a:tc>
                <a:tc>
                  <a:txBody>
                    <a:bodyPr/>
                    <a:lstStyle/>
                    <a:p>
                      <a:r>
                        <a:rPr lang="en-GB" sz="1800" dirty="0">
                          <a:latin typeface="Arial" panose="020B0604020202020204" pitchFamily="34" charset="0"/>
                        </a:rPr>
                        <a:t>52 weeks </a:t>
                      </a:r>
                      <a:endParaRPr lang="en-GB" sz="1200" dirty="0">
                        <a:latin typeface="Arial" panose="020B0604020202020204" pitchFamily="34" charset="0"/>
                      </a:endParaRPr>
                    </a:p>
                  </a:txBody>
                  <a:tcPr/>
                </a:tc>
                <a:tc>
                  <a:txBody>
                    <a:bodyPr/>
                    <a:lstStyle/>
                    <a:p>
                      <a:r>
                        <a:rPr lang="en-GB" sz="1800" dirty="0">
                          <a:latin typeface="Arial" panose="020B0604020202020204" pitchFamily="34" charset="0"/>
                        </a:rPr>
                        <a:t>40 weeks</a:t>
                      </a:r>
                    </a:p>
                  </a:txBody>
                  <a:tcPr/>
                </a:tc>
                <a:extLst>
                  <a:ext uri="{0D108BD9-81ED-4DB2-BD59-A6C34878D82A}">
                    <a16:rowId xmlns:a16="http://schemas.microsoft.com/office/drawing/2014/main" val="2776225087"/>
                  </a:ext>
                </a:extLst>
              </a:tr>
              <a:tr h="562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bg1"/>
                          </a:solidFill>
                          <a:latin typeface="Arial" panose="020B0604020202020204" pitchFamily="34" charset="0"/>
                        </a:rPr>
                        <a:t>Primary outcome</a:t>
                      </a:r>
                    </a:p>
                  </a:txBody>
                  <a:tcPr>
                    <a:solidFill>
                      <a:schemeClr val="accent1"/>
                    </a:solidFill>
                  </a:tcPr>
                </a:tc>
                <a:tc gridSpan="4">
                  <a:txBody>
                    <a:bodyPr/>
                    <a:lstStyle/>
                    <a:p>
                      <a:r>
                        <a:rPr lang="en-GB" sz="1800" kern="1200" dirty="0">
                          <a:solidFill>
                            <a:schemeClr val="dk1"/>
                          </a:solidFill>
                          <a:effectLst/>
                          <a:latin typeface="+mn-lt"/>
                          <a:ea typeface="+mn-ea"/>
                          <a:cs typeface="+mn-cs"/>
                        </a:rPr>
                        <a:t>Mean change from baseline in HbA1c (10 mg and 15 mg)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Mean change in HbA1c (10 mg and 15 mg)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Mean change in HbA1c (10 mg and 15 mg)  </a:t>
                      </a:r>
                    </a:p>
                  </a:txBody>
                  <a:tcPr/>
                </a:tc>
                <a:tc hMerge="1">
                  <a:txBody>
                    <a:bodyPr/>
                    <a:lstStyle/>
                    <a:p>
                      <a:endParaRPr lang="en-GB" sz="1200" kern="1200" dirty="0">
                        <a:solidFill>
                          <a:schemeClr val="dk1"/>
                        </a:solidFill>
                        <a:effectLst/>
                        <a:latin typeface="+mn-lt"/>
                        <a:ea typeface="+mn-ea"/>
                        <a:cs typeface="+mn-cs"/>
                      </a:endParaRPr>
                    </a:p>
                  </a:txBody>
                  <a:tcPr/>
                </a:tc>
                <a:extLst>
                  <a:ext uri="{0D108BD9-81ED-4DB2-BD59-A6C34878D82A}">
                    <a16:rowId xmlns:a16="http://schemas.microsoft.com/office/drawing/2014/main" val="451682125"/>
                  </a:ext>
                </a:extLst>
              </a:tr>
              <a:tr h="870394">
                <a:tc>
                  <a:txBody>
                    <a:bodyPr/>
                    <a:lstStyle/>
                    <a:p>
                      <a:r>
                        <a:rPr lang="en-GB" sz="1800" b="1" dirty="0">
                          <a:solidFill>
                            <a:schemeClr val="bg1"/>
                          </a:solidFill>
                          <a:latin typeface="Arial" panose="020B0604020202020204" pitchFamily="34" charset="0"/>
                        </a:rPr>
                        <a:t>Key secondary outcomes</a:t>
                      </a:r>
                    </a:p>
                  </a:txBody>
                  <a:tcPr>
                    <a:solidFill>
                      <a:schemeClr val="accent1"/>
                    </a:solidFill>
                  </a:tcPr>
                </a:tc>
                <a:tc gridSpan="4">
                  <a:txBody>
                    <a:bodyPr/>
                    <a:lstStyle/>
                    <a:p>
                      <a:pPr lvl="0"/>
                      <a:r>
                        <a:rPr lang="en-GB" sz="1800" kern="1200" dirty="0">
                          <a:solidFill>
                            <a:schemeClr val="dk1"/>
                          </a:solidFill>
                          <a:effectLst/>
                          <a:latin typeface="+mn-lt"/>
                          <a:ea typeface="+mn-ea"/>
                          <a:cs typeface="+mn-cs"/>
                        </a:rPr>
                        <a:t>Mean change from baseline in HbA1c (tirzepatide 5 mg)</a:t>
                      </a:r>
                    </a:p>
                    <a:p>
                      <a:pPr lvl="0"/>
                      <a:r>
                        <a:rPr lang="en-GB" sz="1800" kern="1200" dirty="0">
                          <a:solidFill>
                            <a:schemeClr val="dk1"/>
                          </a:solidFill>
                          <a:effectLst/>
                          <a:latin typeface="+mn-lt"/>
                          <a:ea typeface="+mn-ea"/>
                          <a:cs typeface="+mn-cs"/>
                        </a:rPr>
                        <a:t>Mean change from baseline in body weight (all tirzepatide doses)</a:t>
                      </a:r>
                    </a:p>
                    <a:p>
                      <a:pPr lvl="0"/>
                      <a:r>
                        <a:rPr lang="en-GB" sz="1800" kern="1200" dirty="0">
                          <a:solidFill>
                            <a:schemeClr val="dk1"/>
                          </a:solidFill>
                          <a:effectLst/>
                          <a:latin typeface="+mn-lt"/>
                          <a:ea typeface="+mn-ea"/>
                          <a:cs typeface="+mn-cs"/>
                        </a:rPr>
                        <a:t>Proportion of patients achieving HbA1c &lt;7% (53 mmol/mol; all tirzepatide doses)</a:t>
                      </a:r>
                    </a:p>
                    <a:p>
                      <a:pPr lvl="0"/>
                      <a:r>
                        <a:rPr lang="en-GB" sz="1800" kern="1200" dirty="0">
                          <a:solidFill>
                            <a:schemeClr val="dk1"/>
                          </a:solidFill>
                          <a:effectLst/>
                          <a:latin typeface="+mn-lt"/>
                          <a:ea typeface="+mn-ea"/>
                          <a:cs typeface="+mn-cs"/>
                        </a:rPr>
                        <a:t>Proportion of patients achieving HbA1c &lt;5.7% (39 mmol/mol; tirzepatide 10 mg and 15 mg)</a:t>
                      </a:r>
                    </a:p>
                  </a:txBody>
                  <a:tcPr/>
                </a:tc>
                <a:tc hMerge="1">
                  <a:txBody>
                    <a:bodyPr/>
                    <a:lstStyle/>
                    <a:p>
                      <a:endParaRPr lang="en-GB" sz="1800" dirty="0">
                        <a:latin typeface="Arial" panose="020B0604020202020204" pitchFamily="34" charset="0"/>
                      </a:endParaRPr>
                    </a:p>
                  </a:txBody>
                  <a:tcPr/>
                </a:tc>
                <a:tc hMerge="1">
                  <a:txBody>
                    <a:bodyPr/>
                    <a:lstStyle/>
                    <a:p>
                      <a:r>
                        <a:rPr lang="en-GB" sz="1200">
                          <a:latin typeface="Arial" panose="020B0604020202020204" pitchFamily="34" charset="0"/>
                        </a:rPr>
                        <a:t>Mean CfB: HbA1c (tirzepatide 5 mg)</a:t>
                      </a:r>
                    </a:p>
                    <a:p>
                      <a:r>
                        <a:rPr lang="en-GB" sz="1200">
                          <a:latin typeface="Arial" panose="020B0604020202020204" pitchFamily="34" charset="0"/>
                        </a:rPr>
                        <a:t>Mean CfB: body weight (all tirzepatide doses)</a:t>
                      </a:r>
                    </a:p>
                    <a:p>
                      <a:r>
                        <a:rPr lang="en-GB" sz="1200">
                          <a:latin typeface="Arial" panose="020B0604020202020204" pitchFamily="34" charset="0"/>
                        </a:rPr>
                        <a:t>Proportion achieving a target of HbA1c &lt;7% (all tirzepatide doses)</a:t>
                      </a:r>
                    </a:p>
                    <a:p>
                      <a:endParaRPr lang="en-GB" sz="1200" dirty="0">
                        <a:latin typeface="Arial" panose="020B0604020202020204" pitchFamily="34" charset="0"/>
                      </a:endParaRPr>
                    </a:p>
                  </a:txBody>
                  <a:tcPr/>
                </a:tc>
                <a:tc hMerge="1">
                  <a:txBody>
                    <a:bodyPr/>
                    <a:lstStyle/>
                    <a:p>
                      <a:pPr lvl="0"/>
                      <a:endParaRPr lang="en-GB" sz="1800" kern="1200" dirty="0">
                        <a:solidFill>
                          <a:schemeClr val="dk1"/>
                        </a:solidFill>
                        <a:latin typeface="Arial" panose="020B0604020202020204" pitchFamily="34" charset="0"/>
                        <a:ea typeface="+mn-ea"/>
                        <a:cs typeface="+mn-cs"/>
                      </a:endParaRPr>
                    </a:p>
                  </a:txBody>
                  <a:tcPr/>
                </a:tc>
                <a:extLst>
                  <a:ext uri="{0D108BD9-81ED-4DB2-BD59-A6C34878D82A}">
                    <a16:rowId xmlns:a16="http://schemas.microsoft.com/office/drawing/2014/main" val="1997387758"/>
                  </a:ext>
                </a:extLst>
              </a:tr>
              <a:tr h="562561">
                <a:tc>
                  <a:txBody>
                    <a:bodyPr/>
                    <a:lstStyle/>
                    <a:p>
                      <a:r>
                        <a:rPr lang="en-GB" sz="1800" b="1" dirty="0">
                          <a:solidFill>
                            <a:schemeClr val="bg1"/>
                          </a:solidFill>
                          <a:latin typeface="Arial" panose="020B0604020202020204" pitchFamily="34" charset="0"/>
                        </a:rPr>
                        <a:t>Locations</a:t>
                      </a:r>
                    </a:p>
                  </a:txBody>
                  <a:tcPr>
                    <a:solidFill>
                      <a:schemeClr val="accent1"/>
                    </a:solidFill>
                  </a:tcPr>
                </a:tc>
                <a:tc>
                  <a:txBody>
                    <a:bodyPr/>
                    <a:lstStyle/>
                    <a:p>
                      <a:r>
                        <a:rPr lang="en-GB" sz="1800" kern="1200" dirty="0">
                          <a:solidFill>
                            <a:schemeClr val="dk1"/>
                          </a:solidFill>
                          <a:effectLst/>
                          <a:latin typeface="+mn-lt"/>
                          <a:ea typeface="+mn-ea"/>
                          <a:cs typeface="+mn-cs"/>
                        </a:rPr>
                        <a:t>128 centres across 8 countries</a:t>
                      </a:r>
                      <a:endParaRPr lang="en-GB" sz="1800" dirty="0">
                        <a:latin typeface="Arial" panose="020B0604020202020204" pitchFamily="34" charset="0"/>
                      </a:endParaRPr>
                    </a:p>
                  </a:txBody>
                  <a:tcPr/>
                </a:tc>
                <a:tc>
                  <a:txBody>
                    <a:bodyPr/>
                    <a:lstStyle/>
                    <a:p>
                      <a:r>
                        <a:rPr lang="en-GB" sz="1800" kern="1200" dirty="0">
                          <a:solidFill>
                            <a:schemeClr val="dk1"/>
                          </a:solidFill>
                          <a:effectLst/>
                          <a:latin typeface="+mn-lt"/>
                          <a:ea typeface="+mn-ea"/>
                          <a:cs typeface="+mn-cs"/>
                        </a:rPr>
                        <a:t>121 sites across 12 countries </a:t>
                      </a:r>
                    </a:p>
                  </a:txBody>
                  <a:tcPr/>
                </a:tc>
                <a:tc>
                  <a:txBody>
                    <a:bodyPr/>
                    <a:lstStyle/>
                    <a:p>
                      <a:r>
                        <a:rPr lang="en-GB" sz="1800" dirty="0">
                          <a:latin typeface="Arial" panose="020B0604020202020204" pitchFamily="34" charset="0"/>
                        </a:rPr>
                        <a:t>187 sites in 14 countries</a:t>
                      </a:r>
                      <a:endParaRPr lang="en-GB" sz="1200" dirty="0">
                        <a:latin typeface="Arial" panose="020B0604020202020204" pitchFamily="34" charset="0"/>
                      </a:endParaRPr>
                    </a:p>
                  </a:txBody>
                  <a:tcPr/>
                </a:tc>
                <a:tc>
                  <a:txBody>
                    <a:bodyPr/>
                    <a:lstStyle/>
                    <a:p>
                      <a:r>
                        <a:rPr lang="en-GB" sz="1800" dirty="0">
                          <a:latin typeface="Arial" panose="020B0604020202020204" pitchFamily="34" charset="0"/>
                        </a:rPr>
                        <a:t>45 sites in 8 countries </a:t>
                      </a:r>
                    </a:p>
                  </a:txBody>
                  <a:tcPr/>
                </a:tc>
                <a:extLst>
                  <a:ext uri="{0D108BD9-81ED-4DB2-BD59-A6C34878D82A}">
                    <a16:rowId xmlns:a16="http://schemas.microsoft.com/office/drawing/2014/main" val="4222386618"/>
                  </a:ext>
                </a:extLst>
              </a:tr>
            </a:tbl>
          </a:graphicData>
        </a:graphic>
      </p:graphicFrame>
      <p:sp>
        <p:nvSpPr>
          <p:cNvPr id="2" name="Title 1">
            <a:extLst>
              <a:ext uri="{FF2B5EF4-FFF2-40B4-BE49-F238E27FC236}">
                <a16:creationId xmlns:a16="http://schemas.microsoft.com/office/drawing/2014/main" id="{548E7892-21FA-C57C-C950-AF55E9490E51}"/>
              </a:ext>
            </a:extLst>
          </p:cNvPr>
          <p:cNvSpPr>
            <a:spLocks noGrp="1"/>
          </p:cNvSpPr>
          <p:nvPr>
            <p:ph type="title"/>
          </p:nvPr>
        </p:nvSpPr>
        <p:spPr>
          <a:xfrm>
            <a:off x="329366" y="231061"/>
            <a:ext cx="11250785" cy="592817"/>
          </a:xfrm>
        </p:spPr>
        <p:txBody>
          <a:bodyPr>
            <a:normAutofit fontScale="90000"/>
          </a:bodyPr>
          <a:lstStyle/>
          <a:p>
            <a:r>
              <a:rPr lang="en-GB" dirty="0"/>
              <a:t>Key clinical trials: SURPASS-2 to 5 (2)</a:t>
            </a:r>
            <a:br>
              <a:rPr lang="en-GB" dirty="0"/>
            </a:br>
            <a:endParaRPr lang="en-GB" dirty="0"/>
          </a:p>
        </p:txBody>
      </p:sp>
      <p:sp>
        <p:nvSpPr>
          <p:cNvPr id="4" name="Text Placeholder 4">
            <a:extLst>
              <a:ext uri="{FF2B5EF4-FFF2-40B4-BE49-F238E27FC236}">
                <a16:creationId xmlns:a16="http://schemas.microsoft.com/office/drawing/2014/main" id="{4DED8602-1BD0-0163-6D94-E09EB871C0F5}"/>
              </a:ext>
            </a:extLst>
          </p:cNvPr>
          <p:cNvSpPr txBox="1">
            <a:spLocks/>
          </p:cNvSpPr>
          <p:nvPr/>
        </p:nvSpPr>
        <p:spPr>
          <a:xfrm>
            <a:off x="1031055" y="6010382"/>
            <a:ext cx="10798031" cy="729924"/>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defRPr/>
            </a:pPr>
            <a:endParaRPr lang="en-GB" dirty="0">
              <a:latin typeface="+mj-lt"/>
            </a:endParaRPr>
          </a:p>
          <a:p>
            <a:pPr>
              <a:lnSpc>
                <a:spcPct val="100000"/>
              </a:lnSpc>
              <a:spcBef>
                <a:spcPts val="0"/>
              </a:spcBef>
              <a:buFontTx/>
              <a:buNone/>
              <a:defRPr/>
            </a:pPr>
            <a:endParaRPr lang="en-GB" dirty="0">
              <a:latin typeface="+mj-lt"/>
            </a:endParaRPr>
          </a:p>
          <a:p>
            <a:pPr>
              <a:lnSpc>
                <a:spcPct val="100000"/>
              </a:lnSpc>
              <a:spcBef>
                <a:spcPts val="0"/>
              </a:spcBef>
              <a:buFontTx/>
              <a:buNone/>
              <a:defRPr/>
            </a:pPr>
            <a:r>
              <a:rPr lang="en-GB" dirty="0">
                <a:latin typeface="+mj-lt"/>
              </a:rPr>
              <a:t>Abbreviations: </a:t>
            </a:r>
            <a:r>
              <a:rPr lang="en-GB" dirty="0"/>
              <a:t>HbA1c, glycated haemoglobin. </a:t>
            </a:r>
            <a:endParaRPr lang="en-GB" dirty="0">
              <a:latin typeface="+mj-lt"/>
            </a:endParaRPr>
          </a:p>
        </p:txBody>
      </p:sp>
    </p:spTree>
    <p:extLst>
      <p:ext uri="{BB962C8B-B14F-4D97-AF65-F5344CB8AC3E}">
        <p14:creationId xmlns:p14="http://schemas.microsoft.com/office/powerpoint/2010/main" val="3586010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10;&#10;Description automatically generated">
            <a:extLst>
              <a:ext uri="{FF2B5EF4-FFF2-40B4-BE49-F238E27FC236}">
                <a16:creationId xmlns:a16="http://schemas.microsoft.com/office/drawing/2014/main" id="{DDB8CF7A-7E80-8F1A-5778-271CC0E369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901"/>
          <a:stretch/>
        </p:blipFill>
        <p:spPr>
          <a:xfrm>
            <a:off x="63983" y="1840482"/>
            <a:ext cx="6216040" cy="3019501"/>
          </a:xfrm>
          <a:prstGeom prst="rect">
            <a:avLst/>
          </a:prstGeom>
        </p:spPr>
      </p:pic>
      <p:sp>
        <p:nvSpPr>
          <p:cNvPr id="4" name="TextBox 3">
            <a:extLst>
              <a:ext uri="{FF2B5EF4-FFF2-40B4-BE49-F238E27FC236}">
                <a16:creationId xmlns:a16="http://schemas.microsoft.com/office/drawing/2014/main" id="{45400454-6A85-D22D-F67A-1AD8FE1954CB}"/>
              </a:ext>
            </a:extLst>
          </p:cNvPr>
          <p:cNvSpPr txBox="1"/>
          <p:nvPr/>
        </p:nvSpPr>
        <p:spPr>
          <a:xfrm>
            <a:off x="2149804" y="1397444"/>
            <a:ext cx="1888640" cy="369332"/>
          </a:xfrm>
          <a:prstGeom prst="rect">
            <a:avLst/>
          </a:prstGeom>
          <a:noFill/>
        </p:spPr>
        <p:txBody>
          <a:bodyPr wrap="square">
            <a:spAutoFit/>
          </a:bodyPr>
          <a:lstStyle/>
          <a:p>
            <a:pP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SURPASS-2</a:t>
            </a:r>
          </a:p>
        </p:txBody>
      </p:sp>
      <p:pic>
        <p:nvPicPr>
          <p:cNvPr id="5" name="Picture 4" descr="Graphical user interface, application&#10;&#10;Description automatically generated">
            <a:extLst>
              <a:ext uri="{FF2B5EF4-FFF2-40B4-BE49-F238E27FC236}">
                <a16:creationId xmlns:a16="http://schemas.microsoft.com/office/drawing/2014/main" id="{D7EA5E55-71C9-6FC6-1191-766AFD6953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970"/>
          <a:stretch/>
        </p:blipFill>
        <p:spPr>
          <a:xfrm>
            <a:off x="6141852" y="1974729"/>
            <a:ext cx="5992069" cy="2908542"/>
          </a:xfrm>
          <a:prstGeom prst="rect">
            <a:avLst/>
          </a:prstGeom>
        </p:spPr>
      </p:pic>
      <p:sp>
        <p:nvSpPr>
          <p:cNvPr id="6" name="TextBox 5">
            <a:extLst>
              <a:ext uri="{FF2B5EF4-FFF2-40B4-BE49-F238E27FC236}">
                <a16:creationId xmlns:a16="http://schemas.microsoft.com/office/drawing/2014/main" id="{54536E6F-0B09-9F03-4D0C-A830EE8A438F}"/>
              </a:ext>
            </a:extLst>
          </p:cNvPr>
          <p:cNvSpPr txBox="1"/>
          <p:nvPr/>
        </p:nvSpPr>
        <p:spPr>
          <a:xfrm>
            <a:off x="8306474" y="1397444"/>
            <a:ext cx="2033173" cy="369332"/>
          </a:xfrm>
          <a:prstGeom prst="rect">
            <a:avLst/>
          </a:prstGeom>
          <a:noFill/>
        </p:spPr>
        <p:txBody>
          <a:bodyPr wrap="square">
            <a:spAutoFit/>
          </a:bodyPr>
          <a:lstStyle/>
          <a:p>
            <a:pP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SURPASS-3</a:t>
            </a:r>
          </a:p>
        </p:txBody>
      </p:sp>
      <p:sp>
        <p:nvSpPr>
          <p:cNvPr id="7" name="Title 7">
            <a:extLst>
              <a:ext uri="{FF2B5EF4-FFF2-40B4-BE49-F238E27FC236}">
                <a16:creationId xmlns:a16="http://schemas.microsoft.com/office/drawing/2014/main" id="{ECAE626B-13DA-C7F3-5FE1-EA3220EEBA57}"/>
              </a:ext>
            </a:extLst>
          </p:cNvPr>
          <p:cNvSpPr txBox="1">
            <a:spLocks/>
          </p:cNvSpPr>
          <p:nvPr/>
        </p:nvSpPr>
        <p:spPr>
          <a:xfrm>
            <a:off x="372545" y="246659"/>
            <a:ext cx="11250785" cy="592817"/>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dirty="0"/>
              <a:t>SURPASS trials study design (1)</a:t>
            </a:r>
          </a:p>
        </p:txBody>
      </p:sp>
      <p:sp>
        <p:nvSpPr>
          <p:cNvPr id="3" name="Text Placeholder 3">
            <a:extLst>
              <a:ext uri="{FF2B5EF4-FFF2-40B4-BE49-F238E27FC236}">
                <a16:creationId xmlns:a16="http://schemas.microsoft.com/office/drawing/2014/main" id="{BBA98930-55DC-EB90-BF01-EEFB47E4D26D}"/>
              </a:ext>
            </a:extLst>
          </p:cNvPr>
          <p:cNvSpPr txBox="1">
            <a:spLocks/>
          </p:cNvSpPr>
          <p:nvPr/>
        </p:nvSpPr>
        <p:spPr>
          <a:xfrm>
            <a:off x="1739528" y="6360617"/>
            <a:ext cx="9694792" cy="2700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j-lt"/>
              </a:rPr>
              <a:t>Abbreviations: QD, once a day; QW, once weekly; SGLT2i, sodium-glucose co-transporter-2 inhibitor. </a:t>
            </a:r>
          </a:p>
        </p:txBody>
      </p:sp>
      <p:grpSp>
        <p:nvGrpSpPr>
          <p:cNvPr id="8" name="Group 7">
            <a:extLst>
              <a:ext uri="{FF2B5EF4-FFF2-40B4-BE49-F238E27FC236}">
                <a16:creationId xmlns:a16="http://schemas.microsoft.com/office/drawing/2014/main" id="{F88A83C7-8669-4D7D-BC56-AFD3F9B3BBC5}"/>
              </a:ext>
            </a:extLst>
          </p:cNvPr>
          <p:cNvGrpSpPr/>
          <p:nvPr/>
        </p:nvGrpSpPr>
        <p:grpSpPr>
          <a:xfrm>
            <a:off x="2161164" y="5279485"/>
            <a:ext cx="6838294" cy="958918"/>
            <a:chOff x="6390689" y="4990417"/>
            <a:chExt cx="6476181" cy="904415"/>
          </a:xfrm>
        </p:grpSpPr>
        <p:sp>
          <p:nvSpPr>
            <p:cNvPr id="9" name="Rectangle 8" descr="Question to committee">
              <a:extLst>
                <a:ext uri="{FF2B5EF4-FFF2-40B4-BE49-F238E27FC236}">
                  <a16:creationId xmlns:a16="http://schemas.microsoft.com/office/drawing/2014/main" id="{C1451845-31D5-7853-CFC8-624BA495AC7E}"/>
                </a:ext>
              </a:extLst>
            </p:cNvPr>
            <p:cNvSpPr/>
            <p:nvPr/>
          </p:nvSpPr>
          <p:spPr>
            <a:xfrm>
              <a:off x="6904600" y="5017648"/>
              <a:ext cx="5962270" cy="87718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Is this dose escalation schedule representative of how </a:t>
              </a:r>
              <a:r>
                <a:rPr lang="en-GB" dirty="0" err="1">
                  <a:solidFill>
                    <a:schemeClr val="tx1"/>
                  </a:solidFill>
                  <a:latin typeface="Arial" panose="020B0604020202020204" pitchFamily="34" charset="0"/>
                </a:rPr>
                <a:t>tirzepatide</a:t>
              </a:r>
              <a:r>
                <a:rPr lang="en-GB" dirty="0">
                  <a:solidFill>
                    <a:schemeClr val="tx1"/>
                  </a:solidFill>
                  <a:latin typeface="Arial" panose="020B0604020202020204" pitchFamily="34" charset="0"/>
                </a:rPr>
                <a:t> will be dosed in clinical practice? Does this matter?</a:t>
              </a:r>
              <a:endParaRPr lang="en-GB" dirty="0">
                <a:solidFill>
                  <a:schemeClr val="tx1"/>
                </a:solidFill>
              </a:endParaRPr>
            </a:p>
          </p:txBody>
        </p:sp>
        <p:sp>
          <p:nvSpPr>
            <p:cNvPr id="10" name="Oval 9">
              <a:extLst>
                <a:ext uri="{FF2B5EF4-FFF2-40B4-BE49-F238E27FC236}">
                  <a16:creationId xmlns:a16="http://schemas.microsoft.com/office/drawing/2014/main" id="{850144A9-E5F0-C2BA-5972-D25DF48951AF}"/>
                </a:ext>
              </a:extLst>
            </p:cNvPr>
            <p:cNvSpPr/>
            <p:nvPr/>
          </p:nvSpPr>
          <p:spPr>
            <a:xfrm>
              <a:off x="6390689" y="4990417"/>
              <a:ext cx="670975" cy="63440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1" name="Graphic 6">
              <a:extLst>
                <a:ext uri="{FF2B5EF4-FFF2-40B4-BE49-F238E27FC236}">
                  <a16:creationId xmlns:a16="http://schemas.microsoft.com/office/drawing/2014/main" id="{63037E6E-BA80-F1A5-E6B3-AB827F36BE0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0438" y="5069666"/>
              <a:ext cx="531478" cy="490117"/>
            </a:xfrm>
            <a:prstGeom prst="rect">
              <a:avLst/>
            </a:prstGeom>
          </p:spPr>
        </p:pic>
      </p:grpSp>
    </p:spTree>
    <p:extLst>
      <p:ext uri="{BB962C8B-B14F-4D97-AF65-F5344CB8AC3E}">
        <p14:creationId xmlns:p14="http://schemas.microsoft.com/office/powerpoint/2010/main" val="268082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D43959-1CB7-7F6B-B74B-673194F1B093}"/>
              </a:ext>
            </a:extLst>
          </p:cNvPr>
          <p:cNvSpPr>
            <a:spLocks noGrp="1"/>
          </p:cNvSpPr>
          <p:nvPr>
            <p:ph type="title"/>
          </p:nvPr>
        </p:nvSpPr>
        <p:spPr/>
        <p:txBody>
          <a:bodyPr/>
          <a:lstStyle/>
          <a:p>
            <a:r>
              <a:rPr lang="en-GB" dirty="0"/>
              <a:t>SURPASS trials study design (2)</a:t>
            </a:r>
          </a:p>
        </p:txBody>
      </p:sp>
      <p:sp>
        <p:nvSpPr>
          <p:cNvPr id="4" name="TextBox 3">
            <a:extLst>
              <a:ext uri="{FF2B5EF4-FFF2-40B4-BE49-F238E27FC236}">
                <a16:creationId xmlns:a16="http://schemas.microsoft.com/office/drawing/2014/main" id="{45400454-6A85-D22D-F67A-1AD8FE1954CB}"/>
              </a:ext>
            </a:extLst>
          </p:cNvPr>
          <p:cNvSpPr txBox="1"/>
          <p:nvPr/>
        </p:nvSpPr>
        <p:spPr>
          <a:xfrm>
            <a:off x="2233085" y="1603641"/>
            <a:ext cx="2475049" cy="369332"/>
          </a:xfrm>
          <a:prstGeom prst="rect">
            <a:avLst/>
          </a:prstGeom>
          <a:noFill/>
        </p:spPr>
        <p:txBody>
          <a:bodyPr wrap="square">
            <a:spAutoFit/>
          </a:bodyPr>
          <a:lstStyle/>
          <a:p>
            <a:pP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SURPASS-4</a:t>
            </a:r>
          </a:p>
        </p:txBody>
      </p:sp>
      <p:sp>
        <p:nvSpPr>
          <p:cNvPr id="6" name="TextBox 5">
            <a:extLst>
              <a:ext uri="{FF2B5EF4-FFF2-40B4-BE49-F238E27FC236}">
                <a16:creationId xmlns:a16="http://schemas.microsoft.com/office/drawing/2014/main" id="{54536E6F-0B09-9F03-4D0C-A830EE8A438F}"/>
              </a:ext>
            </a:extLst>
          </p:cNvPr>
          <p:cNvSpPr txBox="1"/>
          <p:nvPr/>
        </p:nvSpPr>
        <p:spPr>
          <a:xfrm>
            <a:off x="8062263" y="1559362"/>
            <a:ext cx="3793303" cy="369332"/>
          </a:xfrm>
          <a:prstGeom prst="rect">
            <a:avLst/>
          </a:prstGeom>
          <a:noFill/>
        </p:spPr>
        <p:txBody>
          <a:bodyPr wrap="square">
            <a:spAutoFit/>
          </a:bodyPr>
          <a:lstStyle/>
          <a:p>
            <a:pP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SURPASS-5</a:t>
            </a:r>
          </a:p>
        </p:txBody>
      </p:sp>
      <p:pic>
        <p:nvPicPr>
          <p:cNvPr id="3" name="Picture 2" descr="A screenshot of a computer&#10;&#10;Description automatically generated with medium confidence">
            <a:extLst>
              <a:ext uri="{FF2B5EF4-FFF2-40B4-BE49-F238E27FC236}">
                <a16:creationId xmlns:a16="http://schemas.microsoft.com/office/drawing/2014/main" id="{C61A77F2-C313-F1C1-E8E1-22681954D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570"/>
          <a:stretch/>
        </p:blipFill>
        <p:spPr>
          <a:xfrm>
            <a:off x="162634" y="2066963"/>
            <a:ext cx="5732145" cy="2747442"/>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A7FA5528-B8E3-370F-AA89-6733ED0056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349"/>
          <a:stretch/>
        </p:blipFill>
        <p:spPr>
          <a:xfrm>
            <a:off x="5996538" y="1928694"/>
            <a:ext cx="5937250" cy="3023980"/>
          </a:xfrm>
          <a:prstGeom prst="rect">
            <a:avLst/>
          </a:prstGeom>
        </p:spPr>
      </p:pic>
      <p:sp>
        <p:nvSpPr>
          <p:cNvPr id="2" name="Text Placeholder 3">
            <a:extLst>
              <a:ext uri="{FF2B5EF4-FFF2-40B4-BE49-F238E27FC236}">
                <a16:creationId xmlns:a16="http://schemas.microsoft.com/office/drawing/2014/main" id="{9FC705FF-860A-13F1-2C4D-1C565DFB1126}"/>
              </a:ext>
            </a:extLst>
          </p:cNvPr>
          <p:cNvSpPr txBox="1">
            <a:spLocks/>
          </p:cNvSpPr>
          <p:nvPr/>
        </p:nvSpPr>
        <p:spPr>
          <a:xfrm>
            <a:off x="1491050" y="6390008"/>
            <a:ext cx="9694792" cy="2700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j-lt"/>
              </a:rPr>
              <a:t>Abbreviations: QD, once a day; QW, once weekly; SGLT2i, sodium-glucose co-transporter-2 inhibitor; SU, </a:t>
            </a:r>
            <a:r>
              <a:rPr lang="fr-FR" dirty="0" err="1">
                <a:latin typeface="+mj-lt"/>
              </a:rPr>
              <a:t>sulfonylurea</a:t>
            </a:r>
            <a:r>
              <a:rPr lang="fr-FR" dirty="0">
                <a:latin typeface="+mj-lt"/>
              </a:rPr>
              <a:t>.</a:t>
            </a:r>
            <a:r>
              <a:rPr lang="en-GB" dirty="0">
                <a:latin typeface="+mj-lt"/>
              </a:rPr>
              <a:t> </a:t>
            </a:r>
          </a:p>
        </p:txBody>
      </p:sp>
    </p:spTree>
    <p:extLst>
      <p:ext uri="{BB962C8B-B14F-4D97-AF65-F5344CB8AC3E}">
        <p14:creationId xmlns:p14="http://schemas.microsoft.com/office/powerpoint/2010/main" val="3392506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9733BDA-9230-44E1-C916-CD53B5394668}"/>
              </a:ext>
            </a:extLst>
          </p:cNvPr>
          <p:cNvSpPr>
            <a:spLocks noGrp="1"/>
          </p:cNvSpPr>
          <p:nvPr>
            <p:ph type="title"/>
          </p:nvPr>
        </p:nvSpPr>
        <p:spPr>
          <a:xfrm>
            <a:off x="266321" y="237553"/>
            <a:ext cx="11250785" cy="592817"/>
          </a:xfrm>
        </p:spPr>
        <p:txBody>
          <a:bodyPr>
            <a:normAutofit fontScale="90000"/>
          </a:bodyPr>
          <a:lstStyle/>
          <a:p>
            <a:r>
              <a:rPr lang="en-GB" dirty="0"/>
              <a:t>Clinical trials baseline characteristics (overall population)</a:t>
            </a:r>
          </a:p>
        </p:txBody>
      </p:sp>
      <p:sp>
        <p:nvSpPr>
          <p:cNvPr id="16" name="Text Placeholder 15">
            <a:extLst>
              <a:ext uri="{FF2B5EF4-FFF2-40B4-BE49-F238E27FC236}">
                <a16:creationId xmlns:a16="http://schemas.microsoft.com/office/drawing/2014/main" id="{5E1C0C1B-3574-BBA9-06E7-C582AD247E23}"/>
              </a:ext>
            </a:extLst>
          </p:cNvPr>
          <p:cNvSpPr>
            <a:spLocks noGrp="1"/>
          </p:cNvSpPr>
          <p:nvPr>
            <p:ph type="body" sz="quarter" idx="13"/>
          </p:nvPr>
        </p:nvSpPr>
        <p:spPr>
          <a:xfrm>
            <a:off x="990877" y="6349428"/>
            <a:ext cx="10608647" cy="507321"/>
          </a:xfrm>
        </p:spPr>
        <p:txBody>
          <a:bodyPr>
            <a:normAutofit/>
          </a:bodyPr>
          <a:lstStyle/>
          <a:p>
            <a:pPr>
              <a:lnSpc>
                <a:spcPct val="100000"/>
              </a:lnSpc>
              <a:spcBef>
                <a:spcPts val="0"/>
              </a:spcBef>
            </a:pPr>
            <a:r>
              <a:rPr lang="en-GB" dirty="0"/>
              <a:t>Abbreviations: BMI, body mass index; CV, cardiovascular; HbA1c, glycated haemoglobin; SD, standard deviation.</a:t>
            </a:r>
          </a:p>
          <a:p>
            <a:pPr>
              <a:lnSpc>
                <a:spcPct val="100000"/>
              </a:lnSpc>
              <a:spcBef>
                <a:spcPts val="0"/>
              </a:spcBef>
            </a:pPr>
            <a:endParaRPr lang="en-GB" sz="1000" dirty="0"/>
          </a:p>
        </p:txBody>
      </p:sp>
      <p:graphicFrame>
        <p:nvGraphicFramePr>
          <p:cNvPr id="9" name="Table 8">
            <a:extLst>
              <a:ext uri="{FF2B5EF4-FFF2-40B4-BE49-F238E27FC236}">
                <a16:creationId xmlns:a16="http://schemas.microsoft.com/office/drawing/2014/main" id="{46CA848B-82F5-8E13-6039-C78756DF521C}"/>
              </a:ext>
            </a:extLst>
          </p:cNvPr>
          <p:cNvGraphicFramePr>
            <a:graphicFrameLocks noGrp="1"/>
          </p:cNvGraphicFramePr>
          <p:nvPr>
            <p:extLst>
              <p:ext uri="{D42A27DB-BD31-4B8C-83A1-F6EECF244321}">
                <p14:modId xmlns:p14="http://schemas.microsoft.com/office/powerpoint/2010/main" val="1938370595"/>
              </p:ext>
            </p:extLst>
          </p:nvPr>
        </p:nvGraphicFramePr>
        <p:xfrm>
          <a:off x="266321" y="884746"/>
          <a:ext cx="11605738" cy="4907724"/>
        </p:xfrm>
        <a:graphic>
          <a:graphicData uri="http://schemas.openxmlformats.org/drawingml/2006/table">
            <a:tbl>
              <a:tblPr firstRow="1" firstCol="1" bandRow="1">
                <a:tableStyleId>{5C22544A-7EE6-4342-B048-85BDC9FD1C3A}</a:tableStyleId>
              </a:tblPr>
              <a:tblGrid>
                <a:gridCol w="5292000">
                  <a:extLst>
                    <a:ext uri="{9D8B030D-6E8A-4147-A177-3AD203B41FA5}">
                      <a16:colId xmlns:a16="http://schemas.microsoft.com/office/drawing/2014/main" val="4238504506"/>
                    </a:ext>
                  </a:extLst>
                </a:gridCol>
                <a:gridCol w="1433625">
                  <a:extLst>
                    <a:ext uri="{9D8B030D-6E8A-4147-A177-3AD203B41FA5}">
                      <a16:colId xmlns:a16="http://schemas.microsoft.com/office/drawing/2014/main" val="2171242331"/>
                    </a:ext>
                  </a:extLst>
                </a:gridCol>
                <a:gridCol w="1759226">
                  <a:extLst>
                    <a:ext uri="{9D8B030D-6E8A-4147-A177-3AD203B41FA5}">
                      <a16:colId xmlns:a16="http://schemas.microsoft.com/office/drawing/2014/main" val="2938225176"/>
                    </a:ext>
                  </a:extLst>
                </a:gridCol>
                <a:gridCol w="1719470">
                  <a:extLst>
                    <a:ext uri="{9D8B030D-6E8A-4147-A177-3AD203B41FA5}">
                      <a16:colId xmlns:a16="http://schemas.microsoft.com/office/drawing/2014/main" val="1119025038"/>
                    </a:ext>
                  </a:extLst>
                </a:gridCol>
                <a:gridCol w="1401417">
                  <a:extLst>
                    <a:ext uri="{9D8B030D-6E8A-4147-A177-3AD203B41FA5}">
                      <a16:colId xmlns:a16="http://schemas.microsoft.com/office/drawing/2014/main" val="1731746768"/>
                    </a:ext>
                  </a:extLst>
                </a:gridCol>
              </a:tblGrid>
              <a:tr h="302860">
                <a:tc>
                  <a:txBody>
                    <a:bodyPr/>
                    <a:lstStyle/>
                    <a:p>
                      <a:pPr>
                        <a:lnSpc>
                          <a:spcPct val="115000"/>
                        </a:lnSpc>
                        <a:spcBef>
                          <a:spcPts val="800"/>
                        </a:spcBef>
                        <a:spcAft>
                          <a:spcPts val="800"/>
                        </a:spcAft>
                      </a:pPr>
                      <a:r>
                        <a:rPr lang="en-GB" sz="1800" dirty="0">
                          <a:effectLst/>
                        </a:rPr>
                        <a:t>SURPASS trial, N</a:t>
                      </a:r>
                      <a:endParaRPr lang="en-GB" sz="1800" b="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72000" marR="3493" marT="0" marB="0" anchor="ctr"/>
                </a:tc>
                <a:tc>
                  <a:txBody>
                    <a:bodyPr/>
                    <a:lstStyle/>
                    <a:p>
                      <a:pPr marL="0" marR="0" lvl="0" indent="0" algn="ctr" defTabSz="914400" rtl="0" eaLnBrk="1" fontAlgn="auto" latinLnBrk="0" hangingPunct="1">
                        <a:lnSpc>
                          <a:spcPct val="115000"/>
                        </a:lnSpc>
                        <a:spcBef>
                          <a:spcPts val="800"/>
                        </a:spcBef>
                        <a:spcAft>
                          <a:spcPts val="800"/>
                        </a:spcAft>
                        <a:buClrTx/>
                        <a:buSzTx/>
                        <a:buFontTx/>
                        <a:buNone/>
                        <a:tabLst/>
                        <a:defRPr/>
                      </a:pPr>
                      <a:r>
                        <a:rPr lang="en-GB" sz="1800" dirty="0">
                          <a:effectLst/>
                        </a:rPr>
                        <a:t>2 (N=1,878)</a:t>
                      </a:r>
                      <a:endParaRPr lang="en-GB" sz="1800" b="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3" marR="3493" marT="0" marB="0" anchor="ctr"/>
                </a:tc>
                <a:tc>
                  <a:txBody>
                    <a:bodyPr/>
                    <a:lstStyle/>
                    <a:p>
                      <a:pPr algn="ctr">
                        <a:lnSpc>
                          <a:spcPct val="115000"/>
                        </a:lnSpc>
                        <a:spcBef>
                          <a:spcPts val="800"/>
                        </a:spcBef>
                        <a:spcAft>
                          <a:spcPts val="800"/>
                        </a:spcAft>
                      </a:pPr>
                      <a:r>
                        <a:rPr lang="en-GB" sz="1800" dirty="0">
                          <a:effectLst/>
                        </a:rPr>
                        <a:t>3 (N= 1,437)</a:t>
                      </a:r>
                      <a:endParaRPr lang="en-GB" sz="1800" b="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3" marR="3493" marT="0" marB="0" anchor="ctr"/>
                </a:tc>
                <a:tc>
                  <a:txBody>
                    <a:bodyPr/>
                    <a:lstStyle/>
                    <a:p>
                      <a:pPr algn="ctr">
                        <a:lnSpc>
                          <a:spcPct val="115000"/>
                        </a:lnSpc>
                        <a:spcBef>
                          <a:spcPts val="800"/>
                        </a:spcBef>
                        <a:spcAft>
                          <a:spcPts val="800"/>
                        </a:spcAft>
                      </a:pPr>
                      <a:r>
                        <a:rPr lang="en-GB" sz="1800" dirty="0">
                          <a:effectLst/>
                        </a:rPr>
                        <a:t>4 (N=1,995)</a:t>
                      </a:r>
                      <a:endParaRPr lang="en-GB" sz="1800" b="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3" marR="3493" marT="0" marB="0" anchor="ctr"/>
                </a:tc>
                <a:tc>
                  <a:txBody>
                    <a:bodyPr/>
                    <a:lstStyle/>
                    <a:p>
                      <a:pPr algn="ctr">
                        <a:lnSpc>
                          <a:spcPct val="115000"/>
                        </a:lnSpc>
                        <a:spcBef>
                          <a:spcPts val="800"/>
                        </a:spcBef>
                        <a:spcAft>
                          <a:spcPts val="800"/>
                        </a:spcAft>
                      </a:pPr>
                      <a:r>
                        <a:rPr lang="en-GB" sz="1800" dirty="0">
                          <a:effectLst/>
                        </a:rPr>
                        <a:t>5 (N= 475)</a:t>
                      </a:r>
                      <a:endParaRPr lang="en-GB" sz="1800" b="1"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3493" marR="3493" marT="0" marB="0" anchor="ctr"/>
                </a:tc>
                <a:extLst>
                  <a:ext uri="{0D108BD9-81ED-4DB2-BD59-A6C34878D82A}">
                    <a16:rowId xmlns:a16="http://schemas.microsoft.com/office/drawing/2014/main" val="3858780644"/>
                  </a:ext>
                </a:extLst>
              </a:tr>
              <a:tr h="287804">
                <a:tc>
                  <a:txBody>
                    <a:bodyPr/>
                    <a:lstStyle/>
                    <a:p>
                      <a:pPr>
                        <a:spcBef>
                          <a:spcPts val="200"/>
                        </a:spcBef>
                        <a:spcAft>
                          <a:spcPts val="200"/>
                        </a:spcAft>
                      </a:pPr>
                      <a:r>
                        <a:rPr lang="en-GB" sz="1800" dirty="0">
                          <a:effectLst/>
                        </a:rPr>
                        <a:t>Age (years), mean ± SD</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a:effectLst/>
                        </a:rPr>
                        <a:t>56.6 ± 10.4</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57.4 ± 10.0</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63.6 ± 8.6</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60.6 ± 9.9</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extLst>
                  <a:ext uri="{0D108BD9-81ED-4DB2-BD59-A6C34878D82A}">
                    <a16:rowId xmlns:a16="http://schemas.microsoft.com/office/drawing/2014/main" val="4202626877"/>
                  </a:ext>
                </a:extLst>
              </a:tr>
              <a:tr h="287804">
                <a:tc>
                  <a:txBody>
                    <a:bodyPr/>
                    <a:lstStyle/>
                    <a:p>
                      <a:pPr>
                        <a:spcBef>
                          <a:spcPts val="200"/>
                        </a:spcBef>
                        <a:spcAft>
                          <a:spcPts val="200"/>
                        </a:spcAft>
                      </a:pPr>
                      <a:r>
                        <a:rPr lang="en-GB" sz="1800" dirty="0">
                          <a:effectLst/>
                        </a:rPr>
                        <a:t>Female, n  (%)</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a:effectLst/>
                        </a:rPr>
                        <a:t>996 (53.0)</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635 (44.2)</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749 (37.5)</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211 (44.4)</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extLst>
                  <a:ext uri="{0D108BD9-81ED-4DB2-BD59-A6C34878D82A}">
                    <a16:rowId xmlns:a16="http://schemas.microsoft.com/office/drawing/2014/main" val="3539503639"/>
                  </a:ext>
                </a:extLst>
              </a:tr>
              <a:tr h="287804">
                <a:tc>
                  <a:txBody>
                    <a:bodyPr/>
                    <a:lstStyle/>
                    <a:p>
                      <a:pPr>
                        <a:spcBef>
                          <a:spcPts val="200"/>
                        </a:spcBef>
                        <a:spcAft>
                          <a:spcPts val="200"/>
                        </a:spcAft>
                      </a:pPr>
                      <a:r>
                        <a:rPr lang="en-GB" sz="1800" dirty="0">
                          <a:effectLst/>
                        </a:rPr>
                        <a:t>White, n (%)</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a:effectLst/>
                        </a:rPr>
                        <a:t>1551 (82.6)</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1307 (91.0)</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1629 (81.8)</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380 (80.0)</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extLst>
                  <a:ext uri="{0D108BD9-81ED-4DB2-BD59-A6C34878D82A}">
                    <a16:rowId xmlns:a16="http://schemas.microsoft.com/office/drawing/2014/main" val="3896786461"/>
                  </a:ext>
                </a:extLst>
              </a:tr>
              <a:tr h="287804">
                <a:tc>
                  <a:txBody>
                    <a:bodyPr/>
                    <a:lstStyle/>
                    <a:p>
                      <a:pPr>
                        <a:spcBef>
                          <a:spcPts val="200"/>
                        </a:spcBef>
                        <a:spcAft>
                          <a:spcPts val="200"/>
                        </a:spcAft>
                      </a:pPr>
                      <a:r>
                        <a:rPr lang="en-GB" sz="1800" dirty="0">
                          <a:effectLst/>
                        </a:rPr>
                        <a:t>Weight (kg), mean ± SD</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a:effectLst/>
                        </a:rPr>
                        <a:t>93.7 ± 21.9</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94.28 ± 20.06</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90.3 ± 18.7</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95.2 ± 21.6</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extLst>
                  <a:ext uri="{0D108BD9-81ED-4DB2-BD59-A6C34878D82A}">
                    <a16:rowId xmlns:a16="http://schemas.microsoft.com/office/drawing/2014/main" val="382160887"/>
                  </a:ext>
                </a:extLst>
              </a:tr>
              <a:tr h="287804">
                <a:tc>
                  <a:txBody>
                    <a:bodyPr/>
                    <a:lstStyle/>
                    <a:p>
                      <a:pPr>
                        <a:spcBef>
                          <a:spcPts val="200"/>
                        </a:spcBef>
                        <a:spcAft>
                          <a:spcPts val="200"/>
                        </a:spcAft>
                      </a:pPr>
                      <a:r>
                        <a:rPr lang="en-GB" sz="1800" dirty="0">
                          <a:effectLst/>
                        </a:rPr>
                        <a:t>BMI (kg/m²), mean ± SD</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dirty="0">
                          <a:effectLst/>
                        </a:rPr>
                        <a:t>34.2 ± 6.9</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33.52 ± 6.06</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32.6 ± 5.5</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33.4 ± 6.1</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extLst>
                  <a:ext uri="{0D108BD9-81ED-4DB2-BD59-A6C34878D82A}">
                    <a16:rowId xmlns:a16="http://schemas.microsoft.com/office/drawing/2014/main" val="394735371"/>
                  </a:ext>
                </a:extLst>
              </a:tr>
              <a:tr h="287804">
                <a:tc>
                  <a:txBody>
                    <a:bodyPr/>
                    <a:lstStyle/>
                    <a:p>
                      <a:pPr>
                        <a:spcBef>
                          <a:spcPts val="200"/>
                        </a:spcBef>
                        <a:spcAft>
                          <a:spcPts val="200"/>
                        </a:spcAft>
                      </a:pPr>
                      <a:r>
                        <a:rPr lang="en-GB" sz="1800" b="1" kern="1200" dirty="0">
                          <a:solidFill>
                            <a:schemeClr val="lt1"/>
                          </a:solidFill>
                          <a:effectLst/>
                          <a:latin typeface="+mn-lt"/>
                          <a:ea typeface="+mn-ea"/>
                          <a:cs typeface="+mn-cs"/>
                        </a:rPr>
                        <a:t>BMI category, n (%)</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extLst>
                  <a:ext uri="{0D108BD9-81ED-4DB2-BD59-A6C34878D82A}">
                    <a16:rowId xmlns:a16="http://schemas.microsoft.com/office/drawing/2014/main" val="4017754786"/>
                  </a:ext>
                </a:extLst>
              </a:tr>
              <a:tr h="287804">
                <a:tc>
                  <a:txBody>
                    <a:bodyPr/>
                    <a:lstStyle/>
                    <a:p>
                      <a:pPr>
                        <a:spcBef>
                          <a:spcPts val="200"/>
                        </a:spcBef>
                        <a:spcAft>
                          <a:spcPts val="200"/>
                        </a:spcAft>
                      </a:pPr>
                      <a:r>
                        <a:rPr lang="en-GB" sz="1800" b="1" kern="1200" dirty="0">
                          <a:solidFill>
                            <a:schemeClr val="lt1"/>
                          </a:solidFill>
                          <a:effectLst/>
                          <a:latin typeface="+mn-lt"/>
                          <a:ea typeface="+mn-ea"/>
                          <a:cs typeface="+mn-cs"/>
                        </a:rPr>
                        <a:t>   &lt;30</a:t>
                      </a:r>
                    </a:p>
                  </a:txBody>
                  <a:tcPr marL="72000" marR="3493" marT="0" marB="0" anchor="ctr"/>
                </a:tc>
                <a:tc>
                  <a:txBody>
                    <a:bodyPr/>
                    <a:lstStyle/>
                    <a:p>
                      <a:pPr algn="ctr">
                        <a:spcBef>
                          <a:spcPts val="200"/>
                        </a:spcBef>
                        <a:spcAft>
                          <a:spcPts val="200"/>
                        </a:spcAft>
                      </a:pPr>
                      <a:r>
                        <a:rPr lang="en-GB" sz="1800" u="sng" kern="1200" dirty="0">
                          <a:solidFill>
                            <a:schemeClr val="dk1"/>
                          </a:solidFill>
                          <a:effectLst/>
                          <a:highlight>
                            <a:srgbClr val="000000"/>
                          </a:highlight>
                          <a:latin typeface="+mn-lt"/>
                          <a:ea typeface="+mn-ea"/>
                          <a:cs typeface="+mn-cs"/>
                        </a:rPr>
                        <a:t>********</a:t>
                      </a:r>
                      <a:endParaRPr lang="en-GB" sz="1800" dirty="0">
                        <a:solidFill>
                          <a:schemeClr val="tx1"/>
                        </a:solidFill>
                        <a:effectLst/>
                        <a:highlight>
                          <a:srgbClr val="000000"/>
                        </a:highlight>
                        <a:latin typeface="+mj-lt"/>
                        <a:ea typeface="SimSun" panose="02010600030101010101" pitchFamily="2" charset="-122"/>
                        <a:cs typeface="Times New Roman" panose="02020603050405020304" pitchFamily="18" charset="0"/>
                      </a:endParaRPr>
                    </a:p>
                  </a:txBody>
                  <a:tcPr marL="18415" marR="18415" marT="0" marB="0" anchor="ctr"/>
                </a:tc>
                <a:tc>
                  <a:txBody>
                    <a:bodyPr/>
                    <a:lstStyle/>
                    <a:p>
                      <a:pPr algn="ctr">
                        <a:spcBef>
                          <a:spcPts val="200"/>
                        </a:spcBef>
                        <a:spcAft>
                          <a:spcPts val="200"/>
                        </a:spcAft>
                      </a:pPr>
                      <a:r>
                        <a:rPr lang="en-GB" sz="1800" dirty="0">
                          <a:solidFill>
                            <a:schemeClr val="tx1"/>
                          </a:solidFill>
                          <a:effectLst/>
                          <a:latin typeface="+mj-lt"/>
                          <a:ea typeface="SimSun" panose="02010600030101010101" pitchFamily="2" charset="-122"/>
                          <a:cs typeface="Times New Roman" panose="02020603050405020304" pitchFamily="18" charset="0"/>
                        </a:rPr>
                        <a:t>446 (31.0)</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2062724198"/>
                  </a:ext>
                </a:extLst>
              </a:tr>
              <a:tr h="287804">
                <a:tc>
                  <a:txBody>
                    <a:bodyPr/>
                    <a:lstStyle/>
                    <a:p>
                      <a:pPr>
                        <a:spcBef>
                          <a:spcPts val="200"/>
                        </a:spcBef>
                        <a:spcAft>
                          <a:spcPts val="200"/>
                        </a:spcAft>
                      </a:pPr>
                      <a:r>
                        <a:rPr lang="en-GB" sz="1800" b="1" kern="1200" dirty="0">
                          <a:solidFill>
                            <a:schemeClr val="lt1"/>
                          </a:solidFill>
                          <a:effectLst/>
                          <a:latin typeface="+mn-lt"/>
                          <a:ea typeface="+mn-ea"/>
                          <a:cs typeface="+mn-cs"/>
                        </a:rPr>
                        <a:t>   30 to &lt;35</a:t>
                      </a:r>
                    </a:p>
                  </a:txBody>
                  <a:tcPr marL="72000" marR="3493"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18415" marR="18415" marT="0" marB="0" anchor="ctr"/>
                </a:tc>
                <a:tc>
                  <a:txBody>
                    <a:bodyPr/>
                    <a:lstStyle/>
                    <a:p>
                      <a:pPr algn="ctr">
                        <a:spcBef>
                          <a:spcPts val="200"/>
                        </a:spcBef>
                        <a:spcAft>
                          <a:spcPts val="200"/>
                        </a:spcAft>
                      </a:pPr>
                      <a:r>
                        <a:rPr lang="en-GB" sz="1800">
                          <a:solidFill>
                            <a:schemeClr val="tx1"/>
                          </a:solidFill>
                          <a:effectLst/>
                          <a:latin typeface="+mj-lt"/>
                          <a:ea typeface="SimSun" panose="02010600030101010101" pitchFamily="2" charset="-122"/>
                          <a:cs typeface="Times New Roman" panose="02020603050405020304" pitchFamily="18" charset="0"/>
                        </a:rPr>
                        <a:t>496 (34.5)</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995226465"/>
                  </a:ext>
                </a:extLst>
              </a:tr>
              <a:tr h="287804">
                <a:tc>
                  <a:txBody>
                    <a:bodyPr/>
                    <a:lstStyle/>
                    <a:p>
                      <a:pPr>
                        <a:spcBef>
                          <a:spcPts val="200"/>
                        </a:spcBef>
                        <a:spcAft>
                          <a:spcPts val="200"/>
                        </a:spcAft>
                      </a:pPr>
                      <a:r>
                        <a:rPr lang="en-GB" sz="1800" b="1" kern="1200" dirty="0">
                          <a:solidFill>
                            <a:schemeClr val="lt1"/>
                          </a:solidFill>
                          <a:effectLst/>
                          <a:latin typeface="+mn-lt"/>
                          <a:ea typeface="+mn-ea"/>
                          <a:cs typeface="+mn-cs"/>
                        </a:rPr>
                        <a:t>   ≥35</a:t>
                      </a:r>
                    </a:p>
                  </a:txBody>
                  <a:tcPr marL="72000" marR="3493"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18415" marR="18415" marT="0" marB="0" anchor="ctr"/>
                </a:tc>
                <a:tc>
                  <a:txBody>
                    <a:bodyPr/>
                    <a:lstStyle/>
                    <a:p>
                      <a:pPr algn="ctr">
                        <a:spcBef>
                          <a:spcPts val="200"/>
                        </a:spcBef>
                        <a:spcAft>
                          <a:spcPts val="200"/>
                        </a:spcAft>
                      </a:pPr>
                      <a:r>
                        <a:rPr lang="en-GB" sz="1800">
                          <a:solidFill>
                            <a:schemeClr val="tx1"/>
                          </a:solidFill>
                          <a:effectLst/>
                          <a:latin typeface="+mj-lt"/>
                          <a:ea typeface="SimSun" panose="02010600030101010101" pitchFamily="2" charset="-122"/>
                          <a:cs typeface="Times New Roman" panose="02020603050405020304" pitchFamily="18" charset="0"/>
                        </a:rPr>
                        <a:t>495 (34.4)</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18415" marR="18415" marT="0" marB="0" anchor="ctr"/>
                </a:tc>
                <a:extLst>
                  <a:ext uri="{0D108BD9-81ED-4DB2-BD59-A6C34878D82A}">
                    <a16:rowId xmlns:a16="http://schemas.microsoft.com/office/drawing/2014/main" val="2733611839"/>
                  </a:ext>
                </a:extLst>
              </a:tr>
              <a:tr h="287804">
                <a:tc>
                  <a:txBody>
                    <a:bodyPr/>
                    <a:lstStyle/>
                    <a:p>
                      <a:pPr>
                        <a:spcBef>
                          <a:spcPts val="200"/>
                        </a:spcBef>
                        <a:spcAft>
                          <a:spcPts val="200"/>
                        </a:spcAft>
                      </a:pPr>
                      <a:r>
                        <a:rPr lang="en-GB" sz="1800" dirty="0">
                          <a:effectLst/>
                        </a:rPr>
                        <a:t>Duration of diabetes (years), mean ± SD</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a:effectLst/>
                        </a:rPr>
                        <a:t>8.6 ± 6.5</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8.38 ± 6.24</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11.78 ± 7.51</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13.3 ± 7.3</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extLst>
                  <a:ext uri="{0D108BD9-81ED-4DB2-BD59-A6C34878D82A}">
                    <a16:rowId xmlns:a16="http://schemas.microsoft.com/office/drawing/2014/main" val="4175682641"/>
                  </a:ext>
                </a:extLst>
              </a:tr>
              <a:tr h="287804">
                <a:tc>
                  <a:txBody>
                    <a:bodyPr/>
                    <a:lstStyle/>
                    <a:p>
                      <a:pPr>
                        <a:spcBef>
                          <a:spcPts val="200"/>
                        </a:spcBef>
                        <a:spcAft>
                          <a:spcPts val="200"/>
                        </a:spcAft>
                      </a:pPr>
                      <a:r>
                        <a:rPr lang="en-GB" sz="1800">
                          <a:effectLst/>
                        </a:rPr>
                        <a:t>HbA1c (%), mean ± SD</a:t>
                      </a:r>
                      <a:endParaRPr lang="en-GB" sz="180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a:effectLst/>
                        </a:rPr>
                        <a:t>8.28 ± 1.03</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8.17 ± 0.91</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8.52 ± 0.88</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8.31 ± 0.85</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extLst>
                  <a:ext uri="{0D108BD9-81ED-4DB2-BD59-A6C34878D82A}">
                    <a16:rowId xmlns:a16="http://schemas.microsoft.com/office/drawing/2014/main" val="448467103"/>
                  </a:ext>
                </a:extLst>
              </a:tr>
              <a:tr h="287804">
                <a:tc>
                  <a:txBody>
                    <a:bodyPr/>
                    <a:lstStyle/>
                    <a:p>
                      <a:pPr>
                        <a:spcBef>
                          <a:spcPts val="200"/>
                        </a:spcBef>
                        <a:spcAft>
                          <a:spcPts val="200"/>
                        </a:spcAft>
                      </a:pPr>
                      <a:r>
                        <a:rPr lang="en-GB" sz="1800" dirty="0">
                          <a:effectLst/>
                        </a:rPr>
                        <a:t>HbA1c (mmol/mol), mean ± SD</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a:effectLst/>
                        </a:rPr>
                        <a:t>67.03 ± 11.25</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65.78 ± 9.99</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69.65 ± 9.65</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u="sng" kern="1200" dirty="0">
                          <a:solidFill>
                            <a:schemeClr val="dk1"/>
                          </a:solidFill>
                          <a:effectLst/>
                          <a:highlight>
                            <a:srgbClr val="000000"/>
                          </a:highlight>
                          <a:latin typeface="+mn-lt"/>
                          <a:ea typeface="+mn-ea"/>
                          <a:cs typeface="+mn-cs"/>
                        </a:rPr>
                        <a:t>********</a:t>
                      </a:r>
                      <a:endParaRPr lang="en-GB" sz="1800" kern="1200" dirty="0">
                        <a:solidFill>
                          <a:schemeClr val="tx1"/>
                        </a:solidFill>
                        <a:effectLst/>
                        <a:highlight>
                          <a:srgbClr val="000000"/>
                        </a:highlight>
                        <a:latin typeface="+mn-lt"/>
                        <a:ea typeface="SimSun" panose="02010600030101010101" pitchFamily="2" charset="-122"/>
                        <a:cs typeface="Times New Roman" panose="02020603050405020304" pitchFamily="18" charset="0"/>
                      </a:endParaRPr>
                    </a:p>
                  </a:txBody>
                  <a:tcPr marL="3493" marR="3493" marT="0" marB="0" anchor="ctr"/>
                </a:tc>
                <a:extLst>
                  <a:ext uri="{0D108BD9-81ED-4DB2-BD59-A6C34878D82A}">
                    <a16:rowId xmlns:a16="http://schemas.microsoft.com/office/drawing/2014/main" val="913706816"/>
                  </a:ext>
                </a:extLst>
              </a:tr>
              <a:tr h="287804">
                <a:tc>
                  <a:txBody>
                    <a:bodyPr/>
                    <a:lstStyle/>
                    <a:p>
                      <a:pPr>
                        <a:spcBef>
                          <a:spcPts val="200"/>
                        </a:spcBef>
                        <a:spcAft>
                          <a:spcPts val="200"/>
                        </a:spcAft>
                      </a:pPr>
                      <a:r>
                        <a:rPr lang="en-GB" sz="1800" dirty="0">
                          <a:effectLst/>
                        </a:rPr>
                        <a:t>HbA1c category, n (%)</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dirty="0">
                          <a:effectLst/>
                        </a:rPr>
                        <a:t> </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 </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u="none" strike="noStrike" dirty="0">
                          <a:effectLst/>
                          <a:highlight>
                            <a:srgbClr val="FFFF00"/>
                          </a:highlight>
                        </a:rPr>
                        <a:t> </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u="none" strike="noStrike" dirty="0">
                          <a:effectLst/>
                          <a:highlight>
                            <a:srgbClr val="FFFF00"/>
                          </a:highlight>
                        </a:rPr>
                        <a:t> </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extLst>
                  <a:ext uri="{0D108BD9-81ED-4DB2-BD59-A6C34878D82A}">
                    <a16:rowId xmlns:a16="http://schemas.microsoft.com/office/drawing/2014/main" val="3370218657"/>
                  </a:ext>
                </a:extLst>
              </a:tr>
              <a:tr h="287804">
                <a:tc>
                  <a:txBody>
                    <a:bodyPr/>
                    <a:lstStyle/>
                    <a:p>
                      <a:pPr>
                        <a:spcBef>
                          <a:spcPts val="200"/>
                        </a:spcBef>
                        <a:spcAft>
                          <a:spcPts val="200"/>
                        </a:spcAft>
                      </a:pPr>
                      <a:r>
                        <a:rPr lang="en-GB" sz="1800" dirty="0">
                          <a:effectLst/>
                        </a:rPr>
                        <a:t>   ≤8.5%  (69 mmol/mol)</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dirty="0">
                          <a:effectLst/>
                        </a:rPr>
                        <a:t>1192 (63.5)</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dirty="0">
                          <a:effectLst/>
                        </a:rPr>
                        <a:t>1005 (69.9)</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3493" marR="3493"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3493" marR="3493" marT="0" marB="0" anchor="ctr"/>
                </a:tc>
                <a:extLst>
                  <a:ext uri="{0D108BD9-81ED-4DB2-BD59-A6C34878D82A}">
                    <a16:rowId xmlns:a16="http://schemas.microsoft.com/office/drawing/2014/main" val="560318805"/>
                  </a:ext>
                </a:extLst>
              </a:tr>
              <a:tr h="287804">
                <a:tc>
                  <a:txBody>
                    <a:bodyPr/>
                    <a:lstStyle/>
                    <a:p>
                      <a:pPr>
                        <a:spcBef>
                          <a:spcPts val="200"/>
                        </a:spcBef>
                        <a:spcAft>
                          <a:spcPts val="200"/>
                        </a:spcAft>
                      </a:pPr>
                      <a:r>
                        <a:rPr lang="en-GB" sz="1800" dirty="0">
                          <a:effectLst/>
                        </a:rPr>
                        <a:t>   &gt;8.5% (69 mmol/mol)</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algn="ctr">
                        <a:spcBef>
                          <a:spcPts val="200"/>
                        </a:spcBef>
                        <a:spcAft>
                          <a:spcPts val="200"/>
                        </a:spcAft>
                      </a:pPr>
                      <a:r>
                        <a:rPr lang="en-GB" sz="1800" dirty="0">
                          <a:effectLst/>
                        </a:rPr>
                        <a:t>686 (36.5)</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a:effectLst/>
                        </a:rPr>
                        <a:t>432 (30.1)</a:t>
                      </a:r>
                      <a:endParaRPr lang="en-GB" sz="180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3493" marR="3493"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3493" marR="3493" marT="0" marB="0" anchor="ctr"/>
                </a:tc>
                <a:extLst>
                  <a:ext uri="{0D108BD9-81ED-4DB2-BD59-A6C34878D82A}">
                    <a16:rowId xmlns:a16="http://schemas.microsoft.com/office/drawing/2014/main" val="916834871"/>
                  </a:ext>
                </a:extLst>
              </a:tr>
              <a:tr h="287804">
                <a:tc>
                  <a:txBody>
                    <a:bodyPr/>
                    <a:lstStyle/>
                    <a:p>
                      <a:pPr>
                        <a:spcBef>
                          <a:spcPts val="200"/>
                        </a:spcBef>
                        <a:spcAft>
                          <a:spcPts val="200"/>
                        </a:spcAft>
                      </a:pPr>
                      <a:r>
                        <a:rPr lang="en-GB" sz="1800" dirty="0">
                          <a:effectLst/>
                        </a:rPr>
                        <a:t>History of CV disease</a:t>
                      </a:r>
                      <a:endParaRPr lang="en-GB" sz="1800" dirty="0">
                        <a:solidFill>
                          <a:srgbClr val="1F497D"/>
                        </a:solidFill>
                        <a:effectLst/>
                        <a:latin typeface="Arial" panose="020B0604020202020204" pitchFamily="34" charset="0"/>
                        <a:ea typeface="SimSun" panose="02010600030101010101" pitchFamily="2" charset="-122"/>
                      </a:endParaRPr>
                    </a:p>
                  </a:txBody>
                  <a:tcPr marL="72000" marR="3493"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3493" marR="3493"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3493" marR="3493" marT="0" marB="0" anchor="ctr"/>
                </a:tc>
                <a:tc>
                  <a:txBody>
                    <a:bodyPr/>
                    <a:lstStyle/>
                    <a:p>
                      <a:pPr algn="ctr">
                        <a:spcBef>
                          <a:spcPts val="200"/>
                        </a:spcBef>
                        <a:spcAft>
                          <a:spcPts val="200"/>
                        </a:spcAft>
                      </a:pPr>
                      <a:r>
                        <a:rPr lang="en-GB" sz="1800" dirty="0">
                          <a:effectLst/>
                        </a:rPr>
                        <a:t>1738 (86.8)</a:t>
                      </a:r>
                      <a:endParaRPr lang="en-GB" sz="1800" dirty="0">
                        <a:solidFill>
                          <a:srgbClr val="1F497D"/>
                        </a:solidFill>
                        <a:effectLst/>
                        <a:latin typeface="Arial" panose="020B0604020202020204" pitchFamily="34" charset="0"/>
                        <a:ea typeface="SimSun" panose="02010600030101010101" pitchFamily="2" charset="-122"/>
                      </a:endParaRPr>
                    </a:p>
                  </a:txBody>
                  <a:tcPr marL="3493" marR="3493" marT="0" marB="0" anchor="ctr"/>
                </a:tc>
                <a:tc>
                  <a:txBody>
                    <a:bodyPr/>
                    <a:lstStyle/>
                    <a:p>
                      <a:pPr algn="ctr">
                        <a:spcBef>
                          <a:spcPts val="200"/>
                        </a:spcBef>
                        <a:spcAft>
                          <a:spcPts val="200"/>
                        </a:spcAft>
                      </a:pPr>
                      <a:r>
                        <a:rPr lang="en-GB" sz="1800" u="sng" kern="1200" dirty="0">
                          <a:solidFill>
                            <a:schemeClr val="dk1"/>
                          </a:solidFill>
                          <a:effectLst/>
                          <a:highlight>
                            <a:srgbClr val="000000"/>
                          </a:highlight>
                          <a:latin typeface="+mn-lt"/>
                          <a:ea typeface="+mn-ea"/>
                          <a:cs typeface="+mn-cs"/>
                        </a:rPr>
                        <a:t>********</a:t>
                      </a:r>
                      <a:endParaRPr lang="en-GB" sz="1800" kern="1200" dirty="0">
                        <a:solidFill>
                          <a:schemeClr val="tx1"/>
                        </a:solidFill>
                        <a:effectLst/>
                        <a:highlight>
                          <a:srgbClr val="000000"/>
                        </a:highlight>
                        <a:latin typeface="+mn-lt"/>
                        <a:ea typeface="SimSun" panose="02010600030101010101" pitchFamily="2" charset="-122"/>
                        <a:cs typeface="Times New Roman" panose="02020603050405020304" pitchFamily="18" charset="0"/>
                      </a:endParaRPr>
                    </a:p>
                  </a:txBody>
                  <a:tcPr marL="3493" marR="3493" marT="0" marB="0" anchor="ctr"/>
                </a:tc>
                <a:extLst>
                  <a:ext uri="{0D108BD9-81ED-4DB2-BD59-A6C34878D82A}">
                    <a16:rowId xmlns:a16="http://schemas.microsoft.com/office/drawing/2014/main" val="1665903062"/>
                  </a:ext>
                </a:extLst>
              </a:tr>
            </a:tbl>
          </a:graphicData>
        </a:graphic>
      </p:graphicFrame>
      <p:grpSp>
        <p:nvGrpSpPr>
          <p:cNvPr id="2" name="Group 1">
            <a:extLst>
              <a:ext uri="{FF2B5EF4-FFF2-40B4-BE49-F238E27FC236}">
                <a16:creationId xmlns:a16="http://schemas.microsoft.com/office/drawing/2014/main" id="{10EB2542-C319-340D-A49F-43374B9843A3}"/>
              </a:ext>
            </a:extLst>
          </p:cNvPr>
          <p:cNvGrpSpPr/>
          <p:nvPr/>
        </p:nvGrpSpPr>
        <p:grpSpPr>
          <a:xfrm>
            <a:off x="6580062" y="5794384"/>
            <a:ext cx="5291997" cy="576000"/>
            <a:chOff x="2470924" y="5746596"/>
            <a:chExt cx="5291997" cy="576000"/>
          </a:xfrm>
        </p:grpSpPr>
        <p:sp>
          <p:nvSpPr>
            <p:cNvPr id="3" name="Rectangle 2" descr="Question to committee">
              <a:extLst>
                <a:ext uri="{FF2B5EF4-FFF2-40B4-BE49-F238E27FC236}">
                  <a16:creationId xmlns:a16="http://schemas.microsoft.com/office/drawing/2014/main" id="{CF3C1CFA-7921-825F-B59D-AB616E5FE715}"/>
                </a:ext>
              </a:extLst>
            </p:cNvPr>
            <p:cNvSpPr/>
            <p:nvPr/>
          </p:nvSpPr>
          <p:spPr>
            <a:xfrm>
              <a:off x="2983452" y="5836596"/>
              <a:ext cx="4779469" cy="3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Generalisable to NHS practice?</a:t>
              </a:r>
            </a:p>
          </p:txBody>
        </p:sp>
        <p:grpSp>
          <p:nvGrpSpPr>
            <p:cNvPr id="4" name="Group 3">
              <a:extLst>
                <a:ext uri="{FF2B5EF4-FFF2-40B4-BE49-F238E27FC236}">
                  <a16:creationId xmlns:a16="http://schemas.microsoft.com/office/drawing/2014/main" id="{3801DF12-4AEF-5D02-A3B0-9A949D975B57}"/>
                </a:ext>
                <a:ext uri="{C183D7F6-B498-43B3-948B-1728B52AA6E4}">
                  <adec:decorative xmlns:adec="http://schemas.microsoft.com/office/drawing/2017/decorative" val="1"/>
                </a:ext>
              </a:extLst>
            </p:cNvPr>
            <p:cNvGrpSpPr/>
            <p:nvPr/>
          </p:nvGrpSpPr>
          <p:grpSpPr>
            <a:xfrm>
              <a:off x="2470924" y="5746596"/>
              <a:ext cx="576000" cy="576000"/>
              <a:chOff x="-425569" y="4168303"/>
              <a:chExt cx="576000" cy="576000"/>
            </a:xfrm>
          </p:grpSpPr>
          <p:sp>
            <p:nvSpPr>
              <p:cNvPr id="5" name="Oval 4">
                <a:extLst>
                  <a:ext uri="{FF2B5EF4-FFF2-40B4-BE49-F238E27FC236}">
                    <a16:creationId xmlns:a16="http://schemas.microsoft.com/office/drawing/2014/main" id="{FBD43D65-EF12-735F-73D6-14AE0DB8F09A}"/>
                  </a:ext>
                </a:extLst>
              </p:cNvPr>
              <p:cNvSpPr/>
              <p:nvPr/>
            </p:nvSpPr>
            <p:spPr>
              <a:xfrm>
                <a:off x="-425569" y="4168303"/>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6" name="Graphic 5">
                <a:extLst>
                  <a:ext uri="{FF2B5EF4-FFF2-40B4-BE49-F238E27FC236}">
                    <a16:creationId xmlns:a16="http://schemas.microsoft.com/office/drawing/2014/main" id="{B5FA78CD-828C-14BE-E64B-2312359CDC1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6503" y="4257963"/>
                <a:ext cx="463463" cy="463463"/>
              </a:xfrm>
              <a:prstGeom prst="rect">
                <a:avLst/>
              </a:prstGeom>
            </p:spPr>
          </p:pic>
        </p:grpSp>
      </p:grpSp>
      <p:sp>
        <p:nvSpPr>
          <p:cNvPr id="7" name="Rectangle 6">
            <a:extLst>
              <a:ext uri="{FF2B5EF4-FFF2-40B4-BE49-F238E27FC236}">
                <a16:creationId xmlns:a16="http://schemas.microsoft.com/office/drawing/2014/main" id="{3C1F88EE-72A3-1CBA-E14C-2C1C8206B9ED}"/>
              </a:ext>
            </a:extLst>
          </p:cNvPr>
          <p:cNvSpPr/>
          <p:nvPr/>
        </p:nvSpPr>
        <p:spPr>
          <a:xfrm>
            <a:off x="217118" y="2332507"/>
            <a:ext cx="11697079" cy="14175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425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9733BDA-9230-44E1-C916-CD53B5394668}"/>
              </a:ext>
            </a:extLst>
          </p:cNvPr>
          <p:cNvSpPr>
            <a:spLocks noGrp="1"/>
          </p:cNvSpPr>
          <p:nvPr>
            <p:ph type="title"/>
          </p:nvPr>
        </p:nvSpPr>
        <p:spPr>
          <a:xfrm>
            <a:off x="282403" y="154332"/>
            <a:ext cx="11250785" cy="592817"/>
          </a:xfrm>
        </p:spPr>
        <p:txBody>
          <a:bodyPr>
            <a:normAutofit/>
          </a:bodyPr>
          <a:lstStyle/>
          <a:p>
            <a:r>
              <a:rPr lang="en-GB" dirty="0"/>
              <a:t>Clinical trials (concomitant treatments at baseline)</a:t>
            </a:r>
          </a:p>
        </p:txBody>
      </p:sp>
      <p:sp>
        <p:nvSpPr>
          <p:cNvPr id="16" name="Text Placeholder 15">
            <a:extLst>
              <a:ext uri="{FF2B5EF4-FFF2-40B4-BE49-F238E27FC236}">
                <a16:creationId xmlns:a16="http://schemas.microsoft.com/office/drawing/2014/main" id="{5E1C0C1B-3574-BBA9-06E7-C582AD247E23}"/>
              </a:ext>
            </a:extLst>
          </p:cNvPr>
          <p:cNvSpPr>
            <a:spLocks noGrp="1"/>
          </p:cNvSpPr>
          <p:nvPr>
            <p:ph type="body" sz="quarter" idx="13"/>
          </p:nvPr>
        </p:nvSpPr>
        <p:spPr>
          <a:xfrm>
            <a:off x="1052624" y="6365295"/>
            <a:ext cx="10278545" cy="354862"/>
          </a:xfrm>
        </p:spPr>
        <p:txBody>
          <a:bodyPr>
            <a:normAutofit/>
          </a:bodyPr>
          <a:lstStyle/>
          <a:p>
            <a:r>
              <a:rPr lang="en-GB" dirty="0"/>
              <a:t>Abbreviations: </a:t>
            </a:r>
            <a:r>
              <a:rPr lang="en-GB" dirty="0">
                <a:effectLst/>
              </a:rPr>
              <a:t>SD, standard deviation; SGLT-2i, sodium-glucose co-transporter-2 inhibitor; SU, sulfonylurea; TZP, tirzepatide.</a:t>
            </a:r>
            <a:endParaRPr lang="en-GB"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sz="1100" dirty="0"/>
          </a:p>
        </p:txBody>
      </p:sp>
      <p:graphicFrame>
        <p:nvGraphicFramePr>
          <p:cNvPr id="3" name="Table 2">
            <a:extLst>
              <a:ext uri="{FF2B5EF4-FFF2-40B4-BE49-F238E27FC236}">
                <a16:creationId xmlns:a16="http://schemas.microsoft.com/office/drawing/2014/main" id="{092603AA-08BF-64C4-6134-5140AA6A3E84}"/>
              </a:ext>
            </a:extLst>
          </p:cNvPr>
          <p:cNvGraphicFramePr>
            <a:graphicFrameLocks noGrp="1"/>
          </p:cNvGraphicFramePr>
          <p:nvPr>
            <p:extLst>
              <p:ext uri="{D42A27DB-BD31-4B8C-83A1-F6EECF244321}">
                <p14:modId xmlns:p14="http://schemas.microsoft.com/office/powerpoint/2010/main" val="566731047"/>
              </p:ext>
            </p:extLst>
          </p:nvPr>
        </p:nvGraphicFramePr>
        <p:xfrm>
          <a:off x="863122" y="862073"/>
          <a:ext cx="11088175" cy="5210207"/>
        </p:xfrm>
        <a:graphic>
          <a:graphicData uri="http://schemas.openxmlformats.org/drawingml/2006/table">
            <a:tbl>
              <a:tblPr firstRow="1" firstCol="1" bandRow="1">
                <a:tableStyleId>{5C22544A-7EE6-4342-B048-85BDC9FD1C3A}</a:tableStyleId>
              </a:tblPr>
              <a:tblGrid>
                <a:gridCol w="4069588">
                  <a:extLst>
                    <a:ext uri="{9D8B030D-6E8A-4147-A177-3AD203B41FA5}">
                      <a16:colId xmlns:a16="http://schemas.microsoft.com/office/drawing/2014/main" val="395947916"/>
                    </a:ext>
                  </a:extLst>
                </a:gridCol>
                <a:gridCol w="1404000">
                  <a:extLst>
                    <a:ext uri="{9D8B030D-6E8A-4147-A177-3AD203B41FA5}">
                      <a16:colId xmlns:a16="http://schemas.microsoft.com/office/drawing/2014/main" val="3215868055"/>
                    </a:ext>
                  </a:extLst>
                </a:gridCol>
                <a:gridCol w="1404000">
                  <a:extLst>
                    <a:ext uri="{9D8B030D-6E8A-4147-A177-3AD203B41FA5}">
                      <a16:colId xmlns:a16="http://schemas.microsoft.com/office/drawing/2014/main" val="3316413861"/>
                    </a:ext>
                  </a:extLst>
                </a:gridCol>
                <a:gridCol w="1404000">
                  <a:extLst>
                    <a:ext uri="{9D8B030D-6E8A-4147-A177-3AD203B41FA5}">
                      <a16:colId xmlns:a16="http://schemas.microsoft.com/office/drawing/2014/main" val="377269891"/>
                    </a:ext>
                  </a:extLst>
                </a:gridCol>
                <a:gridCol w="1404000">
                  <a:extLst>
                    <a:ext uri="{9D8B030D-6E8A-4147-A177-3AD203B41FA5}">
                      <a16:colId xmlns:a16="http://schemas.microsoft.com/office/drawing/2014/main" val="2832856503"/>
                    </a:ext>
                  </a:extLst>
                </a:gridCol>
                <a:gridCol w="1402587">
                  <a:extLst>
                    <a:ext uri="{9D8B030D-6E8A-4147-A177-3AD203B41FA5}">
                      <a16:colId xmlns:a16="http://schemas.microsoft.com/office/drawing/2014/main" val="2021220609"/>
                    </a:ext>
                  </a:extLst>
                </a:gridCol>
              </a:tblGrid>
              <a:tr h="468000">
                <a:tc>
                  <a:txBody>
                    <a:bodyPr/>
                    <a:lstStyle/>
                    <a:p>
                      <a:pPr>
                        <a:lnSpc>
                          <a:spcPct val="90000"/>
                        </a:lnSpc>
                        <a:spcBef>
                          <a:spcPts val="200"/>
                        </a:spcBef>
                        <a:spcAft>
                          <a:spcPts val="200"/>
                        </a:spcAft>
                      </a:pPr>
                      <a:r>
                        <a:rPr lang="en-GB" sz="1800" dirty="0">
                          <a:effectLst/>
                        </a:rPr>
                        <a:t>Characteristics</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lnSpc>
                          <a:spcPct val="90000"/>
                        </a:lnSpc>
                        <a:spcBef>
                          <a:spcPts val="200"/>
                        </a:spcBef>
                        <a:spcAft>
                          <a:spcPts val="200"/>
                        </a:spcAft>
                      </a:pPr>
                      <a:r>
                        <a:rPr lang="en-GB" sz="1800" dirty="0">
                          <a:effectLst/>
                        </a:rPr>
                        <a:t>TZP 5 mg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lnSpc>
                          <a:spcPct val="90000"/>
                        </a:lnSpc>
                        <a:spcBef>
                          <a:spcPts val="200"/>
                        </a:spcBef>
                        <a:spcAft>
                          <a:spcPts val="200"/>
                        </a:spcAft>
                      </a:pPr>
                      <a:r>
                        <a:rPr lang="en-GB" sz="1800" dirty="0">
                          <a:effectLst/>
                        </a:rPr>
                        <a:t>TZP 10 mg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lnSpc>
                          <a:spcPct val="90000"/>
                        </a:lnSpc>
                        <a:spcBef>
                          <a:spcPts val="200"/>
                        </a:spcBef>
                        <a:spcAft>
                          <a:spcPts val="200"/>
                        </a:spcAft>
                      </a:pPr>
                      <a:r>
                        <a:rPr lang="en-GB" sz="1800" dirty="0">
                          <a:effectLst/>
                        </a:rPr>
                        <a:t>TZP 15 mg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lnSpc>
                          <a:spcPct val="90000"/>
                        </a:lnSpc>
                        <a:spcBef>
                          <a:spcPts val="200"/>
                        </a:spcBef>
                        <a:spcAft>
                          <a:spcPts val="200"/>
                        </a:spcAft>
                      </a:pPr>
                      <a:r>
                        <a:rPr lang="en-GB" sz="1800" dirty="0">
                          <a:effectLst/>
                        </a:rPr>
                        <a:t>Comparator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lnSpc>
                          <a:spcPct val="90000"/>
                        </a:lnSpc>
                        <a:spcBef>
                          <a:spcPts val="200"/>
                        </a:spcBef>
                        <a:spcAft>
                          <a:spcPts val="200"/>
                        </a:spcAft>
                      </a:pPr>
                      <a:r>
                        <a:rPr lang="en-GB" sz="1800" dirty="0">
                          <a:effectLst/>
                        </a:rPr>
                        <a:t>Overall population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tc>
                <a:extLst>
                  <a:ext uri="{0D108BD9-81ED-4DB2-BD59-A6C34878D82A}">
                    <a16:rowId xmlns:a16="http://schemas.microsoft.com/office/drawing/2014/main" val="3622074915"/>
                  </a:ext>
                </a:extLst>
              </a:tr>
              <a:tr h="273816">
                <a:tc gridSpan="6">
                  <a:txBody>
                    <a:bodyPr/>
                    <a:lstStyle/>
                    <a:p>
                      <a:pPr>
                        <a:spcBef>
                          <a:spcPts val="200"/>
                        </a:spcBef>
                        <a:spcAft>
                          <a:spcPts val="200"/>
                        </a:spcAft>
                      </a:pPr>
                      <a:r>
                        <a:rPr lang="en-GB" sz="1800" dirty="0">
                          <a:effectLst/>
                        </a:rPr>
                        <a:t>SURPASS-2</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870624585"/>
                  </a:ext>
                </a:extLst>
              </a:tr>
              <a:tr h="273816">
                <a:tc>
                  <a:txBody>
                    <a:bodyPr/>
                    <a:lstStyle/>
                    <a:p>
                      <a:pPr>
                        <a:spcBef>
                          <a:spcPts val="200"/>
                        </a:spcBef>
                        <a:spcAft>
                          <a:spcPts val="200"/>
                        </a:spcAft>
                      </a:pPr>
                      <a:r>
                        <a:rPr lang="en-GB" sz="1800">
                          <a:effectLst/>
                        </a:rPr>
                        <a:t>Metformin</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gridSpan="5">
                  <a:txBody>
                    <a:bodyPr/>
                    <a:lstStyle/>
                    <a:p>
                      <a:pPr>
                        <a:spcBef>
                          <a:spcPts val="200"/>
                        </a:spcBef>
                        <a:spcAft>
                          <a:spcPts val="200"/>
                        </a:spcAft>
                      </a:pPr>
                      <a:r>
                        <a:rPr lang="en-GB" sz="1800" dirty="0">
                          <a:effectLst/>
                        </a:rPr>
                        <a:t>100%</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23101313"/>
                  </a:ext>
                </a:extLst>
              </a:tr>
              <a:tr h="273816">
                <a:tc gridSpan="6">
                  <a:txBody>
                    <a:bodyPr/>
                    <a:lstStyle/>
                    <a:p>
                      <a:pPr>
                        <a:spcBef>
                          <a:spcPts val="200"/>
                        </a:spcBef>
                        <a:spcAft>
                          <a:spcPts val="200"/>
                        </a:spcAft>
                      </a:pPr>
                      <a:r>
                        <a:rPr lang="en-GB" sz="1800" dirty="0">
                          <a:effectLst/>
                        </a:rPr>
                        <a:t>SURPASS-3</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69952815"/>
                  </a:ext>
                </a:extLst>
              </a:tr>
              <a:tr h="273816">
                <a:tc>
                  <a:txBody>
                    <a:bodyPr/>
                    <a:lstStyle/>
                    <a:p>
                      <a:pPr>
                        <a:spcBef>
                          <a:spcPts val="200"/>
                        </a:spcBef>
                        <a:spcAft>
                          <a:spcPts val="200"/>
                        </a:spcAft>
                      </a:pPr>
                      <a:r>
                        <a:rPr lang="en-GB" sz="1800">
                          <a:effectLst/>
                        </a:rPr>
                        <a:t>Metformin alone, n (%)</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23408" marR="23408" marT="0" marB="0" anchor="ctr"/>
                </a:tc>
                <a:extLst>
                  <a:ext uri="{0D108BD9-81ED-4DB2-BD59-A6C34878D82A}">
                    <a16:rowId xmlns:a16="http://schemas.microsoft.com/office/drawing/2014/main" val="1162468730"/>
                  </a:ext>
                </a:extLst>
              </a:tr>
              <a:tr h="273816">
                <a:tc>
                  <a:txBody>
                    <a:bodyPr/>
                    <a:lstStyle/>
                    <a:p>
                      <a:pPr>
                        <a:spcBef>
                          <a:spcPts val="200"/>
                        </a:spcBef>
                        <a:spcAft>
                          <a:spcPts val="200"/>
                        </a:spcAft>
                      </a:pPr>
                      <a:r>
                        <a:rPr lang="en-GB" sz="1800" dirty="0">
                          <a:effectLst/>
                        </a:rPr>
                        <a:t>Metformin + SGLT-2i, n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SimSun" panose="02010600030101010101" pitchFamily="2" charset="-122"/>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a:effectLst/>
                        </a:rPr>
                        <a:t>458 (31.9)</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2460713576"/>
                  </a:ext>
                </a:extLst>
              </a:tr>
              <a:tr h="327311">
                <a:tc>
                  <a:txBody>
                    <a:bodyPr/>
                    <a:lstStyle/>
                    <a:p>
                      <a:pPr>
                        <a:spcBef>
                          <a:spcPts val="200"/>
                        </a:spcBef>
                        <a:spcAft>
                          <a:spcPts val="200"/>
                        </a:spcAft>
                      </a:pPr>
                      <a:r>
                        <a:rPr lang="en-GB" sz="1800" dirty="0">
                          <a:effectLst/>
                        </a:rPr>
                        <a:t>Metformin dose (mg/day), mean ± SD</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solidFill>
                          <a:srgbClr val="1F497D"/>
                        </a:solidFill>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397457818"/>
                  </a:ext>
                </a:extLst>
              </a:tr>
              <a:tr h="273816">
                <a:tc gridSpan="6">
                  <a:txBody>
                    <a:bodyPr/>
                    <a:lstStyle/>
                    <a:p>
                      <a:pPr>
                        <a:spcBef>
                          <a:spcPts val="200"/>
                        </a:spcBef>
                        <a:spcAft>
                          <a:spcPts val="200"/>
                        </a:spcAft>
                      </a:pPr>
                      <a:r>
                        <a:rPr lang="en-GB" sz="1800" dirty="0">
                          <a:effectLst/>
                        </a:rPr>
                        <a:t>SURPASS-4</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123442915"/>
                  </a:ext>
                </a:extLst>
              </a:tr>
              <a:tr h="273816">
                <a:tc>
                  <a:txBody>
                    <a:bodyPr/>
                    <a:lstStyle/>
                    <a:p>
                      <a:pPr>
                        <a:spcBef>
                          <a:spcPts val="200"/>
                        </a:spcBef>
                        <a:spcAft>
                          <a:spcPts val="200"/>
                        </a:spcAft>
                      </a:pPr>
                      <a:r>
                        <a:rPr lang="en-GB" sz="1800">
                          <a:effectLst/>
                        </a:rPr>
                        <a:t>Metformin alone, n (%)</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1588993513"/>
                  </a:ext>
                </a:extLst>
              </a:tr>
              <a:tr h="273816">
                <a:tc>
                  <a:txBody>
                    <a:bodyPr/>
                    <a:lstStyle/>
                    <a:p>
                      <a:pPr>
                        <a:spcBef>
                          <a:spcPts val="200"/>
                        </a:spcBef>
                        <a:spcAft>
                          <a:spcPts val="200"/>
                        </a:spcAft>
                      </a:pPr>
                      <a:r>
                        <a:rPr lang="en-GB" sz="1800" dirty="0">
                          <a:effectLst/>
                        </a:rPr>
                        <a:t>Metformin + SU, n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3716170513"/>
                  </a:ext>
                </a:extLst>
              </a:tr>
              <a:tr h="273816">
                <a:tc>
                  <a:txBody>
                    <a:bodyPr/>
                    <a:lstStyle/>
                    <a:p>
                      <a:pPr>
                        <a:spcBef>
                          <a:spcPts val="200"/>
                        </a:spcBef>
                        <a:spcAft>
                          <a:spcPts val="200"/>
                        </a:spcAft>
                      </a:pPr>
                      <a:r>
                        <a:rPr lang="en-GB" sz="1800" dirty="0">
                          <a:effectLst/>
                        </a:rPr>
                        <a:t>Metformin + SGLT-2i, n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1976796365"/>
                  </a:ext>
                </a:extLst>
              </a:tr>
              <a:tr h="273816">
                <a:tc>
                  <a:txBody>
                    <a:bodyPr/>
                    <a:lstStyle/>
                    <a:p>
                      <a:pPr>
                        <a:spcBef>
                          <a:spcPts val="200"/>
                        </a:spcBef>
                        <a:spcAft>
                          <a:spcPts val="200"/>
                        </a:spcAft>
                      </a:pPr>
                      <a:r>
                        <a:rPr lang="fr-FR" sz="1800" dirty="0" err="1">
                          <a:effectLst/>
                        </a:rPr>
                        <a:t>Metformin</a:t>
                      </a:r>
                      <a:r>
                        <a:rPr lang="fr-FR" sz="1800" dirty="0">
                          <a:effectLst/>
                        </a:rPr>
                        <a:t> + SU + SGLT-2i, n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107402779"/>
                  </a:ext>
                </a:extLst>
              </a:tr>
              <a:tr h="273816">
                <a:tc>
                  <a:txBody>
                    <a:bodyPr/>
                    <a:lstStyle/>
                    <a:p>
                      <a:pPr>
                        <a:spcBef>
                          <a:spcPts val="200"/>
                        </a:spcBef>
                        <a:spcAft>
                          <a:spcPts val="200"/>
                        </a:spcAft>
                      </a:pPr>
                      <a:r>
                        <a:rPr lang="en-GB" sz="1800">
                          <a:effectLst/>
                        </a:rPr>
                        <a:t>SU alone, n (%)</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3165682454"/>
                  </a:ext>
                </a:extLst>
              </a:tr>
              <a:tr h="273816">
                <a:tc>
                  <a:txBody>
                    <a:bodyPr/>
                    <a:lstStyle/>
                    <a:p>
                      <a:pPr>
                        <a:spcBef>
                          <a:spcPts val="200"/>
                        </a:spcBef>
                        <a:spcAft>
                          <a:spcPts val="200"/>
                        </a:spcAft>
                      </a:pPr>
                      <a:r>
                        <a:rPr lang="en-GB" sz="1800">
                          <a:effectLst/>
                        </a:rPr>
                        <a:t>SGLT-2i alone, n (%)</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609640968"/>
                  </a:ext>
                </a:extLst>
              </a:tr>
              <a:tr h="273816">
                <a:tc>
                  <a:txBody>
                    <a:bodyPr/>
                    <a:lstStyle/>
                    <a:p>
                      <a:pPr>
                        <a:spcBef>
                          <a:spcPts val="200"/>
                        </a:spcBef>
                        <a:spcAft>
                          <a:spcPts val="200"/>
                        </a:spcAft>
                      </a:pPr>
                      <a:r>
                        <a:rPr lang="en-GB" sz="1800">
                          <a:effectLst/>
                        </a:rPr>
                        <a:t>SU + SGLT-2i, n (%)</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3890459858"/>
                  </a:ext>
                </a:extLst>
              </a:tr>
              <a:tr h="273816">
                <a:tc gridSpan="6">
                  <a:txBody>
                    <a:bodyPr/>
                    <a:lstStyle/>
                    <a:p>
                      <a:pPr>
                        <a:spcBef>
                          <a:spcPts val="200"/>
                        </a:spcBef>
                        <a:spcAft>
                          <a:spcPts val="200"/>
                        </a:spcAft>
                      </a:pPr>
                      <a:r>
                        <a:rPr lang="en-GB" sz="1800" dirty="0">
                          <a:effectLst/>
                        </a:rPr>
                        <a:t>SURPASS-5</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0733778"/>
                  </a:ext>
                </a:extLst>
              </a:tr>
              <a:tr h="273816">
                <a:tc>
                  <a:txBody>
                    <a:bodyPr/>
                    <a:lstStyle/>
                    <a:p>
                      <a:pPr>
                        <a:spcBef>
                          <a:spcPts val="200"/>
                        </a:spcBef>
                        <a:spcAft>
                          <a:spcPts val="200"/>
                        </a:spcAft>
                      </a:pPr>
                      <a:r>
                        <a:rPr lang="en-GB" sz="1800">
                          <a:effectLst/>
                        </a:rPr>
                        <a:t>Insulin dose mean ± SD</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39.1 ± 25.4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34.7 ± 15.4</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40.5 ± 29.1</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36.3 ± 18.0</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37.6 ± 22.7</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457317068"/>
                  </a:ext>
                </a:extLst>
              </a:tr>
              <a:tr h="273816">
                <a:tc>
                  <a:txBody>
                    <a:bodyPr/>
                    <a:lstStyle/>
                    <a:p>
                      <a:pPr>
                        <a:spcBef>
                          <a:spcPts val="200"/>
                        </a:spcBef>
                        <a:spcAft>
                          <a:spcPts val="200"/>
                        </a:spcAft>
                      </a:pPr>
                      <a:r>
                        <a:rPr lang="en-GB" sz="1800">
                          <a:effectLst/>
                        </a:rPr>
                        <a:t>Metformin, n (%)</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99 (85.3) </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99 (83.2)</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97 (80.8)</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99 (82.5)</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tc>
                  <a:txBody>
                    <a:bodyPr/>
                    <a:lstStyle/>
                    <a:p>
                      <a:pPr>
                        <a:spcBef>
                          <a:spcPts val="200"/>
                        </a:spcBef>
                        <a:spcAft>
                          <a:spcPts val="200"/>
                        </a:spcAft>
                      </a:pPr>
                      <a:r>
                        <a:rPr lang="en-GB" sz="1800" dirty="0">
                          <a:effectLst/>
                        </a:rPr>
                        <a:t>394 (82.9)</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3408" marR="23408" marT="0" marB="0" anchor="ctr"/>
                </a:tc>
                <a:extLst>
                  <a:ext uri="{0D108BD9-81ED-4DB2-BD59-A6C34878D82A}">
                    <a16:rowId xmlns:a16="http://schemas.microsoft.com/office/drawing/2014/main" val="1774366211"/>
                  </a:ext>
                </a:extLst>
              </a:tr>
            </a:tbl>
          </a:graphicData>
        </a:graphic>
      </p:graphicFrame>
      <p:sp>
        <p:nvSpPr>
          <p:cNvPr id="2" name="Rectangle 1">
            <a:extLst>
              <a:ext uri="{FF2B5EF4-FFF2-40B4-BE49-F238E27FC236}">
                <a16:creationId xmlns:a16="http://schemas.microsoft.com/office/drawing/2014/main" id="{27B720B2-7B62-7FCF-9996-4268E169172D}"/>
              </a:ext>
            </a:extLst>
          </p:cNvPr>
          <p:cNvSpPr/>
          <p:nvPr/>
        </p:nvSpPr>
        <p:spPr>
          <a:xfrm>
            <a:off x="845565" y="4154536"/>
            <a:ext cx="11010814" cy="2671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3DBD8D5D-BE20-EE1B-4BB2-A456F47168B7}"/>
              </a:ext>
            </a:extLst>
          </p:cNvPr>
          <p:cNvSpPr txBox="1"/>
          <p:nvPr/>
        </p:nvSpPr>
        <p:spPr>
          <a:xfrm>
            <a:off x="0" y="3995712"/>
            <a:ext cx="936000" cy="584775"/>
          </a:xfrm>
          <a:prstGeom prst="rect">
            <a:avLst/>
          </a:prstGeom>
          <a:noFill/>
        </p:spPr>
        <p:txBody>
          <a:bodyPr wrap="square" rtlCol="0">
            <a:spAutoFit/>
          </a:bodyPr>
          <a:lstStyle/>
          <a:p>
            <a:r>
              <a:rPr lang="en-GB" sz="1600" dirty="0">
                <a:solidFill>
                  <a:srgbClr val="FF0000"/>
                </a:solidFill>
              </a:rPr>
              <a:t>Triple therapy</a:t>
            </a:r>
          </a:p>
        </p:txBody>
      </p:sp>
    </p:spTree>
    <p:extLst>
      <p:ext uri="{BB962C8B-B14F-4D97-AF65-F5344CB8AC3E}">
        <p14:creationId xmlns:p14="http://schemas.microsoft.com/office/powerpoint/2010/main" val="2774711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7D0720-335D-B8C7-91E0-B11100A24801}"/>
              </a:ext>
            </a:extLst>
          </p:cNvPr>
          <p:cNvSpPr>
            <a:spLocks noGrp="1"/>
          </p:cNvSpPr>
          <p:nvPr>
            <p:ph type="title"/>
          </p:nvPr>
        </p:nvSpPr>
        <p:spPr>
          <a:xfrm>
            <a:off x="130404" y="263524"/>
            <a:ext cx="11335556" cy="592817"/>
          </a:xfrm>
        </p:spPr>
        <p:txBody>
          <a:bodyPr>
            <a:normAutofit fontScale="90000"/>
          </a:bodyPr>
          <a:lstStyle/>
          <a:p>
            <a:r>
              <a:rPr lang="en-GB" dirty="0"/>
              <a:t>Results: change from baseline in HbA1c (primary endpoint)</a:t>
            </a:r>
            <a:br>
              <a:rPr lang="en-GB" dirty="0"/>
            </a:br>
            <a:endParaRPr lang="en-GB" dirty="0"/>
          </a:p>
        </p:txBody>
      </p:sp>
      <p:sp>
        <p:nvSpPr>
          <p:cNvPr id="10" name="Text Placeholder 9">
            <a:extLst>
              <a:ext uri="{FF2B5EF4-FFF2-40B4-BE49-F238E27FC236}">
                <a16:creationId xmlns:a16="http://schemas.microsoft.com/office/drawing/2014/main" id="{DB979FEA-AEE2-05CA-4BDD-9B934BEDF45A}"/>
              </a:ext>
            </a:extLst>
          </p:cNvPr>
          <p:cNvSpPr>
            <a:spLocks noGrp="1"/>
          </p:cNvSpPr>
          <p:nvPr>
            <p:ph type="body" sz="quarter" idx="13"/>
          </p:nvPr>
        </p:nvSpPr>
        <p:spPr>
          <a:xfrm>
            <a:off x="897912" y="6243059"/>
            <a:ext cx="11066290" cy="520838"/>
          </a:xfrm>
        </p:spPr>
        <p:txBody>
          <a:bodyPr>
            <a:normAutofit fontScale="92500"/>
          </a:bodyPr>
          <a:lstStyle/>
          <a:p>
            <a:pPr>
              <a:lnSpc>
                <a:spcPct val="100000"/>
              </a:lnSpc>
              <a:spcBef>
                <a:spcPts val="0"/>
              </a:spcBef>
            </a:pPr>
            <a:r>
              <a:rPr lang="en-GB" dirty="0">
                <a:latin typeface="+mn-lt"/>
              </a:rPr>
              <a:t>Note: efficacy </a:t>
            </a:r>
            <a:r>
              <a:rPr lang="en-GB" dirty="0" err="1">
                <a:latin typeface="+mn-lt"/>
              </a:rPr>
              <a:t>estimand</a:t>
            </a:r>
            <a:r>
              <a:rPr lang="en-GB" dirty="0">
                <a:latin typeface="+mn-lt"/>
              </a:rPr>
              <a:t> presented (assesses on-treatment efficacy using data up to the time of initiating rescue therapy); ***p&lt;0.001 versus baseline</a:t>
            </a:r>
          </a:p>
          <a:p>
            <a:pPr>
              <a:lnSpc>
                <a:spcPct val="100000"/>
              </a:lnSpc>
              <a:spcBef>
                <a:spcPts val="0"/>
              </a:spcBef>
            </a:pPr>
            <a:r>
              <a:rPr lang="en-GB" dirty="0">
                <a:latin typeface="+mn-lt"/>
              </a:rPr>
              <a:t>Abbreviations: </a:t>
            </a:r>
            <a:r>
              <a:rPr lang="en-GB" dirty="0">
                <a:effectLst/>
                <a:latin typeface="+mn-lt"/>
                <a:ea typeface="Times New Roman" panose="02020603050405020304" pitchFamily="18" charset="0"/>
              </a:rPr>
              <a:t>ETD, estimated treatment difference; HbA1c, glycated haemoglobin; PBO, placebo; SEMA, </a:t>
            </a:r>
            <a:r>
              <a:rPr lang="en-GB" dirty="0" err="1">
                <a:effectLst/>
                <a:latin typeface="+mn-lt"/>
                <a:ea typeface="Times New Roman" panose="02020603050405020304" pitchFamily="18" charset="0"/>
              </a:rPr>
              <a:t>semaglutide</a:t>
            </a:r>
            <a:r>
              <a:rPr lang="en-GB" dirty="0">
                <a:effectLst/>
                <a:latin typeface="+mn-lt"/>
                <a:ea typeface="Times New Roman" panose="02020603050405020304" pitchFamily="18" charset="0"/>
              </a:rPr>
              <a:t>; TZP,  tirzepatide. </a:t>
            </a:r>
            <a:endParaRPr lang="en-GB" dirty="0">
              <a:latin typeface="+mn-lt"/>
            </a:endParaRPr>
          </a:p>
        </p:txBody>
      </p:sp>
      <p:sp>
        <p:nvSpPr>
          <p:cNvPr id="11" name="Text Placeholder 10">
            <a:extLst>
              <a:ext uri="{FF2B5EF4-FFF2-40B4-BE49-F238E27FC236}">
                <a16:creationId xmlns:a16="http://schemas.microsoft.com/office/drawing/2014/main" id="{084EEFAB-CD0E-9947-EAFD-3ABCDA3E58CA}"/>
              </a:ext>
            </a:extLst>
          </p:cNvPr>
          <p:cNvSpPr>
            <a:spLocks noGrp="1"/>
          </p:cNvSpPr>
          <p:nvPr>
            <p:ph type="body" sz="quarter" idx="14"/>
          </p:nvPr>
        </p:nvSpPr>
        <p:spPr>
          <a:xfrm>
            <a:off x="127535" y="842965"/>
            <a:ext cx="11992928" cy="520838"/>
          </a:xfrm>
        </p:spPr>
        <p:txBody>
          <a:bodyPr/>
          <a:lstStyle/>
          <a:p>
            <a:r>
              <a:rPr lang="en-GB" sz="1800" dirty="0">
                <a:effectLst/>
                <a:latin typeface="+mj-lt"/>
                <a:ea typeface="Times New Roman" panose="02020603050405020304" pitchFamily="18" charset="0"/>
              </a:rPr>
              <a:t>Tirzepatide showed statistically significant reductions in HbA1c vs comparator </a:t>
            </a:r>
            <a:r>
              <a:rPr lang="en-GB" sz="1800" dirty="0">
                <a:latin typeface="+mj-lt"/>
                <a:ea typeface="Times New Roman" panose="02020603050405020304" pitchFamily="18" charset="0"/>
              </a:rPr>
              <a:t>(</a:t>
            </a:r>
            <a:r>
              <a:rPr lang="en-GB" sz="1800" dirty="0">
                <a:effectLst/>
                <a:latin typeface="+mj-lt"/>
                <a:ea typeface="Times New Roman" panose="02020603050405020304" pitchFamily="18" charset="0"/>
              </a:rPr>
              <a:t>all doses)</a:t>
            </a:r>
            <a:endParaRPr lang="en-GB" sz="1800" dirty="0">
              <a:latin typeface="+mj-lt"/>
            </a:endParaRPr>
          </a:p>
        </p:txBody>
      </p:sp>
      <p:sp>
        <p:nvSpPr>
          <p:cNvPr id="7" name="TextBox 6">
            <a:extLst>
              <a:ext uri="{FF2B5EF4-FFF2-40B4-BE49-F238E27FC236}">
                <a16:creationId xmlns:a16="http://schemas.microsoft.com/office/drawing/2014/main" id="{47CD61E2-9D5D-8C69-EF62-19955ABA9CB4}"/>
              </a:ext>
            </a:extLst>
          </p:cNvPr>
          <p:cNvSpPr txBox="1"/>
          <p:nvPr/>
        </p:nvSpPr>
        <p:spPr>
          <a:xfrm>
            <a:off x="3109957" y="1704509"/>
            <a:ext cx="3014042" cy="671979"/>
          </a:xfrm>
          <a:prstGeom prst="rect">
            <a:avLst/>
          </a:prstGeom>
          <a:noFill/>
        </p:spPr>
        <p:txBody>
          <a:bodyPr wrap="square">
            <a:spAutoFit/>
          </a:bodyPr>
          <a:lstStyle/>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SURPASS-3 </a:t>
            </a:r>
          </a:p>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(baseline to 52 weeks</a:t>
            </a:r>
            <a:r>
              <a:rPr lang="en-GB" b="1" dirty="0">
                <a:latin typeface="Arial" panose="020B0604020202020204" pitchFamily="34" charset="0"/>
                <a:ea typeface="Times New Roman" panose="02020603050405020304" pitchFamily="18" charset="0"/>
                <a:cs typeface="Times New Roman" panose="02020603050405020304" pitchFamily="18" charset="0"/>
              </a:rPr>
              <a:t>)</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descr="A picture containing icon&#10;&#10;Description automatically generated">
            <a:extLst>
              <a:ext uri="{FF2B5EF4-FFF2-40B4-BE49-F238E27FC236}">
                <a16:creationId xmlns:a16="http://schemas.microsoft.com/office/drawing/2014/main" id="{9CBB777E-56AA-562D-68A7-E0A7EBFAB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1431" y="2618726"/>
            <a:ext cx="2940685" cy="3321050"/>
          </a:xfrm>
          <a:prstGeom prst="rect">
            <a:avLst/>
          </a:prstGeom>
        </p:spPr>
      </p:pic>
      <p:sp>
        <p:nvSpPr>
          <p:cNvPr id="13" name="TextBox 12">
            <a:extLst>
              <a:ext uri="{FF2B5EF4-FFF2-40B4-BE49-F238E27FC236}">
                <a16:creationId xmlns:a16="http://schemas.microsoft.com/office/drawing/2014/main" id="{BBADCFF7-A800-AD62-7A05-13DA81DBC129}"/>
              </a:ext>
            </a:extLst>
          </p:cNvPr>
          <p:cNvSpPr txBox="1"/>
          <p:nvPr/>
        </p:nvSpPr>
        <p:spPr>
          <a:xfrm>
            <a:off x="312498" y="1704509"/>
            <a:ext cx="2699385" cy="671979"/>
          </a:xfrm>
          <a:prstGeom prst="rect">
            <a:avLst/>
          </a:prstGeom>
          <a:noFill/>
        </p:spPr>
        <p:txBody>
          <a:bodyPr wrap="square">
            <a:spAutoFit/>
          </a:bodyPr>
          <a:lstStyle/>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SURPASS-2 </a:t>
            </a:r>
          </a:p>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(baseline to 40 weeks)</a:t>
            </a:r>
          </a:p>
        </p:txBody>
      </p:sp>
      <p:pic>
        <p:nvPicPr>
          <p:cNvPr id="14" name="Picture 13">
            <a:extLst>
              <a:ext uri="{FF2B5EF4-FFF2-40B4-BE49-F238E27FC236}">
                <a16:creationId xmlns:a16="http://schemas.microsoft.com/office/drawing/2014/main" id="{C6EA69A7-7AC7-8F96-0EF6-7616C21B7C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417" y="2687617"/>
            <a:ext cx="2870014" cy="3240534"/>
          </a:xfrm>
          <a:prstGeom prst="rect">
            <a:avLst/>
          </a:prstGeom>
          <a:noFill/>
        </p:spPr>
      </p:pic>
      <p:sp>
        <p:nvSpPr>
          <p:cNvPr id="16" name="TextBox 15">
            <a:extLst>
              <a:ext uri="{FF2B5EF4-FFF2-40B4-BE49-F238E27FC236}">
                <a16:creationId xmlns:a16="http://schemas.microsoft.com/office/drawing/2014/main" id="{AA1B679E-49B1-F013-F51B-347118A1F91D}"/>
              </a:ext>
            </a:extLst>
          </p:cNvPr>
          <p:cNvSpPr txBox="1"/>
          <p:nvPr/>
        </p:nvSpPr>
        <p:spPr>
          <a:xfrm>
            <a:off x="6222073" y="1704509"/>
            <a:ext cx="2635619" cy="671979"/>
          </a:xfrm>
          <a:prstGeom prst="rect">
            <a:avLst/>
          </a:prstGeom>
          <a:noFill/>
        </p:spPr>
        <p:txBody>
          <a:bodyPr wrap="square">
            <a:spAutoFit/>
          </a:bodyPr>
          <a:lstStyle/>
          <a:p>
            <a:pPr algn="ctr">
              <a:spcAft>
                <a:spcPts val="200"/>
              </a:spcAft>
            </a:pPr>
            <a:r>
              <a:rPr lang="en-GB" b="1" dirty="0">
                <a:latin typeface="Arial" panose="020B0604020202020204" pitchFamily="34" charset="0"/>
                <a:ea typeface="Times New Roman" panose="02020603050405020304" pitchFamily="18" charset="0"/>
                <a:cs typeface="Times New Roman" panose="02020603050405020304" pitchFamily="18" charset="0"/>
              </a:rPr>
              <a:t>SURPASS-4</a:t>
            </a:r>
          </a:p>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(baseline to 52 weeks</a:t>
            </a:r>
            <a:r>
              <a:rPr lang="en-GB" b="1" dirty="0">
                <a:latin typeface="Arial" panose="020B0604020202020204" pitchFamily="34" charset="0"/>
                <a:ea typeface="Times New Roman" panose="02020603050405020304" pitchFamily="18" charset="0"/>
                <a:cs typeface="Times New Roman" panose="02020603050405020304" pitchFamily="18" charset="0"/>
              </a:rPr>
              <a:t>)</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7" name="Picture 16" descr="A picture containing icon&#10;&#10;Description automatically generated">
            <a:extLst>
              <a:ext uri="{FF2B5EF4-FFF2-40B4-BE49-F238E27FC236}">
                <a16:creationId xmlns:a16="http://schemas.microsoft.com/office/drawing/2014/main" id="{2678A785-3C49-D27B-7419-49E6453FE7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2116" y="2618726"/>
            <a:ext cx="2699385" cy="3267710"/>
          </a:xfrm>
          <a:prstGeom prst="rect">
            <a:avLst/>
          </a:prstGeom>
        </p:spPr>
      </p:pic>
      <p:sp>
        <p:nvSpPr>
          <p:cNvPr id="19" name="TextBox 18">
            <a:extLst>
              <a:ext uri="{FF2B5EF4-FFF2-40B4-BE49-F238E27FC236}">
                <a16:creationId xmlns:a16="http://schemas.microsoft.com/office/drawing/2014/main" id="{EBEE88F2-AC83-2104-2393-0C1D3C5D5138}"/>
              </a:ext>
            </a:extLst>
          </p:cNvPr>
          <p:cNvSpPr txBox="1"/>
          <p:nvPr/>
        </p:nvSpPr>
        <p:spPr>
          <a:xfrm>
            <a:off x="8917231" y="1704509"/>
            <a:ext cx="2699385" cy="671979"/>
          </a:xfrm>
          <a:prstGeom prst="rect">
            <a:avLst/>
          </a:prstGeom>
          <a:noFill/>
        </p:spPr>
        <p:txBody>
          <a:bodyPr wrap="square">
            <a:spAutoFit/>
          </a:bodyPr>
          <a:lstStyle/>
          <a:p>
            <a:pPr algn="ctr">
              <a:spcAft>
                <a:spcPts val="200"/>
              </a:spcAft>
            </a:pPr>
            <a:r>
              <a:rPr lang="en-GB" b="1" dirty="0">
                <a:latin typeface="Arial" panose="020B0604020202020204" pitchFamily="34" charset="0"/>
                <a:ea typeface="Times New Roman" panose="02020603050405020304" pitchFamily="18" charset="0"/>
                <a:cs typeface="Times New Roman" panose="02020603050405020304" pitchFamily="18" charset="0"/>
              </a:rPr>
              <a:t>SURPASS-5</a:t>
            </a:r>
          </a:p>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(baseline to 40 weeks) </a:t>
            </a:r>
          </a:p>
        </p:txBody>
      </p:sp>
      <p:sp>
        <p:nvSpPr>
          <p:cNvPr id="2" name="Rectangle 1">
            <a:extLst>
              <a:ext uri="{FF2B5EF4-FFF2-40B4-BE49-F238E27FC236}">
                <a16:creationId xmlns:a16="http://schemas.microsoft.com/office/drawing/2014/main" id="{CE82908C-06C9-E29D-AB24-D794CEA9E52F}"/>
              </a:ext>
            </a:extLst>
          </p:cNvPr>
          <p:cNvSpPr/>
          <p:nvPr/>
        </p:nvSpPr>
        <p:spPr>
          <a:xfrm>
            <a:off x="8962130" y="2637510"/>
            <a:ext cx="2814955" cy="31988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375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3643566219"/>
              </p:ext>
            </p:extLst>
          </p:nvPr>
        </p:nvGraphicFramePr>
        <p:xfrm>
          <a:off x="474492" y="2688027"/>
          <a:ext cx="10710684" cy="3251793"/>
        </p:xfrm>
        <a:graphic>
          <a:graphicData uri="http://schemas.openxmlformats.org/drawingml/2006/table">
            <a:tbl>
              <a:tblPr firstRow="1" bandRow="1">
                <a:tableStyleId>{5C22544A-7EE6-4342-B048-85BDC9FD1C3A}</a:tableStyleId>
              </a:tblPr>
              <a:tblGrid>
                <a:gridCol w="10710684">
                  <a:extLst>
                    <a:ext uri="{9D8B030D-6E8A-4147-A177-3AD203B41FA5}">
                      <a16:colId xmlns:a16="http://schemas.microsoft.com/office/drawing/2014/main" val="3322847139"/>
                    </a:ext>
                  </a:extLst>
                </a:gridCol>
              </a:tblGrid>
              <a:tr h="405596">
                <a:tc>
                  <a:txBody>
                    <a:bodyPr/>
                    <a:lstStyle/>
                    <a:p>
                      <a:r>
                        <a:rPr lang="en-GB" sz="1800" dirty="0">
                          <a:latin typeface="+mn-lt"/>
                        </a:rPr>
                        <a:t>Issues</a:t>
                      </a:r>
                    </a:p>
                  </a:txBody>
                  <a:tcPr/>
                </a:tc>
                <a:extLst>
                  <a:ext uri="{0D108BD9-81ED-4DB2-BD59-A6C34878D82A}">
                    <a16:rowId xmlns:a16="http://schemas.microsoft.com/office/drawing/2014/main" val="2647452487"/>
                  </a:ext>
                </a:extLst>
              </a:tr>
              <a:tr h="660762">
                <a:tc>
                  <a:txBody>
                    <a:bodyPr/>
                    <a:lstStyle/>
                    <a:p>
                      <a:pPr>
                        <a:lnSpc>
                          <a:spcPct val="115000"/>
                        </a:lnSpc>
                        <a:spcBef>
                          <a:spcPts val="200"/>
                        </a:spcBef>
                        <a:spcAft>
                          <a:spcPts val="200"/>
                        </a:spcAft>
                      </a:pPr>
                      <a:r>
                        <a:rPr lang="en-GB" sz="1800" dirty="0">
                          <a:solidFill>
                            <a:schemeClr val="tx1"/>
                          </a:solidFill>
                          <a:effectLst/>
                          <a:latin typeface="+mj-lt"/>
                          <a:ea typeface="Calibri" panose="020F0502020204030204" pitchFamily="34" charset="0"/>
                          <a:cs typeface="Times New Roman" panose="02020603050405020304" pitchFamily="18" charset="0"/>
                        </a:rPr>
                        <a:t>Mismatch between scope and decision problem: line of therapy and comparators</a:t>
                      </a:r>
                      <a:endParaRPr lang="en-GB" sz="1800" strike="sngStrik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6048228"/>
                  </a:ext>
                </a:extLst>
              </a:tr>
              <a:tr h="660762">
                <a:tc>
                  <a:txBody>
                    <a:bodyPr/>
                    <a:lstStyle/>
                    <a:p>
                      <a:pPr marL="0" marR="0" lvl="0" indent="0" algn="l" defTabSz="914400" rtl="0" eaLnBrk="1" fontAlgn="auto" latinLnBrk="0" hangingPunct="1">
                        <a:lnSpc>
                          <a:spcPct val="115000"/>
                        </a:lnSpc>
                        <a:spcBef>
                          <a:spcPts val="200"/>
                        </a:spcBef>
                        <a:spcAft>
                          <a:spcPts val="200"/>
                        </a:spcAft>
                        <a:buClrTx/>
                        <a:buSzTx/>
                        <a:buFontTx/>
                        <a:buNone/>
                        <a:tabLst/>
                        <a:defRPr/>
                      </a:pPr>
                      <a:r>
                        <a:rPr lang="en-GB" sz="1800" kern="1200" dirty="0">
                          <a:solidFill>
                            <a:schemeClr val="tx1"/>
                          </a:solidFill>
                          <a:effectLst/>
                          <a:latin typeface="+mn-lt"/>
                          <a:ea typeface="Calibri" panose="020F0502020204030204" pitchFamily="34" charset="0"/>
                          <a:cs typeface="Times New Roman" panose="02020603050405020304" pitchFamily="18" charset="0"/>
                        </a:rPr>
                        <a:t>Network meta-analysis at high risk of bias due to lack of feasibility assessment, assessment of trial comparability and insufficient sensitivity analyses</a:t>
                      </a:r>
                    </a:p>
                  </a:txBody>
                  <a:tcPr marL="68580" marR="68580" marT="0" marB="0" anchor="ctr"/>
                </a:tc>
                <a:extLst>
                  <a:ext uri="{0D108BD9-81ED-4DB2-BD59-A6C34878D82A}">
                    <a16:rowId xmlns:a16="http://schemas.microsoft.com/office/drawing/2014/main" val="2517695409"/>
                  </a:ext>
                </a:extLst>
              </a:tr>
              <a:tr h="660762">
                <a:tc>
                  <a:txBody>
                    <a:bodyPr/>
                    <a:lstStyle/>
                    <a:p>
                      <a:pPr>
                        <a:lnSpc>
                          <a:spcPct val="115000"/>
                        </a:lnSpc>
                        <a:spcBef>
                          <a:spcPts val="200"/>
                        </a:spcBef>
                        <a:spcAft>
                          <a:spcPts val="200"/>
                        </a:spcAft>
                      </a:pPr>
                      <a:r>
                        <a:rPr lang="en-GB" sz="1800" dirty="0">
                          <a:solidFill>
                            <a:schemeClr val="tx1"/>
                          </a:solidFill>
                          <a:effectLst/>
                          <a:latin typeface="+mj-lt"/>
                          <a:ea typeface="Calibri" panose="020F0502020204030204" pitchFamily="34" charset="0"/>
                          <a:cs typeface="Times New Roman" panose="02020603050405020304" pitchFamily="18" charset="0"/>
                        </a:rPr>
                        <a:t>Mismatch between decision problem and evidence: line of therapy + prior oral antidiabetic drug intensity </a:t>
                      </a:r>
                      <a:endParaRPr lang="en-GB" sz="1800" strike="sngStrik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1617174"/>
                  </a:ext>
                </a:extLst>
              </a:tr>
              <a:tr h="863911">
                <a:tc>
                  <a:txBody>
                    <a:bodyPr/>
                    <a:lstStyle/>
                    <a:p>
                      <a:pPr>
                        <a:lnSpc>
                          <a:spcPct val="115000"/>
                        </a:lnSpc>
                        <a:spcBef>
                          <a:spcPts val="200"/>
                        </a:spcBef>
                        <a:spcAft>
                          <a:spcPts val="200"/>
                        </a:spcAft>
                      </a:pPr>
                      <a:r>
                        <a:rPr lang="en-GB" sz="1800" dirty="0">
                          <a:solidFill>
                            <a:schemeClr val="tx1"/>
                          </a:solidFill>
                          <a:effectLst/>
                          <a:latin typeface="+mj-lt"/>
                          <a:ea typeface="Calibri" panose="020F0502020204030204" pitchFamily="34" charset="0"/>
                          <a:cs typeface="Times New Roman" panose="02020603050405020304" pitchFamily="18" charset="0"/>
                        </a:rPr>
                        <a:t>Mismatch between tirzepatide administration in clinical practice (by titration) and in the trials, network meta-analysis and cost-effectiveness analyses (according to maintenance dose strata)</a:t>
                      </a:r>
                      <a:endParaRPr lang="en-GB" sz="1800" strike="sngStrike" dirty="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1093687"/>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Key issues (1)</a:t>
            </a:r>
          </a:p>
        </p:txBody>
      </p:sp>
      <p:sp>
        <p:nvSpPr>
          <p:cNvPr id="8" name="Text Placeholder 7">
            <a:extLst>
              <a:ext uri="{FF2B5EF4-FFF2-40B4-BE49-F238E27FC236}">
                <a16:creationId xmlns:a16="http://schemas.microsoft.com/office/drawing/2014/main" id="{53607750-C466-9752-8222-F484E51A3122}"/>
              </a:ext>
            </a:extLst>
          </p:cNvPr>
          <p:cNvSpPr>
            <a:spLocks noGrp="1"/>
          </p:cNvSpPr>
          <p:nvPr>
            <p:ph type="body" sz="quarter" idx="12"/>
          </p:nvPr>
        </p:nvSpPr>
        <p:spPr>
          <a:xfrm>
            <a:off x="8317043" y="1027427"/>
            <a:ext cx="3400465" cy="439900"/>
          </a:xfrm>
        </p:spPr>
        <p:txBody>
          <a:bodyPr/>
          <a:lstStyle/>
          <a:p>
            <a:pPr>
              <a:lnSpc>
                <a:spcPct val="100000"/>
              </a:lnSpc>
              <a:spcBef>
                <a:spcPts val="0"/>
              </a:spcBef>
            </a:pPr>
            <a:r>
              <a:rPr lang="en-GB" b="1" dirty="0"/>
              <a:t>No technical engagement</a:t>
            </a:r>
          </a:p>
          <a:p>
            <a:pPr>
              <a:lnSpc>
                <a:spcPct val="100000"/>
              </a:lnSpc>
              <a:spcBef>
                <a:spcPts val="0"/>
              </a:spcBef>
            </a:pPr>
            <a:r>
              <a:rPr lang="en-GB" dirty="0"/>
              <a:t>(but ACM delayed by 1 month to allow company to address issues raised by EAG) </a:t>
            </a:r>
          </a:p>
        </p:txBody>
      </p:sp>
      <p:sp>
        <p:nvSpPr>
          <p:cNvPr id="3" name="Text Placeholder 7">
            <a:extLst>
              <a:ext uri="{FF2B5EF4-FFF2-40B4-BE49-F238E27FC236}">
                <a16:creationId xmlns:a16="http://schemas.microsoft.com/office/drawing/2014/main" id="{C5B6AD7A-77CE-A7CE-EF2E-F805609A59E0}"/>
              </a:ext>
            </a:extLst>
          </p:cNvPr>
          <p:cNvSpPr txBox="1">
            <a:spLocks/>
          </p:cNvSpPr>
          <p:nvPr/>
        </p:nvSpPr>
        <p:spPr>
          <a:xfrm>
            <a:off x="474492" y="935354"/>
            <a:ext cx="4854001" cy="1324181"/>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b="1" dirty="0"/>
              <a:t>Submissions</a:t>
            </a:r>
          </a:p>
          <a:p>
            <a:pPr marL="285750" indent="-285750">
              <a:lnSpc>
                <a:spcPct val="100000"/>
              </a:lnSpc>
              <a:spcBef>
                <a:spcPts val="0"/>
              </a:spcBef>
              <a:buFont typeface="Arial" panose="020B0604020202020204" pitchFamily="34" charset="0"/>
              <a:buChar char="•"/>
            </a:pPr>
            <a:r>
              <a:rPr lang="en-GB" dirty="0"/>
              <a:t>Company (Eli Lilly)</a:t>
            </a:r>
          </a:p>
          <a:p>
            <a:pPr marL="285750" indent="-285750">
              <a:lnSpc>
                <a:spcPct val="100000"/>
              </a:lnSpc>
              <a:spcBef>
                <a:spcPts val="0"/>
              </a:spcBef>
              <a:buFont typeface="Arial" panose="020B0604020202020204" pitchFamily="34" charset="0"/>
              <a:buChar char="•"/>
            </a:pPr>
            <a:r>
              <a:rPr lang="en-GB" dirty="0"/>
              <a:t>Diabetes UK</a:t>
            </a:r>
          </a:p>
        </p:txBody>
      </p:sp>
      <p:sp>
        <p:nvSpPr>
          <p:cNvPr id="2" name="Text Placeholder 4">
            <a:extLst>
              <a:ext uri="{FF2B5EF4-FFF2-40B4-BE49-F238E27FC236}">
                <a16:creationId xmlns:a16="http://schemas.microsoft.com/office/drawing/2014/main" id="{6AF40656-9A85-4A7C-0FCE-741576979412}"/>
              </a:ext>
            </a:extLst>
          </p:cNvPr>
          <p:cNvSpPr txBox="1">
            <a:spLocks/>
          </p:cNvSpPr>
          <p:nvPr/>
        </p:nvSpPr>
        <p:spPr>
          <a:xfrm>
            <a:off x="466722" y="2163670"/>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ea typeface="Times New Roman" panose="02020603050405020304" pitchFamily="18" charset="0"/>
                <a:cs typeface="Courier New" panose="02070309020205020404" pitchFamily="49" charset="0"/>
              </a:rPr>
              <a:t>Decision problem and clinical effectiveness evidence</a:t>
            </a:r>
            <a:endParaRPr lang="en-GB" sz="2000" dirty="0"/>
          </a:p>
        </p:txBody>
      </p:sp>
    </p:spTree>
    <p:extLst>
      <p:ext uri="{BB962C8B-B14F-4D97-AF65-F5344CB8AC3E}">
        <p14:creationId xmlns:p14="http://schemas.microsoft.com/office/powerpoint/2010/main" val="3497320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A77F-E06B-F446-4D22-0ADC8DAE0422}"/>
              </a:ext>
            </a:extLst>
          </p:cNvPr>
          <p:cNvSpPr>
            <a:spLocks noGrp="1"/>
          </p:cNvSpPr>
          <p:nvPr>
            <p:ph type="title"/>
          </p:nvPr>
        </p:nvSpPr>
        <p:spPr/>
        <p:txBody>
          <a:bodyPr>
            <a:normAutofit/>
          </a:bodyPr>
          <a:lstStyle/>
          <a:p>
            <a:r>
              <a:rPr lang="en-GB" dirty="0"/>
              <a:t>Trial results: % patients who reached HbA1c targets </a:t>
            </a:r>
          </a:p>
        </p:txBody>
      </p:sp>
      <p:sp>
        <p:nvSpPr>
          <p:cNvPr id="4" name="Text Placeholder 3">
            <a:extLst>
              <a:ext uri="{FF2B5EF4-FFF2-40B4-BE49-F238E27FC236}">
                <a16:creationId xmlns:a16="http://schemas.microsoft.com/office/drawing/2014/main" id="{D489771F-74DA-3278-8CE4-1D784E62EC5C}"/>
              </a:ext>
            </a:extLst>
          </p:cNvPr>
          <p:cNvSpPr>
            <a:spLocks noGrp="1"/>
          </p:cNvSpPr>
          <p:nvPr>
            <p:ph type="body" sz="quarter" idx="13"/>
          </p:nvPr>
        </p:nvSpPr>
        <p:spPr>
          <a:xfrm>
            <a:off x="925814" y="6345569"/>
            <a:ext cx="10541536" cy="689375"/>
          </a:xfrm>
        </p:spPr>
        <p:txBody>
          <a:bodyPr>
            <a:normAutofit/>
          </a:bodyPr>
          <a:lstStyle/>
          <a:p>
            <a:pPr>
              <a:lnSpc>
                <a:spcPct val="120000"/>
              </a:lnSpc>
              <a:spcBef>
                <a:spcPts val="0"/>
              </a:spcBef>
            </a:pPr>
            <a:r>
              <a:rPr lang="en-GB" sz="1200" dirty="0"/>
              <a:t>*p&lt;0.05 vs comparator; **p&lt;0.01 vs comparator; ***p&lt;0.001 vs comparator. Note: HbA1c ≤6.5% comparisons not controlled for type 1 error for any doses of tirzepatide. HbA1c &lt;5.7% comparisons not controlled for type 1 error for tirzepatide 5 mg [SURPASS-2 and -5] or all doses [SURPASS-2 and-3]. </a:t>
            </a:r>
          </a:p>
        </p:txBody>
      </p:sp>
      <p:sp>
        <p:nvSpPr>
          <p:cNvPr id="5" name="Text Placeholder 4">
            <a:extLst>
              <a:ext uri="{FF2B5EF4-FFF2-40B4-BE49-F238E27FC236}">
                <a16:creationId xmlns:a16="http://schemas.microsoft.com/office/drawing/2014/main" id="{B4FDA614-6CCA-EFB8-E508-0ECBA492960D}"/>
              </a:ext>
            </a:extLst>
          </p:cNvPr>
          <p:cNvSpPr>
            <a:spLocks noGrp="1"/>
          </p:cNvSpPr>
          <p:nvPr>
            <p:ph type="body" sz="quarter" idx="14"/>
          </p:nvPr>
        </p:nvSpPr>
        <p:spPr/>
        <p:txBody>
          <a:bodyPr/>
          <a:lstStyle/>
          <a:p>
            <a:r>
              <a:rPr lang="en-GB" dirty="0"/>
              <a:t>Tirzepatide: statistically significantly more people met their HbA1c targets</a:t>
            </a:r>
          </a:p>
        </p:txBody>
      </p:sp>
      <p:pic>
        <p:nvPicPr>
          <p:cNvPr id="6" name="Picture 5">
            <a:extLst>
              <a:ext uri="{FF2B5EF4-FFF2-40B4-BE49-F238E27FC236}">
                <a16:creationId xmlns:a16="http://schemas.microsoft.com/office/drawing/2014/main" id="{64EDCDC4-16EB-5564-8B83-E4E4201AA7A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498" y="1525356"/>
            <a:ext cx="4280820" cy="2251609"/>
          </a:xfrm>
          <a:prstGeom prst="rect">
            <a:avLst/>
          </a:prstGeom>
          <a:noFill/>
        </p:spPr>
      </p:pic>
      <p:pic>
        <p:nvPicPr>
          <p:cNvPr id="9" name="Picture 8">
            <a:extLst>
              <a:ext uri="{FF2B5EF4-FFF2-40B4-BE49-F238E27FC236}">
                <a16:creationId xmlns:a16="http://schemas.microsoft.com/office/drawing/2014/main" id="{840B1C24-DBCF-4DC5-D72B-D80F037746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5731" y="1525356"/>
            <a:ext cx="4280820" cy="2251155"/>
          </a:xfrm>
          <a:prstGeom prst="rect">
            <a:avLst/>
          </a:prstGeom>
          <a:noFill/>
          <a:ln>
            <a:noFill/>
          </a:ln>
        </p:spPr>
      </p:pic>
      <p:sp>
        <p:nvSpPr>
          <p:cNvPr id="10" name="TextBox 9">
            <a:extLst>
              <a:ext uri="{FF2B5EF4-FFF2-40B4-BE49-F238E27FC236}">
                <a16:creationId xmlns:a16="http://schemas.microsoft.com/office/drawing/2014/main" id="{4F46B62C-43B8-1001-4E3E-099DE3BAE5D7}"/>
              </a:ext>
            </a:extLst>
          </p:cNvPr>
          <p:cNvSpPr txBox="1"/>
          <p:nvPr/>
        </p:nvSpPr>
        <p:spPr>
          <a:xfrm>
            <a:off x="925813" y="1240150"/>
            <a:ext cx="4122505" cy="369332"/>
          </a:xfrm>
          <a:prstGeom prst="rect">
            <a:avLst/>
          </a:prstGeom>
          <a:noFill/>
        </p:spPr>
        <p:txBody>
          <a:bodyPr wrap="square">
            <a:spAutoFit/>
          </a:bodyPr>
          <a:lstStyle/>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SURPASS-2 (at 40 weeks)</a:t>
            </a:r>
          </a:p>
        </p:txBody>
      </p:sp>
      <p:sp>
        <p:nvSpPr>
          <p:cNvPr id="11" name="TextBox 10">
            <a:extLst>
              <a:ext uri="{FF2B5EF4-FFF2-40B4-BE49-F238E27FC236}">
                <a16:creationId xmlns:a16="http://schemas.microsoft.com/office/drawing/2014/main" id="{1CA347A8-C166-04F3-F7B4-6E4EF7455DDA}"/>
              </a:ext>
            </a:extLst>
          </p:cNvPr>
          <p:cNvSpPr txBox="1"/>
          <p:nvPr/>
        </p:nvSpPr>
        <p:spPr>
          <a:xfrm>
            <a:off x="5875730" y="1240150"/>
            <a:ext cx="4429249" cy="369332"/>
          </a:xfrm>
          <a:prstGeom prst="rect">
            <a:avLst/>
          </a:prstGeom>
          <a:noFill/>
        </p:spPr>
        <p:txBody>
          <a:bodyPr wrap="square">
            <a:spAutoFit/>
          </a:bodyPr>
          <a:lstStyle/>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SURPASS-3 (at 52 weeks</a:t>
            </a:r>
            <a:r>
              <a:rPr lang="en-GB" b="1" dirty="0">
                <a:latin typeface="Arial" panose="020B0604020202020204" pitchFamily="34" charset="0"/>
                <a:ea typeface="Times New Roman" panose="02020603050405020304" pitchFamily="18" charset="0"/>
                <a:cs typeface="Times New Roman" panose="02020603050405020304" pitchFamily="18" charset="0"/>
              </a:rPr>
              <a:t>)</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1F7D550-E3C3-B28D-E402-98CE299DE0E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650" y="4130917"/>
            <a:ext cx="4323668" cy="2269774"/>
          </a:xfrm>
          <a:prstGeom prst="rect">
            <a:avLst/>
          </a:prstGeom>
          <a:noFill/>
          <a:ln>
            <a:noFill/>
          </a:ln>
        </p:spPr>
      </p:pic>
      <p:pic>
        <p:nvPicPr>
          <p:cNvPr id="15" name="Picture 14">
            <a:extLst>
              <a:ext uri="{FF2B5EF4-FFF2-40B4-BE49-F238E27FC236}">
                <a16:creationId xmlns:a16="http://schemas.microsoft.com/office/drawing/2014/main" id="{5A19EA7B-D71D-8CBC-7FA5-2E4220B9B9B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5730" y="4130917"/>
            <a:ext cx="4310780" cy="2268000"/>
          </a:xfrm>
          <a:prstGeom prst="rect">
            <a:avLst/>
          </a:prstGeom>
          <a:noFill/>
          <a:ln>
            <a:noFill/>
          </a:ln>
        </p:spPr>
      </p:pic>
      <p:sp>
        <p:nvSpPr>
          <p:cNvPr id="16" name="TextBox 15">
            <a:extLst>
              <a:ext uri="{FF2B5EF4-FFF2-40B4-BE49-F238E27FC236}">
                <a16:creationId xmlns:a16="http://schemas.microsoft.com/office/drawing/2014/main" id="{E46D401F-4C96-BE61-5486-FA27CB8CB6C0}"/>
              </a:ext>
            </a:extLst>
          </p:cNvPr>
          <p:cNvSpPr txBox="1"/>
          <p:nvPr/>
        </p:nvSpPr>
        <p:spPr>
          <a:xfrm>
            <a:off x="1107451" y="3785777"/>
            <a:ext cx="3741951" cy="369332"/>
          </a:xfrm>
          <a:prstGeom prst="rect">
            <a:avLst/>
          </a:prstGeom>
          <a:noFill/>
        </p:spPr>
        <p:txBody>
          <a:bodyPr wrap="square">
            <a:spAutoFit/>
          </a:bodyPr>
          <a:lstStyle/>
          <a:p>
            <a:pPr algn="ctr">
              <a:spcAft>
                <a:spcPts val="200"/>
              </a:spcAft>
            </a:pPr>
            <a:r>
              <a:rPr lang="en-GB" b="1" dirty="0">
                <a:latin typeface="Arial" panose="020B0604020202020204" pitchFamily="34" charset="0"/>
                <a:ea typeface="Times New Roman" panose="02020603050405020304" pitchFamily="18" charset="0"/>
                <a:cs typeface="Times New Roman" panose="02020603050405020304" pitchFamily="18" charset="0"/>
              </a:rPr>
              <a:t>SURPASS-4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(at 52 weeks</a:t>
            </a:r>
            <a:r>
              <a:rPr lang="en-GB" b="1" dirty="0">
                <a:latin typeface="Arial" panose="020B0604020202020204" pitchFamily="34" charset="0"/>
                <a:ea typeface="Times New Roman" panose="02020603050405020304" pitchFamily="18" charset="0"/>
                <a:cs typeface="Times New Roman" panose="02020603050405020304" pitchFamily="18" charset="0"/>
              </a:rPr>
              <a:t>)</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53049D7-F861-D558-1D47-55A5A42D3238}"/>
              </a:ext>
            </a:extLst>
          </p:cNvPr>
          <p:cNvSpPr txBox="1"/>
          <p:nvPr/>
        </p:nvSpPr>
        <p:spPr>
          <a:xfrm>
            <a:off x="5865456" y="3785777"/>
            <a:ext cx="4110751" cy="369332"/>
          </a:xfrm>
          <a:prstGeom prst="rect">
            <a:avLst/>
          </a:prstGeom>
          <a:noFill/>
        </p:spPr>
        <p:txBody>
          <a:bodyPr wrap="square">
            <a:spAutoFit/>
          </a:bodyPr>
          <a:lstStyle/>
          <a:p>
            <a:pPr algn="ctr">
              <a:spcAft>
                <a:spcPts val="200"/>
              </a:spcAft>
            </a:pPr>
            <a:r>
              <a:rPr lang="en-GB" b="1" dirty="0">
                <a:latin typeface="Arial" panose="020B0604020202020204" pitchFamily="34" charset="0"/>
                <a:ea typeface="Times New Roman" panose="02020603050405020304" pitchFamily="18" charset="0"/>
                <a:cs typeface="Times New Roman" panose="02020603050405020304" pitchFamily="18" charset="0"/>
              </a:rPr>
              <a:t>SURPASS-5 </a:t>
            </a: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(at 40 weeks) </a:t>
            </a:r>
          </a:p>
        </p:txBody>
      </p:sp>
    </p:spTree>
    <p:extLst>
      <p:ext uri="{BB962C8B-B14F-4D97-AF65-F5344CB8AC3E}">
        <p14:creationId xmlns:p14="http://schemas.microsoft.com/office/powerpoint/2010/main" val="221727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D9A0-F50A-D8FA-DBCF-2C495A25225D}"/>
              </a:ext>
            </a:extLst>
          </p:cNvPr>
          <p:cNvSpPr>
            <a:spLocks noGrp="1"/>
          </p:cNvSpPr>
          <p:nvPr>
            <p:ph type="title"/>
          </p:nvPr>
        </p:nvSpPr>
        <p:spPr/>
        <p:txBody>
          <a:bodyPr/>
          <a:lstStyle/>
          <a:p>
            <a:r>
              <a:rPr lang="en-GB" dirty="0"/>
              <a:t>Trial results: change in body weight from baseline </a:t>
            </a:r>
          </a:p>
        </p:txBody>
      </p:sp>
      <p:sp>
        <p:nvSpPr>
          <p:cNvPr id="4" name="Text Placeholder 3">
            <a:extLst>
              <a:ext uri="{FF2B5EF4-FFF2-40B4-BE49-F238E27FC236}">
                <a16:creationId xmlns:a16="http://schemas.microsoft.com/office/drawing/2014/main" id="{68DE7EC7-2983-43AD-233F-D833A7583AC4}"/>
              </a:ext>
            </a:extLst>
          </p:cNvPr>
          <p:cNvSpPr>
            <a:spLocks noGrp="1"/>
          </p:cNvSpPr>
          <p:nvPr>
            <p:ph type="body" sz="quarter" idx="13"/>
          </p:nvPr>
        </p:nvSpPr>
        <p:spPr>
          <a:xfrm>
            <a:off x="1180073" y="6366379"/>
            <a:ext cx="9086850" cy="365125"/>
          </a:xfrm>
        </p:spPr>
        <p:txBody>
          <a:bodyPr>
            <a:normAutofit/>
          </a:bodyPr>
          <a:lstStyle/>
          <a:p>
            <a:r>
              <a:rPr lang="en-GB" sz="1200" dirty="0">
                <a:effectLst/>
                <a:latin typeface="+mn-lt"/>
                <a:ea typeface="Times New Roman" panose="02020603050405020304" pitchFamily="18" charset="0"/>
              </a:rPr>
              <a:t>***p&lt;0.001 versus baseline; Abbreviations: ETD, estimated treatment difference; TZP, </a:t>
            </a:r>
            <a:r>
              <a:rPr lang="en-GB" sz="1200" dirty="0" err="1">
                <a:effectLst/>
                <a:latin typeface="+mn-lt"/>
                <a:ea typeface="Times New Roman" panose="02020603050405020304" pitchFamily="18" charset="0"/>
              </a:rPr>
              <a:t>tirzepatide</a:t>
            </a:r>
            <a:endParaRPr lang="en-GB" sz="1050" dirty="0">
              <a:latin typeface="+mn-lt"/>
            </a:endParaRPr>
          </a:p>
        </p:txBody>
      </p:sp>
      <p:sp>
        <p:nvSpPr>
          <p:cNvPr id="5" name="Text Placeholder 4">
            <a:extLst>
              <a:ext uri="{FF2B5EF4-FFF2-40B4-BE49-F238E27FC236}">
                <a16:creationId xmlns:a16="http://schemas.microsoft.com/office/drawing/2014/main" id="{54483BF8-622F-8612-737C-6735B411E64A}"/>
              </a:ext>
            </a:extLst>
          </p:cNvPr>
          <p:cNvSpPr>
            <a:spLocks noGrp="1"/>
          </p:cNvSpPr>
          <p:nvPr>
            <p:ph type="body" sz="quarter" idx="14"/>
          </p:nvPr>
        </p:nvSpPr>
        <p:spPr/>
        <p:txBody>
          <a:bodyPr/>
          <a:lstStyle/>
          <a:p>
            <a:r>
              <a:rPr lang="en-GB" sz="2000" dirty="0">
                <a:effectLst/>
                <a:latin typeface="+mj-lt"/>
                <a:ea typeface="Times New Roman" panose="02020603050405020304" pitchFamily="18" charset="0"/>
              </a:rPr>
              <a:t>Tirzepatide showed statistically significant reductions in body weight vs comparators </a:t>
            </a:r>
            <a:r>
              <a:rPr lang="en-GB" sz="2000" dirty="0">
                <a:latin typeface="+mj-lt"/>
                <a:ea typeface="Times New Roman" panose="02020603050405020304" pitchFamily="18" charset="0"/>
              </a:rPr>
              <a:t>(</a:t>
            </a:r>
            <a:r>
              <a:rPr lang="en-GB" sz="2000" dirty="0">
                <a:effectLst/>
                <a:latin typeface="+mj-lt"/>
                <a:ea typeface="Times New Roman" panose="02020603050405020304" pitchFamily="18" charset="0"/>
              </a:rPr>
              <a:t>all doses)</a:t>
            </a:r>
            <a:endParaRPr lang="en-GB" sz="2000" dirty="0">
              <a:latin typeface="+mj-lt"/>
            </a:endParaRPr>
          </a:p>
          <a:p>
            <a:endParaRPr lang="en-GB" sz="2000" dirty="0"/>
          </a:p>
        </p:txBody>
      </p:sp>
      <p:grpSp>
        <p:nvGrpSpPr>
          <p:cNvPr id="7" name="Group 6">
            <a:extLst>
              <a:ext uri="{FF2B5EF4-FFF2-40B4-BE49-F238E27FC236}">
                <a16:creationId xmlns:a16="http://schemas.microsoft.com/office/drawing/2014/main" id="{4F1FEC3D-D98D-BE6D-8A9B-5F0B7439CBDF}"/>
              </a:ext>
            </a:extLst>
          </p:cNvPr>
          <p:cNvGrpSpPr/>
          <p:nvPr/>
        </p:nvGrpSpPr>
        <p:grpSpPr>
          <a:xfrm>
            <a:off x="312498" y="2567613"/>
            <a:ext cx="2772000" cy="3497071"/>
            <a:chOff x="238125" y="0"/>
            <a:chExt cx="4064635" cy="4399915"/>
          </a:xfrm>
        </p:grpSpPr>
        <p:pic>
          <p:nvPicPr>
            <p:cNvPr id="8" name="Picture 7" descr="A picture containing histogram&#10;&#10;Description automatically generated">
              <a:extLst>
                <a:ext uri="{FF2B5EF4-FFF2-40B4-BE49-F238E27FC236}">
                  <a16:creationId xmlns:a16="http://schemas.microsoft.com/office/drawing/2014/main" id="{2C285F2F-FB4D-7DE2-1344-F443B7D02B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42" r="92023" b="8262"/>
            <a:stretch/>
          </p:blipFill>
          <p:spPr bwMode="auto">
            <a:xfrm>
              <a:off x="238125" y="0"/>
              <a:ext cx="314325" cy="4399915"/>
            </a:xfrm>
            <a:prstGeom prst="rect">
              <a:avLst/>
            </a:prstGeom>
            <a:ln>
              <a:noFill/>
            </a:ln>
            <a:extLst>
              <a:ext uri="{53640926-AAD7-44D8-BBD7-CCE9431645EC}">
                <a14:shadowObscured xmlns:a14="http://schemas.microsoft.com/office/drawing/2010/main"/>
              </a:ext>
            </a:extLst>
          </p:spPr>
        </p:pic>
        <p:pic>
          <p:nvPicPr>
            <p:cNvPr id="9" name="Picture 8" descr="A picture containing histogram&#10;&#10;Description automatically generated">
              <a:extLst>
                <a:ext uri="{FF2B5EF4-FFF2-40B4-BE49-F238E27FC236}">
                  <a16:creationId xmlns:a16="http://schemas.microsoft.com/office/drawing/2014/main" id="{7C774081-B02B-6A78-96F0-A1F4C6207D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34" b="8171"/>
            <a:stretch/>
          </p:blipFill>
          <p:spPr bwMode="auto">
            <a:xfrm>
              <a:off x="552450" y="0"/>
              <a:ext cx="3750310" cy="4086225"/>
            </a:xfrm>
            <a:prstGeom prst="rect">
              <a:avLst/>
            </a:prstGeom>
            <a:ln>
              <a:noFill/>
            </a:ln>
            <a:extLst>
              <a:ext uri="{53640926-AAD7-44D8-BBD7-CCE9431645EC}">
                <a14:shadowObscured xmlns:a14="http://schemas.microsoft.com/office/drawing/2010/main"/>
              </a:ext>
            </a:extLst>
          </p:spPr>
        </p:pic>
      </p:grpSp>
      <p:pic>
        <p:nvPicPr>
          <p:cNvPr id="10" name="Picture 9" descr="A picture containing histogram&#10;&#10;Description automatically generated">
            <a:extLst>
              <a:ext uri="{FF2B5EF4-FFF2-40B4-BE49-F238E27FC236}">
                <a16:creationId xmlns:a16="http://schemas.microsoft.com/office/drawing/2014/main" id="{C3AA5A14-98F2-B9A2-985C-D9A8D51D0E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193"/>
          <a:stretch/>
        </p:blipFill>
        <p:spPr bwMode="auto">
          <a:xfrm>
            <a:off x="3362740" y="2035817"/>
            <a:ext cx="2780765" cy="3581973"/>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616ABED4-A911-4FDE-BBA6-C719B1C40C0D}"/>
              </a:ext>
            </a:extLst>
          </p:cNvPr>
          <p:cNvSpPr txBox="1"/>
          <p:nvPr/>
        </p:nvSpPr>
        <p:spPr>
          <a:xfrm>
            <a:off x="3109957" y="1314096"/>
            <a:ext cx="3014042" cy="671979"/>
          </a:xfrm>
          <a:prstGeom prst="rect">
            <a:avLst/>
          </a:prstGeom>
          <a:noFill/>
        </p:spPr>
        <p:txBody>
          <a:bodyPr wrap="square">
            <a:spAutoFit/>
          </a:bodyPr>
          <a:lstStyle/>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SURPASS-3 </a:t>
            </a:r>
          </a:p>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(baseline to 52 weeks</a:t>
            </a:r>
            <a:r>
              <a:rPr lang="en-GB" b="1" dirty="0">
                <a:latin typeface="Arial" panose="020B0604020202020204" pitchFamily="34" charset="0"/>
                <a:ea typeface="Times New Roman" panose="02020603050405020304" pitchFamily="18" charset="0"/>
                <a:cs typeface="Times New Roman" panose="02020603050405020304" pitchFamily="18" charset="0"/>
              </a:rPr>
              <a:t>)</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5A4F6E5-716A-94A7-D98B-0EF76BA598F2}"/>
              </a:ext>
            </a:extLst>
          </p:cNvPr>
          <p:cNvSpPr txBox="1"/>
          <p:nvPr/>
        </p:nvSpPr>
        <p:spPr>
          <a:xfrm>
            <a:off x="312498" y="1314096"/>
            <a:ext cx="2699385" cy="671979"/>
          </a:xfrm>
          <a:prstGeom prst="rect">
            <a:avLst/>
          </a:prstGeom>
          <a:noFill/>
        </p:spPr>
        <p:txBody>
          <a:bodyPr wrap="square">
            <a:spAutoFit/>
          </a:bodyPr>
          <a:lstStyle/>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SURPASS-2 </a:t>
            </a:r>
          </a:p>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(baseline to 40 weeks)</a:t>
            </a:r>
          </a:p>
        </p:txBody>
      </p:sp>
      <p:sp>
        <p:nvSpPr>
          <p:cNvPr id="13" name="TextBox 12">
            <a:extLst>
              <a:ext uri="{FF2B5EF4-FFF2-40B4-BE49-F238E27FC236}">
                <a16:creationId xmlns:a16="http://schemas.microsoft.com/office/drawing/2014/main" id="{CF5DD40A-1006-4960-F454-BB7D34457A97}"/>
              </a:ext>
            </a:extLst>
          </p:cNvPr>
          <p:cNvSpPr txBox="1"/>
          <p:nvPr/>
        </p:nvSpPr>
        <p:spPr>
          <a:xfrm>
            <a:off x="6222073" y="1314096"/>
            <a:ext cx="2635619" cy="671979"/>
          </a:xfrm>
          <a:prstGeom prst="rect">
            <a:avLst/>
          </a:prstGeom>
          <a:noFill/>
        </p:spPr>
        <p:txBody>
          <a:bodyPr wrap="square">
            <a:spAutoFit/>
          </a:bodyPr>
          <a:lstStyle/>
          <a:p>
            <a:pPr algn="ctr">
              <a:spcAft>
                <a:spcPts val="200"/>
              </a:spcAft>
            </a:pPr>
            <a:r>
              <a:rPr lang="en-GB" b="1" dirty="0">
                <a:latin typeface="Arial" panose="020B0604020202020204" pitchFamily="34" charset="0"/>
                <a:ea typeface="Times New Roman" panose="02020603050405020304" pitchFamily="18" charset="0"/>
                <a:cs typeface="Times New Roman" panose="02020603050405020304" pitchFamily="18" charset="0"/>
              </a:rPr>
              <a:t>SURPASS-4</a:t>
            </a:r>
          </a:p>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(baseline to 52 weeks</a:t>
            </a:r>
            <a:r>
              <a:rPr lang="en-GB" b="1" dirty="0">
                <a:latin typeface="Arial" panose="020B0604020202020204" pitchFamily="34" charset="0"/>
                <a:ea typeface="Times New Roman" panose="02020603050405020304" pitchFamily="18" charset="0"/>
                <a:cs typeface="Times New Roman" panose="02020603050405020304" pitchFamily="18" charset="0"/>
              </a:rPr>
              <a:t>)</a:t>
            </a:r>
            <a:endParaRPr lang="en-GB" sz="1800" b="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0B5D79BC-9DCD-53F9-3CD1-4F03043D5FD2}"/>
              </a:ext>
            </a:extLst>
          </p:cNvPr>
          <p:cNvSpPr txBox="1"/>
          <p:nvPr/>
        </p:nvSpPr>
        <p:spPr>
          <a:xfrm>
            <a:off x="8917231" y="1314096"/>
            <a:ext cx="2699385" cy="671979"/>
          </a:xfrm>
          <a:prstGeom prst="rect">
            <a:avLst/>
          </a:prstGeom>
          <a:noFill/>
        </p:spPr>
        <p:txBody>
          <a:bodyPr wrap="square">
            <a:spAutoFit/>
          </a:bodyPr>
          <a:lstStyle/>
          <a:p>
            <a:pPr algn="ctr">
              <a:spcAft>
                <a:spcPts val="200"/>
              </a:spcAft>
            </a:pPr>
            <a:r>
              <a:rPr lang="en-GB" b="1" dirty="0">
                <a:latin typeface="Arial" panose="020B0604020202020204" pitchFamily="34" charset="0"/>
                <a:ea typeface="Times New Roman" panose="02020603050405020304" pitchFamily="18" charset="0"/>
                <a:cs typeface="Times New Roman" panose="02020603050405020304" pitchFamily="18" charset="0"/>
              </a:rPr>
              <a:t>SURPASS-5</a:t>
            </a:r>
          </a:p>
          <a:p>
            <a:pPr algn="ctr">
              <a:spcAft>
                <a:spcPts val="200"/>
              </a:spcAft>
            </a:pPr>
            <a:r>
              <a:rPr lang="en-GB" sz="1800" b="1" dirty="0">
                <a:effectLst/>
                <a:latin typeface="Arial" panose="020B0604020202020204" pitchFamily="34" charset="0"/>
                <a:ea typeface="Times New Roman" panose="02020603050405020304" pitchFamily="18" charset="0"/>
                <a:cs typeface="Times New Roman" panose="02020603050405020304" pitchFamily="18" charset="0"/>
              </a:rPr>
              <a:t>(baseline to 40 weeks) </a:t>
            </a:r>
          </a:p>
        </p:txBody>
      </p:sp>
      <p:pic>
        <p:nvPicPr>
          <p:cNvPr id="15" name="Picture 14" descr="Histogram&#10;&#10;Description automatically generated with medium confidence">
            <a:extLst>
              <a:ext uri="{FF2B5EF4-FFF2-40B4-BE49-F238E27FC236}">
                <a16:creationId xmlns:a16="http://schemas.microsoft.com/office/drawing/2014/main" id="{9584C7BC-8FAA-CE2F-B538-191AB44734E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2073" y="2036934"/>
            <a:ext cx="2772000" cy="3747907"/>
          </a:xfrm>
          <a:prstGeom prst="rect">
            <a:avLst/>
          </a:prstGeom>
        </p:spPr>
      </p:pic>
      <p:pic>
        <p:nvPicPr>
          <p:cNvPr id="16" name="Picture 15" descr="Histogram&#10;&#10;Description automatically generated with medium confidence">
            <a:extLst>
              <a:ext uri="{FF2B5EF4-FFF2-40B4-BE49-F238E27FC236}">
                <a16:creationId xmlns:a16="http://schemas.microsoft.com/office/drawing/2014/main" id="{C8202403-561C-488F-C624-7CC7DF834F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844616" y="2060419"/>
            <a:ext cx="2772000" cy="3567645"/>
          </a:xfrm>
          <a:prstGeom prst="rect">
            <a:avLst/>
          </a:prstGeom>
        </p:spPr>
      </p:pic>
    </p:spTree>
    <p:extLst>
      <p:ext uri="{BB962C8B-B14F-4D97-AF65-F5344CB8AC3E}">
        <p14:creationId xmlns:p14="http://schemas.microsoft.com/office/powerpoint/2010/main" val="335581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3564B-8CB7-642F-DB2A-1D5C053796F4}"/>
              </a:ext>
            </a:extLst>
          </p:cNvPr>
          <p:cNvSpPr>
            <a:spLocks noGrp="1"/>
          </p:cNvSpPr>
          <p:nvPr>
            <p:ph type="title"/>
          </p:nvPr>
        </p:nvSpPr>
        <p:spPr>
          <a:xfrm>
            <a:off x="366268" y="71019"/>
            <a:ext cx="11250785" cy="592817"/>
          </a:xfrm>
        </p:spPr>
        <p:txBody>
          <a:bodyPr>
            <a:normAutofit fontScale="90000"/>
          </a:bodyPr>
          <a:lstStyle/>
          <a:p>
            <a:r>
              <a:rPr lang="en-GB" dirty="0"/>
              <a:t>Adverse events</a:t>
            </a:r>
            <a:br>
              <a:rPr lang="en-GB" dirty="0"/>
            </a:br>
            <a:endParaRPr lang="en-GB" dirty="0"/>
          </a:p>
        </p:txBody>
      </p:sp>
      <p:sp>
        <p:nvSpPr>
          <p:cNvPr id="4" name="TextBox 3">
            <a:extLst>
              <a:ext uri="{FF2B5EF4-FFF2-40B4-BE49-F238E27FC236}">
                <a16:creationId xmlns:a16="http://schemas.microsoft.com/office/drawing/2014/main" id="{40EA414E-CA71-F07F-2264-AFAA1718B239}"/>
              </a:ext>
            </a:extLst>
          </p:cNvPr>
          <p:cNvSpPr txBox="1"/>
          <p:nvPr/>
        </p:nvSpPr>
        <p:spPr>
          <a:xfrm>
            <a:off x="338282" y="962446"/>
            <a:ext cx="10451363" cy="4021614"/>
          </a:xfrm>
          <a:prstGeom prst="rect">
            <a:avLst/>
          </a:prstGeom>
          <a:noFill/>
        </p:spPr>
        <p:txBody>
          <a:bodyPr wrap="square">
            <a:spAutoFit/>
          </a:bodyPr>
          <a:lstStyle/>
          <a:p>
            <a:r>
              <a:rPr lang="en-GB" dirty="0"/>
              <a:t>Most common treatment-emergent adverse events occurring in at least 5% of patients in any treatment group (placebo-controlled analysis set; tirzepatide all doses [N=718] vs placebo [N=235]):</a:t>
            </a:r>
          </a:p>
          <a:p>
            <a:endParaRPr lang="en-GB" dirty="0"/>
          </a:p>
          <a:p>
            <a:pPr marL="285750" indent="-285750">
              <a:spcBef>
                <a:spcPts val="200"/>
              </a:spcBef>
              <a:spcAft>
                <a:spcPts val="200"/>
              </a:spcAft>
              <a:buFont typeface="Arial" panose="020B0604020202020204" pitchFamily="34" charset="0"/>
              <a:buChar char="•"/>
            </a:pPr>
            <a:r>
              <a:rPr lang="en-GB" dirty="0"/>
              <a:t>Nausea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r>
              <a:rPr lang="en-GB" dirty="0"/>
              <a:t>vs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solidFill>
                <a:srgbClr val="1F497D"/>
              </a:solidFill>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endParaRPr>
          </a:p>
          <a:p>
            <a:pPr marL="285750" indent="-285750">
              <a:spcBef>
                <a:spcPts val="200"/>
              </a:spcBef>
              <a:spcAft>
                <a:spcPts val="200"/>
              </a:spcAft>
              <a:buFont typeface="Arial" panose="020B0604020202020204" pitchFamily="34" charset="0"/>
              <a:buChar char="•"/>
            </a:pPr>
            <a:r>
              <a:rPr lang="en-GB" dirty="0"/>
              <a:t>Diarrhoea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r>
              <a:rPr lang="en-GB" dirty="0"/>
              <a:t>vs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solidFill>
                <a:srgbClr val="1F497D"/>
              </a:solidFill>
              <a:effectLst/>
              <a:highlight>
                <a:srgbClr val="000000"/>
              </a:highligh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en-GB" dirty="0"/>
              <a:t>Nasopharyngitis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r>
              <a:rPr lang="en-GB" dirty="0"/>
              <a:t>vs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u="sng" dirty="0">
              <a:highlight>
                <a:srgbClr val="FFFF00"/>
              </a:highlight>
            </a:endParaRPr>
          </a:p>
          <a:p>
            <a:pPr marL="285750" indent="-285750">
              <a:lnSpc>
                <a:spcPct val="150000"/>
              </a:lnSpc>
              <a:buFont typeface="Arial" panose="020B0604020202020204" pitchFamily="34" charset="0"/>
              <a:buChar char="•"/>
            </a:pPr>
            <a:r>
              <a:rPr lang="en-GB" dirty="0"/>
              <a:t>Decreased appetite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r>
              <a:rPr lang="en-GB" dirty="0"/>
              <a:t>vs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u="sng" dirty="0">
              <a:highlight>
                <a:srgbClr val="FFFF00"/>
              </a:highlight>
            </a:endParaRPr>
          </a:p>
          <a:p>
            <a:pPr marL="285750" indent="-285750">
              <a:lnSpc>
                <a:spcPct val="150000"/>
              </a:lnSpc>
              <a:buFont typeface="Arial" panose="020B0604020202020204" pitchFamily="34" charset="0"/>
              <a:buChar char="•"/>
            </a:pPr>
            <a:r>
              <a:rPr lang="en-GB" dirty="0"/>
              <a:t>Dyspepsia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r>
              <a:rPr lang="en-GB" dirty="0"/>
              <a:t>vs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u="sng" dirty="0">
              <a:highlight>
                <a:srgbClr val="FFFF00"/>
              </a:highlight>
            </a:endParaRPr>
          </a:p>
          <a:p>
            <a:pPr marL="285750" indent="-285750">
              <a:lnSpc>
                <a:spcPct val="150000"/>
              </a:lnSpc>
              <a:buFont typeface="Arial" panose="020B0604020202020204" pitchFamily="34" charset="0"/>
              <a:buChar char="•"/>
            </a:pPr>
            <a:r>
              <a:rPr lang="en-GB" dirty="0"/>
              <a:t>Vomiting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r>
              <a:rPr lang="en-GB" dirty="0"/>
              <a:t>vs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u="sng" dirty="0">
              <a:highlight>
                <a:srgbClr val="FFFF00"/>
              </a:highlight>
            </a:endParaRPr>
          </a:p>
          <a:p>
            <a:pPr marL="285750" indent="-285750">
              <a:lnSpc>
                <a:spcPct val="150000"/>
              </a:lnSpc>
              <a:buFont typeface="Arial" panose="020B0604020202020204" pitchFamily="34" charset="0"/>
              <a:buChar char="•"/>
            </a:pPr>
            <a:r>
              <a:rPr lang="en-GB" dirty="0"/>
              <a:t>Constipation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r>
              <a:rPr lang="en-GB" dirty="0"/>
              <a:t>vs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u="sng" dirty="0">
              <a:highlight>
                <a:srgbClr val="FFFF00"/>
              </a:highlight>
            </a:endParaRPr>
          </a:p>
          <a:p>
            <a:pPr marL="285750" indent="-285750">
              <a:lnSpc>
                <a:spcPct val="150000"/>
              </a:lnSpc>
              <a:buFont typeface="Arial" panose="020B0604020202020204" pitchFamily="34" charset="0"/>
              <a:buChar char="•"/>
            </a:pPr>
            <a:r>
              <a:rPr lang="en-GB" dirty="0"/>
              <a:t>Hyperglycaemia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r>
              <a:rPr lang="en-GB" dirty="0"/>
              <a:t>vs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u="sng" dirty="0">
              <a:highlight>
                <a:srgbClr val="FFFF00"/>
              </a:highlight>
            </a:endParaRPr>
          </a:p>
        </p:txBody>
      </p:sp>
    </p:spTree>
    <p:extLst>
      <p:ext uri="{BB962C8B-B14F-4D97-AF65-F5344CB8AC3E}">
        <p14:creationId xmlns:p14="http://schemas.microsoft.com/office/powerpoint/2010/main" val="3385362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C59EDDE-F782-CCD2-3DE2-7809B14EAC0C}"/>
              </a:ext>
            </a:extLst>
          </p:cNvPr>
          <p:cNvSpPr>
            <a:spLocks noGrp="1"/>
          </p:cNvSpPr>
          <p:nvPr>
            <p:ph type="title"/>
          </p:nvPr>
        </p:nvSpPr>
        <p:spPr/>
        <p:txBody>
          <a:bodyPr/>
          <a:lstStyle/>
          <a:p>
            <a:r>
              <a:rPr lang="en-GB" dirty="0"/>
              <a:t>Network meta-analysis (methods) </a:t>
            </a:r>
          </a:p>
        </p:txBody>
      </p:sp>
      <p:sp>
        <p:nvSpPr>
          <p:cNvPr id="9" name="Text Placeholder 8">
            <a:extLst>
              <a:ext uri="{FF2B5EF4-FFF2-40B4-BE49-F238E27FC236}">
                <a16:creationId xmlns:a16="http://schemas.microsoft.com/office/drawing/2014/main" id="{3294D4F2-8C42-65E2-2E93-34937964D2BF}"/>
              </a:ext>
            </a:extLst>
          </p:cNvPr>
          <p:cNvSpPr>
            <a:spLocks noGrp="1"/>
          </p:cNvSpPr>
          <p:nvPr>
            <p:ph type="body" sz="quarter" idx="12"/>
          </p:nvPr>
        </p:nvSpPr>
        <p:spPr>
          <a:xfrm>
            <a:off x="165935" y="999805"/>
            <a:ext cx="11250785" cy="4632831"/>
          </a:xfrm>
        </p:spPr>
        <p:txBody>
          <a:bodyPr/>
          <a:lstStyle/>
          <a:p>
            <a:pPr marL="285750" indent="-285750">
              <a:lnSpc>
                <a:spcPts val="2100"/>
              </a:lnSpc>
              <a:spcBef>
                <a:spcPts val="600"/>
              </a:spcBef>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Done to assess relative efficacy and safety of tirzepatide vs GLP-1 RAs available in NHS practice </a:t>
            </a:r>
          </a:p>
          <a:p>
            <a:pPr marL="285750" indent="-285750">
              <a:lnSpc>
                <a:spcPts val="2100"/>
              </a:lnSpc>
              <a:spcBef>
                <a:spcPts val="600"/>
              </a:spcBef>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Network defined to align with SURPASS-2 and 3 trials →</a:t>
            </a:r>
            <a:r>
              <a:rPr lang="en-GB" sz="1800" dirty="0">
                <a:effectLst/>
                <a:latin typeface="+mj-lt"/>
                <a:ea typeface="Times New Roman" panose="02020603050405020304" pitchFamily="18" charset="0"/>
              </a:rPr>
              <a:t> included RCTs </a:t>
            </a:r>
            <a:r>
              <a:rPr lang="en-GB" dirty="0">
                <a:latin typeface="+mj-lt"/>
                <a:ea typeface="Times New Roman" panose="02020603050405020304" pitchFamily="18" charset="0"/>
              </a:rPr>
              <a:t>in </a:t>
            </a:r>
            <a:r>
              <a:rPr lang="en-GB" sz="1800" dirty="0">
                <a:effectLst/>
                <a:latin typeface="+mj-lt"/>
                <a:ea typeface="Times New Roman" panose="02020603050405020304" pitchFamily="18" charset="0"/>
              </a:rPr>
              <a:t>people on 1-2 </a:t>
            </a:r>
            <a:r>
              <a:rPr lang="en-GB" dirty="0">
                <a:effectLst/>
                <a:latin typeface="+mj-lt"/>
                <a:ea typeface="Calibri" panose="020F0502020204030204" pitchFamily="34" charset="0"/>
                <a:cs typeface="Times New Roman" panose="02020603050405020304" pitchFamily="18" charset="0"/>
              </a:rPr>
              <a:t>oral antidiabetic drugs</a:t>
            </a:r>
            <a:r>
              <a:rPr lang="en-GB" sz="1800" dirty="0">
                <a:effectLst/>
                <a:latin typeface="+mj-lt"/>
                <a:ea typeface="Times New Roman" panose="02020603050405020304" pitchFamily="18" charset="0"/>
              </a:rPr>
              <a:t>:</a:t>
            </a:r>
            <a:endParaRPr lang="en-GB" sz="1800" dirty="0">
              <a:effectLst/>
              <a:latin typeface="+mj-lt"/>
              <a:ea typeface="Times New Roman" panose="02020603050405020304" pitchFamily="18" charset="0"/>
              <a:cs typeface="Times New Roman" panose="02020603050405020304" pitchFamily="18" charset="0"/>
            </a:endParaRPr>
          </a:p>
          <a:p>
            <a:pPr marL="971550" lvl="1" indent="-285750">
              <a:lnSpc>
                <a:spcPts val="2100"/>
              </a:lnSpc>
            </a:pPr>
            <a:r>
              <a:rPr lang="en-GB" sz="1800" dirty="0">
                <a:effectLst/>
                <a:latin typeface="+mj-lt"/>
                <a:ea typeface="Times New Roman" panose="02020603050405020304" pitchFamily="18" charset="0"/>
                <a:cs typeface="Times New Roman" panose="02020603050405020304" pitchFamily="18" charset="0"/>
              </a:rPr>
              <a:t>53 studies in the main analysis </a:t>
            </a:r>
          </a:p>
          <a:p>
            <a:pPr marL="971550" lvl="1" indent="-285750">
              <a:lnSpc>
                <a:spcPts val="2100"/>
              </a:lnSpc>
            </a:pPr>
            <a:r>
              <a:rPr lang="en-GB" dirty="0">
                <a:latin typeface="+mj-lt"/>
                <a:ea typeface="Times New Roman" panose="02020603050405020304" pitchFamily="18" charset="0"/>
              </a:rPr>
              <a:t>72 studies in sensitivity analyses  </a:t>
            </a:r>
          </a:p>
          <a:p>
            <a:pPr lvl="1" indent="0">
              <a:lnSpc>
                <a:spcPts val="2100"/>
              </a:lnSpc>
              <a:buNone/>
            </a:pPr>
            <a:endParaRPr lang="en-GB" dirty="0">
              <a:latin typeface="+mj-lt"/>
              <a:ea typeface="Times New Roman" panose="02020603050405020304" pitchFamily="18" charset="0"/>
            </a:endParaRPr>
          </a:p>
          <a:p>
            <a:pPr>
              <a:lnSpc>
                <a:spcPts val="2100"/>
              </a:lnSpc>
            </a:pPr>
            <a:r>
              <a:rPr lang="en-GB" b="1" dirty="0">
                <a:latin typeface="+mj-lt"/>
                <a:ea typeface="Times New Roman" panose="02020603050405020304" pitchFamily="18" charset="0"/>
                <a:cs typeface="Times New Roman" panose="02020603050405020304" pitchFamily="18" charset="0"/>
              </a:rPr>
              <a:t>T</a:t>
            </a:r>
            <a:r>
              <a:rPr lang="en-GB" sz="1800" b="1" dirty="0">
                <a:effectLst/>
                <a:latin typeface="+mj-lt"/>
                <a:ea typeface="Times New Roman" panose="02020603050405020304" pitchFamily="18" charset="0"/>
                <a:cs typeface="Times New Roman" panose="02020603050405020304" pitchFamily="18" charset="0"/>
              </a:rPr>
              <a:t>wo-stage analytical approach</a:t>
            </a:r>
          </a:p>
          <a:p>
            <a:pPr marL="285750" indent="-285750">
              <a:lnSpc>
                <a:spcPts val="2100"/>
              </a:lnSpc>
              <a:spcBef>
                <a:spcPts val="600"/>
              </a:spcBef>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Frequentist meta-analysis to assess heterogeneity and understand the data</a:t>
            </a:r>
          </a:p>
          <a:p>
            <a:pPr marL="285750" indent="-285750">
              <a:lnSpc>
                <a:spcPts val="2100"/>
              </a:lnSpc>
              <a:spcBef>
                <a:spcPts val="600"/>
              </a:spcBef>
              <a:buFont typeface="Arial" panose="020B0604020202020204" pitchFamily="34" charset="0"/>
              <a:buChar char="•"/>
            </a:pPr>
            <a:r>
              <a:rPr lang="en-GB" sz="1800" dirty="0">
                <a:effectLst/>
                <a:latin typeface="+mj-lt"/>
                <a:ea typeface="Times New Roman" panose="02020603050405020304" pitchFamily="18" charset="0"/>
                <a:cs typeface="Times New Roman" panose="02020603050405020304" pitchFamily="18" charset="0"/>
              </a:rPr>
              <a:t>NMA conducted using Bayesian Mixed Treatment Comparisons as described in NICE DSU</a:t>
            </a:r>
          </a:p>
          <a:p>
            <a:pPr>
              <a:lnSpc>
                <a:spcPts val="2100"/>
              </a:lnSpc>
              <a:spcBef>
                <a:spcPts val="600"/>
              </a:spcBef>
            </a:pPr>
            <a:endParaRPr lang="en-GB" sz="1800" dirty="0">
              <a:effectLst/>
              <a:latin typeface="+mj-lt"/>
              <a:ea typeface="Times New Roman" panose="02020603050405020304" pitchFamily="18" charset="0"/>
              <a:cs typeface="Times New Roman" panose="02020603050405020304" pitchFamily="18" charset="0"/>
            </a:endParaRPr>
          </a:p>
          <a:p>
            <a:pPr>
              <a:lnSpc>
                <a:spcPts val="2100"/>
              </a:lnSpc>
            </a:pPr>
            <a:r>
              <a:rPr lang="en-GB" b="1" dirty="0">
                <a:latin typeface="+mj-lt"/>
                <a:cs typeface="Times New Roman" panose="02020603050405020304" pitchFamily="18" charset="0"/>
              </a:rPr>
              <a:t>Analysis time window</a:t>
            </a:r>
          </a:p>
          <a:p>
            <a:pPr marL="285750" indent="-285750">
              <a:lnSpc>
                <a:spcPts val="2100"/>
              </a:lnSpc>
              <a:spcBef>
                <a:spcPts val="600"/>
              </a:spcBef>
              <a:buFont typeface="Arial" panose="020B0604020202020204" pitchFamily="34" charset="0"/>
              <a:buChar char="•"/>
            </a:pPr>
            <a:r>
              <a:rPr lang="en-GB" dirty="0">
                <a:latin typeface="+mj-lt"/>
                <a:cs typeface="Times New Roman" panose="02020603050405020304" pitchFamily="18" charset="0"/>
              </a:rPr>
              <a:t>Dose escalation in SURPASS trials longer than in comparator trials: 0-20</a:t>
            </a:r>
            <a:r>
              <a:rPr lang="en-GB" baseline="30000" dirty="0">
                <a:latin typeface="+mj-lt"/>
                <a:cs typeface="Times New Roman" panose="02020603050405020304" pitchFamily="18" charset="0"/>
              </a:rPr>
              <a:t>a</a:t>
            </a:r>
            <a:r>
              <a:rPr lang="en-GB" dirty="0">
                <a:latin typeface="+mj-lt"/>
                <a:cs typeface="Times New Roman" panose="02020603050405020304" pitchFamily="18" charset="0"/>
              </a:rPr>
              <a:t> weeks compared to 0-12 weeks</a:t>
            </a:r>
          </a:p>
          <a:p>
            <a:pPr marL="285750" indent="-285750">
              <a:lnSpc>
                <a:spcPts val="2100"/>
              </a:lnSpc>
              <a:spcBef>
                <a:spcPts val="600"/>
              </a:spcBef>
              <a:buFont typeface="Arial" panose="020B0604020202020204" pitchFamily="34" charset="0"/>
              <a:buChar char="•"/>
            </a:pPr>
            <a:r>
              <a:rPr lang="en-GB" dirty="0">
                <a:latin typeface="+mj-lt"/>
                <a:cs typeface="Times New Roman" panose="02020603050405020304" pitchFamily="18" charset="0"/>
              </a:rPr>
              <a:t>Comparator data analysed at 26 ± 4 (22–30) weeks</a:t>
            </a:r>
          </a:p>
          <a:p>
            <a:pPr marL="285750" indent="-285750">
              <a:lnSpc>
                <a:spcPts val="2100"/>
              </a:lnSpc>
              <a:spcBef>
                <a:spcPts val="600"/>
              </a:spcBef>
              <a:buFont typeface="Arial" panose="020B0604020202020204" pitchFamily="34" charset="0"/>
              <a:buChar char="•"/>
            </a:pPr>
            <a:r>
              <a:rPr lang="en-GB" dirty="0">
                <a:latin typeface="+mj-lt"/>
                <a:cs typeface="Times New Roman" panose="02020603050405020304" pitchFamily="18" charset="0"/>
              </a:rPr>
              <a:t>Tirzepatide data analysed at 40 weeks (42 for SURPASS4) </a:t>
            </a:r>
          </a:p>
          <a:p>
            <a:pPr lvl="1" indent="0">
              <a:lnSpc>
                <a:spcPts val="2100"/>
              </a:lnSpc>
              <a:buNone/>
            </a:pPr>
            <a:r>
              <a:rPr lang="en-GB" dirty="0">
                <a:effectLst/>
                <a:latin typeface="+mj-lt"/>
                <a:ea typeface="Times New Roman" panose="02020603050405020304" pitchFamily="18" charset="0"/>
              </a:rPr>
              <a:t> </a:t>
            </a:r>
          </a:p>
          <a:p>
            <a:endParaRPr lang="en-GB" dirty="0">
              <a:latin typeface="+mj-lt"/>
              <a:ea typeface="Times New Roman" panose="02020603050405020304" pitchFamily="18" charset="0"/>
              <a:cs typeface="Times New Roman" panose="02020603050405020304" pitchFamily="18" charset="0"/>
            </a:endParaRPr>
          </a:p>
          <a:p>
            <a:endParaRPr lang="en-GB" sz="1800" dirty="0">
              <a:solidFill>
                <a:srgbClr val="1F497D"/>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solidFill>
                <a:srgbClr val="1F497D"/>
              </a:solidFill>
              <a:ea typeface="Times New Roman" panose="02020603050405020304" pitchFamily="18" charset="0"/>
              <a:cs typeface="Times New Roman" panose="02020603050405020304" pitchFamily="18" charset="0"/>
            </a:endParaRPr>
          </a:p>
          <a:p>
            <a:endParaRPr lang="en-GB" dirty="0">
              <a:solidFill>
                <a:srgbClr val="1F497D"/>
              </a:solidFill>
              <a:ea typeface="Times New Roman" panose="02020603050405020304" pitchFamily="18" charset="0"/>
              <a:cs typeface="Times New Roman" panose="02020603050405020304" pitchFamily="18" charset="0"/>
            </a:endParaRPr>
          </a:p>
          <a:p>
            <a:endParaRPr lang="en-GB" dirty="0"/>
          </a:p>
        </p:txBody>
      </p:sp>
      <p:sp>
        <p:nvSpPr>
          <p:cNvPr id="10" name="Text Placeholder 9">
            <a:extLst>
              <a:ext uri="{FF2B5EF4-FFF2-40B4-BE49-F238E27FC236}">
                <a16:creationId xmlns:a16="http://schemas.microsoft.com/office/drawing/2014/main" id="{2D6EC86A-C388-9753-86ED-04E20E4BA211}"/>
              </a:ext>
            </a:extLst>
          </p:cNvPr>
          <p:cNvSpPr>
            <a:spLocks noGrp="1"/>
          </p:cNvSpPr>
          <p:nvPr>
            <p:ph type="body" sz="quarter" idx="13"/>
          </p:nvPr>
        </p:nvSpPr>
        <p:spPr>
          <a:xfrm>
            <a:off x="1140188" y="6217524"/>
            <a:ext cx="10577321" cy="753903"/>
          </a:xfrm>
        </p:spPr>
        <p:txBody>
          <a:bodyPr>
            <a:normAutofit/>
          </a:bodyPr>
          <a:lstStyle/>
          <a:p>
            <a:pPr>
              <a:lnSpc>
                <a:spcPct val="110000"/>
              </a:lnSpc>
              <a:spcBef>
                <a:spcPts val="0"/>
              </a:spcBef>
            </a:pPr>
            <a:r>
              <a:rPr lang="en-GB" baseline="30000" dirty="0">
                <a:latin typeface="+mj-lt"/>
              </a:rPr>
              <a:t>a </a:t>
            </a:r>
            <a:r>
              <a:rPr lang="en-GB" dirty="0">
                <a:latin typeface="+mj-lt"/>
              </a:rPr>
              <a:t>5 weeks for tirzepatide 5 mg, 13 weeks for tirzepatide 10 mg and 21 weeks for tirzepatide 15 mg dose. </a:t>
            </a:r>
          </a:p>
          <a:p>
            <a:pPr>
              <a:lnSpc>
                <a:spcPct val="110000"/>
              </a:lnSpc>
              <a:spcBef>
                <a:spcPts val="0"/>
              </a:spcBef>
            </a:pPr>
            <a:r>
              <a:rPr lang="en-GB" dirty="0">
                <a:latin typeface="+mj-lt"/>
              </a:rPr>
              <a:t>Abbreviations: NMA, network meta-analysis; RCTs, </a:t>
            </a:r>
            <a:r>
              <a:rPr lang="en-GB" dirty="0">
                <a:effectLst/>
                <a:latin typeface="+mj-lt"/>
                <a:ea typeface="Calibri" panose="020F0502020204030204" pitchFamily="34" charset="0"/>
                <a:cs typeface="Times New Roman" panose="02020603050405020304" pitchFamily="18" charset="0"/>
              </a:rPr>
              <a:t>randomised controlled trials.</a:t>
            </a:r>
            <a:endParaRPr lang="en-GB" sz="700" dirty="0"/>
          </a:p>
        </p:txBody>
      </p:sp>
    </p:spTree>
    <p:extLst>
      <p:ext uri="{BB962C8B-B14F-4D97-AF65-F5344CB8AC3E}">
        <p14:creationId xmlns:p14="http://schemas.microsoft.com/office/powerpoint/2010/main" val="4219399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1BAE-D801-5327-E134-D6D703F21051}"/>
              </a:ext>
            </a:extLst>
          </p:cNvPr>
          <p:cNvSpPr>
            <a:spLocks noGrp="1"/>
          </p:cNvSpPr>
          <p:nvPr>
            <p:ph type="title"/>
          </p:nvPr>
        </p:nvSpPr>
        <p:spPr>
          <a:xfrm>
            <a:off x="328389" y="146111"/>
            <a:ext cx="11250785" cy="592817"/>
          </a:xfrm>
        </p:spPr>
        <p:txBody>
          <a:bodyPr>
            <a:normAutofit fontScale="90000"/>
          </a:bodyPr>
          <a:lstStyle/>
          <a:p>
            <a:r>
              <a:rPr lang="en-GB" dirty="0"/>
              <a:t>Network meta-analysis results</a:t>
            </a:r>
            <a:br>
              <a:rPr lang="en-GB" dirty="0"/>
            </a:br>
            <a:br>
              <a:rPr lang="en-GB" dirty="0"/>
            </a:br>
            <a:endParaRPr lang="en-GB" dirty="0"/>
          </a:p>
        </p:txBody>
      </p:sp>
      <p:sp>
        <p:nvSpPr>
          <p:cNvPr id="8" name="Text Placeholder 2">
            <a:extLst>
              <a:ext uri="{FF2B5EF4-FFF2-40B4-BE49-F238E27FC236}">
                <a16:creationId xmlns:a16="http://schemas.microsoft.com/office/drawing/2014/main" id="{9BEDF5DF-3497-E9D8-D715-AC3A5F769AB6}"/>
              </a:ext>
            </a:extLst>
          </p:cNvPr>
          <p:cNvSpPr txBox="1">
            <a:spLocks/>
          </p:cNvSpPr>
          <p:nvPr/>
        </p:nvSpPr>
        <p:spPr>
          <a:xfrm>
            <a:off x="69573" y="591526"/>
            <a:ext cx="12558273" cy="374487"/>
          </a:xfrm>
          <a:prstGeom prst="rect">
            <a:avLst/>
          </a:prstGeom>
        </p:spPr>
        <p:txBody>
          <a:bodyPr vert="horz" lIns="91440" tIns="45720" rIns="91440" bIns="45720" rtlCol="0">
            <a:noAutofit/>
          </a:bodyPr>
          <a:lstStyle>
            <a:lvl1pPr marL="0" indent="0" algn="l" defTabSz="914400" rtl="0" eaLnBrk="1" latinLnBrk="0" hangingPunct="1">
              <a:lnSpc>
                <a:spcPct val="114000"/>
              </a:lnSpc>
              <a:spcBef>
                <a:spcPts val="1000"/>
              </a:spcBef>
              <a:buFont typeface="Arial" panose="020B0604020202020204" pitchFamily="34" charset="0"/>
              <a:buNone/>
              <a:defRPr sz="1800" kern="1200">
                <a:solidFill>
                  <a:schemeClr val="tx1"/>
                </a:solidFill>
                <a:latin typeface="Arial" panose="020B0604020202020204" pitchFamily="34" charset="0"/>
                <a:ea typeface="Arial" panose="02000503000000020004" pitchFamily="2" charset="0"/>
                <a:cs typeface="Arial" panose="020B0604020202020204" pitchFamily="34" charset="0"/>
              </a:defRPr>
            </a:lvl1pPr>
            <a:lvl2pPr marL="6858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4pPr>
            <a:lvl5pPr marL="2057400" indent="-228600" algn="l" defTabSz="914400" rtl="0" eaLnBrk="1" latinLnBrk="0" hangingPunct="1">
              <a:lnSpc>
                <a:spcPct val="114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200"/>
              </a:spcBef>
              <a:spcAft>
                <a:spcPts val="200"/>
              </a:spcAft>
            </a:pPr>
            <a:r>
              <a:rPr lang="en-GB" sz="2200" dirty="0">
                <a:latin typeface="+mj-lt"/>
                <a:ea typeface="Times New Roman" panose="02020603050405020304" pitchFamily="18" charset="0"/>
              </a:rPr>
              <a:t>TZP: significantly greater reductions in HbA1c and BMI from baseline compared to GLP-1 RAs</a:t>
            </a:r>
          </a:p>
        </p:txBody>
      </p:sp>
      <p:sp>
        <p:nvSpPr>
          <p:cNvPr id="11" name="TextBox 10">
            <a:extLst>
              <a:ext uri="{FF2B5EF4-FFF2-40B4-BE49-F238E27FC236}">
                <a16:creationId xmlns:a16="http://schemas.microsoft.com/office/drawing/2014/main" id="{18632C37-797F-2429-5CF6-D4B73811C433}"/>
              </a:ext>
            </a:extLst>
          </p:cNvPr>
          <p:cNvSpPr txBox="1"/>
          <p:nvPr/>
        </p:nvSpPr>
        <p:spPr>
          <a:xfrm>
            <a:off x="-583470" y="1009605"/>
            <a:ext cx="13074502" cy="646331"/>
          </a:xfrm>
          <a:prstGeom prst="rect">
            <a:avLst/>
          </a:prstGeom>
          <a:noFill/>
        </p:spPr>
        <p:txBody>
          <a:bodyPr wrap="square">
            <a:spAutoFit/>
          </a:bodyPr>
          <a:lstStyle/>
          <a:p>
            <a:pPr algn="ctr"/>
            <a:r>
              <a:rPr lang="en-GB" b="1" dirty="0">
                <a:ea typeface="Times New Roman" panose="02020603050405020304" pitchFamily="18" charset="0"/>
              </a:rPr>
              <a:t>Tirzepatide 10 mg vs comparators (example)</a:t>
            </a:r>
          </a:p>
          <a:p>
            <a:pPr algn="ctr"/>
            <a:r>
              <a:rPr lang="en-GB" b="1" dirty="0">
                <a:ea typeface="Times New Roman" panose="02020603050405020304" pitchFamily="18" charset="0"/>
              </a:rPr>
              <a:t>Forest </a:t>
            </a:r>
            <a:r>
              <a:rPr lang="en-GB" sz="1800" b="1" dirty="0">
                <a:effectLst/>
                <a:ea typeface="Times New Roman" panose="02020603050405020304" pitchFamily="18" charset="0"/>
              </a:rPr>
              <a:t>plots (median difference [95% </a:t>
            </a:r>
            <a:r>
              <a:rPr lang="en-GB" sz="1800" b="1" dirty="0" err="1">
                <a:effectLst/>
                <a:ea typeface="Times New Roman" panose="02020603050405020304" pitchFamily="18" charset="0"/>
              </a:rPr>
              <a:t>CrI</a:t>
            </a:r>
            <a:r>
              <a:rPr lang="en-GB" sz="1800" b="1" dirty="0">
                <a:effectLst/>
                <a:ea typeface="Times New Roman" panose="02020603050405020304" pitchFamily="18" charset="0"/>
              </a:rPr>
              <a:t>]; </a:t>
            </a:r>
            <a:r>
              <a:rPr lang="en-GB" b="1" dirty="0">
                <a:ea typeface="Times New Roman" panose="02020603050405020304" pitchFamily="18" charset="0"/>
              </a:rPr>
              <a:t>random effects model</a:t>
            </a:r>
            <a:r>
              <a:rPr lang="en-GB" sz="1800" b="1" dirty="0">
                <a:effectLst/>
                <a:ea typeface="Times New Roman" panose="02020603050405020304" pitchFamily="18" charset="0"/>
              </a:rPr>
              <a:t>) for change from baseline in:</a:t>
            </a:r>
            <a:endParaRPr lang="en-GB" b="1" dirty="0"/>
          </a:p>
        </p:txBody>
      </p:sp>
      <p:sp>
        <p:nvSpPr>
          <p:cNvPr id="17" name="TextBox 16">
            <a:extLst>
              <a:ext uri="{FF2B5EF4-FFF2-40B4-BE49-F238E27FC236}">
                <a16:creationId xmlns:a16="http://schemas.microsoft.com/office/drawing/2014/main" id="{D6C1CB25-B46C-6B99-51CE-2BAFBB7D894C}"/>
              </a:ext>
            </a:extLst>
          </p:cNvPr>
          <p:cNvSpPr txBox="1"/>
          <p:nvPr/>
        </p:nvSpPr>
        <p:spPr>
          <a:xfrm>
            <a:off x="2595177" y="1694251"/>
            <a:ext cx="1566040" cy="369332"/>
          </a:xfrm>
          <a:prstGeom prst="rect">
            <a:avLst/>
          </a:prstGeom>
          <a:noFill/>
        </p:spPr>
        <p:txBody>
          <a:bodyPr wrap="square">
            <a:spAutoFit/>
          </a:bodyPr>
          <a:lstStyle/>
          <a:p>
            <a:r>
              <a:rPr lang="en-GB" b="1" dirty="0"/>
              <a:t>HbA1c (%)</a:t>
            </a:r>
          </a:p>
        </p:txBody>
      </p:sp>
      <p:sp>
        <p:nvSpPr>
          <p:cNvPr id="19" name="TextBox 18">
            <a:extLst>
              <a:ext uri="{FF2B5EF4-FFF2-40B4-BE49-F238E27FC236}">
                <a16:creationId xmlns:a16="http://schemas.microsoft.com/office/drawing/2014/main" id="{D4391BBE-6B35-3FC3-F3A4-A693F70EF952}"/>
              </a:ext>
            </a:extLst>
          </p:cNvPr>
          <p:cNvSpPr txBox="1"/>
          <p:nvPr/>
        </p:nvSpPr>
        <p:spPr>
          <a:xfrm>
            <a:off x="7618894" y="1752498"/>
            <a:ext cx="2932388" cy="369332"/>
          </a:xfrm>
          <a:prstGeom prst="rect">
            <a:avLst/>
          </a:prstGeom>
          <a:noFill/>
        </p:spPr>
        <p:txBody>
          <a:bodyPr wrap="square">
            <a:spAutoFit/>
          </a:bodyPr>
          <a:lstStyle/>
          <a:p>
            <a:r>
              <a:rPr lang="en-GB" sz="1800" b="1" dirty="0">
                <a:effectLst/>
                <a:ea typeface="Times New Roman" panose="02020603050405020304" pitchFamily="18" charset="0"/>
              </a:rPr>
              <a:t>Body mass index (kg/m</a:t>
            </a:r>
            <a:r>
              <a:rPr lang="en-GB" sz="1800" b="1" baseline="30000" dirty="0">
                <a:effectLst/>
                <a:ea typeface="Times New Roman" panose="02020603050405020304" pitchFamily="18" charset="0"/>
              </a:rPr>
              <a:t>2</a:t>
            </a:r>
            <a:r>
              <a:rPr lang="en-GB" sz="1800" b="1" dirty="0">
                <a:effectLst/>
                <a:ea typeface="Times New Roman" panose="02020603050405020304" pitchFamily="18" charset="0"/>
              </a:rPr>
              <a:t>) </a:t>
            </a:r>
            <a:endParaRPr lang="en-GB" b="1" dirty="0"/>
          </a:p>
        </p:txBody>
      </p:sp>
      <p:sp>
        <p:nvSpPr>
          <p:cNvPr id="23" name="TextBox 22">
            <a:extLst>
              <a:ext uri="{FF2B5EF4-FFF2-40B4-BE49-F238E27FC236}">
                <a16:creationId xmlns:a16="http://schemas.microsoft.com/office/drawing/2014/main" id="{2F8BD1E2-20D8-C7F6-09D1-B5F6B7D71890}"/>
              </a:ext>
            </a:extLst>
          </p:cNvPr>
          <p:cNvSpPr txBox="1"/>
          <p:nvPr/>
        </p:nvSpPr>
        <p:spPr>
          <a:xfrm>
            <a:off x="1032890" y="6211669"/>
            <a:ext cx="10562899" cy="646331"/>
          </a:xfrm>
          <a:prstGeom prst="rect">
            <a:avLst/>
          </a:prstGeom>
          <a:noFill/>
        </p:spPr>
        <p:txBody>
          <a:bodyPr wrap="square">
            <a:spAutoFit/>
          </a:bodyPr>
          <a:lstStyle/>
          <a:p>
            <a:r>
              <a:rPr lang="en-GB" sz="1200" dirty="0">
                <a:effectLst/>
                <a:ea typeface="Times New Roman" panose="02020603050405020304" pitchFamily="18" charset="0"/>
              </a:rPr>
              <a:t>Note: </a:t>
            </a:r>
            <a:r>
              <a:rPr lang="en-GB" sz="1200" dirty="0" err="1">
                <a:effectLst/>
                <a:ea typeface="Times New Roman" panose="02020603050405020304" pitchFamily="18" charset="0"/>
              </a:rPr>
              <a:t>Semaglutide</a:t>
            </a:r>
            <a:r>
              <a:rPr lang="en-GB" sz="1200" dirty="0">
                <a:effectLst/>
                <a:ea typeface="Times New Roman" panose="02020603050405020304" pitchFamily="18" charset="0"/>
              </a:rPr>
              <a:t> 2.0 mg not currently available in NHS but included for completeness. </a:t>
            </a:r>
            <a:r>
              <a:rPr lang="en-GB" sz="1200" dirty="0" err="1">
                <a:effectLst/>
                <a:ea typeface="Times New Roman" panose="02020603050405020304" pitchFamily="18" charset="0"/>
              </a:rPr>
              <a:t>Degludec</a:t>
            </a:r>
            <a:r>
              <a:rPr lang="en-GB" sz="1200" dirty="0">
                <a:effectLst/>
                <a:ea typeface="Times New Roman" panose="02020603050405020304" pitchFamily="18" charset="0"/>
              </a:rPr>
              <a:t>, glargine, sitagliptin 100 mg and glimepiride used as nodes to connect other treatments and not included in PICOTS, results for these treatments should not be interpreted.</a:t>
            </a:r>
            <a:r>
              <a:rPr lang="en-GB" sz="1050" dirty="0"/>
              <a:t> </a:t>
            </a:r>
            <a:r>
              <a:rPr lang="en-GB" sz="1200" dirty="0"/>
              <a:t>Abbreviations: BMI, body mass index; </a:t>
            </a:r>
            <a:r>
              <a:rPr lang="en-GB" sz="1200" dirty="0" err="1"/>
              <a:t>CrI</a:t>
            </a:r>
            <a:r>
              <a:rPr lang="en-GB" sz="1200" dirty="0"/>
              <a:t>, credible interval; GLP-1, Glucagon-Like Peptide-1; HbA1c, glycated haemoglobin; RA, receptor agonist; TZP, tirzepatide.</a:t>
            </a:r>
          </a:p>
        </p:txBody>
      </p:sp>
      <p:sp>
        <p:nvSpPr>
          <p:cNvPr id="3" name="Rectangle 2">
            <a:extLst>
              <a:ext uri="{FF2B5EF4-FFF2-40B4-BE49-F238E27FC236}">
                <a16:creationId xmlns:a16="http://schemas.microsoft.com/office/drawing/2014/main" id="{8C58B3E7-8BFF-3B56-B303-1E92D118618E}"/>
              </a:ext>
            </a:extLst>
          </p:cNvPr>
          <p:cNvSpPr/>
          <p:nvPr/>
        </p:nvSpPr>
        <p:spPr>
          <a:xfrm>
            <a:off x="1165186" y="2026541"/>
            <a:ext cx="4426021" cy="41851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E1F14B8-C3A3-2A8F-9851-47B07C51A8BF}"/>
              </a:ext>
            </a:extLst>
          </p:cNvPr>
          <p:cNvSpPr/>
          <p:nvPr/>
        </p:nvSpPr>
        <p:spPr>
          <a:xfrm>
            <a:off x="7021198" y="2063583"/>
            <a:ext cx="4426021" cy="41851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00494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74491" y="1226603"/>
            <a:ext cx="11132241" cy="332722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100"/>
              </a:spcBef>
              <a:spcAft>
                <a:spcPts val="100"/>
              </a:spcAft>
            </a:pPr>
            <a:r>
              <a:rPr lang="en-GB" sz="2000" b="1" dirty="0">
                <a:solidFill>
                  <a:schemeClr val="accent2"/>
                </a:solidFill>
                <a:latin typeface="Arial" panose="020B0604020202020204" pitchFamily="34" charset="0"/>
              </a:rPr>
              <a:t>Company</a:t>
            </a:r>
          </a:p>
          <a:p>
            <a:pPr marL="285750" indent="-285750">
              <a:spcBef>
                <a:spcPts val="100"/>
              </a:spcBef>
              <a:spcAft>
                <a:spcPts val="100"/>
              </a:spcAft>
              <a:buFont typeface="Arial" panose="020B0604020202020204" pitchFamily="34" charset="0"/>
              <a:buChar char="•"/>
            </a:pPr>
            <a:r>
              <a:rPr lang="en-GB" dirty="0">
                <a:solidFill>
                  <a:schemeClr val="tx1"/>
                </a:solidFill>
                <a:latin typeface="Arial" panose="020B0604020202020204" pitchFamily="34" charset="0"/>
              </a:rPr>
              <a:t>NMA provides robust results that are generalisable to UK clinical practice</a:t>
            </a:r>
          </a:p>
          <a:p>
            <a:pPr marL="285750" indent="-285750">
              <a:spcBef>
                <a:spcPts val="100"/>
              </a:spcBef>
              <a:spcAft>
                <a:spcPts val="100"/>
              </a:spcAft>
              <a:buFont typeface="Arial" panose="020B0604020202020204" pitchFamily="34" charset="0"/>
              <a:buChar char="•"/>
            </a:pPr>
            <a:r>
              <a:rPr lang="en-GB" dirty="0">
                <a:solidFill>
                  <a:schemeClr val="tx1"/>
                </a:solidFill>
                <a:latin typeface="Arial" panose="020B0604020202020204" pitchFamily="34" charset="0"/>
              </a:rPr>
              <a:t>Studies with extreme values of baseline characteristics, such as BMI and diabetes duration were excluded from NMA </a:t>
            </a:r>
          </a:p>
          <a:p>
            <a:pPr marL="285750" indent="-285750">
              <a:spcBef>
                <a:spcPts val="100"/>
              </a:spcBef>
              <a:spcAft>
                <a:spcPts val="100"/>
              </a:spcAft>
              <a:buFont typeface="Arial" panose="020B0604020202020204" pitchFamily="34" charset="0"/>
              <a:buChar char="•"/>
            </a:pPr>
            <a:r>
              <a:rPr lang="en-GB" dirty="0">
                <a:solidFill>
                  <a:schemeClr val="tx1"/>
                </a:solidFill>
                <a:latin typeface="Arial" panose="020B0604020202020204" pitchFamily="34" charset="0"/>
              </a:rPr>
              <a:t>Acknowledges heterogeneity identified for some outcomes but adequate feasibility assessment done,   and heterogeneity thoroughly tested – limited concerns identified</a:t>
            </a:r>
          </a:p>
          <a:p>
            <a:pPr marL="285750" indent="-285750">
              <a:spcBef>
                <a:spcPts val="100"/>
              </a:spcBef>
              <a:spcAft>
                <a:spcPts val="100"/>
              </a:spcAft>
              <a:buFont typeface="Arial" panose="020B0604020202020204" pitchFamily="34" charset="0"/>
              <a:buChar char="•"/>
            </a:pPr>
            <a:r>
              <a:rPr lang="en-GB" dirty="0">
                <a:solidFill>
                  <a:schemeClr val="tx1"/>
                </a:solidFill>
                <a:latin typeface="Arial" panose="020B0604020202020204" pitchFamily="34" charset="0"/>
              </a:rPr>
              <a:t>Meta-regression analysis on treatment effect modifiers gives similar results to main analysis, supporting that treatment effect is not influenced by differences between baseline characteristics</a:t>
            </a:r>
          </a:p>
          <a:p>
            <a:pPr marL="285750" indent="-285750">
              <a:spcBef>
                <a:spcPts val="100"/>
              </a:spcBef>
              <a:spcAft>
                <a:spcPts val="100"/>
              </a:spcAft>
              <a:buFont typeface="Arial" panose="020B0604020202020204" pitchFamily="34" charset="0"/>
              <a:buChar char="•"/>
            </a:pPr>
            <a:r>
              <a:rPr lang="en-GB" dirty="0">
                <a:solidFill>
                  <a:schemeClr val="tx1"/>
                </a:solidFill>
                <a:latin typeface="Arial" panose="020B0604020202020204" pitchFamily="34" charset="0"/>
              </a:rPr>
              <a:t>Additional sensitivity analyses on HbA1c, body weight and </a:t>
            </a:r>
            <a:r>
              <a:rPr lang="en-GB" dirty="0" err="1">
                <a:solidFill>
                  <a:schemeClr val="tx1"/>
                </a:solidFill>
                <a:latin typeface="Arial" panose="020B0604020202020204" pitchFamily="34" charset="0"/>
              </a:rPr>
              <a:t>BMI</a:t>
            </a:r>
            <a:r>
              <a:rPr lang="en-GB" baseline="30000" dirty="0" err="1">
                <a:solidFill>
                  <a:schemeClr val="tx1"/>
                </a:solidFill>
                <a:latin typeface="Arial" panose="020B0604020202020204" pitchFamily="34" charset="0"/>
              </a:rPr>
              <a:t>a</a:t>
            </a:r>
            <a:r>
              <a:rPr lang="en-GB" dirty="0">
                <a:solidFill>
                  <a:schemeClr val="tx1"/>
                </a:solidFill>
                <a:latin typeface="Arial" panose="020B0604020202020204" pitchFamily="34" charset="0"/>
              </a:rPr>
              <a:t> in which studies that contributed to increased heterogeneity were removed → results similar to main NMA for HbA1c and body weight            (BMI analysis had sigma convergence issues and should be interpreted with caution)</a:t>
            </a:r>
          </a:p>
          <a:p>
            <a:pPr marL="285750" indent="-285750">
              <a:spcBef>
                <a:spcPts val="100"/>
              </a:spcBef>
              <a:spcAft>
                <a:spcPts val="100"/>
              </a:spcAft>
              <a:buFont typeface="Arial" panose="020B0604020202020204" pitchFamily="34" charset="0"/>
              <a:buChar char="•"/>
            </a:pPr>
            <a:endParaRPr lang="en-GB" dirty="0">
              <a:solidFill>
                <a:srgbClr val="FF0000"/>
              </a:solidFill>
              <a:latin typeface="Arial" panose="020B0604020202020204" pitchFamily="34" charset="0"/>
            </a:endParaRP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66724" y="263524"/>
            <a:ext cx="11250785" cy="941780"/>
          </a:xfrm>
        </p:spPr>
        <p:txBody>
          <a:bodyPr>
            <a:normAutofit fontScale="90000"/>
          </a:bodyPr>
          <a:lstStyle/>
          <a:p>
            <a:r>
              <a:rPr lang="en-GB" dirty="0"/>
              <a:t>Key issue: Lack of feasibility assessment/assessment of comparability in the NMA (1)</a:t>
            </a:r>
            <a:br>
              <a:rPr lang="en-GB" dirty="0"/>
            </a:br>
            <a:endParaRPr lang="en-GB" dirty="0"/>
          </a:p>
        </p:txBody>
      </p:sp>
      <p:sp>
        <p:nvSpPr>
          <p:cNvPr id="27" name="Text Placeholder 26">
            <a:extLst>
              <a:ext uri="{FF2B5EF4-FFF2-40B4-BE49-F238E27FC236}">
                <a16:creationId xmlns:a16="http://schemas.microsoft.com/office/drawing/2014/main" id="{89B6BB9C-823C-679B-DCCE-6FD6D4EB294E}"/>
              </a:ext>
            </a:extLst>
          </p:cNvPr>
          <p:cNvSpPr>
            <a:spLocks noGrp="1"/>
          </p:cNvSpPr>
          <p:nvPr>
            <p:ph type="body" sz="quarter" idx="13"/>
          </p:nvPr>
        </p:nvSpPr>
        <p:spPr>
          <a:xfrm>
            <a:off x="1235047" y="6162261"/>
            <a:ext cx="9895663" cy="646442"/>
          </a:xfrm>
        </p:spPr>
        <p:txBody>
          <a:bodyPr>
            <a:normAutofit/>
          </a:bodyPr>
          <a:lstStyle/>
          <a:p>
            <a:pPr>
              <a:tabLst>
                <a:tab pos="809625" algn="l"/>
              </a:tabLst>
            </a:pPr>
            <a:r>
              <a:rPr lang="en-GB" baseline="30000" dirty="0"/>
              <a:t>a </a:t>
            </a:r>
            <a:r>
              <a:rPr lang="en-GB" dirty="0"/>
              <a:t>Company response to EAG report May 2023.</a:t>
            </a:r>
          </a:p>
          <a:p>
            <a:pPr>
              <a:tabLst>
                <a:tab pos="809625" algn="l"/>
              </a:tabLst>
            </a:pPr>
            <a:r>
              <a:rPr lang="en-GB" dirty="0"/>
              <a:t>Abbreviations: NMA, network meta-analysis. </a:t>
            </a:r>
          </a:p>
        </p:txBody>
      </p:sp>
    </p:spTree>
    <p:extLst>
      <p:ext uri="{BB962C8B-B14F-4D97-AF65-F5344CB8AC3E}">
        <p14:creationId xmlns:p14="http://schemas.microsoft.com/office/powerpoint/2010/main" val="380198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4E1D21-37B6-4DED-9C97-E9DA5819D47B}"/>
              </a:ext>
            </a:extLst>
          </p:cNvPr>
          <p:cNvSpPr/>
          <p:nvPr/>
        </p:nvSpPr>
        <p:spPr>
          <a:xfrm>
            <a:off x="336000" y="1058617"/>
            <a:ext cx="11628000" cy="507590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NMA criteria (1-2 OADs) don’t match company’s target population</a:t>
            </a:r>
          </a:p>
          <a:p>
            <a:pPr marL="285750" indent="-285750">
              <a:buFont typeface="Arial" panose="020B0604020202020204" pitchFamily="34" charset="0"/>
              <a:buChar char="•"/>
            </a:pPr>
            <a:r>
              <a:rPr lang="en-GB" dirty="0">
                <a:solidFill>
                  <a:schemeClr val="tx1"/>
                </a:solidFill>
                <a:latin typeface="Arial" panose="020B0604020202020204" pitchFamily="34" charset="0"/>
              </a:rPr>
              <a:t>External and internal validity of NMA in question → high risk of bias</a:t>
            </a:r>
          </a:p>
          <a:p>
            <a:pPr marL="285750" indent="-285750">
              <a:buFont typeface="Arial" panose="020B0604020202020204" pitchFamily="34" charset="0"/>
              <a:buChar char="•"/>
            </a:pPr>
            <a:r>
              <a:rPr lang="en-GB" dirty="0">
                <a:solidFill>
                  <a:schemeClr val="tx1"/>
                </a:solidFill>
                <a:latin typeface="Arial" panose="020B0604020202020204" pitchFamily="34" charset="0"/>
              </a:rPr>
              <a:t>Validity of NMA based on assumption that all the studies included in network are similar in all factors that may affect the relative effects (i.e. disease and patient characteristics that are potentially effect modifiers), but:</a:t>
            </a:r>
          </a:p>
          <a:p>
            <a:pPr marL="742950" lvl="1" indent="-285750">
              <a:buFont typeface="Arial" panose="020B0604020202020204" pitchFamily="34" charset="0"/>
              <a:buChar char="•"/>
            </a:pPr>
            <a:r>
              <a:rPr lang="en-GB" dirty="0">
                <a:solidFill>
                  <a:schemeClr val="tx1"/>
                </a:solidFill>
                <a:latin typeface="Arial" panose="020B0604020202020204" pitchFamily="34" charset="0"/>
              </a:rPr>
              <a:t>No analysis of degree of variation between trials included, which appeared large, e.g. mean baseline HbA1c values varied from 7.4% to 10.3% and baseline diabetes duration from 0.6 - 10.1 years </a:t>
            </a:r>
          </a:p>
          <a:p>
            <a:pPr marL="742950" lvl="1" indent="-285750">
              <a:buFont typeface="Arial" panose="020B0604020202020204" pitchFamily="34" charset="0"/>
              <a:buChar char="•"/>
            </a:pPr>
            <a:r>
              <a:rPr lang="en-GB" dirty="0">
                <a:solidFill>
                  <a:schemeClr val="tx1"/>
                </a:solidFill>
                <a:latin typeface="Arial" panose="020B0604020202020204" pitchFamily="34" charset="0"/>
              </a:rPr>
              <a:t>Substantial/considerable heterogeneity (I</a:t>
            </a:r>
            <a:r>
              <a:rPr lang="en-GB" baseline="30000" dirty="0">
                <a:solidFill>
                  <a:schemeClr val="tx1"/>
                </a:solidFill>
                <a:latin typeface="Arial" panose="020B0604020202020204" pitchFamily="34" charset="0"/>
              </a:rPr>
              <a:t>2</a:t>
            </a:r>
            <a:r>
              <a:rPr lang="en-GB" dirty="0">
                <a:solidFill>
                  <a:schemeClr val="tx1"/>
                </a:solidFill>
                <a:latin typeface="Arial" panose="020B0604020202020204" pitchFamily="34" charset="0"/>
              </a:rPr>
              <a:t> results &gt; 60%) identified in 21 of 91 pairwise comparisons across 7 </a:t>
            </a:r>
            <a:r>
              <a:rPr lang="en-GB" dirty="0" err="1">
                <a:solidFill>
                  <a:schemeClr val="tx1"/>
                </a:solidFill>
                <a:latin typeface="Arial" panose="020B0604020202020204" pitchFamily="34" charset="0"/>
              </a:rPr>
              <a:t>characteristics</a:t>
            </a:r>
            <a:r>
              <a:rPr lang="en-GB" baseline="30000" dirty="0" err="1">
                <a:solidFill>
                  <a:schemeClr val="tx1"/>
                </a:solidFill>
                <a:latin typeface="Arial" panose="020B0604020202020204" pitchFamily="34" charset="0"/>
              </a:rPr>
              <a:t>a</a:t>
            </a:r>
            <a:r>
              <a:rPr lang="en-GB" dirty="0">
                <a:solidFill>
                  <a:schemeClr val="tx1"/>
                </a:solidFill>
                <a:latin typeface="Arial" panose="020B0604020202020204" pitchFamily="34" charset="0"/>
              </a:rPr>
              <a:t>  </a:t>
            </a:r>
          </a:p>
          <a:p>
            <a:pPr marL="285750" indent="-285750">
              <a:buFont typeface="Arial" panose="020B0604020202020204" pitchFamily="34" charset="0"/>
              <a:buChar char="•"/>
            </a:pPr>
            <a:r>
              <a:rPr lang="en-GB" dirty="0">
                <a:solidFill>
                  <a:schemeClr val="tx1"/>
                </a:solidFill>
                <a:latin typeface="Arial" panose="020B0604020202020204" pitchFamily="34" charset="0"/>
              </a:rPr>
              <a:t>Concerns about meta-regression and sensitivity analyses presented by company:</a:t>
            </a:r>
          </a:p>
          <a:p>
            <a:pPr marL="742950" lvl="1" indent="-285750">
              <a:buFont typeface="Arial" panose="020B0604020202020204" pitchFamily="34" charset="0"/>
              <a:buChar char="•"/>
            </a:pPr>
            <a:r>
              <a:rPr lang="en-GB" dirty="0">
                <a:solidFill>
                  <a:schemeClr val="tx1"/>
                </a:solidFill>
                <a:latin typeface="Arial" panose="020B0604020202020204" pitchFamily="34" charset="0"/>
              </a:rPr>
              <a:t>Meta-regression results limited to only one factor (i.e. number of prior OADs: 1 vs 2)</a:t>
            </a:r>
            <a:r>
              <a:rPr lang="en-GB" dirty="0">
                <a:solidFill>
                  <a:schemeClr val="tx1"/>
                </a:solidFill>
                <a:highlight>
                  <a:srgbClr val="C0C0C0"/>
                </a:highlight>
                <a:latin typeface="Arial" panose="020B0604020202020204" pitchFamily="34" charset="0"/>
              </a:rPr>
              <a:t> </a:t>
            </a:r>
          </a:p>
          <a:p>
            <a:pPr marL="742950" lvl="1" indent="-285750">
              <a:buFont typeface="Arial" panose="020B0604020202020204" pitchFamily="34" charset="0"/>
              <a:buChar char="•"/>
            </a:pPr>
            <a:r>
              <a:rPr lang="en-GB" dirty="0">
                <a:solidFill>
                  <a:schemeClr val="tx1"/>
                </a:solidFill>
                <a:latin typeface="Arial" panose="020B0604020202020204" pitchFamily="34" charset="0"/>
              </a:rPr>
              <a:t>Sensitivity analysis around background therapy mixed 2 unrelated populations: trials with unclear proportion of people receiving metformin (n=1 study), and trials including people on 3 OADs (n=6 studies) + </a:t>
            </a:r>
            <a:r>
              <a:rPr lang="en-GB" dirty="0">
                <a:solidFill>
                  <a:schemeClr val="tx1"/>
                </a:solidFill>
                <a:latin typeface="+mj-lt"/>
                <a:ea typeface="Times New Roman" panose="02020603050405020304" pitchFamily="18" charset="0"/>
              </a:rPr>
              <a:t>does</a:t>
            </a:r>
            <a:r>
              <a:rPr lang="en-GB" sz="1800" dirty="0">
                <a:solidFill>
                  <a:schemeClr val="tx1"/>
                </a:solidFill>
                <a:effectLst/>
                <a:latin typeface="+mj-lt"/>
                <a:ea typeface="Times New Roman" panose="02020603050405020304" pitchFamily="18" charset="0"/>
              </a:rPr>
              <a:t> not address heterogeneity in background OADs (i.e. type rather than number of OADs)</a:t>
            </a:r>
          </a:p>
          <a:p>
            <a:pPr marL="285750" indent="-285750">
              <a:buFont typeface="Arial" panose="020B0604020202020204" pitchFamily="34" charset="0"/>
              <a:buChar char="•"/>
            </a:pPr>
            <a:r>
              <a:rPr lang="en-GB" dirty="0">
                <a:solidFill>
                  <a:schemeClr val="tx1"/>
                </a:solidFill>
                <a:latin typeface="Arial" panose="020B0604020202020204" pitchFamily="34" charset="0"/>
              </a:rPr>
              <a:t>Notes company’s additional sensitivity analyses, in which all trials making the same direct comparison with high heterogeneity between them are excluded, seem to show little difference to the main analysis</a:t>
            </a:r>
          </a:p>
          <a:p>
            <a:pPr marL="285750" indent="-285750">
              <a:buFont typeface="Arial" panose="020B0604020202020204" pitchFamily="34" charset="0"/>
              <a:buChar char="•"/>
            </a:pPr>
            <a:r>
              <a:rPr lang="en-GB" dirty="0">
                <a:solidFill>
                  <a:schemeClr val="tx1"/>
                </a:solidFill>
                <a:latin typeface="Arial" panose="020B0604020202020204" pitchFamily="34" charset="0"/>
              </a:rPr>
              <a:t>Tirzepatide and GLP-1 RA: precise treatment effect that would be observed in clinical practice unknown, as treatments would be titrated in NHS, not given as fixed maintenance doses (discussed in next slides)</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a:p>
            <a:pPr marL="285750" indent="-285750">
              <a:buFont typeface="Arial" panose="020B0604020202020204" pitchFamily="34" charset="0"/>
              <a:buChar char="•"/>
            </a:pPr>
            <a:endParaRPr lang="en-GB" dirty="0">
              <a:solidFill>
                <a:srgbClr val="FF0000"/>
              </a:solidFill>
              <a:latin typeface="Arial" panose="020B0604020202020204" pitchFamily="34" charset="0"/>
            </a:endParaRP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336000" y="196463"/>
            <a:ext cx="11250785" cy="941780"/>
          </a:xfrm>
        </p:spPr>
        <p:txBody>
          <a:bodyPr>
            <a:normAutofit fontScale="90000"/>
          </a:bodyPr>
          <a:lstStyle/>
          <a:p>
            <a:r>
              <a:rPr lang="en-GB" dirty="0"/>
              <a:t>Key issue: Lack of feasibility assessment/assessment of comparability in the NMA (2)</a:t>
            </a:r>
            <a:br>
              <a:rPr lang="en-GB" dirty="0"/>
            </a:br>
            <a:endParaRPr lang="en-GB" dirty="0"/>
          </a:p>
        </p:txBody>
      </p:sp>
      <p:sp>
        <p:nvSpPr>
          <p:cNvPr id="27" name="Text Placeholder 26">
            <a:extLst>
              <a:ext uri="{FF2B5EF4-FFF2-40B4-BE49-F238E27FC236}">
                <a16:creationId xmlns:a16="http://schemas.microsoft.com/office/drawing/2014/main" id="{89B6BB9C-823C-679B-DCCE-6FD6D4EB294E}"/>
              </a:ext>
            </a:extLst>
          </p:cNvPr>
          <p:cNvSpPr>
            <a:spLocks noGrp="1"/>
          </p:cNvSpPr>
          <p:nvPr>
            <p:ph type="body" sz="quarter" idx="13"/>
          </p:nvPr>
        </p:nvSpPr>
        <p:spPr>
          <a:xfrm>
            <a:off x="926934" y="6555713"/>
            <a:ext cx="9895663" cy="282807"/>
          </a:xfrm>
        </p:spPr>
        <p:txBody>
          <a:bodyPr>
            <a:normAutofit lnSpcReduction="10000"/>
          </a:bodyPr>
          <a:lstStyle/>
          <a:p>
            <a:pPr>
              <a:tabLst>
                <a:tab pos="809625" algn="l"/>
              </a:tabLst>
            </a:pPr>
            <a:r>
              <a:rPr lang="en-GB" baseline="30000" dirty="0"/>
              <a:t>a </a:t>
            </a:r>
            <a:r>
              <a:rPr lang="en-GB" dirty="0"/>
              <a:t>BMI, body weight, eGFR, HbA1c, HDL, nausea and SBP. Abbreviations: NMA, network meta-analysis. </a:t>
            </a:r>
          </a:p>
        </p:txBody>
      </p:sp>
      <p:grpSp>
        <p:nvGrpSpPr>
          <p:cNvPr id="4" name="Group 3">
            <a:extLst>
              <a:ext uri="{FF2B5EF4-FFF2-40B4-BE49-F238E27FC236}">
                <a16:creationId xmlns:a16="http://schemas.microsoft.com/office/drawing/2014/main" id="{C82727A8-FCE5-D93D-05CA-CCBBA7740F44}"/>
              </a:ext>
            </a:extLst>
          </p:cNvPr>
          <p:cNvGrpSpPr/>
          <p:nvPr/>
        </p:nvGrpSpPr>
        <p:grpSpPr>
          <a:xfrm>
            <a:off x="2221721" y="6016054"/>
            <a:ext cx="9762157" cy="540000"/>
            <a:chOff x="1516558" y="5611294"/>
            <a:chExt cx="9762157" cy="576000"/>
          </a:xfrm>
        </p:grpSpPr>
        <p:sp>
          <p:nvSpPr>
            <p:cNvPr id="5" name="Rectangle 4" descr="Question to committee">
              <a:extLst>
                <a:ext uri="{FF2B5EF4-FFF2-40B4-BE49-F238E27FC236}">
                  <a16:creationId xmlns:a16="http://schemas.microsoft.com/office/drawing/2014/main" id="{2959F846-98A8-9178-8B50-BB0BA7906493}"/>
                </a:ext>
              </a:extLst>
            </p:cNvPr>
            <p:cNvSpPr/>
            <p:nvPr/>
          </p:nvSpPr>
          <p:spPr>
            <a:xfrm>
              <a:off x="1975730" y="5688094"/>
              <a:ext cx="9302985" cy="4224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How applicable is company NMA to decision problem? Is it suitable for decision-making?</a:t>
              </a:r>
            </a:p>
          </p:txBody>
        </p:sp>
        <p:grpSp>
          <p:nvGrpSpPr>
            <p:cNvPr id="7" name="Group 6">
              <a:extLst>
                <a:ext uri="{FF2B5EF4-FFF2-40B4-BE49-F238E27FC236}">
                  <a16:creationId xmlns:a16="http://schemas.microsoft.com/office/drawing/2014/main" id="{2AD80633-328B-3DD6-D0EE-910592B68B70}"/>
                </a:ext>
                <a:ext uri="{C183D7F6-B498-43B3-948B-1728B52AA6E4}">
                  <adec:decorative xmlns:adec="http://schemas.microsoft.com/office/drawing/2017/decorative" val="1"/>
                </a:ext>
              </a:extLst>
            </p:cNvPr>
            <p:cNvGrpSpPr/>
            <p:nvPr/>
          </p:nvGrpSpPr>
          <p:grpSpPr>
            <a:xfrm>
              <a:off x="1516558" y="5611294"/>
              <a:ext cx="576000" cy="576000"/>
              <a:chOff x="-1379935" y="4113057"/>
              <a:chExt cx="576000" cy="576000"/>
            </a:xfrm>
          </p:grpSpPr>
          <p:sp>
            <p:nvSpPr>
              <p:cNvPr id="8" name="Oval 7">
                <a:extLst>
                  <a:ext uri="{FF2B5EF4-FFF2-40B4-BE49-F238E27FC236}">
                    <a16:creationId xmlns:a16="http://schemas.microsoft.com/office/drawing/2014/main" id="{D9EFED8A-EBB2-64FE-902B-BB4608300F82}"/>
                  </a:ext>
                </a:extLst>
              </p:cNvPr>
              <p:cNvSpPr/>
              <p:nvPr/>
            </p:nvSpPr>
            <p:spPr>
              <a:xfrm>
                <a:off x="-1379935" y="4113057"/>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9" name="Graphic 8">
                <a:extLst>
                  <a:ext uri="{FF2B5EF4-FFF2-40B4-BE49-F238E27FC236}">
                    <a16:creationId xmlns:a16="http://schemas.microsoft.com/office/drawing/2014/main" id="{0B72C813-272C-B0BD-7A8E-630A56E5B83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3667" y="4189857"/>
                <a:ext cx="463463" cy="463463"/>
              </a:xfrm>
              <a:prstGeom prst="rect">
                <a:avLst/>
              </a:prstGeom>
            </p:spPr>
          </p:pic>
        </p:grpSp>
      </p:grpSp>
    </p:spTree>
    <p:extLst>
      <p:ext uri="{BB962C8B-B14F-4D97-AF65-F5344CB8AC3E}">
        <p14:creationId xmlns:p14="http://schemas.microsoft.com/office/powerpoint/2010/main" val="327832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D3BE-38C1-6A8C-F9B8-64E02E7AA2B0}"/>
              </a:ext>
            </a:extLst>
          </p:cNvPr>
          <p:cNvSpPr>
            <a:spLocks noGrp="1"/>
          </p:cNvSpPr>
          <p:nvPr>
            <p:ph type="title"/>
          </p:nvPr>
        </p:nvSpPr>
        <p:spPr>
          <a:xfrm>
            <a:off x="345280" y="103441"/>
            <a:ext cx="11725278" cy="592817"/>
          </a:xfrm>
        </p:spPr>
        <p:txBody>
          <a:bodyPr>
            <a:normAutofit fontScale="90000"/>
          </a:bodyPr>
          <a:lstStyle/>
          <a:p>
            <a:r>
              <a:rPr lang="en-GB" dirty="0">
                <a:latin typeface="+mj-lt"/>
                <a:cs typeface="Times New Roman" panose="02020603050405020304" pitchFamily="18" charset="0"/>
              </a:rPr>
              <a:t>Key issue: Mismatch </a:t>
            </a:r>
            <a:r>
              <a:rPr lang="en-GB" sz="3200" dirty="0">
                <a:solidFill>
                  <a:schemeClr val="tx1"/>
                </a:solidFill>
                <a:effectLst/>
                <a:latin typeface="+mj-lt"/>
                <a:ea typeface="Calibri" panose="020F0502020204030204" pitchFamily="34" charset="0"/>
                <a:cs typeface="Times New Roman" panose="02020603050405020304" pitchFamily="18" charset="0"/>
              </a:rPr>
              <a:t>between decision problem and evidence: line of therapy and prior oral antidiabetic drug therapy intensity </a:t>
            </a:r>
            <a:br>
              <a:rPr lang="en-GB" sz="3200" strike="sngStrike" dirty="0">
                <a:solidFill>
                  <a:schemeClr val="tx1"/>
                </a:solidFill>
                <a:effectLst/>
                <a:latin typeface="+mj-lt"/>
                <a:ea typeface="Calibri" panose="020F0502020204030204" pitchFamily="34" charset="0"/>
                <a:cs typeface="Times New Roman" panose="02020603050405020304" pitchFamily="18" charset="0"/>
              </a:rPr>
            </a:br>
            <a:endParaRPr lang="en-GB" sz="2900" dirty="0"/>
          </a:p>
        </p:txBody>
      </p:sp>
      <p:sp>
        <p:nvSpPr>
          <p:cNvPr id="4" name="Text Placeholder 3">
            <a:extLst>
              <a:ext uri="{FF2B5EF4-FFF2-40B4-BE49-F238E27FC236}">
                <a16:creationId xmlns:a16="http://schemas.microsoft.com/office/drawing/2014/main" id="{6D74B381-DCAD-B83F-7051-21F84B2FD79A}"/>
              </a:ext>
            </a:extLst>
          </p:cNvPr>
          <p:cNvSpPr>
            <a:spLocks noGrp="1"/>
          </p:cNvSpPr>
          <p:nvPr>
            <p:ph type="body" sz="quarter" idx="13"/>
          </p:nvPr>
        </p:nvSpPr>
        <p:spPr>
          <a:xfrm>
            <a:off x="932380" y="6422287"/>
            <a:ext cx="10821336" cy="654807"/>
          </a:xfrm>
        </p:spPr>
        <p:txBody>
          <a:bodyPr>
            <a:noAutofit/>
          </a:bodyPr>
          <a:lstStyle/>
          <a:p>
            <a:pPr>
              <a:spcBef>
                <a:spcPts val="0"/>
              </a:spcBef>
            </a:pPr>
            <a:r>
              <a:rPr lang="en-GB" sz="1200" baseline="30000" dirty="0">
                <a:solidFill>
                  <a:schemeClr val="dk1"/>
                </a:solidFill>
                <a:latin typeface="+mn-lt"/>
                <a:ea typeface="+mn-ea"/>
                <a:cs typeface="+mn-cs"/>
              </a:rPr>
              <a:t>a</a:t>
            </a:r>
            <a:r>
              <a:rPr lang="en-GB" sz="1200" kern="1200" dirty="0">
                <a:solidFill>
                  <a:schemeClr val="dk1"/>
                </a:solidFill>
                <a:effectLst/>
                <a:latin typeface="+mn-lt"/>
                <a:ea typeface="+mn-ea"/>
                <a:cs typeface="+mn-cs"/>
              </a:rPr>
              <a:t> </a:t>
            </a:r>
            <a:r>
              <a:rPr lang="en-GB" sz="1200" dirty="0">
                <a:solidFill>
                  <a:schemeClr val="tx1"/>
                </a:solidFill>
                <a:latin typeface="Arial" panose="020B0604020202020204" pitchFamily="34" charset="0"/>
              </a:rPr>
              <a:t>for change from baseline in HbA1c and weight. </a:t>
            </a:r>
            <a:r>
              <a:rPr lang="en-GB" sz="1200" dirty="0">
                <a:latin typeface="+mj-lt"/>
              </a:rPr>
              <a:t>Abbreviations: OADs, oral antidiabetic drugs; SGLT2i, sodium-glucose co-transporter-2 inhibitor.</a:t>
            </a:r>
          </a:p>
        </p:txBody>
      </p:sp>
      <p:graphicFrame>
        <p:nvGraphicFramePr>
          <p:cNvPr id="7" name="Table 6">
            <a:extLst>
              <a:ext uri="{FF2B5EF4-FFF2-40B4-BE49-F238E27FC236}">
                <a16:creationId xmlns:a16="http://schemas.microsoft.com/office/drawing/2014/main" id="{AD0A4765-9AEC-83F7-E099-1850779D9652}"/>
              </a:ext>
            </a:extLst>
          </p:cNvPr>
          <p:cNvGraphicFramePr>
            <a:graphicFrameLocks noGrp="1"/>
          </p:cNvGraphicFramePr>
          <p:nvPr>
            <p:extLst>
              <p:ext uri="{D42A27DB-BD31-4B8C-83A1-F6EECF244321}">
                <p14:modId xmlns:p14="http://schemas.microsoft.com/office/powerpoint/2010/main" val="2570410837"/>
              </p:ext>
            </p:extLst>
          </p:nvPr>
        </p:nvGraphicFramePr>
        <p:xfrm>
          <a:off x="348236" y="1441457"/>
          <a:ext cx="4644000" cy="3104054"/>
        </p:xfrm>
        <a:graphic>
          <a:graphicData uri="http://schemas.openxmlformats.org/drawingml/2006/table">
            <a:tbl>
              <a:tblPr firstRow="1" firstCol="1" bandRow="1">
                <a:tableStyleId>{5C22544A-7EE6-4342-B048-85BDC9FD1C3A}</a:tableStyleId>
              </a:tblPr>
              <a:tblGrid>
                <a:gridCol w="1440000">
                  <a:extLst>
                    <a:ext uri="{9D8B030D-6E8A-4147-A177-3AD203B41FA5}">
                      <a16:colId xmlns:a16="http://schemas.microsoft.com/office/drawing/2014/main" val="4192970021"/>
                    </a:ext>
                  </a:extLst>
                </a:gridCol>
                <a:gridCol w="3204000">
                  <a:extLst>
                    <a:ext uri="{9D8B030D-6E8A-4147-A177-3AD203B41FA5}">
                      <a16:colId xmlns:a16="http://schemas.microsoft.com/office/drawing/2014/main" val="3312564494"/>
                    </a:ext>
                  </a:extLst>
                </a:gridCol>
              </a:tblGrid>
              <a:tr h="2982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Source</a:t>
                      </a:r>
                    </a:p>
                  </a:txBody>
                  <a:tcPr marL="68580" marR="68580" marT="18000" marB="0"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strike="noStrike" dirty="0">
                          <a:solidFill>
                            <a:schemeClr val="bg1"/>
                          </a:solidFill>
                          <a:effectLst/>
                          <a:latin typeface="Arial" panose="020B0604020202020204" pitchFamily="34" charset="0"/>
                          <a:cs typeface="Arial" panose="020B0604020202020204" pitchFamily="34" charset="0"/>
                        </a:rPr>
                        <a:t>Prior antidiabetic drug therapy allowed</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18000" marB="0" anchor="ctr"/>
                </a:tc>
                <a:extLst>
                  <a:ext uri="{0D108BD9-81ED-4DB2-BD59-A6C34878D82A}">
                    <a16:rowId xmlns:a16="http://schemas.microsoft.com/office/drawing/2014/main" val="2469964045"/>
                  </a:ext>
                </a:extLst>
              </a:tr>
              <a:tr h="2982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SURPASS-2</a:t>
                      </a:r>
                    </a:p>
                  </a:txBody>
                  <a:tcPr marL="68580" marR="68580" marT="18000" marB="0"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kern="1200" dirty="0">
                          <a:solidFill>
                            <a:schemeClr val="dk1"/>
                          </a:solidFill>
                          <a:effectLst/>
                          <a:latin typeface="+mn-lt"/>
                          <a:ea typeface="+mn-ea"/>
                          <a:cs typeface="+mn-cs"/>
                        </a:rPr>
                        <a:t>Metformin</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18000" marB="0" anchor="ctr"/>
                </a:tc>
                <a:extLst>
                  <a:ext uri="{0D108BD9-81ED-4DB2-BD59-A6C34878D82A}">
                    <a16:rowId xmlns:a16="http://schemas.microsoft.com/office/drawing/2014/main" val="3236179326"/>
                  </a:ext>
                </a:extLst>
              </a:tr>
              <a:tr h="2982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SURPASS-3</a:t>
                      </a:r>
                    </a:p>
                  </a:txBody>
                  <a:tcPr marL="68580" marR="68580" marT="18000" marB="0"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kern="1200" dirty="0">
                          <a:solidFill>
                            <a:schemeClr val="dk1"/>
                          </a:solidFill>
                          <a:effectLst/>
                          <a:latin typeface="+mn-lt"/>
                          <a:ea typeface="+mn-ea"/>
                          <a:cs typeface="+mn-cs"/>
                        </a:rPr>
                        <a:t>Metformin or metformin plus SGLT-2i</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18000" marB="0" anchor="ctr"/>
                </a:tc>
                <a:extLst>
                  <a:ext uri="{0D108BD9-81ED-4DB2-BD59-A6C34878D82A}">
                    <a16:rowId xmlns:a16="http://schemas.microsoft.com/office/drawing/2014/main" val="3720253082"/>
                  </a:ext>
                </a:extLst>
              </a:tr>
              <a:tr h="2982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SURPASS-4</a:t>
                      </a:r>
                    </a:p>
                  </a:txBody>
                  <a:tcPr marL="68580" marR="68580" marT="18000" marB="0"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T</a:t>
                      </a:r>
                      <a:r>
                        <a:rPr lang="en-GB"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riple OADs</a:t>
                      </a:r>
                      <a:r>
                        <a:rPr lang="en-GB" sz="1800" kern="1200" dirty="0">
                          <a:solidFill>
                            <a:schemeClr val="dk1"/>
                          </a:solidFill>
                          <a:effectLst/>
                          <a:latin typeface="+mn-lt"/>
                          <a:ea typeface="+mn-ea"/>
                          <a:cs typeface="+mn-cs"/>
                        </a:rPr>
                        <a:t>, which could only include metformin, SGLT2i, and/or sulfonylurea inhibitor</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18000" marB="0" anchor="ctr"/>
                </a:tc>
                <a:extLst>
                  <a:ext uri="{0D108BD9-81ED-4DB2-BD59-A6C34878D82A}">
                    <a16:rowId xmlns:a16="http://schemas.microsoft.com/office/drawing/2014/main" val="3875605254"/>
                  </a:ext>
                </a:extLst>
              </a:tr>
              <a:tr h="298286">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SURPASS-5</a:t>
                      </a:r>
                    </a:p>
                  </a:txBody>
                  <a:tcPr marL="68580" marR="68580" marT="18000" marB="0" anchor="ct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800" kern="1200" dirty="0">
                          <a:solidFill>
                            <a:schemeClr val="dk1"/>
                          </a:solidFill>
                          <a:effectLst/>
                          <a:latin typeface="+mn-lt"/>
                          <a:ea typeface="+mn-ea"/>
                          <a:cs typeface="+mn-cs"/>
                        </a:rPr>
                        <a:t>Insulin glargine with/without metformin</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18000" marB="0" anchor="ctr"/>
                </a:tc>
                <a:extLst>
                  <a:ext uri="{0D108BD9-81ED-4DB2-BD59-A6C34878D82A}">
                    <a16:rowId xmlns:a16="http://schemas.microsoft.com/office/drawing/2014/main" val="998919835"/>
                  </a:ext>
                </a:extLst>
              </a:tr>
              <a:tr h="298286">
                <a:tc>
                  <a:txBody>
                    <a:bodyPr/>
                    <a:lstStyle/>
                    <a:p>
                      <a:pPr>
                        <a:lnSpc>
                          <a:spcPct val="90000"/>
                        </a:lnSpc>
                        <a:spcBef>
                          <a:spcPts val="0"/>
                        </a:spcBef>
                        <a:spcAft>
                          <a:spcPts val="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NMA</a:t>
                      </a:r>
                    </a:p>
                  </a:txBody>
                  <a:tcPr marL="68580" marR="68580" marT="18000" marB="0" anchor="ctr"/>
                </a:tc>
                <a:tc>
                  <a:txBody>
                    <a:bodyPr/>
                    <a:lstStyle/>
                    <a:p>
                      <a:pPr>
                        <a:lnSpc>
                          <a:spcPct val="90000"/>
                        </a:lnSpc>
                        <a:spcBef>
                          <a:spcPts val="0"/>
                        </a:spcBef>
                        <a:spcAft>
                          <a:spcPts val="0"/>
                        </a:spcAft>
                      </a:pPr>
                      <a:r>
                        <a:rPr lang="en-GB" sz="1800" strike="noStrike" kern="1200" dirty="0">
                          <a:solidFill>
                            <a:schemeClr val="dk1"/>
                          </a:solidFill>
                          <a:effectLst/>
                          <a:latin typeface="+mn-lt"/>
                          <a:ea typeface="+mn-ea"/>
                          <a:cs typeface="+mn-cs"/>
                        </a:rPr>
                        <a:t>A</a:t>
                      </a:r>
                      <a:r>
                        <a:rPr lang="en-GB" sz="1800" kern="1200" dirty="0">
                          <a:solidFill>
                            <a:schemeClr val="dk1"/>
                          </a:solidFill>
                          <a:effectLst/>
                          <a:latin typeface="+mn-lt"/>
                          <a:ea typeface="+mn-ea"/>
                          <a:cs typeface="+mn-cs"/>
                        </a:rPr>
                        <a:t>ligned with SURPASS-2 and 3 trials: 1-2 OADs</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18000" marB="0" anchor="ctr"/>
                </a:tc>
                <a:extLst>
                  <a:ext uri="{0D108BD9-81ED-4DB2-BD59-A6C34878D82A}">
                    <a16:rowId xmlns:a16="http://schemas.microsoft.com/office/drawing/2014/main" val="2266428608"/>
                  </a:ext>
                </a:extLst>
              </a:tr>
            </a:tbl>
          </a:graphicData>
        </a:graphic>
      </p:graphicFrame>
      <p:sp>
        <p:nvSpPr>
          <p:cNvPr id="3" name="Rectangle 2">
            <a:extLst>
              <a:ext uri="{FF2B5EF4-FFF2-40B4-BE49-F238E27FC236}">
                <a16:creationId xmlns:a16="http://schemas.microsoft.com/office/drawing/2014/main" id="{0E327202-0AD1-4646-1E9D-ED7FF3FB59AC}"/>
              </a:ext>
            </a:extLst>
          </p:cNvPr>
          <p:cNvSpPr/>
          <p:nvPr/>
        </p:nvSpPr>
        <p:spPr>
          <a:xfrm>
            <a:off x="348235" y="4610290"/>
            <a:ext cx="11712698" cy="172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en-GB" sz="2000" b="1" dirty="0">
                <a:solidFill>
                  <a:schemeClr val="tx1"/>
                </a:solidFill>
                <a:latin typeface="Arial" panose="020B0604020202020204" pitchFamily="34" charset="0"/>
              </a:rPr>
              <a:t>EAG comments </a:t>
            </a:r>
          </a:p>
        </p:txBody>
      </p:sp>
      <p:sp>
        <p:nvSpPr>
          <p:cNvPr id="5" name="Rectangle 4">
            <a:extLst>
              <a:ext uri="{FF2B5EF4-FFF2-40B4-BE49-F238E27FC236}">
                <a16:creationId xmlns:a16="http://schemas.microsoft.com/office/drawing/2014/main" id="{0770F131-61C3-A98A-F8BE-9428B44080A1}"/>
              </a:ext>
            </a:extLst>
          </p:cNvPr>
          <p:cNvSpPr/>
          <p:nvPr/>
        </p:nvSpPr>
        <p:spPr>
          <a:xfrm>
            <a:off x="5063459" y="1460707"/>
            <a:ext cx="6984000" cy="30600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Trials designed to meet global regulatory evidence requirements</a:t>
            </a:r>
          </a:p>
          <a:p>
            <a:pPr marL="285750" indent="-285750">
              <a:buFont typeface="Arial" panose="020B0604020202020204" pitchFamily="34" charset="0"/>
              <a:buChar char="•"/>
            </a:pPr>
            <a:r>
              <a:rPr lang="en-GB" dirty="0">
                <a:solidFill>
                  <a:schemeClr val="tx1"/>
                </a:solidFill>
                <a:latin typeface="Arial" panose="020B0604020202020204" pitchFamily="34" charset="0"/>
              </a:rPr>
              <a:t>Similar mismatch between GLP-1 RA trials and their use in NHS</a:t>
            </a:r>
          </a:p>
          <a:p>
            <a:pPr marL="285750" indent="-285750">
              <a:buFont typeface="Arial" panose="020B0604020202020204" pitchFamily="34" charset="0"/>
              <a:buChar char="•"/>
            </a:pPr>
            <a:r>
              <a:rPr lang="en-GB" dirty="0">
                <a:solidFill>
                  <a:schemeClr val="tx1"/>
                </a:solidFill>
                <a:latin typeface="Arial" panose="020B0604020202020204" pitchFamily="34" charset="0"/>
              </a:rPr>
              <a:t>Following analyses support generalisability of tirzepatide results:</a:t>
            </a:r>
          </a:p>
          <a:p>
            <a:pPr marL="742950" lvl="1" indent="-285750">
              <a:buFont typeface="Arial" panose="020B0604020202020204" pitchFamily="34" charset="0"/>
              <a:buChar char="•"/>
            </a:pPr>
            <a:r>
              <a:rPr lang="en-GB" dirty="0">
                <a:solidFill>
                  <a:schemeClr val="tx1"/>
                </a:solidFill>
                <a:latin typeface="Arial" panose="020B0604020202020204" pitchFamily="34" charset="0"/>
              </a:rPr>
              <a:t>SURPASS-4 subgroup analyses of baseline OADs for change from baseline in HbA1c, weight and BMI → in line with main analyses</a:t>
            </a:r>
          </a:p>
          <a:p>
            <a:pPr marL="742950" lvl="1" indent="-285750">
              <a:buFont typeface="Arial" panose="020B0604020202020204" pitchFamily="34" charset="0"/>
              <a:buChar char="•"/>
            </a:pPr>
            <a:r>
              <a:rPr lang="en-GB" dirty="0">
                <a:solidFill>
                  <a:schemeClr val="tx1"/>
                </a:solidFill>
                <a:latin typeface="Arial" panose="020B0604020202020204" pitchFamily="34" charset="0"/>
              </a:rPr>
              <a:t>NMA meta-regression </a:t>
            </a:r>
            <a:r>
              <a:rPr lang="en-GB" dirty="0" err="1">
                <a:solidFill>
                  <a:schemeClr val="tx1"/>
                </a:solidFill>
                <a:latin typeface="Arial" panose="020B0604020202020204" pitchFamily="34" charset="0"/>
              </a:rPr>
              <a:t>analysis</a:t>
            </a:r>
            <a:r>
              <a:rPr lang="en-GB" baseline="30000" dirty="0" err="1">
                <a:solidFill>
                  <a:schemeClr val="tx1"/>
                </a:solidFill>
                <a:latin typeface="Arial" panose="020B0604020202020204" pitchFamily="34" charset="0"/>
              </a:rPr>
              <a:t>a</a:t>
            </a:r>
            <a:r>
              <a:rPr lang="en-GB" dirty="0">
                <a:solidFill>
                  <a:schemeClr val="tx1"/>
                </a:solidFill>
                <a:latin typeface="Arial" panose="020B0604020202020204" pitchFamily="34" charset="0"/>
              </a:rPr>
              <a:t> → results adjusted for number of background OADs similar to unadjusted results</a:t>
            </a:r>
          </a:p>
          <a:p>
            <a:pPr marL="742950" lvl="1" indent="-285750">
              <a:buFont typeface="Arial" panose="020B0604020202020204" pitchFamily="34" charset="0"/>
              <a:buChar char="•"/>
            </a:pPr>
            <a:r>
              <a:rPr lang="en-GB" dirty="0">
                <a:solidFill>
                  <a:schemeClr val="tx1"/>
                </a:solidFill>
                <a:latin typeface="Arial" panose="020B0604020202020204" pitchFamily="34" charset="0"/>
              </a:rPr>
              <a:t>NMA sensitivity analysis including studies including patients on 3 OADs → aligned with main analysis</a:t>
            </a:r>
          </a:p>
        </p:txBody>
      </p:sp>
      <p:sp>
        <p:nvSpPr>
          <p:cNvPr id="9" name="Rectangle 8">
            <a:extLst>
              <a:ext uri="{FF2B5EF4-FFF2-40B4-BE49-F238E27FC236}">
                <a16:creationId xmlns:a16="http://schemas.microsoft.com/office/drawing/2014/main" id="{493B4C44-3B0E-13FB-F569-DA11A6F36394}"/>
              </a:ext>
            </a:extLst>
          </p:cNvPr>
          <p:cNvSpPr/>
          <p:nvPr/>
        </p:nvSpPr>
        <p:spPr>
          <a:xfrm>
            <a:off x="335655" y="1002596"/>
            <a:ext cx="11725278"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Company decision problem: </a:t>
            </a:r>
            <a:r>
              <a:rPr lang="en-GB" sz="2000" dirty="0">
                <a:solidFill>
                  <a:schemeClr val="tx1"/>
                </a:solidFill>
                <a:effectLst/>
                <a:latin typeface="Arial" panose="020B0604020202020204" pitchFamily="34" charset="0"/>
                <a:cs typeface="Arial" panose="020B0604020202020204" pitchFamily="34" charset="0"/>
              </a:rPr>
              <a:t>3 or more prior OADs (as alternative to GLP-1 RAs)</a:t>
            </a:r>
          </a:p>
        </p:txBody>
      </p:sp>
      <p:sp>
        <p:nvSpPr>
          <p:cNvPr id="8" name="TextBox 7">
            <a:extLst>
              <a:ext uri="{FF2B5EF4-FFF2-40B4-BE49-F238E27FC236}">
                <a16:creationId xmlns:a16="http://schemas.microsoft.com/office/drawing/2014/main" id="{11A69A17-4287-D714-43A1-ABD2C9EF00D3}"/>
              </a:ext>
            </a:extLst>
          </p:cNvPr>
          <p:cNvSpPr txBox="1"/>
          <p:nvPr/>
        </p:nvSpPr>
        <p:spPr>
          <a:xfrm>
            <a:off x="348236" y="4854825"/>
            <a:ext cx="5508000" cy="1528624"/>
          </a:xfrm>
          <a:prstGeom prst="rect">
            <a:avLst/>
          </a:prstGeom>
          <a:noFill/>
        </p:spPr>
        <p:txBody>
          <a:bodyPr wrap="square">
            <a:spAutoFit/>
          </a:bodyPr>
          <a:lstStyle/>
          <a:p>
            <a:pPr marL="285750" indent="-285750">
              <a:spcBef>
                <a:spcPts val="200"/>
              </a:spcBef>
              <a:spcAft>
                <a:spcPts val="200"/>
              </a:spcAft>
              <a:buFont typeface="Arial" panose="020B0604020202020204" pitchFamily="34" charset="0"/>
              <a:buChar char="•"/>
            </a:pPr>
            <a:r>
              <a:rPr lang="en-GB" sz="1800" dirty="0">
                <a:solidFill>
                  <a:schemeClr val="tx1"/>
                </a:solidFill>
                <a:effectLst/>
                <a:latin typeface="+mj-lt"/>
                <a:ea typeface="Times New Roman" panose="02020603050405020304" pitchFamily="18" charset="0"/>
              </a:rPr>
              <a:t>SURPASS trial evidence</a:t>
            </a:r>
            <a:r>
              <a:rPr lang="en-GB" dirty="0">
                <a:solidFill>
                  <a:schemeClr val="tx1"/>
                </a:solidFill>
                <a:latin typeface="+mj-lt"/>
                <a:ea typeface="Times New Roman" panose="02020603050405020304" pitchFamily="18" charset="0"/>
              </a:rPr>
              <a:t> </a:t>
            </a:r>
            <a:r>
              <a:rPr lang="en-GB" sz="1800" dirty="0">
                <a:solidFill>
                  <a:schemeClr val="tx1"/>
                </a:solidFill>
                <a:effectLst/>
                <a:latin typeface="+mj-lt"/>
                <a:ea typeface="Times New Roman" panose="02020603050405020304" pitchFamily="18" charset="0"/>
              </a:rPr>
              <a:t>generally at earlier line of therapy than company decision problem - </a:t>
            </a:r>
            <a:r>
              <a:rPr lang="en-GB" dirty="0">
                <a:solidFill>
                  <a:schemeClr val="tx1"/>
                </a:solidFill>
                <a:latin typeface="+mj-lt"/>
              </a:rPr>
              <a:t>more aligned with broader population in NICE scope </a:t>
            </a:r>
          </a:p>
          <a:p>
            <a:pPr marL="285750" indent="-285750">
              <a:spcBef>
                <a:spcPts val="200"/>
              </a:spcBef>
              <a:spcAft>
                <a:spcPts val="200"/>
              </a:spcAft>
              <a:buFont typeface="Arial" panose="020B0604020202020204" pitchFamily="34" charset="0"/>
              <a:buChar char="•"/>
            </a:pPr>
            <a:r>
              <a:rPr lang="en-GB" sz="1800" dirty="0">
                <a:solidFill>
                  <a:schemeClr val="tx1"/>
                </a:solidFill>
                <a:effectLst/>
                <a:latin typeface="+mj-lt"/>
                <a:ea typeface="Times New Roman" panose="02020603050405020304" pitchFamily="18" charset="0"/>
              </a:rPr>
              <a:t>Only </a:t>
            </a:r>
            <a:r>
              <a:rPr lang="en-GB" sz="1800" kern="1200" dirty="0">
                <a:solidFill>
                  <a:schemeClr val="tx1"/>
                </a:solidFill>
                <a:effectLst/>
                <a:latin typeface="+mj-lt"/>
                <a:ea typeface="+mn-ea"/>
                <a:cs typeface="+mn-cs"/>
              </a:rPr>
              <a:t>SURPASS-4 allowed prior triple therapy  (</a:t>
            </a:r>
            <a:r>
              <a:rPr lang="en-GB" dirty="0">
                <a:solidFill>
                  <a:schemeClr val="tx1"/>
                </a:solidFill>
                <a:latin typeface="+mj-lt"/>
              </a:rPr>
              <a:t>but only</a:t>
            </a:r>
            <a:r>
              <a:rPr lang="en-GB" sz="1800" kern="1200" dirty="0">
                <a:solidFill>
                  <a:schemeClr val="tx1"/>
                </a:solidFill>
                <a:effectLst/>
                <a:latin typeface="+mj-lt"/>
                <a:ea typeface="Times New Roman" panose="02020603050405020304" pitchFamily="18" charset="0"/>
                <a:cs typeface="+mn-cs"/>
              </a:rPr>
              <a:t> ~</a:t>
            </a: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r>
              <a:rPr lang="en-GB" sz="1800" kern="1200" dirty="0">
                <a:solidFill>
                  <a:schemeClr val="tx1"/>
                </a:solidFill>
                <a:effectLst/>
                <a:latin typeface="+mj-lt"/>
                <a:ea typeface="Times New Roman" panose="02020603050405020304" pitchFamily="18" charset="0"/>
                <a:cs typeface="+mn-cs"/>
              </a:rPr>
              <a:t>people had it</a:t>
            </a:r>
            <a:r>
              <a:rPr lang="en-GB" dirty="0">
                <a:solidFill>
                  <a:schemeClr val="tx1"/>
                </a:solidFill>
                <a:latin typeface="+mj-lt"/>
                <a:ea typeface="Times New Roman" panose="02020603050405020304" pitchFamily="18" charset="0"/>
              </a:rPr>
              <a:t>)</a:t>
            </a:r>
          </a:p>
        </p:txBody>
      </p:sp>
      <p:sp>
        <p:nvSpPr>
          <p:cNvPr id="11" name="TextBox 10">
            <a:extLst>
              <a:ext uri="{FF2B5EF4-FFF2-40B4-BE49-F238E27FC236}">
                <a16:creationId xmlns:a16="http://schemas.microsoft.com/office/drawing/2014/main" id="{248A86D6-2B80-792B-2D79-F57EA6F40EA1}"/>
              </a:ext>
            </a:extLst>
          </p:cNvPr>
          <p:cNvSpPr txBox="1"/>
          <p:nvPr/>
        </p:nvSpPr>
        <p:spPr>
          <a:xfrm>
            <a:off x="6343048" y="4854825"/>
            <a:ext cx="5611529" cy="1528624"/>
          </a:xfrm>
          <a:prstGeom prst="rect">
            <a:avLst/>
          </a:prstGeom>
          <a:noFill/>
        </p:spPr>
        <p:txBody>
          <a:bodyPr wrap="square">
            <a:spAutoFit/>
          </a:bodyPr>
          <a:lstStyle/>
          <a:p>
            <a:pPr marL="285750" indent="-285750">
              <a:spcBef>
                <a:spcPts val="200"/>
              </a:spcBef>
              <a:spcAft>
                <a:spcPts val="200"/>
              </a:spcAft>
              <a:buFont typeface="Arial" panose="020B0604020202020204" pitchFamily="34" charset="0"/>
              <a:buChar char="•"/>
            </a:pPr>
            <a:r>
              <a:rPr lang="en-GB" dirty="0">
                <a:solidFill>
                  <a:schemeClr val="tx1"/>
                </a:solidFill>
                <a:latin typeface="Arial" panose="020B0604020202020204" pitchFamily="34" charset="0"/>
              </a:rPr>
              <a:t>SURPASS subgroup analysis: showed significant effect on HbA1c; had limited ability to test hyp</a:t>
            </a:r>
            <a:r>
              <a:rPr lang="en-GB" dirty="0">
                <a:latin typeface="Arial" panose="020B0604020202020204" pitchFamily="34" charset="0"/>
              </a:rPr>
              <a:t>othesis of </a:t>
            </a:r>
            <a:r>
              <a:rPr lang="en-GB" dirty="0">
                <a:solidFill>
                  <a:schemeClr val="tx1"/>
                </a:solidFill>
                <a:latin typeface="Arial" panose="020B0604020202020204" pitchFamily="34" charset="0"/>
              </a:rPr>
              <a:t>baseline OAD independence as so few people had 3 OADs at baseline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rPr>
              <a:t>Critique of NMA-related analyses on </a:t>
            </a:r>
            <a:r>
              <a:rPr lang="en-GB" dirty="0">
                <a:solidFill>
                  <a:schemeClr val="tx1"/>
                </a:solidFill>
                <a:latin typeface="Arial" panose="020B0604020202020204" pitchFamily="34" charset="0"/>
              </a:rPr>
              <a:t>previous slide</a:t>
            </a:r>
            <a:endParaRPr lang="en-GB" sz="1800" kern="1200" dirty="0">
              <a:solidFill>
                <a:schemeClr val="tx1"/>
              </a:solidFill>
              <a:effectLst/>
              <a:latin typeface="+mj-lt"/>
              <a:ea typeface="Times New Roman" panose="02020603050405020304" pitchFamily="18" charset="0"/>
              <a:cs typeface="+mn-cs"/>
            </a:endParaRPr>
          </a:p>
        </p:txBody>
      </p:sp>
    </p:spTree>
    <p:extLst>
      <p:ext uri="{BB962C8B-B14F-4D97-AF65-F5344CB8AC3E}">
        <p14:creationId xmlns:p14="http://schemas.microsoft.com/office/powerpoint/2010/main" val="1071766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4E1D21-37B6-4DED-9C97-E9DA5819D47B}"/>
              </a:ext>
            </a:extLst>
          </p:cNvPr>
          <p:cNvSpPr/>
          <p:nvPr/>
        </p:nvSpPr>
        <p:spPr>
          <a:xfrm>
            <a:off x="5861783" y="2271938"/>
            <a:ext cx="6192000" cy="32442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mj-lt"/>
              </a:rPr>
              <a:t>Concerned lack of applicability to clinical practice where titration is permitted</a:t>
            </a:r>
          </a:p>
          <a:p>
            <a:pPr marL="285750" indent="-285750">
              <a:buFont typeface="Arial" panose="020B0604020202020204" pitchFamily="34" charset="0"/>
              <a:buChar char="•"/>
            </a:pPr>
            <a:r>
              <a:rPr lang="en-GB" dirty="0">
                <a:solidFill>
                  <a:schemeClr val="tx1"/>
                </a:solidFill>
                <a:latin typeface="+mj-lt"/>
              </a:rPr>
              <a:t>Mismatch applies even if there is no de-escalation as comparison between treatments depend both on relative effectiveness between two maintenance doses and proportion of patients who escalate (which may vary) </a:t>
            </a:r>
          </a:p>
          <a:p>
            <a:pPr marL="285750" indent="-285750">
              <a:buFont typeface="Arial" panose="020B0604020202020204" pitchFamily="34" charset="0"/>
              <a:buChar char="•"/>
            </a:pPr>
            <a:r>
              <a:rPr lang="en-GB" dirty="0">
                <a:solidFill>
                  <a:schemeClr val="tx1"/>
                </a:solidFill>
                <a:latin typeface="+mj-lt"/>
              </a:rPr>
              <a:t>In the absence of titrated treatment evidence, comparison in tirzepatide 10 mg stratum might be closest approximation: efficacy likely underestimated for 5 mg and overestimated for 15 mg strata</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5961298" y="5602108"/>
            <a:ext cx="6092485" cy="603390"/>
            <a:chOff x="1498032" y="5610559"/>
            <a:chExt cx="4284100" cy="742632"/>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610559"/>
              <a:ext cx="3964070" cy="70892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How is an individual’s optimal dose determined in clinical practice?</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98032" y="5610563"/>
              <a:ext cx="405031" cy="742628"/>
              <a:chOff x="-1398461" y="4112326"/>
              <a:chExt cx="405031" cy="742628"/>
            </a:xfrm>
          </p:grpSpPr>
          <p:sp>
            <p:nvSpPr>
              <p:cNvPr id="20" name="Oval 19">
                <a:extLst>
                  <a:ext uri="{FF2B5EF4-FFF2-40B4-BE49-F238E27FC236}">
                    <a16:creationId xmlns:a16="http://schemas.microsoft.com/office/drawing/2014/main" id="{48838C65-6756-4939-9479-5E73E09012AB}"/>
                  </a:ext>
                </a:extLst>
              </p:cNvPr>
              <p:cNvSpPr/>
              <p:nvPr/>
            </p:nvSpPr>
            <p:spPr>
              <a:xfrm>
                <a:off x="-1398461" y="4112326"/>
                <a:ext cx="405031" cy="70892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0703" y="4146031"/>
                <a:ext cx="355158" cy="70892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271207" y="967411"/>
            <a:ext cx="11782575" cy="12269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mj-lt"/>
                <a:ea typeface="Times New Roman" panose="02020603050405020304" pitchFamily="18" charset="0"/>
              </a:rPr>
              <a:t>Tirzepatide MA: titrated as needed to recommended maintenance doses of 5 mg, 10 mg, or 15 mg</a:t>
            </a:r>
          </a:p>
          <a:p>
            <a:pPr marL="285750" indent="-285750">
              <a:buFont typeface="Arial" panose="020B0604020202020204" pitchFamily="34" charset="0"/>
              <a:buChar char="•"/>
            </a:pPr>
            <a:r>
              <a:rPr lang="en-GB" sz="1800" dirty="0">
                <a:solidFill>
                  <a:schemeClr val="tx1"/>
                </a:solidFill>
                <a:effectLst/>
                <a:latin typeface="+mj-lt"/>
                <a:ea typeface="Times New Roman" panose="02020603050405020304" pitchFamily="18" charset="0"/>
              </a:rPr>
              <a:t>Company’s analyses stratified by maximum maintenance dose into 5 mg, 10 mg and 15 mg groups, without titration permitted between maintenance doses</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187797" y="66598"/>
            <a:ext cx="12004203" cy="592817"/>
          </a:xfrm>
        </p:spPr>
        <p:txBody>
          <a:bodyPr>
            <a:normAutofit fontScale="90000"/>
          </a:bodyPr>
          <a:lstStyle/>
          <a:p>
            <a:r>
              <a:rPr lang="en-GB" dirty="0"/>
              <a:t>Key issue: Mismatch between tirzepatide administration in clinical practice and in trials, NMA and cost-effectiveness analyses  </a:t>
            </a:r>
            <a:br>
              <a:rPr lang="en-GB" dirty="0"/>
            </a:br>
            <a:endParaRPr lang="en-GB" dirty="0"/>
          </a:p>
        </p:txBody>
      </p:sp>
      <p:sp>
        <p:nvSpPr>
          <p:cNvPr id="5" name="Text Placeholder 1">
            <a:extLst>
              <a:ext uri="{FF2B5EF4-FFF2-40B4-BE49-F238E27FC236}">
                <a16:creationId xmlns:a16="http://schemas.microsoft.com/office/drawing/2014/main" id="{70538BA6-95AF-3E25-2E4D-6D2E62BB938B}"/>
              </a:ext>
            </a:extLst>
          </p:cNvPr>
          <p:cNvSpPr txBox="1">
            <a:spLocks/>
          </p:cNvSpPr>
          <p:nvPr/>
        </p:nvSpPr>
        <p:spPr>
          <a:xfrm>
            <a:off x="932837" y="6293865"/>
            <a:ext cx="10707742" cy="576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aseline="30000" dirty="0"/>
              <a:t>a </a:t>
            </a:r>
            <a:r>
              <a:rPr lang="en-GB" dirty="0"/>
              <a:t>Company response to EAG report May 2023. Abbreviations: CEA, cost effectiveness analysis; </a:t>
            </a:r>
            <a:r>
              <a:rPr lang="en-GB" dirty="0">
                <a:solidFill>
                  <a:schemeClr val="tx1"/>
                </a:solidFill>
                <a:latin typeface="+mj-lt"/>
                <a:ea typeface="Times New Roman" panose="02020603050405020304" pitchFamily="18" charset="0"/>
              </a:rPr>
              <a:t>GI, gastrointestinal; GLP-1, glucagon-like peptide-1; HbA1c, glycated haemoglobin; </a:t>
            </a:r>
            <a:r>
              <a:rPr lang="en-GB" dirty="0"/>
              <a:t>MA, marketing authorisation; NMA, network meta-analysis; </a:t>
            </a:r>
            <a:r>
              <a:rPr lang="en-GB" dirty="0">
                <a:solidFill>
                  <a:schemeClr val="tx1"/>
                </a:solidFill>
                <a:latin typeface="+mj-lt"/>
                <a:ea typeface="Times New Roman" panose="02020603050405020304" pitchFamily="18" charset="0"/>
              </a:rPr>
              <a:t>RA, receptor agonist</a:t>
            </a:r>
            <a:endParaRPr lang="en-GB" dirty="0"/>
          </a:p>
          <a:p>
            <a:endParaRPr lang="en-GB" dirty="0"/>
          </a:p>
          <a:p>
            <a:endParaRPr lang="en-GB" dirty="0"/>
          </a:p>
        </p:txBody>
      </p:sp>
      <p:sp>
        <p:nvSpPr>
          <p:cNvPr id="4" name="Rectangle 3">
            <a:extLst>
              <a:ext uri="{FF2B5EF4-FFF2-40B4-BE49-F238E27FC236}">
                <a16:creationId xmlns:a16="http://schemas.microsoft.com/office/drawing/2014/main" id="{C9E9E957-3533-0E48-2075-7FA23376BEE5}"/>
              </a:ext>
            </a:extLst>
          </p:cNvPr>
          <p:cNvSpPr/>
          <p:nvPr/>
        </p:nvSpPr>
        <p:spPr>
          <a:xfrm>
            <a:off x="271208" y="2271937"/>
            <a:ext cx="5475074" cy="394598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72000"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Accepts an issue – but notes it applies to all relevant comparator trials</a:t>
            </a:r>
          </a:p>
          <a:p>
            <a:pPr marL="285750" indent="-285750">
              <a:buFont typeface="Arial" panose="020B0604020202020204" pitchFamily="34" charset="0"/>
              <a:buChar char="•"/>
            </a:pPr>
            <a:r>
              <a:rPr lang="en-GB" dirty="0">
                <a:solidFill>
                  <a:schemeClr val="tx1"/>
                </a:solidFill>
                <a:latin typeface="Arial" panose="020B0604020202020204" pitchFamily="34" charset="0"/>
              </a:rPr>
              <a:t>Clinical practice: patients titrate to maintenance doses of GLP-1 RAs; few patients de-escalate to lower doses</a:t>
            </a:r>
          </a:p>
          <a:p>
            <a:pPr marL="285750" indent="-285750">
              <a:buFont typeface="Arial" panose="020B0604020202020204" pitchFamily="34" charset="0"/>
              <a:buChar char="•"/>
            </a:pPr>
            <a:r>
              <a:rPr lang="en-GB" dirty="0">
                <a:solidFill>
                  <a:schemeClr val="tx1"/>
                </a:solidFill>
                <a:latin typeface="Arial" panose="020B0604020202020204" pitchFamily="34" charset="0"/>
              </a:rPr>
              <a:t>Most important comparisons are within each recommended maintenance dose step, rather than between them (but all analyses provided) – because GLP-1 RAs and </a:t>
            </a:r>
            <a:r>
              <a:rPr lang="en-GB" dirty="0" err="1">
                <a:solidFill>
                  <a:schemeClr val="tx1"/>
                </a:solidFill>
                <a:latin typeface="Arial" panose="020B0604020202020204" pitchFamily="34" charset="0"/>
              </a:rPr>
              <a:t>tirzepatide</a:t>
            </a:r>
            <a:r>
              <a:rPr lang="en-GB" dirty="0">
                <a:solidFill>
                  <a:schemeClr val="tx1"/>
                </a:solidFill>
                <a:latin typeface="Arial" panose="020B0604020202020204" pitchFamily="34" charset="0"/>
              </a:rPr>
              <a:t> exhibit dose-response relationship in terms of efficacy and GI side-effects; patients unable to tolerate higher doses of one GLP-1 RA not expected to tolerate higher doses of another GLP-1 RA or tirzepatide</a:t>
            </a:r>
          </a:p>
        </p:txBody>
      </p:sp>
    </p:spTree>
    <p:extLst>
      <p:ext uri="{BB962C8B-B14F-4D97-AF65-F5344CB8AC3E}">
        <p14:creationId xmlns:p14="http://schemas.microsoft.com/office/powerpoint/2010/main" val="3050332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7F924-B9E9-45CF-B702-E7E77DDDD1B3}"/>
              </a:ext>
            </a:extLst>
          </p:cNvPr>
          <p:cNvSpPr>
            <a:spLocks noGrp="1"/>
          </p:cNvSpPr>
          <p:nvPr>
            <p:ph type="ctrTitle"/>
          </p:nvPr>
        </p:nvSpPr>
        <p:spPr/>
        <p:txBody>
          <a:bodyPr/>
          <a:lstStyle/>
          <a:p>
            <a:r>
              <a:rPr lang="en-GB" dirty="0"/>
              <a:t>Cost effectiveness</a:t>
            </a:r>
          </a:p>
        </p:txBody>
      </p:sp>
      <p:sp>
        <p:nvSpPr>
          <p:cNvPr id="3" name="Subtitle 2">
            <a:extLst>
              <a:ext uri="{FF2B5EF4-FFF2-40B4-BE49-F238E27FC236}">
                <a16:creationId xmlns:a16="http://schemas.microsoft.com/office/drawing/2014/main" id="{8F8E8A02-7C51-4188-B745-E25805E96824}"/>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821839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descr="Key issues for discussion, including clinical and cost effectiveness">
            <a:extLst>
              <a:ext uri="{FF2B5EF4-FFF2-40B4-BE49-F238E27FC236}">
                <a16:creationId xmlns:a16="http://schemas.microsoft.com/office/drawing/2014/main" id="{A94190EE-F4C3-48A7-918D-4A104E53CFA4}"/>
              </a:ext>
            </a:extLst>
          </p:cNvPr>
          <p:cNvGraphicFramePr>
            <a:graphicFrameLocks noGrp="1"/>
          </p:cNvGraphicFramePr>
          <p:nvPr>
            <p:extLst>
              <p:ext uri="{D42A27DB-BD31-4B8C-83A1-F6EECF244321}">
                <p14:modId xmlns:p14="http://schemas.microsoft.com/office/powerpoint/2010/main" val="232834140"/>
              </p:ext>
            </p:extLst>
          </p:nvPr>
        </p:nvGraphicFramePr>
        <p:xfrm>
          <a:off x="466724" y="1836684"/>
          <a:ext cx="10876190" cy="4117802"/>
        </p:xfrm>
        <a:graphic>
          <a:graphicData uri="http://schemas.openxmlformats.org/drawingml/2006/table">
            <a:tbl>
              <a:tblPr firstRow="1" bandRow="1">
                <a:tableStyleId>{5C22544A-7EE6-4342-B048-85BDC9FD1C3A}</a:tableStyleId>
              </a:tblPr>
              <a:tblGrid>
                <a:gridCol w="10876190">
                  <a:extLst>
                    <a:ext uri="{9D8B030D-6E8A-4147-A177-3AD203B41FA5}">
                      <a16:colId xmlns:a16="http://schemas.microsoft.com/office/drawing/2014/main" val="3322847139"/>
                    </a:ext>
                  </a:extLst>
                </a:gridCol>
              </a:tblGrid>
              <a:tr h="427641">
                <a:tc>
                  <a:txBody>
                    <a:bodyPr/>
                    <a:lstStyle/>
                    <a:p>
                      <a:r>
                        <a:rPr lang="en-GB" sz="1800" dirty="0">
                          <a:latin typeface="+mn-lt"/>
                        </a:rPr>
                        <a:t>Issues</a:t>
                      </a:r>
                    </a:p>
                  </a:txBody>
                  <a:tcPr/>
                </a:tc>
                <a:extLst>
                  <a:ext uri="{0D108BD9-81ED-4DB2-BD59-A6C34878D82A}">
                    <a16:rowId xmlns:a16="http://schemas.microsoft.com/office/drawing/2014/main" val="2647452487"/>
                  </a:ext>
                </a:extLst>
              </a:tr>
              <a:tr h="427641">
                <a:tc>
                  <a:txBody>
                    <a:bodyPr/>
                    <a:lstStyle/>
                    <a:p>
                      <a:pPr marL="0" marR="0" lvl="0" indent="0" algn="l" defTabSz="914400" rtl="0" eaLnBrk="1" fontAlgn="auto" latinLnBrk="0" hangingPunct="1">
                        <a:lnSpc>
                          <a:spcPct val="115000"/>
                        </a:lnSpc>
                        <a:spcBef>
                          <a:spcPts val="200"/>
                        </a:spcBef>
                        <a:spcAft>
                          <a:spcPts val="200"/>
                        </a:spcAft>
                        <a:buClrTx/>
                        <a:buSzTx/>
                        <a:buFontTx/>
                        <a:buNone/>
                        <a:tabLst/>
                        <a:defRPr/>
                      </a:pPr>
                      <a:r>
                        <a:rPr lang="en-GB" sz="1800" kern="1200" dirty="0">
                          <a:solidFill>
                            <a:schemeClr val="tx1"/>
                          </a:solidFill>
                          <a:effectLst/>
                          <a:latin typeface="+mn-lt"/>
                          <a:ea typeface="Calibri" panose="020F0502020204030204" pitchFamily="34" charset="0"/>
                          <a:cs typeface="Times New Roman" panose="02020603050405020304" pitchFamily="18" charset="0"/>
                        </a:rPr>
                        <a:t>Company’s modelling approach not adequately justified</a:t>
                      </a:r>
                    </a:p>
                  </a:txBody>
                  <a:tcPr marL="68580" marR="68580" marT="0" marB="0"/>
                </a:tc>
                <a:extLst>
                  <a:ext uri="{0D108BD9-81ED-4DB2-BD59-A6C34878D82A}">
                    <a16:rowId xmlns:a16="http://schemas.microsoft.com/office/drawing/2014/main" val="1928098450"/>
                  </a:ext>
                </a:extLst>
              </a:tr>
              <a:tr h="427641">
                <a:tc>
                  <a:txBody>
                    <a:bodyPr/>
                    <a:lstStyle/>
                    <a:p>
                      <a:pPr marL="0" marR="0" lvl="0" indent="0" algn="l" defTabSz="914400" rtl="0" eaLnBrk="1" fontAlgn="auto" latinLnBrk="0" hangingPunct="1">
                        <a:lnSpc>
                          <a:spcPct val="115000"/>
                        </a:lnSpc>
                        <a:spcBef>
                          <a:spcPts val="200"/>
                        </a:spcBef>
                        <a:spcAft>
                          <a:spcPts val="200"/>
                        </a:spcAft>
                        <a:buClrTx/>
                        <a:buSzTx/>
                        <a:buFontTx/>
                        <a:buNone/>
                        <a:tabLst/>
                        <a:defRPr/>
                      </a:pPr>
                      <a:r>
                        <a:rPr lang="en-GB" sz="1800" kern="1200" dirty="0">
                          <a:solidFill>
                            <a:schemeClr val="dk1"/>
                          </a:solidFill>
                          <a:effectLst/>
                          <a:latin typeface="+mn-lt"/>
                          <a:ea typeface="+mn-ea"/>
                          <a:cs typeface="+mn-cs"/>
                        </a:rPr>
                        <a:t>Technical verification of company model insufficient</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2823224"/>
                  </a:ext>
                </a:extLst>
              </a:tr>
              <a:tr h="696674">
                <a:tc>
                  <a:txBody>
                    <a:bodyPr/>
                    <a:lstStyle/>
                    <a:p>
                      <a:pPr marL="0" marR="0" lvl="0" indent="0" algn="l" defTabSz="914400" rtl="0" eaLnBrk="1" fontAlgn="auto" latinLnBrk="0" hangingPunct="1">
                        <a:lnSpc>
                          <a:spcPct val="115000"/>
                        </a:lnSpc>
                        <a:spcBef>
                          <a:spcPts val="200"/>
                        </a:spcBef>
                        <a:spcAft>
                          <a:spcPts val="200"/>
                        </a:spcAft>
                        <a:buClrTx/>
                        <a:buSzTx/>
                        <a:buFontTx/>
                        <a:buNone/>
                        <a:tabLst/>
                        <a:defRPr/>
                      </a:pPr>
                      <a:r>
                        <a:rPr lang="en-GB" sz="1800" strike="noStrike" kern="1200" dirty="0">
                          <a:solidFill>
                            <a:schemeClr val="tx1"/>
                          </a:solidFill>
                          <a:effectLst/>
                          <a:latin typeface="+mn-lt"/>
                          <a:ea typeface="Calibri" panose="020F0502020204030204" pitchFamily="34" charset="0"/>
                          <a:cs typeface="Times New Roman" panose="02020603050405020304" pitchFamily="18" charset="0"/>
                        </a:rPr>
                        <a:t>No comparative evidence on treatment effects on macro- and micro-vascular complications - modelling used. </a:t>
                      </a:r>
                      <a:r>
                        <a:rPr lang="en-GB" sz="1800" kern="1200" dirty="0">
                          <a:solidFill>
                            <a:schemeClr val="dk1"/>
                          </a:solidFill>
                          <a:effectLst/>
                          <a:latin typeface="+mn-lt"/>
                          <a:ea typeface="Calibri" panose="020F0502020204030204" pitchFamily="34" charset="0"/>
                          <a:cs typeface="Times New Roman" panose="02020603050405020304" pitchFamily="18" charset="0"/>
                        </a:rPr>
                        <a:t>Selection and use of risk models to estimate complications not adequately justified</a:t>
                      </a:r>
                    </a:p>
                  </a:txBody>
                  <a:tcPr marL="68580" marR="68580" marT="0" marB="0"/>
                </a:tc>
                <a:extLst>
                  <a:ext uri="{0D108BD9-81ED-4DB2-BD59-A6C34878D82A}">
                    <a16:rowId xmlns:a16="http://schemas.microsoft.com/office/drawing/2014/main" val="615797418"/>
                  </a:ext>
                </a:extLst>
              </a:tr>
              <a:tr h="427641">
                <a:tc>
                  <a:txBody>
                    <a:bodyPr/>
                    <a:lstStyle/>
                    <a:p>
                      <a:pPr>
                        <a:lnSpc>
                          <a:spcPct val="115000"/>
                        </a:lnSpc>
                        <a:spcBef>
                          <a:spcPts val="200"/>
                        </a:spcBef>
                        <a:spcAft>
                          <a:spcPts val="200"/>
                        </a:spcAft>
                      </a:pPr>
                      <a:r>
                        <a:rPr lang="en-GB" sz="1800" kern="1200" dirty="0">
                          <a:solidFill>
                            <a:schemeClr val="tx1"/>
                          </a:solidFill>
                          <a:effectLst/>
                          <a:latin typeface="+mn-lt"/>
                          <a:ea typeface="+mn-ea"/>
                          <a:cs typeface="+mn-cs"/>
                        </a:rPr>
                        <a:t>No justification for no treatment effect waning when extrapolating treatment effectiveness data</a:t>
                      </a:r>
                    </a:p>
                  </a:txBody>
                  <a:tcPr marL="68580" marR="68580" marT="0" marB="0"/>
                </a:tc>
                <a:extLst>
                  <a:ext uri="{0D108BD9-81ED-4DB2-BD59-A6C34878D82A}">
                    <a16:rowId xmlns:a16="http://schemas.microsoft.com/office/drawing/2014/main" val="4286048228"/>
                  </a:ext>
                </a:extLst>
              </a:tr>
              <a:tr h="427641">
                <a:tc>
                  <a:txBody>
                    <a:bodyPr/>
                    <a:lstStyle/>
                    <a:p>
                      <a:pPr>
                        <a:lnSpc>
                          <a:spcPct val="115000"/>
                        </a:lnSpc>
                        <a:spcBef>
                          <a:spcPts val="200"/>
                        </a:spcBef>
                        <a:spcAft>
                          <a:spcPts val="200"/>
                        </a:spcAft>
                      </a:pPr>
                      <a:r>
                        <a:rPr lang="en-GB" sz="1800" kern="1200" dirty="0">
                          <a:solidFill>
                            <a:schemeClr val="tx1"/>
                          </a:solidFill>
                          <a:effectLst/>
                          <a:latin typeface="+mn-lt"/>
                          <a:ea typeface="+mn-ea"/>
                          <a:cs typeface="+mn-cs"/>
                        </a:rPr>
                        <a:t>Only one criterion (HbA1c threshold) for treatment discontinuation/intensification applied in model </a:t>
                      </a:r>
                    </a:p>
                  </a:txBody>
                  <a:tcPr marL="68580" marR="68580" marT="0" marB="0"/>
                </a:tc>
                <a:extLst>
                  <a:ext uri="{0D108BD9-81ED-4DB2-BD59-A6C34878D82A}">
                    <a16:rowId xmlns:a16="http://schemas.microsoft.com/office/drawing/2014/main" val="2781617174"/>
                  </a:ext>
                </a:extLst>
              </a:tr>
              <a:tr h="427641">
                <a:tc>
                  <a:txBody>
                    <a:bodyPr/>
                    <a:lstStyle/>
                    <a:p>
                      <a:pPr>
                        <a:lnSpc>
                          <a:spcPct val="115000"/>
                        </a:lnSpc>
                        <a:spcBef>
                          <a:spcPts val="200"/>
                        </a:spcBef>
                        <a:spcAft>
                          <a:spcPts val="200"/>
                        </a:spcAft>
                      </a:pPr>
                      <a:r>
                        <a:rPr lang="en-GB" sz="1800" kern="1200" dirty="0">
                          <a:solidFill>
                            <a:schemeClr val="tx1"/>
                          </a:solidFill>
                          <a:effectLst/>
                          <a:latin typeface="+mn-lt"/>
                          <a:ea typeface="+mn-ea"/>
                          <a:cs typeface="+mn-cs"/>
                        </a:rPr>
                        <a:t>Not all adverse events incorporated for all treatments</a:t>
                      </a:r>
                    </a:p>
                  </a:txBody>
                  <a:tcPr marL="68580" marR="68580" marT="0" marB="0"/>
                </a:tc>
                <a:extLst>
                  <a:ext uri="{0D108BD9-81ED-4DB2-BD59-A6C34878D82A}">
                    <a16:rowId xmlns:a16="http://schemas.microsoft.com/office/drawing/2014/main" val="3271093687"/>
                  </a:ext>
                </a:extLst>
              </a:tr>
              <a:tr h="427641">
                <a:tc>
                  <a:txBody>
                    <a:bodyPr/>
                    <a:lstStyle/>
                    <a:p>
                      <a:pPr>
                        <a:lnSpc>
                          <a:spcPct val="115000"/>
                        </a:lnSpc>
                        <a:spcBef>
                          <a:spcPts val="200"/>
                        </a:spcBef>
                        <a:spcAft>
                          <a:spcPts val="200"/>
                        </a:spcAft>
                      </a:pPr>
                      <a:r>
                        <a:rPr lang="en-GB" sz="1800" kern="1200" dirty="0">
                          <a:solidFill>
                            <a:schemeClr val="tx1"/>
                          </a:solidFill>
                          <a:effectLst/>
                          <a:latin typeface="+mn-lt"/>
                          <a:ea typeface="+mn-ea"/>
                          <a:cs typeface="+mn-cs"/>
                        </a:rPr>
                        <a:t>Potentially inappropriate </a:t>
                      </a:r>
                      <a:r>
                        <a:rPr lang="en-GB" dirty="0">
                          <a:solidFill>
                            <a:schemeClr val="tx1"/>
                          </a:solidFill>
                        </a:rPr>
                        <a:t>probabilistic sensitivity analyses</a:t>
                      </a:r>
                      <a:endParaRPr lang="en-GB" sz="18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167246223"/>
                  </a:ext>
                </a:extLst>
              </a:tr>
              <a:tr h="427641">
                <a:tc>
                  <a:txBody>
                    <a:bodyPr/>
                    <a:lstStyle/>
                    <a:p>
                      <a:pPr>
                        <a:lnSpc>
                          <a:spcPct val="115000"/>
                        </a:lnSpc>
                        <a:spcBef>
                          <a:spcPts val="200"/>
                        </a:spcBef>
                        <a:spcAft>
                          <a:spcPts val="200"/>
                        </a:spcAft>
                      </a:pPr>
                      <a:r>
                        <a:rPr lang="en-GB" sz="1800" kern="1200" dirty="0">
                          <a:solidFill>
                            <a:schemeClr val="dk1"/>
                          </a:solidFill>
                          <a:effectLst/>
                          <a:latin typeface="+mn-lt"/>
                          <a:ea typeface="+mn-ea"/>
                          <a:cs typeface="+mn-cs"/>
                        </a:rPr>
                        <a:t>No full deterministic one-way sensitivity analyses</a:t>
                      </a:r>
                    </a:p>
                  </a:txBody>
                  <a:tcPr marL="68580" marR="68580" marT="0" marB="0"/>
                </a:tc>
                <a:extLst>
                  <a:ext uri="{0D108BD9-81ED-4DB2-BD59-A6C34878D82A}">
                    <a16:rowId xmlns:a16="http://schemas.microsoft.com/office/drawing/2014/main" val="710463053"/>
                  </a:ext>
                </a:extLst>
              </a:tr>
            </a:tbl>
          </a:graphicData>
        </a:graphic>
      </p:graphicFrame>
      <p:sp>
        <p:nvSpPr>
          <p:cNvPr id="9" name="Title 8">
            <a:extLst>
              <a:ext uri="{FF2B5EF4-FFF2-40B4-BE49-F238E27FC236}">
                <a16:creationId xmlns:a16="http://schemas.microsoft.com/office/drawing/2014/main" id="{EDC34036-A7A6-E00B-516C-A07E5F9B7441}"/>
              </a:ext>
            </a:extLst>
          </p:cNvPr>
          <p:cNvSpPr>
            <a:spLocks noGrp="1"/>
          </p:cNvSpPr>
          <p:nvPr>
            <p:ph type="title"/>
          </p:nvPr>
        </p:nvSpPr>
        <p:spPr/>
        <p:txBody>
          <a:bodyPr/>
          <a:lstStyle/>
          <a:p>
            <a:r>
              <a:rPr lang="en-GB" dirty="0"/>
              <a:t>Key issues (2)</a:t>
            </a:r>
          </a:p>
        </p:txBody>
      </p:sp>
      <p:sp>
        <p:nvSpPr>
          <p:cNvPr id="7" name="Text Placeholder 4">
            <a:extLst>
              <a:ext uri="{FF2B5EF4-FFF2-40B4-BE49-F238E27FC236}">
                <a16:creationId xmlns:a16="http://schemas.microsoft.com/office/drawing/2014/main" id="{D7C5241D-6DAB-89DB-0FE9-86E62474686D}"/>
              </a:ext>
            </a:extLst>
          </p:cNvPr>
          <p:cNvSpPr txBox="1">
            <a:spLocks/>
          </p:cNvSpPr>
          <p:nvPr/>
        </p:nvSpPr>
        <p:spPr>
          <a:xfrm>
            <a:off x="466722" y="1200394"/>
            <a:ext cx="1125078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ea typeface="Times New Roman" panose="02020603050405020304" pitchFamily="18" charset="0"/>
                <a:cs typeface="Courier New" panose="02070309020205020404" pitchFamily="49" charset="0"/>
              </a:rPr>
              <a:t>Cost effectiveness evidence</a:t>
            </a:r>
            <a:endParaRPr lang="en-GB" sz="2000" dirty="0"/>
          </a:p>
        </p:txBody>
      </p:sp>
    </p:spTree>
    <p:extLst>
      <p:ext uri="{BB962C8B-B14F-4D97-AF65-F5344CB8AC3E}">
        <p14:creationId xmlns:p14="http://schemas.microsoft.com/office/powerpoint/2010/main" val="332371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65713C-485C-40EC-961C-1FD48E3667B5}"/>
              </a:ext>
            </a:extLst>
          </p:cNvPr>
          <p:cNvSpPr txBox="1"/>
          <p:nvPr/>
        </p:nvSpPr>
        <p:spPr>
          <a:xfrm>
            <a:off x="8523766" y="1566952"/>
            <a:ext cx="3544306" cy="3447098"/>
          </a:xfrm>
          <a:prstGeom prst="rect">
            <a:avLst/>
          </a:prstGeom>
          <a:noFill/>
        </p:spPr>
        <p:txBody>
          <a:bodyPr wrap="square" rtlCol="0">
            <a:spAutoFit/>
          </a:bodyPr>
          <a:lstStyle/>
          <a:p>
            <a:r>
              <a:rPr lang="en-GB" dirty="0">
                <a:latin typeface="Arial" panose="020B0604020202020204" pitchFamily="34" charset="0"/>
              </a:rPr>
              <a:t>Technology affects </a:t>
            </a:r>
            <a:r>
              <a:rPr lang="en-GB" b="1" dirty="0">
                <a:latin typeface="Arial" panose="020B0604020202020204" pitchFamily="34" charset="0"/>
              </a:rPr>
              <a:t>costs</a:t>
            </a:r>
            <a:r>
              <a:rPr lang="en-GB" dirty="0">
                <a:latin typeface="Arial" panose="020B0604020202020204" pitchFamily="34" charset="0"/>
              </a:rPr>
              <a:t> by:</a:t>
            </a:r>
          </a:p>
          <a:p>
            <a:pPr marL="285750" lvl="0" indent="-285750">
              <a:spcBef>
                <a:spcPts val="300"/>
              </a:spcBef>
              <a:spcAft>
                <a:spcPts val="900"/>
              </a:spcAft>
              <a:buFont typeface="Arial" panose="020B0604020202020204" pitchFamily="34" charset="0"/>
              <a:buChar char="•"/>
            </a:pPr>
            <a:r>
              <a:rPr lang="en-GB" dirty="0">
                <a:latin typeface="Arial" panose="020B0604020202020204" pitchFamily="34" charset="0"/>
              </a:rPr>
              <a:t>Additional treatment costs</a:t>
            </a:r>
            <a:endParaRPr lang="en-GB" strike="sngStrike" dirty="0">
              <a:solidFill>
                <a:srgbClr val="FF0000"/>
              </a:solidFill>
              <a:latin typeface="Arial" panose="020B0604020202020204" pitchFamily="34" charset="0"/>
            </a:endParaRPr>
          </a:p>
          <a:p>
            <a:pPr marL="285750" lvl="0" indent="-285750">
              <a:spcBef>
                <a:spcPts val="300"/>
              </a:spcBef>
              <a:spcAft>
                <a:spcPts val="900"/>
              </a:spcAft>
              <a:buFont typeface="Arial" panose="020B0604020202020204" pitchFamily="34" charset="0"/>
              <a:buChar char="•"/>
            </a:pPr>
            <a:r>
              <a:rPr lang="en-GB" dirty="0">
                <a:latin typeface="Arial" panose="020B0604020202020204" pitchFamily="34" charset="0"/>
              </a:rPr>
              <a:t>Reductions in diabetes-related complication costs (especially cardiovascular events avoided)</a:t>
            </a:r>
          </a:p>
          <a:p>
            <a:endParaRPr lang="en-GB" dirty="0">
              <a:latin typeface="Arial" panose="020B0604020202020204" pitchFamily="34" charset="0"/>
            </a:endParaRPr>
          </a:p>
          <a:p>
            <a:r>
              <a:rPr lang="en-GB" dirty="0">
                <a:latin typeface="Arial" panose="020B0604020202020204" pitchFamily="34" charset="0"/>
              </a:rPr>
              <a:t>Technology affects </a:t>
            </a:r>
            <a:r>
              <a:rPr lang="en-GB" b="1" dirty="0">
                <a:latin typeface="Arial" panose="020B0604020202020204" pitchFamily="34" charset="0"/>
              </a:rPr>
              <a:t>QALYs</a:t>
            </a:r>
            <a:r>
              <a:rPr lang="en-GB" dirty="0">
                <a:latin typeface="Arial" panose="020B0604020202020204" pitchFamily="34" charset="0"/>
              </a:rPr>
              <a:t> by:</a:t>
            </a:r>
          </a:p>
          <a:p>
            <a:pPr marL="285750" indent="-285750">
              <a:buFont typeface="Arial" panose="020B0604020202020204" pitchFamily="34" charset="0"/>
              <a:buChar char="•"/>
            </a:pPr>
            <a:r>
              <a:rPr lang="en-GB" sz="1800" dirty="0">
                <a:effectLst/>
                <a:latin typeface="+mj-lt"/>
                <a:ea typeface="Times New Roman" panose="02020603050405020304" pitchFamily="18" charset="0"/>
              </a:rPr>
              <a:t>Reductions in diabetes-related complications </a:t>
            </a:r>
          </a:p>
          <a:p>
            <a:pPr marL="285750" indent="-285750">
              <a:buFont typeface="Arial" panose="020B0604020202020204" pitchFamily="34" charset="0"/>
              <a:buChar char="•"/>
            </a:pPr>
            <a:r>
              <a:rPr lang="en-GB" sz="1800" dirty="0">
                <a:effectLst/>
                <a:latin typeface="+mj-lt"/>
                <a:ea typeface="Times New Roman" panose="02020603050405020304" pitchFamily="18" charset="0"/>
              </a:rPr>
              <a:t>Reductions in </a:t>
            </a:r>
            <a:r>
              <a:rPr lang="en-GB" dirty="0">
                <a:latin typeface="+mj-lt"/>
              </a:rPr>
              <a:t>BMI</a:t>
            </a:r>
          </a:p>
        </p:txBody>
      </p:sp>
      <p:sp>
        <p:nvSpPr>
          <p:cNvPr id="17" name="Title 16">
            <a:extLst>
              <a:ext uri="{FF2B5EF4-FFF2-40B4-BE49-F238E27FC236}">
                <a16:creationId xmlns:a16="http://schemas.microsoft.com/office/drawing/2014/main" id="{A54012EF-38D3-A5A1-0454-EE063676FD2F}"/>
              </a:ext>
            </a:extLst>
          </p:cNvPr>
          <p:cNvSpPr>
            <a:spLocks noGrp="1"/>
          </p:cNvSpPr>
          <p:nvPr>
            <p:ph type="title"/>
          </p:nvPr>
        </p:nvSpPr>
        <p:spPr/>
        <p:txBody>
          <a:bodyPr>
            <a:normAutofit fontScale="90000"/>
          </a:bodyPr>
          <a:lstStyle/>
          <a:p>
            <a:r>
              <a:rPr lang="en-GB" dirty="0"/>
              <a:t>Company’s model overview</a:t>
            </a:r>
            <a:br>
              <a:rPr lang="en-GB" dirty="0"/>
            </a:br>
            <a:endParaRPr lang="en-GB" dirty="0"/>
          </a:p>
        </p:txBody>
      </p:sp>
      <p:sp>
        <p:nvSpPr>
          <p:cNvPr id="20" name="Text Placeholder 19">
            <a:extLst>
              <a:ext uri="{FF2B5EF4-FFF2-40B4-BE49-F238E27FC236}">
                <a16:creationId xmlns:a16="http://schemas.microsoft.com/office/drawing/2014/main" id="{9C4303A5-D728-0964-9FDA-D24C3A518160}"/>
              </a:ext>
            </a:extLst>
          </p:cNvPr>
          <p:cNvSpPr>
            <a:spLocks noGrp="1"/>
          </p:cNvSpPr>
          <p:nvPr>
            <p:ph type="body" sz="quarter" idx="13"/>
          </p:nvPr>
        </p:nvSpPr>
        <p:spPr>
          <a:xfrm>
            <a:off x="1239277" y="5823857"/>
            <a:ext cx="10118534" cy="939804"/>
          </a:xfrm>
        </p:spPr>
        <p:txBody>
          <a:bodyPr>
            <a:normAutofit lnSpcReduction="10000"/>
          </a:bodyPr>
          <a:lstStyle/>
          <a:p>
            <a:r>
              <a:rPr lang="en-GB" sz="1200" baseline="30000" dirty="0"/>
              <a:t>a</a:t>
            </a:r>
            <a:r>
              <a:rPr lang="en-GB" sz="1200" dirty="0"/>
              <a:t> source: Company response to EAG report, May 2023</a:t>
            </a:r>
          </a:p>
          <a:p>
            <a:r>
              <a:rPr lang="en-GB" sz="1200" dirty="0"/>
              <a:t>*Model averaging used in controller; †,complications with increased risk of mortality in year of complication onset and subsequent years;                ‡, complications with increased risk of mortality associated with history of this complication</a:t>
            </a:r>
          </a:p>
          <a:p>
            <a:r>
              <a:rPr lang="en-GB" sz="1200" dirty="0"/>
              <a:t>Abbreviations: QALYs, quality-adjusted life years; QoL, quality of life; RNG, random number generator; SPSL, severe pressure sensation loss.</a:t>
            </a:r>
          </a:p>
          <a:p>
            <a:endParaRPr lang="en-GB" sz="1200" dirty="0"/>
          </a:p>
        </p:txBody>
      </p:sp>
      <p:sp>
        <p:nvSpPr>
          <p:cNvPr id="21" name="Text Placeholder 20">
            <a:extLst>
              <a:ext uri="{FF2B5EF4-FFF2-40B4-BE49-F238E27FC236}">
                <a16:creationId xmlns:a16="http://schemas.microsoft.com/office/drawing/2014/main" id="{D2DD0A22-1EA9-0398-BC9C-8F59BA05A606}"/>
              </a:ext>
            </a:extLst>
          </p:cNvPr>
          <p:cNvSpPr>
            <a:spLocks noGrp="1"/>
          </p:cNvSpPr>
          <p:nvPr>
            <p:ph type="body" sz="quarter" idx="14"/>
          </p:nvPr>
        </p:nvSpPr>
        <p:spPr/>
        <p:txBody>
          <a:bodyPr/>
          <a:lstStyle/>
          <a:p>
            <a:r>
              <a:rPr lang="en-GB" dirty="0"/>
              <a:t>PRIME T2D model </a:t>
            </a:r>
            <a:r>
              <a:rPr lang="en-GB" dirty="0" err="1"/>
              <a:t>structure</a:t>
            </a:r>
            <a:r>
              <a:rPr lang="en-GB" baseline="30000" dirty="0" err="1">
                <a:effectLst/>
              </a:rPr>
              <a:t>a</a:t>
            </a:r>
            <a:endParaRPr lang="en-GB" sz="1600" dirty="0"/>
          </a:p>
        </p:txBody>
      </p:sp>
      <p:pic>
        <p:nvPicPr>
          <p:cNvPr id="3" name="Picture 2">
            <a:extLst>
              <a:ext uri="{FF2B5EF4-FFF2-40B4-BE49-F238E27FC236}">
                <a16:creationId xmlns:a16="http://schemas.microsoft.com/office/drawing/2014/main" id="{6E1FFBF4-3EE2-0659-14A6-3F4E436182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928" y="1599611"/>
            <a:ext cx="8335924" cy="4008787"/>
          </a:xfrm>
          <a:prstGeom prst="rect">
            <a:avLst/>
          </a:prstGeom>
          <a:noFill/>
          <a:ln>
            <a:noFill/>
          </a:ln>
        </p:spPr>
      </p:pic>
    </p:spTree>
    <p:extLst>
      <p:ext uri="{BB962C8B-B14F-4D97-AF65-F5344CB8AC3E}">
        <p14:creationId xmlns:p14="http://schemas.microsoft.com/office/powerpoint/2010/main" val="908925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descr="Economic model inputs and evidence sources">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3822859811"/>
              </p:ext>
            </p:extLst>
          </p:nvPr>
        </p:nvGraphicFramePr>
        <p:xfrm>
          <a:off x="210000" y="1040482"/>
          <a:ext cx="11808000" cy="5239440"/>
        </p:xfrm>
        <a:graphic>
          <a:graphicData uri="http://schemas.openxmlformats.org/drawingml/2006/table">
            <a:tbl>
              <a:tblPr firstRow="1" firstCol="1" bandRow="1">
                <a:tableStyleId>{21E4AEA4-8DFA-4A89-87EB-49C32662AFE0}</a:tableStyleId>
              </a:tblPr>
              <a:tblGrid>
                <a:gridCol w="2196000">
                  <a:extLst>
                    <a:ext uri="{9D8B030D-6E8A-4147-A177-3AD203B41FA5}">
                      <a16:colId xmlns:a16="http://schemas.microsoft.com/office/drawing/2014/main" val="3974739884"/>
                    </a:ext>
                  </a:extLst>
                </a:gridCol>
                <a:gridCol w="6228000">
                  <a:extLst>
                    <a:ext uri="{9D8B030D-6E8A-4147-A177-3AD203B41FA5}">
                      <a16:colId xmlns:a16="http://schemas.microsoft.com/office/drawing/2014/main" val="4289090289"/>
                    </a:ext>
                  </a:extLst>
                </a:gridCol>
                <a:gridCol w="3384000">
                  <a:extLst>
                    <a:ext uri="{9D8B030D-6E8A-4147-A177-3AD203B41FA5}">
                      <a16:colId xmlns:a16="http://schemas.microsoft.com/office/drawing/2014/main" val="3416775189"/>
                    </a:ext>
                  </a:extLst>
                </a:gridCol>
              </a:tblGrid>
              <a:tr h="263614">
                <a:tc>
                  <a:txBody>
                    <a:bodyPr/>
                    <a:lstStyle/>
                    <a:p>
                      <a:r>
                        <a:rPr lang="en-GB" dirty="0">
                          <a:latin typeface="Arial" panose="020B0604020202020204" pitchFamily="34" charset="0"/>
                        </a:rPr>
                        <a:t>Input</a:t>
                      </a:r>
                    </a:p>
                  </a:txBody>
                  <a:tcPr marL="72000" marR="72000" marT="36000" marB="36000"/>
                </a:tc>
                <a:tc>
                  <a:txBody>
                    <a:bodyPr/>
                    <a:lstStyle/>
                    <a:p>
                      <a:r>
                        <a:rPr lang="en-GB" dirty="0">
                          <a:latin typeface="Arial" panose="020B0604020202020204" pitchFamily="34" charset="0"/>
                        </a:rPr>
                        <a:t>Assumption and evidence source (revised base case)</a:t>
                      </a:r>
                    </a:p>
                  </a:txBody>
                  <a:tcPr marL="72000" marR="72000" marT="36000" marB="36000"/>
                </a:tc>
                <a:tc>
                  <a:txBody>
                    <a:bodyPr/>
                    <a:lstStyle/>
                    <a:p>
                      <a:r>
                        <a:rPr lang="en-GB" dirty="0">
                          <a:solidFill>
                            <a:schemeClr val="bg1"/>
                          </a:solidFill>
                          <a:latin typeface="Arial" panose="020B0604020202020204" pitchFamily="34" charset="0"/>
                        </a:rPr>
                        <a:t>EAG concerns</a:t>
                      </a:r>
                    </a:p>
                  </a:txBody>
                  <a:tcPr marL="72000" marR="72000" marT="36000" marB="36000"/>
                </a:tc>
                <a:extLst>
                  <a:ext uri="{0D108BD9-81ED-4DB2-BD59-A6C34878D82A}">
                    <a16:rowId xmlns:a16="http://schemas.microsoft.com/office/drawing/2014/main" val="1365441208"/>
                  </a:ext>
                </a:extLst>
              </a:tr>
              <a:tr h="472423">
                <a:tc>
                  <a:txBody>
                    <a:bodyPr/>
                    <a:lstStyle/>
                    <a:p>
                      <a:r>
                        <a:rPr lang="en-GB" b="1" dirty="0">
                          <a:solidFill>
                            <a:schemeClr val="bg1"/>
                          </a:solidFill>
                          <a:latin typeface="Arial" panose="020B0604020202020204" pitchFamily="34" charset="0"/>
                        </a:rPr>
                        <a:t>Baseline characteristics</a:t>
                      </a:r>
                    </a:p>
                  </a:txBody>
                  <a:tcPr marL="72000" marR="72000" marT="36000" marB="36000"/>
                </a:tc>
                <a:tc>
                  <a:txBody>
                    <a:bodyPr/>
                    <a:lstStyle/>
                    <a:p>
                      <a:r>
                        <a:rPr lang="en-GB" sz="1800" kern="1200" dirty="0">
                          <a:solidFill>
                            <a:schemeClr val="tx1"/>
                          </a:solidFill>
                          <a:effectLst/>
                          <a:latin typeface="+mn-lt"/>
                          <a:ea typeface="+mn-ea"/>
                          <a:cs typeface="+mn-cs"/>
                        </a:rPr>
                        <a:t>THIN second intensification cohort and SURPASS-2 clinical trial cohort (if data from THIN missing)</a:t>
                      </a:r>
                      <a:endParaRPr lang="en-GB" dirty="0">
                        <a:solidFill>
                          <a:schemeClr val="tx1"/>
                        </a:solidFill>
                        <a:latin typeface="Arial" panose="020B0604020202020204" pitchFamily="34" charset="0"/>
                      </a:endParaRPr>
                    </a:p>
                  </a:txBody>
                  <a:tcPr marL="72000" marR="72000" marT="36000" marB="36000"/>
                </a:tc>
                <a:tc>
                  <a:txBody>
                    <a:bodyPr/>
                    <a:lstStyle/>
                    <a:p>
                      <a:r>
                        <a:rPr lang="en-GB" sz="1800" kern="1200" dirty="0">
                          <a:solidFill>
                            <a:schemeClr val="tx1"/>
                          </a:solidFill>
                          <a:effectLst/>
                          <a:latin typeface="+mn-lt"/>
                          <a:ea typeface="+mn-ea"/>
                          <a:cs typeface="+mn-cs"/>
                        </a:rPr>
                        <a:t>Some: scenario using SURPASS-2 characteristics</a:t>
                      </a:r>
                      <a:endParaRPr lang="en-GB" dirty="0">
                        <a:solidFill>
                          <a:schemeClr val="tx1"/>
                        </a:solidFill>
                        <a:latin typeface="Arial" panose="020B0604020202020204" pitchFamily="34" charset="0"/>
                      </a:endParaRPr>
                    </a:p>
                  </a:txBody>
                  <a:tcPr marL="72000" marR="72000" marT="36000" marB="36000"/>
                </a:tc>
                <a:extLst>
                  <a:ext uri="{0D108BD9-81ED-4DB2-BD59-A6C34878D82A}">
                    <a16:rowId xmlns:a16="http://schemas.microsoft.com/office/drawing/2014/main" val="3471957187"/>
                  </a:ext>
                </a:extLst>
              </a:tr>
              <a:tr h="263614">
                <a:tc>
                  <a:txBody>
                    <a:bodyPr/>
                    <a:lstStyle/>
                    <a:p>
                      <a:r>
                        <a:rPr lang="en-GB" b="1" dirty="0">
                          <a:solidFill>
                            <a:schemeClr val="bg1"/>
                          </a:solidFill>
                          <a:latin typeface="Arial" panose="020B0604020202020204" pitchFamily="34" charset="0"/>
                        </a:rPr>
                        <a:t>Efficacy</a:t>
                      </a:r>
                    </a:p>
                  </a:txBody>
                  <a:tcPr marL="72000" marR="72000" marT="36000" marB="36000"/>
                </a:tc>
                <a:tc>
                  <a:txBody>
                    <a:bodyPr/>
                    <a:lstStyle/>
                    <a:p>
                      <a:r>
                        <a:rPr lang="en-GB" dirty="0">
                          <a:solidFill>
                            <a:schemeClr val="tx1"/>
                          </a:solidFill>
                          <a:latin typeface="Arial" panose="020B0604020202020204" pitchFamily="34" charset="0"/>
                        </a:rPr>
                        <a:t>NMA (1-2 OADs) (</a:t>
                      </a:r>
                      <a:r>
                        <a:rPr lang="en-GB" sz="1800" kern="1200" dirty="0">
                          <a:solidFill>
                            <a:schemeClr val="dk1"/>
                          </a:solidFill>
                          <a:effectLst/>
                          <a:latin typeface="+mn-lt"/>
                          <a:ea typeface="+mn-ea"/>
                          <a:cs typeface="+mn-cs"/>
                        </a:rPr>
                        <a:t>BMI directly from NMA when available*) </a:t>
                      </a:r>
                      <a:endParaRPr lang="en-GB" dirty="0">
                        <a:solidFill>
                          <a:schemeClr val="tx1"/>
                        </a:solidFill>
                        <a:latin typeface="Arial" panose="020B0604020202020204" pitchFamily="34" charset="0"/>
                      </a:endParaRPr>
                    </a:p>
                  </a:txBody>
                  <a:tcPr marL="72000" marR="72000" marT="36000" marB="36000"/>
                </a:tc>
                <a:tc>
                  <a:txBody>
                    <a:bodyPr/>
                    <a:lstStyle/>
                    <a:p>
                      <a:r>
                        <a:rPr lang="en-GB" dirty="0">
                          <a:solidFill>
                            <a:schemeClr val="tx1"/>
                          </a:solidFill>
                          <a:latin typeface="Arial" panose="020B0604020202020204" pitchFamily="34" charset="0"/>
                        </a:rPr>
                        <a:t>Yes: NMA high risk of bias + mismatch with decision problem</a:t>
                      </a:r>
                      <a:endParaRPr lang="en-GB" dirty="0">
                        <a:solidFill>
                          <a:schemeClr val="tx1"/>
                        </a:solidFill>
                        <a:highlight>
                          <a:srgbClr val="FF0000"/>
                        </a:highlight>
                        <a:latin typeface="Arial" panose="020B0604020202020204" pitchFamily="34" charset="0"/>
                      </a:endParaRPr>
                    </a:p>
                  </a:txBody>
                  <a:tcPr marL="72000" marR="72000" marT="36000" marB="36000"/>
                </a:tc>
                <a:extLst>
                  <a:ext uri="{0D108BD9-81ED-4DB2-BD59-A6C34878D82A}">
                    <a16:rowId xmlns:a16="http://schemas.microsoft.com/office/drawing/2014/main" val="2121904842"/>
                  </a:ext>
                </a:extLst>
              </a:tr>
              <a:tr h="880624">
                <a:tc>
                  <a:txBody>
                    <a:bodyPr/>
                    <a:lstStyle/>
                    <a:p>
                      <a:r>
                        <a:rPr lang="en-GB" b="1" dirty="0">
                          <a:solidFill>
                            <a:schemeClr val="bg1"/>
                          </a:solidFill>
                          <a:latin typeface="Arial" panose="020B0604020202020204" pitchFamily="34" charset="0"/>
                        </a:rPr>
                        <a:t>Long-term risk factor progression</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Model averaging for macrovascular complications and blindness risks</a:t>
                      </a:r>
                      <a:r>
                        <a:rPr lang="en-GB" sz="1800" i="1" kern="1200" dirty="0">
                          <a:solidFill>
                            <a:schemeClr val="tx1"/>
                          </a:solidFill>
                          <a:effectLst/>
                          <a:latin typeface="+mn-lt"/>
                          <a:ea typeface="+mn-ea"/>
                          <a:cs typeface="+mn-cs"/>
                        </a:rPr>
                        <a:t>; </a:t>
                      </a:r>
                      <a:r>
                        <a:rPr lang="en-GB" sz="1800" kern="1200" dirty="0">
                          <a:solidFill>
                            <a:schemeClr val="tx1"/>
                          </a:solidFill>
                          <a:effectLst/>
                          <a:latin typeface="+mn-lt"/>
                          <a:ea typeface="+mn-ea"/>
                          <a:cs typeface="+mn-cs"/>
                        </a:rPr>
                        <a:t>based on </a:t>
                      </a:r>
                      <a:r>
                        <a:rPr lang="en-GB" sz="1800" kern="1200" dirty="0">
                          <a:solidFill>
                            <a:schemeClr val="dk1"/>
                          </a:solidFill>
                          <a:effectLst/>
                          <a:latin typeface="+mn-lt"/>
                          <a:ea typeface="+mn-ea"/>
                          <a:cs typeface="+mn-cs"/>
                        </a:rPr>
                        <a:t>UKPDS OM2 for all other risk factors</a:t>
                      </a:r>
                      <a:r>
                        <a:rPr lang="en-GB" sz="1800" kern="1200" dirty="0">
                          <a:solidFill>
                            <a:schemeClr val="tx1"/>
                          </a:solidFill>
                          <a:effectLst/>
                          <a:latin typeface="+mn-lt"/>
                          <a:ea typeface="+mn-ea"/>
                          <a:cs typeface="+mn-cs"/>
                        </a:rPr>
                        <a:t>* (except </a:t>
                      </a:r>
                      <a:r>
                        <a:rPr lang="en-GB" sz="1800" kern="1200" dirty="0">
                          <a:solidFill>
                            <a:schemeClr val="dk1"/>
                          </a:solidFill>
                          <a:effectLst/>
                          <a:latin typeface="+mn-lt"/>
                          <a:ea typeface="+mn-ea"/>
                          <a:cs typeface="+mn-cs"/>
                        </a:rPr>
                        <a:t>SBP and BMI while on treatment)</a:t>
                      </a:r>
                      <a:endParaRPr lang="en-GB" dirty="0">
                        <a:solidFill>
                          <a:schemeClr val="tx1"/>
                        </a:solidFill>
                        <a:latin typeface="Arial" panose="020B0604020202020204" pitchFamily="34" charset="0"/>
                      </a:endParaRP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Yes: about model averaging</a:t>
                      </a:r>
                    </a:p>
                  </a:txBody>
                  <a:tcPr marL="72000" marR="72000" marT="36000" marB="36000"/>
                </a:tc>
                <a:extLst>
                  <a:ext uri="{0D108BD9-81ED-4DB2-BD59-A6C34878D82A}">
                    <a16:rowId xmlns:a16="http://schemas.microsoft.com/office/drawing/2014/main" val="1805464215"/>
                  </a:ext>
                </a:extLst>
              </a:tr>
              <a:tr h="472423">
                <a:tc>
                  <a:txBody>
                    <a:bodyPr/>
                    <a:lstStyle/>
                    <a:p>
                      <a:r>
                        <a:rPr lang="en-GB" b="1" dirty="0">
                          <a:solidFill>
                            <a:schemeClr val="bg1"/>
                          </a:solidFill>
                          <a:latin typeface="Arial" panose="020B0604020202020204" pitchFamily="34" charset="0"/>
                        </a:rPr>
                        <a:t>Discontinuation</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Switch to basal insulin therapy when HbA1c rise above 7.5%</a:t>
                      </a:r>
                    </a:p>
                  </a:txBody>
                  <a:tcPr marL="72000" marR="72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latin typeface="Arial" panose="020B0604020202020204" pitchFamily="34" charset="0"/>
                        </a:rPr>
                        <a:t>Yes: include further reasons for discontinuation </a:t>
                      </a:r>
                    </a:p>
                  </a:txBody>
                  <a:tcPr marL="72000" marR="72000" marT="36000" marB="36000"/>
                </a:tc>
                <a:extLst>
                  <a:ext uri="{0D108BD9-81ED-4DB2-BD59-A6C34878D82A}">
                    <a16:rowId xmlns:a16="http://schemas.microsoft.com/office/drawing/2014/main" val="1212678291"/>
                  </a:ext>
                </a:extLst>
              </a:tr>
              <a:tr h="681232">
                <a:tc>
                  <a:txBody>
                    <a:bodyPr/>
                    <a:lstStyle/>
                    <a:p>
                      <a:r>
                        <a:rPr lang="en-GB" b="1" dirty="0">
                          <a:solidFill>
                            <a:schemeClr val="bg1"/>
                          </a:solidFill>
                          <a:latin typeface="Arial" panose="020B0604020202020204" pitchFamily="34" charset="0"/>
                        </a:rPr>
                        <a:t>Utilities</a:t>
                      </a:r>
                    </a:p>
                  </a:txBody>
                  <a:tcPr marL="72000" marR="72000" marT="36000" marB="36000"/>
                </a:tc>
                <a:tc>
                  <a:txBody>
                    <a:bodyPr/>
                    <a:lstStyle/>
                    <a:p>
                      <a:r>
                        <a:rPr lang="en-GB" sz="1800" kern="1200" dirty="0">
                          <a:solidFill>
                            <a:schemeClr val="tx1"/>
                          </a:solidFill>
                          <a:effectLst/>
                          <a:latin typeface="+mn-lt"/>
                          <a:ea typeface="+mn-ea"/>
                          <a:cs typeface="+mn-cs"/>
                        </a:rPr>
                        <a:t>Literature review; disutility for complications, adverse events and overweight (additive method); no utility benefit for weight loss and administration*; adjusted for ageing*</a:t>
                      </a:r>
                      <a:endParaRPr lang="en-GB" strike="noStrike" dirty="0">
                        <a:solidFill>
                          <a:schemeClr val="tx1"/>
                        </a:solidFill>
                        <a:latin typeface="Arial" panose="020B0604020202020204" pitchFamily="34" charset="0"/>
                      </a:endParaRPr>
                    </a:p>
                  </a:txBody>
                  <a:tcPr marL="72000" marR="72000" marT="36000" marB="36000"/>
                </a:tc>
                <a:tc>
                  <a:txBody>
                    <a:bodyPr/>
                    <a:lstStyle/>
                    <a:p>
                      <a:r>
                        <a:rPr lang="en-GB" dirty="0">
                          <a:solidFill>
                            <a:schemeClr val="tx1"/>
                          </a:solidFill>
                          <a:latin typeface="Arial" panose="020B0604020202020204" pitchFamily="34" charset="0"/>
                        </a:rPr>
                        <a:t>Yes: multiplicative preferred; baseline utility value seems high</a:t>
                      </a:r>
                      <a:endParaRPr lang="en-GB" strike="noStrike" dirty="0">
                        <a:solidFill>
                          <a:schemeClr val="tx1"/>
                        </a:solidFill>
                        <a:latin typeface="Arial" panose="020B0604020202020204" pitchFamily="34" charset="0"/>
                      </a:endParaRPr>
                    </a:p>
                  </a:txBody>
                  <a:tcPr marL="72000" marR="72000" marT="36000" marB="36000"/>
                </a:tc>
                <a:extLst>
                  <a:ext uri="{0D108BD9-81ED-4DB2-BD59-A6C34878D82A}">
                    <a16:rowId xmlns:a16="http://schemas.microsoft.com/office/drawing/2014/main" val="815366450"/>
                  </a:ext>
                </a:extLst>
              </a:tr>
              <a:tr h="263614">
                <a:tc>
                  <a:txBody>
                    <a:bodyPr/>
                    <a:lstStyle/>
                    <a:p>
                      <a:r>
                        <a:rPr lang="en-GB" b="1" dirty="0">
                          <a:solidFill>
                            <a:schemeClr val="bg1"/>
                          </a:solidFill>
                          <a:latin typeface="Arial" panose="020B0604020202020204" pitchFamily="34" charset="0"/>
                        </a:rPr>
                        <a:t>Adverse events</a:t>
                      </a:r>
                    </a:p>
                  </a:txBody>
                  <a:tcPr marL="72000" marR="72000" marT="36000" marB="36000"/>
                </a:tc>
                <a:tc>
                  <a:txBody>
                    <a:bodyPr/>
                    <a:lstStyle/>
                    <a:p>
                      <a:r>
                        <a:rPr lang="en-GB" dirty="0">
                          <a:solidFill>
                            <a:schemeClr val="tx1"/>
                          </a:solidFill>
                          <a:latin typeface="Arial" panose="020B0604020202020204" pitchFamily="34" charset="0"/>
                        </a:rPr>
                        <a:t>Only nausea included (from NMA)</a:t>
                      </a:r>
                    </a:p>
                  </a:txBody>
                  <a:tcPr marL="72000" marR="72000" marT="36000" marB="36000"/>
                </a:tc>
                <a:tc>
                  <a:txBody>
                    <a:bodyPr/>
                    <a:lstStyle/>
                    <a:p>
                      <a:r>
                        <a:rPr lang="en-GB" dirty="0">
                          <a:solidFill>
                            <a:schemeClr val="tx1"/>
                          </a:solidFill>
                          <a:latin typeface="Arial" panose="020B0604020202020204" pitchFamily="34" charset="0"/>
                        </a:rPr>
                        <a:t>Yes: include also vomiting</a:t>
                      </a:r>
                    </a:p>
                  </a:txBody>
                  <a:tcPr marL="72000" marR="72000" marT="36000" marB="36000"/>
                </a:tc>
                <a:extLst>
                  <a:ext uri="{0D108BD9-81ED-4DB2-BD59-A6C34878D82A}">
                    <a16:rowId xmlns:a16="http://schemas.microsoft.com/office/drawing/2014/main" val="1513005356"/>
                  </a:ext>
                </a:extLst>
              </a:tr>
              <a:tr h="681232">
                <a:tc>
                  <a:txBody>
                    <a:bodyPr/>
                    <a:lstStyle/>
                    <a:p>
                      <a:r>
                        <a:rPr lang="en-GB" b="1" dirty="0">
                          <a:solidFill>
                            <a:schemeClr val="bg1"/>
                          </a:solidFill>
                          <a:latin typeface="Arial" panose="020B0604020202020204" pitchFamily="34" charset="0"/>
                        </a:rPr>
                        <a:t>Intervention and comparators costs and resource use</a:t>
                      </a:r>
                    </a:p>
                  </a:txBody>
                  <a:tcPr marL="72000" marR="72000" marT="36000" marB="36000"/>
                </a:tc>
                <a:tc>
                  <a:txBody>
                    <a:bodyPr/>
                    <a:lstStyle/>
                    <a:p>
                      <a:r>
                        <a:rPr lang="en-GB" sz="1800" kern="1200" dirty="0">
                          <a:solidFill>
                            <a:schemeClr val="tx1"/>
                          </a:solidFill>
                          <a:effectLst/>
                          <a:latin typeface="+mn-lt"/>
                          <a:ea typeface="+mn-ea"/>
                          <a:cs typeface="+mn-cs"/>
                        </a:rPr>
                        <a:t>NHS Electronic Drug Tariff, NICE NG28 2022 model, PSSRU Unit Costs of Health and Social Care (all inflated to 2022*; errors fixed*)</a:t>
                      </a:r>
                      <a:endParaRPr lang="en-GB" dirty="0">
                        <a:solidFill>
                          <a:schemeClr val="tx1"/>
                        </a:solidFill>
                        <a:latin typeface="Arial" panose="020B0604020202020204" pitchFamily="34" charset="0"/>
                      </a:endParaRPr>
                    </a:p>
                  </a:txBody>
                  <a:tcPr marL="72000" marR="72000" marT="36000" marB="36000"/>
                </a:tc>
                <a:tc>
                  <a:txBody>
                    <a:bodyPr/>
                    <a:lstStyle/>
                    <a:p>
                      <a:r>
                        <a:rPr lang="en-GB" dirty="0">
                          <a:solidFill>
                            <a:schemeClr val="tx1"/>
                          </a:solidFill>
                          <a:latin typeface="Arial" panose="020B0604020202020204" pitchFamily="34" charset="0"/>
                        </a:rPr>
                        <a:t>-</a:t>
                      </a:r>
                    </a:p>
                  </a:txBody>
                  <a:tcPr marL="72000" marR="72000" marT="36000" marB="36000"/>
                </a:tc>
                <a:extLst>
                  <a:ext uri="{0D108BD9-81ED-4DB2-BD59-A6C34878D82A}">
                    <a16:rowId xmlns:a16="http://schemas.microsoft.com/office/drawing/2014/main" val="3228174099"/>
                  </a:ext>
                </a:extLst>
              </a:tr>
            </a:tbl>
          </a:graphicData>
        </a:graphic>
      </p:graphicFrame>
      <p:sp>
        <p:nvSpPr>
          <p:cNvPr id="11" name="Title 10">
            <a:extLst>
              <a:ext uri="{FF2B5EF4-FFF2-40B4-BE49-F238E27FC236}">
                <a16:creationId xmlns:a16="http://schemas.microsoft.com/office/drawing/2014/main" id="{8DB2BD38-CF40-A5E5-3B6F-0A662C7AE563}"/>
              </a:ext>
            </a:extLst>
          </p:cNvPr>
          <p:cNvSpPr>
            <a:spLocks noGrp="1"/>
          </p:cNvSpPr>
          <p:nvPr>
            <p:ph type="title"/>
          </p:nvPr>
        </p:nvSpPr>
        <p:spPr>
          <a:xfrm>
            <a:off x="400222" y="50061"/>
            <a:ext cx="11250785" cy="592817"/>
          </a:xfrm>
        </p:spPr>
        <p:txBody>
          <a:bodyPr/>
          <a:lstStyle/>
          <a:p>
            <a:r>
              <a:rPr lang="en-GB" sz="3200" dirty="0">
                <a:ea typeface="Arial" panose="02000503000000020004" pitchFamily="2" charset="0"/>
              </a:rPr>
              <a:t>How company incorporated evidence into model</a:t>
            </a:r>
            <a:endParaRPr lang="en-GB" dirty="0"/>
          </a:p>
        </p:txBody>
      </p:sp>
      <p:sp>
        <p:nvSpPr>
          <p:cNvPr id="14" name="Text Placeholder 13">
            <a:extLst>
              <a:ext uri="{FF2B5EF4-FFF2-40B4-BE49-F238E27FC236}">
                <a16:creationId xmlns:a16="http://schemas.microsoft.com/office/drawing/2014/main" id="{65790F8F-D567-784A-7771-AEEF92FE735E}"/>
              </a:ext>
            </a:extLst>
          </p:cNvPr>
          <p:cNvSpPr>
            <a:spLocks noGrp="1"/>
          </p:cNvSpPr>
          <p:nvPr>
            <p:ph type="body" sz="quarter" idx="14"/>
          </p:nvPr>
        </p:nvSpPr>
        <p:spPr>
          <a:xfrm>
            <a:off x="400221" y="564339"/>
            <a:ext cx="11250786" cy="369332"/>
          </a:xfrm>
        </p:spPr>
        <p:txBody>
          <a:bodyPr/>
          <a:lstStyle/>
          <a:p>
            <a:r>
              <a:rPr lang="en-GB" sz="2200" dirty="0"/>
              <a:t>Company agreed with some EAG assumptions (marked with*) but discrepancy remains</a:t>
            </a:r>
            <a:endParaRPr lang="en-GB" sz="2200" strike="sngStrike" dirty="0"/>
          </a:p>
        </p:txBody>
      </p:sp>
      <p:sp>
        <p:nvSpPr>
          <p:cNvPr id="2" name="Text Placeholder 9">
            <a:extLst>
              <a:ext uri="{FF2B5EF4-FFF2-40B4-BE49-F238E27FC236}">
                <a16:creationId xmlns:a16="http://schemas.microsoft.com/office/drawing/2014/main" id="{A3531754-5828-A062-56CE-EBBA0D4A8EDC}"/>
              </a:ext>
            </a:extLst>
          </p:cNvPr>
          <p:cNvSpPr txBox="1">
            <a:spLocks/>
          </p:cNvSpPr>
          <p:nvPr/>
        </p:nvSpPr>
        <p:spPr>
          <a:xfrm>
            <a:off x="956590" y="6337153"/>
            <a:ext cx="10516724" cy="365125"/>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GB" sz="5600" dirty="0">
                <a:latin typeface="+mj-lt"/>
              </a:rPr>
              <a:t>Abbreviations: AEs, adverse events; </a:t>
            </a:r>
            <a:r>
              <a:rPr lang="en-GB" sz="5600" dirty="0">
                <a:latin typeface="+mj-lt"/>
                <a:ea typeface="Times New Roman" panose="02020603050405020304" pitchFamily="18" charset="0"/>
              </a:rPr>
              <a:t>eGFR, </a:t>
            </a:r>
            <a:r>
              <a:rPr lang="en-GB" sz="5600" dirty="0">
                <a:effectLst/>
                <a:latin typeface="+mj-lt"/>
                <a:ea typeface="Times New Roman" panose="02020603050405020304" pitchFamily="18" charset="0"/>
              </a:rPr>
              <a:t>estimated Glomerular Filtration Rate; </a:t>
            </a:r>
            <a:r>
              <a:rPr lang="en-GB" sz="5600" dirty="0">
                <a:latin typeface="+mj-lt"/>
              </a:rPr>
              <a:t>NMA, network meta-analysis</a:t>
            </a:r>
            <a:r>
              <a:rPr lang="en-GB" sz="5600" dirty="0">
                <a:latin typeface="+mj-lt"/>
                <a:ea typeface="Calibri" panose="020F0502020204030204" pitchFamily="34" charset="0"/>
                <a:cs typeface="Times New Roman" panose="02020603050405020304" pitchFamily="18" charset="0"/>
              </a:rPr>
              <a:t>; </a:t>
            </a:r>
            <a:r>
              <a:rPr lang="en-GB" sz="5600" dirty="0">
                <a:latin typeface="+mj-lt"/>
              </a:rPr>
              <a:t>PSSRU, Personal Social Services Research Unit.</a:t>
            </a:r>
            <a:endParaRPr lang="en-GB" sz="5600" dirty="0">
              <a:latin typeface="+mj-lt"/>
              <a:ea typeface="Calibri" panose="020F0502020204030204" pitchFamily="34" charset="0"/>
              <a:cs typeface="Times New Roman" panose="02020603050405020304" pitchFamily="18" charset="0"/>
            </a:endParaRPr>
          </a:p>
          <a:p>
            <a:pPr>
              <a:lnSpc>
                <a:spcPct val="120000"/>
              </a:lnSpc>
            </a:pPr>
            <a:endParaRPr lang="en-GB" dirty="0"/>
          </a:p>
        </p:txBody>
      </p:sp>
    </p:spTree>
    <p:extLst>
      <p:ext uri="{BB962C8B-B14F-4D97-AF65-F5344CB8AC3E}">
        <p14:creationId xmlns:p14="http://schemas.microsoft.com/office/powerpoint/2010/main" val="2867664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83523" y="1040717"/>
            <a:ext cx="11317288" cy="36138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Developed PRIME T2D model (in JAVA): discrete time event, patient-level simulation </a:t>
            </a:r>
          </a:p>
          <a:p>
            <a:pPr marL="742950" lvl="1" indent="-285750">
              <a:buFont typeface="Arial" panose="020B0604020202020204" pitchFamily="34" charset="0"/>
              <a:buChar char="•"/>
            </a:pPr>
            <a:r>
              <a:rPr lang="en-GB" dirty="0">
                <a:solidFill>
                  <a:schemeClr val="tx1"/>
                </a:solidFill>
                <a:latin typeface="Arial" panose="020B0604020202020204" pitchFamily="34" charset="0"/>
              </a:rPr>
              <a:t>Uses data exclusively from populations with type 2 diabetes </a:t>
            </a:r>
          </a:p>
          <a:p>
            <a:pPr marL="742950" lvl="1" indent="-285750">
              <a:buFont typeface="Arial" panose="020B0604020202020204" pitchFamily="34" charset="0"/>
              <a:buChar char="•"/>
            </a:pPr>
            <a:r>
              <a:rPr lang="en-GB" dirty="0">
                <a:solidFill>
                  <a:schemeClr val="tx1"/>
                </a:solidFill>
                <a:latin typeface="Arial" panose="020B0604020202020204" pitchFamily="34" charset="0"/>
              </a:rPr>
              <a:t>Meets ISPOR good modelling practice guidelines, underwent PRIMA review</a:t>
            </a:r>
          </a:p>
          <a:p>
            <a:pPr marL="742950" lvl="1" indent="-285750">
              <a:buFont typeface="Arial" panose="020B0604020202020204" pitchFamily="34" charset="0"/>
              <a:buChar char="•"/>
            </a:pPr>
            <a:r>
              <a:rPr lang="en-GB" dirty="0">
                <a:solidFill>
                  <a:schemeClr val="tx1"/>
                </a:solidFill>
                <a:latin typeface="Arial" panose="020B0604020202020204" pitchFamily="34" charset="0"/>
              </a:rPr>
              <a:t>Shown to project long-term patient outcomes consistent with those reported for several long-term studies, including cardiovascular outcome trials, during validation analyses</a:t>
            </a:r>
          </a:p>
          <a:p>
            <a:pPr marL="285750" indent="-285750">
              <a:buFont typeface="Arial" panose="020B0604020202020204" pitchFamily="34" charset="0"/>
              <a:buChar char="•"/>
            </a:pPr>
            <a:r>
              <a:rPr lang="en-GB" dirty="0">
                <a:solidFill>
                  <a:schemeClr val="tx1"/>
                </a:solidFill>
                <a:latin typeface="Arial" panose="020B0604020202020204" pitchFamily="34" charset="0"/>
              </a:rPr>
              <a:t>Models developed before 2016 performed poorly in validations against cardiovascular outcomes trials at the Ninth Mount Hood Challenge Meeting; need calibration with hazard ratios from CVOTs → complex due to heterogeneity of trials; can lead to misleading results (Evans et al. 2023)</a:t>
            </a:r>
          </a:p>
          <a:p>
            <a:pPr marL="285750" indent="-285750">
              <a:buFont typeface="Arial" panose="020B0604020202020204" pitchFamily="34" charset="0"/>
              <a:buChar char="•"/>
            </a:pPr>
            <a:r>
              <a:rPr lang="en-GB" dirty="0">
                <a:solidFill>
                  <a:schemeClr val="tx1"/>
                </a:solidFill>
                <a:latin typeface="Arial" panose="020B0604020202020204" pitchFamily="34" charset="0"/>
              </a:rPr>
              <a:t>PRIME T2D Model includes a revascularization endpoint (CORE Diabetes Model and UKPDS OM2 don’t) – shown important to predict cardiovascular risk in a modern UK population (Keng et al. 2022)</a:t>
            </a:r>
          </a:p>
          <a:p>
            <a:pPr marL="285750" indent="-285750">
              <a:buFont typeface="Arial" panose="020B0604020202020204" pitchFamily="34" charset="0"/>
              <a:buChar char="•"/>
            </a:pPr>
            <a:r>
              <a:rPr lang="en-GB" dirty="0">
                <a:solidFill>
                  <a:schemeClr val="tx1"/>
                </a:solidFill>
                <a:latin typeface="Arial" panose="020B0604020202020204" pitchFamily="34" charset="0"/>
              </a:rPr>
              <a:t>‘Discrete time event model’ misunderstood by EAG - term analogous to ‘discrete-time illness-death’ description of UKPDS Outcomes Model</a:t>
            </a:r>
          </a:p>
        </p:txBody>
      </p:sp>
      <p:sp>
        <p:nvSpPr>
          <p:cNvPr id="16" name="Rectangle 15">
            <a:extLst>
              <a:ext uri="{FF2B5EF4-FFF2-40B4-BE49-F238E27FC236}">
                <a16:creationId xmlns:a16="http://schemas.microsoft.com/office/drawing/2014/main" id="{BE4E1D21-37B6-4DED-9C97-E9DA5819D47B}"/>
              </a:ext>
            </a:extLst>
          </p:cNvPr>
          <p:cNvSpPr/>
          <p:nvPr/>
        </p:nvSpPr>
        <p:spPr>
          <a:xfrm>
            <a:off x="483523" y="4755379"/>
            <a:ext cx="11317288" cy="14028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No comparison of Ninth Mount Hood Diabetes Challenge results and current implementation of PRIME T2D Model – not clear it better predicts cardiovascular complications than existing diabetes models </a:t>
            </a:r>
          </a:p>
          <a:p>
            <a:pPr marL="285750" indent="-285750">
              <a:buFont typeface="Arial" panose="020B0604020202020204" pitchFamily="34" charset="0"/>
              <a:buChar char="•"/>
            </a:pPr>
            <a:r>
              <a:rPr lang="en-GB" dirty="0">
                <a:solidFill>
                  <a:schemeClr val="tx1"/>
                </a:solidFill>
                <a:latin typeface="Arial" panose="020B0604020202020204" pitchFamily="34" charset="0"/>
              </a:rPr>
              <a:t>Prefers CORE Diabetes model</a:t>
            </a:r>
          </a:p>
          <a:p>
            <a:pPr marL="285750" indent="-285750">
              <a:buFont typeface="Arial" panose="020B0604020202020204" pitchFamily="34" charset="0"/>
              <a:buChar char="•"/>
            </a:pPr>
            <a:r>
              <a:rPr lang="en-GB" dirty="0">
                <a:solidFill>
                  <a:schemeClr val="tx1"/>
                </a:solidFill>
                <a:latin typeface="Arial" panose="020B0604020202020204" pitchFamily="34" charset="0"/>
              </a:rPr>
              <a:t>Prefers discrete event simulation or individual-patient state transition model</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433472" y="106951"/>
            <a:ext cx="11250785" cy="592817"/>
          </a:xfrm>
        </p:spPr>
        <p:txBody>
          <a:bodyPr>
            <a:normAutofit/>
          </a:bodyPr>
          <a:lstStyle/>
          <a:p>
            <a:r>
              <a:rPr lang="en-GB" dirty="0"/>
              <a:t>Key issue: Model approach adopted by the company</a:t>
            </a:r>
          </a:p>
        </p:txBody>
      </p:sp>
      <p:sp>
        <p:nvSpPr>
          <p:cNvPr id="4" name="Text Placeholder 27">
            <a:extLst>
              <a:ext uri="{FF2B5EF4-FFF2-40B4-BE49-F238E27FC236}">
                <a16:creationId xmlns:a16="http://schemas.microsoft.com/office/drawing/2014/main" id="{249CB6ED-A158-7488-39E8-3184FC4EC5CF}"/>
              </a:ext>
            </a:extLst>
          </p:cNvPr>
          <p:cNvSpPr>
            <a:spLocks noGrp="1"/>
          </p:cNvSpPr>
          <p:nvPr>
            <p:ph type="body" sz="quarter" idx="14"/>
          </p:nvPr>
        </p:nvSpPr>
        <p:spPr>
          <a:xfrm>
            <a:off x="483523" y="628133"/>
            <a:ext cx="11250612" cy="520700"/>
          </a:xfrm>
        </p:spPr>
        <p:txBody>
          <a:bodyPr/>
          <a:lstStyle/>
          <a:p>
            <a:r>
              <a:rPr lang="en-GB" dirty="0"/>
              <a:t>EAG: Technical implementation of company’s model unclear </a:t>
            </a:r>
          </a:p>
        </p:txBody>
      </p:sp>
      <p:sp>
        <p:nvSpPr>
          <p:cNvPr id="5" name="Text Placeholder 26">
            <a:extLst>
              <a:ext uri="{FF2B5EF4-FFF2-40B4-BE49-F238E27FC236}">
                <a16:creationId xmlns:a16="http://schemas.microsoft.com/office/drawing/2014/main" id="{A9ABE162-2A13-76B7-058A-F2F34ABF1F77}"/>
              </a:ext>
            </a:extLst>
          </p:cNvPr>
          <p:cNvSpPr txBox="1">
            <a:spLocks/>
          </p:cNvSpPr>
          <p:nvPr/>
        </p:nvSpPr>
        <p:spPr>
          <a:xfrm>
            <a:off x="962162" y="6346186"/>
            <a:ext cx="10267675" cy="4919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09625" algn="l"/>
              </a:tabLst>
            </a:pPr>
            <a:r>
              <a:rPr lang="en-GB" dirty="0"/>
              <a:t>Abbreviations: </a:t>
            </a:r>
            <a:r>
              <a:rPr lang="en-GB" dirty="0">
                <a:solidFill>
                  <a:schemeClr val="tx1"/>
                </a:solidFill>
                <a:latin typeface="Arial" panose="020B0604020202020204" pitchFamily="34" charset="0"/>
              </a:rPr>
              <a:t>CVOTs, cardiovascular outcomes trials; </a:t>
            </a:r>
            <a:r>
              <a:rPr lang="en-GB" dirty="0"/>
              <a:t>PRIMA, Preliminary Independent Model Advice; T2D, type 2 diabetes; </a:t>
            </a:r>
            <a:r>
              <a:rPr lang="en-GB" sz="1400" dirty="0">
                <a:latin typeface="+mj-lt"/>
                <a:ea typeface="Times New Roman" panose="02020603050405020304" pitchFamily="18" charset="0"/>
              </a:rPr>
              <a:t>UKPDS, UK Prospective Diabetes Study.</a:t>
            </a:r>
            <a:endParaRPr lang="en-GB" dirty="0"/>
          </a:p>
        </p:txBody>
      </p:sp>
    </p:spTree>
    <p:extLst>
      <p:ext uri="{BB962C8B-B14F-4D97-AF65-F5344CB8AC3E}">
        <p14:creationId xmlns:p14="http://schemas.microsoft.com/office/powerpoint/2010/main" val="4116532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349746" y="2301741"/>
            <a:ext cx="11317288" cy="128628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Notes it explained how to implement BMI-related utilities at clarification stage </a:t>
            </a:r>
          </a:p>
          <a:p>
            <a:pPr marL="285750" indent="-285750">
              <a:buFont typeface="Arial" panose="020B0604020202020204" pitchFamily="34" charset="0"/>
              <a:buChar char="•"/>
            </a:pPr>
            <a:r>
              <a:rPr lang="en-GB" dirty="0">
                <a:solidFill>
                  <a:schemeClr val="tx1"/>
                </a:solidFill>
                <a:latin typeface="Arial" panose="020B0604020202020204" pitchFamily="34" charset="0"/>
              </a:rPr>
              <a:t>EAG given full access to base case simulations and settings via model interface in August 2022</a:t>
            </a:r>
          </a:p>
          <a:p>
            <a:pPr marL="285750" indent="-285750">
              <a:buFont typeface="Arial" panose="020B0604020202020204" pitchFamily="34" charset="0"/>
              <a:buChar char="•"/>
            </a:pPr>
            <a:r>
              <a:rPr lang="en-GB" dirty="0">
                <a:solidFill>
                  <a:schemeClr val="tx1"/>
                </a:solidFill>
                <a:latin typeface="Arial" panose="020B0604020202020204" pitchFamily="34" charset="0"/>
              </a:rPr>
              <a:t>All model inputs for base case analysis given in JSON files to run model off-line</a:t>
            </a:r>
          </a:p>
        </p:txBody>
      </p:sp>
      <p:sp>
        <p:nvSpPr>
          <p:cNvPr id="16" name="Rectangle 15">
            <a:extLst>
              <a:ext uri="{FF2B5EF4-FFF2-40B4-BE49-F238E27FC236}">
                <a16:creationId xmlns:a16="http://schemas.microsoft.com/office/drawing/2014/main" id="{BE4E1D21-37B6-4DED-9C97-E9DA5819D47B}"/>
              </a:ext>
            </a:extLst>
          </p:cNvPr>
          <p:cNvSpPr/>
          <p:nvPr/>
        </p:nvSpPr>
        <p:spPr>
          <a:xfrm>
            <a:off x="349746" y="3682021"/>
            <a:ext cx="11317288" cy="180267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EAG able to run model locally, reproducing company's base-case results. But this is typically only starting point of EAG model assessment. Validating and scrutinizing model via online interface is challenging: e.g., not all input parameters can be adjusted, and model implementation/assumptions difficult to examine</a:t>
            </a:r>
          </a:p>
          <a:p>
            <a:pPr marL="285750" indent="-285750">
              <a:buFont typeface="Arial" panose="020B0604020202020204" pitchFamily="34" charset="0"/>
              <a:buChar char="•"/>
            </a:pPr>
            <a:r>
              <a:rPr lang="en-GB" dirty="0">
                <a:solidFill>
                  <a:schemeClr val="tx1"/>
                </a:solidFill>
                <a:latin typeface="Arial" panose="020B0604020202020204" pitchFamily="34" charset="0"/>
              </a:rPr>
              <a:t>Still unclear how BMI related utility implemented in model</a:t>
            </a:r>
          </a:p>
          <a:p>
            <a:pPr marL="285750" indent="-285750">
              <a:buFont typeface="Arial" panose="020B0604020202020204" pitchFamily="34" charset="0"/>
              <a:buChar char="•"/>
            </a:pPr>
            <a:r>
              <a:rPr lang="en-GB" dirty="0">
                <a:solidFill>
                  <a:schemeClr val="tx1"/>
                </a:solidFill>
                <a:latin typeface="Arial" panose="020B0604020202020204" pitchFamily="34" charset="0"/>
              </a:rPr>
              <a:t>No complete overview of all model inputs → face, internal and external validity checks likely incomplete</a:t>
            </a:r>
          </a:p>
        </p:txBody>
      </p:sp>
      <p:sp>
        <p:nvSpPr>
          <p:cNvPr id="13" name="Rectangle 12">
            <a:extLst>
              <a:ext uri="{FF2B5EF4-FFF2-40B4-BE49-F238E27FC236}">
                <a16:creationId xmlns:a16="http://schemas.microsoft.com/office/drawing/2014/main" id="{E82CA74A-6F08-4190-9479-10C9823605C7}"/>
              </a:ext>
            </a:extLst>
          </p:cNvPr>
          <p:cNvSpPr/>
          <p:nvPr/>
        </p:nvSpPr>
        <p:spPr>
          <a:xfrm>
            <a:off x="360172" y="1213239"/>
            <a:ext cx="11306862" cy="100241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EAG had issues to run the model locally (without using the online version of the model). Requested description of how BMI-related utility is implemented in model &amp; full overview of all input parameters </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250355" y="165791"/>
            <a:ext cx="11250785" cy="592817"/>
          </a:xfrm>
        </p:spPr>
        <p:txBody>
          <a:bodyPr>
            <a:normAutofit fontScale="90000"/>
          </a:bodyPr>
          <a:lstStyle/>
          <a:p>
            <a:r>
              <a:rPr lang="en-GB" dirty="0"/>
              <a:t>Key issue: Technical verification insufficient/model results not reproducible </a:t>
            </a:r>
          </a:p>
        </p:txBody>
      </p:sp>
      <p:sp>
        <p:nvSpPr>
          <p:cNvPr id="4" name="Text Placeholder 3">
            <a:extLst>
              <a:ext uri="{FF2B5EF4-FFF2-40B4-BE49-F238E27FC236}">
                <a16:creationId xmlns:a16="http://schemas.microsoft.com/office/drawing/2014/main" id="{EE27DF69-E223-3079-FCBF-796ABD86C158}"/>
              </a:ext>
            </a:extLst>
          </p:cNvPr>
          <p:cNvSpPr>
            <a:spLocks noGrp="1"/>
          </p:cNvSpPr>
          <p:nvPr>
            <p:ph type="body" sz="quarter" idx="13"/>
          </p:nvPr>
        </p:nvSpPr>
        <p:spPr>
          <a:xfrm>
            <a:off x="1072556" y="6395859"/>
            <a:ext cx="6238667" cy="365125"/>
          </a:xfrm>
        </p:spPr>
        <p:txBody>
          <a:bodyPr/>
          <a:lstStyle/>
          <a:p>
            <a:r>
              <a:rPr lang="en-GB" dirty="0"/>
              <a:t>Abbreviations: BMI, body mass index; JSON, JavaScript Object Notation</a:t>
            </a:r>
          </a:p>
          <a:p>
            <a:endParaRPr lang="en-GB" dirty="0"/>
          </a:p>
        </p:txBody>
      </p:sp>
      <p:grpSp>
        <p:nvGrpSpPr>
          <p:cNvPr id="5" name="Group 4">
            <a:extLst>
              <a:ext uri="{FF2B5EF4-FFF2-40B4-BE49-F238E27FC236}">
                <a16:creationId xmlns:a16="http://schemas.microsoft.com/office/drawing/2014/main" id="{E7185CA0-43E8-D384-F8E6-210B1BB6BEFE}"/>
              </a:ext>
            </a:extLst>
          </p:cNvPr>
          <p:cNvGrpSpPr/>
          <p:nvPr/>
        </p:nvGrpSpPr>
        <p:grpSpPr>
          <a:xfrm>
            <a:off x="1037284" y="5649581"/>
            <a:ext cx="5571788" cy="576000"/>
            <a:chOff x="1456000" y="5714018"/>
            <a:chExt cx="5571788" cy="576000"/>
          </a:xfrm>
        </p:grpSpPr>
        <p:sp>
          <p:nvSpPr>
            <p:cNvPr id="7" name="Rectangle 6" descr="Question to committee">
              <a:extLst>
                <a:ext uri="{FF2B5EF4-FFF2-40B4-BE49-F238E27FC236}">
                  <a16:creationId xmlns:a16="http://schemas.microsoft.com/office/drawing/2014/main" id="{6FFB7E75-34DC-E910-6533-DE4012A4366A}"/>
                </a:ext>
              </a:extLst>
            </p:cNvPr>
            <p:cNvSpPr/>
            <p:nvPr/>
          </p:nvSpPr>
          <p:spPr>
            <a:xfrm>
              <a:off x="1807788" y="5820536"/>
              <a:ext cx="5220000" cy="3651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Is company model suitable for decision making?</a:t>
              </a:r>
            </a:p>
          </p:txBody>
        </p:sp>
        <p:grpSp>
          <p:nvGrpSpPr>
            <p:cNvPr id="8" name="Group 7">
              <a:extLst>
                <a:ext uri="{FF2B5EF4-FFF2-40B4-BE49-F238E27FC236}">
                  <a16:creationId xmlns:a16="http://schemas.microsoft.com/office/drawing/2014/main" id="{EF730B87-B399-4CE8-6F15-62903F340AAF}"/>
                </a:ext>
                <a:ext uri="{C183D7F6-B498-43B3-948B-1728B52AA6E4}">
                  <adec:decorative xmlns:adec="http://schemas.microsoft.com/office/drawing/2017/decorative" val="1"/>
                </a:ext>
              </a:extLst>
            </p:cNvPr>
            <p:cNvGrpSpPr/>
            <p:nvPr/>
          </p:nvGrpSpPr>
          <p:grpSpPr>
            <a:xfrm>
              <a:off x="1456000" y="5714018"/>
              <a:ext cx="576000" cy="576000"/>
              <a:chOff x="-1440493" y="4215781"/>
              <a:chExt cx="576000" cy="576000"/>
            </a:xfrm>
          </p:grpSpPr>
          <p:sp>
            <p:nvSpPr>
              <p:cNvPr id="9" name="Oval 8">
                <a:extLst>
                  <a:ext uri="{FF2B5EF4-FFF2-40B4-BE49-F238E27FC236}">
                    <a16:creationId xmlns:a16="http://schemas.microsoft.com/office/drawing/2014/main" id="{40D8896C-43CA-7806-7DBA-80CA95ACB0CF}"/>
                  </a:ext>
                </a:extLst>
              </p:cNvPr>
              <p:cNvSpPr/>
              <p:nvPr/>
            </p:nvSpPr>
            <p:spPr>
              <a:xfrm>
                <a:off x="-1440493" y="4215781"/>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0" name="Graphic 9">
                <a:extLst>
                  <a:ext uri="{FF2B5EF4-FFF2-40B4-BE49-F238E27FC236}">
                    <a16:creationId xmlns:a16="http://schemas.microsoft.com/office/drawing/2014/main" id="{43338522-6D24-E68B-63CD-ADBFC34B6E5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282323"/>
                <a:ext cx="463463" cy="463463"/>
              </a:xfrm>
              <a:prstGeom prst="rect">
                <a:avLst/>
              </a:prstGeom>
            </p:spPr>
          </p:pic>
        </p:grpSp>
      </p:grpSp>
    </p:spTree>
    <p:extLst>
      <p:ext uri="{BB962C8B-B14F-4D97-AF65-F5344CB8AC3E}">
        <p14:creationId xmlns:p14="http://schemas.microsoft.com/office/powerpoint/2010/main" val="1042445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04104" y="2691095"/>
            <a:ext cx="11317288" cy="1262369"/>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sz="1800" dirty="0">
                <a:solidFill>
                  <a:schemeClr val="tx1"/>
                </a:solidFill>
                <a:effectLst/>
                <a:latin typeface="+mj-lt"/>
                <a:ea typeface="Times New Roman" panose="02020603050405020304" pitchFamily="18" charset="0"/>
              </a:rPr>
              <a:t>Further data on CV outcomes expected from SURPASS-CVOT trial in 2025 </a:t>
            </a:r>
          </a:p>
          <a:p>
            <a:pPr marL="285750" indent="-285750">
              <a:buFont typeface="Arial" panose="020B0604020202020204" pitchFamily="34" charset="0"/>
              <a:buChar char="•"/>
            </a:pPr>
            <a:r>
              <a:rPr lang="en-GB" sz="1800" dirty="0">
                <a:solidFill>
                  <a:schemeClr val="tx1"/>
                </a:solidFill>
                <a:effectLst/>
                <a:latin typeface="+mj-lt"/>
                <a:ea typeface="Times New Roman" panose="02020603050405020304" pitchFamily="18" charset="0"/>
              </a:rPr>
              <a:t>Ongoing addendum study to SURPASS-CVOT will assess impact on diabetic retinopathy progression</a:t>
            </a:r>
          </a:p>
          <a:p>
            <a:pPr marL="285750" indent="-285750">
              <a:buFont typeface="Arial" panose="020B0604020202020204" pitchFamily="34" charset="0"/>
              <a:buChar char="•"/>
            </a:pPr>
            <a:r>
              <a:rPr lang="en-GB" dirty="0">
                <a:solidFill>
                  <a:schemeClr val="tx1"/>
                </a:solidFill>
                <a:latin typeface="+mj-lt"/>
              </a:rPr>
              <a:t>No excess risk for CV events with </a:t>
            </a:r>
            <a:r>
              <a:rPr lang="en-GB" dirty="0" err="1">
                <a:solidFill>
                  <a:schemeClr val="tx1"/>
                </a:solidFill>
                <a:latin typeface="+mj-lt"/>
              </a:rPr>
              <a:t>tirzepatide</a:t>
            </a:r>
            <a:r>
              <a:rPr lang="en-GB" baseline="30000" dirty="0" err="1">
                <a:solidFill>
                  <a:schemeClr val="tx1"/>
                </a:solidFill>
                <a:latin typeface="+mj-lt"/>
              </a:rPr>
              <a:t>a</a:t>
            </a:r>
            <a:endParaRPr lang="en-GB" baseline="30000" dirty="0">
              <a:solidFill>
                <a:schemeClr val="tx1"/>
              </a:solidFill>
              <a:latin typeface="+mj-lt"/>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04104" y="4263597"/>
            <a:ext cx="11317288" cy="78212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sz="1800" dirty="0">
                <a:solidFill>
                  <a:schemeClr val="tx1"/>
                </a:solidFill>
                <a:effectLst/>
                <a:latin typeface="+mj-lt"/>
                <a:ea typeface="Times New Roman" panose="02020603050405020304" pitchFamily="18" charset="0"/>
              </a:rPr>
              <a:t>Risk models based on surrogate outpoints such as HbA1c → </a:t>
            </a:r>
            <a:r>
              <a:rPr lang="en-GB" dirty="0">
                <a:solidFill>
                  <a:schemeClr val="tx1"/>
                </a:solidFill>
                <a:latin typeface="Arial" panose="020B0604020202020204" pitchFamily="34" charset="0"/>
              </a:rPr>
              <a:t>treatment effect on final endpoints uncertain</a:t>
            </a:r>
          </a:p>
        </p:txBody>
      </p:sp>
      <p:sp>
        <p:nvSpPr>
          <p:cNvPr id="13" name="Rectangle 12">
            <a:extLst>
              <a:ext uri="{FF2B5EF4-FFF2-40B4-BE49-F238E27FC236}">
                <a16:creationId xmlns:a16="http://schemas.microsoft.com/office/drawing/2014/main" id="{E82CA74A-6F08-4190-9479-10C9823605C7}"/>
              </a:ext>
            </a:extLst>
          </p:cNvPr>
          <p:cNvSpPr/>
          <p:nvPr/>
        </p:nvSpPr>
        <p:spPr>
          <a:xfrm>
            <a:off x="404104" y="1348327"/>
            <a:ext cx="11306862" cy="103263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endParaRPr lang="en-GB" sz="2000" b="1"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mj-lt"/>
                <a:ea typeface="Times New Roman" panose="02020603050405020304" pitchFamily="18" charset="0"/>
              </a:rPr>
              <a:t>No comparative data on micro- and macrovascular complications of diabetes, including CV outcomes</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estimated rates of micro- and macrovascular complications using risk models instead (next slide)</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470607" y="249916"/>
            <a:ext cx="11250785" cy="806210"/>
          </a:xfrm>
        </p:spPr>
        <p:txBody>
          <a:bodyPr>
            <a:normAutofit fontScale="90000"/>
          </a:bodyPr>
          <a:lstStyle/>
          <a:p>
            <a:r>
              <a:rPr lang="en-GB" dirty="0"/>
              <a:t>Key issue: Lack of comparative evidence on micro and macrovascular complications</a:t>
            </a:r>
          </a:p>
        </p:txBody>
      </p:sp>
      <p:sp>
        <p:nvSpPr>
          <p:cNvPr id="7" name="Text Placeholder 1">
            <a:extLst>
              <a:ext uri="{FF2B5EF4-FFF2-40B4-BE49-F238E27FC236}">
                <a16:creationId xmlns:a16="http://schemas.microsoft.com/office/drawing/2014/main" id="{E3988DE7-F62A-0C44-E881-0F56C3D86D60}"/>
              </a:ext>
            </a:extLst>
          </p:cNvPr>
          <p:cNvSpPr txBox="1">
            <a:spLocks/>
          </p:cNvSpPr>
          <p:nvPr/>
        </p:nvSpPr>
        <p:spPr>
          <a:xfrm>
            <a:off x="1035121" y="6534932"/>
            <a:ext cx="6355565" cy="42512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Abbreviations: CV, cardiovascular; CVOT, Cardiovascular Outcomes Trial.</a:t>
            </a:r>
          </a:p>
          <a:p>
            <a:endParaRPr lang="en-GB" dirty="0"/>
          </a:p>
          <a:p>
            <a:endParaRPr lang="en-GB" dirty="0"/>
          </a:p>
        </p:txBody>
      </p:sp>
      <p:sp>
        <p:nvSpPr>
          <p:cNvPr id="5" name="TextBox 4">
            <a:extLst>
              <a:ext uri="{FF2B5EF4-FFF2-40B4-BE49-F238E27FC236}">
                <a16:creationId xmlns:a16="http://schemas.microsoft.com/office/drawing/2014/main" id="{12CA546E-B9F9-4D93-3295-93E1451E7A97}"/>
              </a:ext>
            </a:extLst>
          </p:cNvPr>
          <p:cNvSpPr txBox="1"/>
          <p:nvPr/>
        </p:nvSpPr>
        <p:spPr>
          <a:xfrm>
            <a:off x="1035121" y="6284918"/>
            <a:ext cx="10369194" cy="307777"/>
          </a:xfrm>
          <a:prstGeom prst="rect">
            <a:avLst/>
          </a:prstGeom>
          <a:noFill/>
        </p:spPr>
        <p:txBody>
          <a:bodyPr wrap="square">
            <a:spAutoFit/>
          </a:bodyPr>
          <a:lstStyle/>
          <a:p>
            <a:r>
              <a:rPr lang="en-GB" sz="1400" baseline="30000" dirty="0">
                <a:effectLst/>
                <a:latin typeface="+mj-lt"/>
                <a:ea typeface="Times New Roman" panose="02020603050405020304" pitchFamily="18" charset="0"/>
              </a:rPr>
              <a:t>a </a:t>
            </a:r>
            <a:r>
              <a:rPr lang="en-GB" sz="1400" dirty="0">
                <a:effectLst/>
                <a:latin typeface="+mj-lt"/>
                <a:ea typeface="Times New Roman" panose="02020603050405020304" pitchFamily="18" charset="0"/>
              </a:rPr>
              <a:t>as per meta-analysis of positively adjudicated major adverse cardiovascular events (MACE) in SURPASS trials.</a:t>
            </a:r>
            <a:endParaRPr lang="en-GB" sz="1400" dirty="0">
              <a:latin typeface="+mj-lt"/>
            </a:endParaRPr>
          </a:p>
        </p:txBody>
      </p:sp>
    </p:spTree>
    <p:extLst>
      <p:ext uri="{BB962C8B-B14F-4D97-AF65-F5344CB8AC3E}">
        <p14:creationId xmlns:p14="http://schemas.microsoft.com/office/powerpoint/2010/main" val="327398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66724" y="1853420"/>
            <a:ext cx="11317288" cy="25767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a:t>
            </a:r>
          </a:p>
          <a:p>
            <a:pPr marL="285750" indent="-285750">
              <a:buFont typeface="Arial" panose="020B0604020202020204" pitchFamily="34" charset="0"/>
              <a:buChar char="•"/>
            </a:pPr>
            <a:r>
              <a:rPr lang="en-GB" dirty="0">
                <a:solidFill>
                  <a:schemeClr val="tx1"/>
                </a:solidFill>
                <a:latin typeface="Arial" panose="020B0604020202020204" pitchFamily="34" charset="0"/>
              </a:rPr>
              <a:t>Establishing which model is “best match” to decision problem is challenging → averaging allows model to draw on data derived from populations with diverse risk profiles</a:t>
            </a:r>
          </a:p>
          <a:p>
            <a:pPr marL="285750" indent="-285750">
              <a:buFont typeface="Arial" panose="020B0604020202020204" pitchFamily="34" charset="0"/>
              <a:buChar char="•"/>
            </a:pPr>
            <a:r>
              <a:rPr lang="en-GB" dirty="0">
                <a:solidFill>
                  <a:schemeClr val="tx1"/>
                </a:solidFill>
                <a:latin typeface="Arial" panose="020B0604020202020204" pitchFamily="34" charset="0"/>
              </a:rPr>
              <a:t>Approach to model averaging documented in Pollock et al. 2022; risk equations from:</a:t>
            </a:r>
          </a:p>
          <a:p>
            <a:pPr marL="742950" lvl="1" indent="-285750">
              <a:buFont typeface="Arial" panose="020B0604020202020204" pitchFamily="34" charset="0"/>
              <a:buChar char="•"/>
            </a:pPr>
            <a:r>
              <a:rPr lang="en-GB" dirty="0">
                <a:solidFill>
                  <a:schemeClr val="tx1"/>
                </a:solidFill>
                <a:latin typeface="Arial" panose="020B0604020202020204" pitchFamily="34" charset="0"/>
              </a:rPr>
              <a:t>UKPDS OM2 → for patients with a low risk profile and short duration of disease</a:t>
            </a:r>
          </a:p>
          <a:p>
            <a:pPr marL="742950" lvl="1" indent="-285750">
              <a:buFont typeface="Arial" panose="020B0604020202020204" pitchFamily="34" charset="0"/>
              <a:buChar char="•"/>
            </a:pPr>
            <a:r>
              <a:rPr lang="en-GB" dirty="0">
                <a:solidFill>
                  <a:schemeClr val="tx1"/>
                </a:solidFill>
                <a:latin typeface="Arial" panose="020B0604020202020204" pitchFamily="34" charset="0"/>
              </a:rPr>
              <a:t>BRAVO Model → better suited to patients with more advanced disease and higher risk profile (derived from the ACCORD trial population which was at high risk of cardiovascular complications)</a:t>
            </a:r>
          </a:p>
          <a:p>
            <a:pPr marL="742950" lvl="1" indent="-285750">
              <a:buFont typeface="Arial" panose="020B0604020202020204" pitchFamily="34" charset="0"/>
              <a:buChar char="•"/>
            </a:pPr>
            <a:r>
              <a:rPr lang="en-GB" dirty="0">
                <a:solidFill>
                  <a:schemeClr val="tx1"/>
                </a:solidFill>
                <a:latin typeface="Arial" panose="020B0604020202020204" pitchFamily="34" charset="0"/>
              </a:rPr>
              <a:t>Hong Kong Diabetes Registry → applicable to South East Asian populations (not influential)</a:t>
            </a:r>
          </a:p>
          <a:p>
            <a:pPr marL="285750" indent="-285750">
              <a:buFont typeface="Arial" panose="020B0604020202020204" pitchFamily="34" charset="0"/>
              <a:buChar char="•"/>
            </a:pPr>
            <a:r>
              <a:rPr lang="en-GB" dirty="0">
                <a:solidFill>
                  <a:schemeClr val="tx1"/>
                </a:solidFill>
                <a:latin typeface="Arial" panose="020B0604020202020204" pitchFamily="34" charset="0"/>
              </a:rPr>
              <a:t>PRIME T2D Model, using the model averaging approach, shown to compare well to published outcomes</a:t>
            </a:r>
          </a:p>
          <a:p>
            <a:pPr marL="285750" indent="-285750">
              <a:buFont typeface="Arial" panose="020B0604020202020204" pitchFamily="34" charset="0"/>
              <a:buChar char="•"/>
            </a:pPr>
            <a:endParaRPr lang="en-GB" dirty="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456297" y="4520417"/>
            <a:ext cx="11317288" cy="146502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Justification for model averaging approach not compelling, justification for selection of individual predictive models is limited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did not provide any scenario analyses examining impact of approach (e.g. selecting a single predictive model based on the best match of derivation cohort to decision problem)</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1275120" y="6084565"/>
            <a:ext cx="9818032" cy="578290"/>
            <a:chOff x="1456000" y="5609658"/>
            <a:chExt cx="9818032" cy="57829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609658"/>
              <a:ext cx="9455970" cy="57600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What is the best approach to estimate risk of micro- and macrovascular complications? Should sensitivity analyses be presented?</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611948"/>
              <a:ext cx="576000" cy="576000"/>
              <a:chOff x="-1440493" y="4113711"/>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13711"/>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466723" y="1091476"/>
            <a:ext cx="11306862" cy="6716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PRIME T2D Model uses model averaging approach to estimate risk of macrovascular complications</a:t>
            </a: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a:xfrm>
            <a:off x="136439" y="195145"/>
            <a:ext cx="12557298" cy="941780"/>
          </a:xfrm>
        </p:spPr>
        <p:txBody>
          <a:bodyPr>
            <a:normAutofit fontScale="90000"/>
          </a:bodyPr>
          <a:lstStyle/>
          <a:p>
            <a:r>
              <a:rPr lang="en-GB" dirty="0"/>
              <a:t>Key issue: Selection and use of risk models to estimate</a:t>
            </a:r>
            <a:br>
              <a:rPr lang="en-GB" dirty="0"/>
            </a:br>
            <a:r>
              <a:rPr lang="en-GB" dirty="0"/>
              <a:t> complications </a:t>
            </a:r>
            <a:br>
              <a:rPr lang="en-GB" dirty="0"/>
            </a:br>
            <a:endParaRPr lang="en-GB" dirty="0"/>
          </a:p>
        </p:txBody>
      </p:sp>
      <p:sp>
        <p:nvSpPr>
          <p:cNvPr id="4" name="Text Placeholder 26">
            <a:extLst>
              <a:ext uri="{FF2B5EF4-FFF2-40B4-BE49-F238E27FC236}">
                <a16:creationId xmlns:a16="http://schemas.microsoft.com/office/drawing/2014/main" id="{34D2471E-4FC4-30F2-0FD7-CB5B32CEB94F}"/>
              </a:ext>
            </a:extLst>
          </p:cNvPr>
          <p:cNvSpPr txBox="1">
            <a:spLocks/>
          </p:cNvSpPr>
          <p:nvPr/>
        </p:nvSpPr>
        <p:spPr>
          <a:xfrm>
            <a:off x="1275120" y="6614520"/>
            <a:ext cx="7417941" cy="3651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809625" algn="l"/>
              </a:tabLst>
            </a:pPr>
            <a:r>
              <a:rPr lang="en-GB" dirty="0"/>
              <a:t>Abbreviations: T2D, type 2 diabetes; </a:t>
            </a:r>
            <a:r>
              <a:rPr lang="en-GB" sz="1400" dirty="0">
                <a:latin typeface="+mj-lt"/>
                <a:ea typeface="Times New Roman" panose="02020603050405020304" pitchFamily="18" charset="0"/>
              </a:rPr>
              <a:t>UKPDS, UK Prospective Diabetes Study.</a:t>
            </a:r>
            <a:endParaRPr lang="en-GB" dirty="0"/>
          </a:p>
        </p:txBody>
      </p:sp>
    </p:spTree>
    <p:extLst>
      <p:ext uri="{BB962C8B-B14F-4D97-AF65-F5344CB8AC3E}">
        <p14:creationId xmlns:p14="http://schemas.microsoft.com/office/powerpoint/2010/main" val="3767063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335719" y="2342789"/>
            <a:ext cx="8038260" cy="337461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en-GB" sz="2000" b="1" dirty="0">
                <a:solidFill>
                  <a:schemeClr val="accent2"/>
                </a:solidFill>
                <a:latin typeface="Arial" panose="020B0604020202020204" pitchFamily="34" charset="0"/>
              </a:rPr>
              <a:t>Company </a:t>
            </a:r>
            <a:endParaRPr lang="en-GB" sz="2000" b="1" strike="sngStrike" dirty="0">
              <a:solidFill>
                <a:srgbClr val="FF0000"/>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For most risk factors other than HbA1c, only modest changes over time </a:t>
            </a:r>
          </a:p>
          <a:p>
            <a:pPr marL="285750" indent="-285750">
              <a:buFont typeface="Arial" panose="020B0604020202020204" pitchFamily="34" charset="0"/>
              <a:buChar char="•"/>
            </a:pPr>
            <a:r>
              <a:rPr lang="en-GB" dirty="0">
                <a:solidFill>
                  <a:schemeClr val="tx1"/>
                </a:solidFill>
                <a:latin typeface="Arial" panose="020B0604020202020204" pitchFamily="34" charset="0"/>
              </a:rPr>
              <a:t>HbA1c key driver of cost-effectiveness; progression based on UKPDS data that leads to relative reduction in treatment benefit whilst on treatment</a:t>
            </a:r>
          </a:p>
          <a:p>
            <a:pPr marL="285750" indent="-285750">
              <a:buFont typeface="Arial" panose="020B0604020202020204" pitchFamily="34" charset="0"/>
              <a:buChar char="•"/>
            </a:pPr>
            <a:r>
              <a:rPr lang="en-GB" dirty="0">
                <a:solidFill>
                  <a:schemeClr val="tx1"/>
                </a:solidFill>
                <a:latin typeface="Arial" panose="020B0604020202020204" pitchFamily="34" charset="0"/>
              </a:rPr>
              <a:t>Agreed with EAG suggestion - UKPDS OM2 progression assumed for: </a:t>
            </a:r>
          </a:p>
          <a:p>
            <a:pPr marL="742950" lvl="1" indent="-285750">
              <a:buFont typeface="Arial" panose="020B0604020202020204" pitchFamily="34" charset="0"/>
              <a:buChar char="•"/>
            </a:pPr>
            <a:r>
              <a:rPr lang="en-GB" dirty="0">
                <a:solidFill>
                  <a:schemeClr val="tx1"/>
                </a:solidFill>
                <a:latin typeface="Arial" panose="020B0604020202020204" pitchFamily="34" charset="0"/>
              </a:rPr>
              <a:t>all risk factors while on insulin therapy </a:t>
            </a:r>
          </a:p>
          <a:p>
            <a:pPr marL="742950" lvl="1" indent="-285750">
              <a:buFont typeface="Arial" panose="020B0604020202020204" pitchFamily="34" charset="0"/>
              <a:buChar char="•"/>
            </a:pPr>
            <a:r>
              <a:rPr lang="en-GB" dirty="0">
                <a:solidFill>
                  <a:schemeClr val="tx1"/>
                </a:solidFill>
                <a:latin typeface="Arial" panose="020B0604020202020204" pitchFamily="34" charset="0"/>
              </a:rPr>
              <a:t>HbA1c, LDL, HDL, eGFR, white blood cells count, heart rate and haemoglobin levels while on tirzepatide or GLP-1 RAs </a:t>
            </a:r>
          </a:p>
          <a:p>
            <a:pPr marL="285750" indent="-285750">
              <a:buFont typeface="Arial" panose="020B0604020202020204" pitchFamily="34" charset="0"/>
              <a:buChar char="•"/>
            </a:pPr>
            <a:r>
              <a:rPr lang="en-GB" dirty="0">
                <a:solidFill>
                  <a:schemeClr val="tx1"/>
                </a:solidFill>
                <a:latin typeface="Arial" panose="020B0604020202020204" pitchFamily="34" charset="0"/>
              </a:rPr>
              <a:t>For SBP and BMI, no change assumed while on tirzepatide or GLP-1 RAs:</a:t>
            </a:r>
          </a:p>
          <a:p>
            <a:pPr marL="742950" lvl="1" indent="-285750">
              <a:buFont typeface="Arial" panose="020B0604020202020204" pitchFamily="34" charset="0"/>
              <a:buChar char="•"/>
            </a:pPr>
            <a:r>
              <a:rPr lang="en-GB" dirty="0">
                <a:solidFill>
                  <a:schemeClr val="tx1"/>
                </a:solidFill>
                <a:latin typeface="Arial" panose="020B0604020202020204" pitchFamily="34" charset="0"/>
              </a:rPr>
              <a:t>in line with published data for GLP-1 RAs showing maintained benefit while on treatment – if UKPDS OM2 progression applied, levels would return to baseline in 5 years (at odds with published data)</a:t>
            </a:r>
          </a:p>
          <a:p>
            <a:endParaRPr lang="en-GB" dirty="0">
              <a:solidFill>
                <a:schemeClr val="tx1"/>
              </a:solidFill>
              <a:latin typeface="Arial" panose="020B0604020202020204" pitchFamily="34" charset="0"/>
            </a:endParaRPr>
          </a:p>
        </p:txBody>
      </p:sp>
      <p:sp>
        <p:nvSpPr>
          <p:cNvPr id="16" name="Rectangle 15">
            <a:extLst>
              <a:ext uri="{FF2B5EF4-FFF2-40B4-BE49-F238E27FC236}">
                <a16:creationId xmlns:a16="http://schemas.microsoft.com/office/drawing/2014/main" id="{BE4E1D21-37B6-4DED-9C97-E9DA5819D47B}"/>
              </a:ext>
            </a:extLst>
          </p:cNvPr>
          <p:cNvSpPr/>
          <p:nvPr/>
        </p:nvSpPr>
        <p:spPr>
          <a:xfrm>
            <a:off x="8460607" y="2342790"/>
            <a:ext cx="3387904" cy="203670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Risk factor progression follows EAG’s suggestion</a:t>
            </a:r>
          </a:p>
          <a:p>
            <a:pPr marL="285750" indent="-285750">
              <a:buFont typeface="Arial" panose="020B0604020202020204" pitchFamily="34" charset="0"/>
              <a:buChar char="•"/>
            </a:pPr>
            <a:r>
              <a:rPr lang="en-GB" dirty="0">
                <a:solidFill>
                  <a:schemeClr val="tx1"/>
                </a:solidFill>
                <a:latin typeface="Arial" panose="020B0604020202020204" pitchFamily="34" charset="0"/>
              </a:rPr>
              <a:t>Notes company’s justification for assuming no treatment waning for SBP and BMI while on treatment</a:t>
            </a:r>
          </a:p>
        </p:txBody>
      </p:sp>
      <p:grpSp>
        <p:nvGrpSpPr>
          <p:cNvPr id="2" name="Group 1">
            <a:extLst>
              <a:ext uri="{FF2B5EF4-FFF2-40B4-BE49-F238E27FC236}">
                <a16:creationId xmlns:a16="http://schemas.microsoft.com/office/drawing/2014/main" id="{E1FC1C8C-41E7-7FAD-A833-034D005333EF}"/>
              </a:ext>
            </a:extLst>
          </p:cNvPr>
          <p:cNvGrpSpPr/>
          <p:nvPr/>
        </p:nvGrpSpPr>
        <p:grpSpPr>
          <a:xfrm>
            <a:off x="8412102" y="4511002"/>
            <a:ext cx="3436407" cy="896525"/>
            <a:chOff x="8343860" y="4253192"/>
            <a:chExt cx="3440494" cy="993586"/>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8691159" y="4364146"/>
              <a:ext cx="3093195" cy="8826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252000" rtlCol="0" anchor="ctr"/>
            <a:lstStyle/>
            <a:p>
              <a:r>
                <a:rPr lang="en-GB" dirty="0">
                  <a:solidFill>
                    <a:schemeClr val="tx1"/>
                  </a:solidFill>
                  <a:latin typeface="Arial" panose="020B0604020202020204" pitchFamily="34" charset="0"/>
                </a:rPr>
                <a:t>Company approach appropriate? </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8343860" y="4253192"/>
              <a:ext cx="576000" cy="576000"/>
              <a:chOff x="5447367" y="2754955"/>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5447367" y="2754955"/>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3636" y="2811224"/>
                <a:ext cx="463463" cy="463462"/>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335720" y="1596021"/>
            <a:ext cx="11512792" cy="648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QALY gains mainly after the first year (beyond trial time horizon) and mostly likely related to utilities for weight </a:t>
            </a:r>
          </a:p>
          <a:p>
            <a:endParaRPr lang="en-GB" strike="sngStrike" dirty="0">
              <a:solidFill>
                <a:srgbClr val="FF0000"/>
              </a:solidFill>
              <a:latin typeface="Arial" panose="020B0604020202020204" pitchFamily="34" charset="0"/>
            </a:endParaRPr>
          </a:p>
        </p:txBody>
      </p:sp>
      <p:sp>
        <p:nvSpPr>
          <p:cNvPr id="6" name="Title 5">
            <a:extLst>
              <a:ext uri="{FF2B5EF4-FFF2-40B4-BE49-F238E27FC236}">
                <a16:creationId xmlns:a16="http://schemas.microsoft.com/office/drawing/2014/main" id="{E08421A2-2D56-2D33-EE57-B5219602C47D}"/>
              </a:ext>
            </a:extLst>
          </p:cNvPr>
          <p:cNvSpPr>
            <a:spLocks noGrp="1"/>
          </p:cNvSpPr>
          <p:nvPr>
            <p:ph type="title"/>
          </p:nvPr>
        </p:nvSpPr>
        <p:spPr/>
        <p:txBody>
          <a:bodyPr>
            <a:normAutofit/>
          </a:bodyPr>
          <a:lstStyle/>
          <a:p>
            <a:r>
              <a:rPr lang="en-GB" dirty="0"/>
              <a:t>Key issue: Extrapolation of treatment effectiveness</a:t>
            </a:r>
          </a:p>
        </p:txBody>
      </p:sp>
      <p:sp>
        <p:nvSpPr>
          <p:cNvPr id="28" name="Text Placeholder 27">
            <a:extLst>
              <a:ext uri="{FF2B5EF4-FFF2-40B4-BE49-F238E27FC236}">
                <a16:creationId xmlns:a16="http://schemas.microsoft.com/office/drawing/2014/main" id="{9036E17B-3538-EAC1-0829-C3B947B8B9F3}"/>
              </a:ext>
            </a:extLst>
          </p:cNvPr>
          <p:cNvSpPr>
            <a:spLocks noGrp="1"/>
          </p:cNvSpPr>
          <p:nvPr>
            <p:ph type="body" sz="quarter" idx="14"/>
          </p:nvPr>
        </p:nvSpPr>
        <p:spPr>
          <a:xfrm>
            <a:off x="533226" y="760543"/>
            <a:ext cx="9714017" cy="520838"/>
          </a:xfrm>
        </p:spPr>
        <p:txBody>
          <a:bodyPr/>
          <a:lstStyle/>
          <a:p>
            <a:r>
              <a:rPr lang="en-GB" dirty="0"/>
              <a:t>Revised base case follows </a:t>
            </a:r>
            <a:r>
              <a:rPr lang="en-GB" dirty="0">
                <a:solidFill>
                  <a:schemeClr val="tx1"/>
                </a:solidFill>
                <a:latin typeface="Arial" panose="020B0604020202020204" pitchFamily="34" charset="0"/>
              </a:rPr>
              <a:t>UKPDS OM2 risk factor progression for all risk factors except SBP and BMI</a:t>
            </a:r>
            <a:endParaRPr lang="en-GB" dirty="0"/>
          </a:p>
        </p:txBody>
      </p:sp>
      <p:sp>
        <p:nvSpPr>
          <p:cNvPr id="4" name="Text Placeholder 9">
            <a:extLst>
              <a:ext uri="{FF2B5EF4-FFF2-40B4-BE49-F238E27FC236}">
                <a16:creationId xmlns:a16="http://schemas.microsoft.com/office/drawing/2014/main" id="{C2D47EC8-D07A-72ED-BA89-9CC93547186B}"/>
              </a:ext>
            </a:extLst>
          </p:cNvPr>
          <p:cNvSpPr txBox="1">
            <a:spLocks/>
          </p:cNvSpPr>
          <p:nvPr/>
        </p:nvSpPr>
        <p:spPr>
          <a:xfrm>
            <a:off x="1014976" y="5793675"/>
            <a:ext cx="10472737" cy="648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300" dirty="0">
                <a:latin typeface="+mn-lt"/>
              </a:rPr>
              <a:t>Note: </a:t>
            </a:r>
            <a:r>
              <a:rPr lang="en-GB" sz="1300" dirty="0">
                <a:solidFill>
                  <a:schemeClr val="tx1"/>
                </a:solidFill>
                <a:latin typeface="+mn-lt"/>
              </a:rPr>
              <a:t>After switching to basal insulin, BMI assumed to return to baseline levels in first year, all other risk factors assumed to return to baseline levels immediately. Company c</a:t>
            </a:r>
            <a:r>
              <a:rPr lang="en-GB" sz="1300" dirty="0">
                <a:latin typeface="+mn-lt"/>
              </a:rPr>
              <a:t>onsiders these to be conservative assumptions as no data were available to inform BMI, and due to absence of evidence to support continued benefit (other risk factors).</a:t>
            </a:r>
          </a:p>
          <a:p>
            <a:pPr>
              <a:lnSpc>
                <a:spcPct val="100000"/>
              </a:lnSpc>
              <a:spcBef>
                <a:spcPts val="0"/>
              </a:spcBef>
            </a:pPr>
            <a:r>
              <a:rPr lang="en-GB" sz="1300" dirty="0">
                <a:latin typeface="+mj-lt"/>
              </a:rPr>
              <a:t>Abbreviations: </a:t>
            </a:r>
            <a:r>
              <a:rPr lang="en-GB" sz="1300" dirty="0">
                <a:latin typeface="+mj-lt"/>
                <a:ea typeface="Times New Roman" panose="02020603050405020304" pitchFamily="18" charset="0"/>
              </a:rPr>
              <a:t>BMI, body mass index; eGFR, estimated Glomerular Filtration Rate; HbA1c, Glycated Haemoglobin; </a:t>
            </a:r>
            <a:r>
              <a:rPr lang="en-GB" sz="1300" dirty="0">
                <a:latin typeface="+mj-lt"/>
                <a:ea typeface="Calibri" panose="020F0502020204030204" pitchFamily="34" charset="0"/>
                <a:cs typeface="Times New Roman" panose="02020603050405020304" pitchFamily="18" charset="0"/>
              </a:rPr>
              <a:t>HDL, </a:t>
            </a:r>
            <a:r>
              <a:rPr lang="en-GB" sz="1300" dirty="0">
                <a:latin typeface="+mj-lt"/>
                <a:ea typeface="Times New Roman" panose="02020603050405020304" pitchFamily="18" charset="0"/>
              </a:rPr>
              <a:t>high density lipoprotein; LDL, low density lipoprotein; </a:t>
            </a:r>
            <a:r>
              <a:rPr lang="en-GB" sz="1300" dirty="0">
                <a:latin typeface="+mj-lt"/>
              </a:rPr>
              <a:t>SBP, </a:t>
            </a:r>
            <a:r>
              <a:rPr lang="en-GB" sz="1300" dirty="0">
                <a:latin typeface="+mj-lt"/>
                <a:ea typeface="Calibri" panose="020F0502020204030204" pitchFamily="34" charset="0"/>
                <a:cs typeface="Times New Roman" panose="02020603050405020304" pitchFamily="18" charset="0"/>
              </a:rPr>
              <a:t>systolic blood pressure; </a:t>
            </a:r>
            <a:r>
              <a:rPr lang="en-GB" sz="1300" dirty="0">
                <a:latin typeface="+mj-lt"/>
                <a:ea typeface="Times New Roman" panose="02020603050405020304" pitchFamily="18" charset="0"/>
              </a:rPr>
              <a:t>UKPDS, UK Prospective Diabetes Study.</a:t>
            </a:r>
            <a:r>
              <a:rPr lang="en-GB" sz="1300" dirty="0">
                <a:latin typeface="+mj-lt"/>
                <a:ea typeface="Calibri" panose="020F0502020204030204" pitchFamily="34" charset="0"/>
                <a:cs typeface="Times New Roman" panose="02020603050405020304" pitchFamily="18" charset="0"/>
              </a:rPr>
              <a:t> </a:t>
            </a:r>
            <a:endParaRPr lang="en-GB" sz="1300" dirty="0">
              <a:latin typeface="+mj-lt"/>
            </a:endParaRPr>
          </a:p>
        </p:txBody>
      </p:sp>
    </p:spTree>
    <p:extLst>
      <p:ext uri="{BB962C8B-B14F-4D97-AF65-F5344CB8AC3E}">
        <p14:creationId xmlns:p14="http://schemas.microsoft.com/office/powerpoint/2010/main" val="1784050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p:txBody>
          <a:bodyPr>
            <a:normAutofit/>
          </a:bodyPr>
          <a:lstStyle/>
          <a:p>
            <a:r>
              <a:rPr lang="en-GB" dirty="0"/>
              <a:t>Key issue: Treatment discontinuation/intensification</a:t>
            </a:r>
          </a:p>
        </p:txBody>
      </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4"/>
          </p:nvPr>
        </p:nvSpPr>
        <p:spPr/>
        <p:txBody>
          <a:bodyPr/>
          <a:lstStyle/>
          <a:p>
            <a:r>
              <a:rPr lang="en-GB" dirty="0"/>
              <a:t>EAG: prefers including other causes for treatment discontinuation</a:t>
            </a:r>
          </a:p>
        </p:txBody>
      </p:sp>
      <p:sp>
        <p:nvSpPr>
          <p:cNvPr id="26" name="Rectangle 25">
            <a:extLst>
              <a:ext uri="{FF2B5EF4-FFF2-40B4-BE49-F238E27FC236}">
                <a16:creationId xmlns:a16="http://schemas.microsoft.com/office/drawing/2014/main" id="{A15841C0-D630-413A-0CA7-BF161E3967C5}"/>
              </a:ext>
            </a:extLst>
          </p:cNvPr>
          <p:cNvSpPr/>
          <p:nvPr/>
        </p:nvSpPr>
        <p:spPr>
          <a:xfrm>
            <a:off x="410648" y="4423128"/>
            <a:ext cx="11306862" cy="129562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Disagrees as changing intensification criteria increases ICERs by ~£9,000 and ~£15,000 when HbA1c threshold increased to 8.5% and 9.5%, accordingly (for tirzepatide 10 mg vs </a:t>
            </a:r>
            <a:r>
              <a:rPr lang="en-GB" dirty="0" err="1">
                <a:solidFill>
                  <a:schemeClr val="tx1"/>
                </a:solidFill>
                <a:latin typeface="Arial" panose="020B0604020202020204" pitchFamily="34" charset="0"/>
              </a:rPr>
              <a:t>semaglutide</a:t>
            </a:r>
            <a:r>
              <a:rPr lang="en-GB" dirty="0">
                <a:solidFill>
                  <a:schemeClr val="tx1"/>
                </a:solidFill>
                <a:latin typeface="Arial" panose="020B0604020202020204" pitchFamily="34" charset="0"/>
              </a:rPr>
              <a:t> 1.0 mg)</a:t>
            </a:r>
            <a:r>
              <a:rPr lang="en-GB" baseline="30000" dirty="0">
                <a:solidFill>
                  <a:schemeClr val="tx1"/>
                </a:solidFill>
                <a:latin typeface="Arial" panose="020B0604020202020204" pitchFamily="34" charset="0"/>
              </a:rPr>
              <a:t>a</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EAG prefers to include other causes for treatment discontinuation </a:t>
            </a:r>
          </a:p>
          <a:p>
            <a:endParaRPr lang="en-GB" strike="sngStrike" dirty="0">
              <a:solidFill>
                <a:srgbClr val="FF0000"/>
              </a:solidFill>
              <a:latin typeface="Arial" panose="020B0604020202020204" pitchFamily="34" charset="0"/>
            </a:endParaRP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2376563" y="5910489"/>
            <a:ext cx="8716589"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rPr>
              <a:t>When would treatment be discontinued/ intensified in clinical practice?</a:t>
            </a: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1975731" y="5900448"/>
            <a:ext cx="576000" cy="576000"/>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32" name="Rectangle 31">
            <a:extLst>
              <a:ext uri="{FF2B5EF4-FFF2-40B4-BE49-F238E27FC236}">
                <a16:creationId xmlns:a16="http://schemas.microsoft.com/office/drawing/2014/main" id="{4423FAC9-BAA5-411F-E9CE-445B234CF3C2}"/>
              </a:ext>
            </a:extLst>
          </p:cNvPr>
          <p:cNvSpPr/>
          <p:nvPr/>
        </p:nvSpPr>
        <p:spPr>
          <a:xfrm>
            <a:off x="438684" y="1328094"/>
            <a:ext cx="11306863" cy="9675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Patients assumed to intensify therapy,</a:t>
            </a:r>
            <a:r>
              <a:rPr lang="en-GB"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that is, discontinue initial treatment and</a:t>
            </a: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switch</a:t>
            </a:r>
            <a:r>
              <a:rPr lang="en-GB" strike="sngStrike"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to basal insulin therapy when HbA1c rose above 7.5%. </a:t>
            </a:r>
            <a:r>
              <a:rPr lang="en-GB" dirty="0">
                <a:solidFill>
                  <a:schemeClr val="tx1"/>
                </a:solidFill>
                <a:latin typeface="Arial" panose="020B0604020202020204" pitchFamily="34" charset="0"/>
              </a:rPr>
              <a:t>No other causes for treatment discontinuation were included</a:t>
            </a:r>
          </a:p>
        </p:txBody>
      </p:sp>
      <p:sp>
        <p:nvSpPr>
          <p:cNvPr id="6" name="Rectangle 5">
            <a:extLst>
              <a:ext uri="{FF2B5EF4-FFF2-40B4-BE49-F238E27FC236}">
                <a16:creationId xmlns:a16="http://schemas.microsoft.com/office/drawing/2014/main" id="{D2D9230F-F74A-D6FD-FF8F-9455F97CEC35}"/>
              </a:ext>
            </a:extLst>
          </p:cNvPr>
          <p:cNvSpPr/>
          <p:nvPr/>
        </p:nvSpPr>
        <p:spPr>
          <a:xfrm>
            <a:off x="438683" y="2477325"/>
            <a:ext cx="11306863" cy="175406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a:t>
            </a:r>
          </a:p>
          <a:p>
            <a:pPr marL="285750" indent="-285750">
              <a:buFont typeface="Arial" panose="020B0604020202020204" pitchFamily="34" charset="0"/>
              <a:buChar char="•"/>
            </a:pPr>
            <a:r>
              <a:rPr lang="en-GB" dirty="0">
                <a:solidFill>
                  <a:schemeClr val="tx1"/>
                </a:solidFill>
                <a:latin typeface="Arial" panose="020B0604020202020204" pitchFamily="34" charset="0"/>
              </a:rPr>
              <a:t>This approach taken to avoid potential for rescue medication influencing outcomes</a:t>
            </a:r>
          </a:p>
          <a:p>
            <a:pPr marL="285750" indent="-285750">
              <a:buFont typeface="Arial" panose="020B0604020202020204" pitchFamily="34" charset="0"/>
              <a:buChar char="•"/>
            </a:pPr>
            <a:r>
              <a:rPr lang="en-GB" dirty="0">
                <a:solidFill>
                  <a:schemeClr val="tx1"/>
                </a:solidFill>
                <a:latin typeface="Arial" panose="020B0604020202020204" pitchFamily="34" charset="0"/>
              </a:rPr>
              <a:t>Patients who do not tolerate the interventions well are likely to miss doses, leading to poorer glycaemic control and meeting the criterion for intensification</a:t>
            </a:r>
          </a:p>
          <a:p>
            <a:pPr marL="285750" indent="-285750">
              <a:buFont typeface="Arial" panose="020B0604020202020204" pitchFamily="34" charset="0"/>
              <a:buChar char="•"/>
            </a:pPr>
            <a:r>
              <a:rPr lang="en-GB" dirty="0">
                <a:solidFill>
                  <a:schemeClr val="tx1"/>
                </a:solidFill>
                <a:latin typeface="Arial" panose="020B0604020202020204" pitchFamily="34" charset="0"/>
              </a:rPr>
              <a:t>Aligned with NG28 evaluation approach and NICE Guidance</a:t>
            </a:r>
          </a:p>
          <a:p>
            <a:pPr marL="285750" indent="-285750">
              <a:buFont typeface="Arial" panose="020B0604020202020204" pitchFamily="34" charset="0"/>
              <a:buChar char="•"/>
            </a:pPr>
            <a:r>
              <a:rPr lang="en-GB" dirty="0">
                <a:solidFill>
                  <a:schemeClr val="tx1"/>
                </a:solidFill>
                <a:latin typeface="Arial" panose="020B0604020202020204" pitchFamily="34" charset="0"/>
              </a:rPr>
              <a:t>Changing intensification criteria has modest effect on ICERs</a:t>
            </a:r>
          </a:p>
        </p:txBody>
      </p:sp>
      <p:sp>
        <p:nvSpPr>
          <p:cNvPr id="7" name="Text Placeholder 4">
            <a:extLst>
              <a:ext uri="{FF2B5EF4-FFF2-40B4-BE49-F238E27FC236}">
                <a16:creationId xmlns:a16="http://schemas.microsoft.com/office/drawing/2014/main" id="{16051632-E2B2-AE97-AF3C-553A4423A3A4}"/>
              </a:ext>
            </a:extLst>
          </p:cNvPr>
          <p:cNvSpPr txBox="1">
            <a:spLocks/>
          </p:cNvSpPr>
          <p:nvPr/>
        </p:nvSpPr>
        <p:spPr>
          <a:xfrm>
            <a:off x="1043608" y="6466568"/>
            <a:ext cx="9581321" cy="42529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defRPr/>
            </a:pPr>
            <a:r>
              <a:rPr lang="en-GB" baseline="30000" dirty="0">
                <a:latin typeface="+mj-lt"/>
              </a:rPr>
              <a:t>a </a:t>
            </a:r>
            <a:r>
              <a:rPr lang="en-GB" dirty="0">
                <a:latin typeface="+mj-lt"/>
              </a:rPr>
              <a:t>compared with revised company base case. Source: Additional sensitivity analyses, May 2023. </a:t>
            </a:r>
          </a:p>
          <a:p>
            <a:pPr>
              <a:lnSpc>
                <a:spcPct val="100000"/>
              </a:lnSpc>
              <a:spcBef>
                <a:spcPts val="0"/>
              </a:spcBef>
              <a:buFontTx/>
              <a:buNone/>
              <a:defRPr/>
            </a:pPr>
            <a:r>
              <a:rPr lang="en-GB" dirty="0">
                <a:latin typeface="+mj-lt"/>
              </a:rPr>
              <a:t>Abbreviations: </a:t>
            </a:r>
            <a:r>
              <a:rPr lang="en-GB" dirty="0">
                <a:latin typeface="+mj-lt"/>
                <a:ea typeface="Times New Roman" panose="02020603050405020304" pitchFamily="18" charset="0"/>
              </a:rPr>
              <a:t>HbA1c, Glycated Haemoglobin; </a:t>
            </a:r>
            <a:r>
              <a:rPr lang="en-GB" sz="1400" dirty="0"/>
              <a:t>ICER, incremental-cost effectiveness ratio.</a:t>
            </a:r>
            <a:r>
              <a:rPr lang="en-GB" dirty="0">
                <a:latin typeface="+mj-lt"/>
              </a:rPr>
              <a:t> </a:t>
            </a:r>
          </a:p>
        </p:txBody>
      </p:sp>
    </p:spTree>
    <p:extLst>
      <p:ext uri="{BB962C8B-B14F-4D97-AF65-F5344CB8AC3E}">
        <p14:creationId xmlns:p14="http://schemas.microsoft.com/office/powerpoint/2010/main" val="39735648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87576" y="2160083"/>
            <a:ext cx="11317288" cy="23267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a:t>
            </a:r>
          </a:p>
          <a:p>
            <a:pPr marL="285750" indent="-285750">
              <a:buFont typeface="Arial" panose="020B0604020202020204" pitchFamily="34" charset="0"/>
              <a:buChar char="•"/>
            </a:pPr>
            <a:r>
              <a:rPr lang="en-GB" dirty="0">
                <a:solidFill>
                  <a:schemeClr val="tx1"/>
                </a:solidFill>
                <a:latin typeface="Arial" panose="020B0604020202020204" pitchFamily="34" charset="0"/>
              </a:rPr>
              <a:t>Rates of hypoglycaemia were not reported in NMA as many studies reported zero events. Assuming zero events reasonable considering low rates of hypoglycaemia in SURPASS and GLP-1 RAs trials</a:t>
            </a:r>
          </a:p>
          <a:p>
            <a:pPr marL="742950" lvl="1" indent="-285750">
              <a:buFont typeface="Arial" panose="020B0604020202020204" pitchFamily="34" charset="0"/>
              <a:buChar char="•"/>
            </a:pPr>
            <a:r>
              <a:rPr lang="en-GB" dirty="0">
                <a:solidFill>
                  <a:schemeClr val="tx1"/>
                </a:solidFill>
                <a:latin typeface="Arial" panose="020B0604020202020204" pitchFamily="34" charset="0"/>
              </a:rPr>
              <a:t>Included in SURPASS-2 scenario analysis → negligible impact on projected outcomes</a:t>
            </a:r>
          </a:p>
          <a:p>
            <a:pPr marL="285750" indent="-285750">
              <a:buFont typeface="Arial" panose="020B0604020202020204" pitchFamily="34" charset="0"/>
              <a:buChar char="•"/>
            </a:pPr>
            <a:r>
              <a:rPr lang="en-GB" dirty="0">
                <a:solidFill>
                  <a:schemeClr val="tx1"/>
                </a:solidFill>
                <a:latin typeface="Arial" panose="020B0604020202020204" pitchFamily="34" charset="0"/>
              </a:rPr>
              <a:t>Incorporating rates of diarrhoea from NMA showed modest QALY differences from base case </a:t>
            </a:r>
            <a:r>
              <a:rPr lang="en-GB" dirty="0" err="1">
                <a:solidFill>
                  <a:schemeClr val="tx1"/>
                </a:solidFill>
                <a:latin typeface="Arial" panose="020B0604020202020204" pitchFamily="34" charset="0"/>
              </a:rPr>
              <a:t>analysis</a:t>
            </a:r>
            <a:r>
              <a:rPr lang="en-GB" baseline="30000" dirty="0" err="1">
                <a:solidFill>
                  <a:schemeClr val="tx1"/>
                </a:solidFill>
                <a:latin typeface="Arial" panose="020B0604020202020204" pitchFamily="34" charset="0"/>
              </a:rPr>
              <a:t>a</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Including both nausea and vomiting rates from NMA would create risk of double-counting events; conservative approach used: 1) assumed NMA rate of nausea represents combined nausea and vomiting endpoint, and 2) applied disutility of more severe health state of nausea and vomiting to this rate </a:t>
            </a:r>
          </a:p>
        </p:txBody>
      </p:sp>
      <p:sp>
        <p:nvSpPr>
          <p:cNvPr id="16" name="Rectangle 15">
            <a:extLst>
              <a:ext uri="{FF2B5EF4-FFF2-40B4-BE49-F238E27FC236}">
                <a16:creationId xmlns:a16="http://schemas.microsoft.com/office/drawing/2014/main" id="{BE4E1D21-37B6-4DED-9C97-E9DA5819D47B}"/>
              </a:ext>
            </a:extLst>
          </p:cNvPr>
          <p:cNvSpPr/>
          <p:nvPr/>
        </p:nvSpPr>
        <p:spPr>
          <a:xfrm>
            <a:off x="487576" y="4634957"/>
            <a:ext cx="11317288" cy="97763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Agrees hypoglycaemia likely not influential due to very low number of events</a:t>
            </a:r>
          </a:p>
          <a:p>
            <a:pPr marL="285750" indent="-285750">
              <a:buFont typeface="Arial" panose="020B0604020202020204" pitchFamily="34" charset="0"/>
              <a:buChar char="•"/>
            </a:pPr>
            <a:r>
              <a:rPr lang="en-GB" dirty="0">
                <a:solidFill>
                  <a:schemeClr val="tx1"/>
                </a:solidFill>
                <a:latin typeface="Arial" panose="020B0604020202020204" pitchFamily="34" charset="0"/>
              </a:rPr>
              <a:t>Prefers to include both nausea and vomiting</a:t>
            </a:r>
          </a:p>
        </p:txBody>
      </p:sp>
      <p:grpSp>
        <p:nvGrpSpPr>
          <p:cNvPr id="3" name="Group 2">
            <a:extLst>
              <a:ext uri="{FF2B5EF4-FFF2-40B4-BE49-F238E27FC236}">
                <a16:creationId xmlns:a16="http://schemas.microsoft.com/office/drawing/2014/main" id="{1FEF9133-742E-1F2A-F7E4-3242C25D58A7}"/>
              </a:ext>
            </a:extLst>
          </p:cNvPr>
          <p:cNvGrpSpPr/>
          <p:nvPr/>
        </p:nvGrpSpPr>
        <p:grpSpPr>
          <a:xfrm>
            <a:off x="3242822" y="5850903"/>
            <a:ext cx="6712390" cy="504000"/>
            <a:chOff x="1456000" y="5711882"/>
            <a:chExt cx="6988076"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1" y="5734052"/>
              <a:ext cx="6626015"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Which AEs should be included in the model?</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487576" y="1114237"/>
            <a:ext cx="11306862" cy="91776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Base-case included only nausea rates for tirzepatide and comparators (hypoglycaemia rates set to zero) </a:t>
            </a:r>
          </a:p>
          <a:p>
            <a:pPr marL="285750" indent="-285750">
              <a:buFont typeface="Arial" panose="020B0604020202020204" pitchFamily="34" charset="0"/>
              <a:buChar char="•"/>
            </a:pPr>
            <a:r>
              <a:rPr lang="en-GB" dirty="0">
                <a:solidFill>
                  <a:schemeClr val="tx1"/>
                </a:solidFill>
                <a:latin typeface="Arial" panose="020B0604020202020204" pitchFamily="34" charset="0"/>
              </a:rPr>
              <a:t>Severe and non-severe hypoglycaemic rates included for basal insulin therapy only (NG28 2022 report)</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466724" y="122187"/>
            <a:ext cx="11921517" cy="592817"/>
          </a:xfrm>
        </p:spPr>
        <p:txBody>
          <a:bodyPr>
            <a:normAutofit fontScale="90000"/>
          </a:bodyPr>
          <a:lstStyle/>
          <a:p>
            <a:r>
              <a:rPr lang="en-GB" dirty="0"/>
              <a:t>Key issue: Adverse events: not all incorporated for all treatments</a:t>
            </a:r>
          </a:p>
        </p:txBody>
      </p:sp>
      <p:sp>
        <p:nvSpPr>
          <p:cNvPr id="5" name="Text Placeholder 4">
            <a:extLst>
              <a:ext uri="{FF2B5EF4-FFF2-40B4-BE49-F238E27FC236}">
                <a16:creationId xmlns:a16="http://schemas.microsoft.com/office/drawing/2014/main" id="{8D030E52-75E9-A547-FDEB-89EC48DDC900}"/>
              </a:ext>
            </a:extLst>
          </p:cNvPr>
          <p:cNvSpPr>
            <a:spLocks noGrp="1"/>
          </p:cNvSpPr>
          <p:nvPr>
            <p:ph type="body" sz="quarter" idx="14"/>
          </p:nvPr>
        </p:nvSpPr>
        <p:spPr>
          <a:xfrm>
            <a:off x="466724" y="593399"/>
            <a:ext cx="11250786" cy="520838"/>
          </a:xfrm>
        </p:spPr>
        <p:txBody>
          <a:bodyPr/>
          <a:lstStyle/>
          <a:p>
            <a:r>
              <a:rPr lang="en-GB" dirty="0">
                <a:solidFill>
                  <a:schemeClr val="tx1"/>
                </a:solidFill>
                <a:latin typeface="Arial" panose="020B0604020202020204" pitchFamily="34" charset="0"/>
              </a:rPr>
              <a:t>EAG concerned only </a:t>
            </a:r>
            <a:r>
              <a:rPr lang="en-GB" dirty="0">
                <a:latin typeface="Arial" panose="020B0604020202020204" pitchFamily="34" charset="0"/>
              </a:rPr>
              <a:t>nausea included in the model</a:t>
            </a:r>
            <a:endParaRPr lang="en-GB" dirty="0"/>
          </a:p>
        </p:txBody>
      </p:sp>
      <p:sp>
        <p:nvSpPr>
          <p:cNvPr id="7" name="Text Placeholder 4">
            <a:extLst>
              <a:ext uri="{FF2B5EF4-FFF2-40B4-BE49-F238E27FC236}">
                <a16:creationId xmlns:a16="http://schemas.microsoft.com/office/drawing/2014/main" id="{65EE63BF-0956-264B-D938-51B73EF6929C}"/>
              </a:ext>
            </a:extLst>
          </p:cNvPr>
          <p:cNvSpPr txBox="1">
            <a:spLocks/>
          </p:cNvSpPr>
          <p:nvPr/>
        </p:nvSpPr>
        <p:spPr>
          <a:xfrm>
            <a:off x="1014519" y="6408314"/>
            <a:ext cx="10252976" cy="425299"/>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FontTx/>
              <a:buNone/>
              <a:defRPr/>
            </a:pPr>
            <a:r>
              <a:rPr lang="en-GB" baseline="30000" dirty="0">
                <a:latin typeface="+mj-lt"/>
              </a:rPr>
              <a:t>a </a:t>
            </a:r>
            <a:r>
              <a:rPr lang="en-GB" dirty="0">
                <a:latin typeface="+mj-lt"/>
              </a:rPr>
              <a:t>Source: company clarification response; compared to initial company base case. Abbreviations: </a:t>
            </a:r>
            <a:r>
              <a:rPr lang="en-GB" dirty="0">
                <a:latin typeface="+mj-lt"/>
                <a:ea typeface="Times New Roman" panose="02020603050405020304" pitchFamily="18" charset="0"/>
              </a:rPr>
              <a:t>AEs</a:t>
            </a:r>
            <a:r>
              <a:rPr lang="en-GB" dirty="0">
                <a:latin typeface="+mj-lt"/>
              </a:rPr>
              <a:t>, adverse events;                           </a:t>
            </a:r>
            <a:r>
              <a:rPr lang="en-GB" dirty="0">
                <a:latin typeface="+mj-lt"/>
                <a:ea typeface="Times New Roman" panose="02020603050405020304" pitchFamily="18" charset="0"/>
              </a:rPr>
              <a:t>GI, gastrointestinal; </a:t>
            </a:r>
            <a:r>
              <a:rPr lang="en-GB" sz="1400" dirty="0"/>
              <a:t>ICER, incremental-cost effectiveness ratio</a:t>
            </a:r>
            <a:r>
              <a:rPr lang="en-GB" sz="1400" dirty="0">
                <a:latin typeface="+mj-lt"/>
              </a:rPr>
              <a:t>; </a:t>
            </a:r>
            <a:r>
              <a:rPr lang="en-GB" dirty="0">
                <a:latin typeface="+mj-lt"/>
                <a:ea typeface="Times New Roman" panose="02020603050405020304" pitchFamily="18" charset="0"/>
              </a:rPr>
              <a:t>NMA, network meta- analysis; </a:t>
            </a:r>
            <a:r>
              <a:rPr lang="en-GB" dirty="0">
                <a:latin typeface="+mj-lt"/>
              </a:rPr>
              <a:t>QALYs, quality-adjusted life years. </a:t>
            </a:r>
          </a:p>
        </p:txBody>
      </p:sp>
    </p:spTree>
    <p:extLst>
      <p:ext uri="{BB962C8B-B14F-4D97-AF65-F5344CB8AC3E}">
        <p14:creationId xmlns:p14="http://schemas.microsoft.com/office/powerpoint/2010/main" val="13453051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D3BE-38C1-6A8C-F9B8-64E02E7AA2B0}"/>
              </a:ext>
            </a:extLst>
          </p:cNvPr>
          <p:cNvSpPr>
            <a:spLocks noGrp="1"/>
          </p:cNvSpPr>
          <p:nvPr>
            <p:ph type="title"/>
          </p:nvPr>
        </p:nvSpPr>
        <p:spPr>
          <a:xfrm>
            <a:off x="264941" y="135742"/>
            <a:ext cx="11250785" cy="592817"/>
          </a:xfrm>
        </p:spPr>
        <p:txBody>
          <a:bodyPr>
            <a:normAutofit fontScale="90000"/>
          </a:bodyPr>
          <a:lstStyle/>
          <a:p>
            <a:r>
              <a:rPr lang="en-GB" sz="3200" b="1" dirty="0">
                <a:effectLst/>
                <a:latin typeface="Arial" panose="020B0604020202020204" pitchFamily="34" charset="0"/>
                <a:ea typeface="SimSun" panose="02010600030101010101" pitchFamily="2" charset="-122"/>
                <a:cs typeface="Arial" panose="020B0604020202020204" pitchFamily="34" charset="0"/>
              </a:rPr>
              <a:t>Health state utility values</a:t>
            </a:r>
            <a:br>
              <a:rPr lang="en-GB" sz="3200" b="1" dirty="0">
                <a:effectLst/>
                <a:latin typeface="Times New Roman" panose="02020603050405020304" pitchFamily="18" charset="0"/>
                <a:ea typeface="SimSun" panose="02010600030101010101" pitchFamily="2" charset="-122"/>
              </a:rPr>
            </a:br>
            <a:r>
              <a:rPr lang="en-GB" sz="2900" dirty="0">
                <a:latin typeface="Arial" panose="020B0604020202020204" pitchFamily="34" charset="0"/>
                <a:cs typeface="Arial" panose="020B0604020202020204" pitchFamily="34" charset="0"/>
              </a:rPr>
              <a:t> </a:t>
            </a:r>
          </a:p>
        </p:txBody>
      </p:sp>
      <p:sp>
        <p:nvSpPr>
          <p:cNvPr id="7" name="Text Placeholder 6">
            <a:extLst>
              <a:ext uri="{FF2B5EF4-FFF2-40B4-BE49-F238E27FC236}">
                <a16:creationId xmlns:a16="http://schemas.microsoft.com/office/drawing/2014/main" id="{1D86B8CE-5616-9CDF-9523-6E94CC79C527}"/>
              </a:ext>
            </a:extLst>
          </p:cNvPr>
          <p:cNvSpPr>
            <a:spLocks noGrp="1"/>
          </p:cNvSpPr>
          <p:nvPr>
            <p:ph type="body" sz="quarter" idx="13"/>
          </p:nvPr>
        </p:nvSpPr>
        <p:spPr>
          <a:xfrm>
            <a:off x="1086469" y="6345871"/>
            <a:ext cx="10283890" cy="543826"/>
          </a:xfrm>
        </p:spPr>
        <p:txBody>
          <a:bodyPr>
            <a:normAutofit/>
          </a:bodyPr>
          <a:lstStyle/>
          <a:p>
            <a:pPr>
              <a:lnSpc>
                <a:spcPct val="120000"/>
              </a:lnSpc>
              <a:spcBef>
                <a:spcPts val="0"/>
              </a:spcBef>
            </a:pPr>
            <a:r>
              <a:rPr lang="en-GB" sz="1100" baseline="30000" dirty="0">
                <a:latin typeface="Arial" panose="020B0604020202020204" pitchFamily="34" charset="0"/>
                <a:cs typeface="Arial" panose="020B0604020202020204" pitchFamily="34" charset="0"/>
              </a:rPr>
              <a:t>a </a:t>
            </a:r>
            <a:r>
              <a:rPr lang="en-GB" sz="1100" dirty="0">
                <a:latin typeface="Arial" panose="020B0604020202020204" pitchFamily="34" charset="0"/>
                <a:cs typeface="Arial" panose="020B0604020202020204" pitchFamily="34" charset="0"/>
              </a:rPr>
              <a:t>Approach not reported (assumed additive based on data presented). </a:t>
            </a:r>
            <a:r>
              <a:rPr lang="en-GB" sz="1100" baseline="30000" dirty="0"/>
              <a:t>b</a:t>
            </a:r>
            <a:r>
              <a:rPr lang="en-GB" sz="1100" dirty="0">
                <a:latin typeface="Arial" panose="020B0604020202020204" pitchFamily="34" charset="0"/>
                <a:cs typeface="Arial" panose="020B0604020202020204" pitchFamily="34" charset="0"/>
              </a:rPr>
              <a:t> Additional sensitivity analyses May 2023</a:t>
            </a:r>
            <a:r>
              <a:rPr lang="en-GB" sz="1100" dirty="0"/>
              <a:t>. </a:t>
            </a:r>
          </a:p>
          <a:p>
            <a:pPr>
              <a:lnSpc>
                <a:spcPct val="120000"/>
              </a:lnSpc>
              <a:spcBef>
                <a:spcPts val="0"/>
              </a:spcBef>
            </a:pPr>
            <a:r>
              <a:rPr lang="en-GB" sz="1100" dirty="0">
                <a:latin typeface="Arial" panose="020B0604020202020204" pitchFamily="34" charset="0"/>
                <a:cs typeface="Arial" panose="020B0604020202020204" pitchFamily="34" charset="0"/>
              </a:rPr>
              <a:t>Abbreviations: ICER, </a:t>
            </a:r>
            <a:r>
              <a:rPr lang="en-GB" sz="1100" dirty="0"/>
              <a:t>incremental-cost effectiveness ratio.</a:t>
            </a:r>
            <a:endParaRPr lang="en-GB" sz="1100" dirty="0">
              <a:latin typeface="Arial" panose="020B0604020202020204" pitchFamily="34" charset="0"/>
              <a:cs typeface="Arial" panose="020B0604020202020204" pitchFamily="34" charset="0"/>
            </a:endParaRPr>
          </a:p>
        </p:txBody>
      </p:sp>
      <p:sp>
        <p:nvSpPr>
          <p:cNvPr id="18" name="Text Placeholder 4">
            <a:extLst>
              <a:ext uri="{FF2B5EF4-FFF2-40B4-BE49-F238E27FC236}">
                <a16:creationId xmlns:a16="http://schemas.microsoft.com/office/drawing/2014/main" id="{156F75A3-821E-1E62-AC32-814C95EFEC97}"/>
              </a:ext>
            </a:extLst>
          </p:cNvPr>
          <p:cNvSpPr txBox="1">
            <a:spLocks/>
          </p:cNvSpPr>
          <p:nvPr/>
        </p:nvSpPr>
        <p:spPr>
          <a:xfrm>
            <a:off x="264941" y="539822"/>
            <a:ext cx="11420476" cy="5208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Inter SemiBold" panose="02000503000000020004" pitchFamily="2" charset="0"/>
                <a:cs typeface="Inter"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cs typeface="Arial" panose="020B0604020202020204" pitchFamily="34" charset="0"/>
              </a:rPr>
              <a:t>EAG prefers multiplicative method of combining utility values in base case</a:t>
            </a:r>
          </a:p>
        </p:txBody>
      </p:sp>
      <p:sp>
        <p:nvSpPr>
          <p:cNvPr id="3" name="Rectangle 2">
            <a:extLst>
              <a:ext uri="{FF2B5EF4-FFF2-40B4-BE49-F238E27FC236}">
                <a16:creationId xmlns:a16="http://schemas.microsoft.com/office/drawing/2014/main" id="{6BEACACC-26F1-409A-6CFB-3D7C2BDAD240}"/>
              </a:ext>
            </a:extLst>
          </p:cNvPr>
          <p:cNvSpPr/>
          <p:nvPr/>
        </p:nvSpPr>
        <p:spPr>
          <a:xfrm>
            <a:off x="339602" y="2508237"/>
            <a:ext cx="7380000" cy="920763"/>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Additive approach aligns with previous health economic evaluations, including NG28, TA288, TA418, TA390</a:t>
            </a:r>
            <a:r>
              <a:rPr lang="en-GB" baseline="30000" dirty="0">
                <a:solidFill>
                  <a:schemeClr val="tx1"/>
                </a:solidFill>
                <a:latin typeface="Arial" panose="020B0604020202020204" pitchFamily="34" charset="0"/>
              </a:rPr>
              <a:t>a</a:t>
            </a:r>
            <a:r>
              <a:rPr lang="en-GB" dirty="0">
                <a:solidFill>
                  <a:schemeClr val="tx1"/>
                </a:solidFill>
                <a:latin typeface="Arial" panose="020B0604020202020204" pitchFamily="34" charset="0"/>
              </a:rPr>
              <a:t>, and TA336</a:t>
            </a:r>
            <a:r>
              <a:rPr lang="en-GB" baseline="30000" dirty="0">
                <a:solidFill>
                  <a:schemeClr val="tx1"/>
                </a:solidFill>
                <a:latin typeface="Arial" panose="020B0604020202020204" pitchFamily="34" charset="0"/>
              </a:rPr>
              <a:t>a</a:t>
            </a:r>
            <a:r>
              <a:rPr lang="en-GB" dirty="0">
                <a:solidFill>
                  <a:schemeClr val="tx1"/>
                </a:solidFill>
                <a:latin typeface="Arial" panose="020B0604020202020204" pitchFamily="34" charset="0"/>
              </a:rPr>
              <a:t> modelling</a:t>
            </a:r>
          </a:p>
          <a:p>
            <a:r>
              <a:rPr lang="en-GB" sz="2000" b="1" dirty="0">
                <a:solidFill>
                  <a:schemeClr val="accent2"/>
                </a:solidFill>
                <a:latin typeface="Arial" panose="020B0604020202020204" pitchFamily="34" charset="0"/>
              </a:rPr>
              <a:t> </a:t>
            </a:r>
            <a:endParaRPr lang="en-GB" sz="2000" b="1" strike="sngStrike" dirty="0">
              <a:solidFill>
                <a:srgbClr val="FF0000"/>
              </a:solidFill>
              <a:latin typeface="Arial" panose="020B0604020202020204" pitchFamily="34" charset="0"/>
            </a:endParaRPr>
          </a:p>
          <a:p>
            <a:endParaRPr lang="en-GB" dirty="0">
              <a:solidFill>
                <a:schemeClr val="tx1"/>
              </a:solidFill>
              <a:latin typeface="Arial" panose="020B0604020202020204" pitchFamily="34" charset="0"/>
            </a:endParaRPr>
          </a:p>
        </p:txBody>
      </p:sp>
      <p:sp>
        <p:nvSpPr>
          <p:cNvPr id="4" name="Rectangle 3">
            <a:extLst>
              <a:ext uri="{FF2B5EF4-FFF2-40B4-BE49-F238E27FC236}">
                <a16:creationId xmlns:a16="http://schemas.microsoft.com/office/drawing/2014/main" id="{039BE5AC-E4A6-DF30-AB34-18653C128CF0}"/>
              </a:ext>
            </a:extLst>
          </p:cNvPr>
          <p:cNvSpPr/>
          <p:nvPr/>
        </p:nvSpPr>
        <p:spPr>
          <a:xfrm>
            <a:off x="339602" y="3499396"/>
            <a:ext cx="7380000" cy="283371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sz="1800" kern="1200" dirty="0">
                <a:solidFill>
                  <a:schemeClr val="tx1"/>
                </a:solidFill>
                <a:effectLst/>
                <a:latin typeface="Arial" panose="020B0604020202020204" pitchFamily="34" charset="0"/>
                <a:ea typeface="+mn-ea"/>
                <a:cs typeface="+mn-cs"/>
              </a:rPr>
              <a:t>B</a:t>
            </a:r>
            <a:r>
              <a:rPr lang="en-GB" dirty="0">
                <a:solidFill>
                  <a:schemeClr val="tx1"/>
                </a:solidFill>
                <a:latin typeface="Arial" panose="020B0604020202020204" pitchFamily="34" charset="0"/>
              </a:rPr>
              <a:t>ase utility score of 0.815 seems high:</a:t>
            </a:r>
          </a:p>
          <a:p>
            <a:pPr marL="742950" lvl="1" indent="-285750">
              <a:buFont typeface="Arial" panose="020B0604020202020204" pitchFamily="34" charset="0"/>
              <a:buChar char="•"/>
            </a:pPr>
            <a:r>
              <a:rPr lang="en-GB" dirty="0">
                <a:solidFill>
                  <a:schemeClr val="tx1"/>
                </a:solidFill>
                <a:latin typeface="Arial" panose="020B0604020202020204" pitchFamily="34" charset="0"/>
              </a:rPr>
              <a:t>utility score of 0.804 for general population at the same age </a:t>
            </a:r>
          </a:p>
          <a:p>
            <a:pPr marL="742950" lvl="1" indent="-285750">
              <a:buFont typeface="Arial" panose="020B0604020202020204" pitchFamily="34" charset="0"/>
              <a:buChar char="•"/>
            </a:pPr>
            <a:r>
              <a:rPr lang="en-GB" dirty="0">
                <a:solidFill>
                  <a:schemeClr val="tx1"/>
                </a:solidFill>
                <a:latin typeface="Arial" panose="020B0604020202020204" pitchFamily="34" charset="0"/>
              </a:rPr>
              <a:t>average utility of 0.772 in recent meta-analysis (n=19 studies; 0.037 reduction compared to general population) </a:t>
            </a:r>
            <a:endParaRPr lang="en-GB"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Prefers multiplicative approach: considered best approach overall and more conservative than additive method</a:t>
            </a:r>
            <a:r>
              <a:rPr lang="en-GB" baseline="30000" dirty="0">
                <a:solidFill>
                  <a:schemeClr val="tx1"/>
                </a:solidFill>
                <a:latin typeface="Arial" panose="020B0604020202020204" pitchFamily="34" charset="0"/>
                <a:cs typeface="Arial" panose="020B0604020202020204" pitchFamily="34" charset="0"/>
              </a:rPr>
              <a:t> </a:t>
            </a:r>
            <a:r>
              <a:rPr lang="en-GB" dirty="0">
                <a:solidFill>
                  <a:schemeClr val="tx1"/>
                </a:solidFill>
                <a:latin typeface="Arial" panose="020B0604020202020204" pitchFamily="34" charset="0"/>
                <a:cs typeface="Arial" panose="020B0604020202020204" pitchFamily="34" charset="0"/>
              </a:rPr>
              <a:t>(although best method to combine multiple disutility values still debated) </a:t>
            </a:r>
          </a:p>
          <a:p>
            <a:pPr marL="285750" indent="-285750">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Using multiplicative methods increases ICER by almost £7,000 (compared with revised company base case)</a:t>
            </a:r>
            <a:r>
              <a:rPr lang="en-GB" baseline="30000" dirty="0">
                <a:solidFill>
                  <a:schemeClr val="tx1"/>
                </a:solidFill>
                <a:latin typeface="Arial" panose="020B0604020202020204" pitchFamily="34" charset="0"/>
                <a:cs typeface="Arial" panose="020B0604020202020204" pitchFamily="34" charset="0"/>
              </a:rPr>
              <a:t>b</a:t>
            </a:r>
            <a:endParaRPr lang="en-GB" dirty="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99B34918-E691-CC8E-AA95-FCA10EB97BE4}"/>
              </a:ext>
            </a:extLst>
          </p:cNvPr>
          <p:cNvSpPr/>
          <p:nvPr/>
        </p:nvSpPr>
        <p:spPr>
          <a:xfrm>
            <a:off x="339602" y="951903"/>
            <a:ext cx="11030763" cy="1476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sz="1800" kern="1200" dirty="0">
                <a:solidFill>
                  <a:schemeClr val="tx1"/>
                </a:solidFill>
                <a:effectLst/>
                <a:latin typeface="Arial" panose="020B0604020202020204" pitchFamily="34" charset="0"/>
                <a:ea typeface="+mn-ea"/>
                <a:cs typeface="+mn-cs"/>
              </a:rPr>
              <a:t>B</a:t>
            </a:r>
            <a:r>
              <a:rPr lang="en-GB" dirty="0">
                <a:solidFill>
                  <a:schemeClr val="tx1"/>
                </a:solidFill>
                <a:latin typeface="Arial" panose="020B0604020202020204" pitchFamily="34" charset="0"/>
              </a:rPr>
              <a:t>ase utility score of 0.815, per </a:t>
            </a:r>
            <a:r>
              <a:rPr lang="en-GB" sz="1800" kern="1200" dirty="0">
                <a:solidFill>
                  <a:schemeClr val="tx1"/>
                </a:solidFill>
                <a:effectLst/>
                <a:latin typeface="+mn-lt"/>
                <a:ea typeface="+mn-ea"/>
                <a:cs typeface="+mn-cs"/>
              </a:rPr>
              <a:t>NG28 2022 model</a:t>
            </a:r>
          </a:p>
          <a:p>
            <a:pPr marL="285750" indent="-285750">
              <a:buFont typeface="Arial" panose="020B0604020202020204" pitchFamily="34" charset="0"/>
              <a:buChar char="•"/>
            </a:pPr>
            <a:r>
              <a:rPr lang="en-GB" dirty="0">
                <a:solidFill>
                  <a:schemeClr val="tx1"/>
                </a:solidFill>
              </a:rPr>
              <a:t>D</a:t>
            </a:r>
            <a:r>
              <a:rPr lang="en-GB" dirty="0">
                <a:solidFill>
                  <a:schemeClr val="tx1"/>
                </a:solidFill>
                <a:latin typeface="Arial" panose="020B0604020202020204" pitchFamily="34" charset="0"/>
              </a:rPr>
              <a:t>isutility applied for complications, adverse events and overweight (combined using additive method)</a:t>
            </a:r>
          </a:p>
          <a:p>
            <a:pPr marL="285750" indent="-285750">
              <a:buFont typeface="Arial" panose="020B0604020202020204" pitchFamily="34" charset="0"/>
              <a:buChar char="•"/>
            </a:pPr>
            <a:r>
              <a:rPr lang="en-GB" dirty="0">
                <a:solidFill>
                  <a:schemeClr val="tx1"/>
                </a:solidFill>
                <a:latin typeface="Arial" panose="020B0604020202020204" pitchFamily="34" charset="0"/>
              </a:rPr>
              <a:t>No utility benefit for weight loss in first year and administration in revised base case per EAG suggestion</a:t>
            </a:r>
          </a:p>
          <a:p>
            <a:pPr marL="285750" indent="-285750">
              <a:buFont typeface="Arial" panose="020B0604020202020204" pitchFamily="34" charset="0"/>
              <a:buChar char="•"/>
            </a:pPr>
            <a:r>
              <a:rPr lang="en-GB" dirty="0">
                <a:solidFill>
                  <a:schemeClr val="tx1"/>
                </a:solidFill>
                <a:latin typeface="Arial" panose="020B0604020202020204" pitchFamily="34" charset="0"/>
              </a:rPr>
              <a:t>Utilities adjusted for ageing (Ara and Brazier 2010) in revised base case per EAG suggestion</a:t>
            </a:r>
          </a:p>
        </p:txBody>
      </p:sp>
      <p:sp>
        <p:nvSpPr>
          <p:cNvPr id="16" name="Rectangle 15">
            <a:extLst>
              <a:ext uri="{FF2B5EF4-FFF2-40B4-BE49-F238E27FC236}">
                <a16:creationId xmlns:a16="http://schemas.microsoft.com/office/drawing/2014/main" id="{D4ACA757-E43D-FFCB-827C-0241BFB27204}"/>
              </a:ext>
            </a:extLst>
          </p:cNvPr>
          <p:cNvSpPr/>
          <p:nvPr/>
        </p:nvSpPr>
        <p:spPr>
          <a:xfrm>
            <a:off x="7775277" y="2621771"/>
            <a:ext cx="3595088" cy="248879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solidFill>
                  <a:schemeClr val="tx1"/>
                </a:solidFill>
                <a:latin typeface="Arial" panose="020B0604020202020204" pitchFamily="34" charset="0"/>
              </a:rPr>
              <a:t>NICE health technology evaluations: the manual (2022) </a:t>
            </a:r>
          </a:p>
          <a:p>
            <a:pPr algn="ctr">
              <a:spcAft>
                <a:spcPts val="600"/>
              </a:spcAft>
            </a:pPr>
            <a:r>
              <a:rPr lang="en-GB" dirty="0">
                <a:solidFill>
                  <a:schemeClr val="tx1"/>
                </a:solidFill>
                <a:latin typeface="Arial" panose="020B0604020202020204" pitchFamily="34" charset="0"/>
              </a:rPr>
              <a:t>“4.3.7. In some circumstances adjustments to utility values may be needed, for example for age or comorbidities. […] A multiplicative approach is generally preferred.”</a:t>
            </a:r>
          </a:p>
        </p:txBody>
      </p:sp>
      <p:grpSp>
        <p:nvGrpSpPr>
          <p:cNvPr id="19" name="Group 18">
            <a:extLst>
              <a:ext uri="{FF2B5EF4-FFF2-40B4-BE49-F238E27FC236}">
                <a16:creationId xmlns:a16="http://schemas.microsoft.com/office/drawing/2014/main" id="{E9E653C3-BAB5-8A49-C5E2-A6CC1C038756}"/>
              </a:ext>
            </a:extLst>
          </p:cNvPr>
          <p:cNvGrpSpPr/>
          <p:nvPr/>
        </p:nvGrpSpPr>
        <p:grpSpPr>
          <a:xfrm>
            <a:off x="7751609" y="5196295"/>
            <a:ext cx="3618750" cy="1112317"/>
            <a:chOff x="6358155" y="5153463"/>
            <a:chExt cx="4944303" cy="1112317"/>
          </a:xfrm>
        </p:grpSpPr>
        <p:grpSp>
          <p:nvGrpSpPr>
            <p:cNvPr id="11" name="Group 10">
              <a:extLst>
                <a:ext uri="{FF2B5EF4-FFF2-40B4-BE49-F238E27FC236}">
                  <a16:creationId xmlns:a16="http://schemas.microsoft.com/office/drawing/2014/main" id="{BEACC38F-FD97-3039-A2DF-0A6800AB2CD9}"/>
                </a:ext>
              </a:extLst>
            </p:cNvPr>
            <p:cNvGrpSpPr/>
            <p:nvPr/>
          </p:nvGrpSpPr>
          <p:grpSpPr>
            <a:xfrm>
              <a:off x="6358155" y="5153463"/>
              <a:ext cx="4944303" cy="1112317"/>
              <a:chOff x="2973588" y="5453403"/>
              <a:chExt cx="4529420" cy="1001318"/>
            </a:xfrm>
          </p:grpSpPr>
          <p:sp>
            <p:nvSpPr>
              <p:cNvPr id="12" name="Rectangle 11" descr="Question to committee">
                <a:extLst>
                  <a:ext uri="{FF2B5EF4-FFF2-40B4-BE49-F238E27FC236}">
                    <a16:creationId xmlns:a16="http://schemas.microsoft.com/office/drawing/2014/main" id="{261B5949-5D48-5A7E-3BDE-19B85575E967}"/>
                  </a:ext>
                  <a:ext uri="{C183D7F6-B498-43B3-948B-1728B52AA6E4}">
                    <adec:decorative xmlns:adec="http://schemas.microsoft.com/office/drawing/2017/decorative" val="0"/>
                  </a:ext>
                </a:extLst>
              </p:cNvPr>
              <p:cNvSpPr/>
              <p:nvPr/>
            </p:nvSpPr>
            <p:spPr>
              <a:xfrm>
                <a:off x="3087555" y="5560749"/>
                <a:ext cx="4415453" cy="89397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504000" rtlCol="0" anchor="ctr"/>
              <a:lstStyle/>
              <a:p>
                <a:r>
                  <a:rPr lang="en-GB" dirty="0">
                    <a:solidFill>
                      <a:schemeClr val="tx1"/>
                    </a:solidFill>
                    <a:latin typeface="Arial" panose="020B0604020202020204" pitchFamily="34" charset="0"/>
                  </a:rPr>
                  <a:t>What is the best method to model health state utility values in type 2 diabetes?</a:t>
                </a:r>
              </a:p>
            </p:txBody>
          </p:sp>
          <p:sp>
            <p:nvSpPr>
              <p:cNvPr id="14" name="Oval 13">
                <a:extLst>
                  <a:ext uri="{FF2B5EF4-FFF2-40B4-BE49-F238E27FC236}">
                    <a16:creationId xmlns:a16="http://schemas.microsoft.com/office/drawing/2014/main" id="{8D0F1CA3-99D9-6BE1-1BCA-06C9DEF3996D}"/>
                  </a:ext>
                </a:extLst>
              </p:cNvPr>
              <p:cNvSpPr/>
              <p:nvPr/>
            </p:nvSpPr>
            <p:spPr>
              <a:xfrm>
                <a:off x="2973588" y="5453403"/>
                <a:ext cx="648433" cy="453705"/>
              </a:xfrm>
              <a:prstGeom prst="ellipse">
                <a:avLst/>
              </a:prstGeom>
              <a:solidFill>
                <a:schemeClr val="accent3"/>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Arial" panose="020B0604020202020204" pitchFamily="34" charset="0"/>
                </a:endParaRPr>
              </a:p>
            </p:txBody>
          </p:sp>
        </p:grpSp>
        <p:pic>
          <p:nvPicPr>
            <p:cNvPr id="17" name="Graphic 16" descr="Chat with solid fill">
              <a:extLst>
                <a:ext uri="{FF2B5EF4-FFF2-40B4-BE49-F238E27FC236}">
                  <a16:creationId xmlns:a16="http://schemas.microsoft.com/office/drawing/2014/main" id="{715806DC-CBC2-3E4E-BC6A-3848165D1C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48077" y="5185138"/>
              <a:ext cx="551831" cy="491011"/>
            </a:xfrm>
            <a:prstGeom prst="rect">
              <a:avLst/>
            </a:prstGeom>
          </p:spPr>
        </p:pic>
      </p:grpSp>
    </p:spTree>
    <p:extLst>
      <p:ext uri="{BB962C8B-B14F-4D97-AF65-F5344CB8AC3E}">
        <p14:creationId xmlns:p14="http://schemas.microsoft.com/office/powerpoint/2010/main" val="3201728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54D5C-77B6-05FC-416F-4530E9520D25}"/>
              </a:ext>
            </a:extLst>
          </p:cNvPr>
          <p:cNvSpPr>
            <a:spLocks noGrp="1"/>
          </p:cNvSpPr>
          <p:nvPr>
            <p:ph type="title"/>
          </p:nvPr>
        </p:nvSpPr>
        <p:spPr>
          <a:xfrm>
            <a:off x="470607" y="290053"/>
            <a:ext cx="11250785" cy="592817"/>
          </a:xfrm>
        </p:spPr>
        <p:txBody>
          <a:bodyPr>
            <a:normAutofit/>
          </a:bodyPr>
          <a:lstStyle/>
          <a:p>
            <a:r>
              <a:rPr lang="en-GB" sz="3200" dirty="0">
                <a:ea typeface="Arial" panose="02000503000000020004" pitchFamily="2" charset="0"/>
              </a:rPr>
              <a:t>Background on type 2 diabetes mellitus</a:t>
            </a:r>
            <a:endParaRPr lang="en-GB" dirty="0">
              <a:solidFill>
                <a:srgbClr val="FF0000"/>
              </a:solidFill>
            </a:endParaRPr>
          </a:p>
        </p:txBody>
      </p:sp>
      <p:sp>
        <p:nvSpPr>
          <p:cNvPr id="3" name="Text Placeholder 2">
            <a:extLst>
              <a:ext uri="{FF2B5EF4-FFF2-40B4-BE49-F238E27FC236}">
                <a16:creationId xmlns:a16="http://schemas.microsoft.com/office/drawing/2014/main" id="{7DBCF023-48EA-236B-DA92-16017DFF96CF}"/>
              </a:ext>
            </a:extLst>
          </p:cNvPr>
          <p:cNvSpPr>
            <a:spLocks noGrp="1"/>
          </p:cNvSpPr>
          <p:nvPr>
            <p:ph type="body" sz="quarter" idx="12"/>
          </p:nvPr>
        </p:nvSpPr>
        <p:spPr>
          <a:xfrm>
            <a:off x="450611" y="1130132"/>
            <a:ext cx="11494716" cy="5569970"/>
          </a:xfrm>
        </p:spPr>
        <p:txBody>
          <a:bodyPr/>
          <a:lstStyle/>
          <a:p>
            <a:pPr>
              <a:lnSpc>
                <a:spcPct val="100000"/>
              </a:lnSpc>
              <a:spcBef>
                <a:spcPts val="600"/>
              </a:spcBef>
            </a:pPr>
            <a:r>
              <a:rPr lang="en-GB" b="1" dirty="0"/>
              <a:t>Type 2 diabetes mellitus:</a:t>
            </a:r>
          </a:p>
          <a:p>
            <a:pPr marL="285750" indent="-285750">
              <a:lnSpc>
                <a:spcPct val="100000"/>
              </a:lnSpc>
              <a:spcBef>
                <a:spcPts val="600"/>
              </a:spcBef>
              <a:buFont typeface="Arial" panose="020B0604020202020204" pitchFamily="34" charset="0"/>
              <a:buChar char="•"/>
            </a:pPr>
            <a:r>
              <a:rPr lang="en-GB" dirty="0"/>
              <a:t>Chronic metabolic disorder: reduced tissue sensitivity to insulin (known as insulin resistance) → loss of endogenous insulin production  → elevated blood glucose levels (hyperglycaemia)  </a:t>
            </a:r>
          </a:p>
          <a:p>
            <a:pPr marL="285750" indent="-285750">
              <a:lnSpc>
                <a:spcPct val="100000"/>
              </a:lnSpc>
              <a:spcBef>
                <a:spcPts val="600"/>
              </a:spcBef>
              <a:buFont typeface="Arial" panose="020B0604020202020204" pitchFamily="34" charset="0"/>
              <a:buChar char="•"/>
            </a:pPr>
            <a:endParaRPr lang="en-GB" dirty="0"/>
          </a:p>
          <a:p>
            <a:pPr>
              <a:lnSpc>
                <a:spcPct val="100000"/>
              </a:lnSpc>
              <a:spcBef>
                <a:spcPts val="1200"/>
              </a:spcBef>
            </a:pPr>
            <a:r>
              <a:rPr lang="en-GB" b="1" dirty="0"/>
              <a:t>Epidemiology: UK prevalence of type 2 diabetes is rising</a:t>
            </a:r>
          </a:p>
          <a:p>
            <a:pPr marL="285750" indent="-285750">
              <a:lnSpc>
                <a:spcPct val="100000"/>
              </a:lnSpc>
              <a:spcBef>
                <a:spcPts val="600"/>
              </a:spcBef>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Times New Roman" panose="02020603050405020304" pitchFamily="18" charset="0"/>
              </a:rPr>
              <a:t>Around 3 million diagnosed in England in 2019; plus estimated 1 million undiagnosed in the UK</a:t>
            </a:r>
          </a:p>
          <a:p>
            <a:pPr marL="285750" indent="-285750">
              <a:lnSpc>
                <a:spcPct val="100000"/>
              </a:lnSpc>
              <a:spcBef>
                <a:spcPts val="600"/>
              </a:spcBef>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Courier New" panose="02070309020205020404" pitchFamily="49" charset="0"/>
              </a:rPr>
              <a:t>UK prevalence is rising due to increasing prevalence of obesity</a:t>
            </a:r>
          </a:p>
          <a:p>
            <a:pPr marL="285750" indent="-285750">
              <a:lnSpc>
                <a:spcPct val="100000"/>
              </a:lnSpc>
              <a:spcBef>
                <a:spcPts val="600"/>
              </a:spcBef>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Courier New" panose="02070309020205020404" pitchFamily="49" charset="0"/>
              </a:rPr>
              <a:t>People from Black African, African Caribbean and South Asian family backgrounds at a higher risk, and from a younger age</a:t>
            </a:r>
          </a:p>
          <a:p>
            <a:pPr marL="285750" indent="-285750">
              <a:lnSpc>
                <a:spcPct val="100000"/>
              </a:lnSpc>
              <a:spcBef>
                <a:spcPts val="600"/>
              </a:spcBef>
              <a:buFont typeface="Arial" panose="020B0604020202020204" pitchFamily="34" charset="0"/>
              <a:buChar char="•"/>
            </a:pPr>
            <a:endParaRPr lang="en-GB" dirty="0"/>
          </a:p>
          <a:p>
            <a:pPr>
              <a:lnSpc>
                <a:spcPct val="100000"/>
              </a:lnSpc>
              <a:spcBef>
                <a:spcPts val="1200"/>
              </a:spcBef>
            </a:pPr>
            <a:r>
              <a:rPr lang="en-GB" b="1" dirty="0"/>
              <a:t>Complications, if not managed effectively, include:</a:t>
            </a:r>
          </a:p>
          <a:p>
            <a:pPr marL="285750" indent="-285750">
              <a:lnSpc>
                <a:spcPct val="100000"/>
              </a:lnSpc>
              <a:spcBef>
                <a:spcPts val="600"/>
              </a:spcBef>
              <a:buFont typeface="Arial" panose="020B0604020202020204" pitchFamily="34" charset="0"/>
              <a:buChar char="•"/>
            </a:pPr>
            <a:r>
              <a:rPr lang="x-none" dirty="0">
                <a:effectLst/>
                <a:latin typeface="Arial" panose="020B0604020202020204" pitchFamily="34" charset="0"/>
                <a:ea typeface="Times New Roman" panose="02020603050405020304" pitchFamily="18" charset="0"/>
                <a:cs typeface="Courier New" panose="02070309020205020404" pitchFamily="49" charset="0"/>
              </a:rPr>
              <a:t>kidney </a:t>
            </a:r>
            <a:r>
              <a:rPr lang="en-GB" dirty="0">
                <a:ea typeface="Times New Roman" panose="02020603050405020304" pitchFamily="18" charset="0"/>
                <a:cs typeface="Courier New" panose="02070309020205020404" pitchFamily="49" charset="0"/>
              </a:rPr>
              <a:t>disease (including failure)</a:t>
            </a:r>
          </a:p>
          <a:p>
            <a:pPr marL="285750" indent="-285750">
              <a:lnSpc>
                <a:spcPct val="100000"/>
              </a:lnSpc>
              <a:spcBef>
                <a:spcPts val="600"/>
              </a:spcBef>
              <a:buFont typeface="Arial" panose="020B0604020202020204" pitchFamily="34" charset="0"/>
              <a:buChar char="•"/>
            </a:pPr>
            <a:r>
              <a:rPr lang="en-GB" dirty="0">
                <a:ea typeface="Times New Roman" panose="02020603050405020304" pitchFamily="18" charset="0"/>
                <a:cs typeface="Courier New" panose="02070309020205020404" pitchFamily="49" charset="0"/>
              </a:rPr>
              <a:t>eye problems (including </a:t>
            </a:r>
            <a:r>
              <a:rPr lang="x-none" dirty="0">
                <a:effectLst/>
                <a:latin typeface="Arial" panose="020B0604020202020204" pitchFamily="34" charset="0"/>
                <a:ea typeface="Times New Roman" panose="02020603050405020304" pitchFamily="18" charset="0"/>
                <a:cs typeface="Courier New" panose="02070309020205020404" pitchFamily="49" charset="0"/>
              </a:rPr>
              <a:t>blindness</a:t>
            </a:r>
            <a:r>
              <a:rPr lang="en-GB" dirty="0">
                <a:effectLst/>
                <a:latin typeface="Arial" panose="020B0604020202020204" pitchFamily="34" charset="0"/>
                <a:ea typeface="Times New Roman" panose="02020603050405020304" pitchFamily="18" charset="0"/>
                <a:cs typeface="Courier New" panose="02070309020205020404" pitchFamily="49" charset="0"/>
              </a:rPr>
              <a:t>)</a:t>
            </a:r>
          </a:p>
          <a:p>
            <a:pPr marL="285750" indent="-285750">
              <a:lnSpc>
                <a:spcPct val="100000"/>
              </a:lnSpc>
              <a:spcBef>
                <a:spcPts val="600"/>
              </a:spcBef>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Courier New" panose="02070309020205020404" pitchFamily="49" charset="0"/>
              </a:rPr>
              <a:t>foot problems (can lead to amputation)</a:t>
            </a:r>
            <a:r>
              <a:rPr lang="x-none" dirty="0">
                <a:effectLst/>
                <a:latin typeface="Arial" panose="020B0604020202020204" pitchFamily="34" charset="0"/>
                <a:ea typeface="Times New Roman" panose="02020603050405020304" pitchFamily="18" charset="0"/>
                <a:cs typeface="Courier New" panose="02070309020205020404" pitchFamily="49" charset="0"/>
              </a:rPr>
              <a:t> </a:t>
            </a:r>
            <a:endParaRPr lang="en-GB" dirty="0">
              <a:effectLst/>
              <a:latin typeface="Arial" panose="020B0604020202020204" pitchFamily="34" charset="0"/>
              <a:ea typeface="Times New Roman" panose="02020603050405020304" pitchFamily="18" charset="0"/>
              <a:cs typeface="Courier New" panose="02070309020205020404" pitchFamily="49" charset="0"/>
            </a:endParaRPr>
          </a:p>
          <a:p>
            <a:pPr marL="285750" indent="-285750">
              <a:lnSpc>
                <a:spcPts val="2400"/>
              </a:lnSpc>
              <a:spcBef>
                <a:spcPts val="600"/>
              </a:spcBef>
              <a:buFont typeface="Arial" panose="020B0604020202020204" pitchFamily="34" charset="0"/>
              <a:buChar char="•"/>
            </a:pPr>
            <a:endParaRPr lang="en-GB" sz="1800" dirty="0">
              <a:effectLst/>
              <a:latin typeface="Arial" panose="020B0604020202020204" pitchFamily="34" charset="0"/>
              <a:ea typeface="Times New Roman" panose="02020603050405020304" pitchFamily="18" charset="0"/>
              <a:cs typeface="Courier New" panose="02070309020205020404" pitchFamily="49" charset="0"/>
            </a:endParaRPr>
          </a:p>
          <a:p>
            <a:pPr marL="285750" indent="-285750">
              <a:lnSpc>
                <a:spcPct val="114000"/>
              </a:lnSpc>
              <a:spcBef>
                <a:spcPts val="600"/>
              </a:spcBef>
              <a:buFont typeface="Arial" panose="020B0604020202020204" pitchFamily="34" charset="0"/>
              <a:buChar char="•"/>
            </a:pPr>
            <a:endParaRPr lang="en-GB" dirty="0"/>
          </a:p>
        </p:txBody>
      </p:sp>
      <p:sp>
        <p:nvSpPr>
          <p:cNvPr id="11" name="TextBox 10">
            <a:extLst>
              <a:ext uri="{FF2B5EF4-FFF2-40B4-BE49-F238E27FC236}">
                <a16:creationId xmlns:a16="http://schemas.microsoft.com/office/drawing/2014/main" id="{E737F1C2-D75A-BBBC-CCB6-FA03CD86EC6F}"/>
              </a:ext>
            </a:extLst>
          </p:cNvPr>
          <p:cNvSpPr txBox="1"/>
          <p:nvPr/>
        </p:nvSpPr>
        <p:spPr>
          <a:xfrm>
            <a:off x="5164935" y="4963303"/>
            <a:ext cx="6793881" cy="1077218"/>
          </a:xfrm>
          <a:prstGeom prst="rect">
            <a:avLst/>
          </a:prstGeom>
          <a:noFill/>
        </p:spPr>
        <p:txBody>
          <a:bodyPr wrap="square">
            <a:spAutoFit/>
          </a:bodyPr>
          <a:lstStyle/>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Courier New" panose="02070309020205020404" pitchFamily="49" charset="0"/>
              </a:rPr>
              <a:t>nerve damage</a:t>
            </a: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Courier New" panose="02070309020205020404" pitchFamily="49" charset="0"/>
              </a:rPr>
              <a:t>c</a:t>
            </a:r>
            <a:r>
              <a:rPr kumimoji="0" lang="x-none"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Courier New" panose="02070309020205020404" pitchFamily="49" charset="0"/>
              </a:rPr>
              <a:t>ardiovascular disease</a:t>
            </a:r>
            <a:r>
              <a:rPr kumimoji="0" lang="en-GB"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Courier New" panose="02070309020205020404" pitchFamily="49" charset="0"/>
              </a:rPr>
              <a:t> (including heart attack and stroke)</a:t>
            </a:r>
          </a:p>
          <a:p>
            <a:pPr marL="285750" marR="0" lvl="0" indent="-28575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treatment-related: low blood glucose (hypoglycaemia)</a:t>
            </a:r>
          </a:p>
        </p:txBody>
      </p:sp>
    </p:spTree>
    <p:extLst>
      <p:ext uri="{BB962C8B-B14F-4D97-AF65-F5344CB8AC3E}">
        <p14:creationId xmlns:p14="http://schemas.microsoft.com/office/powerpoint/2010/main" val="2613686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00221" y="1338902"/>
            <a:ext cx="6010518" cy="456494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 PSA includes bootstrapping </a:t>
            </a:r>
          </a:p>
          <a:p>
            <a:pPr marL="285750" indent="-285750">
              <a:buFont typeface="Arial" panose="020B0604020202020204" pitchFamily="34" charset="0"/>
              <a:buChar char="•"/>
            </a:pPr>
            <a:r>
              <a:rPr lang="en-GB" dirty="0">
                <a:solidFill>
                  <a:schemeClr val="tx1"/>
                </a:solidFill>
                <a:latin typeface="Arial" panose="020B0604020202020204" pitchFamily="34" charset="0"/>
              </a:rPr>
              <a:t>PSA in PRIME T2D Model aims to capture uncertainty around all aspects of simulation, not only uncertainty around model parameters/coefficients (but every class of uncertainty can be separated out in model)</a:t>
            </a:r>
          </a:p>
          <a:p>
            <a:pPr marL="285750" indent="-285750">
              <a:buFont typeface="Arial" panose="020B0604020202020204" pitchFamily="34" charset="0"/>
              <a:buChar char="•"/>
            </a:pPr>
            <a:r>
              <a:rPr lang="en-GB" dirty="0">
                <a:solidFill>
                  <a:schemeClr val="tx1"/>
                </a:solidFill>
                <a:latin typeface="Arial" panose="020B0604020202020204" pitchFamily="34" charset="0"/>
              </a:rPr>
              <a:t>Patient characteristics, sub-model execution order, sub-model coefficients treatment effects, costs and utilities are all sampled or randomised</a:t>
            </a:r>
          </a:p>
          <a:p>
            <a:pPr marL="285750" indent="-285750">
              <a:buFont typeface="Arial" panose="020B0604020202020204" pitchFamily="34" charset="0"/>
              <a:buChar char="•"/>
            </a:pPr>
            <a:r>
              <a:rPr lang="en-GB" dirty="0">
                <a:solidFill>
                  <a:schemeClr val="tx1"/>
                </a:solidFill>
                <a:latin typeface="Arial" panose="020B0604020202020204" pitchFamily="34" charset="0"/>
              </a:rPr>
              <a:t>Then, uncertainty around outcomes evaluated using non-parametric bootstrapping</a:t>
            </a:r>
          </a:p>
          <a:p>
            <a:pPr marL="285750" indent="-285750">
              <a:buFont typeface="Arial" panose="020B0604020202020204" pitchFamily="34" charset="0"/>
              <a:buChar char="•"/>
            </a:pPr>
            <a:r>
              <a:rPr lang="en-GB" dirty="0">
                <a:solidFill>
                  <a:schemeClr val="tx1"/>
                </a:solidFill>
                <a:latin typeface="Arial" panose="020B0604020202020204" pitchFamily="34" charset="0"/>
              </a:rPr>
              <a:t>Unclear why EAG suggests </a:t>
            </a:r>
            <a:r>
              <a:rPr lang="en-GB" dirty="0" err="1">
                <a:solidFill>
                  <a:schemeClr val="tx1"/>
                </a:solidFill>
                <a:latin typeface="Arial" panose="020B0604020202020204" pitchFamily="34" charset="0"/>
              </a:rPr>
              <a:t>Corro</a:t>
            </a:r>
            <a:r>
              <a:rPr lang="en-GB" dirty="0">
                <a:solidFill>
                  <a:schemeClr val="tx1"/>
                </a:solidFill>
                <a:latin typeface="Arial" panose="020B0604020202020204" pitchFamily="34" charset="0"/>
              </a:rPr>
              <a:t>-Ramos et al 2020: impossible to implement as not transparent enough, and not feasible with PRIME T2D model. </a:t>
            </a:r>
          </a:p>
          <a:p>
            <a:pPr marL="285750" indent="-285750">
              <a:buFont typeface="Arial" panose="020B0604020202020204" pitchFamily="34" charset="0"/>
              <a:buChar char="•"/>
            </a:pPr>
            <a:r>
              <a:rPr lang="en-GB" dirty="0">
                <a:solidFill>
                  <a:schemeClr val="tx1"/>
                </a:solidFill>
                <a:latin typeface="Arial" panose="020B0604020202020204" pitchFamily="34" charset="0"/>
              </a:rPr>
              <a:t>PSA in </a:t>
            </a:r>
            <a:r>
              <a:rPr lang="en-GB" dirty="0" err="1">
                <a:solidFill>
                  <a:schemeClr val="tx1"/>
                </a:solidFill>
                <a:latin typeface="Arial" panose="020B0604020202020204" pitchFamily="34" charset="0"/>
              </a:rPr>
              <a:t>Corro</a:t>
            </a:r>
            <a:r>
              <a:rPr lang="en-GB" dirty="0">
                <a:solidFill>
                  <a:schemeClr val="tx1"/>
                </a:solidFill>
                <a:latin typeface="Arial" panose="020B0604020202020204" pitchFamily="34" charset="0"/>
              </a:rPr>
              <a:t>-Ramos simulated 100 patients over 300 PSA iterations, versus 300,000 patients over 1,000 bootstrap iterations in PRIME T2D Model </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p:txBody>
          <a:bodyPr>
            <a:normAutofit fontScale="90000"/>
          </a:bodyPr>
          <a:lstStyle/>
          <a:p>
            <a:r>
              <a:rPr lang="en-GB" dirty="0"/>
              <a:t>Key issue: Potentially inappropriate probabilistic sensitivity analysis (PSA)</a:t>
            </a:r>
          </a:p>
        </p:txBody>
      </p:sp>
      <p:sp>
        <p:nvSpPr>
          <p:cNvPr id="3" name="Rectangle 2">
            <a:extLst>
              <a:ext uri="{FF2B5EF4-FFF2-40B4-BE49-F238E27FC236}">
                <a16:creationId xmlns:a16="http://schemas.microsoft.com/office/drawing/2014/main" id="{384585D6-0C07-2C2A-35E8-99B12A3319EA}"/>
              </a:ext>
            </a:extLst>
          </p:cNvPr>
          <p:cNvSpPr/>
          <p:nvPr/>
        </p:nvSpPr>
        <p:spPr>
          <a:xfrm>
            <a:off x="6530009" y="1338902"/>
            <a:ext cx="5187499" cy="456494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 </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Company’s approach not standard in PSAs - NICE TSD 15: “</a:t>
            </a:r>
            <a:r>
              <a:rPr lang="en-GB" i="1" dirty="0">
                <a:solidFill>
                  <a:schemeClr val="tx1"/>
                </a:solidFill>
                <a:latin typeface="Arial" panose="020B0604020202020204" pitchFamily="34" charset="0"/>
              </a:rPr>
              <a:t>it is usually necessary to run two nested simulation loops</a:t>
            </a:r>
            <a:r>
              <a:rPr lang="en-GB" dirty="0">
                <a:solidFill>
                  <a:schemeClr val="tx1"/>
                </a:solidFill>
                <a:latin typeface="Arial" panose="020B0604020202020204" pitchFamily="34" charset="0"/>
              </a:rPr>
              <a:t>” in patient-level simulation using PSA </a:t>
            </a:r>
          </a:p>
          <a:p>
            <a:pPr marL="285750" indent="-285750">
              <a:buFont typeface="Arial" panose="020B0604020202020204" pitchFamily="34" charset="0"/>
              <a:buChar char="•"/>
            </a:pPr>
            <a:r>
              <a:rPr lang="en-GB" dirty="0">
                <a:solidFill>
                  <a:schemeClr val="tx1"/>
                </a:solidFill>
                <a:latin typeface="Arial" panose="020B0604020202020204" pitchFamily="34" charset="0"/>
              </a:rPr>
              <a:t>Literature: combining first and second order uncertainty (like in company model) can deliver expected value (e.g. estimate of ICER), but nested simulations needed to get distribution of expected outcomes (reflecting parameter uncertainty)</a:t>
            </a:r>
          </a:p>
          <a:p>
            <a:pPr marL="285750" indent="-285750">
              <a:buFont typeface="Arial" panose="020B0604020202020204" pitchFamily="34" charset="0"/>
              <a:buChar char="•"/>
            </a:pPr>
            <a:r>
              <a:rPr lang="en-GB" dirty="0">
                <a:solidFill>
                  <a:schemeClr val="tx1"/>
                </a:solidFill>
                <a:latin typeface="Arial" panose="020B0604020202020204" pitchFamily="34" charset="0"/>
              </a:rPr>
              <a:t>Potential implications: estimated mean results might be correct but distribution around results distorted; likely underestimates uncertainty</a:t>
            </a:r>
          </a:p>
          <a:p>
            <a:pPr marL="285750" indent="-285750">
              <a:buFont typeface="Arial" panose="020B0604020202020204" pitchFamily="34" charset="0"/>
              <a:buChar char="•"/>
            </a:pPr>
            <a:r>
              <a:rPr lang="en-GB" dirty="0">
                <a:solidFill>
                  <a:schemeClr val="tx1"/>
                </a:solidFill>
                <a:latin typeface="Arial" panose="020B0604020202020204" pitchFamily="34" charset="0"/>
              </a:rPr>
              <a:t>Suggests PSA implemented considering recommendations by </a:t>
            </a:r>
            <a:r>
              <a:rPr lang="en-GB" dirty="0" err="1">
                <a:solidFill>
                  <a:schemeClr val="tx1"/>
                </a:solidFill>
                <a:latin typeface="Arial" panose="020B0604020202020204" pitchFamily="34" charset="0"/>
              </a:rPr>
              <a:t>Corro</a:t>
            </a:r>
            <a:r>
              <a:rPr lang="en-GB" dirty="0">
                <a:solidFill>
                  <a:schemeClr val="tx1"/>
                </a:solidFill>
                <a:latin typeface="Arial" panose="020B0604020202020204" pitchFamily="34" charset="0"/>
              </a:rPr>
              <a:t>-Ramos et al 2020</a:t>
            </a:r>
            <a:endParaRPr lang="en-GB" strike="sngStrike" dirty="0">
              <a:solidFill>
                <a:srgbClr val="FF0000"/>
              </a:solidFill>
              <a:latin typeface="Arial" panose="020B0604020202020204" pitchFamily="34" charset="0"/>
            </a:endParaRPr>
          </a:p>
        </p:txBody>
      </p:sp>
      <p:grpSp>
        <p:nvGrpSpPr>
          <p:cNvPr id="4" name="Group 3">
            <a:extLst>
              <a:ext uri="{FF2B5EF4-FFF2-40B4-BE49-F238E27FC236}">
                <a16:creationId xmlns:a16="http://schemas.microsoft.com/office/drawing/2014/main" id="{96F4ACC7-0CD6-EB37-4209-595AA8CF98CD}"/>
              </a:ext>
            </a:extLst>
          </p:cNvPr>
          <p:cNvGrpSpPr/>
          <p:nvPr/>
        </p:nvGrpSpPr>
        <p:grpSpPr>
          <a:xfrm>
            <a:off x="1271281" y="6143918"/>
            <a:ext cx="10077188" cy="576000"/>
            <a:chOff x="1456000" y="5711882"/>
            <a:chExt cx="10077188" cy="576000"/>
          </a:xfrm>
        </p:grpSpPr>
        <p:sp>
          <p:nvSpPr>
            <p:cNvPr id="5" name="Rectangle 4" descr="Question to committee">
              <a:extLst>
                <a:ext uri="{FF2B5EF4-FFF2-40B4-BE49-F238E27FC236}">
                  <a16:creationId xmlns:a16="http://schemas.microsoft.com/office/drawing/2014/main" id="{209A400C-C2E7-4C67-41B1-00DAA47F43C4}"/>
                </a:ext>
              </a:extLst>
            </p:cNvPr>
            <p:cNvSpPr/>
            <p:nvPr/>
          </p:nvSpPr>
          <p:spPr>
            <a:xfrm>
              <a:off x="1818062" y="5734052"/>
              <a:ext cx="9715126"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Is company’s probabilistic sensitivity analysis appropriate for decision-making?</a:t>
              </a:r>
            </a:p>
          </p:txBody>
        </p:sp>
        <p:grpSp>
          <p:nvGrpSpPr>
            <p:cNvPr id="8" name="Group 7">
              <a:extLst>
                <a:ext uri="{FF2B5EF4-FFF2-40B4-BE49-F238E27FC236}">
                  <a16:creationId xmlns:a16="http://schemas.microsoft.com/office/drawing/2014/main" id="{1B5C7359-3335-C66C-29FE-F834AED46F12}"/>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9" name="Oval 8">
                <a:extLst>
                  <a:ext uri="{FF2B5EF4-FFF2-40B4-BE49-F238E27FC236}">
                    <a16:creationId xmlns:a16="http://schemas.microsoft.com/office/drawing/2014/main" id="{3E80C051-A630-A5EA-C910-C866FB6F36FA}"/>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10" name="Graphic 9">
                <a:extLst>
                  <a:ext uri="{FF2B5EF4-FFF2-40B4-BE49-F238E27FC236}">
                    <a16:creationId xmlns:a16="http://schemas.microsoft.com/office/drawing/2014/main" id="{7A477E62-35DB-4422-8A4B-09E8ACDE22C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grpSp>
    </p:spTree>
    <p:extLst>
      <p:ext uri="{BB962C8B-B14F-4D97-AF65-F5344CB8AC3E}">
        <p14:creationId xmlns:p14="http://schemas.microsoft.com/office/powerpoint/2010/main" val="1444082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095D89B-195A-4D94-A8DE-CD5502F42403}"/>
              </a:ext>
            </a:extLst>
          </p:cNvPr>
          <p:cNvSpPr/>
          <p:nvPr/>
        </p:nvSpPr>
        <p:spPr>
          <a:xfrm>
            <a:off x="477150" y="1971359"/>
            <a:ext cx="11317288" cy="126426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a:t>
            </a:r>
          </a:p>
          <a:p>
            <a:pPr marL="285750" indent="-285750">
              <a:buFont typeface="Arial" panose="020B0604020202020204" pitchFamily="34" charset="0"/>
              <a:buChar char="•"/>
            </a:pPr>
            <a:r>
              <a:rPr lang="en-GB" dirty="0">
                <a:solidFill>
                  <a:schemeClr val="tx1"/>
                </a:solidFill>
                <a:latin typeface="Arial" panose="020B0604020202020204" pitchFamily="34" charset="0"/>
              </a:rPr>
              <a:t>Providing sensitivity analysis for all input parameters impracticable (over 185 inputs; 1,110 simulations needed) → all key model inputs that influence cost-effectiveness were explored in sensitivity analyses </a:t>
            </a:r>
          </a:p>
          <a:p>
            <a:pPr marL="285750" indent="-285750">
              <a:buFont typeface="Arial" panose="020B0604020202020204" pitchFamily="34" charset="0"/>
              <a:buChar char="•"/>
            </a:pPr>
            <a:r>
              <a:rPr lang="en-GB" dirty="0">
                <a:solidFill>
                  <a:schemeClr val="tx1"/>
                </a:solidFill>
                <a:latin typeface="Arial" panose="020B0604020202020204" pitchFamily="34" charset="0"/>
              </a:rPr>
              <a:t>Tornado diagrams provided for these key inputs at clarification stage</a:t>
            </a:r>
          </a:p>
        </p:txBody>
      </p:sp>
      <p:sp>
        <p:nvSpPr>
          <p:cNvPr id="16" name="Rectangle 15">
            <a:extLst>
              <a:ext uri="{FF2B5EF4-FFF2-40B4-BE49-F238E27FC236}">
                <a16:creationId xmlns:a16="http://schemas.microsoft.com/office/drawing/2014/main" id="{BE4E1D21-37B6-4DED-9C97-E9DA5819D47B}"/>
              </a:ext>
            </a:extLst>
          </p:cNvPr>
          <p:cNvSpPr/>
          <p:nvPr/>
        </p:nvSpPr>
        <p:spPr>
          <a:xfrm>
            <a:off x="466724" y="3462631"/>
            <a:ext cx="11317288" cy="20365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rPr>
              <a:t>Initially, sensitivity and scenario analyses provided only for tirzepatide 10 mg against </a:t>
            </a:r>
            <a:r>
              <a:rPr lang="en-GB" dirty="0" err="1">
                <a:solidFill>
                  <a:schemeClr val="tx1"/>
                </a:solidFill>
                <a:latin typeface="Arial" panose="020B0604020202020204" pitchFamily="34" charset="0"/>
              </a:rPr>
              <a:t>semaglutide</a:t>
            </a:r>
            <a:r>
              <a:rPr lang="en-GB" dirty="0">
                <a:solidFill>
                  <a:schemeClr val="tx1"/>
                </a:solidFill>
                <a:latin typeface="Arial" panose="020B0604020202020204" pitchFamily="34" charset="0"/>
              </a:rPr>
              <a:t> </a:t>
            </a:r>
            <a:r>
              <a:rPr lang="en-GB" dirty="0" err="1">
                <a:solidFill>
                  <a:schemeClr val="tx1"/>
                </a:solidFill>
                <a:latin typeface="Arial" panose="020B0604020202020204" pitchFamily="34" charset="0"/>
              </a:rPr>
              <a:t>analysis</a:t>
            </a:r>
            <a:r>
              <a:rPr lang="en-GB" baseline="30000" dirty="0" err="1">
                <a:solidFill>
                  <a:schemeClr val="tx1"/>
                </a:solidFill>
                <a:latin typeface="Arial" panose="020B0604020202020204" pitchFamily="34" charset="0"/>
              </a:rPr>
              <a:t>a</a:t>
            </a:r>
            <a:endParaRPr lang="en-GB" dirty="0">
              <a:solidFill>
                <a:schemeClr val="tx1"/>
              </a:solidFill>
              <a:latin typeface="Arial" panose="020B0604020202020204" pitchFamily="34" charset="0"/>
            </a:endParaRPr>
          </a:p>
          <a:p>
            <a:pPr marL="285750" indent="-285750">
              <a:buFont typeface="Arial" panose="020B0604020202020204" pitchFamily="34" charset="0"/>
              <a:buChar char="•"/>
            </a:pPr>
            <a:r>
              <a:rPr lang="en-GB" dirty="0">
                <a:solidFill>
                  <a:schemeClr val="tx1"/>
                </a:solidFill>
                <a:latin typeface="Arial" panose="020B0604020202020204" pitchFamily="34" charset="0"/>
              </a:rPr>
              <a:t>No deterministic one-way sensitivity analyses exploring impact of </a:t>
            </a:r>
            <a:r>
              <a:rPr lang="en-GB" u="sng" dirty="0">
                <a:solidFill>
                  <a:schemeClr val="tx1"/>
                </a:solidFill>
                <a:latin typeface="Arial" panose="020B0604020202020204" pitchFamily="34" charset="0"/>
              </a:rPr>
              <a:t>all </a:t>
            </a:r>
            <a:r>
              <a:rPr lang="en-GB" dirty="0">
                <a:solidFill>
                  <a:schemeClr val="tx1"/>
                </a:solidFill>
                <a:latin typeface="Arial" panose="020B0604020202020204" pitchFamily="34" charset="0"/>
              </a:rPr>
              <a:t>input parameters individually → needed to identify all potentially influential parameters (presented in tornado diagrams; for all doses of tirzepatide) </a:t>
            </a:r>
          </a:p>
          <a:p>
            <a:pPr marL="285750" indent="-285750">
              <a:buFont typeface="Arial" panose="020B0604020202020204" pitchFamily="34" charset="0"/>
              <a:buChar char="•"/>
            </a:pPr>
            <a:r>
              <a:rPr lang="en-GB" dirty="0">
                <a:solidFill>
                  <a:schemeClr val="tx1"/>
                </a:solidFill>
                <a:latin typeface="Arial" panose="020B0604020202020204" pitchFamily="34" charset="0"/>
              </a:rPr>
              <a:t>One-way sensitivity analyses also very informative to validate that model behaves as you would expect/to increase model understanding</a:t>
            </a:r>
          </a:p>
        </p:txBody>
      </p:sp>
      <p:grpSp>
        <p:nvGrpSpPr>
          <p:cNvPr id="3" name="Group 2">
            <a:extLst>
              <a:ext uri="{FF2B5EF4-FFF2-40B4-BE49-F238E27FC236}">
                <a16:creationId xmlns:a16="http://schemas.microsoft.com/office/drawing/2014/main" id="{1FEF9133-742E-1F2A-F7E4-3242C25D58A7}"/>
              </a:ext>
            </a:extLst>
          </p:cNvPr>
          <p:cNvGrpSpPr/>
          <p:nvPr/>
        </p:nvGrpSpPr>
        <p:grpSpPr>
          <a:xfrm>
            <a:off x="2442910" y="5647984"/>
            <a:ext cx="7306179" cy="576000"/>
            <a:chOff x="1456000" y="5711882"/>
            <a:chExt cx="7306179" cy="576000"/>
          </a:xfrm>
        </p:grpSpPr>
        <p:sp>
          <p:nvSpPr>
            <p:cNvPr id="18" name="Rectangle 17" descr="Question to committee">
              <a:extLst>
                <a:ext uri="{FF2B5EF4-FFF2-40B4-BE49-F238E27FC236}">
                  <a16:creationId xmlns:a16="http://schemas.microsoft.com/office/drawing/2014/main" id="{AC801C5F-FEB0-40FF-A36B-9C824A96DC9D}"/>
                </a:ext>
              </a:extLst>
            </p:cNvPr>
            <p:cNvSpPr/>
            <p:nvPr/>
          </p:nvSpPr>
          <p:spPr>
            <a:xfrm>
              <a:off x="1818062" y="5716429"/>
              <a:ext cx="6944117"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a:tabLst>
                  <a:tab pos="1790700" algn="l"/>
                </a:tabLst>
              </a:pPr>
              <a:r>
                <a:rPr lang="en-GB" dirty="0">
                  <a:solidFill>
                    <a:schemeClr val="tx1"/>
                  </a:solidFill>
                  <a:latin typeface="Arial" panose="020B0604020202020204" pitchFamily="34" charset="0"/>
                </a:rPr>
                <a:t>Are sensitivity analyses provided sufficient for decision-making?</a:t>
              </a:r>
            </a:p>
          </p:txBody>
        </p:sp>
        <p:grpSp>
          <p:nvGrpSpPr>
            <p:cNvPr id="19" name="Group 18">
              <a:extLst>
                <a:ext uri="{FF2B5EF4-FFF2-40B4-BE49-F238E27FC236}">
                  <a16:creationId xmlns:a16="http://schemas.microsoft.com/office/drawing/2014/main" id="{6D9A7C60-4C89-4CFD-AF3B-502EA82E57D8}"/>
                </a:ext>
                <a:ext uri="{C183D7F6-B498-43B3-948B-1728B52AA6E4}">
                  <adec:decorative xmlns:adec="http://schemas.microsoft.com/office/drawing/2017/decorative" val="1"/>
                </a:ext>
              </a:extLst>
            </p:cNvPr>
            <p:cNvGrpSpPr/>
            <p:nvPr/>
          </p:nvGrpSpPr>
          <p:grpSpPr>
            <a:xfrm>
              <a:off x="1456000" y="5711882"/>
              <a:ext cx="576000" cy="576000"/>
              <a:chOff x="-1440493" y="4133589"/>
              <a:chExt cx="576000" cy="576000"/>
            </a:xfrm>
          </p:grpSpPr>
          <p:sp>
            <p:nvSpPr>
              <p:cNvPr id="20" name="Oval 19">
                <a:extLst>
                  <a:ext uri="{FF2B5EF4-FFF2-40B4-BE49-F238E27FC236}">
                    <a16:creationId xmlns:a16="http://schemas.microsoft.com/office/drawing/2014/main" id="{48838C65-6756-4939-9479-5E73E09012AB}"/>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21" name="Graphic 20">
                <a:extLst>
                  <a:ext uri="{FF2B5EF4-FFF2-40B4-BE49-F238E27FC236}">
                    <a16:creationId xmlns:a16="http://schemas.microsoft.com/office/drawing/2014/main" id="{DB9D2A3C-C9C6-4A0A-8247-E7B3A6AEA55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4225" y="4189857"/>
                <a:ext cx="463463" cy="463463"/>
              </a:xfrm>
              <a:prstGeom prst="rect">
                <a:avLst/>
              </a:prstGeom>
            </p:spPr>
          </p:pic>
        </p:grpSp>
      </p:grpSp>
      <p:sp>
        <p:nvSpPr>
          <p:cNvPr id="13" name="Rectangle 12">
            <a:extLst>
              <a:ext uri="{FF2B5EF4-FFF2-40B4-BE49-F238E27FC236}">
                <a16:creationId xmlns:a16="http://schemas.microsoft.com/office/drawing/2014/main" id="{E82CA74A-6F08-4190-9479-10C9823605C7}"/>
              </a:ext>
            </a:extLst>
          </p:cNvPr>
          <p:cNvSpPr/>
          <p:nvPr/>
        </p:nvSpPr>
        <p:spPr>
          <a:xfrm>
            <a:off x="477150" y="1087537"/>
            <a:ext cx="11306862" cy="69719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rPr>
              <a:t>Company performed some deterministic sensitivity analyses and scenario analyses</a:t>
            </a:r>
          </a:p>
        </p:txBody>
      </p:sp>
      <p:sp>
        <p:nvSpPr>
          <p:cNvPr id="2" name="Title 1">
            <a:extLst>
              <a:ext uri="{FF2B5EF4-FFF2-40B4-BE49-F238E27FC236}">
                <a16:creationId xmlns:a16="http://schemas.microsoft.com/office/drawing/2014/main" id="{6F91835E-E578-093E-2D0B-0280CB67EB1D}"/>
              </a:ext>
            </a:extLst>
          </p:cNvPr>
          <p:cNvSpPr>
            <a:spLocks noGrp="1"/>
          </p:cNvSpPr>
          <p:nvPr>
            <p:ph type="title"/>
          </p:nvPr>
        </p:nvSpPr>
        <p:spPr>
          <a:xfrm>
            <a:off x="477151" y="127704"/>
            <a:ext cx="10744128" cy="592817"/>
          </a:xfrm>
        </p:spPr>
        <p:txBody>
          <a:bodyPr>
            <a:normAutofit fontScale="90000"/>
          </a:bodyPr>
          <a:lstStyle/>
          <a:p>
            <a:r>
              <a:rPr lang="en-GB" dirty="0"/>
              <a:t>Key issue: No full deterministic one-way sensitivity analyses provided</a:t>
            </a:r>
          </a:p>
        </p:txBody>
      </p:sp>
      <p:sp>
        <p:nvSpPr>
          <p:cNvPr id="4" name="Text Placeholder 3">
            <a:extLst>
              <a:ext uri="{FF2B5EF4-FFF2-40B4-BE49-F238E27FC236}">
                <a16:creationId xmlns:a16="http://schemas.microsoft.com/office/drawing/2014/main" id="{EE27DF69-E223-3079-FCBF-796ABD86C158}"/>
              </a:ext>
            </a:extLst>
          </p:cNvPr>
          <p:cNvSpPr>
            <a:spLocks noGrp="1"/>
          </p:cNvSpPr>
          <p:nvPr>
            <p:ph type="body" sz="quarter" idx="13"/>
          </p:nvPr>
        </p:nvSpPr>
        <p:spPr>
          <a:xfrm>
            <a:off x="944217" y="6377429"/>
            <a:ext cx="10494365" cy="496930"/>
          </a:xfrm>
        </p:spPr>
        <p:txBody>
          <a:bodyPr>
            <a:normAutofit/>
          </a:bodyPr>
          <a:lstStyle/>
          <a:p>
            <a:pPr>
              <a:lnSpc>
                <a:spcPct val="120000"/>
              </a:lnSpc>
              <a:spcBef>
                <a:spcPts val="0"/>
              </a:spcBef>
            </a:pPr>
            <a:r>
              <a:rPr lang="en-GB" baseline="30000" dirty="0">
                <a:latin typeface="+mj-lt"/>
              </a:rPr>
              <a:t>a </a:t>
            </a:r>
            <a:r>
              <a:rPr lang="en-GB" dirty="0">
                <a:latin typeface="+mj-lt"/>
              </a:rPr>
              <a:t>Additional scenario analyses reported in company response to EAG report, May 2023 included all comparisons.  </a:t>
            </a:r>
          </a:p>
        </p:txBody>
      </p:sp>
    </p:spTree>
    <p:extLst>
      <p:ext uri="{BB962C8B-B14F-4D97-AF65-F5344CB8AC3E}">
        <p14:creationId xmlns:p14="http://schemas.microsoft.com/office/powerpoint/2010/main" val="21742859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EB122D-4F78-49FB-9843-AA1CCF1845BE}"/>
              </a:ext>
            </a:extLst>
          </p:cNvPr>
          <p:cNvSpPr txBox="1"/>
          <p:nvPr/>
        </p:nvSpPr>
        <p:spPr>
          <a:xfrm>
            <a:off x="400221" y="794486"/>
            <a:ext cx="4865434" cy="369332"/>
          </a:xfrm>
          <a:prstGeom prst="rect">
            <a:avLst/>
          </a:prstGeom>
          <a:noFill/>
        </p:spPr>
        <p:txBody>
          <a:bodyPr wrap="none" rtlCol="0">
            <a:spAutoFit/>
          </a:bodyPr>
          <a:lstStyle/>
          <a:p>
            <a:r>
              <a:rPr lang="en-GB" dirty="0">
                <a:latin typeface="Arial" panose="020B0604020202020204" pitchFamily="34" charset="0"/>
              </a:rPr>
              <a:t>Assumptions in company and EAG base case</a:t>
            </a:r>
          </a:p>
        </p:txBody>
      </p:sp>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extLst>
              <p:ext uri="{D42A27DB-BD31-4B8C-83A1-F6EECF244321}">
                <p14:modId xmlns:p14="http://schemas.microsoft.com/office/powerpoint/2010/main" val="1752057915"/>
              </p:ext>
            </p:extLst>
          </p:nvPr>
        </p:nvGraphicFramePr>
        <p:xfrm>
          <a:off x="396337" y="1248425"/>
          <a:ext cx="11100334" cy="4923360"/>
        </p:xfrm>
        <a:graphic>
          <a:graphicData uri="http://schemas.openxmlformats.org/drawingml/2006/table">
            <a:tbl>
              <a:tblPr firstRow="1" firstCol="1" bandRow="1">
                <a:tableStyleId>{21E4AEA4-8DFA-4A89-87EB-49C32662AFE0}</a:tableStyleId>
              </a:tblPr>
              <a:tblGrid>
                <a:gridCol w="1620000">
                  <a:extLst>
                    <a:ext uri="{9D8B030D-6E8A-4147-A177-3AD203B41FA5}">
                      <a16:colId xmlns:a16="http://schemas.microsoft.com/office/drawing/2014/main" val="3974739884"/>
                    </a:ext>
                  </a:extLst>
                </a:gridCol>
                <a:gridCol w="3672000">
                  <a:extLst>
                    <a:ext uri="{9D8B030D-6E8A-4147-A177-3AD203B41FA5}">
                      <a16:colId xmlns:a16="http://schemas.microsoft.com/office/drawing/2014/main" val="4289090289"/>
                    </a:ext>
                  </a:extLst>
                </a:gridCol>
                <a:gridCol w="3482939">
                  <a:extLst>
                    <a:ext uri="{9D8B030D-6E8A-4147-A177-3AD203B41FA5}">
                      <a16:colId xmlns:a16="http://schemas.microsoft.com/office/drawing/2014/main" val="3834478098"/>
                    </a:ext>
                  </a:extLst>
                </a:gridCol>
                <a:gridCol w="2325395">
                  <a:extLst>
                    <a:ext uri="{9D8B030D-6E8A-4147-A177-3AD203B41FA5}">
                      <a16:colId xmlns:a16="http://schemas.microsoft.com/office/drawing/2014/main" val="3893061368"/>
                    </a:ext>
                  </a:extLst>
                </a:gridCol>
              </a:tblGrid>
              <a:tr h="360000">
                <a:tc>
                  <a:txBody>
                    <a:bodyPr/>
                    <a:lstStyle/>
                    <a:p>
                      <a:r>
                        <a:rPr lang="en-GB" sz="1800" dirty="0">
                          <a:latin typeface="+mj-lt"/>
                        </a:rPr>
                        <a:t>Assumption</a:t>
                      </a:r>
                    </a:p>
                  </a:txBody>
                  <a:tcPr/>
                </a:tc>
                <a:tc>
                  <a:txBody>
                    <a:bodyPr/>
                    <a:lstStyle/>
                    <a:p>
                      <a:r>
                        <a:rPr lang="en-GB" sz="1800" dirty="0">
                          <a:latin typeface="+mj-lt"/>
                        </a:rPr>
                        <a:t>Company initial base case</a:t>
                      </a:r>
                    </a:p>
                  </a:txBody>
                  <a:tcPr/>
                </a:tc>
                <a:tc>
                  <a:txBody>
                    <a:bodyPr/>
                    <a:lstStyle/>
                    <a:p>
                      <a:r>
                        <a:rPr lang="en-GB" sz="1800" dirty="0">
                          <a:latin typeface="+mj-lt"/>
                        </a:rPr>
                        <a:t>EAG base case</a:t>
                      </a:r>
                    </a:p>
                  </a:txBody>
                  <a:tcPr/>
                </a:tc>
                <a:tc>
                  <a:txBody>
                    <a:bodyPr/>
                    <a:lstStyle/>
                    <a:p>
                      <a:r>
                        <a:rPr lang="en-GB" sz="1800" dirty="0">
                          <a:latin typeface="+mj-lt"/>
                        </a:rPr>
                        <a:t>Revised base case</a:t>
                      </a:r>
                    </a:p>
                  </a:txBody>
                  <a:tcPr/>
                </a:tc>
                <a:extLst>
                  <a:ext uri="{0D108BD9-81ED-4DB2-BD59-A6C34878D82A}">
                    <a16:rowId xmlns:a16="http://schemas.microsoft.com/office/drawing/2014/main" val="1365441208"/>
                  </a:ext>
                </a:extLst>
              </a:tr>
              <a:tr h="900000">
                <a:tc>
                  <a:txBody>
                    <a:bodyPr/>
                    <a:lstStyle/>
                    <a:p>
                      <a:r>
                        <a:rPr lang="en-GB" sz="1800" dirty="0">
                          <a:solidFill>
                            <a:schemeClr val="bg1"/>
                          </a:solidFill>
                          <a:latin typeface="+mj-lt"/>
                        </a:rPr>
                        <a:t>Comparators</a:t>
                      </a:r>
                    </a:p>
                  </a:txBody>
                  <a:tcPr/>
                </a:tc>
                <a:tc>
                  <a:txBody>
                    <a:bodyPr/>
                    <a:lstStyle/>
                    <a:p>
                      <a:r>
                        <a:rPr lang="en-GB" sz="1800" kern="1200" dirty="0">
                          <a:solidFill>
                            <a:schemeClr val="tx1"/>
                          </a:solidFill>
                          <a:effectLst/>
                          <a:latin typeface="+mj-lt"/>
                          <a:ea typeface="+mn-ea"/>
                          <a:cs typeface="+mn-cs"/>
                        </a:rPr>
                        <a:t>GLP-1 RAs only </a:t>
                      </a:r>
                      <a:endParaRPr lang="en-GB" sz="1800" strike="sngStrike" dirty="0">
                        <a:solidFill>
                          <a:schemeClr val="tx1"/>
                        </a:solidFill>
                        <a:latin typeface="+mj-lt"/>
                      </a:endParaRPr>
                    </a:p>
                  </a:txBody>
                  <a:tcPr>
                    <a:solidFill>
                      <a:srgbClr val="CBCF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mj-lt"/>
                        </a:rPr>
                        <a:t>Including all comparators described in scope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mj-lt"/>
                        </a:rPr>
                        <a:t>No changes</a:t>
                      </a:r>
                    </a:p>
                  </a:txBody>
                  <a:tcPr marL="540000"/>
                </a:tc>
                <a:extLst>
                  <a:ext uri="{0D108BD9-81ED-4DB2-BD59-A6C34878D82A}">
                    <a16:rowId xmlns:a16="http://schemas.microsoft.com/office/drawing/2014/main" val="2121904842"/>
                  </a:ext>
                </a:extLst>
              </a:tr>
              <a:tr h="900000">
                <a:tc>
                  <a:txBody>
                    <a:bodyPr/>
                    <a:lstStyle/>
                    <a:p>
                      <a:r>
                        <a:rPr lang="en-GB" sz="1800" dirty="0">
                          <a:solidFill>
                            <a:schemeClr val="bg1"/>
                          </a:solidFill>
                          <a:latin typeface="+mj-lt"/>
                        </a:rPr>
                        <a:t>Treatment strategies</a:t>
                      </a:r>
                    </a:p>
                  </a:txBody>
                  <a:tcPr>
                    <a:solidFill>
                      <a:schemeClr val="accent2"/>
                    </a:solidFill>
                  </a:tcPr>
                </a:tc>
                <a:tc>
                  <a:txBody>
                    <a:bodyPr/>
                    <a:lstStyle/>
                    <a:p>
                      <a:r>
                        <a:rPr lang="en-GB" sz="1800" kern="1200" dirty="0">
                          <a:solidFill>
                            <a:schemeClr val="tx1"/>
                          </a:solidFill>
                          <a:effectLst/>
                          <a:latin typeface="+mj-lt"/>
                          <a:ea typeface="+mn-ea"/>
                          <a:cs typeface="+mn-cs"/>
                        </a:rPr>
                        <a:t>Comparisons made within each recommended maintenance dose step (titration not allowed)</a:t>
                      </a:r>
                      <a:endParaRPr lang="en-GB" sz="1800" dirty="0">
                        <a:solidFill>
                          <a:schemeClr val="tx1"/>
                        </a:solidFill>
                        <a:latin typeface="+mj-lt"/>
                      </a:endParaRPr>
                    </a:p>
                  </a:txBody>
                  <a:tcPr>
                    <a:solidFill>
                      <a:srgbClr val="E7E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j-lt"/>
                          <a:ea typeface="+mn-ea"/>
                          <a:cs typeface="+mn-cs"/>
                        </a:rPr>
                        <a:t>Comparisons made between all maintenance doses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j-lt"/>
                          <a:ea typeface="+mn-ea"/>
                          <a:cs typeface="+mn-cs"/>
                        </a:rPr>
                        <a:t>(titration allowed)</a:t>
                      </a:r>
                      <a:endParaRPr lang="en-GB" sz="180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mj-lt"/>
                        </a:rPr>
                        <a:t>All comparisons </a:t>
                      </a:r>
                      <a:r>
                        <a:rPr lang="en-GB" sz="1800" dirty="0" err="1">
                          <a:solidFill>
                            <a:schemeClr val="tx1"/>
                          </a:solidFill>
                          <a:latin typeface="+mj-lt"/>
                        </a:rPr>
                        <a:t>reported</a:t>
                      </a:r>
                      <a:r>
                        <a:rPr lang="en-GB" sz="1800" baseline="30000" dirty="0" err="1">
                          <a:solidFill>
                            <a:schemeClr val="tx1"/>
                          </a:solidFill>
                          <a:latin typeface="+mj-lt"/>
                        </a:rPr>
                        <a:t>a</a:t>
                      </a:r>
                      <a:r>
                        <a:rPr lang="en-GB" sz="1800" baseline="30000" dirty="0">
                          <a:solidFill>
                            <a:schemeClr val="tx1"/>
                          </a:solidFill>
                          <a:latin typeface="+mj-lt"/>
                        </a:rPr>
                        <a:t> </a:t>
                      </a:r>
                      <a:r>
                        <a:rPr lang="en-GB" sz="1800" baseline="0" dirty="0">
                          <a:solidFill>
                            <a:schemeClr val="tx1"/>
                          </a:solidFill>
                          <a:latin typeface="+mj-lt"/>
                        </a:rPr>
                        <a:t>(titration not allowed)</a:t>
                      </a:r>
                      <a:endParaRPr lang="en-GB" sz="1800" dirty="0">
                        <a:solidFill>
                          <a:schemeClr val="tx1"/>
                        </a:solidFill>
                        <a:latin typeface="+mj-lt"/>
                      </a:endParaRPr>
                    </a:p>
                  </a:txBody>
                  <a:tcPr marL="108000">
                    <a:solidFill>
                      <a:srgbClr val="FFE9A3"/>
                    </a:solidFill>
                  </a:tcPr>
                </a:tc>
                <a:extLst>
                  <a:ext uri="{0D108BD9-81ED-4DB2-BD59-A6C34878D82A}">
                    <a16:rowId xmlns:a16="http://schemas.microsoft.com/office/drawing/2014/main" val="1827652175"/>
                  </a:ext>
                </a:extLst>
              </a:tr>
              <a:tr h="900000">
                <a:tc>
                  <a:txBody>
                    <a:bodyPr/>
                    <a:lstStyle/>
                    <a:p>
                      <a:r>
                        <a:rPr lang="en-GB" sz="1800" dirty="0">
                          <a:solidFill>
                            <a:schemeClr val="bg1"/>
                          </a:solidFill>
                          <a:latin typeface="+mj-lt"/>
                        </a:rPr>
                        <a:t>Costs </a:t>
                      </a:r>
                    </a:p>
                  </a:txBody>
                  <a:tcPr>
                    <a:solidFill>
                      <a:schemeClr val="accent2"/>
                    </a:solidFill>
                  </a:tcPr>
                </a:tc>
                <a:tc>
                  <a:txBody>
                    <a:bodyPr/>
                    <a:lstStyle/>
                    <a:p>
                      <a:r>
                        <a:rPr lang="en-GB" sz="1800" kern="1200" dirty="0">
                          <a:solidFill>
                            <a:schemeClr val="tx1"/>
                          </a:solidFill>
                          <a:effectLst/>
                          <a:latin typeface="+mj-lt"/>
                          <a:ea typeface="+mn-ea"/>
                          <a:cs typeface="+mn-cs"/>
                        </a:rPr>
                        <a:t>2022 and 2021 values (treatment costs and </a:t>
                      </a:r>
                      <a:r>
                        <a:rPr lang="en-GB" sz="1800" kern="1200" dirty="0">
                          <a:solidFill>
                            <a:schemeClr val="tx1"/>
                          </a:solidFill>
                          <a:effectLst/>
                          <a:latin typeface="+mn-lt"/>
                          <a:ea typeface="+mn-ea"/>
                          <a:cs typeface="+mn-cs"/>
                        </a:rPr>
                        <a:t>complication costs respectively)</a:t>
                      </a:r>
                      <a:endParaRPr lang="en-GB" sz="1800" kern="1200" dirty="0">
                        <a:solidFill>
                          <a:schemeClr val="tx1"/>
                        </a:solidFill>
                        <a:effectLst/>
                        <a:latin typeface="+mj-lt"/>
                        <a:ea typeface="+mn-ea"/>
                        <a:cs typeface="+mn-cs"/>
                      </a:endParaRPr>
                    </a:p>
                  </a:txBody>
                  <a:tcPr>
                    <a:solidFill>
                      <a:srgbClr val="CBCFD4"/>
                    </a:solidFill>
                  </a:tcPr>
                </a:tc>
                <a:tc>
                  <a:txBody>
                    <a:bodyPr/>
                    <a:lstStyle/>
                    <a:p>
                      <a:r>
                        <a:rPr lang="en-GB" sz="1800" kern="1200" dirty="0">
                          <a:solidFill>
                            <a:schemeClr val="tx1"/>
                          </a:solidFill>
                          <a:effectLst/>
                          <a:latin typeface="+mj-lt"/>
                          <a:ea typeface="+mn-ea"/>
                          <a:cs typeface="+mn-cs"/>
                        </a:rPr>
                        <a:t>Inflating all costs to the same price year, preferably 2022 </a:t>
                      </a:r>
                      <a:endParaRPr lang="en-GB" sz="1800" dirty="0">
                        <a:solidFill>
                          <a:schemeClr val="tx1"/>
                        </a:solidFill>
                        <a:latin typeface="+mj-lt"/>
                      </a:endParaRPr>
                    </a:p>
                  </a:txBody>
                  <a:tcPr>
                    <a:solidFill>
                      <a:srgbClr val="CBCFD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trike="noStrike" dirty="0">
                          <a:solidFill>
                            <a:schemeClr val="tx1"/>
                          </a:solidFill>
                          <a:latin typeface="Arial" panose="020B0604020202020204" pitchFamily="34" charset="0"/>
                        </a:rPr>
                        <a:t>EAG</a:t>
                      </a:r>
                    </a:p>
                    <a:p>
                      <a:endParaRPr lang="en-GB" sz="1800" dirty="0">
                        <a:solidFill>
                          <a:schemeClr val="tx1"/>
                        </a:solidFill>
                        <a:latin typeface="+mj-lt"/>
                      </a:endParaRPr>
                    </a:p>
                  </a:txBody>
                  <a:tcPr marL="540000">
                    <a:solidFill>
                      <a:srgbClr val="00B050"/>
                    </a:solidFill>
                  </a:tcPr>
                </a:tc>
                <a:extLst>
                  <a:ext uri="{0D108BD9-81ED-4DB2-BD59-A6C34878D82A}">
                    <a16:rowId xmlns:a16="http://schemas.microsoft.com/office/drawing/2014/main" val="3371062585"/>
                  </a:ext>
                </a:extLst>
              </a:tr>
              <a:tr h="900000">
                <a:tc>
                  <a:txBody>
                    <a:bodyPr/>
                    <a:lstStyle/>
                    <a:p>
                      <a:r>
                        <a:rPr lang="en-GB" sz="1800" dirty="0">
                          <a:solidFill>
                            <a:srgbClr val="FFFFFF"/>
                          </a:solidFill>
                          <a:latin typeface="Arial" panose="020B0604020202020204" pitchFamily="34" charset="0"/>
                        </a:rPr>
                        <a:t>BMI inputs</a:t>
                      </a:r>
                    </a:p>
                  </a:txBody>
                  <a:tcPr>
                    <a:solidFill>
                      <a:schemeClr val="accent2"/>
                    </a:solidFill>
                  </a:tcPr>
                </a:tc>
                <a:tc>
                  <a:txBody>
                    <a:bodyPr/>
                    <a:lstStyle/>
                    <a:p>
                      <a:r>
                        <a:rPr lang="en-GB" sz="1800" dirty="0">
                          <a:solidFill>
                            <a:schemeClr val="tx1"/>
                          </a:solidFill>
                        </a:rPr>
                        <a:t>BMI changes calculated from body weight </a:t>
                      </a:r>
                      <a:r>
                        <a:rPr lang="en-GB" sz="1800" dirty="0" err="1">
                          <a:solidFill>
                            <a:schemeClr val="tx1"/>
                          </a:solidFill>
                        </a:rPr>
                        <a:t>changes</a:t>
                      </a:r>
                      <a:r>
                        <a:rPr lang="en-GB" sz="1800" baseline="30000" dirty="0" err="1">
                          <a:solidFill>
                            <a:schemeClr val="tx1"/>
                          </a:solidFill>
                        </a:rPr>
                        <a:t>b</a:t>
                      </a:r>
                      <a:r>
                        <a:rPr lang="en-GB" sz="1800" dirty="0">
                          <a:solidFill>
                            <a:schemeClr val="tx1"/>
                          </a:solidFill>
                        </a:rPr>
                        <a:t> (from NMA)</a:t>
                      </a:r>
                    </a:p>
                  </a:txBody>
                  <a:tcPr>
                    <a:solidFill>
                      <a:srgbClr val="E7E9EB"/>
                    </a:solidFill>
                  </a:tcPr>
                </a:tc>
                <a:tc>
                  <a:txBody>
                    <a:bodyPr/>
                    <a:lstStyle/>
                    <a:p>
                      <a:r>
                        <a:rPr lang="en-GB" sz="1800" kern="1200" dirty="0">
                          <a:solidFill>
                            <a:schemeClr val="tx1"/>
                          </a:solidFill>
                          <a:effectLst/>
                          <a:latin typeface="+mn-lt"/>
                          <a:ea typeface="+mn-ea"/>
                          <a:cs typeface="+mn-cs"/>
                        </a:rPr>
                        <a:t>BMI directly from NMA when available (calculated from body weight otherwise)</a:t>
                      </a:r>
                    </a:p>
                  </a:txBody>
                  <a:tcPr>
                    <a:solidFill>
                      <a:srgbClr val="E7E9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strike="noStrike" dirty="0">
                          <a:solidFill>
                            <a:schemeClr val="tx1"/>
                          </a:solidFill>
                          <a:latin typeface="Arial" panose="020B0604020202020204" pitchFamily="34" charset="0"/>
                        </a:rPr>
                        <a:t>EAG</a:t>
                      </a:r>
                    </a:p>
                    <a:p>
                      <a:endParaRPr lang="en-GB" sz="1800" kern="1200" dirty="0">
                        <a:solidFill>
                          <a:schemeClr val="tx1"/>
                        </a:solidFill>
                        <a:effectLst/>
                        <a:latin typeface="+mn-lt"/>
                        <a:ea typeface="+mn-ea"/>
                        <a:cs typeface="+mn-cs"/>
                      </a:endParaRPr>
                    </a:p>
                  </a:txBody>
                  <a:tcPr marL="540000">
                    <a:solidFill>
                      <a:srgbClr val="00B050"/>
                    </a:solidFill>
                  </a:tcPr>
                </a:tc>
                <a:extLst>
                  <a:ext uri="{0D108BD9-81ED-4DB2-BD59-A6C34878D82A}">
                    <a16:rowId xmlns:a16="http://schemas.microsoft.com/office/drawing/2014/main" val="1047996953"/>
                  </a:ext>
                </a:extLst>
              </a:tr>
              <a:tr h="900000">
                <a:tc>
                  <a:txBody>
                    <a:bodyPr/>
                    <a:lstStyle/>
                    <a:p>
                      <a:r>
                        <a:rPr lang="en-GB" sz="1800" dirty="0">
                          <a:solidFill>
                            <a:schemeClr val="bg1"/>
                          </a:solidFill>
                          <a:latin typeface="Arial" panose="020B0604020202020204" pitchFamily="34" charset="0"/>
                        </a:rPr>
                        <a:t>Device utility </a:t>
                      </a:r>
                    </a:p>
                  </a:txBody>
                  <a:tcPr>
                    <a:solidFill>
                      <a:schemeClr val="accent2"/>
                    </a:solidFill>
                  </a:tcPr>
                </a:tc>
                <a:tc>
                  <a:txBody>
                    <a:bodyPr/>
                    <a:lstStyle/>
                    <a:p>
                      <a:r>
                        <a:rPr lang="en-GB" sz="1800" kern="1200" dirty="0">
                          <a:solidFill>
                            <a:schemeClr val="tx1"/>
                          </a:solidFill>
                          <a:effectLst/>
                          <a:latin typeface="+mn-lt"/>
                          <a:ea typeface="+mn-ea"/>
                          <a:cs typeface="+mn-cs"/>
                        </a:rPr>
                        <a:t>Device utility added for tirzepatide and dulaglutide (except for comparison with oral </a:t>
                      </a:r>
                      <a:r>
                        <a:rPr lang="en-GB" sz="1800" kern="1200" dirty="0" err="1">
                          <a:solidFill>
                            <a:schemeClr val="tx1"/>
                          </a:solidFill>
                          <a:effectLst/>
                          <a:latin typeface="+mn-lt"/>
                          <a:ea typeface="+mn-ea"/>
                          <a:cs typeface="+mn-cs"/>
                        </a:rPr>
                        <a:t>semaglutide</a:t>
                      </a:r>
                      <a:r>
                        <a:rPr lang="en-GB" sz="1800" kern="1200" dirty="0">
                          <a:solidFill>
                            <a:schemeClr val="tx1"/>
                          </a:solidFill>
                          <a:effectLst/>
                          <a:latin typeface="+mn-lt"/>
                          <a:ea typeface="+mn-ea"/>
                          <a:cs typeface="+mn-cs"/>
                        </a:rPr>
                        <a:t>)</a:t>
                      </a:r>
                    </a:p>
                  </a:txBody>
                  <a:tcPr>
                    <a:solidFill>
                      <a:srgbClr val="CBCFD4"/>
                    </a:solidFill>
                  </a:tcPr>
                </a:tc>
                <a:tc>
                  <a:txBody>
                    <a:bodyPr/>
                    <a:lstStyle/>
                    <a:p>
                      <a:r>
                        <a:rPr lang="en-GB" sz="1800" kern="1200" dirty="0">
                          <a:solidFill>
                            <a:schemeClr val="tx1"/>
                          </a:solidFill>
                          <a:effectLst/>
                          <a:latin typeface="+mn-lt"/>
                          <a:ea typeface="+mn-ea"/>
                          <a:cs typeface="+mn-cs"/>
                        </a:rPr>
                        <a:t>No device utility associated with tirzepatide or dulaglutide</a:t>
                      </a:r>
                      <a:endParaRPr lang="en-GB" sz="1800" strike="sngStrike" dirty="0">
                        <a:solidFill>
                          <a:schemeClr val="tx1"/>
                        </a:solidFill>
                        <a:latin typeface="Arial" panose="020B0604020202020204" pitchFamily="34" charset="0"/>
                      </a:endParaRPr>
                    </a:p>
                  </a:txBody>
                  <a:tcPr>
                    <a:solidFill>
                      <a:srgbClr val="CBCFD4"/>
                    </a:solidFill>
                  </a:tcPr>
                </a:tc>
                <a:tc>
                  <a:txBody>
                    <a:bodyPr/>
                    <a:lstStyle/>
                    <a:p>
                      <a:r>
                        <a:rPr lang="en-GB" sz="1800" strike="noStrike" dirty="0">
                          <a:solidFill>
                            <a:schemeClr val="tx1"/>
                          </a:solidFill>
                          <a:latin typeface="Arial" panose="020B0604020202020204" pitchFamily="34" charset="0"/>
                        </a:rPr>
                        <a:t>EAG</a:t>
                      </a:r>
                    </a:p>
                  </a:txBody>
                  <a:tcPr marL="540000">
                    <a:solidFill>
                      <a:srgbClr val="00B050"/>
                    </a:solidFill>
                  </a:tcPr>
                </a:tc>
                <a:extLst>
                  <a:ext uri="{0D108BD9-81ED-4DB2-BD59-A6C34878D82A}">
                    <a16:rowId xmlns:a16="http://schemas.microsoft.com/office/drawing/2014/main" val="180662639"/>
                  </a:ext>
                </a:extLst>
              </a:tr>
            </a:tbl>
          </a:graphicData>
        </a:graphic>
      </p:graphicFrame>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p:txBody>
          <a:bodyPr>
            <a:normAutofit fontScale="90000"/>
          </a:bodyPr>
          <a:lstStyle/>
          <a:p>
            <a:r>
              <a:rPr lang="en-GB" sz="3200" dirty="0">
                <a:ea typeface="Arial" panose="02000503000000020004" pitchFamily="2" charset="0"/>
              </a:rPr>
              <a:t>Summary of company and EAG base case assumptions (1)</a:t>
            </a:r>
            <a:endParaRPr lang="en-GB" dirty="0"/>
          </a:p>
        </p:txBody>
      </p:sp>
      <p:sp>
        <p:nvSpPr>
          <p:cNvPr id="2" name="Text Placeholder 4">
            <a:extLst>
              <a:ext uri="{FF2B5EF4-FFF2-40B4-BE49-F238E27FC236}">
                <a16:creationId xmlns:a16="http://schemas.microsoft.com/office/drawing/2014/main" id="{D049BE4B-1937-1471-EFF0-36271D683E3B}"/>
              </a:ext>
            </a:extLst>
          </p:cNvPr>
          <p:cNvSpPr txBox="1">
            <a:spLocks/>
          </p:cNvSpPr>
          <p:nvPr/>
        </p:nvSpPr>
        <p:spPr>
          <a:xfrm>
            <a:off x="936737" y="6256392"/>
            <a:ext cx="11019491" cy="64054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Arial"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baseline="30000" dirty="0">
                <a:latin typeface="+mj-lt"/>
              </a:rPr>
              <a:t>a </a:t>
            </a:r>
            <a:r>
              <a:rPr lang="en-GB" dirty="0">
                <a:latin typeface="+mj-lt"/>
              </a:rPr>
              <a:t>Company maintains ‘within dose step’ comparisons most relevant.</a:t>
            </a:r>
            <a:r>
              <a:rPr lang="en-GB" baseline="30000" dirty="0">
                <a:latin typeface="+mj-lt"/>
              </a:rPr>
              <a:t> b </a:t>
            </a:r>
            <a:r>
              <a:rPr lang="en-GB" dirty="0">
                <a:latin typeface="+mj-lt"/>
              </a:rPr>
              <a:t>Assuming average height of 1.68cm reported for THIN population. </a:t>
            </a:r>
          </a:p>
          <a:p>
            <a:pPr>
              <a:lnSpc>
                <a:spcPct val="100000"/>
              </a:lnSpc>
              <a:spcBef>
                <a:spcPts val="0"/>
              </a:spcBef>
              <a:defRPr/>
            </a:pPr>
            <a:r>
              <a:rPr lang="en-GB" dirty="0">
                <a:latin typeface="+mj-lt"/>
              </a:rPr>
              <a:t>Abbreviations: </a:t>
            </a:r>
            <a:r>
              <a:rPr lang="en-GB" dirty="0">
                <a:effectLst/>
                <a:latin typeface="+mj-lt"/>
                <a:ea typeface="Times New Roman" panose="02020603050405020304" pitchFamily="18" charset="0"/>
              </a:rPr>
              <a:t>BMI, body mass index; </a:t>
            </a:r>
            <a:r>
              <a:rPr lang="en-GB" dirty="0">
                <a:latin typeface="+mj-lt"/>
                <a:ea typeface="Times New Roman" panose="02020603050405020304" pitchFamily="18" charset="0"/>
              </a:rPr>
              <a:t>GLP-1, Glucagon-Like Peptide-1; NMA, network meta-analysis; RA, receptor agonist.</a:t>
            </a:r>
            <a:endParaRPr lang="en-GB" dirty="0">
              <a:latin typeface="+mj-lt"/>
            </a:endParaRPr>
          </a:p>
          <a:p>
            <a:pPr>
              <a:lnSpc>
                <a:spcPct val="100000"/>
              </a:lnSpc>
              <a:spcBef>
                <a:spcPts val="0"/>
              </a:spcBef>
              <a:buFontTx/>
              <a:buNone/>
              <a:defRPr/>
            </a:pPr>
            <a:endParaRPr lang="en-GB" dirty="0">
              <a:latin typeface="+mj-lt"/>
            </a:endParaRPr>
          </a:p>
        </p:txBody>
      </p:sp>
      <p:pic>
        <p:nvPicPr>
          <p:cNvPr id="9" name="Graphic 8" descr="Checkmark with solid fill">
            <a:extLst>
              <a:ext uri="{FF2B5EF4-FFF2-40B4-BE49-F238E27FC236}">
                <a16:creationId xmlns:a16="http://schemas.microsoft.com/office/drawing/2014/main" id="{32D74632-C869-2919-2811-0A805C20BA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8386" y="5279089"/>
            <a:ext cx="330486" cy="330486"/>
          </a:xfrm>
          <a:prstGeom prst="rect">
            <a:avLst/>
          </a:prstGeom>
        </p:spPr>
      </p:pic>
      <p:pic>
        <p:nvPicPr>
          <p:cNvPr id="10" name="Graphic 9" descr="Checkmark with solid fill">
            <a:extLst>
              <a:ext uri="{FF2B5EF4-FFF2-40B4-BE49-F238E27FC236}">
                <a16:creationId xmlns:a16="http://schemas.microsoft.com/office/drawing/2014/main" id="{E17461D9-2F7D-93B7-F558-DB2049C878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5543" y="4386393"/>
            <a:ext cx="330486" cy="330486"/>
          </a:xfrm>
          <a:prstGeom prst="rect">
            <a:avLst/>
          </a:prstGeom>
        </p:spPr>
      </p:pic>
      <p:pic>
        <p:nvPicPr>
          <p:cNvPr id="11" name="Graphic 10" descr="Checkmark with solid fill">
            <a:extLst>
              <a:ext uri="{FF2B5EF4-FFF2-40B4-BE49-F238E27FC236}">
                <a16:creationId xmlns:a16="http://schemas.microsoft.com/office/drawing/2014/main" id="{74E185C1-A22E-77C0-41ED-536DD90214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08386" y="3493697"/>
            <a:ext cx="330486" cy="330486"/>
          </a:xfrm>
          <a:prstGeom prst="rect">
            <a:avLst/>
          </a:prstGeom>
        </p:spPr>
      </p:pic>
      <p:sp>
        <p:nvSpPr>
          <p:cNvPr id="13" name="TextBox 12">
            <a:extLst>
              <a:ext uri="{FF2B5EF4-FFF2-40B4-BE49-F238E27FC236}">
                <a16:creationId xmlns:a16="http://schemas.microsoft.com/office/drawing/2014/main" id="{AD6F0F00-56AE-3BDB-BE52-A6C60F0FFA15}"/>
              </a:ext>
            </a:extLst>
          </p:cNvPr>
          <p:cNvSpPr txBox="1"/>
          <p:nvPr/>
        </p:nvSpPr>
        <p:spPr>
          <a:xfrm>
            <a:off x="9211377" y="2722342"/>
            <a:ext cx="248786" cy="369332"/>
          </a:xfrm>
          <a:prstGeom prst="rect">
            <a:avLst/>
          </a:prstGeom>
          <a:noFill/>
        </p:spPr>
        <p:txBody>
          <a:bodyPr wrap="none" rtlCol="0">
            <a:spAutoFit/>
          </a:bodyPr>
          <a:lstStyle/>
          <a:p>
            <a:r>
              <a:rPr lang="en-GB" dirty="0"/>
              <a:t> </a:t>
            </a:r>
          </a:p>
        </p:txBody>
      </p:sp>
    </p:spTree>
    <p:extLst>
      <p:ext uri="{BB962C8B-B14F-4D97-AF65-F5344CB8AC3E}">
        <p14:creationId xmlns:p14="http://schemas.microsoft.com/office/powerpoint/2010/main" val="3508304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descr="Base case assumptions for company and evidence review group">
            <a:extLst>
              <a:ext uri="{FF2B5EF4-FFF2-40B4-BE49-F238E27FC236}">
                <a16:creationId xmlns:a16="http://schemas.microsoft.com/office/drawing/2014/main" id="{10085F72-4B1B-4005-8CA6-3133B34C17EF}"/>
              </a:ext>
            </a:extLst>
          </p:cNvPr>
          <p:cNvGraphicFramePr>
            <a:graphicFrameLocks noGrp="1"/>
          </p:cNvGraphicFramePr>
          <p:nvPr/>
        </p:nvGraphicFramePr>
        <p:xfrm>
          <a:off x="437356" y="957580"/>
          <a:ext cx="11392544" cy="4942840"/>
        </p:xfrm>
        <a:graphic>
          <a:graphicData uri="http://schemas.openxmlformats.org/drawingml/2006/table">
            <a:tbl>
              <a:tblPr firstRow="1" firstCol="1" bandRow="1">
                <a:tableStyleId>{21E4AEA4-8DFA-4A89-87EB-49C32662AFE0}</a:tableStyleId>
              </a:tblPr>
              <a:tblGrid>
                <a:gridCol w="2340000">
                  <a:extLst>
                    <a:ext uri="{9D8B030D-6E8A-4147-A177-3AD203B41FA5}">
                      <a16:colId xmlns:a16="http://schemas.microsoft.com/office/drawing/2014/main" val="3974739884"/>
                    </a:ext>
                  </a:extLst>
                </a:gridCol>
                <a:gridCol w="3312000">
                  <a:extLst>
                    <a:ext uri="{9D8B030D-6E8A-4147-A177-3AD203B41FA5}">
                      <a16:colId xmlns:a16="http://schemas.microsoft.com/office/drawing/2014/main" val="4289090289"/>
                    </a:ext>
                  </a:extLst>
                </a:gridCol>
                <a:gridCol w="3076544">
                  <a:extLst>
                    <a:ext uri="{9D8B030D-6E8A-4147-A177-3AD203B41FA5}">
                      <a16:colId xmlns:a16="http://schemas.microsoft.com/office/drawing/2014/main" val="3834478098"/>
                    </a:ext>
                  </a:extLst>
                </a:gridCol>
                <a:gridCol w="2664000">
                  <a:extLst>
                    <a:ext uri="{9D8B030D-6E8A-4147-A177-3AD203B41FA5}">
                      <a16:colId xmlns:a16="http://schemas.microsoft.com/office/drawing/2014/main" val="398019482"/>
                    </a:ext>
                  </a:extLst>
                </a:gridCol>
              </a:tblGrid>
              <a:tr h="370840">
                <a:tc>
                  <a:txBody>
                    <a:bodyPr/>
                    <a:lstStyle/>
                    <a:p>
                      <a:r>
                        <a:rPr lang="en-GB" sz="1800" dirty="0">
                          <a:latin typeface="Arial" panose="020B0604020202020204" pitchFamily="34" charset="0"/>
                        </a:rPr>
                        <a:t>Assumption</a:t>
                      </a:r>
                    </a:p>
                  </a:txBody>
                  <a:tcPr/>
                </a:tc>
                <a:tc>
                  <a:txBody>
                    <a:bodyPr/>
                    <a:lstStyle/>
                    <a:p>
                      <a:r>
                        <a:rPr lang="en-GB" sz="1800" dirty="0">
                          <a:latin typeface="Arial" panose="020B0604020202020204" pitchFamily="34" charset="0"/>
                        </a:rPr>
                        <a:t>Company base case</a:t>
                      </a:r>
                    </a:p>
                  </a:txBody>
                  <a:tcPr/>
                </a:tc>
                <a:tc>
                  <a:txBody>
                    <a:bodyPr/>
                    <a:lstStyle/>
                    <a:p>
                      <a:r>
                        <a:rPr lang="en-GB" sz="1800" dirty="0">
                          <a:latin typeface="Arial" panose="020B0604020202020204" pitchFamily="34" charset="0"/>
                        </a:rPr>
                        <a:t>EAG base case</a:t>
                      </a:r>
                    </a:p>
                  </a:txBody>
                  <a:tcPr/>
                </a:tc>
                <a:tc>
                  <a:txBody>
                    <a:bodyPr/>
                    <a:lstStyle/>
                    <a:p>
                      <a:r>
                        <a:rPr lang="en-GB" sz="1800" dirty="0">
                          <a:latin typeface="Arial" panose="020B0604020202020204" pitchFamily="34" charset="0"/>
                        </a:rPr>
                        <a:t>Revised base case</a:t>
                      </a:r>
                    </a:p>
                  </a:txBody>
                  <a:tcPr/>
                </a:tc>
                <a:extLst>
                  <a:ext uri="{0D108BD9-81ED-4DB2-BD59-A6C34878D82A}">
                    <a16:rowId xmlns:a16="http://schemas.microsoft.com/office/drawing/2014/main" val="1365441208"/>
                  </a:ext>
                </a:extLst>
              </a:tr>
              <a:tr h="370840">
                <a:tc>
                  <a:txBody>
                    <a:bodyPr/>
                    <a:lstStyle/>
                    <a:p>
                      <a:r>
                        <a:rPr lang="en-GB" sz="1800" dirty="0">
                          <a:solidFill>
                            <a:schemeClr val="bg1"/>
                          </a:solidFill>
                          <a:latin typeface="Arial" panose="020B0604020202020204" pitchFamily="34" charset="0"/>
                        </a:rPr>
                        <a:t>Combining multiple disutility values</a:t>
                      </a:r>
                    </a:p>
                  </a:txBody>
                  <a:tcPr/>
                </a:tc>
                <a:tc>
                  <a:txBody>
                    <a:bodyPr/>
                    <a:lstStyle/>
                    <a:p>
                      <a:r>
                        <a:rPr lang="en-GB" sz="1800" kern="1200" dirty="0">
                          <a:solidFill>
                            <a:schemeClr val="tx1"/>
                          </a:solidFill>
                          <a:effectLst/>
                          <a:latin typeface="+mn-lt"/>
                          <a:ea typeface="+mn-ea"/>
                          <a:cs typeface="+mn-cs"/>
                        </a:rPr>
                        <a:t>Additive method </a:t>
                      </a:r>
                    </a:p>
                    <a:p>
                      <a:endParaRPr lang="en-GB" sz="1800" strike="noStrike" kern="1200" dirty="0">
                        <a:solidFill>
                          <a:schemeClr val="tx1"/>
                        </a:solidFill>
                        <a:effectLst/>
                        <a:latin typeface="+mn-lt"/>
                        <a:ea typeface="+mn-ea"/>
                        <a:cs typeface="+mn-cs"/>
                      </a:endParaRPr>
                    </a:p>
                  </a:txBody>
                  <a:tcPr/>
                </a:tc>
                <a:tc>
                  <a:txBody>
                    <a:bodyPr/>
                    <a:lstStyle/>
                    <a:p>
                      <a:r>
                        <a:rPr lang="en-GB" sz="1800" strike="noStrike" kern="1200" dirty="0">
                          <a:solidFill>
                            <a:schemeClr val="tx1"/>
                          </a:solidFill>
                          <a:effectLst/>
                          <a:latin typeface="+mn-lt"/>
                          <a:ea typeface="+mn-ea"/>
                          <a:cs typeface="+mn-cs"/>
                        </a:rPr>
                        <a:t>M</a:t>
                      </a:r>
                      <a:r>
                        <a:rPr lang="en-GB" sz="1800" kern="1200" dirty="0">
                          <a:solidFill>
                            <a:schemeClr val="tx1"/>
                          </a:solidFill>
                          <a:effectLst/>
                          <a:latin typeface="+mn-lt"/>
                          <a:ea typeface="+mn-ea"/>
                          <a:cs typeface="+mn-cs"/>
                        </a:rPr>
                        <a:t>ultiplicative approach preferred </a:t>
                      </a:r>
                      <a:endParaRPr lang="en-GB" sz="1800" strike="sngStrike" dirty="0">
                        <a:solidFill>
                          <a:schemeClr val="tx1"/>
                        </a:solidFill>
                        <a:latin typeface="Arial" panose="020B0604020202020204" pitchFamily="34" charset="0"/>
                      </a:endParaRPr>
                    </a:p>
                  </a:txBody>
                  <a:tcPr/>
                </a:tc>
                <a:tc>
                  <a:txBody>
                    <a:bodyPr/>
                    <a:lstStyle/>
                    <a:p>
                      <a:r>
                        <a:rPr lang="en-GB" sz="1800" strike="noStrike" dirty="0">
                          <a:solidFill>
                            <a:schemeClr val="tx1"/>
                          </a:solidFill>
                          <a:latin typeface="Arial" panose="020B0604020202020204" pitchFamily="34" charset="0"/>
                        </a:rPr>
                        <a:t>No changes</a:t>
                      </a:r>
                    </a:p>
                    <a:p>
                      <a:endParaRPr lang="en-GB" sz="1800" strike="noStrike" dirty="0">
                        <a:solidFill>
                          <a:schemeClr val="tx1"/>
                        </a:solidFill>
                        <a:latin typeface="Arial" panose="020B0604020202020204" pitchFamily="34" charset="0"/>
                      </a:endParaRPr>
                    </a:p>
                  </a:txBody>
                  <a:tcPr/>
                </a:tc>
                <a:extLst>
                  <a:ext uri="{0D108BD9-81ED-4DB2-BD59-A6C34878D82A}">
                    <a16:rowId xmlns:a16="http://schemas.microsoft.com/office/drawing/2014/main" val="2046400872"/>
                  </a:ext>
                </a:extLst>
              </a:tr>
              <a:tr h="370840">
                <a:tc>
                  <a:txBody>
                    <a:bodyPr/>
                    <a:lstStyle/>
                    <a:p>
                      <a:r>
                        <a:rPr lang="en-GB" sz="1800" dirty="0">
                          <a:solidFill>
                            <a:schemeClr val="bg1"/>
                          </a:solidFill>
                          <a:latin typeface="Arial" panose="020B0604020202020204" pitchFamily="34" charset="0"/>
                        </a:rPr>
                        <a:t>Risk factor progression</a:t>
                      </a:r>
                    </a:p>
                  </a:txBody>
                  <a:tcPr/>
                </a:tc>
                <a:tc>
                  <a:txBody>
                    <a:bodyPr/>
                    <a:lstStyle/>
                    <a:p>
                      <a:r>
                        <a:rPr lang="en-GB" sz="1800" dirty="0"/>
                        <a:t>Assumed constant for SBP, HDL, LDL and BMI after a year up to treatment intensification</a:t>
                      </a:r>
                    </a:p>
                  </a:txBody>
                  <a:tcPr/>
                </a:tc>
                <a:tc>
                  <a:txBody>
                    <a:bodyPr/>
                    <a:lstStyle/>
                    <a:p>
                      <a:r>
                        <a:rPr lang="en-GB" sz="1800" kern="1200" dirty="0">
                          <a:solidFill>
                            <a:schemeClr val="dk1"/>
                          </a:solidFill>
                          <a:effectLst/>
                          <a:latin typeface="+mn-lt"/>
                          <a:ea typeface="+mn-ea"/>
                          <a:cs typeface="+mn-cs"/>
                        </a:rPr>
                        <a:t>Assuming UKPDS OM2 risk factor progression for all risk factors</a:t>
                      </a:r>
                      <a:endParaRPr lang="en-GB" sz="1800" dirty="0">
                        <a:latin typeface="Arial" panose="020B0604020202020204" pitchFamily="34" charset="0"/>
                      </a:endParaRPr>
                    </a:p>
                  </a:txBody>
                  <a:tcPr/>
                </a:tc>
                <a:tc>
                  <a:txBody>
                    <a:bodyPr/>
                    <a:lstStyle/>
                    <a:p>
                      <a:pPr lvl="1"/>
                      <a:r>
                        <a:rPr lang="en-GB" sz="1800" strike="noStrike" kern="1200" dirty="0">
                          <a:solidFill>
                            <a:schemeClr val="tx1"/>
                          </a:solidFill>
                          <a:latin typeface="+mn-lt"/>
                          <a:ea typeface="+mn-ea"/>
                          <a:cs typeface="+mn-cs"/>
                        </a:rPr>
                        <a:t>EAG (constant for SBP and BMI but justification given)</a:t>
                      </a:r>
                      <a:endParaRPr lang="en-GB" sz="1800" dirty="0">
                        <a:latin typeface="Arial" panose="020B0604020202020204" pitchFamily="34" charset="0"/>
                      </a:endParaRPr>
                    </a:p>
                  </a:txBody>
                  <a:tcPr>
                    <a:solidFill>
                      <a:srgbClr val="00B050"/>
                    </a:solidFill>
                  </a:tcPr>
                </a:tc>
                <a:extLst>
                  <a:ext uri="{0D108BD9-81ED-4DB2-BD59-A6C34878D82A}">
                    <a16:rowId xmlns:a16="http://schemas.microsoft.com/office/drawing/2014/main" val="992684184"/>
                  </a:ext>
                </a:extLst>
              </a:tr>
              <a:tr h="370840">
                <a:tc>
                  <a:txBody>
                    <a:bodyPr/>
                    <a:lstStyle/>
                    <a:p>
                      <a:r>
                        <a:rPr lang="en-GB" sz="1800" dirty="0">
                          <a:solidFill>
                            <a:srgbClr val="FFFFFF"/>
                          </a:solidFill>
                          <a:latin typeface="Arial" panose="020B0604020202020204" pitchFamily="34" charset="0"/>
                        </a:rPr>
                        <a:t>Treatment discontinuation/ intensification</a:t>
                      </a:r>
                    </a:p>
                  </a:txBody>
                  <a:tcPr/>
                </a:tc>
                <a:tc>
                  <a:txBody>
                    <a:bodyPr/>
                    <a:lstStyle/>
                    <a:p>
                      <a:r>
                        <a:rPr lang="en-GB" sz="1800" dirty="0">
                          <a:solidFill>
                            <a:schemeClr val="tx1"/>
                          </a:solidFill>
                        </a:rPr>
                        <a:t>When 7.5% </a:t>
                      </a:r>
                      <a:r>
                        <a:rPr lang="en-GB" sz="1800" kern="1200" dirty="0">
                          <a:solidFill>
                            <a:schemeClr val="tx1"/>
                          </a:solidFill>
                          <a:effectLst/>
                          <a:latin typeface="+mn-lt"/>
                          <a:ea typeface="+mn-ea"/>
                          <a:cs typeface="+mn-cs"/>
                        </a:rPr>
                        <a:t>HbA1c threshold reached (n</a:t>
                      </a:r>
                      <a:r>
                        <a:rPr lang="en-GB" sz="1800" dirty="0">
                          <a:solidFill>
                            <a:schemeClr val="tx1"/>
                          </a:solidFill>
                        </a:rPr>
                        <a:t>o other causes included)</a:t>
                      </a:r>
                    </a:p>
                  </a:txBody>
                  <a:tcPr>
                    <a:solidFill>
                      <a:srgbClr val="CBCFD4"/>
                    </a:solidFill>
                  </a:tcPr>
                </a:tc>
                <a:tc>
                  <a:txBody>
                    <a:bodyPr/>
                    <a:lstStyle/>
                    <a:p>
                      <a:r>
                        <a:rPr lang="en-GB" sz="1800" kern="1200" dirty="0">
                          <a:solidFill>
                            <a:schemeClr val="tx1"/>
                          </a:solidFill>
                          <a:effectLst/>
                          <a:latin typeface="+mn-lt"/>
                          <a:ea typeface="+mn-ea"/>
                          <a:cs typeface="+mn-cs"/>
                        </a:rPr>
                        <a:t>Including additional causes for treatment discontinuation (than reaching the HbA1c threshold)</a:t>
                      </a:r>
                      <a:endParaRPr lang="en-GB" sz="1800" dirty="0">
                        <a:solidFill>
                          <a:schemeClr val="tx1"/>
                        </a:solidFill>
                        <a:latin typeface="Arial" panose="020B0604020202020204" pitchFamily="34" charset="0"/>
                      </a:endParaRPr>
                    </a:p>
                  </a:txBody>
                  <a:tcPr/>
                </a:tc>
                <a:tc>
                  <a:txBody>
                    <a:bodyPr/>
                    <a:lstStyle/>
                    <a:p>
                      <a:r>
                        <a:rPr lang="en-GB" sz="1800" dirty="0">
                          <a:solidFill>
                            <a:schemeClr val="tx1"/>
                          </a:solidFill>
                          <a:latin typeface="Arial" panose="020B0604020202020204" pitchFamily="34" charset="0"/>
                        </a:rPr>
                        <a:t>No changes</a:t>
                      </a:r>
                    </a:p>
                  </a:txBody>
                  <a:tcPr/>
                </a:tc>
                <a:extLst>
                  <a:ext uri="{0D108BD9-81ED-4DB2-BD59-A6C34878D82A}">
                    <a16:rowId xmlns:a16="http://schemas.microsoft.com/office/drawing/2014/main" val="2059275615"/>
                  </a:ext>
                </a:extLst>
              </a:tr>
              <a:tr h="370840">
                <a:tc>
                  <a:txBody>
                    <a:bodyPr/>
                    <a:lstStyle/>
                    <a:p>
                      <a:r>
                        <a:rPr lang="en-GB" sz="1800" dirty="0">
                          <a:solidFill>
                            <a:schemeClr val="bg1"/>
                          </a:solidFill>
                          <a:latin typeface="+mj-lt"/>
                        </a:rPr>
                        <a:t>Adverse events </a:t>
                      </a:r>
                    </a:p>
                  </a:txBody>
                  <a:tcPr>
                    <a:solidFill>
                      <a:srgbClr val="00436C"/>
                    </a:solidFill>
                  </a:tcPr>
                </a:tc>
                <a:tc>
                  <a:txBody>
                    <a:bodyPr/>
                    <a:lstStyle/>
                    <a:p>
                      <a:r>
                        <a:rPr lang="en-GB" sz="1800" kern="1200" dirty="0">
                          <a:solidFill>
                            <a:schemeClr val="tx1"/>
                          </a:solidFill>
                          <a:effectLst/>
                          <a:latin typeface="+mj-lt"/>
                          <a:ea typeface="+mn-ea"/>
                          <a:cs typeface="+mn-cs"/>
                        </a:rPr>
                        <a:t>Only nausea included (hypoglycaemia only for basal insulin therapy)</a:t>
                      </a:r>
                      <a:endParaRPr lang="en-GB" sz="180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j-lt"/>
                          <a:ea typeface="+mn-ea"/>
                          <a:cs typeface="+mn-cs"/>
                        </a:rPr>
                        <a:t>Including all relevant adverse events (also vomiting)</a:t>
                      </a:r>
                      <a:endParaRPr lang="en-GB" sz="1800" dirty="0">
                        <a:solidFill>
                          <a:schemeClr val="tx1"/>
                        </a:solidFill>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latin typeface="Arial" panose="020B0604020202020204" pitchFamily="34" charset="0"/>
                        </a:rPr>
                        <a:t>No changes</a:t>
                      </a:r>
                      <a:endParaRPr lang="en-GB" sz="1800" dirty="0">
                        <a:solidFill>
                          <a:schemeClr val="tx1"/>
                        </a:solidFill>
                        <a:latin typeface="+mj-lt"/>
                      </a:endParaRPr>
                    </a:p>
                  </a:txBody>
                  <a:tcPr/>
                </a:tc>
                <a:extLst>
                  <a:ext uri="{0D108BD9-81ED-4DB2-BD59-A6C34878D82A}">
                    <a16:rowId xmlns:a16="http://schemas.microsoft.com/office/drawing/2014/main" val="1449012787"/>
                  </a:ext>
                </a:extLst>
              </a:tr>
              <a:tr h="370840">
                <a:tc>
                  <a:txBody>
                    <a:bodyPr/>
                    <a:lstStyle/>
                    <a:p>
                      <a:r>
                        <a:rPr lang="en-GB" sz="1800" dirty="0">
                          <a:solidFill>
                            <a:schemeClr val="bg1"/>
                          </a:solidFill>
                          <a:latin typeface="+mj-lt"/>
                        </a:rPr>
                        <a:t>Age adjustment </a:t>
                      </a:r>
                    </a:p>
                  </a:txBody>
                  <a:tcPr>
                    <a:solidFill>
                      <a:srgbClr val="00436C"/>
                    </a:solidFill>
                  </a:tcPr>
                </a:tc>
                <a:tc>
                  <a:txBody>
                    <a:bodyPr/>
                    <a:lstStyle/>
                    <a:p>
                      <a:r>
                        <a:rPr lang="en-GB" sz="1800" dirty="0">
                          <a:solidFill>
                            <a:schemeClr val="tx1"/>
                          </a:solidFill>
                          <a:latin typeface="+mj-lt"/>
                        </a:rPr>
                        <a:t>No age-adjustment </a:t>
                      </a:r>
                    </a:p>
                  </a:txBody>
                  <a:tcPr>
                    <a:solidFill>
                      <a:srgbClr val="CBCFD4"/>
                    </a:solidFill>
                  </a:tcPr>
                </a:tc>
                <a:tc>
                  <a:txBody>
                    <a:bodyPr/>
                    <a:lstStyle/>
                    <a:p>
                      <a:r>
                        <a:rPr lang="en-GB" sz="1800" kern="1200" dirty="0">
                          <a:solidFill>
                            <a:schemeClr val="tx1"/>
                          </a:solidFill>
                          <a:effectLst/>
                          <a:latin typeface="+mj-lt"/>
                          <a:ea typeface="+mn-ea"/>
                          <a:cs typeface="+mn-cs"/>
                        </a:rPr>
                        <a:t>Including age-adjustment*</a:t>
                      </a:r>
                      <a:endParaRPr lang="en-GB" sz="1800" strike="sngStrike" dirty="0">
                        <a:solidFill>
                          <a:schemeClr val="tx1"/>
                        </a:solidFill>
                        <a:latin typeface="+mj-lt"/>
                      </a:endParaRPr>
                    </a:p>
                  </a:txBody>
                  <a:tcPr>
                    <a:solidFill>
                      <a:srgbClr val="CBCFD4"/>
                    </a:solidFill>
                  </a:tcPr>
                </a:tc>
                <a:tc>
                  <a:txBody>
                    <a:bodyPr/>
                    <a:lstStyle/>
                    <a:p>
                      <a:r>
                        <a:rPr lang="en-GB" sz="1800" strike="noStrike" dirty="0">
                          <a:solidFill>
                            <a:schemeClr val="tx1"/>
                          </a:solidFill>
                          <a:latin typeface="+mj-lt"/>
                        </a:rPr>
                        <a:t>      EAG (</a:t>
                      </a:r>
                      <a:r>
                        <a:rPr lang="en-GB" dirty="0"/>
                        <a:t>higher than general population at the same age)</a:t>
                      </a:r>
                      <a:endParaRPr lang="en-GB" sz="1800" strike="noStrike" dirty="0">
                        <a:solidFill>
                          <a:schemeClr val="tx1"/>
                        </a:solidFill>
                        <a:latin typeface="+mj-lt"/>
                      </a:endParaRPr>
                    </a:p>
                  </a:txBody>
                  <a:tcPr>
                    <a:solidFill>
                      <a:srgbClr val="00B050"/>
                    </a:solidFill>
                  </a:tcPr>
                </a:tc>
                <a:extLst>
                  <a:ext uri="{0D108BD9-81ED-4DB2-BD59-A6C34878D82A}">
                    <a16:rowId xmlns:a16="http://schemas.microsoft.com/office/drawing/2014/main" val="773207235"/>
                  </a:ext>
                </a:extLst>
              </a:tr>
            </a:tbl>
          </a:graphicData>
        </a:graphic>
      </p:graphicFrame>
      <p:sp>
        <p:nvSpPr>
          <p:cNvPr id="6" name="Title 5">
            <a:extLst>
              <a:ext uri="{FF2B5EF4-FFF2-40B4-BE49-F238E27FC236}">
                <a16:creationId xmlns:a16="http://schemas.microsoft.com/office/drawing/2014/main" id="{81148850-CB50-7F5B-1B10-C6F7ECB93004}"/>
              </a:ext>
            </a:extLst>
          </p:cNvPr>
          <p:cNvSpPr>
            <a:spLocks noGrp="1"/>
          </p:cNvSpPr>
          <p:nvPr>
            <p:ph type="title"/>
          </p:nvPr>
        </p:nvSpPr>
        <p:spPr>
          <a:xfrm>
            <a:off x="255414" y="216284"/>
            <a:ext cx="11250785" cy="592817"/>
          </a:xfrm>
        </p:spPr>
        <p:txBody>
          <a:bodyPr>
            <a:normAutofit fontScale="90000"/>
          </a:bodyPr>
          <a:lstStyle/>
          <a:p>
            <a:r>
              <a:rPr lang="en-GB" sz="3200" dirty="0">
                <a:ea typeface="Arial" panose="02000503000000020004" pitchFamily="2" charset="0"/>
              </a:rPr>
              <a:t>Summary of company and EAG base case assumptions (2)</a:t>
            </a:r>
            <a:endParaRPr lang="en-GB" dirty="0"/>
          </a:p>
        </p:txBody>
      </p:sp>
      <p:sp>
        <p:nvSpPr>
          <p:cNvPr id="10" name="Text Placeholder 9">
            <a:extLst>
              <a:ext uri="{FF2B5EF4-FFF2-40B4-BE49-F238E27FC236}">
                <a16:creationId xmlns:a16="http://schemas.microsoft.com/office/drawing/2014/main" id="{47069D0E-69F8-667D-18AC-312767AB7123}"/>
              </a:ext>
            </a:extLst>
          </p:cNvPr>
          <p:cNvSpPr>
            <a:spLocks noGrp="1"/>
          </p:cNvSpPr>
          <p:nvPr>
            <p:ph type="body" sz="quarter" idx="13"/>
          </p:nvPr>
        </p:nvSpPr>
        <p:spPr>
          <a:xfrm>
            <a:off x="1033462" y="5975239"/>
            <a:ext cx="10472737" cy="365125"/>
          </a:xfrm>
        </p:spPr>
        <p:txBody>
          <a:bodyPr>
            <a:noAutofit/>
          </a:bodyPr>
          <a:lstStyle/>
          <a:p>
            <a:r>
              <a:rPr lang="en-GB" dirty="0">
                <a:latin typeface="+mj-lt"/>
              </a:rPr>
              <a:t>*</a:t>
            </a:r>
            <a:r>
              <a:rPr lang="en-GB" dirty="0"/>
              <a:t>EAG notes company’s high baseline utility for T2D (higher than general population and higher than in identified review)</a:t>
            </a:r>
          </a:p>
          <a:p>
            <a:r>
              <a:rPr lang="en-GB" dirty="0"/>
              <a:t>Abbreviations</a:t>
            </a:r>
            <a:r>
              <a:rPr lang="en-GB" dirty="0">
                <a:latin typeface="+mj-lt"/>
              </a:rPr>
              <a:t>: BMI, body mass index; T2D, type 2 </a:t>
            </a:r>
            <a:r>
              <a:rPr lang="en-GB" dirty="0" err="1">
                <a:latin typeface="+mj-lt"/>
              </a:rPr>
              <a:t>diabtes</a:t>
            </a:r>
            <a:r>
              <a:rPr lang="en-GB" dirty="0">
                <a:latin typeface="+mj-lt"/>
              </a:rPr>
              <a:t>; </a:t>
            </a:r>
            <a:r>
              <a:rPr lang="en-GB" dirty="0">
                <a:latin typeface="+mj-lt"/>
                <a:ea typeface="Times New Roman" panose="02020603050405020304" pitchFamily="18" charset="0"/>
              </a:rPr>
              <a:t>HbA1c, Glycated Haemoglobin; </a:t>
            </a:r>
            <a:r>
              <a:rPr lang="en-GB" dirty="0">
                <a:effectLst/>
                <a:latin typeface="+mj-lt"/>
                <a:ea typeface="Calibri" panose="020F0502020204030204" pitchFamily="34" charset="0"/>
                <a:cs typeface="Times New Roman" panose="02020603050405020304" pitchFamily="18" charset="0"/>
              </a:rPr>
              <a:t>HDL, </a:t>
            </a:r>
            <a:r>
              <a:rPr lang="en-GB" dirty="0">
                <a:effectLst/>
                <a:latin typeface="+mj-lt"/>
                <a:ea typeface="Times New Roman" panose="02020603050405020304" pitchFamily="18" charset="0"/>
              </a:rPr>
              <a:t>high density lipoprotein; LDL, low density lipoprotein; </a:t>
            </a:r>
            <a:r>
              <a:rPr lang="en-GB" dirty="0">
                <a:latin typeface="+mj-lt"/>
              </a:rPr>
              <a:t>SBP, </a:t>
            </a:r>
            <a:r>
              <a:rPr lang="en-GB" dirty="0">
                <a:effectLst/>
                <a:latin typeface="+mj-lt"/>
                <a:ea typeface="Calibri" panose="020F0502020204030204" pitchFamily="34" charset="0"/>
                <a:cs typeface="Times New Roman" panose="02020603050405020304" pitchFamily="18" charset="0"/>
              </a:rPr>
              <a:t>systolic blood pressure; </a:t>
            </a:r>
            <a:r>
              <a:rPr lang="en-GB" dirty="0">
                <a:effectLst/>
                <a:latin typeface="+mj-lt"/>
                <a:ea typeface="Times New Roman" panose="02020603050405020304" pitchFamily="18" charset="0"/>
              </a:rPr>
              <a:t>UKPDS, UK Prospective Diabetes Study</a:t>
            </a:r>
            <a:r>
              <a:rPr lang="en-GB" dirty="0">
                <a:latin typeface="+mj-lt"/>
                <a:ea typeface="Times New Roman" panose="02020603050405020304" pitchFamily="18" charset="0"/>
              </a:rPr>
              <a:t>. </a:t>
            </a:r>
            <a:endParaRPr lang="en-GB" dirty="0">
              <a:latin typeface="+mj-lt"/>
            </a:endParaRPr>
          </a:p>
        </p:txBody>
      </p:sp>
      <p:pic>
        <p:nvPicPr>
          <p:cNvPr id="2" name="Graphic 1" descr="Checkmark with solid fill">
            <a:extLst>
              <a:ext uri="{FF2B5EF4-FFF2-40B4-BE49-F238E27FC236}">
                <a16:creationId xmlns:a16="http://schemas.microsoft.com/office/drawing/2014/main" id="{4D417D0F-A8EE-E956-E5AD-40D4D03FCE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6467" y="5026374"/>
            <a:ext cx="330486" cy="330486"/>
          </a:xfrm>
          <a:prstGeom prst="rect">
            <a:avLst/>
          </a:prstGeom>
        </p:spPr>
      </p:pic>
      <p:pic>
        <p:nvPicPr>
          <p:cNvPr id="3" name="Graphic 2" descr="Checkmark with solid fill">
            <a:extLst>
              <a:ext uri="{FF2B5EF4-FFF2-40B4-BE49-F238E27FC236}">
                <a16:creationId xmlns:a16="http://schemas.microsoft.com/office/drawing/2014/main" id="{5C18D1EA-1AC8-1F2D-6996-0F65B106CC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1409" y="1997046"/>
            <a:ext cx="330486" cy="330486"/>
          </a:xfrm>
          <a:prstGeom prst="rect">
            <a:avLst/>
          </a:prstGeom>
        </p:spPr>
      </p:pic>
    </p:spTree>
    <p:extLst>
      <p:ext uri="{BB962C8B-B14F-4D97-AF65-F5344CB8AC3E}">
        <p14:creationId xmlns:p14="http://schemas.microsoft.com/office/powerpoint/2010/main" val="1547748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780AED-03A5-48FF-B923-FBDEBE6F9270}"/>
              </a:ext>
            </a:extLst>
          </p:cNvPr>
          <p:cNvSpPr txBox="1"/>
          <p:nvPr/>
        </p:nvSpPr>
        <p:spPr>
          <a:xfrm>
            <a:off x="199417" y="943551"/>
            <a:ext cx="7498591" cy="369332"/>
          </a:xfrm>
          <a:prstGeom prst="rect">
            <a:avLst/>
          </a:prstGeom>
          <a:noFill/>
        </p:spPr>
        <p:txBody>
          <a:bodyPr wrap="none" rtlCol="0">
            <a:spAutoFit/>
          </a:bodyPr>
          <a:lstStyle/>
          <a:p>
            <a:r>
              <a:rPr lang="en-GB" dirty="0" err="1">
                <a:latin typeface="Arial" panose="020B0604020202020204" pitchFamily="34" charset="0"/>
              </a:rPr>
              <a:t>Tirzepatide</a:t>
            </a:r>
            <a:r>
              <a:rPr lang="en-GB" dirty="0">
                <a:latin typeface="Arial" panose="020B0604020202020204" pitchFamily="34" charset="0"/>
              </a:rPr>
              <a:t> 5 mg: Deterministic</a:t>
            </a:r>
            <a:r>
              <a:rPr lang="en-GB" b="1" dirty="0">
                <a:latin typeface="Arial" panose="020B0604020202020204" pitchFamily="34" charset="0"/>
              </a:rPr>
              <a:t> </a:t>
            </a:r>
            <a:r>
              <a:rPr lang="en-GB" dirty="0">
                <a:latin typeface="Arial" panose="020B0604020202020204" pitchFamily="34" charset="0"/>
              </a:rPr>
              <a:t>incremental revised base case results</a:t>
            </a:r>
          </a:p>
        </p:txBody>
      </p:sp>
      <p:sp>
        <p:nvSpPr>
          <p:cNvPr id="12" name="Rectangle 11" descr="Marker showing slides are confidential ">
            <a:extLst>
              <a:ext uri="{FF2B5EF4-FFF2-40B4-BE49-F238E27FC236}">
                <a16:creationId xmlns:a16="http://schemas.microsoft.com/office/drawing/2014/main" id="{699FC657-9F2B-4117-AE18-B7B735436A7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2" name="Title 1">
            <a:extLst>
              <a:ext uri="{FF2B5EF4-FFF2-40B4-BE49-F238E27FC236}">
                <a16:creationId xmlns:a16="http://schemas.microsoft.com/office/drawing/2014/main" id="{DB8BB983-4A7F-DF36-7173-9E5B3421573B}"/>
              </a:ext>
            </a:extLst>
          </p:cNvPr>
          <p:cNvSpPr>
            <a:spLocks noGrp="1"/>
          </p:cNvSpPr>
          <p:nvPr>
            <p:ph type="title"/>
          </p:nvPr>
        </p:nvSpPr>
        <p:spPr/>
        <p:txBody>
          <a:bodyPr>
            <a:normAutofit fontScale="90000"/>
          </a:bodyPr>
          <a:lstStyle/>
          <a:p>
            <a:r>
              <a:rPr lang="en-GB" dirty="0"/>
              <a:t>Company revised base case results</a:t>
            </a:r>
            <a:br>
              <a:rPr lang="en-GB" dirty="0"/>
            </a:br>
            <a:endParaRPr lang="en-GB" dirty="0"/>
          </a:p>
        </p:txBody>
      </p:sp>
      <p:graphicFrame>
        <p:nvGraphicFramePr>
          <p:cNvPr id="4" name="Table 3">
            <a:extLst>
              <a:ext uri="{FF2B5EF4-FFF2-40B4-BE49-F238E27FC236}">
                <a16:creationId xmlns:a16="http://schemas.microsoft.com/office/drawing/2014/main" id="{E006CA15-E47F-235B-50AA-707AFA7ED585}"/>
              </a:ext>
            </a:extLst>
          </p:cNvPr>
          <p:cNvGraphicFramePr>
            <a:graphicFrameLocks noGrp="1"/>
          </p:cNvGraphicFramePr>
          <p:nvPr>
            <p:extLst>
              <p:ext uri="{D42A27DB-BD31-4B8C-83A1-F6EECF244321}">
                <p14:modId xmlns:p14="http://schemas.microsoft.com/office/powerpoint/2010/main" val="969273646"/>
              </p:ext>
            </p:extLst>
          </p:nvPr>
        </p:nvGraphicFramePr>
        <p:xfrm>
          <a:off x="199417" y="1564329"/>
          <a:ext cx="11785398" cy="3749837"/>
        </p:xfrm>
        <a:graphic>
          <a:graphicData uri="http://schemas.openxmlformats.org/drawingml/2006/table">
            <a:tbl>
              <a:tblPr firstRow="1" firstCol="1" bandRow="1">
                <a:tableStyleId>{21E4AEA4-8DFA-4A89-87EB-49C32662AFE0}</a:tableStyleId>
              </a:tblPr>
              <a:tblGrid>
                <a:gridCol w="2692373">
                  <a:extLst>
                    <a:ext uri="{9D8B030D-6E8A-4147-A177-3AD203B41FA5}">
                      <a16:colId xmlns:a16="http://schemas.microsoft.com/office/drawing/2014/main" val="772796809"/>
                    </a:ext>
                  </a:extLst>
                </a:gridCol>
                <a:gridCol w="1242070">
                  <a:extLst>
                    <a:ext uri="{9D8B030D-6E8A-4147-A177-3AD203B41FA5}">
                      <a16:colId xmlns:a16="http://schemas.microsoft.com/office/drawing/2014/main" val="2578452535"/>
                    </a:ext>
                  </a:extLst>
                </a:gridCol>
                <a:gridCol w="1570191">
                  <a:extLst>
                    <a:ext uri="{9D8B030D-6E8A-4147-A177-3AD203B41FA5}">
                      <a16:colId xmlns:a16="http://schemas.microsoft.com/office/drawing/2014/main" val="1481819764"/>
                    </a:ext>
                  </a:extLst>
                </a:gridCol>
                <a:gridCol w="1570191">
                  <a:extLst>
                    <a:ext uri="{9D8B030D-6E8A-4147-A177-3AD203B41FA5}">
                      <a16:colId xmlns:a16="http://schemas.microsoft.com/office/drawing/2014/main" val="891903465"/>
                    </a:ext>
                  </a:extLst>
                </a:gridCol>
                <a:gridCol w="1570191">
                  <a:extLst>
                    <a:ext uri="{9D8B030D-6E8A-4147-A177-3AD203B41FA5}">
                      <a16:colId xmlns:a16="http://schemas.microsoft.com/office/drawing/2014/main" val="4291831375"/>
                    </a:ext>
                  </a:extLst>
                </a:gridCol>
                <a:gridCol w="1570191">
                  <a:extLst>
                    <a:ext uri="{9D8B030D-6E8A-4147-A177-3AD203B41FA5}">
                      <a16:colId xmlns:a16="http://schemas.microsoft.com/office/drawing/2014/main" val="2772101007"/>
                    </a:ext>
                  </a:extLst>
                </a:gridCol>
                <a:gridCol w="1570191">
                  <a:extLst>
                    <a:ext uri="{9D8B030D-6E8A-4147-A177-3AD203B41FA5}">
                      <a16:colId xmlns:a16="http://schemas.microsoft.com/office/drawing/2014/main" val="2360993268"/>
                    </a:ext>
                  </a:extLst>
                </a:gridCol>
              </a:tblGrid>
              <a:tr h="785332">
                <a:tc>
                  <a:txBody>
                    <a:bodyPr/>
                    <a:lstStyle/>
                    <a:p>
                      <a:pPr algn="ctr">
                        <a:spcBef>
                          <a:spcPts val="400"/>
                        </a:spcBef>
                        <a:spcAft>
                          <a:spcPts val="400"/>
                        </a:spcAft>
                      </a:pPr>
                      <a:r>
                        <a:rPr lang="en-US" sz="1800" dirty="0">
                          <a:effectLst/>
                        </a:rPr>
                        <a:t>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242" marR="19242" marT="0" marB="0" anchor="ctr"/>
                </a:tc>
                <a:tc>
                  <a:txBody>
                    <a:bodyPr/>
                    <a:lstStyle/>
                    <a:p>
                      <a:pPr algn="ctr">
                        <a:spcBef>
                          <a:spcPts val="200"/>
                        </a:spcBef>
                        <a:spcAft>
                          <a:spcPts val="200"/>
                        </a:spcAft>
                      </a:pPr>
                      <a:r>
                        <a:rPr lang="en-US" sz="1800" dirty="0">
                          <a:effectLst/>
                        </a:rPr>
                        <a:t>Total costs (£)</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algn="ctr">
                        <a:spcBef>
                          <a:spcPts val="200"/>
                        </a:spcBef>
                        <a:spcAft>
                          <a:spcPts val="200"/>
                        </a:spcAft>
                      </a:pPr>
                      <a:r>
                        <a:rPr lang="en-US" sz="1800" dirty="0">
                          <a:effectLst/>
                        </a:rPr>
                        <a:t>Total QALYs</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algn="ctr">
                        <a:spcBef>
                          <a:spcPts val="200"/>
                        </a:spcBef>
                        <a:spcAft>
                          <a:spcPts val="200"/>
                        </a:spcAft>
                      </a:pPr>
                      <a:r>
                        <a:rPr lang="en-US" sz="1800" dirty="0">
                          <a:effectLst/>
                        </a:rPr>
                        <a:t>Incremental costs (£)</a:t>
                      </a:r>
                      <a:r>
                        <a:rPr lang="en-US" sz="1800" baseline="30000" dirty="0">
                          <a:effectLst/>
                        </a:rPr>
                        <a:t>a</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algn="ctr">
                        <a:spcBef>
                          <a:spcPts val="200"/>
                        </a:spcBef>
                        <a:spcAft>
                          <a:spcPts val="200"/>
                        </a:spcAft>
                      </a:pPr>
                      <a:r>
                        <a:rPr lang="en-US" sz="1800" dirty="0">
                          <a:effectLst/>
                        </a:rPr>
                        <a:t>Incremental QALYs</a:t>
                      </a:r>
                      <a:r>
                        <a:rPr lang="en-GB" sz="1800" b="1" kern="1200" baseline="30000" dirty="0">
                          <a:solidFill>
                            <a:schemeClr val="lt1"/>
                          </a:solidFill>
                          <a:latin typeface="+mn-lt"/>
                          <a:ea typeface="+mn-ea"/>
                          <a:cs typeface="+mn-cs"/>
                        </a:rPr>
                        <a:t>a</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algn="ctr">
                        <a:spcBef>
                          <a:spcPts val="200"/>
                        </a:spcBef>
                        <a:spcAft>
                          <a:spcPts val="200"/>
                        </a:spcAft>
                      </a:pPr>
                      <a:r>
                        <a:rPr lang="en-US" sz="1800" dirty="0" err="1">
                          <a:effectLst/>
                        </a:rPr>
                        <a:t>ICER</a:t>
                      </a:r>
                      <a:r>
                        <a:rPr lang="en-US" sz="1800" baseline="30000" dirty="0" err="1">
                          <a:effectLst/>
                        </a:rPr>
                        <a:t>a</a:t>
                      </a:r>
                      <a:r>
                        <a:rPr lang="en-US" sz="1800" dirty="0">
                          <a:effectLst/>
                        </a:rPr>
                        <a:t> (£/ QALY)</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algn="ctr">
                        <a:spcBef>
                          <a:spcPts val="200"/>
                        </a:spcBef>
                        <a:spcAft>
                          <a:spcPts val="200"/>
                        </a:spcAft>
                      </a:pPr>
                      <a:r>
                        <a:rPr lang="de-CH" sz="1800" dirty="0">
                          <a:effectLst/>
                        </a:rPr>
                        <a:t>NHB</a:t>
                      </a:r>
                      <a:r>
                        <a:rPr lang="de-CH" sz="1800" baseline="30000" dirty="0">
                          <a:effectLst/>
                        </a:rPr>
                        <a:t>a</a:t>
                      </a:r>
                      <a:r>
                        <a:rPr lang="de-CH" sz="1800" dirty="0">
                          <a:effectLst/>
                        </a:rPr>
                        <a:t> (QALYs)</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extLst>
                  <a:ext uri="{0D108BD9-81ED-4DB2-BD59-A6C34878D82A}">
                    <a16:rowId xmlns:a16="http://schemas.microsoft.com/office/drawing/2014/main" val="155359601"/>
                  </a:ext>
                </a:extLst>
              </a:tr>
              <a:tr h="152967">
                <a:tc>
                  <a:txBody>
                    <a:bodyPr/>
                    <a:lstStyle/>
                    <a:p>
                      <a:pPr algn="ctr">
                        <a:spcBef>
                          <a:spcPts val="200"/>
                        </a:spcBef>
                        <a:spcAft>
                          <a:spcPts val="200"/>
                        </a:spcAft>
                      </a:pPr>
                      <a:r>
                        <a:rPr lang="en-US" sz="1800">
                          <a:effectLst/>
                        </a:rPr>
                        <a:t>Tirzepatide 5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algn="r">
                        <a:spcBef>
                          <a:spcPts val="200"/>
                        </a:spcBef>
                        <a:spcAft>
                          <a:spcPts val="200"/>
                        </a:spcAft>
                      </a:pPr>
                      <a:r>
                        <a:rPr lang="en-GB" sz="1800" u="sng" kern="1200" dirty="0">
                          <a:solidFill>
                            <a:schemeClr val="dk1"/>
                          </a:solidFill>
                          <a:effectLst/>
                          <a:highlight>
                            <a:srgbClr val="000000"/>
                          </a:highlight>
                          <a:latin typeface="+mn-lt"/>
                          <a:ea typeface="+mn-ea"/>
                          <a:cs typeface="+mn-cs"/>
                        </a:rPr>
                        <a:t>*******</a:t>
                      </a:r>
                      <a:endParaRPr lang="en-GB" sz="1800" dirty="0">
                        <a:solidFill>
                          <a:srgbClr val="1F497D"/>
                        </a:solidFill>
                        <a:effectLst/>
                        <a:highlight>
                          <a:srgbClr val="000000"/>
                        </a:highligh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8.715</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3610321175"/>
                  </a:ext>
                </a:extLst>
              </a:tr>
              <a:tr h="305935">
                <a:tc>
                  <a:txBody>
                    <a:bodyPr/>
                    <a:lstStyle/>
                    <a:p>
                      <a:pPr algn="ctr">
                        <a:spcBef>
                          <a:spcPts val="200"/>
                        </a:spcBef>
                        <a:spcAft>
                          <a:spcPts val="200"/>
                        </a:spcAft>
                      </a:pPr>
                      <a:r>
                        <a:rPr lang="en-US" sz="1800" dirty="0">
                          <a:effectLst/>
                        </a:rPr>
                        <a:t>Dulaglutide 1.5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8.615</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0.100</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7,073</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0.064</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3856177532"/>
                  </a:ext>
                </a:extLst>
              </a:tr>
              <a:tr h="305935">
                <a:tc>
                  <a:txBody>
                    <a:bodyPr/>
                    <a:lstStyle/>
                    <a:p>
                      <a:pPr algn="ctr">
                        <a:spcBef>
                          <a:spcPts val="200"/>
                        </a:spcBef>
                        <a:spcAft>
                          <a:spcPts val="200"/>
                        </a:spcAft>
                      </a:pPr>
                      <a:r>
                        <a:rPr lang="de-CH" sz="1800">
                          <a:effectLst/>
                        </a:rPr>
                        <a:t>Dulaglutide 3.0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8.636</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0.079</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8,182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0.047</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473804417"/>
                  </a:ext>
                </a:extLst>
              </a:tr>
              <a:tr h="305935">
                <a:tc>
                  <a:txBody>
                    <a:bodyPr/>
                    <a:lstStyle/>
                    <a:p>
                      <a:pPr algn="ctr">
                        <a:spcBef>
                          <a:spcPts val="200"/>
                        </a:spcBef>
                        <a:spcAft>
                          <a:spcPts val="200"/>
                        </a:spcAft>
                      </a:pPr>
                      <a:r>
                        <a:rPr lang="de-CH" sz="1800">
                          <a:effectLst/>
                        </a:rPr>
                        <a:t>Dulaglutide 4.5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8.657</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0.058</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10,891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0.026</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4200516689"/>
                  </a:ext>
                </a:extLst>
              </a:tr>
              <a:tr h="305935">
                <a:tc>
                  <a:txBody>
                    <a:bodyPr/>
                    <a:lstStyle/>
                    <a:p>
                      <a:pPr algn="ctr">
                        <a:spcBef>
                          <a:spcPts val="200"/>
                        </a:spcBef>
                        <a:spcAft>
                          <a:spcPts val="200"/>
                        </a:spcAft>
                      </a:pPr>
                      <a:r>
                        <a:rPr lang="en-US" sz="1800" dirty="0" err="1">
                          <a:effectLst/>
                        </a:rPr>
                        <a:t>Semaglutide</a:t>
                      </a:r>
                      <a:r>
                        <a:rPr lang="en-US" sz="1800" dirty="0">
                          <a:effectLst/>
                        </a:rPr>
                        <a:t> 0.5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8.634</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0.081</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8,401</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0.047</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2806667913"/>
                  </a:ext>
                </a:extLst>
              </a:tr>
              <a:tr h="305935">
                <a:tc>
                  <a:txBody>
                    <a:bodyPr/>
                    <a:lstStyle/>
                    <a:p>
                      <a:pPr algn="ctr">
                        <a:spcBef>
                          <a:spcPts val="200"/>
                        </a:spcBef>
                        <a:spcAft>
                          <a:spcPts val="200"/>
                        </a:spcAft>
                      </a:pPr>
                      <a:r>
                        <a:rPr lang="de-CH" sz="1800" dirty="0">
                          <a:effectLst/>
                        </a:rPr>
                        <a:t>Semaglutide 1.0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dirty="0">
                          <a:effectLst/>
                        </a:rPr>
                        <a:t>8.673</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0.042</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16,817</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0.007</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2101869629"/>
                  </a:ext>
                </a:extLst>
              </a:tr>
              <a:tr h="305935">
                <a:tc>
                  <a:txBody>
                    <a:bodyPr/>
                    <a:lstStyle/>
                    <a:p>
                      <a:pPr algn="ctr">
                        <a:spcBef>
                          <a:spcPts val="200"/>
                        </a:spcBef>
                        <a:spcAft>
                          <a:spcPts val="200"/>
                        </a:spcAft>
                      </a:pPr>
                      <a:r>
                        <a:rPr lang="en-US" sz="1800" dirty="0">
                          <a:effectLst/>
                        </a:rPr>
                        <a:t>Oral </a:t>
                      </a:r>
                      <a:r>
                        <a:rPr lang="en-US" sz="1800" dirty="0" err="1">
                          <a:effectLst/>
                        </a:rPr>
                        <a:t>semaglutide</a:t>
                      </a:r>
                      <a:r>
                        <a:rPr lang="en-US" sz="1800" dirty="0">
                          <a:effectLst/>
                        </a:rPr>
                        <a:t> 7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dirty="0">
                          <a:effectLst/>
                        </a:rPr>
                        <a:t>8.595</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0.120</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6,202</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0.083</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1352836129"/>
                  </a:ext>
                </a:extLst>
              </a:tr>
              <a:tr h="305935">
                <a:tc>
                  <a:txBody>
                    <a:bodyPr/>
                    <a:lstStyle/>
                    <a:p>
                      <a:pPr algn="ctr">
                        <a:spcBef>
                          <a:spcPts val="200"/>
                        </a:spcBef>
                        <a:spcAft>
                          <a:spcPts val="200"/>
                        </a:spcAft>
                      </a:pPr>
                      <a:r>
                        <a:rPr lang="de-CH" sz="1800">
                          <a:effectLst/>
                        </a:rPr>
                        <a:t>Oral semaglutide 14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dirty="0">
                          <a:effectLst/>
                        </a:rPr>
                        <a:t>8.642</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0.073</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9,873</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0.037</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2076138715"/>
                  </a:ext>
                </a:extLst>
              </a:tr>
              <a:tr h="152967">
                <a:tc>
                  <a:txBody>
                    <a:bodyPr/>
                    <a:lstStyle/>
                    <a:p>
                      <a:pPr algn="ctr">
                        <a:spcBef>
                          <a:spcPts val="200"/>
                        </a:spcBef>
                        <a:spcAft>
                          <a:spcPts val="200"/>
                        </a:spcAft>
                      </a:pPr>
                      <a:r>
                        <a:rPr lang="en-US" sz="1800" dirty="0">
                          <a:effectLst/>
                        </a:rPr>
                        <a:t>Liraglutide 1.2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a:effectLst/>
                        </a:rPr>
                        <a:t>8.581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0.134</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5,021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0.100</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2469961222"/>
                  </a:ext>
                </a:extLst>
              </a:tr>
              <a:tr h="152967">
                <a:tc>
                  <a:txBody>
                    <a:bodyPr/>
                    <a:lstStyle/>
                    <a:p>
                      <a:pPr algn="ctr">
                        <a:spcBef>
                          <a:spcPts val="200"/>
                        </a:spcBef>
                        <a:spcAft>
                          <a:spcPts val="200"/>
                        </a:spcAft>
                      </a:pPr>
                      <a:r>
                        <a:rPr lang="de-CH" sz="1800">
                          <a:effectLst/>
                        </a:rPr>
                        <a:t>Liraglutide 1.8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dirty="0">
                          <a:effectLst/>
                        </a:rPr>
                        <a:t>8.600</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0.115</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Dominant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0.135</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extLst>
                  <a:ext uri="{0D108BD9-81ED-4DB2-BD59-A6C34878D82A}">
                    <a16:rowId xmlns:a16="http://schemas.microsoft.com/office/drawing/2014/main" val="2208349286"/>
                  </a:ext>
                </a:extLst>
              </a:tr>
            </a:tbl>
          </a:graphicData>
        </a:graphic>
      </p:graphicFrame>
      <p:sp>
        <p:nvSpPr>
          <p:cNvPr id="5" name="TextBox 4">
            <a:extLst>
              <a:ext uri="{FF2B5EF4-FFF2-40B4-BE49-F238E27FC236}">
                <a16:creationId xmlns:a16="http://schemas.microsoft.com/office/drawing/2014/main" id="{EC46D477-65DD-3454-7C89-36165D0C9B3C}"/>
              </a:ext>
            </a:extLst>
          </p:cNvPr>
          <p:cNvSpPr txBox="1"/>
          <p:nvPr/>
        </p:nvSpPr>
        <p:spPr>
          <a:xfrm>
            <a:off x="1085945" y="6214343"/>
            <a:ext cx="9524787" cy="523220"/>
          </a:xfrm>
          <a:prstGeom prst="rect">
            <a:avLst/>
          </a:prstGeom>
          <a:noFill/>
        </p:spPr>
        <p:txBody>
          <a:bodyPr wrap="none" rtlCol="0">
            <a:spAutoFit/>
          </a:bodyPr>
          <a:lstStyle/>
          <a:p>
            <a:r>
              <a:rPr lang="en-GB" sz="1400" baseline="30000" dirty="0">
                <a:latin typeface="+mj-lt"/>
              </a:rPr>
              <a:t>a </a:t>
            </a:r>
            <a:r>
              <a:rPr lang="en-GB" sz="1400" dirty="0">
                <a:latin typeface="+mj-lt"/>
              </a:rPr>
              <a:t>tirzepatide versus comparator; *comparisons considered most relevant by company.</a:t>
            </a:r>
          </a:p>
          <a:p>
            <a:r>
              <a:rPr lang="en-GB" sz="1400" dirty="0">
                <a:latin typeface="+mj-lt"/>
              </a:rPr>
              <a:t>Abbreviations: ICER</a:t>
            </a:r>
            <a:r>
              <a:rPr lang="en-GB" sz="1400" dirty="0">
                <a:effectLst/>
                <a:latin typeface="+mj-lt"/>
                <a:ea typeface="Calibri" panose="020F0502020204030204" pitchFamily="34" charset="0"/>
                <a:cs typeface="Times New Roman" panose="02020603050405020304" pitchFamily="18" charset="0"/>
              </a:rPr>
              <a:t>, incremental cost-effectiveness ratio; NHB, net health benefit; QALYs, quality-adjusted life years.</a:t>
            </a:r>
            <a:endParaRPr lang="en-GB" sz="1400" dirty="0">
              <a:latin typeface="+mj-lt"/>
            </a:endParaRPr>
          </a:p>
        </p:txBody>
      </p:sp>
    </p:spTree>
    <p:extLst>
      <p:ext uri="{BB962C8B-B14F-4D97-AF65-F5344CB8AC3E}">
        <p14:creationId xmlns:p14="http://schemas.microsoft.com/office/powerpoint/2010/main" val="2337827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780AED-03A5-48FF-B923-FBDEBE6F9270}"/>
              </a:ext>
            </a:extLst>
          </p:cNvPr>
          <p:cNvSpPr txBox="1"/>
          <p:nvPr/>
        </p:nvSpPr>
        <p:spPr>
          <a:xfrm>
            <a:off x="199417" y="943551"/>
            <a:ext cx="7408823" cy="369332"/>
          </a:xfrm>
          <a:prstGeom prst="rect">
            <a:avLst/>
          </a:prstGeom>
          <a:noFill/>
        </p:spPr>
        <p:txBody>
          <a:bodyPr wrap="none" rtlCol="0">
            <a:spAutoFit/>
          </a:bodyPr>
          <a:lstStyle/>
          <a:p>
            <a:r>
              <a:rPr lang="en-GB" dirty="0" err="1">
                <a:latin typeface="Arial" panose="020B0604020202020204" pitchFamily="34" charset="0"/>
              </a:rPr>
              <a:t>Tirzepatide</a:t>
            </a:r>
            <a:r>
              <a:rPr lang="en-GB" dirty="0">
                <a:latin typeface="Arial" panose="020B0604020202020204" pitchFamily="34" charset="0"/>
              </a:rPr>
              <a:t> 10 mg: Deterministic</a:t>
            </a:r>
            <a:r>
              <a:rPr lang="en-GB" b="1" dirty="0">
                <a:latin typeface="Arial" panose="020B0604020202020204" pitchFamily="34" charset="0"/>
              </a:rPr>
              <a:t> </a:t>
            </a:r>
            <a:r>
              <a:rPr lang="en-GB" dirty="0">
                <a:latin typeface="Arial" panose="020B0604020202020204" pitchFamily="34" charset="0"/>
              </a:rPr>
              <a:t>incremental revised base case results</a:t>
            </a:r>
          </a:p>
        </p:txBody>
      </p:sp>
      <p:sp>
        <p:nvSpPr>
          <p:cNvPr id="12" name="Rectangle 11" descr="Marker showing slides are confidential ">
            <a:extLst>
              <a:ext uri="{FF2B5EF4-FFF2-40B4-BE49-F238E27FC236}">
                <a16:creationId xmlns:a16="http://schemas.microsoft.com/office/drawing/2014/main" id="{699FC657-9F2B-4117-AE18-B7B735436A7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2" name="Title 1">
            <a:extLst>
              <a:ext uri="{FF2B5EF4-FFF2-40B4-BE49-F238E27FC236}">
                <a16:creationId xmlns:a16="http://schemas.microsoft.com/office/drawing/2014/main" id="{DB8BB983-4A7F-DF36-7173-9E5B3421573B}"/>
              </a:ext>
            </a:extLst>
          </p:cNvPr>
          <p:cNvSpPr>
            <a:spLocks noGrp="1"/>
          </p:cNvSpPr>
          <p:nvPr>
            <p:ph type="title"/>
          </p:nvPr>
        </p:nvSpPr>
        <p:spPr/>
        <p:txBody>
          <a:bodyPr>
            <a:normAutofit fontScale="90000"/>
          </a:bodyPr>
          <a:lstStyle/>
          <a:p>
            <a:r>
              <a:rPr lang="en-GB" dirty="0"/>
              <a:t>Company revised base case results</a:t>
            </a:r>
            <a:br>
              <a:rPr lang="en-GB" dirty="0"/>
            </a:br>
            <a:endParaRPr lang="en-GB" dirty="0"/>
          </a:p>
        </p:txBody>
      </p:sp>
      <p:sp>
        <p:nvSpPr>
          <p:cNvPr id="5" name="TextBox 4">
            <a:extLst>
              <a:ext uri="{FF2B5EF4-FFF2-40B4-BE49-F238E27FC236}">
                <a16:creationId xmlns:a16="http://schemas.microsoft.com/office/drawing/2014/main" id="{EC46D477-65DD-3454-7C89-36165D0C9B3C}"/>
              </a:ext>
            </a:extLst>
          </p:cNvPr>
          <p:cNvSpPr txBox="1"/>
          <p:nvPr/>
        </p:nvSpPr>
        <p:spPr>
          <a:xfrm>
            <a:off x="1179372" y="6205038"/>
            <a:ext cx="9524787" cy="523220"/>
          </a:xfrm>
          <a:prstGeom prst="rect">
            <a:avLst/>
          </a:prstGeom>
          <a:noFill/>
        </p:spPr>
        <p:txBody>
          <a:bodyPr wrap="none" rtlCol="0">
            <a:spAutoFit/>
          </a:bodyPr>
          <a:lstStyle/>
          <a:p>
            <a:r>
              <a:rPr lang="en-GB" sz="1400" baseline="30000" dirty="0">
                <a:latin typeface="+mj-lt"/>
              </a:rPr>
              <a:t>a </a:t>
            </a:r>
            <a:r>
              <a:rPr lang="en-GB" sz="1400" dirty="0">
                <a:latin typeface="+mj-lt"/>
              </a:rPr>
              <a:t>tirzepatide versus comparator; *comparisons considered most relevant by company.</a:t>
            </a:r>
          </a:p>
          <a:p>
            <a:r>
              <a:rPr lang="en-GB" sz="1400" dirty="0">
                <a:latin typeface="+mj-lt"/>
              </a:rPr>
              <a:t>Abbreviations: ICER</a:t>
            </a:r>
            <a:r>
              <a:rPr lang="en-GB" sz="1400" dirty="0">
                <a:effectLst/>
                <a:latin typeface="+mj-lt"/>
                <a:ea typeface="Calibri" panose="020F0502020204030204" pitchFamily="34" charset="0"/>
                <a:cs typeface="Times New Roman" panose="02020603050405020304" pitchFamily="18" charset="0"/>
              </a:rPr>
              <a:t>, incremental cost-effectiveness ratio; NHB, net health benefit; QALYs, quality-adjusted life years.</a:t>
            </a:r>
            <a:endParaRPr lang="en-GB" sz="1400" dirty="0">
              <a:latin typeface="+mj-lt"/>
            </a:endParaRPr>
          </a:p>
        </p:txBody>
      </p:sp>
      <p:graphicFrame>
        <p:nvGraphicFramePr>
          <p:cNvPr id="3" name="Table 2">
            <a:extLst>
              <a:ext uri="{FF2B5EF4-FFF2-40B4-BE49-F238E27FC236}">
                <a16:creationId xmlns:a16="http://schemas.microsoft.com/office/drawing/2014/main" id="{98A51B0D-41F8-FEC9-FAAE-B3EFB02C46BF}"/>
              </a:ext>
            </a:extLst>
          </p:cNvPr>
          <p:cNvGraphicFramePr>
            <a:graphicFrameLocks noGrp="1"/>
          </p:cNvGraphicFramePr>
          <p:nvPr>
            <p:extLst>
              <p:ext uri="{D42A27DB-BD31-4B8C-83A1-F6EECF244321}">
                <p14:modId xmlns:p14="http://schemas.microsoft.com/office/powerpoint/2010/main" val="2228198794"/>
              </p:ext>
            </p:extLst>
          </p:nvPr>
        </p:nvGraphicFramePr>
        <p:xfrm>
          <a:off x="199417" y="1394309"/>
          <a:ext cx="11603355" cy="3852000"/>
        </p:xfrm>
        <a:graphic>
          <a:graphicData uri="http://schemas.openxmlformats.org/drawingml/2006/table">
            <a:tbl>
              <a:tblPr firstRow="1" firstCol="1" bandRow="1">
                <a:tableStyleId>{21E4AEA4-8DFA-4A89-87EB-49C32662AFE0}</a:tableStyleId>
              </a:tblPr>
              <a:tblGrid>
                <a:gridCol w="2792261">
                  <a:extLst>
                    <a:ext uri="{9D8B030D-6E8A-4147-A177-3AD203B41FA5}">
                      <a16:colId xmlns:a16="http://schemas.microsoft.com/office/drawing/2014/main" val="2642498252"/>
                    </a:ext>
                  </a:extLst>
                </a:gridCol>
                <a:gridCol w="1081409">
                  <a:extLst>
                    <a:ext uri="{9D8B030D-6E8A-4147-A177-3AD203B41FA5}">
                      <a16:colId xmlns:a16="http://schemas.microsoft.com/office/drawing/2014/main" val="2737606347"/>
                    </a:ext>
                  </a:extLst>
                </a:gridCol>
                <a:gridCol w="1545937">
                  <a:extLst>
                    <a:ext uri="{9D8B030D-6E8A-4147-A177-3AD203B41FA5}">
                      <a16:colId xmlns:a16="http://schemas.microsoft.com/office/drawing/2014/main" val="2411221674"/>
                    </a:ext>
                  </a:extLst>
                </a:gridCol>
                <a:gridCol w="1545937">
                  <a:extLst>
                    <a:ext uri="{9D8B030D-6E8A-4147-A177-3AD203B41FA5}">
                      <a16:colId xmlns:a16="http://schemas.microsoft.com/office/drawing/2014/main" val="2274469895"/>
                    </a:ext>
                  </a:extLst>
                </a:gridCol>
                <a:gridCol w="1545937">
                  <a:extLst>
                    <a:ext uri="{9D8B030D-6E8A-4147-A177-3AD203B41FA5}">
                      <a16:colId xmlns:a16="http://schemas.microsoft.com/office/drawing/2014/main" val="1259966052"/>
                    </a:ext>
                  </a:extLst>
                </a:gridCol>
                <a:gridCol w="1545937">
                  <a:extLst>
                    <a:ext uri="{9D8B030D-6E8A-4147-A177-3AD203B41FA5}">
                      <a16:colId xmlns:a16="http://schemas.microsoft.com/office/drawing/2014/main" val="2663277578"/>
                    </a:ext>
                  </a:extLst>
                </a:gridCol>
                <a:gridCol w="1545937">
                  <a:extLst>
                    <a:ext uri="{9D8B030D-6E8A-4147-A177-3AD203B41FA5}">
                      <a16:colId xmlns:a16="http://schemas.microsoft.com/office/drawing/2014/main" val="3834766546"/>
                    </a:ext>
                  </a:extLst>
                </a:gridCol>
              </a:tblGrid>
              <a:tr h="770400">
                <a:tc>
                  <a:txBody>
                    <a:bodyPr/>
                    <a:lstStyle/>
                    <a:p>
                      <a:pPr algn="ctr">
                        <a:spcBef>
                          <a:spcPts val="200"/>
                        </a:spcBef>
                        <a:spcAft>
                          <a:spcPts val="200"/>
                        </a:spcAft>
                      </a:pPr>
                      <a:r>
                        <a:rPr lang="en-US" sz="1800" dirty="0">
                          <a:effectLst/>
                        </a:rPr>
                        <a:t> </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a:effectLst/>
                        </a:rPr>
                        <a:t>Total costs (£)</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a:effectLst/>
                        </a:rPr>
                        <a:t>Total QALYs</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a:effectLst/>
                        </a:rPr>
                        <a:t>Incremental </a:t>
                      </a:r>
                      <a:r>
                        <a:rPr lang="en-US" sz="1800" dirty="0" err="1">
                          <a:effectLst/>
                        </a:rPr>
                        <a:t>costs</a:t>
                      </a:r>
                      <a:r>
                        <a:rPr lang="en-US" sz="1800" baseline="30000" dirty="0" err="1">
                          <a:effectLst/>
                        </a:rPr>
                        <a:t>a</a:t>
                      </a:r>
                      <a:r>
                        <a:rPr lang="en-US" sz="1800" dirty="0">
                          <a:effectLst/>
                        </a:rPr>
                        <a:t> (£)</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a:effectLst/>
                        </a:rPr>
                        <a:t>Incremental QALYs</a:t>
                      </a:r>
                      <a:r>
                        <a:rPr lang="en-GB" sz="1800" b="1" kern="1200" baseline="30000" dirty="0">
                          <a:solidFill>
                            <a:schemeClr val="lt1"/>
                          </a:solidFill>
                          <a:latin typeface="+mn-lt"/>
                          <a:ea typeface="+mn-ea"/>
                          <a:cs typeface="+mn-cs"/>
                        </a:rPr>
                        <a:t>a</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err="1">
                          <a:effectLst/>
                        </a:rPr>
                        <a:t>ICER</a:t>
                      </a:r>
                      <a:r>
                        <a:rPr lang="en-US" sz="1800" baseline="30000" dirty="0" err="1">
                          <a:effectLst/>
                        </a:rPr>
                        <a:t>a</a:t>
                      </a:r>
                      <a:r>
                        <a:rPr lang="en-US" sz="1800" dirty="0">
                          <a:effectLst/>
                        </a:rPr>
                        <a:t> (£/ QALY)</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de-CH" sz="1800" dirty="0">
                          <a:effectLst/>
                        </a:rPr>
                        <a:t>NHB</a:t>
                      </a:r>
                      <a:r>
                        <a:rPr lang="de-CH" sz="1800" baseline="30000" dirty="0">
                          <a:effectLst/>
                        </a:rPr>
                        <a:t>a</a:t>
                      </a:r>
                      <a:r>
                        <a:rPr lang="de-CH" sz="1800" dirty="0">
                          <a:effectLst/>
                        </a:rPr>
                        <a:t> (QALYs)</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1812000871"/>
                  </a:ext>
                </a:extLst>
              </a:tr>
              <a:tr h="308160">
                <a:tc>
                  <a:txBody>
                    <a:bodyPr/>
                    <a:lstStyle/>
                    <a:p>
                      <a:pPr algn="ctr">
                        <a:spcBef>
                          <a:spcPts val="200"/>
                        </a:spcBef>
                        <a:spcAft>
                          <a:spcPts val="200"/>
                        </a:spcAft>
                      </a:pPr>
                      <a:r>
                        <a:rPr lang="en-US" sz="1800">
                          <a:effectLst/>
                        </a:rPr>
                        <a:t>Tirzepatide </a:t>
                      </a:r>
                      <a:r>
                        <a:rPr lang="de-CH" sz="1800">
                          <a:effectLst/>
                        </a:rPr>
                        <a:t>10</a:t>
                      </a:r>
                      <a:r>
                        <a:rPr lang="en-US" sz="1800">
                          <a:effectLst/>
                        </a:rPr>
                        <a:t>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GB" sz="1800" u="sng" kern="1200" dirty="0">
                          <a:solidFill>
                            <a:schemeClr val="dk1"/>
                          </a:solidFill>
                          <a:effectLst/>
                          <a:highlight>
                            <a:srgbClr val="000000"/>
                          </a:highlight>
                          <a:latin typeface="+mn-lt"/>
                          <a:ea typeface="+mn-ea"/>
                          <a:cs typeface="+mn-cs"/>
                        </a:rPr>
                        <a:t>*******</a:t>
                      </a:r>
                      <a:endParaRPr lang="en-GB" sz="1800" dirty="0">
                        <a:solidFill>
                          <a:srgbClr val="1F497D"/>
                        </a:solidFill>
                        <a:effectLst/>
                        <a:highlight>
                          <a:srgbClr val="000000"/>
                        </a:highligh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8.768</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1819929927"/>
                  </a:ext>
                </a:extLst>
              </a:tr>
              <a:tr h="308160">
                <a:tc>
                  <a:txBody>
                    <a:bodyPr/>
                    <a:lstStyle/>
                    <a:p>
                      <a:pPr algn="ctr">
                        <a:spcBef>
                          <a:spcPts val="200"/>
                        </a:spcBef>
                        <a:spcAft>
                          <a:spcPts val="200"/>
                        </a:spcAft>
                      </a:pPr>
                      <a:r>
                        <a:rPr lang="en-US" sz="1800">
                          <a:effectLst/>
                        </a:rPr>
                        <a:t>Dulaglutide 1.5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8.615</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0.153</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11,272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0.067</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2281338159"/>
                  </a:ext>
                </a:extLst>
              </a:tr>
              <a:tr h="308160">
                <a:tc>
                  <a:txBody>
                    <a:bodyPr/>
                    <a:lstStyle/>
                    <a:p>
                      <a:pPr algn="ctr">
                        <a:spcBef>
                          <a:spcPts val="200"/>
                        </a:spcBef>
                        <a:spcAft>
                          <a:spcPts val="200"/>
                        </a:spcAft>
                      </a:pPr>
                      <a:r>
                        <a:rPr lang="de-CH" sz="1800" dirty="0">
                          <a:effectLst/>
                        </a:rPr>
                        <a:t>Dulaglutide 3.0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8.636</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0.132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12,599</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0.049</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2193404041"/>
                  </a:ext>
                </a:extLst>
              </a:tr>
              <a:tr h="308160">
                <a:tc>
                  <a:txBody>
                    <a:bodyPr/>
                    <a:lstStyle/>
                    <a:p>
                      <a:pPr algn="ctr">
                        <a:spcBef>
                          <a:spcPts val="200"/>
                        </a:spcBef>
                        <a:spcAft>
                          <a:spcPts val="200"/>
                        </a:spcAft>
                      </a:pPr>
                      <a:r>
                        <a:rPr lang="de-CH" sz="1800">
                          <a:effectLst/>
                        </a:rPr>
                        <a:t>Dulaglutide 4.5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8.657</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0.111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14,851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0.029</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4108055863"/>
                  </a:ext>
                </a:extLst>
              </a:tr>
              <a:tr h="308160">
                <a:tc>
                  <a:txBody>
                    <a:bodyPr/>
                    <a:lstStyle/>
                    <a:p>
                      <a:pPr algn="ctr">
                        <a:spcBef>
                          <a:spcPts val="200"/>
                        </a:spcBef>
                        <a:spcAft>
                          <a:spcPts val="200"/>
                        </a:spcAft>
                      </a:pPr>
                      <a:r>
                        <a:rPr lang="en-US" sz="1800">
                          <a:effectLst/>
                        </a:rPr>
                        <a:t>Semaglutide 0.5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8.634</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0.134</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12,651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0.049</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480678949"/>
                  </a:ext>
                </a:extLst>
              </a:tr>
              <a:tr h="308160">
                <a:tc>
                  <a:txBody>
                    <a:bodyPr/>
                    <a:lstStyle/>
                    <a:p>
                      <a:pPr algn="ctr">
                        <a:spcBef>
                          <a:spcPts val="200"/>
                        </a:spcBef>
                        <a:spcAft>
                          <a:spcPts val="200"/>
                        </a:spcAft>
                      </a:pPr>
                      <a:r>
                        <a:rPr lang="de-CH" sz="1800" dirty="0">
                          <a:effectLst/>
                        </a:rPr>
                        <a:t>Semaglutide 1.0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dirty="0">
                          <a:effectLst/>
                        </a:rPr>
                        <a:t>8.673</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0.095</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18,115</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0.009</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258340870"/>
                  </a:ext>
                </a:extLst>
              </a:tr>
              <a:tr h="308160">
                <a:tc>
                  <a:txBody>
                    <a:bodyPr/>
                    <a:lstStyle/>
                    <a:p>
                      <a:pPr algn="ctr">
                        <a:spcBef>
                          <a:spcPts val="200"/>
                        </a:spcBef>
                        <a:spcAft>
                          <a:spcPts val="200"/>
                        </a:spcAft>
                      </a:pPr>
                      <a:r>
                        <a:rPr lang="en-US" sz="1800">
                          <a:effectLst/>
                        </a:rPr>
                        <a:t>Oral semaglutide 7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a:effectLst/>
                        </a:rPr>
                        <a:t>8.595</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0.173</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10,183</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0.085</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3097062276"/>
                  </a:ext>
                </a:extLst>
              </a:tr>
              <a:tr h="308160">
                <a:tc>
                  <a:txBody>
                    <a:bodyPr/>
                    <a:lstStyle/>
                    <a:p>
                      <a:pPr algn="ctr">
                        <a:spcBef>
                          <a:spcPts val="200"/>
                        </a:spcBef>
                        <a:spcAft>
                          <a:spcPts val="200"/>
                        </a:spcAft>
                      </a:pPr>
                      <a:r>
                        <a:rPr lang="de-CH" sz="1800" dirty="0">
                          <a:effectLst/>
                        </a:rPr>
                        <a:t>Oral semaglutide 14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a:effectLst/>
                        </a:rPr>
                        <a:t>8.642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0.126</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13,786</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0.039</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1244281411"/>
                  </a:ext>
                </a:extLst>
              </a:tr>
              <a:tr h="308160">
                <a:tc>
                  <a:txBody>
                    <a:bodyPr/>
                    <a:lstStyle/>
                    <a:p>
                      <a:pPr algn="ctr">
                        <a:spcBef>
                          <a:spcPts val="200"/>
                        </a:spcBef>
                        <a:spcAft>
                          <a:spcPts val="200"/>
                        </a:spcAft>
                      </a:pPr>
                      <a:r>
                        <a:rPr lang="en-US" sz="1800">
                          <a:effectLst/>
                        </a:rPr>
                        <a:t>Liraglutide 1.2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a:effectLst/>
                        </a:rPr>
                        <a:t>8.581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0.187</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9,038</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a:effectLst/>
                        </a:rPr>
                        <a:t>0.102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1083825679"/>
                  </a:ext>
                </a:extLst>
              </a:tr>
              <a:tr h="308160">
                <a:tc>
                  <a:txBody>
                    <a:bodyPr/>
                    <a:lstStyle/>
                    <a:p>
                      <a:pPr algn="ctr">
                        <a:spcBef>
                          <a:spcPts val="200"/>
                        </a:spcBef>
                        <a:spcAft>
                          <a:spcPts val="200"/>
                        </a:spcAft>
                      </a:pPr>
                      <a:r>
                        <a:rPr lang="de-CH" sz="1800" dirty="0">
                          <a:effectLst/>
                        </a:rPr>
                        <a:t>Liraglutide 1.8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dirty="0">
                          <a:effectLst/>
                        </a:rPr>
                        <a:t>8.600</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0.168</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3,625</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tc>
                  <a:txBody>
                    <a:bodyPr/>
                    <a:lstStyle/>
                    <a:p>
                      <a:pPr algn="r">
                        <a:spcBef>
                          <a:spcPts val="200"/>
                        </a:spcBef>
                        <a:spcAft>
                          <a:spcPts val="200"/>
                        </a:spcAft>
                      </a:pPr>
                      <a:r>
                        <a:rPr lang="en-US" sz="1800" dirty="0">
                          <a:effectLst/>
                        </a:rPr>
                        <a:t>0.138</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b"/>
                </a:tc>
                <a:extLst>
                  <a:ext uri="{0D108BD9-81ED-4DB2-BD59-A6C34878D82A}">
                    <a16:rowId xmlns:a16="http://schemas.microsoft.com/office/drawing/2014/main" val="2687700358"/>
                  </a:ext>
                </a:extLst>
              </a:tr>
            </a:tbl>
          </a:graphicData>
        </a:graphic>
      </p:graphicFrame>
    </p:spTree>
    <p:extLst>
      <p:ext uri="{BB962C8B-B14F-4D97-AF65-F5344CB8AC3E}">
        <p14:creationId xmlns:p14="http://schemas.microsoft.com/office/powerpoint/2010/main" val="6800762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780AED-03A5-48FF-B923-FBDEBE6F9270}"/>
              </a:ext>
            </a:extLst>
          </p:cNvPr>
          <p:cNvSpPr txBox="1"/>
          <p:nvPr/>
        </p:nvSpPr>
        <p:spPr>
          <a:xfrm>
            <a:off x="199417" y="943551"/>
            <a:ext cx="7408823" cy="369332"/>
          </a:xfrm>
          <a:prstGeom prst="rect">
            <a:avLst/>
          </a:prstGeom>
          <a:noFill/>
        </p:spPr>
        <p:txBody>
          <a:bodyPr wrap="none" rtlCol="0">
            <a:spAutoFit/>
          </a:bodyPr>
          <a:lstStyle/>
          <a:p>
            <a:r>
              <a:rPr lang="en-GB" dirty="0" err="1">
                <a:latin typeface="Arial" panose="020B0604020202020204" pitchFamily="34" charset="0"/>
              </a:rPr>
              <a:t>Tirzepatide</a:t>
            </a:r>
            <a:r>
              <a:rPr lang="en-GB" dirty="0">
                <a:latin typeface="Arial" panose="020B0604020202020204" pitchFamily="34" charset="0"/>
              </a:rPr>
              <a:t> 15 mg: Deterministic</a:t>
            </a:r>
            <a:r>
              <a:rPr lang="en-GB" b="1" dirty="0">
                <a:latin typeface="Arial" panose="020B0604020202020204" pitchFamily="34" charset="0"/>
              </a:rPr>
              <a:t> </a:t>
            </a:r>
            <a:r>
              <a:rPr lang="en-GB" dirty="0">
                <a:latin typeface="Arial" panose="020B0604020202020204" pitchFamily="34" charset="0"/>
              </a:rPr>
              <a:t>incremental revised base case results</a:t>
            </a:r>
          </a:p>
        </p:txBody>
      </p:sp>
      <p:sp>
        <p:nvSpPr>
          <p:cNvPr id="12" name="Rectangle 11" descr="Marker showing slides are confidential ">
            <a:extLst>
              <a:ext uri="{FF2B5EF4-FFF2-40B4-BE49-F238E27FC236}">
                <a16:creationId xmlns:a16="http://schemas.microsoft.com/office/drawing/2014/main" id="{699FC657-9F2B-4117-AE18-B7B735436A7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2" name="Title 1">
            <a:extLst>
              <a:ext uri="{FF2B5EF4-FFF2-40B4-BE49-F238E27FC236}">
                <a16:creationId xmlns:a16="http://schemas.microsoft.com/office/drawing/2014/main" id="{DB8BB983-4A7F-DF36-7173-9E5B3421573B}"/>
              </a:ext>
            </a:extLst>
          </p:cNvPr>
          <p:cNvSpPr>
            <a:spLocks noGrp="1"/>
          </p:cNvSpPr>
          <p:nvPr>
            <p:ph type="title"/>
          </p:nvPr>
        </p:nvSpPr>
        <p:spPr/>
        <p:txBody>
          <a:bodyPr>
            <a:normAutofit fontScale="90000"/>
          </a:bodyPr>
          <a:lstStyle/>
          <a:p>
            <a:r>
              <a:rPr lang="en-GB" dirty="0"/>
              <a:t>Company revised base case results</a:t>
            </a:r>
            <a:br>
              <a:rPr lang="en-GB" dirty="0"/>
            </a:br>
            <a:endParaRPr lang="en-GB" dirty="0"/>
          </a:p>
        </p:txBody>
      </p:sp>
      <p:sp>
        <p:nvSpPr>
          <p:cNvPr id="5" name="TextBox 4">
            <a:extLst>
              <a:ext uri="{FF2B5EF4-FFF2-40B4-BE49-F238E27FC236}">
                <a16:creationId xmlns:a16="http://schemas.microsoft.com/office/drawing/2014/main" id="{EC46D477-65DD-3454-7C89-36165D0C9B3C}"/>
              </a:ext>
            </a:extLst>
          </p:cNvPr>
          <p:cNvSpPr txBox="1"/>
          <p:nvPr/>
        </p:nvSpPr>
        <p:spPr>
          <a:xfrm>
            <a:off x="1192569" y="6184817"/>
            <a:ext cx="9524787" cy="523220"/>
          </a:xfrm>
          <a:prstGeom prst="rect">
            <a:avLst/>
          </a:prstGeom>
          <a:noFill/>
        </p:spPr>
        <p:txBody>
          <a:bodyPr wrap="none" rtlCol="0">
            <a:spAutoFit/>
          </a:bodyPr>
          <a:lstStyle/>
          <a:p>
            <a:r>
              <a:rPr lang="en-GB" sz="1400" baseline="30000" dirty="0">
                <a:latin typeface="+mj-lt"/>
              </a:rPr>
              <a:t>a </a:t>
            </a:r>
            <a:r>
              <a:rPr lang="en-GB" sz="1400" dirty="0">
                <a:latin typeface="+mj-lt"/>
              </a:rPr>
              <a:t>tirzepatide versus comparator; *comparisons considered most relevant by company.</a:t>
            </a:r>
          </a:p>
          <a:p>
            <a:r>
              <a:rPr lang="en-GB" sz="1400" dirty="0">
                <a:latin typeface="+mj-lt"/>
              </a:rPr>
              <a:t>Abbreviations: ICER</a:t>
            </a:r>
            <a:r>
              <a:rPr lang="en-GB" sz="1400" dirty="0">
                <a:effectLst/>
                <a:latin typeface="+mj-lt"/>
                <a:ea typeface="Calibri" panose="020F0502020204030204" pitchFamily="34" charset="0"/>
                <a:cs typeface="Times New Roman" panose="02020603050405020304" pitchFamily="18" charset="0"/>
              </a:rPr>
              <a:t>, incremental cost-effectiveness ratio; NHB, net health benefit; QALYs, quality-adjusted life years.</a:t>
            </a:r>
            <a:endParaRPr lang="en-GB" sz="1400" dirty="0">
              <a:latin typeface="+mj-lt"/>
            </a:endParaRPr>
          </a:p>
        </p:txBody>
      </p:sp>
      <p:graphicFrame>
        <p:nvGraphicFramePr>
          <p:cNvPr id="4" name="Table 3">
            <a:extLst>
              <a:ext uri="{FF2B5EF4-FFF2-40B4-BE49-F238E27FC236}">
                <a16:creationId xmlns:a16="http://schemas.microsoft.com/office/drawing/2014/main" id="{CF9BE75D-6D73-D77A-897B-BEBB6C5564C8}"/>
              </a:ext>
            </a:extLst>
          </p:cNvPr>
          <p:cNvGraphicFramePr>
            <a:graphicFrameLocks noGrp="1"/>
          </p:cNvGraphicFramePr>
          <p:nvPr>
            <p:extLst>
              <p:ext uri="{D42A27DB-BD31-4B8C-83A1-F6EECF244321}">
                <p14:modId xmlns:p14="http://schemas.microsoft.com/office/powerpoint/2010/main" val="2468573029"/>
              </p:ext>
            </p:extLst>
          </p:nvPr>
        </p:nvGraphicFramePr>
        <p:xfrm>
          <a:off x="466724" y="1475303"/>
          <a:ext cx="10877092" cy="4211999"/>
        </p:xfrm>
        <a:graphic>
          <a:graphicData uri="http://schemas.openxmlformats.org/drawingml/2006/table">
            <a:tbl>
              <a:tblPr firstRow="1" firstCol="1" bandRow="1">
                <a:tableStyleId>{21E4AEA4-8DFA-4A89-87EB-49C32662AFE0}</a:tableStyleId>
              </a:tblPr>
              <a:tblGrid>
                <a:gridCol w="2743615">
                  <a:extLst>
                    <a:ext uri="{9D8B030D-6E8A-4147-A177-3AD203B41FA5}">
                      <a16:colId xmlns:a16="http://schemas.microsoft.com/office/drawing/2014/main" val="2760532916"/>
                    </a:ext>
                  </a:extLst>
                </a:gridCol>
                <a:gridCol w="890350">
                  <a:extLst>
                    <a:ext uri="{9D8B030D-6E8A-4147-A177-3AD203B41FA5}">
                      <a16:colId xmlns:a16="http://schemas.microsoft.com/office/drawing/2014/main" val="3805039865"/>
                    </a:ext>
                  </a:extLst>
                </a:gridCol>
                <a:gridCol w="1449178">
                  <a:extLst>
                    <a:ext uri="{9D8B030D-6E8A-4147-A177-3AD203B41FA5}">
                      <a16:colId xmlns:a16="http://schemas.microsoft.com/office/drawing/2014/main" val="275235257"/>
                    </a:ext>
                  </a:extLst>
                </a:gridCol>
                <a:gridCol w="1449178">
                  <a:extLst>
                    <a:ext uri="{9D8B030D-6E8A-4147-A177-3AD203B41FA5}">
                      <a16:colId xmlns:a16="http://schemas.microsoft.com/office/drawing/2014/main" val="1122200725"/>
                    </a:ext>
                  </a:extLst>
                </a:gridCol>
                <a:gridCol w="1449178">
                  <a:extLst>
                    <a:ext uri="{9D8B030D-6E8A-4147-A177-3AD203B41FA5}">
                      <a16:colId xmlns:a16="http://schemas.microsoft.com/office/drawing/2014/main" val="2439234680"/>
                    </a:ext>
                  </a:extLst>
                </a:gridCol>
                <a:gridCol w="1449178">
                  <a:extLst>
                    <a:ext uri="{9D8B030D-6E8A-4147-A177-3AD203B41FA5}">
                      <a16:colId xmlns:a16="http://schemas.microsoft.com/office/drawing/2014/main" val="1493511335"/>
                    </a:ext>
                  </a:extLst>
                </a:gridCol>
                <a:gridCol w="1446415">
                  <a:extLst>
                    <a:ext uri="{9D8B030D-6E8A-4147-A177-3AD203B41FA5}">
                      <a16:colId xmlns:a16="http://schemas.microsoft.com/office/drawing/2014/main" val="1858653336"/>
                    </a:ext>
                  </a:extLst>
                </a:gridCol>
              </a:tblGrid>
              <a:tr h="1084985">
                <a:tc>
                  <a:txBody>
                    <a:bodyPr/>
                    <a:lstStyle/>
                    <a:p>
                      <a:pPr algn="ctr">
                        <a:spcBef>
                          <a:spcPts val="400"/>
                        </a:spcBef>
                        <a:spcAft>
                          <a:spcPts val="400"/>
                        </a:spcAft>
                      </a:pPr>
                      <a:r>
                        <a:rPr lang="en-US" sz="1800" dirty="0">
                          <a:effectLst/>
                        </a:rPr>
                        <a:t>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a:effectLst/>
                        </a:rPr>
                        <a:t>Total costs (£)</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a:effectLst/>
                        </a:rPr>
                        <a:t>Total QALYs</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a:effectLst/>
                        </a:rPr>
                        <a:t>Incremental costs (£)</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a:effectLst/>
                        </a:rPr>
                        <a:t>Incremental QALYs</a:t>
                      </a:r>
                      <a:r>
                        <a:rPr lang="en-GB" sz="1800" b="1" kern="1200" baseline="30000" dirty="0">
                          <a:solidFill>
                            <a:schemeClr val="lt1"/>
                          </a:solidFill>
                          <a:latin typeface="+mn-lt"/>
                          <a:ea typeface="+mn-ea"/>
                          <a:cs typeface="+mn-cs"/>
                        </a:rPr>
                        <a:t>a</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en-US" sz="1800" dirty="0" err="1">
                          <a:effectLst/>
                        </a:rPr>
                        <a:t>ICER</a:t>
                      </a:r>
                      <a:r>
                        <a:rPr lang="en-US" sz="1800" baseline="30000" dirty="0" err="1">
                          <a:effectLst/>
                        </a:rPr>
                        <a:t>a</a:t>
                      </a:r>
                      <a:r>
                        <a:rPr lang="en-US" sz="1800" baseline="30000" dirty="0">
                          <a:effectLst/>
                        </a:rPr>
                        <a:t> </a:t>
                      </a:r>
                      <a:r>
                        <a:rPr lang="en-US" sz="1800" dirty="0">
                          <a:effectLst/>
                        </a:rPr>
                        <a:t>(£/ QALY)</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ctr">
                        <a:spcBef>
                          <a:spcPts val="200"/>
                        </a:spcBef>
                        <a:spcAft>
                          <a:spcPts val="200"/>
                        </a:spcAft>
                      </a:pPr>
                      <a:r>
                        <a:rPr lang="de-CH" sz="1800" dirty="0">
                          <a:effectLst/>
                        </a:rPr>
                        <a:t>NHB</a:t>
                      </a:r>
                      <a:r>
                        <a:rPr lang="de-CH" sz="1800" baseline="30000" dirty="0">
                          <a:effectLst/>
                        </a:rPr>
                        <a:t>a</a:t>
                      </a:r>
                      <a:r>
                        <a:rPr lang="de-CH" sz="1800" dirty="0">
                          <a:effectLst/>
                        </a:rPr>
                        <a:t> (QALYs)</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2829160685"/>
                  </a:ext>
                </a:extLst>
              </a:tr>
              <a:tr h="308658">
                <a:tc>
                  <a:txBody>
                    <a:bodyPr/>
                    <a:lstStyle/>
                    <a:p>
                      <a:pPr algn="ctr">
                        <a:spcBef>
                          <a:spcPts val="200"/>
                        </a:spcBef>
                        <a:spcAft>
                          <a:spcPts val="200"/>
                        </a:spcAft>
                      </a:pPr>
                      <a:r>
                        <a:rPr lang="en-US" sz="1800">
                          <a:effectLst/>
                        </a:rPr>
                        <a:t>Tirzepatide </a:t>
                      </a:r>
                      <a:r>
                        <a:rPr lang="de-CH" sz="1800">
                          <a:effectLst/>
                        </a:rPr>
                        <a:t>15</a:t>
                      </a:r>
                      <a:r>
                        <a:rPr lang="en-US" sz="1800">
                          <a:effectLst/>
                        </a:rPr>
                        <a:t>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GB" sz="1800" u="sng" kern="1200" dirty="0">
                          <a:solidFill>
                            <a:schemeClr val="dk1"/>
                          </a:solidFill>
                          <a:effectLst/>
                          <a:highlight>
                            <a:srgbClr val="000000"/>
                          </a:highlight>
                          <a:latin typeface="+mn-lt"/>
                          <a:ea typeface="+mn-ea"/>
                          <a:cs typeface="+mn-cs"/>
                        </a:rPr>
                        <a:t>*******</a:t>
                      </a:r>
                      <a:endParaRPr lang="en-GB" sz="1800" dirty="0">
                        <a:solidFill>
                          <a:srgbClr val="1F497D"/>
                        </a:solidFill>
                        <a:effectLst/>
                        <a:highlight>
                          <a:srgbClr val="000000"/>
                        </a:highlight>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8.808</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373834568"/>
                  </a:ext>
                </a:extLst>
              </a:tr>
              <a:tr h="308658">
                <a:tc>
                  <a:txBody>
                    <a:bodyPr/>
                    <a:lstStyle/>
                    <a:p>
                      <a:pPr algn="ctr">
                        <a:spcBef>
                          <a:spcPts val="200"/>
                        </a:spcBef>
                        <a:spcAft>
                          <a:spcPts val="200"/>
                        </a:spcAft>
                      </a:pPr>
                      <a:r>
                        <a:rPr lang="en-US" sz="1800">
                          <a:effectLst/>
                        </a:rPr>
                        <a:t>Dulaglutide 1.5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8.615</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0.192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10,642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0.090</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3472483684"/>
                  </a:ext>
                </a:extLst>
              </a:tr>
              <a:tr h="308658">
                <a:tc>
                  <a:txBody>
                    <a:bodyPr/>
                    <a:lstStyle/>
                    <a:p>
                      <a:pPr algn="ctr">
                        <a:spcBef>
                          <a:spcPts val="200"/>
                        </a:spcBef>
                        <a:spcAft>
                          <a:spcPts val="200"/>
                        </a:spcAft>
                      </a:pPr>
                      <a:r>
                        <a:rPr lang="de-CH" sz="1800">
                          <a:effectLst/>
                        </a:rPr>
                        <a:t>Dulaglutide 3.0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8.636</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0.171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11,586</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0.072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3290291220"/>
                  </a:ext>
                </a:extLst>
              </a:tr>
              <a:tr h="308658">
                <a:tc>
                  <a:txBody>
                    <a:bodyPr/>
                    <a:lstStyle/>
                    <a:p>
                      <a:pPr algn="ctr">
                        <a:spcBef>
                          <a:spcPts val="200"/>
                        </a:spcBef>
                        <a:spcAft>
                          <a:spcPts val="200"/>
                        </a:spcAft>
                      </a:pPr>
                      <a:r>
                        <a:rPr lang="de-CH" sz="1800" dirty="0">
                          <a:effectLst/>
                        </a:rPr>
                        <a:t>Dulaglutide 4.5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a:effectLst/>
                        </a:rPr>
                        <a:t>8.657</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0.150</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13,104</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0.052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2051627500"/>
                  </a:ext>
                </a:extLst>
              </a:tr>
              <a:tr h="308658">
                <a:tc>
                  <a:txBody>
                    <a:bodyPr/>
                    <a:lstStyle/>
                    <a:p>
                      <a:pPr algn="ctr">
                        <a:spcBef>
                          <a:spcPts val="200"/>
                        </a:spcBef>
                        <a:spcAft>
                          <a:spcPts val="200"/>
                        </a:spcAft>
                      </a:pPr>
                      <a:r>
                        <a:rPr lang="en-US" sz="1800">
                          <a:effectLst/>
                        </a:rPr>
                        <a:t>Semaglutide 0.5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en-US" sz="1800" dirty="0">
                          <a:effectLst/>
                        </a:rPr>
                        <a:t>8.634</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0.174</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11,641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0.073</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1519332107"/>
                  </a:ext>
                </a:extLst>
              </a:tr>
              <a:tr h="308658">
                <a:tc>
                  <a:txBody>
                    <a:bodyPr/>
                    <a:lstStyle/>
                    <a:p>
                      <a:pPr algn="ctr">
                        <a:spcBef>
                          <a:spcPts val="200"/>
                        </a:spcBef>
                        <a:spcAft>
                          <a:spcPts val="200"/>
                        </a:spcAft>
                      </a:pPr>
                      <a:r>
                        <a:rPr lang="de-CH" sz="1800" dirty="0">
                          <a:effectLst/>
                        </a:rPr>
                        <a:t>Semaglutide 1.0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a:effectLst/>
                        </a:rPr>
                        <a:t>8.673</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0.135</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15,209</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0.032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4242970889"/>
                  </a:ext>
                </a:extLst>
              </a:tr>
              <a:tr h="328875">
                <a:tc>
                  <a:txBody>
                    <a:bodyPr/>
                    <a:lstStyle/>
                    <a:p>
                      <a:pPr algn="ctr">
                        <a:spcBef>
                          <a:spcPts val="200"/>
                        </a:spcBef>
                        <a:spcAft>
                          <a:spcPts val="200"/>
                        </a:spcAft>
                      </a:pPr>
                      <a:r>
                        <a:rPr lang="en-US" sz="1800">
                          <a:effectLst/>
                        </a:rPr>
                        <a:t>Oral semaglutide 7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a:effectLst/>
                        </a:rPr>
                        <a:t>8.595</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0.212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9,815</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0.108</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4081733800"/>
                  </a:ext>
                </a:extLst>
              </a:tr>
              <a:tr h="328875">
                <a:tc>
                  <a:txBody>
                    <a:bodyPr/>
                    <a:lstStyle/>
                    <a:p>
                      <a:pPr algn="ctr">
                        <a:spcBef>
                          <a:spcPts val="200"/>
                        </a:spcBef>
                        <a:spcAft>
                          <a:spcPts val="200"/>
                        </a:spcAft>
                      </a:pPr>
                      <a:r>
                        <a:rPr lang="de-CH" sz="1800" dirty="0">
                          <a:effectLst/>
                        </a:rPr>
                        <a:t>Oral semaglutide 14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a:effectLst/>
                        </a:rPr>
                        <a:t>8.642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0.166</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12,453</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0.062</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3879496164"/>
                  </a:ext>
                </a:extLst>
              </a:tr>
              <a:tr h="308658">
                <a:tc>
                  <a:txBody>
                    <a:bodyPr/>
                    <a:lstStyle/>
                    <a:p>
                      <a:pPr algn="ctr">
                        <a:spcBef>
                          <a:spcPts val="200"/>
                        </a:spcBef>
                        <a:spcAft>
                          <a:spcPts val="200"/>
                        </a:spcAft>
                      </a:pPr>
                      <a:r>
                        <a:rPr lang="en-US" sz="1800">
                          <a:effectLst/>
                        </a:rPr>
                        <a:t>Liraglutide 1.2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a:effectLst/>
                        </a:rPr>
                        <a:t>8.581</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0.227</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8,893</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a:effectLst/>
                        </a:rPr>
                        <a:t>0.126</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2383623898"/>
                  </a:ext>
                </a:extLst>
              </a:tr>
              <a:tr h="308658">
                <a:tc>
                  <a:txBody>
                    <a:bodyPr/>
                    <a:lstStyle/>
                    <a:p>
                      <a:pPr algn="ctr">
                        <a:spcBef>
                          <a:spcPts val="200"/>
                        </a:spcBef>
                        <a:spcAft>
                          <a:spcPts val="200"/>
                        </a:spcAft>
                      </a:pPr>
                      <a:r>
                        <a:rPr lang="de-CH" sz="1800" dirty="0">
                          <a:effectLst/>
                        </a:rPr>
                        <a:t>Liraglutide 1.8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19242" marR="19242" marT="0" marB="0" anchor="b"/>
                </a:tc>
                <a:tc>
                  <a:txBody>
                    <a:bodyPr/>
                    <a:lstStyle/>
                    <a:p>
                      <a:pPr algn="r">
                        <a:spcBef>
                          <a:spcPts val="200"/>
                        </a:spcBef>
                        <a:spcAft>
                          <a:spcPts val="200"/>
                        </a:spcAft>
                      </a:pPr>
                      <a:r>
                        <a:rPr lang="de-CH" sz="1800" dirty="0">
                          <a:effectLst/>
                        </a:rPr>
                        <a:t>8.600</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dirty="0">
                          <a:effectLst/>
                        </a:rPr>
                        <a:t>0.208</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dirty="0">
                          <a:effectLst/>
                        </a:rPr>
                        <a:t>4,498</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tc>
                  <a:txBody>
                    <a:bodyPr/>
                    <a:lstStyle/>
                    <a:p>
                      <a:pPr algn="r">
                        <a:spcBef>
                          <a:spcPts val="200"/>
                        </a:spcBef>
                        <a:spcAft>
                          <a:spcPts val="200"/>
                        </a:spcAft>
                      </a:pPr>
                      <a:r>
                        <a:rPr lang="en-US" sz="1800" dirty="0">
                          <a:effectLst/>
                        </a:rPr>
                        <a:t>0.161</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18354" marR="18354" marT="0" marB="0" anchor="ctr"/>
                </a:tc>
                <a:extLst>
                  <a:ext uri="{0D108BD9-81ED-4DB2-BD59-A6C34878D82A}">
                    <a16:rowId xmlns:a16="http://schemas.microsoft.com/office/drawing/2014/main" val="3589925971"/>
                  </a:ext>
                </a:extLst>
              </a:tr>
            </a:tbl>
          </a:graphicData>
        </a:graphic>
      </p:graphicFrame>
    </p:spTree>
    <p:extLst>
      <p:ext uri="{BB962C8B-B14F-4D97-AF65-F5344CB8AC3E}">
        <p14:creationId xmlns:p14="http://schemas.microsoft.com/office/powerpoint/2010/main" val="3901753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Marker showing slides are confidential ">
            <a:extLst>
              <a:ext uri="{FF2B5EF4-FFF2-40B4-BE49-F238E27FC236}">
                <a16:creationId xmlns:a16="http://schemas.microsoft.com/office/drawing/2014/main" id="{699FC657-9F2B-4117-AE18-B7B735436A76}"/>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
        <p:nvSpPr>
          <p:cNvPr id="13" name="TextBox 12">
            <a:extLst>
              <a:ext uri="{FF2B5EF4-FFF2-40B4-BE49-F238E27FC236}">
                <a16:creationId xmlns:a16="http://schemas.microsoft.com/office/drawing/2014/main" id="{E074C4BD-3A3B-46AC-AB83-87B1D97A3E73}"/>
              </a:ext>
            </a:extLst>
          </p:cNvPr>
          <p:cNvSpPr txBox="1"/>
          <p:nvPr/>
        </p:nvSpPr>
        <p:spPr>
          <a:xfrm>
            <a:off x="297827" y="851430"/>
            <a:ext cx="6904454" cy="369332"/>
          </a:xfrm>
          <a:prstGeom prst="rect">
            <a:avLst/>
          </a:prstGeom>
          <a:noFill/>
        </p:spPr>
        <p:txBody>
          <a:bodyPr wrap="none" rtlCol="0">
            <a:spAutoFit/>
          </a:bodyPr>
          <a:lstStyle/>
          <a:p>
            <a:r>
              <a:rPr lang="en-GB" dirty="0">
                <a:latin typeface="Arial" panose="020B0604020202020204" pitchFamily="34" charset="0"/>
              </a:rPr>
              <a:t>Probabilistic</a:t>
            </a:r>
            <a:r>
              <a:rPr lang="en-GB" b="1" dirty="0">
                <a:latin typeface="Arial" panose="020B0604020202020204" pitchFamily="34" charset="0"/>
              </a:rPr>
              <a:t> </a:t>
            </a:r>
            <a:r>
              <a:rPr lang="en-GB" dirty="0">
                <a:latin typeface="Arial" panose="020B0604020202020204" pitchFamily="34" charset="0"/>
              </a:rPr>
              <a:t>revised</a:t>
            </a:r>
            <a:r>
              <a:rPr lang="en-GB" b="1" dirty="0">
                <a:latin typeface="Arial" panose="020B0604020202020204" pitchFamily="34" charset="0"/>
              </a:rPr>
              <a:t> </a:t>
            </a:r>
            <a:r>
              <a:rPr lang="en-GB" dirty="0">
                <a:latin typeface="Arial" panose="020B0604020202020204" pitchFamily="34" charset="0"/>
              </a:rPr>
              <a:t>base case results (tirzepatide vs comparator)</a:t>
            </a:r>
          </a:p>
        </p:txBody>
      </p:sp>
      <p:sp>
        <p:nvSpPr>
          <p:cNvPr id="2" name="Title 1">
            <a:extLst>
              <a:ext uri="{FF2B5EF4-FFF2-40B4-BE49-F238E27FC236}">
                <a16:creationId xmlns:a16="http://schemas.microsoft.com/office/drawing/2014/main" id="{DB8BB983-4A7F-DF36-7173-9E5B3421573B}"/>
              </a:ext>
            </a:extLst>
          </p:cNvPr>
          <p:cNvSpPr>
            <a:spLocks noGrp="1"/>
          </p:cNvSpPr>
          <p:nvPr>
            <p:ph type="title"/>
          </p:nvPr>
        </p:nvSpPr>
        <p:spPr/>
        <p:txBody>
          <a:bodyPr>
            <a:normAutofit fontScale="90000"/>
          </a:bodyPr>
          <a:lstStyle/>
          <a:p>
            <a:r>
              <a:rPr lang="en-GB" dirty="0"/>
              <a:t>Company revised base case results</a:t>
            </a:r>
            <a:br>
              <a:rPr lang="en-GB" dirty="0"/>
            </a:br>
            <a:endParaRPr lang="en-GB" dirty="0"/>
          </a:p>
        </p:txBody>
      </p:sp>
      <p:graphicFrame>
        <p:nvGraphicFramePr>
          <p:cNvPr id="4" name="Table 3">
            <a:extLst>
              <a:ext uri="{FF2B5EF4-FFF2-40B4-BE49-F238E27FC236}">
                <a16:creationId xmlns:a16="http://schemas.microsoft.com/office/drawing/2014/main" id="{40218DB5-F870-27EA-31B0-551910418BE5}"/>
              </a:ext>
            </a:extLst>
          </p:cNvPr>
          <p:cNvGraphicFramePr>
            <a:graphicFrameLocks noGrp="1"/>
          </p:cNvGraphicFramePr>
          <p:nvPr>
            <p:extLst>
              <p:ext uri="{D42A27DB-BD31-4B8C-83A1-F6EECF244321}">
                <p14:modId xmlns:p14="http://schemas.microsoft.com/office/powerpoint/2010/main" val="3306411996"/>
              </p:ext>
            </p:extLst>
          </p:nvPr>
        </p:nvGraphicFramePr>
        <p:xfrm>
          <a:off x="231151" y="1357430"/>
          <a:ext cx="11592000" cy="3926719"/>
        </p:xfrm>
        <a:graphic>
          <a:graphicData uri="http://schemas.openxmlformats.org/drawingml/2006/table">
            <a:tbl>
              <a:tblPr firstRow="1" firstCol="1" bandRow="1">
                <a:tableStyleId>{21E4AEA4-8DFA-4A89-87EB-49C32662AFE0}</a:tableStyleId>
              </a:tblPr>
              <a:tblGrid>
                <a:gridCol w="2554628">
                  <a:extLst>
                    <a:ext uri="{9D8B030D-6E8A-4147-A177-3AD203B41FA5}">
                      <a16:colId xmlns:a16="http://schemas.microsoft.com/office/drawing/2014/main" val="41580140"/>
                    </a:ext>
                  </a:extLst>
                </a:gridCol>
                <a:gridCol w="1142025">
                  <a:extLst>
                    <a:ext uri="{9D8B030D-6E8A-4147-A177-3AD203B41FA5}">
                      <a16:colId xmlns:a16="http://schemas.microsoft.com/office/drawing/2014/main" val="1379294938"/>
                    </a:ext>
                  </a:extLst>
                </a:gridCol>
                <a:gridCol w="1142025">
                  <a:extLst>
                    <a:ext uri="{9D8B030D-6E8A-4147-A177-3AD203B41FA5}">
                      <a16:colId xmlns:a16="http://schemas.microsoft.com/office/drawing/2014/main" val="3852458987"/>
                    </a:ext>
                  </a:extLst>
                </a:gridCol>
                <a:gridCol w="1350664">
                  <a:extLst>
                    <a:ext uri="{9D8B030D-6E8A-4147-A177-3AD203B41FA5}">
                      <a16:colId xmlns:a16="http://schemas.microsoft.com/office/drawing/2014/main" val="921226206"/>
                    </a:ext>
                  </a:extLst>
                </a:gridCol>
                <a:gridCol w="1636171">
                  <a:extLst>
                    <a:ext uri="{9D8B030D-6E8A-4147-A177-3AD203B41FA5}">
                      <a16:colId xmlns:a16="http://schemas.microsoft.com/office/drawing/2014/main" val="3925345255"/>
                    </a:ext>
                  </a:extLst>
                </a:gridCol>
                <a:gridCol w="1581265">
                  <a:extLst>
                    <a:ext uri="{9D8B030D-6E8A-4147-A177-3AD203B41FA5}">
                      <a16:colId xmlns:a16="http://schemas.microsoft.com/office/drawing/2014/main" val="459299637"/>
                    </a:ext>
                  </a:extLst>
                </a:gridCol>
                <a:gridCol w="2185222">
                  <a:extLst>
                    <a:ext uri="{9D8B030D-6E8A-4147-A177-3AD203B41FA5}">
                      <a16:colId xmlns:a16="http://schemas.microsoft.com/office/drawing/2014/main" val="3936598948"/>
                    </a:ext>
                  </a:extLst>
                </a:gridCol>
              </a:tblGrid>
              <a:tr h="676241">
                <a:tc>
                  <a:txBody>
                    <a:bodyPr/>
                    <a:lstStyle/>
                    <a:p>
                      <a:pPr algn="ctr">
                        <a:spcBef>
                          <a:spcPts val="200"/>
                        </a:spcBef>
                        <a:spcAft>
                          <a:spcPts val="200"/>
                        </a:spcAft>
                      </a:pPr>
                      <a:r>
                        <a:rPr lang="en-US" sz="1800">
                          <a:effectLst/>
                        </a:rPr>
                        <a:t> </a:t>
                      </a:r>
                      <a:endParaRPr lang="en-GB" sz="1800" b="1">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ctr">
                        <a:spcBef>
                          <a:spcPts val="200"/>
                        </a:spcBef>
                        <a:spcAft>
                          <a:spcPts val="200"/>
                        </a:spcAft>
                      </a:pPr>
                      <a:r>
                        <a:rPr lang="en-US" sz="1800" dirty="0">
                          <a:effectLst/>
                        </a:rPr>
                        <a:t>Total costs (£)</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ctr">
                        <a:spcBef>
                          <a:spcPts val="200"/>
                        </a:spcBef>
                        <a:spcAft>
                          <a:spcPts val="200"/>
                        </a:spcAft>
                      </a:pPr>
                      <a:r>
                        <a:rPr lang="en-US" sz="1800" dirty="0">
                          <a:effectLst/>
                        </a:rPr>
                        <a:t>Total QALYs</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ctr">
                        <a:spcBef>
                          <a:spcPts val="200"/>
                        </a:spcBef>
                        <a:spcAft>
                          <a:spcPts val="200"/>
                        </a:spcAft>
                      </a:pPr>
                      <a:r>
                        <a:rPr lang="en-US" sz="1800" dirty="0">
                          <a:effectLst/>
                        </a:rPr>
                        <a:t>Incremental costs (£)</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ctr">
                        <a:spcBef>
                          <a:spcPts val="200"/>
                        </a:spcBef>
                        <a:spcAft>
                          <a:spcPts val="200"/>
                        </a:spcAft>
                      </a:pPr>
                      <a:r>
                        <a:rPr lang="en-US" sz="1800" dirty="0">
                          <a:effectLst/>
                        </a:rPr>
                        <a:t>Incremental QALYs</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ctr">
                        <a:spcBef>
                          <a:spcPts val="200"/>
                        </a:spcBef>
                        <a:spcAft>
                          <a:spcPts val="200"/>
                        </a:spcAft>
                      </a:pPr>
                      <a:r>
                        <a:rPr lang="en-US" sz="1800" dirty="0">
                          <a:effectLst/>
                        </a:rPr>
                        <a:t>ICER (£/ QALY)</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ctr">
                        <a:spcBef>
                          <a:spcPts val="200"/>
                        </a:spcBef>
                        <a:spcAft>
                          <a:spcPts val="200"/>
                        </a:spcAft>
                      </a:pPr>
                      <a:r>
                        <a:rPr lang="en-GB" sz="1800" b="1" kern="1200" dirty="0">
                          <a:solidFill>
                            <a:schemeClr val="lt1"/>
                          </a:solidFill>
                          <a:effectLst/>
                          <a:latin typeface="+mn-lt"/>
                          <a:ea typeface="+mn-ea"/>
                          <a:cs typeface="+mn-cs"/>
                        </a:rPr>
                        <a:t>Probability of tirzepatide being cost-</a:t>
                      </a:r>
                      <a:r>
                        <a:rPr lang="en-GB" sz="1800" b="1" kern="1200" dirty="0" err="1">
                          <a:solidFill>
                            <a:schemeClr val="lt1"/>
                          </a:solidFill>
                          <a:effectLst/>
                          <a:latin typeface="+mn-lt"/>
                          <a:ea typeface="+mn-ea"/>
                          <a:cs typeface="+mn-cs"/>
                        </a:rPr>
                        <a:t>effective</a:t>
                      </a:r>
                      <a:r>
                        <a:rPr lang="en-GB" sz="1800" b="1" kern="1200" baseline="30000" dirty="0" err="1">
                          <a:solidFill>
                            <a:schemeClr val="lt1"/>
                          </a:solidFill>
                          <a:effectLst/>
                          <a:latin typeface="+mn-lt"/>
                          <a:ea typeface="+mn-ea"/>
                          <a:cs typeface="+mn-cs"/>
                        </a:rPr>
                        <a:t>a</a:t>
                      </a:r>
                      <a:endParaRPr lang="en-GB" sz="1800" b="1"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extLst>
                  <a:ext uri="{0D108BD9-81ED-4DB2-BD59-A6C34878D82A}">
                    <a16:rowId xmlns:a16="http://schemas.microsoft.com/office/drawing/2014/main" val="1279151986"/>
                  </a:ext>
                </a:extLst>
              </a:tr>
              <a:tr h="346792">
                <a:tc>
                  <a:txBody>
                    <a:bodyPr/>
                    <a:lstStyle/>
                    <a:p>
                      <a:pPr algn="ctr">
                        <a:spcBef>
                          <a:spcPts val="200"/>
                        </a:spcBef>
                        <a:spcAft>
                          <a:spcPts val="200"/>
                        </a:spcAft>
                      </a:pPr>
                      <a:r>
                        <a:rPr lang="en-US" sz="1800">
                          <a:effectLst/>
                        </a:rPr>
                        <a:t>Tirzepatide 5 mg</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r">
                        <a:spcBef>
                          <a:spcPts val="200"/>
                        </a:spcBef>
                        <a:spcAft>
                          <a:spcPts val="200"/>
                        </a:spcAft>
                      </a:pPr>
                      <a:r>
                        <a:rPr lang="en-GB" sz="1800" u="sng" kern="1200" dirty="0">
                          <a:solidFill>
                            <a:schemeClr val="dk1"/>
                          </a:solidFill>
                          <a:effectLst/>
                          <a:highlight>
                            <a:srgbClr val="000000"/>
                          </a:highlight>
                          <a:latin typeface="+mn-lt"/>
                          <a:ea typeface="+mn-ea"/>
                          <a:cs typeface="+mn-cs"/>
                        </a:rPr>
                        <a:t>********</a:t>
                      </a:r>
                      <a:endParaRPr lang="en-GB" sz="1800" dirty="0">
                        <a:solidFill>
                          <a:srgbClr val="1F497D"/>
                        </a:solidFill>
                        <a:effectLst/>
                        <a:highlight>
                          <a:srgbClr val="000000"/>
                        </a:highligh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r">
                        <a:spcBef>
                          <a:spcPts val="200"/>
                        </a:spcBef>
                        <a:spcAft>
                          <a:spcPts val="200"/>
                        </a:spcAft>
                      </a:pPr>
                      <a:r>
                        <a:rPr lang="en-US" sz="1800" dirty="0">
                          <a:effectLst/>
                        </a:rPr>
                        <a:t>7.224</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r">
                        <a:spcBef>
                          <a:spcPts val="200"/>
                        </a:spcBef>
                        <a:spcAft>
                          <a:spcPts val="200"/>
                        </a:spcAft>
                      </a:pPr>
                      <a:r>
                        <a:rPr lang="en-US" sz="1800">
                          <a:effectLst/>
                        </a:rPr>
                        <a:t> </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r">
                        <a:spcBef>
                          <a:spcPts val="200"/>
                        </a:spcBef>
                        <a:spcAft>
                          <a:spcPts val="200"/>
                        </a:spcAft>
                      </a:pPr>
                      <a:r>
                        <a:rPr lang="en-US" sz="1800">
                          <a:effectLst/>
                        </a:rPr>
                        <a:t> </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r">
                        <a:spcBef>
                          <a:spcPts val="200"/>
                        </a:spcBef>
                        <a:spcAft>
                          <a:spcPts val="200"/>
                        </a:spcAft>
                      </a:pPr>
                      <a:r>
                        <a:rPr lang="en-US" sz="1800">
                          <a:effectLst/>
                        </a:rPr>
                        <a:t> </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ctr">
                        <a:spcBef>
                          <a:spcPts val="200"/>
                        </a:spcBef>
                        <a:spcAft>
                          <a:spcPts val="200"/>
                        </a:spcAft>
                      </a:pPr>
                      <a:r>
                        <a:rPr lang="en-US" sz="1000" b="1">
                          <a:solidFill>
                            <a:srgbClr val="1F497D"/>
                          </a:solidFill>
                          <a:effectLst/>
                          <a:latin typeface="Arial" panose="020B0604020202020204" pitchFamily="34" charset="0"/>
                          <a:ea typeface="SimSun" panose="02010600030101010101" pitchFamily="2" charset="-122"/>
                          <a:cs typeface="Times New Roman" panose="02020603050405020304" pitchFamily="18" charset="0"/>
                        </a:rPr>
                        <a:t> </a:t>
                      </a:r>
                      <a:endParaRPr lang="en-GB" sz="10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74522178"/>
                  </a:ext>
                </a:extLst>
              </a:tr>
              <a:tr h="676241">
                <a:tc>
                  <a:txBody>
                    <a:bodyPr/>
                    <a:lstStyle/>
                    <a:p>
                      <a:pPr algn="ctr">
                        <a:spcBef>
                          <a:spcPts val="200"/>
                        </a:spcBef>
                        <a:spcAft>
                          <a:spcPts val="200"/>
                        </a:spcAft>
                      </a:pPr>
                      <a:r>
                        <a:rPr lang="en-US" sz="1800" dirty="0" err="1">
                          <a:effectLst/>
                        </a:rPr>
                        <a:t>Semaglutide</a:t>
                      </a:r>
                      <a:r>
                        <a:rPr lang="en-US" sz="1800" dirty="0">
                          <a:effectLst/>
                        </a:rPr>
                        <a:t> 0.5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US" sz="1800" dirty="0">
                          <a:effectLst/>
                        </a:rPr>
                        <a:t>7.138 </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US" sz="1800" dirty="0">
                          <a:effectLst/>
                        </a:rPr>
                        <a:t>0.087</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de-CH" sz="1800" dirty="0">
                          <a:effectLst/>
                        </a:rPr>
                        <a:t>8,149</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ctr">
                        <a:spcBef>
                          <a:spcPts val="200"/>
                        </a:spcBef>
                        <a:spcAft>
                          <a:spcPts val="200"/>
                        </a:spcAft>
                      </a:pPr>
                      <a:r>
                        <a:rPr lang="de-CH" sz="1800" kern="1200" dirty="0">
                          <a:solidFill>
                            <a:schemeClr val="dk1"/>
                          </a:solidFill>
                          <a:effectLst/>
                          <a:latin typeface="+mn-lt"/>
                          <a:ea typeface="+mn-ea"/>
                          <a:cs typeface="+mn-cs"/>
                        </a:rPr>
                        <a:t>70.6%</a:t>
                      </a:r>
                      <a:endParaRPr lang="en-GB" sz="1800" kern="1200" dirty="0">
                        <a:solidFill>
                          <a:schemeClr val="dk1"/>
                        </a:solidFill>
                        <a:effectLst/>
                        <a:latin typeface="+mn-lt"/>
                        <a:ea typeface="+mn-ea"/>
                        <a:cs typeface="+mn-cs"/>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5588349"/>
                  </a:ext>
                </a:extLst>
              </a:tr>
              <a:tr h="346792">
                <a:tc>
                  <a:txBody>
                    <a:bodyPr/>
                    <a:lstStyle/>
                    <a:p>
                      <a:pPr algn="ctr">
                        <a:spcBef>
                          <a:spcPts val="200"/>
                        </a:spcBef>
                        <a:spcAft>
                          <a:spcPts val="200"/>
                        </a:spcAft>
                      </a:pPr>
                      <a:r>
                        <a:rPr lang="en-US" sz="1800" dirty="0" err="1">
                          <a:effectLst/>
                        </a:rPr>
                        <a:t>Tirzepatide</a:t>
                      </a:r>
                      <a:r>
                        <a:rPr lang="en-US" sz="1800" dirty="0">
                          <a:effectLst/>
                        </a:rPr>
                        <a:t> </a:t>
                      </a:r>
                      <a:r>
                        <a:rPr lang="de-CH" sz="1800" dirty="0">
                          <a:effectLst/>
                        </a:rPr>
                        <a:t>10</a:t>
                      </a:r>
                      <a:r>
                        <a:rPr lang="en-US" sz="1800" dirty="0">
                          <a:effectLst/>
                        </a:rPr>
                        <a:t>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r">
                        <a:spcBef>
                          <a:spcPts val="200"/>
                        </a:spcBef>
                        <a:spcAft>
                          <a:spcPts val="200"/>
                        </a:spcAft>
                      </a:pPr>
                      <a:r>
                        <a:rPr lang="en-US" sz="1800" dirty="0">
                          <a:effectLst/>
                        </a:rPr>
                        <a:t>7.286</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r">
                        <a:spcBef>
                          <a:spcPts val="200"/>
                        </a:spcBef>
                        <a:spcAft>
                          <a:spcPts val="200"/>
                        </a:spcAft>
                      </a:pPr>
                      <a:r>
                        <a:rPr lang="en-US" sz="1800" dirty="0">
                          <a:effectLst/>
                        </a:rPr>
                        <a:t> </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r">
                        <a:spcBef>
                          <a:spcPts val="200"/>
                        </a:spcBef>
                        <a:spcAft>
                          <a:spcPts val="200"/>
                        </a:spcAft>
                      </a:pPr>
                      <a:r>
                        <a:rPr lang="en-US" sz="1800" dirty="0">
                          <a:effectLst/>
                        </a:rPr>
                        <a:t> </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r">
                        <a:spcBef>
                          <a:spcPts val="200"/>
                        </a:spcBef>
                        <a:spcAft>
                          <a:spcPts val="200"/>
                        </a:spcAft>
                      </a:pPr>
                      <a:r>
                        <a:rPr lang="en-US" sz="1800" u="none" strike="noStrike" dirty="0">
                          <a:effectLst/>
                        </a:rPr>
                        <a:t> </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ctr">
                        <a:spcBef>
                          <a:spcPts val="200"/>
                        </a:spcBef>
                        <a:spcAft>
                          <a:spcPts val="200"/>
                        </a:spcAft>
                      </a:pPr>
                      <a:r>
                        <a:rPr lang="en-US" sz="1800" kern="1200" dirty="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0221509"/>
                  </a:ext>
                </a:extLst>
              </a:tr>
              <a:tr h="693571">
                <a:tc>
                  <a:txBody>
                    <a:bodyPr/>
                    <a:lstStyle/>
                    <a:p>
                      <a:pPr algn="ctr">
                        <a:spcBef>
                          <a:spcPts val="200"/>
                        </a:spcBef>
                        <a:spcAft>
                          <a:spcPts val="200"/>
                        </a:spcAft>
                      </a:pPr>
                      <a:r>
                        <a:rPr lang="en-US" sz="1800" dirty="0" err="1">
                          <a:effectLst/>
                        </a:rPr>
                        <a:t>Semaglutide</a:t>
                      </a:r>
                      <a:r>
                        <a:rPr lang="en-US" sz="1800" dirty="0">
                          <a:effectLst/>
                        </a:rPr>
                        <a:t> 1.0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US" sz="1800" dirty="0">
                          <a:effectLst/>
                        </a:rPr>
                        <a:t>7.174</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en-US" sz="1800" dirty="0">
                          <a:effectLst/>
                        </a:rPr>
                        <a:t>0.112</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r">
                        <a:spcBef>
                          <a:spcPts val="200"/>
                        </a:spcBef>
                        <a:spcAft>
                          <a:spcPts val="200"/>
                        </a:spcAft>
                      </a:pPr>
                      <a:r>
                        <a:rPr lang="de-CH" sz="1800">
                          <a:effectLst/>
                        </a:rPr>
                        <a:t>14,137</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B w="12700" cap="flat" cmpd="sng" algn="ctr">
                      <a:solidFill>
                        <a:schemeClr val="tx1"/>
                      </a:solidFill>
                      <a:prstDash val="solid"/>
                      <a:round/>
                      <a:headEnd type="none" w="med" len="med"/>
                      <a:tailEnd type="none" w="med" len="med"/>
                    </a:lnB>
                  </a:tcPr>
                </a:tc>
                <a:tc>
                  <a:txBody>
                    <a:bodyPr/>
                    <a:lstStyle/>
                    <a:p>
                      <a:pPr algn="ctr">
                        <a:spcBef>
                          <a:spcPts val="200"/>
                        </a:spcBef>
                        <a:spcAft>
                          <a:spcPts val="200"/>
                        </a:spcAft>
                      </a:pPr>
                      <a:r>
                        <a:rPr lang="de-CH" sz="1800" kern="1200" dirty="0">
                          <a:solidFill>
                            <a:schemeClr val="dk1"/>
                          </a:solidFill>
                          <a:effectLst/>
                          <a:latin typeface="+mn-lt"/>
                          <a:ea typeface="+mn-ea"/>
                          <a:cs typeface="+mn-cs"/>
                        </a:rPr>
                        <a:t>65.3%</a:t>
                      </a:r>
                      <a:endParaRPr lang="en-GB" sz="1800" kern="1200" dirty="0">
                        <a:solidFill>
                          <a:schemeClr val="dk1"/>
                        </a:solidFill>
                        <a:effectLst/>
                        <a:latin typeface="+mn-lt"/>
                        <a:ea typeface="+mn-ea"/>
                        <a:cs typeface="+mn-cs"/>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477448"/>
                  </a:ext>
                </a:extLst>
              </a:tr>
              <a:tr h="346792">
                <a:tc>
                  <a:txBody>
                    <a:bodyPr/>
                    <a:lstStyle/>
                    <a:p>
                      <a:pPr algn="ctr">
                        <a:spcBef>
                          <a:spcPts val="200"/>
                        </a:spcBef>
                        <a:spcAft>
                          <a:spcPts val="200"/>
                        </a:spcAft>
                      </a:pPr>
                      <a:r>
                        <a:rPr lang="en-US" sz="1800" dirty="0" err="1">
                          <a:effectLst/>
                        </a:rPr>
                        <a:t>Tirzepatide</a:t>
                      </a:r>
                      <a:r>
                        <a:rPr lang="en-US" sz="1800" dirty="0">
                          <a:effectLst/>
                        </a:rPr>
                        <a:t> </a:t>
                      </a:r>
                      <a:r>
                        <a:rPr lang="de-CH" sz="1800" dirty="0">
                          <a:effectLst/>
                        </a:rPr>
                        <a:t>1</a:t>
                      </a:r>
                      <a:r>
                        <a:rPr lang="en-US" sz="1800" dirty="0">
                          <a:effectLst/>
                        </a:rPr>
                        <a:t>5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r">
                        <a:spcBef>
                          <a:spcPts val="200"/>
                        </a:spcBef>
                        <a:spcAft>
                          <a:spcPts val="200"/>
                        </a:spcAft>
                      </a:pPr>
                      <a:r>
                        <a:rPr lang="en-US" sz="1800" dirty="0">
                          <a:effectLst/>
                        </a:rPr>
                        <a:t>7.331</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r">
                        <a:spcBef>
                          <a:spcPts val="200"/>
                        </a:spcBef>
                        <a:spcAft>
                          <a:spcPts val="200"/>
                        </a:spcAft>
                      </a:pPr>
                      <a:r>
                        <a:rPr lang="en-US" sz="1800" dirty="0">
                          <a:effectLst/>
                        </a:rPr>
                        <a:t> </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r">
                        <a:spcBef>
                          <a:spcPts val="200"/>
                        </a:spcBef>
                        <a:spcAft>
                          <a:spcPts val="200"/>
                        </a:spcAft>
                      </a:pPr>
                      <a:r>
                        <a:rPr lang="en-US" sz="1800">
                          <a:effectLst/>
                        </a:rPr>
                        <a:t> </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r">
                        <a:spcBef>
                          <a:spcPts val="200"/>
                        </a:spcBef>
                        <a:spcAft>
                          <a:spcPts val="200"/>
                        </a:spcAft>
                      </a:pPr>
                      <a:r>
                        <a:rPr lang="en-US" sz="1800">
                          <a:effectLst/>
                        </a:rPr>
                        <a:t> </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lnT w="12700" cap="flat" cmpd="sng" algn="ctr">
                      <a:solidFill>
                        <a:schemeClr val="tx1"/>
                      </a:solidFill>
                      <a:prstDash val="solid"/>
                      <a:round/>
                      <a:headEnd type="none" w="med" len="med"/>
                      <a:tailEnd type="none" w="med" len="med"/>
                    </a:lnT>
                  </a:tcPr>
                </a:tc>
                <a:tc>
                  <a:txBody>
                    <a:bodyPr/>
                    <a:lstStyle/>
                    <a:p>
                      <a:pPr algn="ctr">
                        <a:spcBef>
                          <a:spcPts val="200"/>
                        </a:spcBef>
                        <a:spcAft>
                          <a:spcPts val="200"/>
                        </a:spcAft>
                      </a:pPr>
                      <a:r>
                        <a:rPr lang="en-US" sz="1800" kern="1200" dirty="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91115130"/>
                  </a:ext>
                </a:extLst>
              </a:tr>
              <a:tr h="693571">
                <a:tc>
                  <a:txBody>
                    <a:bodyPr/>
                    <a:lstStyle/>
                    <a:p>
                      <a:pPr algn="ctr">
                        <a:spcBef>
                          <a:spcPts val="200"/>
                        </a:spcBef>
                        <a:spcAft>
                          <a:spcPts val="200"/>
                        </a:spcAft>
                      </a:pPr>
                      <a:r>
                        <a:rPr lang="en-US" sz="1800" dirty="0" err="1">
                          <a:effectLst/>
                        </a:rPr>
                        <a:t>Semaglutide</a:t>
                      </a:r>
                      <a:r>
                        <a:rPr lang="en-US" sz="1800" dirty="0">
                          <a:effectLst/>
                        </a:rPr>
                        <a:t> 1.0 mg</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r">
                        <a:spcBef>
                          <a:spcPts val="200"/>
                        </a:spcBef>
                        <a:spcAft>
                          <a:spcPts val="200"/>
                        </a:spcAft>
                      </a:pPr>
                      <a:r>
                        <a:rPr lang="en-US" sz="1800" dirty="0">
                          <a:effectLst/>
                        </a:rPr>
                        <a:t>7.174</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r">
                        <a:spcBef>
                          <a:spcPts val="200"/>
                        </a:spcBef>
                        <a:spcAft>
                          <a:spcPts val="200"/>
                        </a:spcAft>
                      </a:pPr>
                      <a:r>
                        <a:rPr lang="en-US" sz="1800" dirty="0">
                          <a:effectLst/>
                        </a:rPr>
                        <a:t>0.157</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r">
                        <a:spcBef>
                          <a:spcPts val="200"/>
                        </a:spcBef>
                        <a:spcAft>
                          <a:spcPts val="200"/>
                        </a:spcAft>
                      </a:pPr>
                      <a:r>
                        <a:rPr lang="de-CH" sz="1800" dirty="0">
                          <a:effectLst/>
                        </a:rPr>
                        <a:t>11,506</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32865" marR="32865" marT="0" marB="0" anchor="ctr"/>
                </a:tc>
                <a:tc>
                  <a:txBody>
                    <a:bodyPr/>
                    <a:lstStyle/>
                    <a:p>
                      <a:pPr algn="ctr">
                        <a:spcBef>
                          <a:spcPts val="200"/>
                        </a:spcBef>
                        <a:spcAft>
                          <a:spcPts val="200"/>
                        </a:spcAft>
                      </a:pPr>
                      <a:r>
                        <a:rPr lang="de-CH" sz="1800" kern="1200" dirty="0">
                          <a:solidFill>
                            <a:schemeClr val="dk1"/>
                          </a:solidFill>
                          <a:effectLst/>
                          <a:latin typeface="+mn-lt"/>
                          <a:ea typeface="+mn-ea"/>
                          <a:cs typeface="+mn-cs"/>
                        </a:rPr>
                        <a:t>77.3%</a:t>
                      </a:r>
                      <a:endParaRPr lang="en-GB"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432465863"/>
                  </a:ext>
                </a:extLst>
              </a:tr>
            </a:tbl>
          </a:graphicData>
        </a:graphic>
      </p:graphicFrame>
      <p:sp>
        <p:nvSpPr>
          <p:cNvPr id="5" name="TextBox 4">
            <a:extLst>
              <a:ext uri="{FF2B5EF4-FFF2-40B4-BE49-F238E27FC236}">
                <a16:creationId xmlns:a16="http://schemas.microsoft.com/office/drawing/2014/main" id="{AE6DCCC9-C0E2-F8B6-D597-E04349B30F14}"/>
              </a:ext>
            </a:extLst>
          </p:cNvPr>
          <p:cNvSpPr txBox="1"/>
          <p:nvPr/>
        </p:nvSpPr>
        <p:spPr>
          <a:xfrm>
            <a:off x="1379415" y="6199076"/>
            <a:ext cx="7573933" cy="523220"/>
          </a:xfrm>
          <a:prstGeom prst="rect">
            <a:avLst/>
          </a:prstGeom>
          <a:noFill/>
        </p:spPr>
        <p:txBody>
          <a:bodyPr wrap="none" rtlCol="0">
            <a:spAutoFit/>
          </a:bodyPr>
          <a:lstStyle/>
          <a:p>
            <a:r>
              <a:rPr lang="en-GB" sz="1400" baseline="30000" dirty="0">
                <a:latin typeface="+mj-lt"/>
              </a:rPr>
              <a:t>a </a:t>
            </a:r>
            <a:r>
              <a:rPr lang="en-GB" sz="1400" dirty="0">
                <a:latin typeface="+mj-lt"/>
              </a:rPr>
              <a:t>assuming a willingness to pay threshold of £20,000 per QALY gained.</a:t>
            </a:r>
          </a:p>
          <a:p>
            <a:r>
              <a:rPr lang="en-GB" sz="1400" dirty="0">
                <a:latin typeface="+mj-lt"/>
              </a:rPr>
              <a:t>Abbreviations: ICER</a:t>
            </a:r>
            <a:r>
              <a:rPr lang="en-GB" sz="1400" dirty="0">
                <a:effectLst/>
                <a:latin typeface="+mj-lt"/>
                <a:ea typeface="Calibri" panose="020F0502020204030204" pitchFamily="34" charset="0"/>
                <a:cs typeface="Times New Roman" panose="02020603050405020304" pitchFamily="18" charset="0"/>
              </a:rPr>
              <a:t>, incremental cost-effectiveness ratio; QALYs, quality-adjusted life years. </a:t>
            </a:r>
            <a:endParaRPr lang="en-GB" sz="1400" dirty="0">
              <a:latin typeface="+mj-lt"/>
            </a:endParaRPr>
          </a:p>
        </p:txBody>
      </p:sp>
    </p:spTree>
    <p:extLst>
      <p:ext uri="{BB962C8B-B14F-4D97-AF65-F5344CB8AC3E}">
        <p14:creationId xmlns:p14="http://schemas.microsoft.com/office/powerpoint/2010/main" val="1962329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a:xfrm>
            <a:off x="284017" y="151985"/>
            <a:ext cx="11250785" cy="592817"/>
          </a:xfrm>
        </p:spPr>
        <p:txBody>
          <a:bodyPr>
            <a:normAutofit fontScale="90000"/>
          </a:bodyPr>
          <a:lstStyle/>
          <a:p>
            <a:r>
              <a:rPr lang="en-GB" dirty="0"/>
              <a:t>Deterministic scenario analyses</a:t>
            </a:r>
            <a:br>
              <a:rPr lang="en-GB" dirty="0"/>
            </a:br>
            <a:endParaRPr lang="en-GB" dirty="0"/>
          </a:p>
        </p:txBody>
      </p:sp>
      <p:sp>
        <p:nvSpPr>
          <p:cNvPr id="12" name="TextBox 11">
            <a:extLst>
              <a:ext uri="{FF2B5EF4-FFF2-40B4-BE49-F238E27FC236}">
                <a16:creationId xmlns:a16="http://schemas.microsoft.com/office/drawing/2014/main" id="{86DC2620-F29B-8C60-2305-2A24A0117791}"/>
              </a:ext>
            </a:extLst>
          </p:cNvPr>
          <p:cNvSpPr txBox="1"/>
          <p:nvPr/>
        </p:nvSpPr>
        <p:spPr>
          <a:xfrm>
            <a:off x="954156" y="6056969"/>
            <a:ext cx="10849598" cy="692497"/>
          </a:xfrm>
          <a:prstGeom prst="rect">
            <a:avLst/>
          </a:prstGeom>
          <a:noFill/>
        </p:spPr>
        <p:txBody>
          <a:bodyPr wrap="square" rtlCol="0">
            <a:spAutoFit/>
          </a:bodyPr>
          <a:lstStyle/>
          <a:p>
            <a:r>
              <a:rPr lang="en-GB" sz="1300" dirty="0">
                <a:latin typeface="+mj-lt"/>
              </a:rPr>
              <a:t>*Sources: Scenario 5: company response to EAG report, May 2023; Scenarios 1-4, 6-11: additional sensitivity analyses, May 2023.</a:t>
            </a:r>
          </a:p>
          <a:p>
            <a:r>
              <a:rPr lang="en-GB" sz="1300" dirty="0">
                <a:latin typeface="+mj-lt"/>
              </a:rPr>
              <a:t>Abbreviations: </a:t>
            </a:r>
            <a:r>
              <a:rPr lang="en-GB" sz="1300" dirty="0">
                <a:effectLst/>
                <a:latin typeface="+mj-lt"/>
                <a:ea typeface="Calibri" panose="020F0502020204030204" pitchFamily="34" charset="0"/>
                <a:cs typeface="Times New Roman" panose="02020603050405020304" pitchFamily="18" charset="0"/>
              </a:rPr>
              <a:t>BMI, body mass index; HDL, high-density </a:t>
            </a:r>
            <a:r>
              <a:rPr lang="en-GB" sz="1300" dirty="0">
                <a:latin typeface="+mj-lt"/>
                <a:ea typeface="Calibri" panose="020F0502020204030204" pitchFamily="34" charset="0"/>
                <a:cs typeface="Times New Roman" panose="02020603050405020304" pitchFamily="18" charset="0"/>
              </a:rPr>
              <a:t>l</a:t>
            </a:r>
            <a:r>
              <a:rPr lang="en-GB" sz="1300" dirty="0">
                <a:effectLst/>
                <a:latin typeface="+mj-lt"/>
                <a:ea typeface="Calibri" panose="020F0502020204030204" pitchFamily="34" charset="0"/>
                <a:cs typeface="Times New Roman" panose="02020603050405020304" pitchFamily="18" charset="0"/>
              </a:rPr>
              <a:t>ipoprotein; </a:t>
            </a:r>
            <a:r>
              <a:rPr lang="en-GB" sz="1300" dirty="0">
                <a:latin typeface="+mj-lt"/>
              </a:rPr>
              <a:t>ICER</a:t>
            </a:r>
            <a:r>
              <a:rPr lang="en-GB" sz="1300" dirty="0">
                <a:effectLst/>
                <a:latin typeface="+mj-lt"/>
                <a:ea typeface="Calibri" panose="020F0502020204030204" pitchFamily="34" charset="0"/>
                <a:cs typeface="Times New Roman" panose="02020603050405020304" pitchFamily="18" charset="0"/>
              </a:rPr>
              <a:t>, incremental cost-effectiveness ratio; LDL, low-density </a:t>
            </a:r>
            <a:r>
              <a:rPr lang="en-GB" sz="1300" dirty="0">
                <a:latin typeface="+mj-lt"/>
                <a:ea typeface="Calibri" panose="020F0502020204030204" pitchFamily="34" charset="0"/>
                <a:cs typeface="Times New Roman" panose="02020603050405020304" pitchFamily="18" charset="0"/>
              </a:rPr>
              <a:t>l</a:t>
            </a:r>
            <a:r>
              <a:rPr lang="en-GB" sz="1300" dirty="0">
                <a:effectLst/>
                <a:latin typeface="+mj-lt"/>
                <a:ea typeface="Calibri" panose="020F0502020204030204" pitchFamily="34" charset="0"/>
                <a:cs typeface="Times New Roman" panose="02020603050405020304" pitchFamily="18" charset="0"/>
              </a:rPr>
              <a:t>ipoprotein; QALYs, quality-adjusted life years; SBP, systolic blood pressure.</a:t>
            </a:r>
            <a:endParaRPr lang="en-GB" sz="1300" dirty="0">
              <a:latin typeface="+mj-lt"/>
            </a:endParaRPr>
          </a:p>
        </p:txBody>
      </p:sp>
      <p:graphicFrame>
        <p:nvGraphicFramePr>
          <p:cNvPr id="3" name="Table 4" descr="Deterministic scenario analyses by the evidence review group">
            <a:extLst>
              <a:ext uri="{FF2B5EF4-FFF2-40B4-BE49-F238E27FC236}">
                <a16:creationId xmlns:a16="http://schemas.microsoft.com/office/drawing/2014/main" id="{386E32E4-F52E-95A4-06C1-7C54F4C79962}"/>
              </a:ext>
            </a:extLst>
          </p:cNvPr>
          <p:cNvGraphicFramePr>
            <a:graphicFrameLocks noGrp="1"/>
          </p:cNvGraphicFramePr>
          <p:nvPr>
            <p:extLst>
              <p:ext uri="{D42A27DB-BD31-4B8C-83A1-F6EECF244321}">
                <p14:modId xmlns:p14="http://schemas.microsoft.com/office/powerpoint/2010/main" val="2881333818"/>
              </p:ext>
            </p:extLst>
          </p:nvPr>
        </p:nvGraphicFramePr>
        <p:xfrm>
          <a:off x="388246" y="952282"/>
          <a:ext cx="11146556" cy="4991902"/>
        </p:xfrm>
        <a:graphic>
          <a:graphicData uri="http://schemas.openxmlformats.org/drawingml/2006/table">
            <a:tbl>
              <a:tblPr firstRow="1" firstCol="1" bandRow="1">
                <a:tableStyleId>{21E4AEA4-8DFA-4A89-87EB-49C32662AFE0}</a:tableStyleId>
              </a:tblPr>
              <a:tblGrid>
                <a:gridCol w="710807">
                  <a:extLst>
                    <a:ext uri="{9D8B030D-6E8A-4147-A177-3AD203B41FA5}">
                      <a16:colId xmlns:a16="http://schemas.microsoft.com/office/drawing/2014/main" val="3307571819"/>
                    </a:ext>
                  </a:extLst>
                </a:gridCol>
                <a:gridCol w="5174322">
                  <a:extLst>
                    <a:ext uri="{9D8B030D-6E8A-4147-A177-3AD203B41FA5}">
                      <a16:colId xmlns:a16="http://schemas.microsoft.com/office/drawing/2014/main" val="885764709"/>
                    </a:ext>
                  </a:extLst>
                </a:gridCol>
                <a:gridCol w="1695188">
                  <a:extLst>
                    <a:ext uri="{9D8B030D-6E8A-4147-A177-3AD203B41FA5}">
                      <a16:colId xmlns:a16="http://schemas.microsoft.com/office/drawing/2014/main" val="2368713443"/>
                    </a:ext>
                  </a:extLst>
                </a:gridCol>
                <a:gridCol w="1709803">
                  <a:extLst>
                    <a:ext uri="{9D8B030D-6E8A-4147-A177-3AD203B41FA5}">
                      <a16:colId xmlns:a16="http://schemas.microsoft.com/office/drawing/2014/main" val="24591524"/>
                    </a:ext>
                  </a:extLst>
                </a:gridCol>
                <a:gridCol w="1856436">
                  <a:extLst>
                    <a:ext uri="{9D8B030D-6E8A-4147-A177-3AD203B41FA5}">
                      <a16:colId xmlns:a16="http://schemas.microsoft.com/office/drawing/2014/main" val="1599477227"/>
                    </a:ext>
                  </a:extLst>
                </a:gridCol>
              </a:tblGrid>
              <a:tr h="607483">
                <a:tc>
                  <a:txBody>
                    <a:bodyPr/>
                    <a:lstStyle/>
                    <a:p>
                      <a:pPr>
                        <a:lnSpc>
                          <a:spcPct val="95000"/>
                        </a:lnSpc>
                        <a:spcBef>
                          <a:spcPts val="200"/>
                        </a:spcBef>
                        <a:spcAft>
                          <a:spcPts val="200"/>
                        </a:spcAft>
                      </a:pPr>
                      <a:r>
                        <a:rPr lang="en-GB" dirty="0">
                          <a:latin typeface="Arial" panose="020B0604020202020204" pitchFamily="34" charset="0"/>
                        </a:rPr>
                        <a:t>No.</a:t>
                      </a:r>
                    </a:p>
                  </a:txBody>
                  <a:tcPr marL="72000" marR="72000" marT="0" marB="0"/>
                </a:tc>
                <a:tc>
                  <a:txBody>
                    <a:bodyPr/>
                    <a:lstStyle/>
                    <a:p>
                      <a:pPr>
                        <a:lnSpc>
                          <a:spcPct val="95000"/>
                        </a:lnSpc>
                        <a:spcBef>
                          <a:spcPts val="200"/>
                        </a:spcBef>
                        <a:spcAft>
                          <a:spcPts val="200"/>
                        </a:spcAft>
                      </a:pPr>
                      <a:r>
                        <a:rPr lang="en-GB" b="1" dirty="0">
                          <a:solidFill>
                            <a:schemeClr val="bg1"/>
                          </a:solidFill>
                          <a:latin typeface="Arial" panose="020B0604020202020204" pitchFamily="34" charset="0"/>
                        </a:rPr>
                        <a:t>Scenario*</a:t>
                      </a:r>
                    </a:p>
                  </a:txBody>
                  <a:tcPr marL="72000" marR="72000" marT="0" marB="0"/>
                </a:tc>
                <a:tc>
                  <a:txBody>
                    <a:bodyPr/>
                    <a:lstStyle/>
                    <a:p>
                      <a:pPr>
                        <a:lnSpc>
                          <a:spcPct val="95000"/>
                        </a:lnSpc>
                        <a:spcBef>
                          <a:spcPts val="200"/>
                        </a:spcBef>
                        <a:spcAft>
                          <a:spcPts val="200"/>
                        </a:spcAft>
                      </a:pPr>
                      <a:r>
                        <a:rPr lang="en-GB" b="1" dirty="0">
                          <a:solidFill>
                            <a:schemeClr val="bg1"/>
                          </a:solidFill>
                          <a:latin typeface="Arial" panose="020B0604020202020204" pitchFamily="34" charset="0"/>
                        </a:rPr>
                        <a:t>Incremental costs (£) </a:t>
                      </a:r>
                    </a:p>
                  </a:txBody>
                  <a:tcPr marL="72000" marR="72000" marT="0" marB="0"/>
                </a:tc>
                <a:tc>
                  <a:txBody>
                    <a:bodyPr/>
                    <a:lstStyle/>
                    <a:p>
                      <a:pPr>
                        <a:lnSpc>
                          <a:spcPct val="95000"/>
                        </a:lnSpc>
                        <a:spcBef>
                          <a:spcPts val="200"/>
                        </a:spcBef>
                        <a:spcAft>
                          <a:spcPts val="200"/>
                        </a:spcAft>
                      </a:pPr>
                      <a:r>
                        <a:rPr lang="en-GB" b="1" dirty="0">
                          <a:solidFill>
                            <a:schemeClr val="bg1"/>
                          </a:solidFill>
                          <a:latin typeface="Arial" panose="020B0604020202020204" pitchFamily="34" charset="0"/>
                        </a:rPr>
                        <a:t>Incremental QALYs </a:t>
                      </a:r>
                    </a:p>
                  </a:txBody>
                  <a:tcPr marL="72000" marR="72000" marT="0" marB="0"/>
                </a:tc>
                <a:tc>
                  <a:txBody>
                    <a:bodyPr/>
                    <a:lstStyle/>
                    <a:p>
                      <a:pPr marL="0" marR="0" lvl="0" indent="0" algn="l" defTabSz="914400" rtl="0" eaLnBrk="1" fontAlgn="auto" latinLnBrk="0" hangingPunct="1">
                        <a:lnSpc>
                          <a:spcPct val="95000"/>
                        </a:lnSpc>
                        <a:spcBef>
                          <a:spcPts val="200"/>
                        </a:spcBef>
                        <a:spcAft>
                          <a:spcPts val="200"/>
                        </a:spcAft>
                        <a:buClrTx/>
                        <a:buSzTx/>
                        <a:buFontTx/>
                        <a:buNone/>
                        <a:tabLst/>
                        <a:defRPr/>
                      </a:pP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ICER (£/QALY gained)  </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marL="72000" marR="72000" marT="0" marB="0"/>
                </a:tc>
                <a:extLst>
                  <a:ext uri="{0D108BD9-81ED-4DB2-BD59-A6C34878D82A}">
                    <a16:rowId xmlns:a16="http://schemas.microsoft.com/office/drawing/2014/main" val="2444516835"/>
                  </a:ext>
                </a:extLst>
              </a:tr>
              <a:tr h="351201">
                <a:tc>
                  <a:txBody>
                    <a:bodyPr/>
                    <a:lstStyle/>
                    <a:p>
                      <a:pPr>
                        <a:lnSpc>
                          <a:spcPct val="95000"/>
                        </a:lnSpc>
                        <a:spcBef>
                          <a:spcPts val="200"/>
                        </a:spcBef>
                        <a:spcAft>
                          <a:spcPts val="200"/>
                        </a:spcAft>
                      </a:pPr>
                      <a:endParaRPr lang="en-GB" dirty="0">
                        <a:solidFill>
                          <a:schemeClr val="tx1"/>
                        </a:solidFill>
                        <a:latin typeface="Arial" panose="020B0604020202020204" pitchFamily="34" charset="0"/>
                      </a:endParaRPr>
                    </a:p>
                  </a:txBody>
                  <a:tcPr marL="72000" marR="72000" marT="0" marB="0">
                    <a:solidFill>
                      <a:schemeClr val="accent3"/>
                    </a:solidFill>
                  </a:tcPr>
                </a:tc>
                <a:tc>
                  <a:txBody>
                    <a:bodyPr/>
                    <a:lstStyle/>
                    <a:p>
                      <a:pPr marL="0" algn="l" defTabSz="914400" rtl="0" eaLnBrk="1" latinLnBrk="0" hangingPunct="1">
                        <a:lnSpc>
                          <a:spcPct val="95000"/>
                        </a:lnSpc>
                        <a:spcBef>
                          <a:spcPts val="200"/>
                        </a:spcBef>
                        <a:spcAft>
                          <a:spcPts val="200"/>
                        </a:spcAft>
                      </a:pPr>
                      <a:r>
                        <a:rPr lang="en-GB" sz="1800" b="1" kern="1200" dirty="0">
                          <a:solidFill>
                            <a:schemeClr val="tx1"/>
                          </a:solidFill>
                          <a:latin typeface="Arial" panose="020B0604020202020204" pitchFamily="34" charset="0"/>
                        </a:rPr>
                        <a:t>Company revised base case </a:t>
                      </a:r>
                      <a:endParaRPr lang="en-GB" sz="1800" b="1" kern="1200" dirty="0">
                        <a:solidFill>
                          <a:schemeClr val="tx1"/>
                        </a:solidFill>
                        <a:latin typeface="Arial" panose="020B0604020202020204" pitchFamily="34" charset="0"/>
                        <a:ea typeface="+mn-ea"/>
                        <a:cs typeface="+mn-cs"/>
                      </a:endParaRPr>
                    </a:p>
                  </a:txBody>
                  <a:tcPr marL="72000" marR="72000" marT="0" marB="0">
                    <a:solidFill>
                      <a:schemeClr val="accent3"/>
                    </a:solidFill>
                  </a:tcPr>
                </a:tc>
                <a:tc>
                  <a:txBody>
                    <a:bodyPr/>
                    <a:lstStyle/>
                    <a:p>
                      <a:pPr algn="r">
                        <a:lnSpc>
                          <a:spcPct val="95000"/>
                        </a:lnSpc>
                        <a:spcBef>
                          <a:spcPts val="200"/>
                        </a:spcBef>
                        <a:spcAft>
                          <a:spcPts val="200"/>
                        </a:spcAft>
                      </a:pPr>
                      <a:r>
                        <a:rPr lang="en-US" sz="1800" kern="1200" dirty="0">
                          <a:solidFill>
                            <a:schemeClr val="dk1"/>
                          </a:solidFill>
                          <a:latin typeface="+mn-lt"/>
                          <a:ea typeface="+mn-ea"/>
                          <a:cs typeface="+mn-cs"/>
                        </a:rPr>
                        <a:t>1,726</a:t>
                      </a:r>
                      <a:endParaRPr lang="en-GB" sz="1800" kern="1200" dirty="0">
                        <a:solidFill>
                          <a:schemeClr val="dk1"/>
                        </a:solidFill>
                        <a:latin typeface="+mn-lt"/>
                        <a:ea typeface="+mn-ea"/>
                        <a:cs typeface="+mn-cs"/>
                      </a:endParaRPr>
                    </a:p>
                  </a:txBody>
                  <a:tcPr marL="72000" marR="72000" marT="0" marB="0" anchor="b">
                    <a:solidFill>
                      <a:schemeClr val="accent3"/>
                    </a:solidFill>
                  </a:tcPr>
                </a:tc>
                <a:tc>
                  <a:txBody>
                    <a:bodyPr/>
                    <a:lstStyle/>
                    <a:p>
                      <a:pPr algn="r">
                        <a:lnSpc>
                          <a:spcPct val="95000"/>
                        </a:lnSpc>
                        <a:spcBef>
                          <a:spcPts val="200"/>
                        </a:spcBef>
                        <a:spcAft>
                          <a:spcPts val="200"/>
                        </a:spcAft>
                      </a:pPr>
                      <a:r>
                        <a:rPr lang="en-US" sz="1800" kern="1200" dirty="0">
                          <a:solidFill>
                            <a:schemeClr val="dk1"/>
                          </a:solidFill>
                          <a:latin typeface="+mn-lt"/>
                          <a:ea typeface="+mn-ea"/>
                          <a:cs typeface="+mn-cs"/>
                        </a:rPr>
                        <a:t>0.095</a:t>
                      </a:r>
                      <a:endParaRPr lang="en-GB" sz="1800" kern="1200" dirty="0">
                        <a:solidFill>
                          <a:schemeClr val="dk1"/>
                        </a:solidFill>
                        <a:latin typeface="+mn-lt"/>
                        <a:ea typeface="+mn-ea"/>
                        <a:cs typeface="+mn-cs"/>
                      </a:endParaRPr>
                    </a:p>
                  </a:txBody>
                  <a:tcPr marL="72000" marR="72000" marT="0" marB="0" anchor="b">
                    <a:solidFill>
                      <a:schemeClr val="accent3"/>
                    </a:solidFill>
                  </a:tcPr>
                </a:tc>
                <a:tc>
                  <a:txBody>
                    <a:bodyPr/>
                    <a:lstStyle/>
                    <a:p>
                      <a:pPr algn="r">
                        <a:lnSpc>
                          <a:spcPct val="95000"/>
                        </a:lnSpc>
                        <a:spcBef>
                          <a:spcPts val="200"/>
                        </a:spcBef>
                        <a:spcAft>
                          <a:spcPts val="200"/>
                        </a:spcAft>
                      </a:pPr>
                      <a:r>
                        <a:rPr lang="en-US" sz="1800" kern="1200" dirty="0">
                          <a:solidFill>
                            <a:schemeClr val="dk1"/>
                          </a:solidFill>
                          <a:latin typeface="+mn-lt"/>
                          <a:ea typeface="+mn-ea"/>
                          <a:cs typeface="+mn-cs"/>
                        </a:rPr>
                        <a:t>18,115</a:t>
                      </a:r>
                      <a:endParaRPr lang="en-GB" sz="1800" kern="1200" dirty="0">
                        <a:solidFill>
                          <a:schemeClr val="dk1"/>
                        </a:solidFill>
                        <a:latin typeface="+mn-lt"/>
                        <a:ea typeface="+mn-ea"/>
                        <a:cs typeface="+mn-cs"/>
                      </a:endParaRPr>
                    </a:p>
                  </a:txBody>
                  <a:tcPr marL="72000" marR="72000" marT="0" marB="0" anchor="b">
                    <a:solidFill>
                      <a:schemeClr val="accent3"/>
                    </a:solidFill>
                  </a:tcPr>
                </a:tc>
                <a:extLst>
                  <a:ext uri="{0D108BD9-81ED-4DB2-BD59-A6C34878D82A}">
                    <a16:rowId xmlns:a16="http://schemas.microsoft.com/office/drawing/2014/main" val="2335749543"/>
                  </a:ext>
                </a:extLst>
              </a:tr>
              <a:tr h="351201">
                <a:tc>
                  <a:txBody>
                    <a:bodyPr/>
                    <a:lstStyle/>
                    <a:p>
                      <a:pPr>
                        <a:lnSpc>
                          <a:spcPct val="95000"/>
                        </a:lnSpc>
                        <a:spcBef>
                          <a:spcPts val="200"/>
                        </a:spcBef>
                        <a:spcAft>
                          <a:spcPts val="200"/>
                        </a:spcAft>
                      </a:pPr>
                      <a:r>
                        <a:rPr lang="en-GB" dirty="0">
                          <a:latin typeface="Arial" panose="020B0604020202020204" pitchFamily="34" charset="0"/>
                        </a:rPr>
                        <a:t>1</a:t>
                      </a:r>
                    </a:p>
                  </a:txBody>
                  <a:tcPr marL="72000" marR="72000" marT="0" marB="0"/>
                </a:tc>
                <a:tc>
                  <a:txBody>
                    <a:bodyPr/>
                    <a:lstStyle/>
                    <a:p>
                      <a:pPr algn="l">
                        <a:lnSpc>
                          <a:spcPct val="95000"/>
                        </a:lnSpc>
                        <a:spcBef>
                          <a:spcPts val="200"/>
                        </a:spcBef>
                        <a:spcAft>
                          <a:spcPts val="200"/>
                        </a:spcAft>
                      </a:pPr>
                      <a:r>
                        <a:rPr lang="en-GB" sz="1800" dirty="0">
                          <a:effectLst/>
                        </a:rPr>
                        <a:t>No HbA1c difference</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GB" sz="1800" dirty="0">
                          <a:effectLst/>
                        </a:rPr>
                        <a:t>39,085</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903753710"/>
                  </a:ext>
                </a:extLst>
              </a:tr>
              <a:tr h="351201">
                <a:tc>
                  <a:txBody>
                    <a:bodyPr/>
                    <a:lstStyle/>
                    <a:p>
                      <a:pPr>
                        <a:lnSpc>
                          <a:spcPct val="95000"/>
                        </a:lnSpc>
                        <a:spcBef>
                          <a:spcPts val="200"/>
                        </a:spcBef>
                        <a:spcAft>
                          <a:spcPts val="200"/>
                        </a:spcAft>
                      </a:pPr>
                      <a:r>
                        <a:rPr lang="en-GB" dirty="0">
                          <a:latin typeface="Arial" panose="020B0604020202020204" pitchFamily="34" charset="0"/>
                        </a:rPr>
                        <a:t>2</a:t>
                      </a:r>
                    </a:p>
                  </a:txBody>
                  <a:tcPr marL="72000" marR="72000" marT="0" marB="0"/>
                </a:tc>
                <a:tc>
                  <a:txBody>
                    <a:bodyPr/>
                    <a:lstStyle/>
                    <a:p>
                      <a:pPr algn="l">
                        <a:lnSpc>
                          <a:spcPct val="95000"/>
                        </a:lnSpc>
                        <a:spcBef>
                          <a:spcPts val="200"/>
                        </a:spcBef>
                        <a:spcAft>
                          <a:spcPts val="200"/>
                        </a:spcAft>
                      </a:pPr>
                      <a:r>
                        <a:rPr lang="en-GB" sz="1800" dirty="0">
                          <a:effectLst/>
                        </a:rPr>
                        <a:t>No SBP difference</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GB" sz="1800">
                          <a:effectLst/>
                        </a:rPr>
                        <a:t>19,474</a:t>
                      </a:r>
                      <a:endParaRPr lang="en-GB" sz="180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2446858986"/>
                  </a:ext>
                </a:extLst>
              </a:tr>
              <a:tr h="351201">
                <a:tc>
                  <a:txBody>
                    <a:bodyPr/>
                    <a:lstStyle/>
                    <a:p>
                      <a:pPr>
                        <a:lnSpc>
                          <a:spcPct val="95000"/>
                        </a:lnSpc>
                        <a:spcBef>
                          <a:spcPts val="200"/>
                        </a:spcBef>
                        <a:spcAft>
                          <a:spcPts val="200"/>
                        </a:spcAft>
                      </a:pPr>
                      <a:r>
                        <a:rPr lang="en-GB" dirty="0">
                          <a:latin typeface="Arial" panose="020B0604020202020204" pitchFamily="34" charset="0"/>
                        </a:rPr>
                        <a:t>3</a:t>
                      </a:r>
                    </a:p>
                  </a:txBody>
                  <a:tcPr marL="72000" marR="72000" marT="0" marB="0"/>
                </a:tc>
                <a:tc>
                  <a:txBody>
                    <a:bodyPr/>
                    <a:lstStyle/>
                    <a:p>
                      <a:pPr algn="l">
                        <a:lnSpc>
                          <a:spcPct val="95000"/>
                        </a:lnSpc>
                        <a:spcBef>
                          <a:spcPts val="200"/>
                        </a:spcBef>
                        <a:spcAft>
                          <a:spcPts val="200"/>
                        </a:spcAft>
                      </a:pPr>
                      <a:r>
                        <a:rPr lang="en-GB" sz="1800" dirty="0">
                          <a:effectLst/>
                        </a:rPr>
                        <a:t>No serum lipids difference</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GB" sz="1800" dirty="0">
                          <a:effectLst/>
                        </a:rPr>
                        <a:t>18,433</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2627202869"/>
                  </a:ext>
                </a:extLst>
              </a:tr>
              <a:tr h="351201">
                <a:tc>
                  <a:txBody>
                    <a:bodyPr/>
                    <a:lstStyle/>
                    <a:p>
                      <a:pPr>
                        <a:lnSpc>
                          <a:spcPct val="95000"/>
                        </a:lnSpc>
                        <a:spcBef>
                          <a:spcPts val="200"/>
                        </a:spcBef>
                        <a:spcAft>
                          <a:spcPts val="200"/>
                        </a:spcAft>
                      </a:pPr>
                      <a:r>
                        <a:rPr lang="en-GB" dirty="0">
                          <a:latin typeface="Arial" panose="020B0604020202020204" pitchFamily="34" charset="0"/>
                        </a:rPr>
                        <a:t>4</a:t>
                      </a:r>
                    </a:p>
                  </a:txBody>
                  <a:tcPr marL="72000" marR="72000" marT="0" marB="0"/>
                </a:tc>
                <a:tc>
                  <a:txBody>
                    <a:bodyPr/>
                    <a:lstStyle/>
                    <a:p>
                      <a:pPr algn="l">
                        <a:lnSpc>
                          <a:spcPct val="95000"/>
                        </a:lnSpc>
                        <a:spcBef>
                          <a:spcPts val="200"/>
                        </a:spcBef>
                        <a:spcAft>
                          <a:spcPts val="200"/>
                        </a:spcAft>
                      </a:pPr>
                      <a:r>
                        <a:rPr lang="en-GB" sz="1800" dirty="0">
                          <a:effectLst/>
                        </a:rPr>
                        <a:t>No BMI difference</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GB" sz="1800" dirty="0">
                          <a:effectLst/>
                        </a:rPr>
                        <a:t>30,878</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968747016"/>
                  </a:ext>
                </a:extLst>
              </a:tr>
              <a:tr h="512564">
                <a:tc>
                  <a:txBody>
                    <a:bodyPr/>
                    <a:lstStyle/>
                    <a:p>
                      <a:pPr>
                        <a:lnSpc>
                          <a:spcPct val="95000"/>
                        </a:lnSpc>
                        <a:spcBef>
                          <a:spcPts val="200"/>
                        </a:spcBef>
                        <a:spcAft>
                          <a:spcPts val="200"/>
                        </a:spcAft>
                      </a:pPr>
                      <a:r>
                        <a:rPr lang="en-GB" dirty="0">
                          <a:latin typeface="Arial" panose="020B0604020202020204" pitchFamily="34" charset="0"/>
                        </a:rPr>
                        <a:t>5</a:t>
                      </a:r>
                    </a:p>
                  </a:txBody>
                  <a:tcPr marL="72000" marR="72000" marT="0" marB="0"/>
                </a:tc>
                <a:tc>
                  <a:txBody>
                    <a:bodyPr/>
                    <a:lstStyle/>
                    <a:p>
                      <a:pPr algn="l">
                        <a:lnSpc>
                          <a:spcPct val="95000"/>
                        </a:lnSpc>
                        <a:spcBef>
                          <a:spcPts val="200"/>
                        </a:spcBef>
                        <a:spcAft>
                          <a:spcPts val="200"/>
                        </a:spcAft>
                      </a:pPr>
                      <a:r>
                        <a:rPr lang="en-GB" sz="1800" kern="1200" dirty="0">
                          <a:solidFill>
                            <a:schemeClr val="dk1"/>
                          </a:solidFill>
                          <a:effectLst/>
                          <a:latin typeface="+mn-lt"/>
                          <a:ea typeface="+mn-ea"/>
                          <a:cs typeface="+mn-cs"/>
                        </a:rPr>
                        <a:t>HDL and LDL changes for tirzepatide matched to dulaglutide </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US" sz="1800" kern="1200" dirty="0">
                          <a:solidFill>
                            <a:schemeClr val="dk1"/>
                          </a:solidFill>
                          <a:latin typeface="+mn-lt"/>
                          <a:ea typeface="+mn-ea"/>
                          <a:cs typeface="+mn-cs"/>
                        </a:rPr>
                        <a:t>1,745</a:t>
                      </a:r>
                      <a:endParaRPr lang="en-GB" sz="1800" kern="1200" dirty="0">
                        <a:solidFill>
                          <a:schemeClr val="dk1"/>
                        </a:solidFill>
                        <a:latin typeface="+mn-lt"/>
                        <a:ea typeface="+mn-ea"/>
                        <a:cs typeface="+mn-cs"/>
                      </a:endParaRPr>
                    </a:p>
                  </a:txBody>
                  <a:tcPr marL="72000" marR="72000" marT="0" marB="0" anchor="b"/>
                </a:tc>
                <a:tc>
                  <a:txBody>
                    <a:bodyPr/>
                    <a:lstStyle/>
                    <a:p>
                      <a:pPr algn="r">
                        <a:lnSpc>
                          <a:spcPct val="95000"/>
                        </a:lnSpc>
                        <a:spcBef>
                          <a:spcPts val="200"/>
                        </a:spcBef>
                        <a:spcAft>
                          <a:spcPts val="200"/>
                        </a:spcAft>
                      </a:pPr>
                      <a:r>
                        <a:rPr lang="en-US" sz="1800" kern="1200" dirty="0">
                          <a:solidFill>
                            <a:schemeClr val="dk1"/>
                          </a:solidFill>
                          <a:latin typeface="+mn-lt"/>
                          <a:ea typeface="+mn-ea"/>
                          <a:cs typeface="+mn-cs"/>
                        </a:rPr>
                        <a:t>0.088</a:t>
                      </a:r>
                      <a:endParaRPr lang="en-GB" sz="1800" kern="1200" dirty="0">
                        <a:solidFill>
                          <a:schemeClr val="dk1"/>
                        </a:solidFill>
                        <a:latin typeface="+mn-lt"/>
                        <a:ea typeface="+mn-ea"/>
                        <a:cs typeface="+mn-cs"/>
                      </a:endParaRPr>
                    </a:p>
                  </a:txBody>
                  <a:tcPr marL="72000" marR="72000" marT="0" marB="0" anchor="b"/>
                </a:tc>
                <a:tc>
                  <a:txBody>
                    <a:bodyPr/>
                    <a:lstStyle/>
                    <a:p>
                      <a:pPr algn="r">
                        <a:lnSpc>
                          <a:spcPct val="95000"/>
                        </a:lnSpc>
                        <a:spcBef>
                          <a:spcPts val="200"/>
                        </a:spcBef>
                        <a:spcAft>
                          <a:spcPts val="200"/>
                        </a:spcAft>
                      </a:pPr>
                      <a:r>
                        <a:rPr lang="en-US" sz="1800" kern="1200" dirty="0">
                          <a:solidFill>
                            <a:schemeClr val="dk1"/>
                          </a:solidFill>
                          <a:latin typeface="+mn-lt"/>
                          <a:ea typeface="+mn-ea"/>
                          <a:cs typeface="+mn-cs"/>
                        </a:rPr>
                        <a:t>19,724</a:t>
                      </a:r>
                      <a:endParaRPr lang="en-GB" sz="1800" kern="1200" dirty="0">
                        <a:solidFill>
                          <a:schemeClr val="dk1"/>
                        </a:solidFill>
                        <a:latin typeface="+mn-lt"/>
                        <a:ea typeface="+mn-ea"/>
                        <a:cs typeface="+mn-cs"/>
                      </a:endParaRPr>
                    </a:p>
                  </a:txBody>
                  <a:tcPr marL="72000" marR="72000" marT="0" marB="0" anchor="b"/>
                </a:tc>
                <a:extLst>
                  <a:ext uri="{0D108BD9-81ED-4DB2-BD59-A6C34878D82A}">
                    <a16:rowId xmlns:a16="http://schemas.microsoft.com/office/drawing/2014/main" val="2315883766"/>
                  </a:ext>
                </a:extLst>
              </a:tr>
              <a:tr h="351201">
                <a:tc>
                  <a:txBody>
                    <a:bodyPr/>
                    <a:lstStyle/>
                    <a:p>
                      <a:pPr>
                        <a:lnSpc>
                          <a:spcPct val="95000"/>
                        </a:lnSpc>
                        <a:spcBef>
                          <a:spcPts val="200"/>
                        </a:spcBef>
                        <a:spcAft>
                          <a:spcPts val="200"/>
                        </a:spcAft>
                      </a:pPr>
                      <a:r>
                        <a:rPr lang="en-GB" dirty="0">
                          <a:latin typeface="Arial" panose="020B0604020202020204" pitchFamily="34" charset="0"/>
                        </a:rPr>
                        <a:t>6</a:t>
                      </a:r>
                    </a:p>
                  </a:txBody>
                  <a:tcPr marL="72000" marR="72000" marT="0" marB="0"/>
                </a:tc>
                <a:tc>
                  <a:txBody>
                    <a:bodyPr/>
                    <a:lstStyle/>
                    <a:p>
                      <a:pPr algn="l">
                        <a:lnSpc>
                          <a:spcPct val="95000"/>
                        </a:lnSpc>
                        <a:spcBef>
                          <a:spcPts val="200"/>
                        </a:spcBef>
                        <a:spcAft>
                          <a:spcPts val="200"/>
                        </a:spcAft>
                      </a:pPr>
                      <a:r>
                        <a:rPr lang="en-GB" sz="1800" dirty="0">
                          <a:effectLst/>
                        </a:rPr>
                        <a:t>Only HbA1c difference between treatments</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GB" sz="1800" dirty="0">
                          <a:effectLst/>
                        </a:rPr>
                        <a:t>35,059</a:t>
                      </a:r>
                      <a:endParaRPr lang="en-GB" sz="1800" dirty="0">
                        <a:solidFill>
                          <a:srgbClr val="1F497D"/>
                        </a:solidFill>
                        <a:effectLst/>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2967609623"/>
                  </a:ext>
                </a:extLst>
              </a:tr>
              <a:tr h="351201">
                <a:tc>
                  <a:txBody>
                    <a:bodyPr/>
                    <a:lstStyle/>
                    <a:p>
                      <a:pPr>
                        <a:lnSpc>
                          <a:spcPct val="95000"/>
                        </a:lnSpc>
                        <a:spcBef>
                          <a:spcPts val="200"/>
                        </a:spcBef>
                        <a:spcAft>
                          <a:spcPts val="200"/>
                        </a:spcAft>
                      </a:pPr>
                      <a:r>
                        <a:rPr lang="en-GB" dirty="0">
                          <a:latin typeface="Arial" panose="020B0604020202020204" pitchFamily="34" charset="0"/>
                        </a:rPr>
                        <a:t>7</a:t>
                      </a:r>
                    </a:p>
                  </a:txBody>
                  <a:tcPr marL="72000" marR="72000" marT="0" marB="0"/>
                </a:tc>
                <a:tc>
                  <a:txBody>
                    <a:bodyPr/>
                    <a:lstStyle/>
                    <a:p>
                      <a:pPr algn="l">
                        <a:lnSpc>
                          <a:spcPct val="95000"/>
                        </a:lnSpc>
                        <a:spcBef>
                          <a:spcPts val="200"/>
                        </a:spcBef>
                        <a:spcAft>
                          <a:spcPts val="200"/>
                        </a:spcAft>
                      </a:pPr>
                      <a:r>
                        <a:rPr lang="en-US" sz="1800" kern="1200" dirty="0">
                          <a:solidFill>
                            <a:schemeClr val="dk1"/>
                          </a:solidFill>
                          <a:effectLst/>
                          <a:latin typeface="+mn-lt"/>
                          <a:ea typeface="+mn-ea"/>
                          <a:cs typeface="+mn-cs"/>
                        </a:rPr>
                        <a:t>Intensification to insulin after 3 years</a:t>
                      </a:r>
                      <a:endParaRPr lang="en-GB" sz="1800" kern="1200" dirty="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US" sz="1800" kern="1200" dirty="0">
                          <a:solidFill>
                            <a:schemeClr val="dk1"/>
                          </a:solidFill>
                          <a:effectLst/>
                          <a:latin typeface="+mn-lt"/>
                          <a:ea typeface="+mn-ea"/>
                          <a:cs typeface="+mn-cs"/>
                        </a:rPr>
                        <a:t>17,512</a:t>
                      </a:r>
                      <a:endParaRPr lang="en-GB" sz="1800" kern="1200" dirty="0">
                        <a:solidFill>
                          <a:schemeClr val="dk1"/>
                        </a:solidFill>
                        <a:effectLst/>
                        <a:latin typeface="+mn-lt"/>
                        <a:ea typeface="+mn-ea"/>
                        <a:cs typeface="+mn-cs"/>
                      </a:endParaRPr>
                    </a:p>
                  </a:txBody>
                  <a:tcPr marL="72000" marR="72000" marT="0" marB="0" anchor="ctr"/>
                </a:tc>
                <a:extLst>
                  <a:ext uri="{0D108BD9-81ED-4DB2-BD59-A6C34878D82A}">
                    <a16:rowId xmlns:a16="http://schemas.microsoft.com/office/drawing/2014/main" val="222038877"/>
                  </a:ext>
                </a:extLst>
              </a:tr>
              <a:tr h="351201">
                <a:tc>
                  <a:txBody>
                    <a:bodyPr/>
                    <a:lstStyle/>
                    <a:p>
                      <a:pPr>
                        <a:lnSpc>
                          <a:spcPct val="95000"/>
                        </a:lnSpc>
                        <a:spcBef>
                          <a:spcPts val="200"/>
                        </a:spcBef>
                        <a:spcAft>
                          <a:spcPts val="200"/>
                        </a:spcAft>
                      </a:pPr>
                      <a:r>
                        <a:rPr lang="en-GB" dirty="0">
                          <a:latin typeface="Arial" panose="020B0604020202020204" pitchFamily="34" charset="0"/>
                        </a:rPr>
                        <a:t>8</a:t>
                      </a:r>
                    </a:p>
                  </a:txBody>
                  <a:tcPr marL="72000" marR="72000" marT="0" marB="0"/>
                </a:tc>
                <a:tc>
                  <a:txBody>
                    <a:bodyPr/>
                    <a:lstStyle/>
                    <a:p>
                      <a:pPr algn="l">
                        <a:lnSpc>
                          <a:spcPct val="95000"/>
                        </a:lnSpc>
                        <a:spcBef>
                          <a:spcPts val="200"/>
                        </a:spcBef>
                        <a:spcAft>
                          <a:spcPts val="200"/>
                        </a:spcAft>
                      </a:pPr>
                      <a:r>
                        <a:rPr lang="en-US" sz="1800" kern="1200" dirty="0">
                          <a:solidFill>
                            <a:schemeClr val="dk1"/>
                          </a:solidFill>
                          <a:effectLst/>
                          <a:latin typeface="+mn-lt"/>
                          <a:ea typeface="+mn-ea"/>
                          <a:cs typeface="+mn-cs"/>
                        </a:rPr>
                        <a:t>Intensification to insulin after 5 years</a:t>
                      </a:r>
                      <a:endParaRPr lang="en-GB" sz="1800" kern="1200" dirty="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US" sz="1800" kern="1200" dirty="0">
                          <a:solidFill>
                            <a:schemeClr val="dk1"/>
                          </a:solidFill>
                          <a:effectLst/>
                          <a:latin typeface="+mn-lt"/>
                          <a:ea typeface="+mn-ea"/>
                          <a:cs typeface="+mn-cs"/>
                        </a:rPr>
                        <a:t>23,939</a:t>
                      </a:r>
                      <a:endParaRPr lang="en-GB" sz="1800" kern="1200" dirty="0">
                        <a:solidFill>
                          <a:schemeClr val="dk1"/>
                        </a:solidFill>
                        <a:effectLst/>
                        <a:latin typeface="+mn-lt"/>
                        <a:ea typeface="+mn-ea"/>
                        <a:cs typeface="+mn-cs"/>
                      </a:endParaRPr>
                    </a:p>
                  </a:txBody>
                  <a:tcPr marL="72000" marR="72000" marT="0" marB="0" anchor="ctr"/>
                </a:tc>
                <a:extLst>
                  <a:ext uri="{0D108BD9-81ED-4DB2-BD59-A6C34878D82A}">
                    <a16:rowId xmlns:a16="http://schemas.microsoft.com/office/drawing/2014/main" val="2702378007"/>
                  </a:ext>
                </a:extLst>
              </a:tr>
              <a:tr h="351201">
                <a:tc>
                  <a:txBody>
                    <a:bodyPr/>
                    <a:lstStyle/>
                    <a:p>
                      <a:pPr>
                        <a:lnSpc>
                          <a:spcPct val="95000"/>
                        </a:lnSpc>
                        <a:spcBef>
                          <a:spcPts val="200"/>
                        </a:spcBef>
                        <a:spcAft>
                          <a:spcPts val="200"/>
                        </a:spcAft>
                      </a:pPr>
                      <a:r>
                        <a:rPr lang="en-GB" dirty="0">
                          <a:latin typeface="Arial" panose="020B0604020202020204" pitchFamily="34" charset="0"/>
                        </a:rPr>
                        <a:t>9</a:t>
                      </a:r>
                    </a:p>
                  </a:txBody>
                  <a:tcPr marL="72000" marR="72000" marT="0" marB="0"/>
                </a:tc>
                <a:tc>
                  <a:txBody>
                    <a:bodyPr/>
                    <a:lstStyle/>
                    <a:p>
                      <a:pPr algn="l">
                        <a:lnSpc>
                          <a:spcPct val="95000"/>
                        </a:lnSpc>
                        <a:spcBef>
                          <a:spcPts val="200"/>
                        </a:spcBef>
                        <a:spcAft>
                          <a:spcPts val="200"/>
                        </a:spcAft>
                      </a:pPr>
                      <a:r>
                        <a:rPr lang="en-US" sz="1800" kern="1200" dirty="0">
                          <a:solidFill>
                            <a:schemeClr val="dk1"/>
                          </a:solidFill>
                          <a:effectLst/>
                          <a:latin typeface="+mn-lt"/>
                          <a:ea typeface="+mn-ea"/>
                          <a:cs typeface="+mn-cs"/>
                        </a:rPr>
                        <a:t>Second intensification to basal-bolus therapy</a:t>
                      </a:r>
                      <a:endParaRPr lang="en-GB" sz="1800" kern="1200" dirty="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US" sz="1800" kern="1200" dirty="0">
                          <a:solidFill>
                            <a:schemeClr val="dk1"/>
                          </a:solidFill>
                          <a:effectLst/>
                          <a:latin typeface="+mn-lt"/>
                          <a:ea typeface="+mn-ea"/>
                          <a:cs typeface="+mn-cs"/>
                        </a:rPr>
                        <a:t>15,845</a:t>
                      </a:r>
                      <a:endParaRPr lang="en-GB" sz="1800" kern="1200" dirty="0">
                        <a:solidFill>
                          <a:schemeClr val="dk1"/>
                        </a:solidFill>
                        <a:effectLst/>
                        <a:latin typeface="+mn-lt"/>
                        <a:ea typeface="+mn-ea"/>
                        <a:cs typeface="+mn-cs"/>
                      </a:endParaRPr>
                    </a:p>
                  </a:txBody>
                  <a:tcPr marL="72000" marR="72000" marT="0" marB="0" anchor="ctr"/>
                </a:tc>
                <a:extLst>
                  <a:ext uri="{0D108BD9-81ED-4DB2-BD59-A6C34878D82A}">
                    <a16:rowId xmlns:a16="http://schemas.microsoft.com/office/drawing/2014/main" val="2175487333"/>
                  </a:ext>
                </a:extLst>
              </a:tr>
              <a:tr h="351201">
                <a:tc>
                  <a:txBody>
                    <a:bodyPr/>
                    <a:lstStyle/>
                    <a:p>
                      <a:pPr>
                        <a:lnSpc>
                          <a:spcPct val="95000"/>
                        </a:lnSpc>
                        <a:spcBef>
                          <a:spcPts val="200"/>
                        </a:spcBef>
                        <a:spcAft>
                          <a:spcPts val="200"/>
                        </a:spcAft>
                      </a:pPr>
                      <a:r>
                        <a:rPr lang="en-GB" dirty="0">
                          <a:latin typeface="Arial" panose="020B0604020202020204" pitchFamily="34" charset="0"/>
                        </a:rPr>
                        <a:t>10</a:t>
                      </a:r>
                    </a:p>
                  </a:txBody>
                  <a:tcPr marL="72000" marR="72000" marT="0" marB="0"/>
                </a:tc>
                <a:tc>
                  <a:txBody>
                    <a:bodyPr/>
                    <a:lstStyle/>
                    <a:p>
                      <a:pPr algn="l">
                        <a:lnSpc>
                          <a:spcPct val="95000"/>
                        </a:lnSpc>
                        <a:spcBef>
                          <a:spcPts val="200"/>
                        </a:spcBef>
                        <a:spcAft>
                          <a:spcPts val="200"/>
                        </a:spcAft>
                      </a:pPr>
                      <a:r>
                        <a:rPr lang="en-US" sz="1800" kern="1200" dirty="0">
                          <a:solidFill>
                            <a:schemeClr val="dk1"/>
                          </a:solidFill>
                          <a:effectLst/>
                          <a:latin typeface="+mn-lt"/>
                          <a:ea typeface="+mn-ea"/>
                          <a:cs typeface="+mn-cs"/>
                        </a:rPr>
                        <a:t>Intensification at HbA1c 8.5% threshold</a:t>
                      </a:r>
                      <a:endParaRPr lang="en-GB" sz="1800" kern="1200" dirty="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US" sz="1800" kern="1200" dirty="0">
                          <a:solidFill>
                            <a:schemeClr val="dk1"/>
                          </a:solidFill>
                          <a:effectLst/>
                          <a:latin typeface="+mn-lt"/>
                          <a:ea typeface="+mn-ea"/>
                          <a:cs typeface="+mn-cs"/>
                        </a:rPr>
                        <a:t>27,251</a:t>
                      </a:r>
                      <a:endParaRPr lang="en-GB" sz="1800" kern="1200" dirty="0">
                        <a:solidFill>
                          <a:schemeClr val="dk1"/>
                        </a:solidFill>
                        <a:effectLst/>
                        <a:latin typeface="+mn-lt"/>
                        <a:ea typeface="+mn-ea"/>
                        <a:cs typeface="+mn-cs"/>
                      </a:endParaRPr>
                    </a:p>
                  </a:txBody>
                  <a:tcPr marL="72000" marR="72000" marT="0" marB="0" anchor="ctr"/>
                </a:tc>
                <a:extLst>
                  <a:ext uri="{0D108BD9-81ED-4DB2-BD59-A6C34878D82A}">
                    <a16:rowId xmlns:a16="http://schemas.microsoft.com/office/drawing/2014/main" val="4199022559"/>
                  </a:ext>
                </a:extLst>
              </a:tr>
              <a:tr h="351201">
                <a:tc>
                  <a:txBody>
                    <a:bodyPr/>
                    <a:lstStyle/>
                    <a:p>
                      <a:pPr>
                        <a:lnSpc>
                          <a:spcPct val="95000"/>
                        </a:lnSpc>
                        <a:spcBef>
                          <a:spcPts val="200"/>
                        </a:spcBef>
                        <a:spcAft>
                          <a:spcPts val="200"/>
                        </a:spcAft>
                      </a:pPr>
                      <a:r>
                        <a:rPr lang="en-GB" dirty="0">
                          <a:latin typeface="Arial" panose="020B0604020202020204" pitchFamily="34" charset="0"/>
                        </a:rPr>
                        <a:t>11</a:t>
                      </a:r>
                    </a:p>
                  </a:txBody>
                  <a:tcPr marL="72000" marR="72000" marT="0" marB="0"/>
                </a:tc>
                <a:tc>
                  <a:txBody>
                    <a:bodyPr/>
                    <a:lstStyle/>
                    <a:p>
                      <a:pPr algn="l">
                        <a:lnSpc>
                          <a:spcPct val="95000"/>
                        </a:lnSpc>
                        <a:spcBef>
                          <a:spcPts val="200"/>
                        </a:spcBef>
                        <a:spcAft>
                          <a:spcPts val="200"/>
                        </a:spcAft>
                      </a:pPr>
                      <a:r>
                        <a:rPr lang="en-US" sz="1800" kern="1200" dirty="0">
                          <a:solidFill>
                            <a:schemeClr val="dk1"/>
                          </a:solidFill>
                          <a:effectLst/>
                          <a:latin typeface="+mn-lt"/>
                          <a:ea typeface="+mn-ea"/>
                          <a:cs typeface="+mn-cs"/>
                        </a:rPr>
                        <a:t>Intensification at HbA1c 9.5% threshold</a:t>
                      </a:r>
                      <a:endParaRPr lang="en-GB" sz="1800" kern="1200" dirty="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lnSpc>
                          <a:spcPct val="95000"/>
                        </a:lnSpc>
                        <a:spcBef>
                          <a:spcPts val="200"/>
                        </a:spcBef>
                        <a:spcAft>
                          <a:spcPts val="200"/>
                        </a:spcAft>
                      </a:pPr>
                      <a:r>
                        <a:rPr lang="en-US" sz="1800" kern="1200" dirty="0">
                          <a:solidFill>
                            <a:schemeClr val="dk1"/>
                          </a:solidFill>
                          <a:effectLst/>
                          <a:latin typeface="+mn-lt"/>
                          <a:ea typeface="+mn-ea"/>
                          <a:cs typeface="+mn-cs"/>
                        </a:rPr>
                        <a:t>33,008</a:t>
                      </a:r>
                      <a:endParaRPr lang="en-GB" sz="1800" kern="1200" dirty="0">
                        <a:solidFill>
                          <a:schemeClr val="dk1"/>
                        </a:solidFill>
                        <a:effectLst/>
                        <a:latin typeface="+mn-lt"/>
                        <a:ea typeface="+mn-ea"/>
                        <a:cs typeface="+mn-cs"/>
                      </a:endParaRPr>
                    </a:p>
                  </a:txBody>
                  <a:tcPr marL="72000" marR="72000" marT="0" marB="0" anchor="ctr"/>
                </a:tc>
                <a:extLst>
                  <a:ext uri="{0D108BD9-81ED-4DB2-BD59-A6C34878D82A}">
                    <a16:rowId xmlns:a16="http://schemas.microsoft.com/office/drawing/2014/main" val="3948421110"/>
                  </a:ext>
                </a:extLst>
              </a:tr>
            </a:tbl>
          </a:graphicData>
        </a:graphic>
      </p:graphicFrame>
      <p:sp>
        <p:nvSpPr>
          <p:cNvPr id="4" name="TextBox 3">
            <a:extLst>
              <a:ext uri="{FF2B5EF4-FFF2-40B4-BE49-F238E27FC236}">
                <a16:creationId xmlns:a16="http://schemas.microsoft.com/office/drawing/2014/main" id="{12F01855-9388-254B-9AA4-EEDB1A75A3F8}"/>
              </a:ext>
            </a:extLst>
          </p:cNvPr>
          <p:cNvSpPr txBox="1"/>
          <p:nvPr/>
        </p:nvSpPr>
        <p:spPr>
          <a:xfrm>
            <a:off x="284017" y="521395"/>
            <a:ext cx="11519737" cy="430887"/>
          </a:xfrm>
          <a:prstGeom prst="rect">
            <a:avLst/>
          </a:prstGeom>
          <a:noFill/>
        </p:spPr>
        <p:txBody>
          <a:bodyPr wrap="square" rtlCol="0">
            <a:spAutoFit/>
          </a:bodyPr>
          <a:lstStyle/>
          <a:p>
            <a:r>
              <a:rPr lang="en-GB" sz="2200" dirty="0"/>
              <a:t>Clinical drivers and duration of therapy: tirzepatide 10 mg vs </a:t>
            </a:r>
            <a:r>
              <a:rPr lang="en-GB" sz="2200" dirty="0" err="1"/>
              <a:t>semaglutide</a:t>
            </a:r>
            <a:r>
              <a:rPr lang="en-GB" sz="2200" dirty="0"/>
              <a:t> 1.0 </a:t>
            </a:r>
            <a:r>
              <a:rPr lang="en-GB" sz="2200" dirty="0" err="1"/>
              <a:t>mg</a:t>
            </a:r>
            <a:r>
              <a:rPr lang="en-GB" sz="2200" baseline="30000" dirty="0" err="1"/>
              <a:t>a</a:t>
            </a:r>
            <a:r>
              <a:rPr lang="en-GB" sz="2200" dirty="0"/>
              <a:t> </a:t>
            </a:r>
            <a:endParaRPr lang="en-GB" sz="2200" b="1" dirty="0">
              <a:solidFill>
                <a:schemeClr val="bg1"/>
              </a:solidFill>
              <a:latin typeface="Arial" panose="020B0604020202020204" pitchFamily="34" charset="0"/>
            </a:endParaRPr>
          </a:p>
        </p:txBody>
      </p:sp>
      <p:sp>
        <p:nvSpPr>
          <p:cNvPr id="5" name="Rectangle 4" descr="Marker showing slides are confidential ">
            <a:extLst>
              <a:ext uri="{FF2B5EF4-FFF2-40B4-BE49-F238E27FC236}">
                <a16:creationId xmlns:a16="http://schemas.microsoft.com/office/drawing/2014/main" id="{797BFC4F-5E44-E6A8-1F88-CAE4F9B8A727}"/>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947823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a:xfrm>
            <a:off x="284017" y="246062"/>
            <a:ext cx="11250785" cy="592817"/>
          </a:xfrm>
        </p:spPr>
        <p:txBody>
          <a:bodyPr>
            <a:normAutofit fontScale="90000"/>
          </a:bodyPr>
          <a:lstStyle/>
          <a:p>
            <a:r>
              <a:rPr lang="en-GB" dirty="0"/>
              <a:t>Deterministic scenario analyses</a:t>
            </a:r>
            <a:br>
              <a:rPr lang="en-GB" dirty="0"/>
            </a:br>
            <a:endParaRPr lang="en-GB" dirty="0"/>
          </a:p>
        </p:txBody>
      </p:sp>
      <p:sp>
        <p:nvSpPr>
          <p:cNvPr id="12" name="TextBox 11">
            <a:extLst>
              <a:ext uri="{FF2B5EF4-FFF2-40B4-BE49-F238E27FC236}">
                <a16:creationId xmlns:a16="http://schemas.microsoft.com/office/drawing/2014/main" id="{86DC2620-F29B-8C60-2305-2A24A0117791}"/>
              </a:ext>
            </a:extLst>
          </p:cNvPr>
          <p:cNvSpPr txBox="1"/>
          <p:nvPr/>
        </p:nvSpPr>
        <p:spPr>
          <a:xfrm>
            <a:off x="1059375" y="6316646"/>
            <a:ext cx="10250882" cy="523220"/>
          </a:xfrm>
          <a:prstGeom prst="rect">
            <a:avLst/>
          </a:prstGeom>
          <a:noFill/>
        </p:spPr>
        <p:txBody>
          <a:bodyPr wrap="square" rtlCol="0">
            <a:spAutoFit/>
          </a:bodyPr>
          <a:lstStyle/>
          <a:p>
            <a:r>
              <a:rPr lang="en-GB" sz="1400" dirty="0">
                <a:latin typeface="+mj-lt"/>
              </a:rPr>
              <a:t>*Sources: Scenario 1: company response to EAG report, May 2023; Scenarios 2-6: additional sensitivity analyses, May 2023.</a:t>
            </a:r>
          </a:p>
          <a:p>
            <a:r>
              <a:rPr lang="en-GB" sz="1400" dirty="0">
                <a:latin typeface="+mj-lt"/>
              </a:rPr>
              <a:t>Abbreviations: </a:t>
            </a:r>
            <a:r>
              <a:rPr lang="en-GB" sz="1400" dirty="0">
                <a:effectLst/>
                <a:latin typeface="+mj-lt"/>
                <a:ea typeface="Calibri" panose="020F0502020204030204" pitchFamily="34" charset="0"/>
                <a:cs typeface="Times New Roman" panose="02020603050405020304" pitchFamily="18" charset="0"/>
              </a:rPr>
              <a:t>BMI, body mass index; </a:t>
            </a:r>
            <a:r>
              <a:rPr lang="en-GB" sz="1400" dirty="0">
                <a:latin typeface="+mj-lt"/>
              </a:rPr>
              <a:t>ICER</a:t>
            </a:r>
            <a:r>
              <a:rPr lang="en-GB" sz="1400" dirty="0">
                <a:effectLst/>
                <a:latin typeface="+mj-lt"/>
                <a:ea typeface="Calibri" panose="020F0502020204030204" pitchFamily="34" charset="0"/>
                <a:cs typeface="Times New Roman" panose="02020603050405020304" pitchFamily="18" charset="0"/>
              </a:rPr>
              <a:t>, incremental cost-effectiveness ratio; QALYs, quality-adjusted life years.</a:t>
            </a:r>
            <a:endParaRPr lang="en-GB" sz="1400" dirty="0">
              <a:latin typeface="+mj-lt"/>
            </a:endParaRPr>
          </a:p>
        </p:txBody>
      </p:sp>
      <p:graphicFrame>
        <p:nvGraphicFramePr>
          <p:cNvPr id="3" name="Table 4" descr="Deterministic scenario analyses by the evidence review group">
            <a:extLst>
              <a:ext uri="{FF2B5EF4-FFF2-40B4-BE49-F238E27FC236}">
                <a16:creationId xmlns:a16="http://schemas.microsoft.com/office/drawing/2014/main" id="{386E32E4-F52E-95A4-06C1-7C54F4C79962}"/>
              </a:ext>
            </a:extLst>
          </p:cNvPr>
          <p:cNvGraphicFramePr>
            <a:graphicFrameLocks noGrp="1"/>
          </p:cNvGraphicFramePr>
          <p:nvPr>
            <p:extLst>
              <p:ext uri="{D42A27DB-BD31-4B8C-83A1-F6EECF244321}">
                <p14:modId xmlns:p14="http://schemas.microsoft.com/office/powerpoint/2010/main" val="2177960023"/>
              </p:ext>
            </p:extLst>
          </p:nvPr>
        </p:nvGraphicFramePr>
        <p:xfrm>
          <a:off x="284017" y="1326265"/>
          <a:ext cx="11153049" cy="3122325"/>
        </p:xfrm>
        <a:graphic>
          <a:graphicData uri="http://schemas.openxmlformats.org/drawingml/2006/table">
            <a:tbl>
              <a:tblPr firstRow="1" firstCol="1" bandRow="1">
                <a:tableStyleId>{21E4AEA4-8DFA-4A89-87EB-49C32662AFE0}</a:tableStyleId>
              </a:tblPr>
              <a:tblGrid>
                <a:gridCol w="697573">
                  <a:extLst>
                    <a:ext uri="{9D8B030D-6E8A-4147-A177-3AD203B41FA5}">
                      <a16:colId xmlns:a16="http://schemas.microsoft.com/office/drawing/2014/main" val="3307571819"/>
                    </a:ext>
                  </a:extLst>
                </a:gridCol>
                <a:gridCol w="5292000">
                  <a:extLst>
                    <a:ext uri="{9D8B030D-6E8A-4147-A177-3AD203B41FA5}">
                      <a16:colId xmlns:a16="http://schemas.microsoft.com/office/drawing/2014/main" val="885764709"/>
                    </a:ext>
                  </a:extLst>
                </a:gridCol>
                <a:gridCol w="1663629">
                  <a:extLst>
                    <a:ext uri="{9D8B030D-6E8A-4147-A177-3AD203B41FA5}">
                      <a16:colId xmlns:a16="http://schemas.microsoft.com/office/drawing/2014/main" val="2368713443"/>
                    </a:ext>
                  </a:extLst>
                </a:gridCol>
                <a:gridCol w="1677972">
                  <a:extLst>
                    <a:ext uri="{9D8B030D-6E8A-4147-A177-3AD203B41FA5}">
                      <a16:colId xmlns:a16="http://schemas.microsoft.com/office/drawing/2014/main" val="24591524"/>
                    </a:ext>
                  </a:extLst>
                </a:gridCol>
                <a:gridCol w="1821875">
                  <a:extLst>
                    <a:ext uri="{9D8B030D-6E8A-4147-A177-3AD203B41FA5}">
                      <a16:colId xmlns:a16="http://schemas.microsoft.com/office/drawing/2014/main" val="1599477227"/>
                    </a:ext>
                  </a:extLst>
                </a:gridCol>
              </a:tblGrid>
              <a:tr h="693850">
                <a:tc>
                  <a:txBody>
                    <a:bodyPr/>
                    <a:lstStyle/>
                    <a:p>
                      <a:r>
                        <a:rPr lang="en-GB" dirty="0">
                          <a:latin typeface="Arial" panose="020B0604020202020204" pitchFamily="34" charset="0"/>
                        </a:rPr>
                        <a:t>No.</a:t>
                      </a:r>
                    </a:p>
                  </a:txBody>
                  <a:tcPr marL="72000" marR="72000" marT="0" marB="0"/>
                </a:tc>
                <a:tc>
                  <a:txBody>
                    <a:bodyPr/>
                    <a:lstStyle/>
                    <a:p>
                      <a:r>
                        <a:rPr lang="en-GB" b="1" dirty="0">
                          <a:solidFill>
                            <a:schemeClr val="bg1"/>
                          </a:solidFill>
                          <a:latin typeface="Arial" panose="020B0604020202020204" pitchFamily="34" charset="0"/>
                        </a:rPr>
                        <a:t>Scenario*</a:t>
                      </a:r>
                    </a:p>
                  </a:txBody>
                  <a:tcPr marL="72000" marR="72000" marT="0" marB="0"/>
                </a:tc>
                <a:tc>
                  <a:txBody>
                    <a:bodyPr/>
                    <a:lstStyle/>
                    <a:p>
                      <a:r>
                        <a:rPr lang="en-GB" b="1" dirty="0">
                          <a:solidFill>
                            <a:schemeClr val="bg1"/>
                          </a:solidFill>
                          <a:latin typeface="Arial" panose="020B0604020202020204" pitchFamily="34" charset="0"/>
                        </a:rPr>
                        <a:t>Incremental costs (£) </a:t>
                      </a:r>
                    </a:p>
                  </a:txBody>
                  <a:tcPr marL="72000" marR="72000" marT="0" marB="0"/>
                </a:tc>
                <a:tc>
                  <a:txBody>
                    <a:bodyPr/>
                    <a:lstStyle/>
                    <a:p>
                      <a:r>
                        <a:rPr lang="en-GB" b="1" dirty="0">
                          <a:solidFill>
                            <a:schemeClr val="bg1"/>
                          </a:solidFill>
                          <a:latin typeface="Arial" panose="020B0604020202020204" pitchFamily="34" charset="0"/>
                        </a:rPr>
                        <a:t>Incremental QALYs </a:t>
                      </a:r>
                    </a:p>
                  </a:txBody>
                  <a:tcPr marL="72000" marR="7200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ICER (£/QALY gained)  </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marL="72000" marR="72000" marT="0" marB="0"/>
                </a:tc>
                <a:extLst>
                  <a:ext uri="{0D108BD9-81ED-4DB2-BD59-A6C34878D82A}">
                    <a16:rowId xmlns:a16="http://schemas.microsoft.com/office/drawing/2014/main" val="2444516835"/>
                  </a:ext>
                </a:extLst>
              </a:tr>
              <a:tr h="346925">
                <a:tc>
                  <a:txBody>
                    <a:bodyPr/>
                    <a:lstStyle/>
                    <a:p>
                      <a:endParaRPr lang="en-GB" dirty="0">
                        <a:solidFill>
                          <a:schemeClr val="tx1"/>
                        </a:solidFill>
                        <a:latin typeface="Arial" panose="020B0604020202020204" pitchFamily="34" charset="0"/>
                      </a:endParaRPr>
                    </a:p>
                  </a:txBody>
                  <a:tcPr marL="72000" marR="72000" marT="0" marB="0">
                    <a:solidFill>
                      <a:schemeClr val="accent3"/>
                    </a:solidFill>
                  </a:tcPr>
                </a:tc>
                <a:tc>
                  <a:txBody>
                    <a:bodyPr/>
                    <a:lstStyle/>
                    <a:p>
                      <a:pPr marL="0" algn="l" defTabSz="914400" rtl="0" eaLnBrk="1" latinLnBrk="0" hangingPunct="1"/>
                      <a:r>
                        <a:rPr lang="en-GB" sz="1800" b="1" kern="1200" dirty="0">
                          <a:solidFill>
                            <a:schemeClr val="tx1"/>
                          </a:solidFill>
                          <a:latin typeface="Arial" panose="020B0604020202020204" pitchFamily="34" charset="0"/>
                        </a:rPr>
                        <a:t>Company revised base case </a:t>
                      </a:r>
                      <a:endParaRPr lang="en-GB" sz="1800" b="1" kern="1200" dirty="0">
                        <a:solidFill>
                          <a:schemeClr val="tx1"/>
                        </a:solidFill>
                        <a:latin typeface="Arial" panose="020B0604020202020204" pitchFamily="34" charset="0"/>
                        <a:ea typeface="+mn-ea"/>
                        <a:cs typeface="+mn-cs"/>
                      </a:endParaRPr>
                    </a:p>
                  </a:txBody>
                  <a:tcPr marL="72000" marR="72000" marT="0" marB="0">
                    <a:solidFill>
                      <a:schemeClr val="accent3"/>
                    </a:solidFill>
                  </a:tcPr>
                </a:tc>
                <a:tc>
                  <a:txBody>
                    <a:bodyPr/>
                    <a:lstStyle/>
                    <a:p>
                      <a:pPr algn="r">
                        <a:spcBef>
                          <a:spcPts val="200"/>
                        </a:spcBef>
                        <a:spcAft>
                          <a:spcPts val="200"/>
                        </a:spcAft>
                      </a:pPr>
                      <a:r>
                        <a:rPr lang="en-US" sz="1800" kern="1200" dirty="0">
                          <a:solidFill>
                            <a:schemeClr val="tx1"/>
                          </a:solidFill>
                          <a:latin typeface="+mn-lt"/>
                          <a:ea typeface="+mn-ea"/>
                          <a:cs typeface="+mn-cs"/>
                        </a:rPr>
                        <a:t>1,726</a:t>
                      </a:r>
                      <a:endParaRPr lang="en-GB" sz="1800" kern="1200" dirty="0">
                        <a:solidFill>
                          <a:schemeClr val="tx1"/>
                        </a:solidFill>
                        <a:latin typeface="+mn-lt"/>
                        <a:ea typeface="+mn-ea"/>
                        <a:cs typeface="+mn-cs"/>
                      </a:endParaRPr>
                    </a:p>
                  </a:txBody>
                  <a:tcPr marL="72000" marR="72000" marT="0" marB="0" anchor="b">
                    <a:solidFill>
                      <a:schemeClr val="accent3"/>
                    </a:solidFill>
                  </a:tcPr>
                </a:tc>
                <a:tc>
                  <a:txBody>
                    <a:bodyPr/>
                    <a:lstStyle/>
                    <a:p>
                      <a:pPr algn="r">
                        <a:spcBef>
                          <a:spcPts val="200"/>
                        </a:spcBef>
                        <a:spcAft>
                          <a:spcPts val="200"/>
                        </a:spcAft>
                      </a:pPr>
                      <a:r>
                        <a:rPr lang="en-US" sz="1800" kern="1200" dirty="0">
                          <a:solidFill>
                            <a:schemeClr val="tx1"/>
                          </a:solidFill>
                          <a:latin typeface="+mn-lt"/>
                          <a:ea typeface="+mn-ea"/>
                          <a:cs typeface="+mn-cs"/>
                        </a:rPr>
                        <a:t>0.095</a:t>
                      </a:r>
                      <a:endParaRPr lang="en-GB" sz="1800" kern="1200" dirty="0">
                        <a:solidFill>
                          <a:schemeClr val="tx1"/>
                        </a:solidFill>
                        <a:latin typeface="+mn-lt"/>
                        <a:ea typeface="+mn-ea"/>
                        <a:cs typeface="+mn-cs"/>
                      </a:endParaRPr>
                    </a:p>
                  </a:txBody>
                  <a:tcPr marL="72000" marR="72000" marT="0" marB="0" anchor="b">
                    <a:solidFill>
                      <a:schemeClr val="accent3"/>
                    </a:solidFill>
                  </a:tcPr>
                </a:tc>
                <a:tc>
                  <a:txBody>
                    <a:bodyPr/>
                    <a:lstStyle/>
                    <a:p>
                      <a:pPr algn="r">
                        <a:spcBef>
                          <a:spcPts val="200"/>
                        </a:spcBef>
                        <a:spcAft>
                          <a:spcPts val="200"/>
                        </a:spcAft>
                      </a:pPr>
                      <a:r>
                        <a:rPr lang="en-US" sz="1800" kern="1200" dirty="0">
                          <a:solidFill>
                            <a:schemeClr val="tx1"/>
                          </a:solidFill>
                          <a:latin typeface="+mn-lt"/>
                          <a:ea typeface="+mn-ea"/>
                          <a:cs typeface="+mn-cs"/>
                        </a:rPr>
                        <a:t>18,115</a:t>
                      </a:r>
                      <a:endParaRPr lang="en-GB" sz="1800" kern="1200" dirty="0">
                        <a:solidFill>
                          <a:schemeClr val="tx1"/>
                        </a:solidFill>
                        <a:latin typeface="+mn-lt"/>
                        <a:ea typeface="+mn-ea"/>
                        <a:cs typeface="+mn-cs"/>
                      </a:endParaRPr>
                    </a:p>
                  </a:txBody>
                  <a:tcPr marL="72000" marR="72000" marT="0" marB="0" anchor="b">
                    <a:solidFill>
                      <a:schemeClr val="accent3"/>
                    </a:solidFill>
                  </a:tcPr>
                </a:tc>
                <a:extLst>
                  <a:ext uri="{0D108BD9-81ED-4DB2-BD59-A6C34878D82A}">
                    <a16:rowId xmlns:a16="http://schemas.microsoft.com/office/drawing/2014/main" val="2335749543"/>
                  </a:ext>
                </a:extLst>
              </a:tr>
              <a:tr h="346925">
                <a:tc>
                  <a:txBody>
                    <a:bodyPr/>
                    <a:lstStyle/>
                    <a:p>
                      <a:r>
                        <a:rPr lang="en-GB" dirty="0">
                          <a:latin typeface="Arial" panose="020B0604020202020204" pitchFamily="34" charset="0"/>
                        </a:rPr>
                        <a:t>1</a:t>
                      </a:r>
                    </a:p>
                  </a:txBody>
                  <a:tcPr marL="72000" marR="72000" marT="0" marB="0"/>
                </a:tc>
                <a:tc>
                  <a:txBody>
                    <a:bodyPr/>
                    <a:lstStyle/>
                    <a:p>
                      <a:pPr marL="0" algn="l" defTabSz="914400" rtl="0" eaLnBrk="1" latinLnBrk="0" hangingPunct="1"/>
                      <a:r>
                        <a:rPr lang="en-GB" sz="1800" kern="1200" dirty="0">
                          <a:solidFill>
                            <a:schemeClr val="dk1"/>
                          </a:solidFill>
                          <a:effectLst/>
                          <a:latin typeface="+mn-lt"/>
                          <a:ea typeface="+mn-ea"/>
                          <a:cs typeface="+mn-cs"/>
                        </a:rPr>
                        <a:t>SURPASS-2 population characteristics</a:t>
                      </a:r>
                    </a:p>
                  </a:txBody>
                  <a:tcPr marL="72000" marR="72000" marT="0" marB="0"/>
                </a:tc>
                <a:tc>
                  <a:txBody>
                    <a:bodyPr/>
                    <a:lstStyle/>
                    <a:p>
                      <a:pPr algn="r">
                        <a:spcBef>
                          <a:spcPts val="200"/>
                        </a:spcBef>
                        <a:spcAft>
                          <a:spcPts val="200"/>
                        </a:spcAft>
                      </a:pPr>
                      <a:r>
                        <a:rPr lang="en-US" sz="1800" kern="1200" dirty="0">
                          <a:solidFill>
                            <a:schemeClr val="tx1"/>
                          </a:solidFill>
                          <a:latin typeface="+mn-lt"/>
                          <a:ea typeface="+mn-ea"/>
                          <a:cs typeface="+mn-cs"/>
                        </a:rPr>
                        <a:t>1,286</a:t>
                      </a:r>
                      <a:endParaRPr lang="en-GB" sz="1800" kern="1200" dirty="0">
                        <a:solidFill>
                          <a:schemeClr val="tx1"/>
                        </a:solidFill>
                        <a:latin typeface="+mn-lt"/>
                        <a:ea typeface="+mn-ea"/>
                        <a:cs typeface="+mn-cs"/>
                      </a:endParaRPr>
                    </a:p>
                  </a:txBody>
                  <a:tcPr marL="72000" marR="72000" marT="0" marB="0" anchor="b"/>
                </a:tc>
                <a:tc>
                  <a:txBody>
                    <a:bodyPr/>
                    <a:lstStyle/>
                    <a:p>
                      <a:pPr algn="r">
                        <a:spcBef>
                          <a:spcPts val="200"/>
                        </a:spcBef>
                        <a:spcAft>
                          <a:spcPts val="200"/>
                        </a:spcAft>
                      </a:pPr>
                      <a:r>
                        <a:rPr lang="en-US" sz="1800" kern="1200" dirty="0">
                          <a:solidFill>
                            <a:schemeClr val="tx1"/>
                          </a:solidFill>
                          <a:latin typeface="+mn-lt"/>
                          <a:ea typeface="+mn-ea"/>
                          <a:cs typeface="+mn-cs"/>
                        </a:rPr>
                        <a:t>0.090</a:t>
                      </a:r>
                      <a:endParaRPr lang="en-GB" sz="1800" kern="1200" dirty="0">
                        <a:solidFill>
                          <a:schemeClr val="tx1"/>
                        </a:solidFill>
                        <a:latin typeface="+mn-lt"/>
                        <a:ea typeface="+mn-ea"/>
                        <a:cs typeface="+mn-cs"/>
                      </a:endParaRPr>
                    </a:p>
                  </a:txBody>
                  <a:tcPr marL="72000" marR="72000" marT="0" marB="0" anchor="b"/>
                </a:tc>
                <a:tc>
                  <a:txBody>
                    <a:bodyPr/>
                    <a:lstStyle/>
                    <a:p>
                      <a:pPr algn="r">
                        <a:spcBef>
                          <a:spcPts val="200"/>
                        </a:spcBef>
                        <a:spcAft>
                          <a:spcPts val="200"/>
                        </a:spcAft>
                      </a:pPr>
                      <a:r>
                        <a:rPr lang="en-US" sz="1800" kern="1200" dirty="0">
                          <a:solidFill>
                            <a:schemeClr val="tx1"/>
                          </a:solidFill>
                          <a:latin typeface="+mn-lt"/>
                          <a:ea typeface="+mn-ea"/>
                          <a:cs typeface="+mn-cs"/>
                        </a:rPr>
                        <a:t>14,236</a:t>
                      </a:r>
                      <a:endParaRPr lang="en-GB" sz="1800" kern="1200" dirty="0">
                        <a:solidFill>
                          <a:schemeClr val="tx1"/>
                        </a:solidFill>
                        <a:latin typeface="+mn-lt"/>
                        <a:ea typeface="+mn-ea"/>
                        <a:cs typeface="+mn-cs"/>
                      </a:endParaRPr>
                    </a:p>
                  </a:txBody>
                  <a:tcPr marL="72000" marR="72000" marT="0" marB="0" anchor="b"/>
                </a:tc>
                <a:extLst>
                  <a:ext uri="{0D108BD9-81ED-4DB2-BD59-A6C34878D82A}">
                    <a16:rowId xmlns:a16="http://schemas.microsoft.com/office/drawing/2014/main" val="2773399159"/>
                  </a:ext>
                </a:extLst>
              </a:tr>
              <a:tr h="346925">
                <a:tc>
                  <a:txBody>
                    <a:bodyPr/>
                    <a:lstStyle/>
                    <a:p>
                      <a:r>
                        <a:rPr lang="en-GB" dirty="0">
                          <a:latin typeface="Arial" panose="020B0604020202020204" pitchFamily="34" charset="0"/>
                        </a:rPr>
                        <a:t>2</a:t>
                      </a:r>
                    </a:p>
                  </a:txBody>
                  <a:tcPr marL="72000" marR="72000" marT="0" marB="0"/>
                </a:tc>
                <a:tc>
                  <a:txBody>
                    <a:bodyPr/>
                    <a:lstStyle/>
                    <a:p>
                      <a:pPr algn="l">
                        <a:spcBef>
                          <a:spcPts val="200"/>
                        </a:spcBef>
                        <a:spcAft>
                          <a:spcPts val="200"/>
                        </a:spcAft>
                      </a:pPr>
                      <a:r>
                        <a:rPr lang="en-US" sz="1800" kern="1200">
                          <a:solidFill>
                            <a:schemeClr val="dk1"/>
                          </a:solidFill>
                          <a:effectLst/>
                          <a:latin typeface="+mn-lt"/>
                          <a:ea typeface="+mn-ea"/>
                          <a:cs typeface="+mn-cs"/>
                        </a:rPr>
                        <a:t>Sulfonylurea added to background therapy</a:t>
                      </a:r>
                      <a:endParaRPr lang="en-GB" sz="1800" kern="120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dirty="0">
                          <a:solidFill>
                            <a:schemeClr val="tx1"/>
                          </a:solidFill>
                          <a:effectLst/>
                          <a:latin typeface="+mn-lt"/>
                          <a:ea typeface="SimSun" panose="02010600030101010101" pitchFamily="2" charset="-122"/>
                          <a:cs typeface="Times New Roman" panose="02020603050405020304" pitchFamily="18" charset="0"/>
                        </a:rPr>
                        <a:t>18,416</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2446858986"/>
                  </a:ext>
                </a:extLst>
              </a:tr>
              <a:tr h="346925">
                <a:tc>
                  <a:txBody>
                    <a:bodyPr/>
                    <a:lstStyle/>
                    <a:p>
                      <a:r>
                        <a:rPr lang="en-GB" dirty="0">
                          <a:latin typeface="Arial" panose="020B0604020202020204" pitchFamily="34" charset="0"/>
                        </a:rPr>
                        <a:t>3</a:t>
                      </a:r>
                    </a:p>
                  </a:txBody>
                  <a:tcPr marL="72000" marR="72000" marT="0" marB="0"/>
                </a:tc>
                <a:tc>
                  <a:txBody>
                    <a:bodyPr/>
                    <a:lstStyle/>
                    <a:p>
                      <a:pPr algn="l">
                        <a:spcBef>
                          <a:spcPts val="200"/>
                        </a:spcBef>
                        <a:spcAft>
                          <a:spcPts val="200"/>
                        </a:spcAft>
                      </a:pPr>
                      <a:r>
                        <a:rPr lang="en-US" sz="1800" kern="1200" dirty="0">
                          <a:solidFill>
                            <a:schemeClr val="dk1"/>
                          </a:solidFill>
                          <a:effectLst/>
                          <a:latin typeface="+mn-lt"/>
                          <a:ea typeface="+mn-ea"/>
                          <a:cs typeface="+mn-cs"/>
                        </a:rPr>
                        <a:t>BMI changes estimated from body weight changes</a:t>
                      </a:r>
                      <a:endParaRPr lang="en-GB" sz="1800" kern="1200" dirty="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a:solidFill>
                            <a:schemeClr val="tx1"/>
                          </a:solidFill>
                          <a:effectLst/>
                          <a:latin typeface="+mn-lt"/>
                          <a:ea typeface="SimSun" panose="02010600030101010101" pitchFamily="2" charset="-122"/>
                          <a:cs typeface="Times New Roman" panose="02020603050405020304" pitchFamily="18" charset="0"/>
                        </a:rPr>
                        <a:t>18,846</a:t>
                      </a:r>
                      <a:endParaRPr lang="en-GB" sz="1800">
                        <a:solidFill>
                          <a:schemeClr val="tx1"/>
                        </a:solidFill>
                        <a:effectLst/>
                        <a:latin typeface="+mn-lt"/>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2627202869"/>
                  </a:ext>
                </a:extLst>
              </a:tr>
              <a:tr h="346925">
                <a:tc>
                  <a:txBody>
                    <a:bodyPr/>
                    <a:lstStyle/>
                    <a:p>
                      <a:r>
                        <a:rPr lang="en-GB" dirty="0">
                          <a:latin typeface="Arial" panose="020B0604020202020204" pitchFamily="34" charset="0"/>
                        </a:rPr>
                        <a:t>4</a:t>
                      </a:r>
                    </a:p>
                  </a:txBody>
                  <a:tcPr marL="72000" marR="72000" marT="0" marB="0"/>
                </a:tc>
                <a:tc>
                  <a:txBody>
                    <a:bodyPr/>
                    <a:lstStyle/>
                    <a:p>
                      <a:pPr algn="l">
                        <a:spcBef>
                          <a:spcPts val="200"/>
                        </a:spcBef>
                        <a:spcAft>
                          <a:spcPts val="200"/>
                        </a:spcAft>
                      </a:pPr>
                      <a:r>
                        <a:rPr lang="en-US" sz="1800" kern="1200">
                          <a:solidFill>
                            <a:schemeClr val="dk1"/>
                          </a:solidFill>
                          <a:effectLst/>
                          <a:latin typeface="+mn-lt"/>
                          <a:ea typeface="+mn-ea"/>
                          <a:cs typeface="+mn-cs"/>
                        </a:rPr>
                        <a:t>UKPDS OM2 renal failure estimation</a:t>
                      </a:r>
                      <a:endParaRPr lang="en-GB" sz="1800" kern="120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dirty="0">
                          <a:solidFill>
                            <a:schemeClr val="tx1"/>
                          </a:solidFill>
                          <a:effectLst/>
                          <a:latin typeface="+mn-lt"/>
                          <a:ea typeface="SimSun" panose="02010600030101010101" pitchFamily="2" charset="-122"/>
                          <a:cs typeface="Times New Roman" panose="02020603050405020304" pitchFamily="18" charset="0"/>
                        </a:rPr>
                        <a:t>17,939</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2967609623"/>
                  </a:ext>
                </a:extLst>
              </a:tr>
              <a:tr h="346925">
                <a:tc>
                  <a:txBody>
                    <a:bodyPr/>
                    <a:lstStyle/>
                    <a:p>
                      <a:r>
                        <a:rPr lang="en-GB" dirty="0">
                          <a:latin typeface="Arial" panose="020B0604020202020204" pitchFamily="34" charset="0"/>
                        </a:rPr>
                        <a:t>5</a:t>
                      </a:r>
                    </a:p>
                  </a:txBody>
                  <a:tcPr marL="72000" marR="72000" marT="0" marB="0"/>
                </a:tc>
                <a:tc>
                  <a:txBody>
                    <a:bodyPr/>
                    <a:lstStyle/>
                    <a:p>
                      <a:pPr algn="l">
                        <a:spcBef>
                          <a:spcPts val="200"/>
                        </a:spcBef>
                        <a:spcAft>
                          <a:spcPts val="200"/>
                        </a:spcAft>
                      </a:pPr>
                      <a:r>
                        <a:rPr lang="en-US" sz="1800" kern="1200" dirty="0">
                          <a:solidFill>
                            <a:schemeClr val="dk1"/>
                          </a:solidFill>
                          <a:effectLst/>
                          <a:latin typeface="+mn-lt"/>
                          <a:ea typeface="+mn-ea"/>
                          <a:cs typeface="+mn-cs"/>
                        </a:rPr>
                        <a:t>UKPDS OM2 mortality risk estimation</a:t>
                      </a:r>
                      <a:endParaRPr lang="en-GB" sz="1800" kern="1200" dirty="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dirty="0">
                          <a:solidFill>
                            <a:schemeClr val="tx1"/>
                          </a:solidFill>
                          <a:effectLst/>
                          <a:latin typeface="+mn-lt"/>
                          <a:ea typeface="SimSun" panose="02010600030101010101" pitchFamily="2" charset="-122"/>
                          <a:cs typeface="Times New Roman" panose="02020603050405020304" pitchFamily="18" charset="0"/>
                        </a:rPr>
                        <a:t>18,157</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222038877"/>
                  </a:ext>
                </a:extLst>
              </a:tr>
              <a:tr h="346925">
                <a:tc>
                  <a:txBody>
                    <a:bodyPr/>
                    <a:lstStyle/>
                    <a:p>
                      <a:r>
                        <a:rPr lang="en-GB" dirty="0">
                          <a:latin typeface="Arial" panose="020B0604020202020204" pitchFamily="34" charset="0"/>
                        </a:rPr>
                        <a:t>6</a:t>
                      </a:r>
                    </a:p>
                  </a:txBody>
                  <a:tcPr marL="72000" marR="72000" marT="0" marB="0"/>
                </a:tc>
                <a:tc>
                  <a:txBody>
                    <a:bodyPr/>
                    <a:lstStyle/>
                    <a:p>
                      <a:pPr algn="l">
                        <a:spcBef>
                          <a:spcPts val="200"/>
                        </a:spcBef>
                        <a:spcAft>
                          <a:spcPts val="200"/>
                        </a:spcAft>
                      </a:pPr>
                      <a:r>
                        <a:rPr lang="en-US" sz="1800" kern="1200" dirty="0">
                          <a:solidFill>
                            <a:schemeClr val="dk1"/>
                          </a:solidFill>
                          <a:effectLst/>
                          <a:latin typeface="+mn-lt"/>
                          <a:ea typeface="+mn-ea"/>
                          <a:cs typeface="+mn-cs"/>
                        </a:rPr>
                        <a:t>Cause-subtracted life tables for mortality risk</a:t>
                      </a:r>
                      <a:endParaRPr lang="en-GB" sz="1800" kern="1200" dirty="0">
                        <a:solidFill>
                          <a:schemeClr val="dk1"/>
                        </a:solidFill>
                        <a:effectLst/>
                        <a:latin typeface="+mn-lt"/>
                        <a:ea typeface="+mn-ea"/>
                        <a:cs typeface="+mn-cs"/>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dirty="0">
                          <a:solidFill>
                            <a:schemeClr val="tx1"/>
                          </a:solidFill>
                          <a:effectLst/>
                          <a:latin typeface="+mn-lt"/>
                          <a:ea typeface="SimSun" panose="02010600030101010101" pitchFamily="2" charset="-122"/>
                          <a:cs typeface="Times New Roman" panose="02020603050405020304" pitchFamily="18" charset="0"/>
                        </a:rPr>
                        <a:t>14,278</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72000" marR="72000" marT="0" marB="0" anchor="ctr"/>
                </a:tc>
                <a:extLst>
                  <a:ext uri="{0D108BD9-81ED-4DB2-BD59-A6C34878D82A}">
                    <a16:rowId xmlns:a16="http://schemas.microsoft.com/office/drawing/2014/main" val="2702378007"/>
                  </a:ext>
                </a:extLst>
              </a:tr>
            </a:tbl>
          </a:graphicData>
        </a:graphic>
      </p:graphicFrame>
      <p:sp>
        <p:nvSpPr>
          <p:cNvPr id="4" name="TextBox 3">
            <a:extLst>
              <a:ext uri="{FF2B5EF4-FFF2-40B4-BE49-F238E27FC236}">
                <a16:creationId xmlns:a16="http://schemas.microsoft.com/office/drawing/2014/main" id="{12F01855-9388-254B-9AA4-EEDB1A75A3F8}"/>
              </a:ext>
            </a:extLst>
          </p:cNvPr>
          <p:cNvSpPr txBox="1"/>
          <p:nvPr/>
        </p:nvSpPr>
        <p:spPr>
          <a:xfrm>
            <a:off x="284017" y="733448"/>
            <a:ext cx="11519737" cy="430887"/>
          </a:xfrm>
          <a:prstGeom prst="rect">
            <a:avLst/>
          </a:prstGeom>
          <a:noFill/>
        </p:spPr>
        <p:txBody>
          <a:bodyPr wrap="square" rtlCol="0">
            <a:spAutoFit/>
          </a:bodyPr>
          <a:lstStyle/>
          <a:p>
            <a:r>
              <a:rPr lang="en-GB" sz="2200" dirty="0"/>
              <a:t>Other clinical assumptions: tirzepatide 10 mg vs </a:t>
            </a:r>
            <a:r>
              <a:rPr lang="en-GB" sz="2200" dirty="0" err="1"/>
              <a:t>semaglutide</a:t>
            </a:r>
            <a:r>
              <a:rPr lang="en-GB" sz="2200" dirty="0"/>
              <a:t> 1.0 mg </a:t>
            </a:r>
            <a:endParaRPr lang="en-GB" sz="2200" b="1" dirty="0">
              <a:solidFill>
                <a:schemeClr val="bg1"/>
              </a:solidFill>
              <a:latin typeface="Arial" panose="020B0604020202020204" pitchFamily="34" charset="0"/>
            </a:endParaRPr>
          </a:p>
        </p:txBody>
      </p:sp>
      <p:sp>
        <p:nvSpPr>
          <p:cNvPr id="5" name="Rectangle 4" descr="Marker showing slides are confidential ">
            <a:extLst>
              <a:ext uri="{FF2B5EF4-FFF2-40B4-BE49-F238E27FC236}">
                <a16:creationId xmlns:a16="http://schemas.microsoft.com/office/drawing/2014/main" id="{47CF9DC7-880A-72E7-2D87-464AC5A248B2}"/>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38856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F84A-ABD8-B253-3A94-738520812294}"/>
              </a:ext>
            </a:extLst>
          </p:cNvPr>
          <p:cNvSpPr>
            <a:spLocks noGrp="1"/>
          </p:cNvSpPr>
          <p:nvPr>
            <p:ph type="title"/>
          </p:nvPr>
        </p:nvSpPr>
        <p:spPr>
          <a:xfrm>
            <a:off x="268761" y="223162"/>
            <a:ext cx="11844470" cy="592817"/>
          </a:xfrm>
        </p:spPr>
        <p:txBody>
          <a:bodyPr>
            <a:normAutofit fontScale="90000"/>
          </a:bodyPr>
          <a:lstStyle/>
          <a:p>
            <a:r>
              <a:rPr lang="en-GB" dirty="0"/>
              <a:t>Treatment pathway: summary</a:t>
            </a:r>
            <a:br>
              <a:rPr lang="en-GB" dirty="0"/>
            </a:br>
            <a:r>
              <a:rPr lang="en-GB" sz="2600" b="0" dirty="0"/>
              <a:t>Depends on HbA1c level, cardiovascular risk, kidney function and other factors</a:t>
            </a:r>
            <a:br>
              <a:rPr lang="en-GB" sz="2600" b="0" dirty="0"/>
            </a:br>
            <a:r>
              <a:rPr lang="en-GB" sz="2600" b="0" dirty="0">
                <a:latin typeface="+mn-lt"/>
              </a:rPr>
              <a:t>Treatment intensified w</a:t>
            </a:r>
            <a:r>
              <a:rPr lang="en-GB" sz="2600" b="0" dirty="0">
                <a:effectLst/>
                <a:latin typeface="+mn-lt"/>
              </a:rPr>
              <a:t>hen HbA1c not controlled or change in cardiovascular risk/status</a:t>
            </a:r>
            <a:endParaRPr lang="en-GB" sz="2600" b="0" dirty="0"/>
          </a:p>
        </p:txBody>
      </p:sp>
      <p:sp>
        <p:nvSpPr>
          <p:cNvPr id="4" name="Text Placeholder 3">
            <a:extLst>
              <a:ext uri="{FF2B5EF4-FFF2-40B4-BE49-F238E27FC236}">
                <a16:creationId xmlns:a16="http://schemas.microsoft.com/office/drawing/2014/main" id="{813B7B06-D061-113A-DEBD-FA5253F7C97B}"/>
              </a:ext>
            </a:extLst>
          </p:cNvPr>
          <p:cNvSpPr>
            <a:spLocks noGrp="1"/>
          </p:cNvSpPr>
          <p:nvPr>
            <p:ph type="body" sz="quarter" idx="13"/>
          </p:nvPr>
        </p:nvSpPr>
        <p:spPr>
          <a:xfrm>
            <a:off x="1024957" y="6096043"/>
            <a:ext cx="10692552" cy="592817"/>
          </a:xfrm>
        </p:spPr>
        <p:txBody>
          <a:bodyPr>
            <a:noAutofit/>
          </a:bodyPr>
          <a:lstStyle/>
          <a:p>
            <a:pPr>
              <a:spcBef>
                <a:spcPts val="0"/>
              </a:spcBef>
            </a:pPr>
            <a:r>
              <a:rPr lang="en-GB" sz="1200" baseline="30000" dirty="0">
                <a:solidFill>
                  <a:schemeClr val="tx1">
                    <a:lumMod val="85000"/>
                    <a:lumOff val="15000"/>
                  </a:schemeClr>
                </a:solidFill>
              </a:rPr>
              <a:t>a </a:t>
            </a:r>
            <a:r>
              <a:rPr lang="en-GB" sz="1200" dirty="0">
                <a:solidFill>
                  <a:schemeClr val="tx1">
                    <a:lumMod val="85000"/>
                    <a:lumOff val="15000"/>
                  </a:schemeClr>
                </a:solidFill>
              </a:rPr>
              <a:t>SGLT2 inhibitor can also be considered for people at h</a:t>
            </a:r>
            <a:r>
              <a:rPr lang="en-GB" sz="1200" dirty="0"/>
              <a:t>igh risk of CVD (QRISK2 of 10% or higher or elevated lifetime risk); </a:t>
            </a:r>
            <a:r>
              <a:rPr lang="en-GB" sz="1200" baseline="30000" dirty="0"/>
              <a:t>b </a:t>
            </a:r>
            <a:r>
              <a:rPr lang="en-GB" sz="1200" dirty="0"/>
              <a:t>adjusted accordingly for people from Black, Asian and other minority ethnic groups; </a:t>
            </a:r>
            <a:r>
              <a:rPr lang="en-GB" sz="1200" baseline="30000" dirty="0"/>
              <a:t>c </a:t>
            </a:r>
            <a:r>
              <a:rPr lang="en-GB" sz="1200" dirty="0"/>
              <a:t>switching one of the drugs to a GLP-1 mimetic.</a:t>
            </a:r>
          </a:p>
          <a:p>
            <a:pPr>
              <a:spcBef>
                <a:spcPts val="0"/>
              </a:spcBef>
            </a:pPr>
            <a:r>
              <a:rPr lang="en-GB" sz="1200" dirty="0">
                <a:latin typeface="+mj-lt"/>
              </a:rPr>
              <a:t>Source: </a:t>
            </a:r>
            <a:r>
              <a:rPr lang="en-GB" sz="1200" dirty="0">
                <a:effectLst/>
                <a:latin typeface="+mj-lt"/>
                <a:ea typeface="Times New Roman" panose="02020603050405020304" pitchFamily="18" charset="0"/>
              </a:rPr>
              <a:t>NICE guideline 28. A</a:t>
            </a:r>
            <a:r>
              <a:rPr lang="en-GB" sz="1200" dirty="0">
                <a:latin typeface="+mj-lt"/>
              </a:rPr>
              <a:t>bbreviations: </a:t>
            </a:r>
            <a:r>
              <a:rPr lang="en-GB" sz="1200" dirty="0">
                <a:effectLst/>
                <a:latin typeface="+mj-lt"/>
                <a:ea typeface="Times New Roman" panose="02020603050405020304" pitchFamily="18" charset="0"/>
              </a:rPr>
              <a:t>CVD, cardiovascular disease; </a:t>
            </a:r>
            <a:r>
              <a:rPr lang="en-GB" sz="1200" dirty="0">
                <a:latin typeface="+mj-lt"/>
              </a:rPr>
              <a:t>DPP-4, </a:t>
            </a:r>
            <a:r>
              <a:rPr lang="en-GB" sz="1200" dirty="0">
                <a:effectLst/>
                <a:latin typeface="+mj-lt"/>
                <a:ea typeface="Times New Roman" panose="02020603050405020304" pitchFamily="18" charset="0"/>
              </a:rPr>
              <a:t>Dipeptidyl-Peptidase 4; GLP-1, glucagon-like </a:t>
            </a:r>
            <a:r>
              <a:rPr lang="en-GB" sz="1200" dirty="0">
                <a:latin typeface="+mj-lt"/>
                <a:ea typeface="Times New Roman" panose="02020603050405020304" pitchFamily="18" charset="0"/>
              </a:rPr>
              <a:t>p</a:t>
            </a:r>
            <a:r>
              <a:rPr lang="en-GB" sz="1200" dirty="0">
                <a:effectLst/>
                <a:latin typeface="+mj-lt"/>
                <a:ea typeface="Times New Roman" panose="02020603050405020304" pitchFamily="18" charset="0"/>
              </a:rPr>
              <a:t>eptide-1; HbA1c, Glycated Haemoglobin; QRISK2, cardiovascular risk score; SGLT2, Sodium-Glucose Co-Transporter-2. </a:t>
            </a:r>
            <a:endParaRPr lang="en-GB" sz="1200" dirty="0">
              <a:latin typeface="+mj-lt"/>
            </a:endParaRPr>
          </a:p>
        </p:txBody>
      </p:sp>
      <p:sp>
        <p:nvSpPr>
          <p:cNvPr id="11" name="Rectangle 10">
            <a:extLst>
              <a:ext uri="{FF2B5EF4-FFF2-40B4-BE49-F238E27FC236}">
                <a16:creationId xmlns:a16="http://schemas.microsoft.com/office/drawing/2014/main" id="{3CE6FD07-126B-6204-231C-3F1838DE03E6}"/>
              </a:ext>
            </a:extLst>
          </p:cNvPr>
          <p:cNvSpPr/>
          <p:nvPr/>
        </p:nvSpPr>
        <p:spPr>
          <a:xfrm>
            <a:off x="2635549" y="1417834"/>
            <a:ext cx="338768" cy="308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Process 6">
            <a:extLst>
              <a:ext uri="{FF2B5EF4-FFF2-40B4-BE49-F238E27FC236}">
                <a16:creationId xmlns:a16="http://schemas.microsoft.com/office/drawing/2014/main" id="{23953E1E-E296-4B04-740E-67A5DBECCE2C}"/>
              </a:ext>
            </a:extLst>
          </p:cNvPr>
          <p:cNvSpPr/>
          <p:nvPr/>
        </p:nvSpPr>
        <p:spPr>
          <a:xfrm>
            <a:off x="133568" y="1496322"/>
            <a:ext cx="864000" cy="1368001"/>
          </a:xfrm>
          <a:prstGeom prst="flowChartProcess">
            <a:avLst/>
          </a:prstGeom>
          <a:solidFill>
            <a:schemeClr val="accent1">
              <a:lumMod val="20000"/>
              <a:lumOff val="80000"/>
            </a:schemeClr>
          </a:solidFill>
          <a:ln w="285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1</a:t>
            </a:r>
            <a:r>
              <a:rPr lang="en-GB" baseline="30000" dirty="0">
                <a:solidFill>
                  <a:schemeClr val="tx1">
                    <a:lumMod val="85000"/>
                    <a:lumOff val="15000"/>
                  </a:schemeClr>
                </a:solidFill>
              </a:rPr>
              <a:t>st</a:t>
            </a:r>
            <a:r>
              <a:rPr lang="en-GB" dirty="0">
                <a:solidFill>
                  <a:schemeClr val="tx1">
                    <a:lumMod val="85000"/>
                    <a:lumOff val="15000"/>
                  </a:schemeClr>
                </a:solidFill>
              </a:rPr>
              <a:t> line</a:t>
            </a:r>
          </a:p>
        </p:txBody>
      </p:sp>
      <p:sp>
        <p:nvSpPr>
          <p:cNvPr id="12" name="Rectangle 11">
            <a:extLst>
              <a:ext uri="{FF2B5EF4-FFF2-40B4-BE49-F238E27FC236}">
                <a16:creationId xmlns:a16="http://schemas.microsoft.com/office/drawing/2014/main" id="{DDB304CE-2095-5FE7-02CB-C7D42D2E9D68}"/>
              </a:ext>
            </a:extLst>
          </p:cNvPr>
          <p:cNvSpPr/>
          <p:nvPr/>
        </p:nvSpPr>
        <p:spPr>
          <a:xfrm>
            <a:off x="1017152" y="1496322"/>
            <a:ext cx="9576000" cy="1368000"/>
          </a:xfrm>
          <a:prstGeom prst="rect">
            <a:avLst/>
          </a:prstGeom>
          <a:no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tIns="36000" rIns="36000" bIns="36000" rtlCol="0" anchor="ctr"/>
          <a:lstStyle/>
          <a:p>
            <a:r>
              <a:rPr lang="en-GB" dirty="0">
                <a:solidFill>
                  <a:schemeClr val="tx1">
                    <a:lumMod val="85000"/>
                    <a:lumOff val="15000"/>
                  </a:schemeClr>
                </a:solidFill>
              </a:rPr>
              <a:t>Chosen individually, based on multiple factors and patients circumstances, including HbA1c level, cardiovascular risk and kidney function; generally includes: </a:t>
            </a:r>
          </a:p>
          <a:p>
            <a:pPr marL="285750" indent="-285750">
              <a:buFont typeface="Arial" panose="020B0604020202020204" pitchFamily="34" charset="0"/>
              <a:buChar char="•"/>
            </a:pPr>
            <a:r>
              <a:rPr lang="en-GB" dirty="0">
                <a:solidFill>
                  <a:schemeClr val="tx1">
                    <a:lumMod val="85000"/>
                    <a:lumOff val="15000"/>
                  </a:schemeClr>
                </a:solidFill>
              </a:rPr>
              <a:t>metformin (not at high CVD risk)</a:t>
            </a:r>
          </a:p>
          <a:p>
            <a:pPr marL="285750" indent="-285750">
              <a:buFont typeface="Arial" panose="020B0604020202020204" pitchFamily="34" charset="0"/>
              <a:buChar char="•"/>
            </a:pPr>
            <a:r>
              <a:rPr lang="en-GB" dirty="0">
                <a:solidFill>
                  <a:schemeClr val="tx1">
                    <a:lumMod val="85000"/>
                    <a:lumOff val="15000"/>
                  </a:schemeClr>
                </a:solidFill>
              </a:rPr>
              <a:t>metformin plus SGLT2 inhibitor (chronic heart failure or established atherosclerotic CVD*)</a:t>
            </a:r>
          </a:p>
          <a:p>
            <a:pPr marL="285750" indent="-285750">
              <a:buFont typeface="Arial" panose="020B0604020202020204" pitchFamily="34" charset="0"/>
              <a:buChar char="•"/>
            </a:pPr>
            <a:r>
              <a:rPr lang="en-GB" dirty="0">
                <a:solidFill>
                  <a:schemeClr val="tx1">
                    <a:lumMod val="85000"/>
                    <a:lumOff val="15000"/>
                  </a:schemeClr>
                </a:solidFill>
              </a:rPr>
              <a:t>DPP-4 inhibitor, pioglitazone, sulfonylurea or SGLT2 inhibitor (if metformin contraindicated)</a:t>
            </a:r>
          </a:p>
        </p:txBody>
      </p:sp>
      <p:sp>
        <p:nvSpPr>
          <p:cNvPr id="15" name="TextBox 14">
            <a:extLst>
              <a:ext uri="{FF2B5EF4-FFF2-40B4-BE49-F238E27FC236}">
                <a16:creationId xmlns:a16="http://schemas.microsoft.com/office/drawing/2014/main" id="{F44ACE1E-9A79-8166-A715-8D433C10BD19}"/>
              </a:ext>
            </a:extLst>
          </p:cNvPr>
          <p:cNvSpPr txBox="1"/>
          <p:nvPr/>
        </p:nvSpPr>
        <p:spPr>
          <a:xfrm>
            <a:off x="1017152" y="2924677"/>
            <a:ext cx="9576000" cy="1144347"/>
          </a:xfrm>
          <a:prstGeom prst="rect">
            <a:avLst/>
          </a:prstGeom>
          <a:noFill/>
          <a:ln w="19050">
            <a:solidFill>
              <a:schemeClr val="accent1">
                <a:lumMod val="60000"/>
                <a:lumOff val="40000"/>
              </a:schemeClr>
            </a:solidFill>
          </a:ln>
        </p:spPr>
        <p:txBody>
          <a:bodyPr wrap="square" tIns="0" bIns="36000">
            <a:spAutoFit/>
          </a:bodyPr>
          <a:lstStyle/>
          <a:p>
            <a:r>
              <a:rPr lang="en-GB" dirty="0"/>
              <a:t>Treatment intensified when:</a:t>
            </a:r>
          </a:p>
          <a:p>
            <a:pPr marL="285750" indent="-285750">
              <a:buFont typeface="Arial" panose="020B0604020202020204" pitchFamily="34" charset="0"/>
              <a:buChar char="•"/>
            </a:pPr>
            <a:r>
              <a:rPr lang="en-GB" dirty="0"/>
              <a:t>person's HbA1c not controlled below individually agreed threshold: switching to or adding </a:t>
            </a:r>
            <a:r>
              <a:rPr lang="en-GB" dirty="0">
                <a:solidFill>
                  <a:schemeClr val="tx1">
                    <a:lumMod val="85000"/>
                    <a:lumOff val="15000"/>
                  </a:schemeClr>
                </a:solidFill>
              </a:rPr>
              <a:t>DPP-4 inhibitor, pioglitazone, sulfonylurea or SGLT2 inhibitor </a:t>
            </a:r>
          </a:p>
          <a:p>
            <a:pPr marL="285750" indent="-285750">
              <a:buFont typeface="Arial" panose="020B0604020202020204" pitchFamily="34" charset="0"/>
              <a:buChar char="•"/>
            </a:pPr>
            <a:r>
              <a:rPr lang="en-GB" dirty="0"/>
              <a:t>person develops CVD or a high risk of CVD (switching to or adding </a:t>
            </a:r>
            <a:r>
              <a:rPr lang="en-GB" dirty="0">
                <a:solidFill>
                  <a:schemeClr val="tx1">
                    <a:lumMod val="85000"/>
                    <a:lumOff val="15000"/>
                  </a:schemeClr>
                </a:solidFill>
              </a:rPr>
              <a:t>SGLT2 inhibitor)</a:t>
            </a:r>
          </a:p>
        </p:txBody>
      </p:sp>
      <p:sp>
        <p:nvSpPr>
          <p:cNvPr id="16" name="Flowchart: Process 15">
            <a:extLst>
              <a:ext uri="{FF2B5EF4-FFF2-40B4-BE49-F238E27FC236}">
                <a16:creationId xmlns:a16="http://schemas.microsoft.com/office/drawing/2014/main" id="{AB11E281-8530-14A0-D066-9CA7555DA6C6}"/>
              </a:ext>
            </a:extLst>
          </p:cNvPr>
          <p:cNvSpPr/>
          <p:nvPr/>
        </p:nvSpPr>
        <p:spPr>
          <a:xfrm>
            <a:off x="133568" y="2924677"/>
            <a:ext cx="864000" cy="1144347"/>
          </a:xfrm>
          <a:prstGeom prst="flowChartProcess">
            <a:avLst/>
          </a:prstGeom>
          <a:solidFill>
            <a:schemeClr val="accent1">
              <a:lumMod val="60000"/>
              <a:lumOff val="40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85000"/>
                    <a:lumOff val="15000"/>
                  </a:schemeClr>
                </a:solidFill>
              </a:rPr>
              <a:t>2</a:t>
            </a:r>
            <a:r>
              <a:rPr lang="en-GB" baseline="30000" dirty="0">
                <a:solidFill>
                  <a:schemeClr val="tx1">
                    <a:lumMod val="85000"/>
                    <a:lumOff val="15000"/>
                  </a:schemeClr>
                </a:solidFill>
              </a:rPr>
              <a:t>nd</a:t>
            </a:r>
            <a:r>
              <a:rPr lang="en-GB" dirty="0">
                <a:solidFill>
                  <a:schemeClr val="tx1">
                    <a:lumMod val="85000"/>
                    <a:lumOff val="15000"/>
                  </a:schemeClr>
                </a:solidFill>
              </a:rPr>
              <a:t> line</a:t>
            </a:r>
          </a:p>
        </p:txBody>
      </p:sp>
      <p:sp>
        <p:nvSpPr>
          <p:cNvPr id="17" name="TextBox 16">
            <a:extLst>
              <a:ext uri="{FF2B5EF4-FFF2-40B4-BE49-F238E27FC236}">
                <a16:creationId xmlns:a16="http://schemas.microsoft.com/office/drawing/2014/main" id="{238244B8-A396-42D9-775B-4B1DB3AC7F3E}"/>
              </a:ext>
            </a:extLst>
          </p:cNvPr>
          <p:cNvSpPr txBox="1"/>
          <p:nvPr/>
        </p:nvSpPr>
        <p:spPr>
          <a:xfrm>
            <a:off x="1017152" y="4130904"/>
            <a:ext cx="9576000" cy="1872000"/>
          </a:xfrm>
          <a:prstGeom prst="rect">
            <a:avLst/>
          </a:prstGeom>
          <a:noFill/>
          <a:ln w="19050">
            <a:solidFill>
              <a:schemeClr val="accent1">
                <a:lumMod val="60000"/>
                <a:lumOff val="40000"/>
              </a:schemeClr>
            </a:solidFill>
          </a:ln>
        </p:spPr>
        <p:txBody>
          <a:bodyPr wrap="square" tIns="0" rIns="72000" bIns="36000">
            <a:spAutoFit/>
          </a:bodyPr>
          <a:lstStyle/>
          <a:p>
            <a:pPr marL="285750" indent="-285750">
              <a:buFont typeface="Arial" panose="020B0604020202020204" pitchFamily="34" charset="0"/>
              <a:buChar char="•"/>
            </a:pPr>
            <a:r>
              <a:rPr lang="en-GB" dirty="0"/>
              <a:t>Insulin-based therapy (with or without other drugs): when dual therapy has not continued to control HbA1c to below the person's individually agreed threshold</a:t>
            </a:r>
          </a:p>
          <a:p>
            <a:pPr marL="285750" indent="-285750">
              <a:buFont typeface="Arial" panose="020B0604020202020204" pitchFamily="34" charset="0"/>
              <a:buChar char="•"/>
            </a:pPr>
            <a:r>
              <a:rPr lang="en-GB" dirty="0"/>
              <a:t>GLP-1 mimetic treatments: if triple therapy with metformin and 2 other oral drugs is not effective, not tolerated or </a:t>
            </a:r>
            <a:r>
              <a:rPr lang="en-GB" dirty="0" err="1"/>
              <a:t>contraindicated</a:t>
            </a:r>
            <a:r>
              <a:rPr lang="en-GB" baseline="30000" dirty="0" err="1"/>
              <a:t>c</a:t>
            </a:r>
            <a:r>
              <a:rPr lang="en-GB" dirty="0"/>
              <a:t>; for adults with type 2 diabetes who have: </a:t>
            </a:r>
          </a:p>
          <a:p>
            <a:pPr marL="742950" lvl="1" indent="-285750">
              <a:buFont typeface="Arial" panose="020B0604020202020204" pitchFamily="34" charset="0"/>
              <a:buChar char="•"/>
            </a:pPr>
            <a:r>
              <a:rPr lang="en-GB" sz="1600" dirty="0"/>
              <a:t>BMI of </a:t>
            </a:r>
            <a:r>
              <a:rPr lang="en-GB" sz="1600" dirty="0">
                <a:latin typeface="Arial" panose="020B0604020202020204" pitchFamily="34" charset="0"/>
                <a:cs typeface="Arial" panose="020B0604020202020204" pitchFamily="34" charset="0"/>
              </a:rPr>
              <a:t>≥</a:t>
            </a:r>
            <a:r>
              <a:rPr lang="en-GB" sz="1600" dirty="0"/>
              <a:t>35</a:t>
            </a:r>
            <a:r>
              <a:rPr lang="en-GB" sz="1600" baseline="30000" dirty="0"/>
              <a:t>b</a:t>
            </a:r>
            <a:r>
              <a:rPr lang="en-GB" sz="1600" dirty="0"/>
              <a:t> kg/m</a:t>
            </a:r>
            <a:r>
              <a:rPr lang="en-GB" sz="1600" baseline="30000" dirty="0"/>
              <a:t>2</a:t>
            </a:r>
            <a:r>
              <a:rPr lang="en-GB" sz="1600" dirty="0"/>
              <a:t>  and specific psychological or other medical problems associated with obesity </a:t>
            </a:r>
          </a:p>
          <a:p>
            <a:pPr marL="742950" lvl="1" indent="-285750">
              <a:buFont typeface="Arial" panose="020B0604020202020204" pitchFamily="34" charset="0"/>
              <a:buChar char="•"/>
            </a:pPr>
            <a:r>
              <a:rPr lang="en-GB" sz="1600" dirty="0"/>
              <a:t>BMI &lt;35 kg/m</a:t>
            </a:r>
            <a:r>
              <a:rPr lang="en-GB" sz="1600" baseline="30000" dirty="0"/>
              <a:t>2</a:t>
            </a:r>
            <a:r>
              <a:rPr lang="en-GB" sz="1600" dirty="0"/>
              <a:t> and for whom insulin therapy would have significant occupational implications or weight loss would benefit other significant obesity related comorbidities.</a:t>
            </a:r>
            <a:endParaRPr lang="en-GB" sz="1600" dirty="0">
              <a:solidFill>
                <a:schemeClr val="tx1">
                  <a:lumMod val="85000"/>
                  <a:lumOff val="15000"/>
                </a:schemeClr>
              </a:solidFill>
            </a:endParaRPr>
          </a:p>
        </p:txBody>
      </p:sp>
      <p:sp>
        <p:nvSpPr>
          <p:cNvPr id="18" name="Flowchart: Process 17">
            <a:extLst>
              <a:ext uri="{FF2B5EF4-FFF2-40B4-BE49-F238E27FC236}">
                <a16:creationId xmlns:a16="http://schemas.microsoft.com/office/drawing/2014/main" id="{4318DB97-FF48-579C-E643-6C7C19A56CB8}"/>
              </a:ext>
            </a:extLst>
          </p:cNvPr>
          <p:cNvSpPr/>
          <p:nvPr/>
        </p:nvSpPr>
        <p:spPr>
          <a:xfrm>
            <a:off x="133569" y="4130904"/>
            <a:ext cx="864000" cy="1872000"/>
          </a:xfrm>
          <a:prstGeom prst="flowChartProcess">
            <a:avLst/>
          </a:prstGeom>
          <a:solidFill>
            <a:schemeClr val="accent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r>
              <a:rPr lang="en-GB" baseline="30000" dirty="0"/>
              <a:t>rd</a:t>
            </a:r>
            <a:r>
              <a:rPr lang="en-GB" dirty="0"/>
              <a:t> </a:t>
            </a:r>
          </a:p>
          <a:p>
            <a:pPr algn="ctr"/>
            <a:r>
              <a:rPr lang="en-GB" dirty="0"/>
              <a:t>&amp; further lines</a:t>
            </a:r>
          </a:p>
        </p:txBody>
      </p:sp>
      <p:sp>
        <p:nvSpPr>
          <p:cNvPr id="19" name="Rectangle 18">
            <a:extLst>
              <a:ext uri="{FF2B5EF4-FFF2-40B4-BE49-F238E27FC236}">
                <a16:creationId xmlns:a16="http://schemas.microsoft.com/office/drawing/2014/main" id="{7E84C637-3944-A26D-6498-D8F32E72AF0A}"/>
              </a:ext>
            </a:extLst>
          </p:cNvPr>
          <p:cNvSpPr/>
          <p:nvPr/>
        </p:nvSpPr>
        <p:spPr>
          <a:xfrm>
            <a:off x="10612087" y="4693042"/>
            <a:ext cx="1500496" cy="12971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lIns="36000" tIns="0" rIns="0" bIns="0" rtlCol="0" anchor="ctr"/>
          <a:lstStyle/>
          <a:p>
            <a:pPr algn="ctr"/>
            <a:r>
              <a:rPr lang="en-GB" sz="1600" dirty="0">
                <a:effectLst/>
                <a:ea typeface="Times New Roman" panose="02020603050405020304" pitchFamily="18" charset="0"/>
              </a:rPr>
              <a:t>Company positions </a:t>
            </a:r>
            <a:r>
              <a:rPr lang="en-GB" sz="1600" dirty="0" err="1">
                <a:effectLst/>
                <a:ea typeface="Times New Roman" panose="02020603050405020304" pitchFamily="18" charset="0"/>
              </a:rPr>
              <a:t>tirzepatide</a:t>
            </a:r>
            <a:r>
              <a:rPr lang="en-GB" sz="1600" dirty="0">
                <a:effectLst/>
                <a:ea typeface="Times New Roman" panose="02020603050405020304" pitchFamily="18" charset="0"/>
              </a:rPr>
              <a:t> as alternative to GLP-1 mimetics</a:t>
            </a:r>
            <a:endParaRPr lang="en-GB" sz="1600" strike="sngStrike" dirty="0">
              <a:solidFill>
                <a:srgbClr val="FF0000"/>
              </a:solidFill>
            </a:endParaRPr>
          </a:p>
        </p:txBody>
      </p:sp>
      <p:sp>
        <p:nvSpPr>
          <p:cNvPr id="20" name="Rectangle 19">
            <a:extLst>
              <a:ext uri="{FF2B5EF4-FFF2-40B4-BE49-F238E27FC236}">
                <a16:creationId xmlns:a16="http://schemas.microsoft.com/office/drawing/2014/main" id="{9B3C1505-0A36-F6C9-4CB3-02DFEC4DCCEF}"/>
              </a:ext>
            </a:extLst>
          </p:cNvPr>
          <p:cNvSpPr/>
          <p:nvPr/>
        </p:nvSpPr>
        <p:spPr>
          <a:xfrm>
            <a:off x="1024957" y="4693042"/>
            <a:ext cx="9587130" cy="1297168"/>
          </a:xfrm>
          <a:prstGeom prst="rect">
            <a:avLst/>
          </a:prstGeom>
          <a:solidFill>
            <a:schemeClr val="accent5">
              <a:lumMod val="60000"/>
              <a:lumOff val="40000"/>
              <a:alpha val="10000"/>
            </a:schemeClr>
          </a:solidFill>
          <a:ln w="28575">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84FDB445-38B6-C20B-67D2-CAA31D7BDA0B}"/>
              </a:ext>
            </a:extLst>
          </p:cNvPr>
          <p:cNvSpPr txBox="1"/>
          <p:nvPr/>
        </p:nvSpPr>
        <p:spPr>
          <a:xfrm>
            <a:off x="10633283" y="1496322"/>
            <a:ext cx="1476000" cy="3139321"/>
          </a:xfrm>
          <a:prstGeom prst="rect">
            <a:avLst/>
          </a:prstGeom>
          <a:solidFill>
            <a:schemeClr val="accent5">
              <a:lumMod val="20000"/>
              <a:lumOff val="80000"/>
            </a:schemeClr>
          </a:solidFill>
          <a:ln w="19050">
            <a:solidFill>
              <a:schemeClr val="accent5">
                <a:lumMod val="60000"/>
                <a:lumOff val="40000"/>
              </a:schemeClr>
            </a:solidFill>
          </a:ln>
        </p:spPr>
        <p:txBody>
          <a:bodyPr wrap="square" lIns="72000" rIns="72000" rtlCol="0">
            <a:spAutoFit/>
          </a:bodyPr>
          <a:lstStyle/>
          <a:p>
            <a:r>
              <a:rPr lang="en-GB" dirty="0" err="1"/>
              <a:t>Tirzepatide’s</a:t>
            </a:r>
            <a:r>
              <a:rPr lang="en-GB" dirty="0"/>
              <a:t> marketing authorisation spans entire treatment pathway- discussed later</a:t>
            </a:r>
          </a:p>
          <a:p>
            <a:endParaRPr lang="en-GB" dirty="0"/>
          </a:p>
          <a:p>
            <a:endParaRPr lang="en-GB" dirty="0"/>
          </a:p>
          <a:p>
            <a:endParaRPr lang="en-GB" dirty="0"/>
          </a:p>
        </p:txBody>
      </p:sp>
    </p:spTree>
    <p:extLst>
      <p:ext uri="{BB962C8B-B14F-4D97-AF65-F5344CB8AC3E}">
        <p14:creationId xmlns:p14="http://schemas.microsoft.com/office/powerpoint/2010/main" val="2649722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a:xfrm>
            <a:off x="284017" y="246062"/>
            <a:ext cx="11250785" cy="592817"/>
          </a:xfrm>
        </p:spPr>
        <p:txBody>
          <a:bodyPr>
            <a:normAutofit fontScale="90000"/>
          </a:bodyPr>
          <a:lstStyle/>
          <a:p>
            <a:r>
              <a:rPr lang="en-GB" dirty="0"/>
              <a:t>Deterministic scenario analyses</a:t>
            </a:r>
            <a:br>
              <a:rPr lang="en-GB" dirty="0"/>
            </a:br>
            <a:endParaRPr lang="en-GB" dirty="0"/>
          </a:p>
        </p:txBody>
      </p:sp>
      <p:sp>
        <p:nvSpPr>
          <p:cNvPr id="12" name="TextBox 11">
            <a:extLst>
              <a:ext uri="{FF2B5EF4-FFF2-40B4-BE49-F238E27FC236}">
                <a16:creationId xmlns:a16="http://schemas.microsoft.com/office/drawing/2014/main" id="{86DC2620-F29B-8C60-2305-2A24A0117791}"/>
              </a:ext>
            </a:extLst>
          </p:cNvPr>
          <p:cNvSpPr txBox="1"/>
          <p:nvPr/>
        </p:nvSpPr>
        <p:spPr>
          <a:xfrm>
            <a:off x="1059374" y="6310869"/>
            <a:ext cx="10475427" cy="523220"/>
          </a:xfrm>
          <a:prstGeom prst="rect">
            <a:avLst/>
          </a:prstGeom>
          <a:noFill/>
        </p:spPr>
        <p:txBody>
          <a:bodyPr wrap="square" rtlCol="0">
            <a:spAutoFit/>
          </a:bodyPr>
          <a:lstStyle/>
          <a:p>
            <a:r>
              <a:rPr lang="en-GB" sz="1400" dirty="0">
                <a:latin typeface="+mj-lt"/>
              </a:rPr>
              <a:t>*Sources: Scenario 1: company response to EAG report, May 2023; Scenarios 2-7: additional sensitivity analyses, May 2023.</a:t>
            </a:r>
          </a:p>
          <a:p>
            <a:r>
              <a:rPr lang="en-GB" sz="1400" dirty="0">
                <a:latin typeface="+mj-lt"/>
              </a:rPr>
              <a:t>Abbreviations: </a:t>
            </a:r>
            <a:r>
              <a:rPr lang="en-GB" sz="1400" dirty="0">
                <a:effectLst/>
                <a:latin typeface="+mj-lt"/>
                <a:ea typeface="Calibri" panose="020F0502020204030204" pitchFamily="34" charset="0"/>
                <a:cs typeface="Times New Roman" panose="02020603050405020304" pitchFamily="18" charset="0"/>
              </a:rPr>
              <a:t>BMI, body mass index; </a:t>
            </a:r>
            <a:r>
              <a:rPr lang="en-GB" sz="1400" dirty="0">
                <a:latin typeface="+mj-lt"/>
              </a:rPr>
              <a:t>ICER</a:t>
            </a:r>
            <a:r>
              <a:rPr lang="en-GB" sz="1400" dirty="0">
                <a:effectLst/>
                <a:latin typeface="+mj-lt"/>
                <a:ea typeface="Calibri" panose="020F0502020204030204" pitchFamily="34" charset="0"/>
                <a:cs typeface="Times New Roman" panose="02020603050405020304" pitchFamily="18" charset="0"/>
              </a:rPr>
              <a:t>, incremental cost-effectiveness ratio; QALYs, quality-adjusted life years.</a:t>
            </a:r>
            <a:endParaRPr lang="en-GB" sz="1400" dirty="0">
              <a:latin typeface="+mj-lt"/>
            </a:endParaRPr>
          </a:p>
        </p:txBody>
      </p:sp>
      <p:graphicFrame>
        <p:nvGraphicFramePr>
          <p:cNvPr id="3" name="Table 4" descr="Deterministic scenario analyses by the evidence review group">
            <a:extLst>
              <a:ext uri="{FF2B5EF4-FFF2-40B4-BE49-F238E27FC236}">
                <a16:creationId xmlns:a16="http://schemas.microsoft.com/office/drawing/2014/main" id="{386E32E4-F52E-95A4-06C1-7C54F4C79962}"/>
              </a:ext>
            </a:extLst>
          </p:cNvPr>
          <p:cNvGraphicFramePr>
            <a:graphicFrameLocks noGrp="1"/>
          </p:cNvGraphicFramePr>
          <p:nvPr>
            <p:extLst>
              <p:ext uri="{D42A27DB-BD31-4B8C-83A1-F6EECF244321}">
                <p14:modId xmlns:p14="http://schemas.microsoft.com/office/powerpoint/2010/main" val="758905392"/>
              </p:ext>
            </p:extLst>
          </p:nvPr>
        </p:nvGraphicFramePr>
        <p:xfrm>
          <a:off x="284018" y="1326265"/>
          <a:ext cx="11250784" cy="3749040"/>
        </p:xfrm>
        <a:graphic>
          <a:graphicData uri="http://schemas.openxmlformats.org/drawingml/2006/table">
            <a:tbl>
              <a:tblPr firstRow="1" firstCol="1" bandRow="1">
                <a:tableStyleId>{21E4AEA4-8DFA-4A89-87EB-49C32662AFE0}</a:tableStyleId>
              </a:tblPr>
              <a:tblGrid>
                <a:gridCol w="717453">
                  <a:extLst>
                    <a:ext uri="{9D8B030D-6E8A-4147-A177-3AD203B41FA5}">
                      <a16:colId xmlns:a16="http://schemas.microsoft.com/office/drawing/2014/main" val="3307571819"/>
                    </a:ext>
                  </a:extLst>
                </a:gridCol>
                <a:gridCol w="5222705">
                  <a:extLst>
                    <a:ext uri="{9D8B030D-6E8A-4147-A177-3AD203B41FA5}">
                      <a16:colId xmlns:a16="http://schemas.microsoft.com/office/drawing/2014/main" val="885764709"/>
                    </a:ext>
                  </a:extLst>
                </a:gridCol>
                <a:gridCol w="1711040">
                  <a:extLst>
                    <a:ext uri="{9D8B030D-6E8A-4147-A177-3AD203B41FA5}">
                      <a16:colId xmlns:a16="http://schemas.microsoft.com/office/drawing/2014/main" val="2368713443"/>
                    </a:ext>
                  </a:extLst>
                </a:gridCol>
                <a:gridCol w="1725791">
                  <a:extLst>
                    <a:ext uri="{9D8B030D-6E8A-4147-A177-3AD203B41FA5}">
                      <a16:colId xmlns:a16="http://schemas.microsoft.com/office/drawing/2014/main" val="24591524"/>
                    </a:ext>
                  </a:extLst>
                </a:gridCol>
                <a:gridCol w="1873795">
                  <a:extLst>
                    <a:ext uri="{9D8B030D-6E8A-4147-A177-3AD203B41FA5}">
                      <a16:colId xmlns:a16="http://schemas.microsoft.com/office/drawing/2014/main" val="1599477227"/>
                    </a:ext>
                  </a:extLst>
                </a:gridCol>
              </a:tblGrid>
              <a:tr h="448510">
                <a:tc>
                  <a:txBody>
                    <a:bodyPr/>
                    <a:lstStyle/>
                    <a:p>
                      <a:r>
                        <a:rPr lang="en-GB" dirty="0">
                          <a:latin typeface="Arial" panose="020B0604020202020204" pitchFamily="34" charset="0"/>
                        </a:rPr>
                        <a:t>No.</a:t>
                      </a:r>
                    </a:p>
                  </a:txBody>
                  <a:tcPr/>
                </a:tc>
                <a:tc>
                  <a:txBody>
                    <a:bodyPr/>
                    <a:lstStyle/>
                    <a:p>
                      <a:r>
                        <a:rPr lang="en-GB" b="1" dirty="0">
                          <a:solidFill>
                            <a:schemeClr val="bg1"/>
                          </a:solidFill>
                          <a:latin typeface="Arial" panose="020B0604020202020204" pitchFamily="34" charset="0"/>
                        </a:rPr>
                        <a:t>Scenario*</a:t>
                      </a:r>
                    </a:p>
                  </a:txBody>
                  <a:tcPr/>
                </a:tc>
                <a:tc>
                  <a:txBody>
                    <a:bodyPr/>
                    <a:lstStyle/>
                    <a:p>
                      <a:r>
                        <a:rPr lang="en-GB" b="1" dirty="0">
                          <a:solidFill>
                            <a:schemeClr val="bg1"/>
                          </a:solidFill>
                          <a:latin typeface="Arial" panose="020B0604020202020204" pitchFamily="34" charset="0"/>
                        </a:rPr>
                        <a:t>Incremental costs (£) </a:t>
                      </a:r>
                    </a:p>
                  </a:txBody>
                  <a:tcPr/>
                </a:tc>
                <a:tc>
                  <a:txBody>
                    <a:bodyPr/>
                    <a:lstStyle/>
                    <a:p>
                      <a:r>
                        <a:rPr lang="en-GB" b="1" dirty="0">
                          <a:solidFill>
                            <a:schemeClr val="bg1"/>
                          </a:solidFill>
                          <a:latin typeface="Arial" panose="020B0604020202020204" pitchFamily="34" charset="0"/>
                        </a:rPr>
                        <a:t>Incremental QALYs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ICER (£/QALY gained)  </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val="2444516835"/>
                  </a:ext>
                </a:extLst>
              </a:tr>
              <a:tr h="256292">
                <a:tc>
                  <a:txBody>
                    <a:bodyPr/>
                    <a:lstStyle/>
                    <a:p>
                      <a:endParaRPr lang="en-GB" dirty="0">
                        <a:solidFill>
                          <a:schemeClr val="tx1"/>
                        </a:solidFill>
                        <a:latin typeface="Arial" panose="020B0604020202020204" pitchFamily="34" charset="0"/>
                      </a:endParaRPr>
                    </a:p>
                  </a:txBody>
                  <a:tcPr>
                    <a:solidFill>
                      <a:schemeClr val="accent3"/>
                    </a:solidFill>
                  </a:tcPr>
                </a:tc>
                <a:tc>
                  <a:txBody>
                    <a:bodyPr/>
                    <a:lstStyle/>
                    <a:p>
                      <a:pPr marL="0" algn="l" defTabSz="914400" rtl="0" eaLnBrk="1" latinLnBrk="0" hangingPunct="1"/>
                      <a:r>
                        <a:rPr lang="en-GB" sz="1800" b="1" kern="1200" dirty="0">
                          <a:solidFill>
                            <a:schemeClr val="tx1"/>
                          </a:solidFill>
                          <a:latin typeface="Arial" panose="020B0604020202020204" pitchFamily="34" charset="0"/>
                        </a:rPr>
                        <a:t>Company revised base case </a:t>
                      </a:r>
                      <a:endParaRPr lang="en-GB" sz="1800" b="1" kern="1200" dirty="0">
                        <a:solidFill>
                          <a:schemeClr val="tx1"/>
                        </a:solidFill>
                        <a:latin typeface="Arial" panose="020B0604020202020204" pitchFamily="34" charset="0"/>
                        <a:ea typeface="+mn-ea"/>
                        <a:cs typeface="+mn-cs"/>
                      </a:endParaRPr>
                    </a:p>
                  </a:txBody>
                  <a:tcPr>
                    <a:solidFill>
                      <a:schemeClr val="accent3"/>
                    </a:solidFill>
                  </a:tcPr>
                </a:tc>
                <a:tc>
                  <a:txBody>
                    <a:bodyPr/>
                    <a:lstStyle/>
                    <a:p>
                      <a:pPr algn="r">
                        <a:spcBef>
                          <a:spcPts val="200"/>
                        </a:spcBef>
                        <a:spcAft>
                          <a:spcPts val="200"/>
                        </a:spcAft>
                      </a:pPr>
                      <a:r>
                        <a:rPr lang="en-US" sz="1800" kern="1200" dirty="0">
                          <a:solidFill>
                            <a:schemeClr val="dk1"/>
                          </a:solidFill>
                          <a:latin typeface="+mn-lt"/>
                          <a:ea typeface="+mn-ea"/>
                          <a:cs typeface="+mn-cs"/>
                        </a:rPr>
                        <a:t>1,726</a:t>
                      </a:r>
                      <a:endParaRPr lang="en-GB" sz="1800" kern="1200" dirty="0">
                        <a:solidFill>
                          <a:schemeClr val="dk1"/>
                        </a:solidFill>
                        <a:latin typeface="+mn-lt"/>
                        <a:ea typeface="+mn-ea"/>
                        <a:cs typeface="+mn-cs"/>
                      </a:endParaRPr>
                    </a:p>
                  </a:txBody>
                  <a:tcPr marL="68580" marR="68580" marT="0" marB="0" anchor="b">
                    <a:solidFill>
                      <a:schemeClr val="accent3"/>
                    </a:solidFill>
                  </a:tcPr>
                </a:tc>
                <a:tc>
                  <a:txBody>
                    <a:bodyPr/>
                    <a:lstStyle/>
                    <a:p>
                      <a:pPr algn="r">
                        <a:spcBef>
                          <a:spcPts val="200"/>
                        </a:spcBef>
                        <a:spcAft>
                          <a:spcPts val="200"/>
                        </a:spcAft>
                      </a:pPr>
                      <a:r>
                        <a:rPr lang="en-US" sz="1800" kern="1200" dirty="0">
                          <a:solidFill>
                            <a:schemeClr val="dk1"/>
                          </a:solidFill>
                          <a:latin typeface="+mn-lt"/>
                          <a:ea typeface="+mn-ea"/>
                          <a:cs typeface="+mn-cs"/>
                        </a:rPr>
                        <a:t>0.095</a:t>
                      </a:r>
                      <a:endParaRPr lang="en-GB" sz="1800" kern="1200" dirty="0">
                        <a:solidFill>
                          <a:schemeClr val="dk1"/>
                        </a:solidFill>
                        <a:latin typeface="+mn-lt"/>
                        <a:ea typeface="+mn-ea"/>
                        <a:cs typeface="+mn-cs"/>
                      </a:endParaRPr>
                    </a:p>
                  </a:txBody>
                  <a:tcPr marL="68580" marR="68580" marT="0" marB="0" anchor="b">
                    <a:solidFill>
                      <a:schemeClr val="accent3"/>
                    </a:solidFill>
                  </a:tcPr>
                </a:tc>
                <a:tc>
                  <a:txBody>
                    <a:bodyPr/>
                    <a:lstStyle/>
                    <a:p>
                      <a:pPr algn="r">
                        <a:spcBef>
                          <a:spcPts val="200"/>
                        </a:spcBef>
                        <a:spcAft>
                          <a:spcPts val="200"/>
                        </a:spcAft>
                      </a:pPr>
                      <a:r>
                        <a:rPr lang="en-US" sz="1800" kern="1200" dirty="0">
                          <a:solidFill>
                            <a:schemeClr val="dk1"/>
                          </a:solidFill>
                          <a:latin typeface="+mn-lt"/>
                          <a:ea typeface="+mn-ea"/>
                          <a:cs typeface="+mn-cs"/>
                        </a:rPr>
                        <a:t>18,115</a:t>
                      </a:r>
                      <a:endParaRPr lang="en-GB" sz="1800" kern="1200" dirty="0">
                        <a:solidFill>
                          <a:schemeClr val="dk1"/>
                        </a:solidFill>
                        <a:latin typeface="+mn-lt"/>
                        <a:ea typeface="+mn-ea"/>
                        <a:cs typeface="+mn-cs"/>
                      </a:endParaRPr>
                    </a:p>
                  </a:txBody>
                  <a:tcPr marL="68580" marR="68580" marT="0" marB="0" anchor="b">
                    <a:solidFill>
                      <a:schemeClr val="accent3"/>
                    </a:solidFill>
                  </a:tcPr>
                </a:tc>
                <a:extLst>
                  <a:ext uri="{0D108BD9-81ED-4DB2-BD59-A6C34878D82A}">
                    <a16:rowId xmlns:a16="http://schemas.microsoft.com/office/drawing/2014/main" val="2335749543"/>
                  </a:ext>
                </a:extLst>
              </a:tr>
              <a:tr h="256292">
                <a:tc>
                  <a:txBody>
                    <a:bodyPr/>
                    <a:lstStyle/>
                    <a:p>
                      <a:r>
                        <a:rPr lang="en-GB" dirty="0">
                          <a:latin typeface="Arial" panose="020B0604020202020204" pitchFamily="34" charset="0"/>
                        </a:rPr>
                        <a:t>1</a:t>
                      </a:r>
                    </a:p>
                  </a:txBody>
                  <a:tcPr/>
                </a:tc>
                <a:tc>
                  <a:txBody>
                    <a:bodyPr/>
                    <a:lstStyle/>
                    <a:p>
                      <a:pPr marL="0" algn="l" defTabSz="914400" rtl="0" eaLnBrk="1" latinLnBrk="0" hangingPunct="1"/>
                      <a:r>
                        <a:rPr lang="en-GB" sz="1800" kern="1200" dirty="0">
                          <a:solidFill>
                            <a:schemeClr val="dk1"/>
                          </a:solidFill>
                          <a:effectLst/>
                          <a:latin typeface="+mn-lt"/>
                          <a:ea typeface="+mn-ea"/>
                          <a:cs typeface="+mn-cs"/>
                        </a:rPr>
                        <a:t>Weight loss utilities included in year 1</a:t>
                      </a:r>
                      <a:endParaRPr lang="en-GB" sz="1800" b="0" kern="1200" dirty="0">
                        <a:solidFill>
                          <a:schemeClr val="tx1"/>
                        </a:solidFill>
                        <a:latin typeface="Arial" panose="020B0604020202020204" pitchFamily="34" charset="0"/>
                        <a:ea typeface="+mn-ea"/>
                        <a:cs typeface="+mn-cs"/>
                      </a:endParaRPr>
                    </a:p>
                  </a:txBody>
                  <a:tcPr marL="68580" marR="68580" marT="0" marB="0" anchor="ctr"/>
                </a:tc>
                <a:tc>
                  <a:txBody>
                    <a:bodyPr/>
                    <a:lstStyle/>
                    <a:p>
                      <a:pPr algn="r">
                        <a:spcBef>
                          <a:spcPts val="200"/>
                        </a:spcBef>
                        <a:spcAft>
                          <a:spcPts val="200"/>
                        </a:spcAft>
                      </a:pPr>
                      <a:r>
                        <a:rPr lang="en-US" sz="1800" u="none" kern="1200" dirty="0">
                          <a:solidFill>
                            <a:schemeClr val="dk1"/>
                          </a:solidFill>
                          <a:effectLst/>
                          <a:latin typeface="+mn-lt"/>
                          <a:ea typeface="+mn-ea"/>
                          <a:cs typeface="+mn-cs"/>
                        </a:rPr>
                        <a:t>1,726</a:t>
                      </a:r>
                      <a:endParaRPr lang="en-GB" sz="1800" u="none" kern="1200" dirty="0">
                        <a:solidFill>
                          <a:schemeClr val="dk1"/>
                        </a:solidFill>
                        <a:effectLst/>
                        <a:latin typeface="+mn-lt"/>
                        <a:ea typeface="+mn-ea"/>
                        <a:cs typeface="+mn-cs"/>
                      </a:endParaRPr>
                    </a:p>
                  </a:txBody>
                  <a:tcPr marL="68580" marR="68580" marT="0" marB="0" anchor="ctr"/>
                </a:tc>
                <a:tc>
                  <a:txBody>
                    <a:bodyPr/>
                    <a:lstStyle/>
                    <a:p>
                      <a:pPr algn="r">
                        <a:spcBef>
                          <a:spcPts val="200"/>
                        </a:spcBef>
                        <a:spcAft>
                          <a:spcPts val="200"/>
                        </a:spcAft>
                      </a:pPr>
                      <a:r>
                        <a:rPr lang="en-US" sz="1800" u="none" kern="1200" dirty="0">
                          <a:solidFill>
                            <a:schemeClr val="dk1"/>
                          </a:solidFill>
                          <a:effectLst/>
                          <a:latin typeface="+mn-lt"/>
                          <a:ea typeface="+mn-ea"/>
                          <a:cs typeface="+mn-cs"/>
                        </a:rPr>
                        <a:t>0.106</a:t>
                      </a:r>
                      <a:endParaRPr lang="en-GB" sz="1800" u="none" kern="1200" dirty="0">
                        <a:solidFill>
                          <a:schemeClr val="dk1"/>
                        </a:solidFill>
                        <a:effectLst/>
                        <a:latin typeface="+mn-lt"/>
                        <a:ea typeface="+mn-ea"/>
                        <a:cs typeface="+mn-cs"/>
                      </a:endParaRPr>
                    </a:p>
                  </a:txBody>
                  <a:tcPr marL="68580" marR="68580" marT="0" marB="0" anchor="ctr"/>
                </a:tc>
                <a:tc>
                  <a:txBody>
                    <a:bodyPr/>
                    <a:lstStyle/>
                    <a:p>
                      <a:pPr algn="r">
                        <a:spcBef>
                          <a:spcPts val="200"/>
                        </a:spcBef>
                        <a:spcAft>
                          <a:spcPts val="200"/>
                        </a:spcAft>
                      </a:pPr>
                      <a:r>
                        <a:rPr lang="en-US" sz="1800" kern="1200" dirty="0">
                          <a:solidFill>
                            <a:schemeClr val="dk1"/>
                          </a:solidFill>
                          <a:effectLst/>
                          <a:latin typeface="+mn-lt"/>
                          <a:ea typeface="+mn-ea"/>
                          <a:cs typeface="+mn-cs"/>
                        </a:rPr>
                        <a:t>16,337</a:t>
                      </a:r>
                      <a:endParaRPr lang="en-GB"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903753710"/>
                  </a:ext>
                </a:extLst>
              </a:tr>
              <a:tr h="256292">
                <a:tc>
                  <a:txBody>
                    <a:bodyPr/>
                    <a:lstStyle/>
                    <a:p>
                      <a:r>
                        <a:rPr lang="en-GB" dirty="0">
                          <a:latin typeface="Arial" panose="020B0604020202020204" pitchFamily="34" charset="0"/>
                        </a:rPr>
                        <a:t>2</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No weight/BMI utilities</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dk1"/>
                          </a:solidFill>
                          <a:effectLst/>
                          <a:latin typeface="+mn-lt"/>
                          <a:ea typeface="+mn-ea"/>
                          <a:cs typeface="+mn-cs"/>
                        </a:rPr>
                        <a:t>27,997</a:t>
                      </a:r>
                      <a:endParaRPr lang="en-GB"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446858986"/>
                  </a:ext>
                </a:extLst>
              </a:tr>
              <a:tr h="256292">
                <a:tc>
                  <a:txBody>
                    <a:bodyPr/>
                    <a:lstStyle/>
                    <a:p>
                      <a:r>
                        <a:rPr lang="en-GB" dirty="0">
                          <a:latin typeface="Arial" panose="020B0604020202020204" pitchFamily="34" charset="0"/>
                        </a:rPr>
                        <a:t>3</a:t>
                      </a:r>
                    </a:p>
                  </a:txBody>
                  <a:tcPr/>
                </a:tc>
                <a:tc>
                  <a:txBody>
                    <a:bodyPr/>
                    <a:lstStyle/>
                    <a:p>
                      <a:pPr algn="l">
                        <a:spcBef>
                          <a:spcPts val="200"/>
                        </a:spcBef>
                        <a:spcAft>
                          <a:spcPts val="200"/>
                        </a:spcAft>
                      </a:pPr>
                      <a:r>
                        <a:rPr lang="en-US" sz="1800" kern="1200">
                          <a:solidFill>
                            <a:schemeClr val="dk1"/>
                          </a:solidFill>
                          <a:effectLst/>
                          <a:latin typeface="+mn-lt"/>
                          <a:ea typeface="+mn-ea"/>
                          <a:cs typeface="+mn-cs"/>
                        </a:rPr>
                        <a:t>Device utility included</a:t>
                      </a:r>
                      <a:endParaRPr lang="en-GB" sz="1800" kern="120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dk1"/>
                          </a:solidFill>
                          <a:effectLst/>
                          <a:latin typeface="+mn-lt"/>
                          <a:ea typeface="+mn-ea"/>
                          <a:cs typeface="+mn-cs"/>
                        </a:rPr>
                        <a:t>16,893</a:t>
                      </a:r>
                      <a:endParaRPr lang="en-GB"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627202869"/>
                  </a:ext>
                </a:extLst>
              </a:tr>
              <a:tr h="256292">
                <a:tc>
                  <a:txBody>
                    <a:bodyPr/>
                    <a:lstStyle/>
                    <a:p>
                      <a:r>
                        <a:rPr lang="en-GB" dirty="0">
                          <a:latin typeface="Arial" panose="020B0604020202020204" pitchFamily="34" charset="0"/>
                        </a:rPr>
                        <a:t>4</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No nausea utilities</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dk1"/>
                          </a:solidFill>
                          <a:effectLst/>
                          <a:latin typeface="+mn-lt"/>
                          <a:ea typeface="+mn-ea"/>
                          <a:cs typeface="+mn-cs"/>
                        </a:rPr>
                        <a:t>17,577</a:t>
                      </a:r>
                      <a:endParaRPr lang="en-GB"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968747016"/>
                  </a:ext>
                </a:extLst>
              </a:tr>
              <a:tr h="256292">
                <a:tc>
                  <a:txBody>
                    <a:bodyPr/>
                    <a:lstStyle/>
                    <a:p>
                      <a:r>
                        <a:rPr lang="en-GB" dirty="0">
                          <a:latin typeface="Arial" panose="020B0604020202020204" pitchFamily="34" charset="0"/>
                        </a:rPr>
                        <a:t>5</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No </a:t>
                      </a:r>
                      <a:r>
                        <a:rPr lang="en-US" sz="1800" kern="1200" dirty="0" err="1">
                          <a:solidFill>
                            <a:schemeClr val="dk1"/>
                          </a:solidFill>
                          <a:effectLst/>
                          <a:latin typeface="+mn-lt"/>
                          <a:ea typeface="+mn-ea"/>
                          <a:cs typeface="+mn-cs"/>
                        </a:rPr>
                        <a:t>hypoglycaemia</a:t>
                      </a:r>
                      <a:r>
                        <a:rPr lang="en-US" sz="1800" kern="1200" dirty="0">
                          <a:solidFill>
                            <a:schemeClr val="dk1"/>
                          </a:solidFill>
                          <a:effectLst/>
                          <a:latin typeface="+mn-lt"/>
                          <a:ea typeface="+mn-ea"/>
                          <a:cs typeface="+mn-cs"/>
                        </a:rPr>
                        <a:t> utilities</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a:solidFill>
                            <a:schemeClr val="dk1"/>
                          </a:solidFill>
                          <a:effectLst/>
                          <a:latin typeface="+mn-lt"/>
                          <a:ea typeface="+mn-ea"/>
                          <a:cs typeface="+mn-cs"/>
                        </a:rPr>
                        <a:t>21,224</a:t>
                      </a:r>
                      <a:endParaRPr lang="en-GB" sz="1800" kern="120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967609623"/>
                  </a:ext>
                </a:extLst>
              </a:tr>
              <a:tr h="256292">
                <a:tc>
                  <a:txBody>
                    <a:bodyPr/>
                    <a:lstStyle/>
                    <a:p>
                      <a:r>
                        <a:rPr lang="en-GB" dirty="0">
                          <a:latin typeface="Arial" panose="020B0604020202020204" pitchFamily="34" charset="0"/>
                        </a:rPr>
                        <a:t>6</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No age-adjustment on utilities</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dk1"/>
                          </a:solidFill>
                          <a:effectLst/>
                          <a:latin typeface="+mn-lt"/>
                          <a:ea typeface="+mn-ea"/>
                          <a:cs typeface="+mn-cs"/>
                        </a:rPr>
                        <a:t>16,938</a:t>
                      </a:r>
                      <a:endParaRPr lang="en-GB"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22038877"/>
                  </a:ext>
                </a:extLst>
              </a:tr>
              <a:tr h="256292">
                <a:tc>
                  <a:txBody>
                    <a:bodyPr/>
                    <a:lstStyle/>
                    <a:p>
                      <a:r>
                        <a:rPr lang="en-GB" dirty="0">
                          <a:latin typeface="Arial" panose="020B0604020202020204" pitchFamily="34" charset="0"/>
                        </a:rPr>
                        <a:t>7</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Multiplicative approach to combining utilities (with age-adjustment)</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dk1"/>
                          </a:solidFill>
                          <a:effectLst/>
                          <a:latin typeface="+mn-lt"/>
                          <a:ea typeface="+mn-ea"/>
                          <a:cs typeface="+mn-cs"/>
                        </a:rPr>
                        <a:t>24,911</a:t>
                      </a:r>
                      <a:endParaRPr lang="en-GB" sz="1800" kern="1200" dirty="0">
                        <a:solidFill>
                          <a:schemeClr val="dk1"/>
                        </a:solidFill>
                        <a:effectLst/>
                        <a:latin typeface="+mn-lt"/>
                        <a:ea typeface="+mn-ea"/>
                        <a:cs typeface="+mn-cs"/>
                      </a:endParaRPr>
                    </a:p>
                  </a:txBody>
                  <a:tcPr marL="68580" marR="68580" marT="0" marB="0" anchor="ctr"/>
                </a:tc>
                <a:extLst>
                  <a:ext uri="{0D108BD9-81ED-4DB2-BD59-A6C34878D82A}">
                    <a16:rowId xmlns:a16="http://schemas.microsoft.com/office/drawing/2014/main" val="2702378007"/>
                  </a:ext>
                </a:extLst>
              </a:tr>
            </a:tbl>
          </a:graphicData>
        </a:graphic>
      </p:graphicFrame>
      <p:sp>
        <p:nvSpPr>
          <p:cNvPr id="4" name="TextBox 3">
            <a:extLst>
              <a:ext uri="{FF2B5EF4-FFF2-40B4-BE49-F238E27FC236}">
                <a16:creationId xmlns:a16="http://schemas.microsoft.com/office/drawing/2014/main" id="{12F01855-9388-254B-9AA4-EEDB1A75A3F8}"/>
              </a:ext>
            </a:extLst>
          </p:cNvPr>
          <p:cNvSpPr txBox="1"/>
          <p:nvPr/>
        </p:nvSpPr>
        <p:spPr>
          <a:xfrm>
            <a:off x="284017" y="733448"/>
            <a:ext cx="11519737" cy="430887"/>
          </a:xfrm>
          <a:prstGeom prst="rect">
            <a:avLst/>
          </a:prstGeom>
          <a:noFill/>
        </p:spPr>
        <p:txBody>
          <a:bodyPr wrap="square" rtlCol="0">
            <a:spAutoFit/>
          </a:bodyPr>
          <a:lstStyle/>
          <a:p>
            <a:r>
              <a:rPr lang="en-GB" sz="2200" dirty="0"/>
              <a:t>Health state utility values: tirzepatide 10 mg vs </a:t>
            </a:r>
            <a:r>
              <a:rPr lang="en-GB" sz="2200" dirty="0" err="1"/>
              <a:t>semaglutide</a:t>
            </a:r>
            <a:r>
              <a:rPr lang="en-GB" sz="2200" dirty="0"/>
              <a:t> 1.0 mg </a:t>
            </a:r>
            <a:endParaRPr lang="en-GB" sz="2200" b="1" dirty="0">
              <a:solidFill>
                <a:schemeClr val="bg1"/>
              </a:solidFill>
              <a:latin typeface="Arial" panose="020B0604020202020204" pitchFamily="34" charset="0"/>
            </a:endParaRPr>
          </a:p>
        </p:txBody>
      </p:sp>
      <p:sp>
        <p:nvSpPr>
          <p:cNvPr id="5" name="Rectangle 4" descr="Marker showing slides are confidential ">
            <a:extLst>
              <a:ext uri="{FF2B5EF4-FFF2-40B4-BE49-F238E27FC236}">
                <a16:creationId xmlns:a16="http://schemas.microsoft.com/office/drawing/2014/main" id="{F1E8331B-7DFC-4C52-947B-66C383B5B054}"/>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2188303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D173D-8DE8-7089-29F6-0C57B6D69355}"/>
              </a:ext>
            </a:extLst>
          </p:cNvPr>
          <p:cNvSpPr>
            <a:spLocks noGrp="1"/>
          </p:cNvSpPr>
          <p:nvPr>
            <p:ph type="title"/>
          </p:nvPr>
        </p:nvSpPr>
        <p:spPr>
          <a:xfrm>
            <a:off x="284017" y="246062"/>
            <a:ext cx="11250785" cy="592817"/>
          </a:xfrm>
        </p:spPr>
        <p:txBody>
          <a:bodyPr>
            <a:normAutofit fontScale="90000"/>
          </a:bodyPr>
          <a:lstStyle/>
          <a:p>
            <a:r>
              <a:rPr lang="en-GB" dirty="0"/>
              <a:t>Deterministic scenario analyses</a:t>
            </a:r>
            <a:br>
              <a:rPr lang="en-GB" dirty="0"/>
            </a:br>
            <a:endParaRPr lang="en-GB" dirty="0"/>
          </a:p>
        </p:txBody>
      </p:sp>
      <p:sp>
        <p:nvSpPr>
          <p:cNvPr id="12" name="TextBox 11">
            <a:extLst>
              <a:ext uri="{FF2B5EF4-FFF2-40B4-BE49-F238E27FC236}">
                <a16:creationId xmlns:a16="http://schemas.microsoft.com/office/drawing/2014/main" id="{86DC2620-F29B-8C60-2305-2A24A0117791}"/>
              </a:ext>
            </a:extLst>
          </p:cNvPr>
          <p:cNvSpPr txBox="1"/>
          <p:nvPr/>
        </p:nvSpPr>
        <p:spPr>
          <a:xfrm>
            <a:off x="1073012" y="6297806"/>
            <a:ext cx="10461790" cy="523220"/>
          </a:xfrm>
          <a:prstGeom prst="rect">
            <a:avLst/>
          </a:prstGeom>
          <a:noFill/>
        </p:spPr>
        <p:txBody>
          <a:bodyPr wrap="square" rtlCol="0">
            <a:spAutoFit/>
          </a:bodyPr>
          <a:lstStyle/>
          <a:p>
            <a:r>
              <a:rPr lang="en-GB" sz="1400" dirty="0">
                <a:latin typeface="+mj-lt"/>
              </a:rPr>
              <a:t>*Sources: Scenarios 1-2: company response to EAG report, May 2023; Scenarios 3-9: additional sensitivity analyses, May 2023.</a:t>
            </a:r>
          </a:p>
          <a:p>
            <a:r>
              <a:rPr lang="en-GB" sz="1400" dirty="0">
                <a:latin typeface="+mj-lt"/>
              </a:rPr>
              <a:t>Abbreviations: ICER</a:t>
            </a:r>
            <a:r>
              <a:rPr lang="en-GB" sz="1400" dirty="0">
                <a:effectLst/>
                <a:latin typeface="+mj-lt"/>
                <a:ea typeface="Calibri" panose="020F0502020204030204" pitchFamily="34" charset="0"/>
                <a:cs typeface="Times New Roman" panose="02020603050405020304" pitchFamily="18" charset="0"/>
              </a:rPr>
              <a:t>, incremental cost-effectiveness ratio; QALYs, quality-adjusted life years; T2D, type 2 diabetes.</a:t>
            </a:r>
            <a:endParaRPr lang="en-GB" sz="1400" dirty="0">
              <a:latin typeface="+mj-lt"/>
            </a:endParaRPr>
          </a:p>
        </p:txBody>
      </p:sp>
      <p:graphicFrame>
        <p:nvGraphicFramePr>
          <p:cNvPr id="3" name="Table 4" descr="Deterministic scenario analyses by the evidence review group">
            <a:extLst>
              <a:ext uri="{FF2B5EF4-FFF2-40B4-BE49-F238E27FC236}">
                <a16:creationId xmlns:a16="http://schemas.microsoft.com/office/drawing/2014/main" id="{386E32E4-F52E-95A4-06C1-7C54F4C79962}"/>
              </a:ext>
            </a:extLst>
          </p:cNvPr>
          <p:cNvGraphicFramePr>
            <a:graphicFrameLocks noGrp="1"/>
          </p:cNvGraphicFramePr>
          <p:nvPr>
            <p:extLst>
              <p:ext uri="{D42A27DB-BD31-4B8C-83A1-F6EECF244321}">
                <p14:modId xmlns:p14="http://schemas.microsoft.com/office/powerpoint/2010/main" val="3174203569"/>
              </p:ext>
            </p:extLst>
          </p:nvPr>
        </p:nvGraphicFramePr>
        <p:xfrm>
          <a:off x="284016" y="1319630"/>
          <a:ext cx="10989230" cy="4480560"/>
        </p:xfrm>
        <a:graphic>
          <a:graphicData uri="http://schemas.openxmlformats.org/drawingml/2006/table">
            <a:tbl>
              <a:tblPr firstRow="1" firstCol="1" bandRow="1">
                <a:tableStyleId>{21E4AEA4-8DFA-4A89-87EB-49C32662AFE0}</a:tableStyleId>
              </a:tblPr>
              <a:tblGrid>
                <a:gridCol w="700774">
                  <a:extLst>
                    <a:ext uri="{9D8B030D-6E8A-4147-A177-3AD203B41FA5}">
                      <a16:colId xmlns:a16="http://schemas.microsoft.com/office/drawing/2014/main" val="3307571819"/>
                    </a:ext>
                  </a:extLst>
                </a:gridCol>
                <a:gridCol w="5101290">
                  <a:extLst>
                    <a:ext uri="{9D8B030D-6E8A-4147-A177-3AD203B41FA5}">
                      <a16:colId xmlns:a16="http://schemas.microsoft.com/office/drawing/2014/main" val="885764709"/>
                    </a:ext>
                  </a:extLst>
                </a:gridCol>
                <a:gridCol w="1671262">
                  <a:extLst>
                    <a:ext uri="{9D8B030D-6E8A-4147-A177-3AD203B41FA5}">
                      <a16:colId xmlns:a16="http://schemas.microsoft.com/office/drawing/2014/main" val="2368713443"/>
                    </a:ext>
                  </a:extLst>
                </a:gridCol>
                <a:gridCol w="1685670">
                  <a:extLst>
                    <a:ext uri="{9D8B030D-6E8A-4147-A177-3AD203B41FA5}">
                      <a16:colId xmlns:a16="http://schemas.microsoft.com/office/drawing/2014/main" val="24591524"/>
                    </a:ext>
                  </a:extLst>
                </a:gridCol>
                <a:gridCol w="1830234">
                  <a:extLst>
                    <a:ext uri="{9D8B030D-6E8A-4147-A177-3AD203B41FA5}">
                      <a16:colId xmlns:a16="http://schemas.microsoft.com/office/drawing/2014/main" val="1599477227"/>
                    </a:ext>
                  </a:extLst>
                </a:gridCol>
              </a:tblGrid>
              <a:tr h="448510">
                <a:tc>
                  <a:txBody>
                    <a:bodyPr/>
                    <a:lstStyle/>
                    <a:p>
                      <a:r>
                        <a:rPr lang="en-GB" dirty="0">
                          <a:latin typeface="Arial" panose="020B0604020202020204" pitchFamily="34" charset="0"/>
                        </a:rPr>
                        <a:t>No.</a:t>
                      </a:r>
                    </a:p>
                  </a:txBody>
                  <a:tcPr/>
                </a:tc>
                <a:tc>
                  <a:txBody>
                    <a:bodyPr/>
                    <a:lstStyle/>
                    <a:p>
                      <a:r>
                        <a:rPr lang="en-GB" b="1" dirty="0">
                          <a:solidFill>
                            <a:schemeClr val="bg1"/>
                          </a:solidFill>
                          <a:latin typeface="Arial" panose="020B0604020202020204" pitchFamily="34" charset="0"/>
                        </a:rPr>
                        <a:t>Scenario*</a:t>
                      </a:r>
                    </a:p>
                  </a:txBody>
                  <a:tcPr/>
                </a:tc>
                <a:tc>
                  <a:txBody>
                    <a:bodyPr/>
                    <a:lstStyle/>
                    <a:p>
                      <a:r>
                        <a:rPr lang="en-GB" b="1" dirty="0">
                          <a:solidFill>
                            <a:schemeClr val="bg1"/>
                          </a:solidFill>
                          <a:latin typeface="Arial" panose="020B0604020202020204" pitchFamily="34" charset="0"/>
                        </a:rPr>
                        <a:t>Incremental costs (£) </a:t>
                      </a:r>
                    </a:p>
                  </a:txBody>
                  <a:tcPr/>
                </a:tc>
                <a:tc>
                  <a:txBody>
                    <a:bodyPr/>
                    <a:lstStyle/>
                    <a:p>
                      <a:r>
                        <a:rPr lang="en-GB" b="1" dirty="0">
                          <a:solidFill>
                            <a:schemeClr val="bg1"/>
                          </a:solidFill>
                          <a:latin typeface="Arial" panose="020B0604020202020204" pitchFamily="34" charset="0"/>
                        </a:rPr>
                        <a:t>Incremental QALYs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u="none" strike="noStrike" kern="1200" cap="none" spc="0" normalizeH="0" baseline="0" noProof="0" dirty="0">
                          <a:ln>
                            <a:noFill/>
                          </a:ln>
                          <a:solidFill>
                            <a:srgbClr val="FFFFFF"/>
                          </a:solidFill>
                          <a:effectLst/>
                          <a:uLnTx/>
                          <a:uFillTx/>
                          <a:latin typeface="Arial" panose="020B0604020202020204" pitchFamily="34" charset="0"/>
                        </a:rPr>
                        <a:t>ICER (£/QALY gained)  </a:t>
                      </a:r>
                      <a:endParaRPr kumimoji="0" lang="en-GB" sz="18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a:txBody>
                  <a:tcPr/>
                </a:tc>
                <a:extLst>
                  <a:ext uri="{0D108BD9-81ED-4DB2-BD59-A6C34878D82A}">
                    <a16:rowId xmlns:a16="http://schemas.microsoft.com/office/drawing/2014/main" val="2444516835"/>
                  </a:ext>
                </a:extLst>
              </a:tr>
              <a:tr h="256292">
                <a:tc>
                  <a:txBody>
                    <a:bodyPr/>
                    <a:lstStyle/>
                    <a:p>
                      <a:endParaRPr lang="en-GB" dirty="0">
                        <a:solidFill>
                          <a:schemeClr val="tx1"/>
                        </a:solidFill>
                        <a:latin typeface="Arial" panose="020B0604020202020204" pitchFamily="34" charset="0"/>
                      </a:endParaRPr>
                    </a:p>
                  </a:txBody>
                  <a:tcPr>
                    <a:solidFill>
                      <a:schemeClr val="accent3"/>
                    </a:solidFill>
                  </a:tcPr>
                </a:tc>
                <a:tc>
                  <a:txBody>
                    <a:bodyPr/>
                    <a:lstStyle/>
                    <a:p>
                      <a:pPr marL="0" algn="l" defTabSz="914400" rtl="0" eaLnBrk="1" latinLnBrk="0" hangingPunct="1"/>
                      <a:r>
                        <a:rPr lang="en-GB" sz="1800" b="1" kern="1200" dirty="0">
                          <a:solidFill>
                            <a:schemeClr val="tx1"/>
                          </a:solidFill>
                          <a:latin typeface="Arial" panose="020B0604020202020204" pitchFamily="34" charset="0"/>
                        </a:rPr>
                        <a:t>Company revised base case </a:t>
                      </a:r>
                      <a:endParaRPr lang="en-GB" sz="1800" b="1" kern="1200" dirty="0">
                        <a:solidFill>
                          <a:schemeClr val="tx1"/>
                        </a:solidFill>
                        <a:latin typeface="Arial" panose="020B0604020202020204" pitchFamily="34" charset="0"/>
                        <a:ea typeface="+mn-ea"/>
                        <a:cs typeface="+mn-cs"/>
                      </a:endParaRPr>
                    </a:p>
                  </a:txBody>
                  <a:tcPr>
                    <a:solidFill>
                      <a:schemeClr val="accent3"/>
                    </a:solidFill>
                  </a:tcPr>
                </a:tc>
                <a:tc>
                  <a:txBody>
                    <a:bodyPr/>
                    <a:lstStyle/>
                    <a:p>
                      <a:pPr algn="r">
                        <a:spcBef>
                          <a:spcPts val="200"/>
                        </a:spcBef>
                        <a:spcAft>
                          <a:spcPts val="200"/>
                        </a:spcAft>
                      </a:pPr>
                      <a:r>
                        <a:rPr lang="en-US" sz="1800" kern="1200" dirty="0">
                          <a:solidFill>
                            <a:schemeClr val="dk1"/>
                          </a:solidFill>
                          <a:latin typeface="+mn-lt"/>
                          <a:ea typeface="+mn-ea"/>
                          <a:cs typeface="+mn-cs"/>
                        </a:rPr>
                        <a:t>1,726</a:t>
                      </a:r>
                      <a:endParaRPr lang="en-GB" sz="1800" kern="1200" dirty="0">
                        <a:solidFill>
                          <a:schemeClr val="dk1"/>
                        </a:solidFill>
                        <a:latin typeface="+mn-lt"/>
                        <a:ea typeface="+mn-ea"/>
                        <a:cs typeface="+mn-cs"/>
                      </a:endParaRPr>
                    </a:p>
                  </a:txBody>
                  <a:tcPr marL="68580" marR="68580" marT="0" marB="0" anchor="b">
                    <a:solidFill>
                      <a:schemeClr val="accent3"/>
                    </a:solidFill>
                  </a:tcPr>
                </a:tc>
                <a:tc>
                  <a:txBody>
                    <a:bodyPr/>
                    <a:lstStyle/>
                    <a:p>
                      <a:pPr algn="r">
                        <a:spcBef>
                          <a:spcPts val="200"/>
                        </a:spcBef>
                        <a:spcAft>
                          <a:spcPts val="200"/>
                        </a:spcAft>
                      </a:pPr>
                      <a:r>
                        <a:rPr lang="en-US" sz="1800" kern="1200" dirty="0">
                          <a:solidFill>
                            <a:schemeClr val="dk1"/>
                          </a:solidFill>
                          <a:latin typeface="+mn-lt"/>
                          <a:ea typeface="+mn-ea"/>
                          <a:cs typeface="+mn-cs"/>
                        </a:rPr>
                        <a:t>0.095</a:t>
                      </a:r>
                      <a:endParaRPr lang="en-GB" sz="1800" kern="1200" dirty="0">
                        <a:solidFill>
                          <a:schemeClr val="dk1"/>
                        </a:solidFill>
                        <a:latin typeface="+mn-lt"/>
                        <a:ea typeface="+mn-ea"/>
                        <a:cs typeface="+mn-cs"/>
                      </a:endParaRPr>
                    </a:p>
                  </a:txBody>
                  <a:tcPr marL="68580" marR="68580" marT="0" marB="0" anchor="b">
                    <a:solidFill>
                      <a:schemeClr val="accent3"/>
                    </a:solidFill>
                  </a:tcPr>
                </a:tc>
                <a:tc>
                  <a:txBody>
                    <a:bodyPr/>
                    <a:lstStyle/>
                    <a:p>
                      <a:pPr algn="r">
                        <a:spcBef>
                          <a:spcPts val="200"/>
                        </a:spcBef>
                        <a:spcAft>
                          <a:spcPts val="200"/>
                        </a:spcAft>
                      </a:pPr>
                      <a:r>
                        <a:rPr lang="en-US" sz="1800" kern="1200" dirty="0">
                          <a:solidFill>
                            <a:schemeClr val="dk1"/>
                          </a:solidFill>
                          <a:latin typeface="+mn-lt"/>
                          <a:ea typeface="+mn-ea"/>
                          <a:cs typeface="+mn-cs"/>
                        </a:rPr>
                        <a:t>18,115</a:t>
                      </a:r>
                      <a:endParaRPr lang="en-GB" sz="1800" kern="1200" dirty="0">
                        <a:solidFill>
                          <a:schemeClr val="dk1"/>
                        </a:solidFill>
                        <a:latin typeface="+mn-lt"/>
                        <a:ea typeface="+mn-ea"/>
                        <a:cs typeface="+mn-cs"/>
                      </a:endParaRPr>
                    </a:p>
                  </a:txBody>
                  <a:tcPr marL="68580" marR="68580" marT="0" marB="0" anchor="b">
                    <a:solidFill>
                      <a:schemeClr val="accent3"/>
                    </a:solidFill>
                  </a:tcPr>
                </a:tc>
                <a:extLst>
                  <a:ext uri="{0D108BD9-81ED-4DB2-BD59-A6C34878D82A}">
                    <a16:rowId xmlns:a16="http://schemas.microsoft.com/office/drawing/2014/main" val="2335749543"/>
                  </a:ext>
                </a:extLst>
              </a:tr>
              <a:tr h="256292">
                <a:tc>
                  <a:txBody>
                    <a:bodyPr/>
                    <a:lstStyle/>
                    <a:p>
                      <a:r>
                        <a:rPr lang="en-GB" dirty="0">
                          <a:latin typeface="Arial" panose="020B0604020202020204" pitchFamily="34" charset="0"/>
                        </a:rPr>
                        <a:t>1</a:t>
                      </a:r>
                    </a:p>
                  </a:txBody>
                  <a:tcPr/>
                </a:tc>
                <a:tc>
                  <a:txBody>
                    <a:bodyPr/>
                    <a:lstStyle/>
                    <a:p>
                      <a:pPr marL="0" algn="l" defTabSz="914400" rtl="0" eaLnBrk="1" latinLnBrk="0" hangingPunct="1"/>
                      <a:r>
                        <a:rPr lang="en-GB" sz="1800" kern="1200" dirty="0">
                          <a:solidFill>
                            <a:schemeClr val="dk1"/>
                          </a:solidFill>
                          <a:effectLst/>
                          <a:latin typeface="+mn-lt"/>
                          <a:ea typeface="+mn-ea"/>
                          <a:cs typeface="+mn-cs"/>
                        </a:rPr>
                        <a:t>Costs associated with nausea included</a:t>
                      </a:r>
                    </a:p>
                  </a:txBody>
                  <a:tcPr/>
                </a:tc>
                <a:tc>
                  <a:txBody>
                    <a:bodyPr/>
                    <a:lstStyle/>
                    <a:p>
                      <a:pPr algn="r">
                        <a:spcBef>
                          <a:spcPts val="200"/>
                        </a:spcBef>
                        <a:spcAft>
                          <a:spcPts val="200"/>
                        </a:spcAft>
                      </a:pPr>
                      <a:r>
                        <a:rPr lang="en-US" sz="1800" kern="1200" dirty="0">
                          <a:solidFill>
                            <a:schemeClr val="tx1"/>
                          </a:solidFill>
                          <a:latin typeface="+mn-lt"/>
                          <a:ea typeface="+mn-ea"/>
                          <a:cs typeface="+mn-cs"/>
                        </a:rPr>
                        <a:t>1,735</a:t>
                      </a:r>
                      <a:endParaRPr lang="en-GB" sz="1800" kern="1200" dirty="0">
                        <a:solidFill>
                          <a:schemeClr val="tx1"/>
                        </a:solidFill>
                        <a:latin typeface="+mn-lt"/>
                        <a:ea typeface="+mn-ea"/>
                        <a:cs typeface="+mn-cs"/>
                      </a:endParaRPr>
                    </a:p>
                  </a:txBody>
                  <a:tcPr marL="68580" marR="68580" marT="0" marB="0" anchor="b"/>
                </a:tc>
                <a:tc>
                  <a:txBody>
                    <a:bodyPr/>
                    <a:lstStyle/>
                    <a:p>
                      <a:pPr algn="r">
                        <a:spcBef>
                          <a:spcPts val="200"/>
                        </a:spcBef>
                        <a:spcAft>
                          <a:spcPts val="200"/>
                        </a:spcAft>
                      </a:pPr>
                      <a:r>
                        <a:rPr lang="en-US" sz="1800" kern="1200" dirty="0">
                          <a:solidFill>
                            <a:schemeClr val="tx1"/>
                          </a:solidFill>
                          <a:latin typeface="+mn-lt"/>
                          <a:ea typeface="+mn-ea"/>
                          <a:cs typeface="+mn-cs"/>
                        </a:rPr>
                        <a:t>0.095</a:t>
                      </a:r>
                      <a:endParaRPr lang="en-GB" sz="1800" kern="1200" dirty="0">
                        <a:solidFill>
                          <a:schemeClr val="tx1"/>
                        </a:solidFill>
                        <a:latin typeface="+mn-lt"/>
                        <a:ea typeface="+mn-ea"/>
                        <a:cs typeface="+mn-cs"/>
                      </a:endParaRPr>
                    </a:p>
                  </a:txBody>
                  <a:tcPr marL="68580" marR="68580" marT="0" marB="0" anchor="b"/>
                </a:tc>
                <a:tc>
                  <a:txBody>
                    <a:bodyPr/>
                    <a:lstStyle/>
                    <a:p>
                      <a:pPr algn="r">
                        <a:spcBef>
                          <a:spcPts val="200"/>
                        </a:spcBef>
                        <a:spcAft>
                          <a:spcPts val="200"/>
                        </a:spcAft>
                      </a:pPr>
                      <a:r>
                        <a:rPr lang="en-US" sz="1800" kern="1200" dirty="0">
                          <a:solidFill>
                            <a:schemeClr val="tx1"/>
                          </a:solidFill>
                          <a:latin typeface="+mn-lt"/>
                          <a:ea typeface="+mn-ea"/>
                          <a:cs typeface="+mn-cs"/>
                        </a:rPr>
                        <a:t>18,205</a:t>
                      </a:r>
                      <a:endParaRPr lang="en-GB" sz="1800" kern="1200" dirty="0">
                        <a:solidFill>
                          <a:schemeClr val="tx1"/>
                        </a:solidFill>
                        <a:latin typeface="+mn-lt"/>
                        <a:ea typeface="+mn-ea"/>
                        <a:cs typeface="+mn-cs"/>
                      </a:endParaRPr>
                    </a:p>
                  </a:txBody>
                  <a:tcPr marL="68580" marR="68580" marT="0" marB="0" anchor="b"/>
                </a:tc>
                <a:extLst>
                  <a:ext uri="{0D108BD9-81ED-4DB2-BD59-A6C34878D82A}">
                    <a16:rowId xmlns:a16="http://schemas.microsoft.com/office/drawing/2014/main" val="903753710"/>
                  </a:ext>
                </a:extLst>
              </a:tr>
              <a:tr h="256292">
                <a:tc>
                  <a:txBody>
                    <a:bodyPr/>
                    <a:lstStyle/>
                    <a:p>
                      <a:r>
                        <a:rPr lang="en-GB" dirty="0">
                          <a:latin typeface="Arial" panose="020B0604020202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Health state costs associated with T2D included</a:t>
                      </a:r>
                    </a:p>
                  </a:txBody>
                  <a:tcPr/>
                </a:tc>
                <a:tc>
                  <a:txBody>
                    <a:bodyPr/>
                    <a:lstStyle/>
                    <a:p>
                      <a:pPr algn="r">
                        <a:spcBef>
                          <a:spcPts val="200"/>
                        </a:spcBef>
                        <a:spcAft>
                          <a:spcPts val="200"/>
                        </a:spcAft>
                      </a:pPr>
                      <a:r>
                        <a:rPr lang="en-US" sz="1800" kern="1200" dirty="0">
                          <a:solidFill>
                            <a:schemeClr val="tx1"/>
                          </a:solidFill>
                          <a:latin typeface="+mn-lt"/>
                          <a:ea typeface="+mn-ea"/>
                          <a:cs typeface="+mn-cs"/>
                        </a:rPr>
                        <a:t>1,791</a:t>
                      </a:r>
                      <a:endParaRPr lang="en-GB" sz="1800" kern="1200" dirty="0">
                        <a:solidFill>
                          <a:schemeClr val="tx1"/>
                        </a:solidFill>
                        <a:latin typeface="+mn-lt"/>
                        <a:ea typeface="+mn-ea"/>
                        <a:cs typeface="+mn-cs"/>
                      </a:endParaRPr>
                    </a:p>
                  </a:txBody>
                  <a:tcPr marL="68580" marR="68580" marT="0" marB="0" anchor="b"/>
                </a:tc>
                <a:tc>
                  <a:txBody>
                    <a:bodyPr/>
                    <a:lstStyle/>
                    <a:p>
                      <a:pPr algn="r">
                        <a:spcBef>
                          <a:spcPts val="200"/>
                        </a:spcBef>
                        <a:spcAft>
                          <a:spcPts val="200"/>
                        </a:spcAft>
                      </a:pPr>
                      <a:r>
                        <a:rPr lang="en-US" sz="1800" kern="1200" dirty="0">
                          <a:solidFill>
                            <a:schemeClr val="tx1"/>
                          </a:solidFill>
                          <a:latin typeface="+mn-lt"/>
                          <a:ea typeface="+mn-ea"/>
                          <a:cs typeface="+mn-cs"/>
                        </a:rPr>
                        <a:t>0.095</a:t>
                      </a:r>
                      <a:endParaRPr lang="en-GB" sz="1800" kern="1200" dirty="0">
                        <a:solidFill>
                          <a:schemeClr val="tx1"/>
                        </a:solidFill>
                        <a:latin typeface="+mn-lt"/>
                        <a:ea typeface="+mn-ea"/>
                        <a:cs typeface="+mn-cs"/>
                      </a:endParaRPr>
                    </a:p>
                  </a:txBody>
                  <a:tcPr marL="68580" marR="68580" marT="0" marB="0" anchor="b"/>
                </a:tc>
                <a:tc>
                  <a:txBody>
                    <a:bodyPr/>
                    <a:lstStyle/>
                    <a:p>
                      <a:pPr algn="r">
                        <a:spcBef>
                          <a:spcPts val="200"/>
                        </a:spcBef>
                        <a:spcAft>
                          <a:spcPts val="200"/>
                        </a:spcAft>
                      </a:pPr>
                      <a:r>
                        <a:rPr lang="en-US" sz="1800" kern="1200" dirty="0">
                          <a:solidFill>
                            <a:schemeClr val="tx1"/>
                          </a:solidFill>
                          <a:latin typeface="+mn-lt"/>
                          <a:ea typeface="+mn-ea"/>
                          <a:cs typeface="+mn-cs"/>
                        </a:rPr>
                        <a:t>18,792</a:t>
                      </a:r>
                      <a:endParaRPr lang="en-GB" sz="1800" kern="1200" dirty="0">
                        <a:solidFill>
                          <a:schemeClr val="tx1"/>
                        </a:solidFill>
                        <a:latin typeface="+mn-lt"/>
                        <a:ea typeface="+mn-ea"/>
                        <a:cs typeface="+mn-cs"/>
                      </a:endParaRPr>
                    </a:p>
                  </a:txBody>
                  <a:tcPr marL="68580" marR="68580" marT="0" marB="0" anchor="b"/>
                </a:tc>
                <a:extLst>
                  <a:ext uri="{0D108BD9-81ED-4DB2-BD59-A6C34878D82A}">
                    <a16:rowId xmlns:a16="http://schemas.microsoft.com/office/drawing/2014/main" val="2446858986"/>
                  </a:ext>
                </a:extLst>
              </a:tr>
              <a:tr h="256292">
                <a:tc>
                  <a:txBody>
                    <a:bodyPr/>
                    <a:lstStyle/>
                    <a:p>
                      <a:r>
                        <a:rPr lang="en-GB" dirty="0">
                          <a:latin typeface="Arial" panose="020B0604020202020204" pitchFamily="34" charset="0"/>
                        </a:rPr>
                        <a:t>3</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Complication costs taken from alternative sources (lit. review)</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dirty="0">
                          <a:solidFill>
                            <a:schemeClr val="tx1"/>
                          </a:solidFill>
                          <a:effectLst/>
                          <a:latin typeface="+mn-lt"/>
                          <a:ea typeface="SimSun" panose="02010600030101010101" pitchFamily="2" charset="-122"/>
                          <a:cs typeface="Times New Roman" panose="02020603050405020304" pitchFamily="18" charset="0"/>
                        </a:rPr>
                        <a:t>17,685</a:t>
                      </a:r>
                      <a:endParaRPr lang="en-GB" sz="18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627202869"/>
                  </a:ext>
                </a:extLst>
              </a:tr>
              <a:tr h="256292">
                <a:tc>
                  <a:txBody>
                    <a:bodyPr/>
                    <a:lstStyle/>
                    <a:p>
                      <a:r>
                        <a:rPr lang="en-GB" dirty="0">
                          <a:latin typeface="Arial" panose="020B0604020202020204" pitchFamily="34" charset="0"/>
                        </a:rPr>
                        <a:t>4</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5-year time horizon</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tx1"/>
                          </a:solidFill>
                          <a:effectLst/>
                          <a:latin typeface="+mn-lt"/>
                          <a:ea typeface="SimSun" panose="02010600030101010101" pitchFamily="2" charset="-122"/>
                          <a:cs typeface="Times New Roman" panose="02020603050405020304" pitchFamily="18" charset="0"/>
                        </a:rPr>
                        <a:t>33,518</a:t>
                      </a:r>
                      <a:endParaRPr lang="en-GB" sz="1800" kern="12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68747016"/>
                  </a:ext>
                </a:extLst>
              </a:tr>
              <a:tr h="256292">
                <a:tc>
                  <a:txBody>
                    <a:bodyPr/>
                    <a:lstStyle/>
                    <a:p>
                      <a:r>
                        <a:rPr lang="en-GB" dirty="0">
                          <a:latin typeface="Arial" panose="020B0604020202020204" pitchFamily="34" charset="0"/>
                        </a:rPr>
                        <a:t>5</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10-year time horizon</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tx1"/>
                          </a:solidFill>
                          <a:effectLst/>
                          <a:latin typeface="+mn-lt"/>
                          <a:ea typeface="SimSun" panose="02010600030101010101" pitchFamily="2" charset="-122"/>
                          <a:cs typeface="Times New Roman" panose="02020603050405020304" pitchFamily="18" charset="0"/>
                        </a:rPr>
                        <a:t>24,853</a:t>
                      </a:r>
                      <a:endParaRPr lang="en-GB" sz="1800" kern="12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67609623"/>
                  </a:ext>
                </a:extLst>
              </a:tr>
              <a:tr h="256292">
                <a:tc>
                  <a:txBody>
                    <a:bodyPr/>
                    <a:lstStyle/>
                    <a:p>
                      <a:r>
                        <a:rPr lang="en-GB" dirty="0">
                          <a:latin typeface="Arial" panose="020B0604020202020204" pitchFamily="34" charset="0"/>
                        </a:rPr>
                        <a:t>6</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15-year time horizon</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tx1"/>
                          </a:solidFill>
                          <a:effectLst/>
                          <a:latin typeface="+mn-lt"/>
                          <a:ea typeface="SimSun" panose="02010600030101010101" pitchFamily="2" charset="-122"/>
                          <a:cs typeface="Times New Roman" panose="02020603050405020304" pitchFamily="18" charset="0"/>
                        </a:rPr>
                        <a:t>20,693</a:t>
                      </a:r>
                      <a:endParaRPr lang="en-GB" sz="1800" kern="12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22038877"/>
                  </a:ext>
                </a:extLst>
              </a:tr>
              <a:tr h="256292">
                <a:tc>
                  <a:txBody>
                    <a:bodyPr/>
                    <a:lstStyle/>
                    <a:p>
                      <a:r>
                        <a:rPr lang="en-GB" dirty="0">
                          <a:latin typeface="Arial" panose="020B0604020202020204" pitchFamily="34" charset="0"/>
                        </a:rPr>
                        <a:t>7</a:t>
                      </a:r>
                    </a:p>
                  </a:txBody>
                  <a:tcPr/>
                </a:tc>
                <a:tc>
                  <a:txBody>
                    <a:bodyPr/>
                    <a:lstStyle/>
                    <a:p>
                      <a:pPr algn="l">
                        <a:spcBef>
                          <a:spcPts val="200"/>
                        </a:spcBef>
                        <a:spcAft>
                          <a:spcPts val="200"/>
                        </a:spcAft>
                      </a:pPr>
                      <a:r>
                        <a:rPr lang="en-US" sz="1800" kern="1200">
                          <a:solidFill>
                            <a:schemeClr val="dk1"/>
                          </a:solidFill>
                          <a:effectLst/>
                          <a:latin typeface="+mn-lt"/>
                          <a:ea typeface="+mn-ea"/>
                          <a:cs typeface="+mn-cs"/>
                        </a:rPr>
                        <a:t>20-year time horizon</a:t>
                      </a:r>
                      <a:endParaRPr lang="en-GB" sz="1800" kern="120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tx1"/>
                          </a:solidFill>
                          <a:effectLst/>
                          <a:latin typeface="+mn-lt"/>
                          <a:ea typeface="SimSun" panose="02010600030101010101" pitchFamily="2" charset="-122"/>
                          <a:cs typeface="Times New Roman" panose="02020603050405020304" pitchFamily="18" charset="0"/>
                        </a:rPr>
                        <a:t>19,331</a:t>
                      </a:r>
                      <a:endParaRPr lang="en-GB" sz="1800" kern="12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702378007"/>
                  </a:ext>
                </a:extLst>
              </a:tr>
              <a:tr h="256292">
                <a:tc>
                  <a:txBody>
                    <a:bodyPr/>
                    <a:lstStyle/>
                    <a:p>
                      <a:r>
                        <a:rPr lang="en-GB" dirty="0">
                          <a:latin typeface="Arial" panose="020B0604020202020204" pitchFamily="34" charset="0"/>
                        </a:rPr>
                        <a:t>8</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0% discount rate (costs and clinical benefits)</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tx1"/>
                          </a:solidFill>
                          <a:effectLst/>
                          <a:latin typeface="+mn-lt"/>
                          <a:ea typeface="SimSun" panose="02010600030101010101" pitchFamily="2" charset="-122"/>
                          <a:cs typeface="Times New Roman" panose="02020603050405020304" pitchFamily="18" charset="0"/>
                        </a:rPr>
                        <a:t>14,602</a:t>
                      </a:r>
                      <a:endParaRPr lang="en-GB" sz="1800" kern="12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44316817"/>
                  </a:ext>
                </a:extLst>
              </a:tr>
              <a:tr h="256292">
                <a:tc>
                  <a:txBody>
                    <a:bodyPr/>
                    <a:lstStyle/>
                    <a:p>
                      <a:r>
                        <a:rPr lang="en-GB" dirty="0">
                          <a:latin typeface="Arial" panose="020B0604020202020204" pitchFamily="34" charset="0"/>
                        </a:rPr>
                        <a:t>9</a:t>
                      </a:r>
                    </a:p>
                  </a:txBody>
                  <a:tcPr/>
                </a:tc>
                <a:tc>
                  <a:txBody>
                    <a:bodyPr/>
                    <a:lstStyle/>
                    <a:p>
                      <a:pPr algn="l">
                        <a:spcBef>
                          <a:spcPts val="200"/>
                        </a:spcBef>
                        <a:spcAft>
                          <a:spcPts val="200"/>
                        </a:spcAft>
                      </a:pPr>
                      <a:r>
                        <a:rPr lang="en-US" sz="1800" kern="1200" dirty="0">
                          <a:solidFill>
                            <a:schemeClr val="dk1"/>
                          </a:solidFill>
                          <a:effectLst/>
                          <a:latin typeface="+mn-lt"/>
                          <a:ea typeface="+mn-ea"/>
                          <a:cs typeface="+mn-cs"/>
                        </a:rPr>
                        <a:t>6% discount rate (costs and clinical benefits)</a:t>
                      </a:r>
                      <a:endParaRPr lang="en-GB" sz="1800" kern="1200" dirty="0">
                        <a:solidFill>
                          <a:schemeClr val="dk1"/>
                        </a:solidFill>
                        <a:effectLst/>
                        <a:latin typeface="+mn-lt"/>
                        <a:ea typeface="+mn-ea"/>
                        <a:cs typeface="+mn-cs"/>
                      </a:endParaRPr>
                    </a:p>
                  </a:txBody>
                  <a:tcPr marL="68580" marR="6858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marL="0" marR="0" lvl="0" indent="0" algn="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1F497D"/>
                        </a:solidFill>
                        <a:effectLst/>
                        <a:highlight>
                          <a:srgbClr val="000000"/>
                        </a:highlight>
                        <a:uLnTx/>
                        <a:uFillTx/>
                        <a:latin typeface="Arial" panose="020B0604020202020204" pitchFamily="34" charset="0"/>
                        <a:ea typeface="SimSun" panose="02010600030101010101" pitchFamily="2" charset="-122"/>
                        <a:cs typeface="Times New Roman" panose="02020603050405020304" pitchFamily="18" charset="0"/>
                      </a:endParaRPr>
                    </a:p>
                  </a:txBody>
                  <a:tcPr marL="72000" marR="72000" marT="0" marB="0" anchor="ctr"/>
                </a:tc>
                <a:tc>
                  <a:txBody>
                    <a:bodyPr/>
                    <a:lstStyle/>
                    <a:p>
                      <a:pPr algn="r">
                        <a:spcBef>
                          <a:spcPts val="200"/>
                        </a:spcBef>
                        <a:spcAft>
                          <a:spcPts val="200"/>
                        </a:spcAft>
                      </a:pPr>
                      <a:r>
                        <a:rPr lang="en-US" sz="1800" kern="1200" dirty="0">
                          <a:solidFill>
                            <a:schemeClr val="tx1"/>
                          </a:solidFill>
                          <a:effectLst/>
                          <a:latin typeface="+mn-lt"/>
                          <a:ea typeface="SimSun" panose="02010600030101010101" pitchFamily="2" charset="-122"/>
                          <a:cs typeface="Times New Roman" panose="02020603050405020304" pitchFamily="18" charset="0"/>
                        </a:rPr>
                        <a:t>20,391</a:t>
                      </a:r>
                      <a:endParaRPr lang="en-GB" sz="1800" kern="1200" dirty="0">
                        <a:solidFill>
                          <a:schemeClr val="tx1"/>
                        </a:solidFill>
                        <a:effectLst/>
                        <a:latin typeface="+mn-lt"/>
                        <a:ea typeface="SimSu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97950302"/>
                  </a:ext>
                </a:extLst>
              </a:tr>
            </a:tbl>
          </a:graphicData>
        </a:graphic>
      </p:graphicFrame>
      <p:sp>
        <p:nvSpPr>
          <p:cNvPr id="4" name="TextBox 3">
            <a:extLst>
              <a:ext uri="{FF2B5EF4-FFF2-40B4-BE49-F238E27FC236}">
                <a16:creationId xmlns:a16="http://schemas.microsoft.com/office/drawing/2014/main" id="{12F01855-9388-254B-9AA4-EEDB1A75A3F8}"/>
              </a:ext>
            </a:extLst>
          </p:cNvPr>
          <p:cNvSpPr txBox="1"/>
          <p:nvPr/>
        </p:nvSpPr>
        <p:spPr>
          <a:xfrm>
            <a:off x="284017" y="733448"/>
            <a:ext cx="11519737" cy="430887"/>
          </a:xfrm>
          <a:prstGeom prst="rect">
            <a:avLst/>
          </a:prstGeom>
          <a:noFill/>
        </p:spPr>
        <p:txBody>
          <a:bodyPr wrap="square" rtlCol="0">
            <a:spAutoFit/>
          </a:bodyPr>
          <a:lstStyle/>
          <a:p>
            <a:r>
              <a:rPr lang="en-GB" sz="2200" dirty="0"/>
              <a:t>Costs, time horizon and discounting: tirzepatide 10 mg vs </a:t>
            </a:r>
            <a:r>
              <a:rPr lang="en-GB" sz="2200" dirty="0" err="1"/>
              <a:t>semaglutide</a:t>
            </a:r>
            <a:r>
              <a:rPr lang="en-GB" sz="2200" dirty="0"/>
              <a:t> 1.0 mg </a:t>
            </a:r>
            <a:endParaRPr lang="en-GB" sz="2200" b="1" dirty="0">
              <a:solidFill>
                <a:schemeClr val="bg1"/>
              </a:solidFill>
              <a:latin typeface="Arial" panose="020B0604020202020204" pitchFamily="34" charset="0"/>
            </a:endParaRPr>
          </a:p>
        </p:txBody>
      </p:sp>
      <p:sp>
        <p:nvSpPr>
          <p:cNvPr id="5" name="Rectangle 4" descr="Marker showing slides are confidential ">
            <a:extLst>
              <a:ext uri="{FF2B5EF4-FFF2-40B4-BE49-F238E27FC236}">
                <a16:creationId xmlns:a16="http://schemas.microsoft.com/office/drawing/2014/main" id="{BB13339C-BEBE-39C9-1DF4-F9CDE53739E1}"/>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22891656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p:txBody>
          <a:bodyPr/>
          <a:lstStyle/>
          <a:p>
            <a:r>
              <a:rPr lang="en-GB" dirty="0"/>
              <a:t>Thank you. </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996978"/>
            <a:ext cx="7713662" cy="477838"/>
          </a:xfrm>
          <a:prstGeom prst="rect">
            <a:avLst/>
          </a:prstGeom>
        </p:spPr>
        <p:txBody>
          <a:bodyPr/>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Arial" panose="020F0502020204030203" pitchFamily="34" charset="0"/>
                <a:ea typeface="Arial" panose="020F0502020204030203" pitchFamily="34" charset="0"/>
                <a:cs typeface="Arial"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Arial" panose="020B0604020202020204" pitchFamily="34" charset="0"/>
                <a:ea typeface="Times New Roman" panose="02020603050405020304" pitchFamily="18" charset="0"/>
                <a:cs typeface="Arial" panose="020B0604020202020204" pitchFamily="34" charset="0"/>
              </a:rPr>
              <a:t>© NICE 2023. All rights reserved. Subject to </a:t>
            </a:r>
            <a:r>
              <a:rPr lang="en-GB" dirty="0">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Notice of rights</a:t>
            </a:r>
            <a:r>
              <a:rPr lang="en-GB" dirty="0">
                <a:latin typeface="Arial" panose="020B0604020202020204" pitchFamily="34" charset="0"/>
                <a:ea typeface="Times New Roman" panose="02020603050405020304" pitchFamily="18" charset="0"/>
                <a:cs typeface="Arial" panose="020B0604020202020204" pitchFamily="34" charset="0"/>
              </a:rPr>
              <a:t>.</a:t>
            </a:r>
            <a:r>
              <a:rPr lang="en-GB" dirty="0">
                <a:latin typeface="Arial" panose="020B0604020202020204" pitchFamily="34" charset="0"/>
                <a:ea typeface="Arial" panose="02000503000000020004" pitchFamily="2" charset="0"/>
                <a:cs typeface="Arial" panose="020B0604020202020204" pitchFamily="34" charset="0"/>
              </a:rPr>
              <a:t> </a:t>
            </a:r>
            <a:endParaRPr lang="en-US" dirty="0">
              <a:latin typeface="Arial" panose="020B0604020202020204" pitchFamily="34" charset="0"/>
              <a:ea typeface="Arial" panose="02000503000000020004" pitchFamily="2" charset="0"/>
              <a:cs typeface="Arial" panose="020B0604020202020204" pitchFamily="34" charset="0"/>
            </a:endParaRPr>
          </a:p>
        </p:txBody>
      </p:sp>
    </p:spTree>
    <p:extLst>
      <p:ext uri="{BB962C8B-B14F-4D97-AF65-F5344CB8AC3E}">
        <p14:creationId xmlns:p14="http://schemas.microsoft.com/office/powerpoint/2010/main" val="1123738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31BF7-EA0D-C7A9-2725-3A9D321BCD54}"/>
              </a:ext>
            </a:extLst>
          </p:cNvPr>
          <p:cNvSpPr>
            <a:spLocks noGrp="1"/>
          </p:cNvSpPr>
          <p:nvPr>
            <p:ph type="ctrTitle"/>
          </p:nvPr>
        </p:nvSpPr>
        <p:spPr/>
        <p:txBody>
          <a:bodyPr/>
          <a:lstStyle/>
          <a:p>
            <a:r>
              <a:rPr lang="en-GB" dirty="0"/>
              <a:t>Back-up slides</a:t>
            </a:r>
          </a:p>
        </p:txBody>
      </p:sp>
      <p:sp>
        <p:nvSpPr>
          <p:cNvPr id="4" name="Subtitle 3">
            <a:extLst>
              <a:ext uri="{FF2B5EF4-FFF2-40B4-BE49-F238E27FC236}">
                <a16:creationId xmlns:a16="http://schemas.microsoft.com/office/drawing/2014/main" id="{7CC41DA9-C93C-7AFA-87AF-80895628E5F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410738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D3564B-8CB7-642F-DB2A-1D5C053796F4}"/>
              </a:ext>
            </a:extLst>
          </p:cNvPr>
          <p:cNvSpPr>
            <a:spLocks noGrp="1"/>
          </p:cNvSpPr>
          <p:nvPr>
            <p:ph type="title"/>
          </p:nvPr>
        </p:nvSpPr>
        <p:spPr>
          <a:xfrm>
            <a:off x="366268" y="71019"/>
            <a:ext cx="11250785" cy="592817"/>
          </a:xfrm>
        </p:spPr>
        <p:txBody>
          <a:bodyPr>
            <a:normAutofit fontScale="90000"/>
          </a:bodyPr>
          <a:lstStyle/>
          <a:p>
            <a:r>
              <a:rPr lang="en-GB" dirty="0"/>
              <a:t>Adverse events</a:t>
            </a:r>
            <a:br>
              <a:rPr lang="en-GB" dirty="0"/>
            </a:br>
            <a:endParaRPr lang="en-GB" dirty="0"/>
          </a:p>
        </p:txBody>
      </p:sp>
      <p:sp>
        <p:nvSpPr>
          <p:cNvPr id="13" name="Text Placeholder 12">
            <a:extLst>
              <a:ext uri="{FF2B5EF4-FFF2-40B4-BE49-F238E27FC236}">
                <a16:creationId xmlns:a16="http://schemas.microsoft.com/office/drawing/2014/main" id="{497C683B-AF74-6F71-F307-3E7775753D48}"/>
              </a:ext>
            </a:extLst>
          </p:cNvPr>
          <p:cNvSpPr>
            <a:spLocks noGrp="1"/>
          </p:cNvSpPr>
          <p:nvPr>
            <p:ph type="body" sz="quarter" idx="13"/>
          </p:nvPr>
        </p:nvSpPr>
        <p:spPr>
          <a:xfrm>
            <a:off x="1027082" y="5761145"/>
            <a:ext cx="10368077" cy="1025836"/>
          </a:xfrm>
        </p:spPr>
        <p:txBody>
          <a:bodyPr>
            <a:normAutofit fontScale="92500" lnSpcReduction="20000"/>
          </a:bodyPr>
          <a:lstStyle/>
          <a:p>
            <a:pPr>
              <a:lnSpc>
                <a:spcPct val="120000"/>
              </a:lnSpc>
            </a:pPr>
            <a:r>
              <a:rPr lang="en-GB" dirty="0"/>
              <a:t>a Patients may be counted in more than one category; b Deaths also included as SAEs and discontinuations due to AEs; c Patients remained in study after permanent discontinuation of study drug and initiation of an alternative </a:t>
            </a:r>
            <a:r>
              <a:rPr lang="en-GB" dirty="0" err="1"/>
              <a:t>antihyperglycaemic</a:t>
            </a:r>
            <a:r>
              <a:rPr lang="en-GB" dirty="0"/>
              <a:t> medication so additional data could be collected; such patients may have subsequently discontinued study for same or a different reason</a:t>
            </a:r>
          </a:p>
          <a:p>
            <a:pPr>
              <a:lnSpc>
                <a:spcPct val="120000"/>
              </a:lnSpc>
            </a:pPr>
            <a:r>
              <a:rPr lang="en-GB" dirty="0"/>
              <a:t>Abbreviations: AE, adverse event; SAEs, serious adverse events; TEAEs, treatment-emergent adverse events; TZP, </a:t>
            </a:r>
            <a:r>
              <a:rPr lang="en-GB" dirty="0" err="1"/>
              <a:t>tirzepatide</a:t>
            </a:r>
            <a:r>
              <a:rPr lang="en-GB" dirty="0"/>
              <a:t> </a:t>
            </a:r>
          </a:p>
          <a:p>
            <a:endParaRPr lang="en-GB" sz="500" dirty="0"/>
          </a:p>
        </p:txBody>
      </p:sp>
      <p:graphicFrame>
        <p:nvGraphicFramePr>
          <p:cNvPr id="2" name="Table 1">
            <a:extLst>
              <a:ext uri="{FF2B5EF4-FFF2-40B4-BE49-F238E27FC236}">
                <a16:creationId xmlns:a16="http://schemas.microsoft.com/office/drawing/2014/main" id="{C30BAFC9-B5C5-2A44-4C03-F8260AAA614C}"/>
              </a:ext>
            </a:extLst>
          </p:cNvPr>
          <p:cNvGraphicFramePr>
            <a:graphicFrameLocks noGrp="1"/>
          </p:cNvGraphicFramePr>
          <p:nvPr>
            <p:extLst>
              <p:ext uri="{D42A27DB-BD31-4B8C-83A1-F6EECF244321}">
                <p14:modId xmlns:p14="http://schemas.microsoft.com/office/powerpoint/2010/main" val="2900159403"/>
              </p:ext>
            </p:extLst>
          </p:nvPr>
        </p:nvGraphicFramePr>
        <p:xfrm>
          <a:off x="366268" y="653302"/>
          <a:ext cx="11443330" cy="4937760"/>
        </p:xfrm>
        <a:graphic>
          <a:graphicData uri="http://schemas.openxmlformats.org/drawingml/2006/table">
            <a:tbl>
              <a:tblPr firstRow="1" firstCol="1" bandRow="1">
                <a:tableStyleId>{5C22544A-7EE6-4342-B048-85BDC9FD1C3A}</a:tableStyleId>
              </a:tblPr>
              <a:tblGrid>
                <a:gridCol w="5807304">
                  <a:extLst>
                    <a:ext uri="{9D8B030D-6E8A-4147-A177-3AD203B41FA5}">
                      <a16:colId xmlns:a16="http://schemas.microsoft.com/office/drawing/2014/main" val="457715628"/>
                    </a:ext>
                  </a:extLst>
                </a:gridCol>
                <a:gridCol w="1906926">
                  <a:extLst>
                    <a:ext uri="{9D8B030D-6E8A-4147-A177-3AD203B41FA5}">
                      <a16:colId xmlns:a16="http://schemas.microsoft.com/office/drawing/2014/main" val="2868824329"/>
                    </a:ext>
                  </a:extLst>
                </a:gridCol>
                <a:gridCol w="1906926">
                  <a:extLst>
                    <a:ext uri="{9D8B030D-6E8A-4147-A177-3AD203B41FA5}">
                      <a16:colId xmlns:a16="http://schemas.microsoft.com/office/drawing/2014/main" val="169470736"/>
                    </a:ext>
                  </a:extLst>
                </a:gridCol>
                <a:gridCol w="1822174">
                  <a:extLst>
                    <a:ext uri="{9D8B030D-6E8A-4147-A177-3AD203B41FA5}">
                      <a16:colId xmlns:a16="http://schemas.microsoft.com/office/drawing/2014/main" val="3819771858"/>
                    </a:ext>
                  </a:extLst>
                </a:gridCol>
              </a:tblGrid>
              <a:tr h="194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err="1">
                          <a:effectLst/>
                        </a:rPr>
                        <a:t>Category</a:t>
                      </a:r>
                      <a:r>
                        <a:rPr lang="en-GB" sz="1800" baseline="30000" dirty="0" err="1">
                          <a:effectLst/>
                        </a:rPr>
                        <a:t>a</a:t>
                      </a:r>
                      <a:endParaRPr lang="en-GB" sz="1800" baseline="30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lt1"/>
                          </a:solidFill>
                          <a:effectLst/>
                          <a:latin typeface="+mn-lt"/>
                          <a:ea typeface="+mn-ea"/>
                          <a:cs typeface="+mn-cs"/>
                        </a:rPr>
                        <a:t>Placebo-controlled analysis set n (%)</a:t>
                      </a:r>
                      <a:endParaRPr lang="en-GB" dirty="0"/>
                    </a:p>
                  </a:txBody>
                  <a:tcPr marL="72000" marR="72000" marT="0" marB="0"/>
                </a:tc>
                <a:tc>
                  <a:txBody>
                    <a:bodyPr/>
                    <a:lstStyle/>
                    <a:p>
                      <a:pPr>
                        <a:spcBef>
                          <a:spcPts val="200"/>
                        </a:spcBef>
                        <a:spcAft>
                          <a:spcPts val="200"/>
                        </a:spcAft>
                      </a:pPr>
                      <a:r>
                        <a:rPr lang="en-GB" sz="1800" b="1" kern="1200">
                          <a:solidFill>
                            <a:schemeClr val="lt1"/>
                          </a:solidFill>
                          <a:effectLst/>
                          <a:latin typeface="+mn-lt"/>
                          <a:ea typeface="+mn-ea"/>
                          <a:cs typeface="+mn-cs"/>
                        </a:rPr>
                        <a:t>TZP all doses (N=718)</a:t>
                      </a:r>
                    </a:p>
                  </a:txBody>
                  <a:tcPr marL="68580" marR="68580" marT="0" marB="0"/>
                </a:tc>
                <a:tc>
                  <a:txBody>
                    <a:bodyPr/>
                    <a:lstStyle/>
                    <a:p>
                      <a:pPr>
                        <a:spcBef>
                          <a:spcPts val="200"/>
                        </a:spcBef>
                        <a:spcAft>
                          <a:spcPts val="200"/>
                        </a:spcAft>
                      </a:pPr>
                      <a:r>
                        <a:rPr lang="en-GB" sz="1800" b="1" kern="1200">
                          <a:solidFill>
                            <a:schemeClr val="lt1"/>
                          </a:solidFill>
                          <a:effectLst/>
                          <a:latin typeface="+mn-lt"/>
                          <a:ea typeface="+mn-ea"/>
                          <a:cs typeface="+mn-cs"/>
                        </a:rPr>
                        <a:t>Placebo</a:t>
                      </a:r>
                    </a:p>
                    <a:p>
                      <a:pPr>
                        <a:spcBef>
                          <a:spcPts val="200"/>
                        </a:spcBef>
                        <a:spcAft>
                          <a:spcPts val="200"/>
                        </a:spcAft>
                      </a:pPr>
                      <a:r>
                        <a:rPr lang="en-GB" sz="1800" b="1" kern="1200">
                          <a:solidFill>
                            <a:schemeClr val="lt1"/>
                          </a:solidFill>
                          <a:effectLst/>
                          <a:latin typeface="+mn-lt"/>
                          <a:ea typeface="+mn-ea"/>
                          <a:cs typeface="+mn-cs"/>
                        </a:rPr>
                        <a:t>(N=235)</a:t>
                      </a:r>
                    </a:p>
                  </a:txBody>
                  <a:tcPr marL="68580" marR="68580" marT="0" marB="0"/>
                </a:tc>
                <a:tc>
                  <a:txBody>
                    <a:bodyPr/>
                    <a:lstStyle/>
                    <a:p>
                      <a:pPr>
                        <a:spcBef>
                          <a:spcPts val="200"/>
                        </a:spcBef>
                        <a:spcAft>
                          <a:spcPts val="200"/>
                        </a:spcAft>
                      </a:pPr>
                      <a:r>
                        <a:rPr lang="en-GB" sz="1800" b="1" kern="1200" dirty="0">
                          <a:solidFill>
                            <a:schemeClr val="lt1"/>
                          </a:solidFill>
                          <a:effectLst/>
                          <a:latin typeface="+mn-lt"/>
                          <a:ea typeface="+mn-ea"/>
                          <a:cs typeface="+mn-cs"/>
                        </a:rPr>
                        <a:t>TZP all doses vs placebo p-value</a:t>
                      </a:r>
                    </a:p>
                  </a:txBody>
                  <a:tcPr marL="68580" marR="68580" marT="0" marB="0"/>
                </a:tc>
                <a:extLst>
                  <a:ext uri="{0D108BD9-81ED-4DB2-BD59-A6C34878D82A}">
                    <a16:rowId xmlns:a16="http://schemas.microsoft.com/office/drawing/2014/main" val="3053784248"/>
                  </a:ext>
                </a:extLst>
              </a:tr>
              <a:tr h="265500">
                <a:tc>
                  <a:txBody>
                    <a:bodyPr/>
                    <a:lstStyle/>
                    <a:p>
                      <a:pPr>
                        <a:spcBef>
                          <a:spcPts val="200"/>
                        </a:spcBef>
                        <a:spcAft>
                          <a:spcPts val="200"/>
                        </a:spcAft>
                      </a:pPr>
                      <a:r>
                        <a:rPr lang="en-GB" sz="1800" dirty="0" err="1">
                          <a:effectLst/>
                        </a:rPr>
                        <a:t>Deaths</a:t>
                      </a:r>
                      <a:r>
                        <a:rPr lang="en-GB" sz="1800" baseline="30000" dirty="0" err="1">
                          <a:effectLst/>
                        </a:rPr>
                        <a:t>b</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1882673"/>
                  </a:ext>
                </a:extLst>
              </a:tr>
              <a:tr h="265500">
                <a:tc>
                  <a:txBody>
                    <a:bodyPr/>
                    <a:lstStyle/>
                    <a:p>
                      <a:pPr>
                        <a:spcBef>
                          <a:spcPts val="200"/>
                        </a:spcBef>
                        <a:spcAft>
                          <a:spcPts val="200"/>
                        </a:spcAft>
                      </a:pPr>
                      <a:r>
                        <a:rPr lang="en-GB" sz="1800" dirty="0"/>
                        <a:t>Serious adverse events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350790"/>
                  </a:ext>
                </a:extLst>
              </a:tr>
              <a:tr h="265500">
                <a:tc>
                  <a:txBody>
                    <a:bodyPr/>
                    <a:lstStyle/>
                    <a:p>
                      <a:pPr>
                        <a:spcBef>
                          <a:spcPts val="200"/>
                        </a:spcBef>
                        <a:spcAft>
                          <a:spcPts val="200"/>
                        </a:spcAft>
                      </a:pPr>
                      <a:r>
                        <a:rPr lang="en-GB" sz="1800" dirty="0">
                          <a:effectLst/>
                        </a:rPr>
                        <a:t>Discontinuation from study due to AE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9201268"/>
                  </a:ext>
                </a:extLst>
              </a:tr>
              <a:tr h="265500">
                <a:tc>
                  <a:txBody>
                    <a:bodyPr/>
                    <a:lstStyle/>
                    <a:p>
                      <a:pPr>
                        <a:spcBef>
                          <a:spcPts val="200"/>
                        </a:spcBef>
                        <a:spcAft>
                          <a:spcPts val="200"/>
                        </a:spcAft>
                      </a:pPr>
                      <a:r>
                        <a:rPr lang="en-GB" sz="1800" dirty="0">
                          <a:effectLst/>
                        </a:rPr>
                        <a:t>Discontinuation from study drug due to </a:t>
                      </a:r>
                      <a:r>
                        <a:rPr lang="en-GB" sz="1800" dirty="0" err="1">
                          <a:effectLst/>
                        </a:rPr>
                        <a:t>AE</a:t>
                      </a:r>
                      <a:r>
                        <a:rPr lang="en-GB" sz="1800" baseline="30000" dirty="0" err="1">
                          <a:effectLst/>
                        </a:rPr>
                        <a:t>c</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538888"/>
                  </a:ext>
                </a:extLst>
              </a:tr>
              <a:tr h="265500">
                <a:tc>
                  <a:txBody>
                    <a:bodyPr/>
                    <a:lstStyle/>
                    <a:p>
                      <a:pPr>
                        <a:spcBef>
                          <a:spcPts val="200"/>
                        </a:spcBef>
                        <a:spcAft>
                          <a:spcPts val="200"/>
                        </a:spcAft>
                      </a:pPr>
                      <a:r>
                        <a:rPr lang="en-GB" sz="1800" dirty="0">
                          <a:effectLst/>
                        </a:rPr>
                        <a:t>TEAEs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lang="en-GB"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429793"/>
                  </a:ext>
                </a:extLst>
              </a:tr>
              <a:tr h="213804">
                <a:tc gridSpan="4">
                  <a:txBody>
                    <a:bodyPr/>
                    <a:lstStyle/>
                    <a:p>
                      <a:pPr>
                        <a:spcBef>
                          <a:spcPts val="200"/>
                        </a:spcBef>
                        <a:spcAft>
                          <a:spcPts val="200"/>
                        </a:spcAft>
                      </a:pPr>
                      <a:r>
                        <a:rPr lang="en-GB" sz="1800" b="1" kern="1200" dirty="0">
                          <a:solidFill>
                            <a:schemeClr val="lt1"/>
                          </a:solidFill>
                          <a:effectLst/>
                          <a:latin typeface="+mn-lt"/>
                          <a:ea typeface="+mn-ea"/>
                          <a:cs typeface="+mn-cs"/>
                        </a:rPr>
                        <a:t>TEAEs occurring in at least 5% of patients in any treatment group</a:t>
                      </a:r>
                    </a:p>
                  </a:txBody>
                  <a:tcPr marL="72000" marR="72000" marT="0" marB="0"/>
                </a:tc>
                <a:tc hMerge="1">
                  <a:txBody>
                    <a:bodyPr/>
                    <a:lstStyle/>
                    <a:p>
                      <a:pPr algn="r">
                        <a:spcBef>
                          <a:spcPts val="200"/>
                        </a:spcBef>
                        <a:spcAft>
                          <a:spcPts val="200"/>
                        </a:spcAf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31" marR="33631" marT="0" marB="0"/>
                </a:tc>
                <a:tc hMerge="1">
                  <a:txBody>
                    <a:bodyPr/>
                    <a:lstStyle/>
                    <a:p>
                      <a:pPr algn="r">
                        <a:spcBef>
                          <a:spcPts val="200"/>
                        </a:spcBef>
                        <a:spcAft>
                          <a:spcPts val="200"/>
                        </a:spcAf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31" marR="33631" marT="0" marB="0"/>
                </a:tc>
                <a:tc hMerge="1">
                  <a:txBody>
                    <a:bodyPr/>
                    <a:lstStyle/>
                    <a:p>
                      <a:pPr algn="r">
                        <a:spcBef>
                          <a:spcPts val="200"/>
                        </a:spcBef>
                        <a:spcAft>
                          <a:spcPts val="200"/>
                        </a:spcAft>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31" marR="33631" marT="0" marB="0"/>
                </a:tc>
                <a:extLst>
                  <a:ext uri="{0D108BD9-81ED-4DB2-BD59-A6C34878D82A}">
                    <a16:rowId xmlns:a16="http://schemas.microsoft.com/office/drawing/2014/main" val="1587679549"/>
                  </a:ext>
                </a:extLst>
              </a:tr>
              <a:tr h="265500">
                <a:tc>
                  <a:txBody>
                    <a:bodyPr/>
                    <a:lstStyle/>
                    <a:p>
                      <a:pPr>
                        <a:spcBef>
                          <a:spcPts val="200"/>
                        </a:spcBef>
                        <a:spcAft>
                          <a:spcPts val="200"/>
                        </a:spcAft>
                      </a:pPr>
                      <a:r>
                        <a:rPr lang="en-GB" sz="1800" dirty="0">
                          <a:effectLst/>
                        </a:rPr>
                        <a:t>Nausea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7412967"/>
                  </a:ext>
                </a:extLst>
              </a:tr>
              <a:tr h="265500">
                <a:tc>
                  <a:txBody>
                    <a:bodyPr/>
                    <a:lstStyle/>
                    <a:p>
                      <a:pPr>
                        <a:spcBef>
                          <a:spcPts val="200"/>
                        </a:spcBef>
                        <a:spcAft>
                          <a:spcPts val="200"/>
                        </a:spcAft>
                      </a:pPr>
                      <a:r>
                        <a:rPr lang="en-GB" sz="1800" dirty="0">
                          <a:effectLst/>
                        </a:rPr>
                        <a:t>Diarrhoea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15669545"/>
                  </a:ext>
                </a:extLst>
              </a:tr>
              <a:tr h="265500">
                <a:tc>
                  <a:txBody>
                    <a:bodyPr/>
                    <a:lstStyle/>
                    <a:p>
                      <a:pPr>
                        <a:spcBef>
                          <a:spcPts val="200"/>
                        </a:spcBef>
                        <a:spcAft>
                          <a:spcPts val="200"/>
                        </a:spcAft>
                      </a:pPr>
                      <a:r>
                        <a:rPr lang="en-GB" sz="1800" dirty="0">
                          <a:effectLst/>
                        </a:rPr>
                        <a:t>Nasopharyngitis</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234753"/>
                  </a:ext>
                </a:extLst>
              </a:tr>
              <a:tr h="265500">
                <a:tc>
                  <a:txBody>
                    <a:bodyPr/>
                    <a:lstStyle/>
                    <a:p>
                      <a:pPr>
                        <a:spcBef>
                          <a:spcPts val="200"/>
                        </a:spcBef>
                        <a:spcAft>
                          <a:spcPts val="200"/>
                        </a:spcAft>
                      </a:pPr>
                      <a:r>
                        <a:rPr lang="en-GB" sz="1800" dirty="0">
                          <a:effectLst/>
                        </a:rPr>
                        <a:t>Decreased appetite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5084976"/>
                  </a:ext>
                </a:extLst>
              </a:tr>
              <a:tr h="265500">
                <a:tc>
                  <a:txBody>
                    <a:bodyPr/>
                    <a:lstStyle/>
                    <a:p>
                      <a:pPr>
                        <a:spcBef>
                          <a:spcPts val="200"/>
                        </a:spcBef>
                        <a:spcAft>
                          <a:spcPts val="200"/>
                        </a:spcAft>
                      </a:pPr>
                      <a:r>
                        <a:rPr lang="en-GB" sz="1800" dirty="0">
                          <a:effectLst/>
                        </a:rPr>
                        <a:t>Dyspepsia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9250468"/>
                  </a:ext>
                </a:extLst>
              </a:tr>
              <a:tr h="265500">
                <a:tc>
                  <a:txBody>
                    <a:bodyPr/>
                    <a:lstStyle/>
                    <a:p>
                      <a:pPr>
                        <a:spcBef>
                          <a:spcPts val="200"/>
                        </a:spcBef>
                        <a:spcAft>
                          <a:spcPts val="200"/>
                        </a:spcAft>
                      </a:pPr>
                      <a:r>
                        <a:rPr lang="en-GB" sz="1800" dirty="0">
                          <a:effectLst/>
                        </a:rPr>
                        <a:t>Vomiting</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192040"/>
                  </a:ext>
                </a:extLst>
              </a:tr>
              <a:tr h="265500">
                <a:tc>
                  <a:txBody>
                    <a:bodyPr/>
                    <a:lstStyle/>
                    <a:p>
                      <a:pPr>
                        <a:spcBef>
                          <a:spcPts val="200"/>
                        </a:spcBef>
                        <a:spcAft>
                          <a:spcPts val="200"/>
                        </a:spcAft>
                      </a:pPr>
                      <a:r>
                        <a:rPr lang="en-GB" sz="1800" dirty="0">
                          <a:effectLst/>
                        </a:rPr>
                        <a:t>Constipation</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6738618"/>
                  </a:ext>
                </a:extLst>
              </a:tr>
              <a:tr h="265500">
                <a:tc>
                  <a:txBody>
                    <a:bodyPr/>
                    <a:lstStyle/>
                    <a:p>
                      <a:pPr>
                        <a:spcBef>
                          <a:spcPts val="200"/>
                        </a:spcBef>
                        <a:spcAft>
                          <a:spcPts val="200"/>
                        </a:spcAft>
                      </a:pPr>
                      <a:r>
                        <a:rPr lang="en-GB" sz="1800" dirty="0">
                          <a:effectLst/>
                        </a:rPr>
                        <a:t>Lipase increased</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1151099"/>
                  </a:ext>
                </a:extLst>
              </a:tr>
              <a:tr h="265500">
                <a:tc>
                  <a:txBody>
                    <a:bodyPr/>
                    <a:lstStyle/>
                    <a:p>
                      <a:pPr>
                        <a:spcBef>
                          <a:spcPts val="200"/>
                        </a:spcBef>
                        <a:spcAft>
                          <a:spcPts val="200"/>
                        </a:spcAft>
                      </a:pPr>
                      <a:r>
                        <a:rPr lang="en-GB" sz="1800" b="1" kern="1200" dirty="0">
                          <a:solidFill>
                            <a:schemeClr val="lt1"/>
                          </a:solidFill>
                          <a:effectLst/>
                          <a:latin typeface="+mn-lt"/>
                          <a:ea typeface="+mn-ea"/>
                          <a:cs typeface="+mn-cs"/>
                        </a:rPr>
                        <a:t>Hyperglycaemia</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2000" marR="7200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lang="en-GB"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8530506"/>
                  </a:ext>
                </a:extLst>
              </a:tr>
            </a:tbl>
          </a:graphicData>
        </a:graphic>
      </p:graphicFrame>
    </p:spTree>
    <p:extLst>
      <p:ext uri="{BB962C8B-B14F-4D97-AF65-F5344CB8AC3E}">
        <p14:creationId xmlns:p14="http://schemas.microsoft.com/office/powerpoint/2010/main" val="40656708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3A61C-19AD-6994-35B1-389F2BF6B751}"/>
              </a:ext>
            </a:extLst>
          </p:cNvPr>
          <p:cNvSpPr>
            <a:spLocks noGrp="1"/>
          </p:cNvSpPr>
          <p:nvPr>
            <p:ph type="title"/>
          </p:nvPr>
        </p:nvSpPr>
        <p:spPr/>
        <p:txBody>
          <a:bodyPr>
            <a:normAutofit fontScale="90000"/>
          </a:bodyPr>
          <a:lstStyle/>
          <a:p>
            <a:r>
              <a:rPr lang="en-GB" dirty="0"/>
              <a:t>NMA/ITC network diagram</a:t>
            </a:r>
            <a:br>
              <a:rPr lang="en-GB" dirty="0"/>
            </a:br>
            <a:endParaRPr lang="en-GB" dirty="0"/>
          </a:p>
        </p:txBody>
      </p:sp>
      <p:sp>
        <p:nvSpPr>
          <p:cNvPr id="5" name="Text Placeholder 4">
            <a:extLst>
              <a:ext uri="{FF2B5EF4-FFF2-40B4-BE49-F238E27FC236}">
                <a16:creationId xmlns:a16="http://schemas.microsoft.com/office/drawing/2014/main" id="{C6FFD3C3-067C-CAB8-FA26-D3786C5C379B}"/>
              </a:ext>
            </a:extLst>
          </p:cNvPr>
          <p:cNvSpPr>
            <a:spLocks noGrp="1"/>
          </p:cNvSpPr>
          <p:nvPr>
            <p:ph type="body" sz="quarter" idx="13"/>
          </p:nvPr>
        </p:nvSpPr>
        <p:spPr>
          <a:xfrm>
            <a:off x="1137734" y="6471912"/>
            <a:ext cx="10315079" cy="520839"/>
          </a:xfrm>
        </p:spPr>
        <p:txBody>
          <a:bodyPr>
            <a:normAutofit/>
          </a:bodyPr>
          <a:lstStyle/>
          <a:p>
            <a:r>
              <a:rPr lang="en-GB" dirty="0"/>
              <a:t>Abbreviations: BID, twice a day; CS, company submission; Hb1Ac, glycated haemoglobin; QD, once a day; QW, once weekly</a:t>
            </a:r>
          </a:p>
          <a:p>
            <a:endParaRPr lang="en-GB" dirty="0"/>
          </a:p>
        </p:txBody>
      </p:sp>
      <p:sp>
        <p:nvSpPr>
          <p:cNvPr id="7" name="Text Placeholder 6">
            <a:extLst>
              <a:ext uri="{FF2B5EF4-FFF2-40B4-BE49-F238E27FC236}">
                <a16:creationId xmlns:a16="http://schemas.microsoft.com/office/drawing/2014/main" id="{736B6625-B7CA-4A38-96D8-F56443BF1040}"/>
              </a:ext>
            </a:extLst>
          </p:cNvPr>
          <p:cNvSpPr>
            <a:spLocks noGrp="1"/>
          </p:cNvSpPr>
          <p:nvPr>
            <p:ph type="body" sz="quarter" idx="14"/>
          </p:nvPr>
        </p:nvSpPr>
        <p:spPr/>
        <p:txBody>
          <a:bodyPr/>
          <a:lstStyle/>
          <a:p>
            <a:r>
              <a:rPr lang="en-GB" dirty="0"/>
              <a:t>Main analysis network for HbA1c (%) change from baseline</a:t>
            </a:r>
          </a:p>
        </p:txBody>
      </p:sp>
      <p:pic>
        <p:nvPicPr>
          <p:cNvPr id="4" name="Picture 3" descr="Chart, diagram&#10;&#10;Description automatically generated">
            <a:extLst>
              <a:ext uri="{FF2B5EF4-FFF2-40B4-BE49-F238E27FC236}">
                <a16:creationId xmlns:a16="http://schemas.microsoft.com/office/drawing/2014/main" id="{CFBB7F27-EDD5-E9A7-50DB-73B9CC65AF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2429" y="1122825"/>
            <a:ext cx="8174707" cy="5228771"/>
          </a:xfrm>
          <a:prstGeom prst="rect">
            <a:avLst/>
          </a:prstGeom>
          <a:noFill/>
        </p:spPr>
      </p:pic>
    </p:spTree>
    <p:extLst>
      <p:ext uri="{BB962C8B-B14F-4D97-AF65-F5344CB8AC3E}">
        <p14:creationId xmlns:p14="http://schemas.microsoft.com/office/powerpoint/2010/main" val="41930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51BAE-D801-5327-E134-D6D703F21051}"/>
              </a:ext>
            </a:extLst>
          </p:cNvPr>
          <p:cNvSpPr>
            <a:spLocks noGrp="1"/>
          </p:cNvSpPr>
          <p:nvPr>
            <p:ph type="title"/>
          </p:nvPr>
        </p:nvSpPr>
        <p:spPr/>
        <p:txBody>
          <a:bodyPr>
            <a:normAutofit fontScale="90000"/>
          </a:bodyPr>
          <a:lstStyle/>
          <a:p>
            <a:r>
              <a:rPr lang="en-GB" sz="2700" dirty="0"/>
              <a:t>NMA/ITC results: Pairwise results- HbA1c (%) change from baseline </a:t>
            </a:r>
            <a:br>
              <a:rPr lang="en-GB" dirty="0"/>
            </a:br>
            <a:br>
              <a:rPr lang="en-GB" dirty="0"/>
            </a:br>
            <a:endParaRPr lang="en-GB" dirty="0"/>
          </a:p>
        </p:txBody>
      </p:sp>
      <p:graphicFrame>
        <p:nvGraphicFramePr>
          <p:cNvPr id="10" name="Table 9">
            <a:extLst>
              <a:ext uri="{FF2B5EF4-FFF2-40B4-BE49-F238E27FC236}">
                <a16:creationId xmlns:a16="http://schemas.microsoft.com/office/drawing/2014/main" id="{FAA40E11-549E-FB84-98E5-09FAB39A63DD}"/>
              </a:ext>
            </a:extLst>
          </p:cNvPr>
          <p:cNvGraphicFramePr>
            <a:graphicFrameLocks noGrp="1"/>
          </p:cNvGraphicFramePr>
          <p:nvPr>
            <p:extLst>
              <p:ext uri="{D42A27DB-BD31-4B8C-83A1-F6EECF244321}">
                <p14:modId xmlns:p14="http://schemas.microsoft.com/office/powerpoint/2010/main" val="1346758057"/>
              </p:ext>
            </p:extLst>
          </p:nvPr>
        </p:nvGraphicFramePr>
        <p:xfrm>
          <a:off x="525131" y="739093"/>
          <a:ext cx="10652904" cy="5212080"/>
        </p:xfrm>
        <a:graphic>
          <a:graphicData uri="http://schemas.openxmlformats.org/drawingml/2006/table">
            <a:tbl>
              <a:tblPr firstRow="1" firstCol="1" bandRow="1">
                <a:tableStyleId>{5C22544A-7EE6-4342-B048-85BDC9FD1C3A}</a:tableStyleId>
              </a:tblPr>
              <a:tblGrid>
                <a:gridCol w="3180990">
                  <a:extLst>
                    <a:ext uri="{9D8B030D-6E8A-4147-A177-3AD203B41FA5}">
                      <a16:colId xmlns:a16="http://schemas.microsoft.com/office/drawing/2014/main" val="1858989900"/>
                    </a:ext>
                  </a:extLst>
                </a:gridCol>
                <a:gridCol w="2490638">
                  <a:extLst>
                    <a:ext uri="{9D8B030D-6E8A-4147-A177-3AD203B41FA5}">
                      <a16:colId xmlns:a16="http://schemas.microsoft.com/office/drawing/2014/main" val="2688695670"/>
                    </a:ext>
                  </a:extLst>
                </a:gridCol>
                <a:gridCol w="2490638">
                  <a:extLst>
                    <a:ext uri="{9D8B030D-6E8A-4147-A177-3AD203B41FA5}">
                      <a16:colId xmlns:a16="http://schemas.microsoft.com/office/drawing/2014/main" val="253485626"/>
                    </a:ext>
                  </a:extLst>
                </a:gridCol>
                <a:gridCol w="2490638">
                  <a:extLst>
                    <a:ext uri="{9D8B030D-6E8A-4147-A177-3AD203B41FA5}">
                      <a16:colId xmlns:a16="http://schemas.microsoft.com/office/drawing/2014/main" val="405433987"/>
                    </a:ext>
                  </a:extLst>
                </a:gridCol>
              </a:tblGrid>
              <a:tr h="267158">
                <a:tc>
                  <a:txBody>
                    <a:bodyPr/>
                    <a:lstStyle/>
                    <a:p>
                      <a:pPr algn="l">
                        <a:spcBef>
                          <a:spcPts val="200"/>
                        </a:spcBef>
                        <a:spcAft>
                          <a:spcPts val="200"/>
                        </a:spcAft>
                      </a:pPr>
                      <a:r>
                        <a:rPr lang="en-GB" sz="1800">
                          <a:effectLst/>
                        </a:rPr>
                        <a:t>Column versus row</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tc>
                <a:tc>
                  <a:txBody>
                    <a:bodyPr/>
                    <a:lstStyle/>
                    <a:p>
                      <a:pPr algn="ctr">
                        <a:spcBef>
                          <a:spcPts val="200"/>
                        </a:spcBef>
                        <a:spcAft>
                          <a:spcPts val="200"/>
                        </a:spcAft>
                      </a:pPr>
                      <a:r>
                        <a:rPr lang="en-GB" sz="1800">
                          <a:effectLst/>
                        </a:rPr>
                        <a:t>TZP 5 mg</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tc>
                <a:tc>
                  <a:txBody>
                    <a:bodyPr/>
                    <a:lstStyle/>
                    <a:p>
                      <a:pPr algn="ctr">
                        <a:spcBef>
                          <a:spcPts val="200"/>
                        </a:spcBef>
                        <a:spcAft>
                          <a:spcPts val="200"/>
                        </a:spcAft>
                      </a:pPr>
                      <a:r>
                        <a:rPr lang="en-GB" sz="1800">
                          <a:effectLst/>
                        </a:rPr>
                        <a:t>TZP 10 mg</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tc>
                <a:tc>
                  <a:txBody>
                    <a:bodyPr/>
                    <a:lstStyle/>
                    <a:p>
                      <a:pPr algn="ctr">
                        <a:spcBef>
                          <a:spcPts val="200"/>
                        </a:spcBef>
                        <a:spcAft>
                          <a:spcPts val="200"/>
                        </a:spcAft>
                      </a:pPr>
                      <a:r>
                        <a:rPr lang="en-GB" sz="1800">
                          <a:effectLst/>
                        </a:rPr>
                        <a:t>TZP 15 mg</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tc>
                <a:extLst>
                  <a:ext uri="{0D108BD9-81ED-4DB2-BD59-A6C34878D82A}">
                    <a16:rowId xmlns:a16="http://schemas.microsoft.com/office/drawing/2014/main" val="4076128008"/>
                  </a:ext>
                </a:extLst>
              </a:tr>
              <a:tr h="267158">
                <a:tc>
                  <a:txBody>
                    <a:bodyPr/>
                    <a:lstStyle/>
                    <a:p>
                      <a:pPr algn="l">
                        <a:spcBef>
                          <a:spcPts val="200"/>
                        </a:spcBef>
                        <a:spcAft>
                          <a:spcPts val="200"/>
                        </a:spcAft>
                      </a:pPr>
                      <a:r>
                        <a:rPr lang="en-GB" sz="1800">
                          <a:effectLst/>
                        </a:rPr>
                        <a:t>Placebo</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dirty="0">
                        <a:effectLst/>
                        <a:highlight>
                          <a:srgbClr val="000000"/>
                        </a:highligh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9663767"/>
                  </a:ext>
                </a:extLst>
              </a:tr>
              <a:tr h="267158">
                <a:tc>
                  <a:txBody>
                    <a:bodyPr/>
                    <a:lstStyle/>
                    <a:p>
                      <a:pPr algn="l">
                        <a:spcBef>
                          <a:spcPts val="200"/>
                        </a:spcBef>
                        <a:spcAft>
                          <a:spcPts val="200"/>
                        </a:spcAft>
                      </a:pPr>
                      <a:r>
                        <a:rPr lang="en-GB" sz="1800">
                          <a:effectLst/>
                        </a:rPr>
                        <a:t>Tirzepatide 5 mg QW</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algn="ctr">
                        <a:spcBef>
                          <a:spcPts val="200"/>
                        </a:spcBef>
                        <a:spcAft>
                          <a:spcPts val="200"/>
                        </a:spcAft>
                      </a:pPr>
                      <a:r>
                        <a:rPr lang="en-GB" sz="1800" u="sng" dirty="0">
                          <a:effectLst/>
                        </a:rPr>
                        <a:t>-</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385065825"/>
                  </a:ext>
                </a:extLst>
              </a:tr>
              <a:tr h="267158">
                <a:tc>
                  <a:txBody>
                    <a:bodyPr/>
                    <a:lstStyle/>
                    <a:p>
                      <a:pPr algn="l">
                        <a:spcBef>
                          <a:spcPts val="200"/>
                        </a:spcBef>
                        <a:spcAft>
                          <a:spcPts val="200"/>
                        </a:spcAft>
                      </a:pPr>
                      <a:r>
                        <a:rPr lang="en-GB" sz="1800">
                          <a:effectLst/>
                        </a:rPr>
                        <a:t>Tirzepatide 10 mg QW</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algn="ctr">
                        <a:spcBef>
                          <a:spcPts val="200"/>
                        </a:spcBef>
                        <a:spcAft>
                          <a:spcPts val="200"/>
                        </a:spcAft>
                      </a:pPr>
                      <a:r>
                        <a:rPr lang="en-GB" sz="1800" u="sng" dirty="0">
                          <a:effectLst/>
                        </a:rPr>
                        <a:t>-</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algn="ctr">
                        <a:spcBef>
                          <a:spcPts val="200"/>
                        </a:spcBef>
                        <a:spcAft>
                          <a:spcPts val="200"/>
                        </a:spcAft>
                      </a:pPr>
                      <a:r>
                        <a:rPr kumimoji="0" lang="en-GB" sz="1800" b="0" i="0" u="sng" strike="noStrike" kern="1200" cap="none" spc="0" normalizeH="0" baseline="0" noProof="0" dirty="0">
                          <a:ln>
                            <a:noFill/>
                          </a:ln>
                          <a:solidFill>
                            <a:srgbClr val="000000"/>
                          </a:solidFill>
                          <a:effectLst/>
                          <a:highlight>
                            <a:srgbClr val="000000"/>
                          </a:highlight>
                          <a:uLnTx/>
                          <a:uFillTx/>
                          <a:latin typeface="+mn-lt"/>
                          <a:ea typeface="+mn-ea"/>
                          <a:cs typeface="+mn-cs"/>
                        </a:rPr>
                        <a:t>**********************</a:t>
                      </a:r>
                      <a:endParaRPr lang="en-GB" sz="1800" kern="1200" dirty="0">
                        <a:solidFill>
                          <a:schemeClr val="dk1"/>
                        </a:solidFill>
                        <a:effectLst/>
                        <a:highlight>
                          <a:srgbClr val="000000"/>
                        </a:highlight>
                        <a:latin typeface="+mn-lt"/>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1880182626"/>
                  </a:ext>
                </a:extLst>
              </a:tr>
              <a:tr h="267158">
                <a:tc>
                  <a:txBody>
                    <a:bodyPr/>
                    <a:lstStyle/>
                    <a:p>
                      <a:pPr algn="l">
                        <a:spcBef>
                          <a:spcPts val="200"/>
                        </a:spcBef>
                        <a:spcAft>
                          <a:spcPts val="200"/>
                        </a:spcAft>
                      </a:pPr>
                      <a:r>
                        <a:rPr lang="en-GB" sz="1800">
                          <a:effectLst/>
                        </a:rPr>
                        <a:t>Tirzepatide 15 mg QW</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algn="ctr">
                        <a:spcBef>
                          <a:spcPts val="200"/>
                        </a:spcBef>
                        <a:spcAft>
                          <a:spcPts val="200"/>
                        </a:spcAft>
                      </a:pPr>
                      <a:r>
                        <a:rPr lang="en-GB" sz="1800" u="sng" dirty="0">
                          <a:effectLst/>
                        </a:rPr>
                        <a:t>-</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1559118730"/>
                  </a:ext>
                </a:extLst>
              </a:tr>
              <a:tr h="267158">
                <a:tc>
                  <a:txBody>
                    <a:bodyPr/>
                    <a:lstStyle/>
                    <a:p>
                      <a:pPr algn="l">
                        <a:spcBef>
                          <a:spcPts val="200"/>
                        </a:spcBef>
                        <a:spcAft>
                          <a:spcPts val="200"/>
                        </a:spcAft>
                      </a:pPr>
                      <a:r>
                        <a:rPr lang="en-GB" sz="1800">
                          <a:effectLst/>
                        </a:rPr>
                        <a:t>Semaglutide 0.5 mg QW</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1320327492"/>
                  </a:ext>
                </a:extLst>
              </a:tr>
              <a:tr h="267158">
                <a:tc>
                  <a:txBody>
                    <a:bodyPr/>
                    <a:lstStyle/>
                    <a:p>
                      <a:pPr algn="l">
                        <a:spcBef>
                          <a:spcPts val="200"/>
                        </a:spcBef>
                        <a:spcAft>
                          <a:spcPts val="200"/>
                        </a:spcAft>
                      </a:pPr>
                      <a:r>
                        <a:rPr lang="en-GB" sz="1800">
                          <a:effectLst/>
                        </a:rPr>
                        <a:t>Semaglutide 1.0 mg QW</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441013664"/>
                  </a:ext>
                </a:extLst>
              </a:tr>
              <a:tr h="267158">
                <a:tc>
                  <a:txBody>
                    <a:bodyPr/>
                    <a:lstStyle/>
                    <a:p>
                      <a:pPr algn="l">
                        <a:spcBef>
                          <a:spcPts val="200"/>
                        </a:spcBef>
                        <a:spcAft>
                          <a:spcPts val="200"/>
                        </a:spcAft>
                      </a:pPr>
                      <a:r>
                        <a:rPr lang="en-GB" sz="1800">
                          <a:effectLst/>
                        </a:rPr>
                        <a:t>Liraglutide 1.2 mg</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2773483139"/>
                  </a:ext>
                </a:extLst>
              </a:tr>
              <a:tr h="267158">
                <a:tc>
                  <a:txBody>
                    <a:bodyPr/>
                    <a:lstStyle/>
                    <a:p>
                      <a:pPr algn="l">
                        <a:spcBef>
                          <a:spcPts val="200"/>
                        </a:spcBef>
                        <a:spcAft>
                          <a:spcPts val="200"/>
                        </a:spcAft>
                      </a:pPr>
                      <a:r>
                        <a:rPr lang="en-GB" sz="1800">
                          <a:effectLst/>
                        </a:rPr>
                        <a:t>Liraglutide 1.8 mg</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4099139225"/>
                  </a:ext>
                </a:extLst>
              </a:tr>
              <a:tr h="267158">
                <a:tc>
                  <a:txBody>
                    <a:bodyPr/>
                    <a:lstStyle/>
                    <a:p>
                      <a:pPr algn="l">
                        <a:spcBef>
                          <a:spcPts val="200"/>
                        </a:spcBef>
                        <a:spcAft>
                          <a:spcPts val="200"/>
                        </a:spcAft>
                      </a:pPr>
                      <a:r>
                        <a:rPr lang="en-GB" sz="1800">
                          <a:effectLst/>
                        </a:rPr>
                        <a:t>Dulaglutide 0.75 mg</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3974163736"/>
                  </a:ext>
                </a:extLst>
              </a:tr>
              <a:tr h="267158">
                <a:tc>
                  <a:txBody>
                    <a:bodyPr/>
                    <a:lstStyle/>
                    <a:p>
                      <a:pPr algn="l">
                        <a:spcBef>
                          <a:spcPts val="200"/>
                        </a:spcBef>
                        <a:spcAft>
                          <a:spcPts val="200"/>
                        </a:spcAft>
                      </a:pPr>
                      <a:r>
                        <a:rPr lang="en-GB" sz="1800">
                          <a:effectLst/>
                        </a:rPr>
                        <a:t>Dulaglutide 1.5 mg</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1784108551"/>
                  </a:ext>
                </a:extLst>
              </a:tr>
              <a:tr h="267158">
                <a:tc>
                  <a:txBody>
                    <a:bodyPr/>
                    <a:lstStyle/>
                    <a:p>
                      <a:pPr algn="l">
                        <a:spcBef>
                          <a:spcPts val="200"/>
                        </a:spcBef>
                        <a:spcAft>
                          <a:spcPts val="200"/>
                        </a:spcAft>
                      </a:pPr>
                      <a:r>
                        <a:rPr lang="en-GB" sz="1800" dirty="0">
                          <a:effectLst/>
                        </a:rPr>
                        <a:t>Dulaglutide 3.0 mg</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3946713913"/>
                  </a:ext>
                </a:extLst>
              </a:tr>
              <a:tr h="267158">
                <a:tc>
                  <a:txBody>
                    <a:bodyPr/>
                    <a:lstStyle/>
                    <a:p>
                      <a:pPr algn="l">
                        <a:spcBef>
                          <a:spcPts val="200"/>
                        </a:spcBef>
                        <a:spcAft>
                          <a:spcPts val="200"/>
                        </a:spcAft>
                      </a:pPr>
                      <a:r>
                        <a:rPr lang="en-GB" sz="1800">
                          <a:effectLst/>
                        </a:rPr>
                        <a:t>Dulaglutide 4.5 mg</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117111513"/>
                  </a:ext>
                </a:extLst>
              </a:tr>
              <a:tr h="267158">
                <a:tc>
                  <a:txBody>
                    <a:bodyPr/>
                    <a:lstStyle/>
                    <a:p>
                      <a:pPr algn="l">
                        <a:spcBef>
                          <a:spcPts val="200"/>
                        </a:spcBef>
                        <a:spcAft>
                          <a:spcPts val="200"/>
                        </a:spcAft>
                      </a:pPr>
                      <a:r>
                        <a:rPr lang="en-GB" sz="1800">
                          <a:effectLst/>
                        </a:rPr>
                        <a:t>Semaglutide 7.0 mg QD</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4133609716"/>
                  </a:ext>
                </a:extLst>
              </a:tr>
              <a:tr h="267158">
                <a:tc>
                  <a:txBody>
                    <a:bodyPr/>
                    <a:lstStyle/>
                    <a:p>
                      <a:pPr algn="l">
                        <a:spcBef>
                          <a:spcPts val="200"/>
                        </a:spcBef>
                        <a:spcAft>
                          <a:spcPts val="200"/>
                        </a:spcAft>
                      </a:pPr>
                      <a:r>
                        <a:rPr lang="en-GB" sz="1800">
                          <a:effectLst/>
                        </a:rPr>
                        <a:t>Semaglutide 14.0 mg QD</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199690146"/>
                  </a:ext>
                </a:extLst>
              </a:tr>
              <a:tr h="267158">
                <a:tc>
                  <a:txBody>
                    <a:bodyPr/>
                    <a:lstStyle/>
                    <a:p>
                      <a:pPr algn="l">
                        <a:spcBef>
                          <a:spcPts val="200"/>
                        </a:spcBef>
                        <a:spcAft>
                          <a:spcPts val="200"/>
                        </a:spcAft>
                      </a:pPr>
                      <a:r>
                        <a:rPr lang="en-GB" sz="1800">
                          <a:effectLst/>
                        </a:rPr>
                        <a:t>Exenatide 2 mg QW</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4212290588"/>
                  </a:ext>
                </a:extLst>
              </a:tr>
              <a:tr h="267158">
                <a:tc>
                  <a:txBody>
                    <a:bodyPr/>
                    <a:lstStyle/>
                    <a:p>
                      <a:pPr algn="l">
                        <a:spcBef>
                          <a:spcPts val="200"/>
                        </a:spcBef>
                        <a:spcAft>
                          <a:spcPts val="200"/>
                        </a:spcAft>
                      </a:pPr>
                      <a:r>
                        <a:rPr lang="en-GB" sz="1800">
                          <a:effectLst/>
                        </a:rPr>
                        <a:t>Exenatide 5 mcg BID</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2253906205"/>
                  </a:ext>
                </a:extLst>
              </a:tr>
              <a:tr h="267158">
                <a:tc>
                  <a:txBody>
                    <a:bodyPr/>
                    <a:lstStyle/>
                    <a:p>
                      <a:pPr algn="l">
                        <a:spcBef>
                          <a:spcPts val="200"/>
                        </a:spcBef>
                        <a:spcAft>
                          <a:spcPts val="200"/>
                        </a:spcAft>
                      </a:pPr>
                      <a:r>
                        <a:rPr lang="en-GB" sz="1800">
                          <a:effectLst/>
                        </a:rPr>
                        <a:t>Exenatide 10 mcg BID</a:t>
                      </a:r>
                      <a:endParaRPr lang="en-GB" sz="180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2488647538"/>
                  </a:ext>
                </a:extLst>
              </a:tr>
              <a:tr h="267158">
                <a:tc>
                  <a:txBody>
                    <a:bodyPr/>
                    <a:lstStyle/>
                    <a:p>
                      <a:pPr algn="l">
                        <a:spcBef>
                          <a:spcPts val="200"/>
                        </a:spcBef>
                        <a:spcAft>
                          <a:spcPts val="200"/>
                        </a:spcAft>
                      </a:pPr>
                      <a:r>
                        <a:rPr lang="en-GB" sz="1800" dirty="0" err="1">
                          <a:effectLst/>
                        </a:rPr>
                        <a:t>Lixisenatide</a:t>
                      </a:r>
                      <a:r>
                        <a:rPr lang="en-GB" sz="1800" dirty="0">
                          <a:effectLst/>
                        </a:rPr>
                        <a:t> 20 mcg</a:t>
                      </a:r>
                      <a:endParaRPr lang="en-GB" sz="1800" dirty="0">
                        <a:solidFill>
                          <a:srgbClr val="1F497D"/>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kumimoji="0" lang="en-GB" sz="1800" b="0" i="0" u="sng" strike="noStrike" kern="1200" cap="none" spc="0" normalizeH="0" baseline="0" noProof="0" dirty="0">
                          <a:ln>
                            <a:noFill/>
                          </a:ln>
                          <a:solidFill>
                            <a:srgbClr val="000000"/>
                          </a:solidFill>
                          <a:effectLst/>
                          <a:highlight>
                            <a:srgbClr val="000000"/>
                          </a:highlight>
                          <a:uLnTx/>
                          <a:uFillTx/>
                          <a:latin typeface="Arial" panose="020B0604020202020204"/>
                          <a:ea typeface="+mn-ea"/>
                          <a:cs typeface="+mn-cs"/>
                        </a:rPr>
                        <a:t>**********************</a:t>
                      </a:r>
                      <a:endParaRPr kumimoji="0" lang="en-GB" sz="1800" b="0" i="0" u="none" strike="noStrike" kern="1200" cap="none" spc="0" normalizeH="0" baseline="0" noProof="0" dirty="0">
                        <a:ln>
                          <a:noFill/>
                        </a:ln>
                        <a:solidFill>
                          <a:srgbClr val="000000"/>
                        </a:solidFill>
                        <a:effectLst/>
                        <a:highlight>
                          <a:srgbClr val="000000"/>
                        </a:highlight>
                        <a:uLnTx/>
                        <a:uFillTx/>
                        <a:latin typeface="Arial" panose="020B0604020202020204"/>
                        <a:ea typeface="Calibri" panose="020F0502020204030204" pitchFamily="34" charset="0"/>
                        <a:cs typeface="Times New Roman" panose="02020603050405020304" pitchFamily="18" charset="0"/>
                      </a:endParaRPr>
                    </a:p>
                  </a:txBody>
                  <a:tcPr marL="21396" marR="21396" marT="0" marB="0" anchor="b"/>
                </a:tc>
                <a:extLst>
                  <a:ext uri="{0D108BD9-81ED-4DB2-BD59-A6C34878D82A}">
                    <a16:rowId xmlns:a16="http://schemas.microsoft.com/office/drawing/2014/main" val="3707256251"/>
                  </a:ext>
                </a:extLst>
              </a:tr>
            </a:tbl>
          </a:graphicData>
        </a:graphic>
      </p:graphicFrame>
      <p:sp>
        <p:nvSpPr>
          <p:cNvPr id="17" name="TextBox 16">
            <a:extLst>
              <a:ext uri="{FF2B5EF4-FFF2-40B4-BE49-F238E27FC236}">
                <a16:creationId xmlns:a16="http://schemas.microsoft.com/office/drawing/2014/main" id="{15EE9ED5-61F4-5A24-E32B-3401C239FF99}"/>
              </a:ext>
            </a:extLst>
          </p:cNvPr>
          <p:cNvSpPr txBox="1"/>
          <p:nvPr/>
        </p:nvSpPr>
        <p:spPr>
          <a:xfrm>
            <a:off x="1068181" y="6221321"/>
            <a:ext cx="10109854" cy="523220"/>
          </a:xfrm>
          <a:prstGeom prst="rect">
            <a:avLst/>
          </a:prstGeom>
          <a:noFill/>
        </p:spPr>
        <p:txBody>
          <a:bodyPr wrap="square">
            <a:spAutoFit/>
          </a:bodyPr>
          <a:lstStyle/>
          <a:p>
            <a:pPr algn="just"/>
            <a:r>
              <a:rPr lang="en-GB" sz="1400" dirty="0">
                <a:effectLst/>
              </a:rPr>
              <a:t>Abbreviations: BID, twice a day; </a:t>
            </a:r>
            <a:r>
              <a:rPr lang="en-GB" sz="1400" dirty="0" err="1">
                <a:effectLst/>
              </a:rPr>
              <a:t>CrI</a:t>
            </a:r>
            <a:r>
              <a:rPr lang="en-GB" sz="1400" dirty="0"/>
              <a:t>, </a:t>
            </a:r>
            <a:r>
              <a:rPr lang="en-GB" sz="1400" dirty="0">
                <a:effectLst/>
              </a:rPr>
              <a:t>credible interval; HbA1c, glycated haemoglobin; QD, once a day; QW, once weekly; TZP, </a:t>
            </a:r>
            <a:r>
              <a:rPr lang="en-GB" sz="1400" dirty="0" err="1">
                <a:effectLst/>
              </a:rPr>
              <a:t>tirzepatide</a:t>
            </a:r>
            <a:endParaRPr lang="en-GB" sz="1400" dirty="0">
              <a:effectLst/>
            </a:endParaRPr>
          </a:p>
        </p:txBody>
      </p:sp>
    </p:spTree>
    <p:extLst>
      <p:ext uri="{BB962C8B-B14F-4D97-AF65-F5344CB8AC3E}">
        <p14:creationId xmlns:p14="http://schemas.microsoft.com/office/powerpoint/2010/main" val="546700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6A768-A065-8826-B261-8FCC033E216E}"/>
              </a:ext>
            </a:extLst>
          </p:cNvPr>
          <p:cNvSpPr>
            <a:spLocks noGrp="1"/>
          </p:cNvSpPr>
          <p:nvPr>
            <p:ph type="title"/>
          </p:nvPr>
        </p:nvSpPr>
        <p:spPr>
          <a:xfrm>
            <a:off x="98045" y="176107"/>
            <a:ext cx="11995910" cy="592817"/>
          </a:xfrm>
        </p:spPr>
        <p:txBody>
          <a:bodyPr>
            <a:normAutofit fontScale="90000"/>
          </a:bodyPr>
          <a:lstStyle/>
          <a:p>
            <a:r>
              <a:rPr lang="en-GB" dirty="0"/>
              <a:t>Key issue: Age-adjustment for utility values: none for older age</a:t>
            </a:r>
          </a:p>
        </p:txBody>
      </p:sp>
      <p:sp>
        <p:nvSpPr>
          <p:cNvPr id="4" name="Text Placeholder 3">
            <a:extLst>
              <a:ext uri="{FF2B5EF4-FFF2-40B4-BE49-F238E27FC236}">
                <a16:creationId xmlns:a16="http://schemas.microsoft.com/office/drawing/2014/main" id="{0646F6B8-E690-CB25-AB9C-ED7B14C62347}"/>
              </a:ext>
            </a:extLst>
          </p:cNvPr>
          <p:cNvSpPr>
            <a:spLocks noGrp="1"/>
          </p:cNvSpPr>
          <p:nvPr>
            <p:ph type="body" sz="quarter" idx="13"/>
          </p:nvPr>
        </p:nvSpPr>
        <p:spPr>
          <a:xfrm>
            <a:off x="1041710" y="6411223"/>
            <a:ext cx="9086850" cy="365125"/>
          </a:xfrm>
        </p:spPr>
        <p:txBody>
          <a:bodyPr/>
          <a:lstStyle/>
          <a:p>
            <a:r>
              <a:rPr lang="en-GB" dirty="0"/>
              <a:t>Abbreviations: </a:t>
            </a:r>
            <a:r>
              <a:rPr lang="en-GB" sz="1400" dirty="0"/>
              <a:t>ICER, incremental-cost effectiveness ratio, QoL, quality of life</a:t>
            </a:r>
            <a:endParaRPr lang="en-GB" dirty="0"/>
          </a:p>
        </p:txBody>
      </p:sp>
      <p:sp>
        <p:nvSpPr>
          <p:cNvPr id="5" name="Text Placeholder 4">
            <a:extLst>
              <a:ext uri="{FF2B5EF4-FFF2-40B4-BE49-F238E27FC236}">
                <a16:creationId xmlns:a16="http://schemas.microsoft.com/office/drawing/2014/main" id="{06128FC9-CC58-F26F-F176-DCC3CCA50508}"/>
              </a:ext>
            </a:extLst>
          </p:cNvPr>
          <p:cNvSpPr>
            <a:spLocks noGrp="1"/>
          </p:cNvSpPr>
          <p:nvPr>
            <p:ph type="body" sz="quarter" idx="14"/>
          </p:nvPr>
        </p:nvSpPr>
        <p:spPr>
          <a:xfrm>
            <a:off x="211135" y="628540"/>
            <a:ext cx="11250786" cy="520838"/>
          </a:xfrm>
        </p:spPr>
        <p:txBody>
          <a:bodyPr/>
          <a:lstStyle/>
          <a:p>
            <a:r>
              <a:rPr lang="en-GB" dirty="0"/>
              <a:t>EAG: Prefers base case utility score to include age-adjustment</a:t>
            </a:r>
          </a:p>
        </p:txBody>
      </p:sp>
      <p:sp>
        <p:nvSpPr>
          <p:cNvPr id="26" name="Rectangle 25">
            <a:extLst>
              <a:ext uri="{FF2B5EF4-FFF2-40B4-BE49-F238E27FC236}">
                <a16:creationId xmlns:a16="http://schemas.microsoft.com/office/drawing/2014/main" id="{A15841C0-D630-413A-0CA7-BF161E3967C5}"/>
              </a:ext>
            </a:extLst>
          </p:cNvPr>
          <p:cNvSpPr/>
          <p:nvPr/>
        </p:nvSpPr>
        <p:spPr>
          <a:xfrm>
            <a:off x="280460" y="4173577"/>
            <a:ext cx="7674820" cy="18470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tx1"/>
                </a:solidFill>
                <a:latin typeface="Arial" panose="020B0604020202020204" pitchFamily="34" charset="0"/>
              </a:rPr>
              <a:t>EAG comments</a:t>
            </a:r>
          </a:p>
          <a:p>
            <a:pPr marL="285750" indent="-285750">
              <a:buFont typeface="Arial" panose="020B0604020202020204" pitchFamily="34" charset="0"/>
              <a:buChar char="•"/>
            </a:pPr>
            <a:r>
              <a:rPr lang="en-GB" dirty="0">
                <a:solidFill>
                  <a:schemeClr val="tx1"/>
                </a:solidFill>
                <a:latin typeface="Arial" panose="020B0604020202020204" pitchFamily="34" charset="0"/>
                <a:cs typeface="Times New Roman" panose="02020603050405020304" pitchFamily="18" charset="0"/>
              </a:rPr>
              <a:t>Base-case utility score is relatively high, and overtime potential overestimation will likely increase due to lack of age-adjustment</a:t>
            </a:r>
          </a:p>
          <a:p>
            <a:pPr marL="285750" indent="-285750">
              <a:buFont typeface="Arial" panose="020B0604020202020204" pitchFamily="34" charset="0"/>
              <a:buChar char="•"/>
            </a:pPr>
            <a:r>
              <a:rPr lang="en-GB" dirty="0">
                <a:solidFill>
                  <a:schemeClr val="tx1"/>
                </a:solidFill>
                <a:latin typeface="Arial" panose="020B0604020202020204" pitchFamily="34" charset="0"/>
                <a:cs typeface="Times New Roman" panose="02020603050405020304" pitchFamily="18" charset="0"/>
              </a:rPr>
              <a:t>Prefers base-case scenario to include age-adjustment (ensuring that utility does not exceed the age-matched general population utility as these estimates will provide a more conservative ICER estimate</a:t>
            </a:r>
            <a:endParaRPr lang="en-GB" dirty="0">
              <a:solidFill>
                <a:schemeClr val="tx1"/>
              </a:solidFill>
              <a:latin typeface="Arial" panose="020B0604020202020204" pitchFamily="34" charset="0"/>
            </a:endParaRPr>
          </a:p>
        </p:txBody>
      </p:sp>
      <p:sp>
        <p:nvSpPr>
          <p:cNvPr id="28" name="Rectangle 27" descr="Question to committee">
            <a:extLst>
              <a:ext uri="{FF2B5EF4-FFF2-40B4-BE49-F238E27FC236}">
                <a16:creationId xmlns:a16="http://schemas.microsoft.com/office/drawing/2014/main" id="{B15DF045-22A0-4346-3E72-76B70B1616AA}"/>
              </a:ext>
            </a:extLst>
          </p:cNvPr>
          <p:cNvSpPr/>
          <p:nvPr/>
        </p:nvSpPr>
        <p:spPr>
          <a:xfrm>
            <a:off x="8336070" y="6109382"/>
            <a:ext cx="3334242" cy="5316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GB" dirty="0">
                <a:solidFill>
                  <a:schemeClr val="tx1"/>
                </a:solidFill>
                <a:latin typeface="Arial" panose="020B0604020202020204" pitchFamily="34" charset="0"/>
              </a:rPr>
              <a:t>Should utilities be adjusted for age?</a:t>
            </a:r>
            <a:endParaRPr lang="en-GB" strike="sngStrike" dirty="0">
              <a:solidFill>
                <a:srgbClr val="FF0000"/>
              </a:solidFill>
              <a:latin typeface="Arial" panose="020B0604020202020204" pitchFamily="34" charset="0"/>
            </a:endParaRPr>
          </a:p>
        </p:txBody>
      </p:sp>
      <p:grpSp>
        <p:nvGrpSpPr>
          <p:cNvPr id="29" name="Group 28">
            <a:extLst>
              <a:ext uri="{FF2B5EF4-FFF2-40B4-BE49-F238E27FC236}">
                <a16:creationId xmlns:a16="http://schemas.microsoft.com/office/drawing/2014/main" id="{5513E2D3-F443-0C3D-DA34-B4315995A321}"/>
              </a:ext>
              <a:ext uri="{C183D7F6-B498-43B3-948B-1728B52AA6E4}">
                <adec:decorative xmlns:adec="http://schemas.microsoft.com/office/drawing/2017/decorative" val="1"/>
              </a:ext>
            </a:extLst>
          </p:cNvPr>
          <p:cNvGrpSpPr/>
          <p:nvPr/>
        </p:nvGrpSpPr>
        <p:grpSpPr>
          <a:xfrm>
            <a:off x="7985101" y="6079378"/>
            <a:ext cx="576000" cy="576000"/>
            <a:chOff x="-1440493" y="4133589"/>
            <a:chExt cx="576000" cy="576000"/>
          </a:xfrm>
        </p:grpSpPr>
        <p:sp>
          <p:nvSpPr>
            <p:cNvPr id="30" name="Oval 29">
              <a:extLst>
                <a:ext uri="{FF2B5EF4-FFF2-40B4-BE49-F238E27FC236}">
                  <a16:creationId xmlns:a16="http://schemas.microsoft.com/office/drawing/2014/main" id="{F98CE51D-9A25-FD39-5E21-B0A72456A0C4}"/>
                </a:ext>
              </a:extLst>
            </p:cNvPr>
            <p:cNvSpPr/>
            <p:nvPr/>
          </p:nvSpPr>
          <p:spPr>
            <a:xfrm>
              <a:off x="-1440493" y="4133589"/>
              <a:ext cx="576000" cy="576000"/>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31" name="Graphic 30">
              <a:extLst>
                <a:ext uri="{FF2B5EF4-FFF2-40B4-BE49-F238E27FC236}">
                  <a16:creationId xmlns:a16="http://schemas.microsoft.com/office/drawing/2014/main" id="{AA0CF41B-DDFC-D7C1-269E-EE36CEA664C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4225" y="4189857"/>
              <a:ext cx="463463" cy="463463"/>
            </a:xfrm>
            <a:prstGeom prst="rect">
              <a:avLst/>
            </a:prstGeom>
          </p:spPr>
        </p:pic>
      </p:grpSp>
      <p:sp>
        <p:nvSpPr>
          <p:cNvPr id="32" name="Rectangle 31">
            <a:extLst>
              <a:ext uri="{FF2B5EF4-FFF2-40B4-BE49-F238E27FC236}">
                <a16:creationId xmlns:a16="http://schemas.microsoft.com/office/drawing/2014/main" id="{4423FAC9-BAA5-411F-E9CE-445B234CF3C2}"/>
              </a:ext>
            </a:extLst>
          </p:cNvPr>
          <p:cNvSpPr/>
          <p:nvPr/>
        </p:nvSpPr>
        <p:spPr>
          <a:xfrm>
            <a:off x="281540" y="1048301"/>
            <a:ext cx="11514141" cy="149745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1"/>
                </a:solidFill>
                <a:latin typeface="Arial" panose="020B0604020202020204" pitchFamily="34" charset="0"/>
              </a:rPr>
              <a:t>Background</a:t>
            </a:r>
          </a:p>
          <a:p>
            <a:pPr marL="285750" indent="-285750">
              <a:buFont typeface="Arial" panose="020B0604020202020204" pitchFamily="34" charset="0"/>
              <a:buChar char="•"/>
            </a:pPr>
            <a:r>
              <a:rPr lang="en-GB" dirty="0">
                <a:solidFill>
                  <a:schemeClr val="tx1"/>
                </a:solidFill>
                <a:latin typeface="Arial" panose="020B0604020202020204" pitchFamily="34" charset="0"/>
                <a:cs typeface="Times New Roman" panose="02020603050405020304" pitchFamily="18" charset="0"/>
              </a:rPr>
              <a:t>Company use base utility score of 0.815 for patients for each year they were alive in the simulation</a:t>
            </a:r>
          </a:p>
          <a:p>
            <a:pPr marL="285750" indent="-285750">
              <a:buFont typeface="Arial" panose="020B0604020202020204" pitchFamily="34" charset="0"/>
              <a:buChar char="•"/>
            </a:pPr>
            <a:r>
              <a:rPr lang="en-GB" dirty="0">
                <a:solidFill>
                  <a:schemeClr val="tx1"/>
                </a:solidFill>
                <a:latin typeface="Arial" panose="020B0604020202020204" pitchFamily="34" charset="0"/>
                <a:cs typeface="Times New Roman" panose="02020603050405020304" pitchFamily="18" charset="0"/>
              </a:rPr>
              <a:t>No age-adjustment used in base-case analysis but explored in sensitivity analyses (Ara and Brazier 2010) </a:t>
            </a:r>
          </a:p>
          <a:p>
            <a:pPr marL="285750" indent="-285750">
              <a:buFont typeface="Arial" panose="020B0604020202020204" pitchFamily="34" charset="0"/>
              <a:buChar char="•"/>
            </a:pPr>
            <a:r>
              <a:rPr lang="en-GB" dirty="0">
                <a:solidFill>
                  <a:schemeClr val="tx1"/>
                </a:solidFill>
                <a:latin typeface="Arial" panose="020B0604020202020204" pitchFamily="34" charset="0"/>
                <a:cs typeface="Times New Roman" panose="02020603050405020304" pitchFamily="18" charset="0"/>
              </a:rPr>
              <a:t>NICE methods guide: If baseline utility values are extrapolated over long time horizons, they should be adjusted so they don’t exceed general population values at a given age</a:t>
            </a:r>
          </a:p>
          <a:p>
            <a:pPr marL="285750" indent="-285750">
              <a:buFont typeface="Arial" panose="020B0604020202020204" pitchFamily="34" charset="0"/>
              <a:buChar char="•"/>
            </a:pPr>
            <a:endParaRPr lang="en-GB" dirty="0">
              <a:solidFill>
                <a:schemeClr val="tx1"/>
              </a:solidFill>
              <a:latin typeface="Arial" panose="020B06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2D9230F-F74A-D6FD-FF8F-9455F97CEC35}"/>
              </a:ext>
            </a:extLst>
          </p:cNvPr>
          <p:cNvSpPr/>
          <p:nvPr/>
        </p:nvSpPr>
        <p:spPr>
          <a:xfrm>
            <a:off x="280460" y="2617676"/>
            <a:ext cx="7674820" cy="144605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chemeClr val="accent2"/>
                </a:solidFill>
                <a:latin typeface="Arial" panose="020B0604020202020204" pitchFamily="34" charset="0"/>
              </a:rPr>
              <a:t>Company - adjusting utilities for age:</a:t>
            </a:r>
          </a:p>
          <a:p>
            <a:pPr marL="285750" indent="-285750">
              <a:buFont typeface="Arial" panose="020B0604020202020204" pitchFamily="34" charset="0"/>
              <a:buChar char="•"/>
            </a:pPr>
            <a:r>
              <a:rPr lang="en-GB" dirty="0">
                <a:solidFill>
                  <a:schemeClr val="tx1"/>
                </a:solidFill>
                <a:latin typeface="Arial" panose="020B0604020202020204" pitchFamily="34" charset="0"/>
                <a:cs typeface="Times New Roman" panose="02020603050405020304" pitchFamily="18" charset="0"/>
              </a:rPr>
              <a:t>Poses risk of double-counting the effect of age on QoL, as unadjusted utilities already reflect impact of complications on aging population</a:t>
            </a:r>
          </a:p>
          <a:p>
            <a:pPr marL="285750" indent="-285750">
              <a:buFont typeface="Arial" panose="020B0604020202020204" pitchFamily="34" charset="0"/>
              <a:buChar char="•"/>
            </a:pPr>
            <a:r>
              <a:rPr lang="en-GB" dirty="0">
                <a:solidFill>
                  <a:schemeClr val="tx1"/>
                </a:solidFill>
                <a:latin typeface="Arial" panose="020B0604020202020204" pitchFamily="34" charset="0"/>
                <a:cs typeface="Times New Roman" panose="02020603050405020304" pitchFamily="18" charset="0"/>
              </a:rPr>
              <a:t>Not included to align with NG28 economic modelling</a:t>
            </a:r>
          </a:p>
          <a:p>
            <a:pPr marL="285750" indent="-285750">
              <a:buFont typeface="Arial" panose="020B0604020202020204" pitchFamily="34" charset="0"/>
              <a:buChar char="•"/>
            </a:pPr>
            <a:r>
              <a:rPr lang="en-GB" dirty="0">
                <a:solidFill>
                  <a:schemeClr val="tx1"/>
                </a:solidFill>
                <a:latin typeface="Arial" panose="020B0604020202020204" pitchFamily="34" charset="0"/>
                <a:cs typeface="Times New Roman" panose="02020603050405020304" pitchFamily="18" charset="0"/>
              </a:rPr>
              <a:t>Explored in sensitivity analysis → little impact on cost-effectiveness </a:t>
            </a:r>
          </a:p>
          <a:p>
            <a:pPr marL="285750" indent="-285750">
              <a:buFont typeface="Arial" panose="020B0604020202020204" pitchFamily="34" charset="0"/>
              <a:buChar char="•"/>
            </a:pPr>
            <a:endParaRPr lang="en-GB" dirty="0">
              <a:solidFill>
                <a:schemeClr val="tx1"/>
              </a:solidFill>
              <a:latin typeface="Arial" panose="020B0604020202020204" pitchFamily="34" charset="0"/>
              <a:cs typeface="Times New Roman" panose="02020603050405020304" pitchFamily="18" charset="0"/>
            </a:endParaRPr>
          </a:p>
        </p:txBody>
      </p:sp>
      <p:graphicFrame>
        <p:nvGraphicFramePr>
          <p:cNvPr id="13" name="Table 11">
            <a:extLst>
              <a:ext uri="{FF2B5EF4-FFF2-40B4-BE49-F238E27FC236}">
                <a16:creationId xmlns:a16="http://schemas.microsoft.com/office/drawing/2014/main" id="{153B9181-1506-0A78-5A60-BCD87E3E7747}"/>
              </a:ext>
            </a:extLst>
          </p:cNvPr>
          <p:cNvGraphicFramePr>
            <a:graphicFrameLocks noGrp="1"/>
          </p:cNvGraphicFramePr>
          <p:nvPr/>
        </p:nvGraphicFramePr>
        <p:xfrm>
          <a:off x="8100491" y="2602026"/>
          <a:ext cx="3719688" cy="2609195"/>
        </p:xfrm>
        <a:graphic>
          <a:graphicData uri="http://schemas.openxmlformats.org/drawingml/2006/table">
            <a:tbl>
              <a:tblPr firstRow="1" bandRow="1">
                <a:tableStyleId>{5C22544A-7EE6-4342-B048-85BDC9FD1C3A}</a:tableStyleId>
              </a:tblPr>
              <a:tblGrid>
                <a:gridCol w="2546959">
                  <a:extLst>
                    <a:ext uri="{9D8B030D-6E8A-4147-A177-3AD203B41FA5}">
                      <a16:colId xmlns:a16="http://schemas.microsoft.com/office/drawing/2014/main" val="234901499"/>
                    </a:ext>
                  </a:extLst>
                </a:gridCol>
                <a:gridCol w="1172729">
                  <a:extLst>
                    <a:ext uri="{9D8B030D-6E8A-4147-A177-3AD203B41FA5}">
                      <a16:colId xmlns:a16="http://schemas.microsoft.com/office/drawing/2014/main" val="1188628370"/>
                    </a:ext>
                  </a:extLst>
                </a:gridCol>
              </a:tblGrid>
              <a:tr h="291721">
                <a:tc>
                  <a:txBody>
                    <a:bodyPr/>
                    <a:lstStyle/>
                    <a:p>
                      <a:endParaRPr lang="en-GB" dirty="0"/>
                    </a:p>
                  </a:txBody>
                  <a:tcPr/>
                </a:tc>
                <a:tc>
                  <a:txBody>
                    <a:bodyPr/>
                    <a:lstStyle/>
                    <a:p>
                      <a:r>
                        <a:rPr lang="en-GB" dirty="0"/>
                        <a:t>Utility value</a:t>
                      </a:r>
                    </a:p>
                  </a:txBody>
                  <a:tcPr/>
                </a:tc>
                <a:extLst>
                  <a:ext uri="{0D108BD9-81ED-4DB2-BD59-A6C34878D82A}">
                    <a16:rowId xmlns:a16="http://schemas.microsoft.com/office/drawing/2014/main" val="1598224288"/>
                  </a:ext>
                </a:extLst>
              </a:tr>
              <a:tr h="510511">
                <a:tc>
                  <a:txBody>
                    <a:bodyPr/>
                    <a:lstStyle/>
                    <a:p>
                      <a:r>
                        <a:rPr lang="en-GB" b="0" dirty="0">
                          <a:solidFill>
                            <a:schemeClr val="tx1"/>
                          </a:solidFill>
                        </a:rPr>
                        <a:t>Company base case</a:t>
                      </a:r>
                      <a:endParaRPr lang="en-GB" b="0" dirty="0"/>
                    </a:p>
                  </a:txBody>
                  <a:tcPr/>
                </a:tc>
                <a:tc>
                  <a:txBody>
                    <a:bodyPr/>
                    <a:lstStyle/>
                    <a:p>
                      <a:r>
                        <a:rPr lang="en-GB" b="0" dirty="0">
                          <a:solidFill>
                            <a:schemeClr val="tx1"/>
                          </a:solidFill>
                        </a:rPr>
                        <a:t>0.815</a:t>
                      </a:r>
                      <a:endParaRPr lang="en-GB" b="0" dirty="0"/>
                    </a:p>
                  </a:txBody>
                  <a:tcPr/>
                </a:tc>
                <a:extLst>
                  <a:ext uri="{0D108BD9-81ED-4DB2-BD59-A6C34878D82A}">
                    <a16:rowId xmlns:a16="http://schemas.microsoft.com/office/drawing/2014/main" val="1450058258"/>
                  </a:ext>
                </a:extLst>
              </a:tr>
              <a:tr h="729302">
                <a:tc>
                  <a:txBody>
                    <a:bodyPr/>
                    <a:lstStyle/>
                    <a:p>
                      <a:r>
                        <a:rPr lang="en-GB" b="0" dirty="0">
                          <a:solidFill>
                            <a:schemeClr val="tx1"/>
                          </a:solidFill>
                        </a:rPr>
                        <a:t>UK general population utility (64 years old)</a:t>
                      </a:r>
                      <a:endParaRPr lang="en-GB" b="0" dirty="0"/>
                    </a:p>
                  </a:txBody>
                  <a:tcPr/>
                </a:tc>
                <a:tc>
                  <a:txBody>
                    <a:bodyPr/>
                    <a:lstStyle/>
                    <a:p>
                      <a:r>
                        <a:rPr lang="en-GB" b="0" dirty="0">
                          <a:solidFill>
                            <a:schemeClr val="tx1"/>
                          </a:solidFill>
                        </a:rPr>
                        <a:t>0.804</a:t>
                      </a:r>
                      <a:endParaRPr lang="en-GB" b="0" dirty="0"/>
                    </a:p>
                  </a:txBody>
                  <a:tcPr/>
                </a:tc>
                <a:extLst>
                  <a:ext uri="{0D108BD9-81ED-4DB2-BD59-A6C34878D82A}">
                    <a16:rowId xmlns:a16="http://schemas.microsoft.com/office/drawing/2014/main" val="3912285987"/>
                  </a:ext>
                </a:extLst>
              </a:tr>
              <a:tr h="729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UK general population utility (65-74 years old)</a:t>
                      </a:r>
                      <a:endParaRPr lang="en-GB" b="0" dirty="0"/>
                    </a:p>
                  </a:txBody>
                  <a:tcPr/>
                </a:tc>
                <a:tc>
                  <a:txBody>
                    <a:bodyPr/>
                    <a:lstStyle/>
                    <a:p>
                      <a:r>
                        <a:rPr lang="en-GB" b="0" dirty="0"/>
                        <a:t>0.785</a:t>
                      </a:r>
                    </a:p>
                  </a:txBody>
                  <a:tcPr/>
                </a:tc>
                <a:extLst>
                  <a:ext uri="{0D108BD9-81ED-4DB2-BD59-A6C34878D82A}">
                    <a16:rowId xmlns:a16="http://schemas.microsoft.com/office/drawing/2014/main" val="243032672"/>
                  </a:ext>
                </a:extLst>
              </a:tr>
            </a:tbl>
          </a:graphicData>
        </a:graphic>
      </p:graphicFrame>
    </p:spTree>
    <p:extLst>
      <p:ext uri="{BB962C8B-B14F-4D97-AF65-F5344CB8AC3E}">
        <p14:creationId xmlns:p14="http://schemas.microsoft.com/office/powerpoint/2010/main" val="35078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09F06EB-2661-E6A9-899A-E198B691B7DC}"/>
              </a:ext>
            </a:extLst>
          </p:cNvPr>
          <p:cNvSpPr>
            <a:spLocks noGrp="1"/>
          </p:cNvSpPr>
          <p:nvPr>
            <p:ph type="title"/>
          </p:nvPr>
        </p:nvSpPr>
        <p:spPr/>
        <p:txBody>
          <a:bodyPr/>
          <a:lstStyle/>
          <a:p>
            <a:r>
              <a:rPr lang="en-GB" dirty="0"/>
              <a:t>Patient perspectives</a:t>
            </a:r>
          </a:p>
        </p:txBody>
      </p:sp>
      <p:sp>
        <p:nvSpPr>
          <p:cNvPr id="8" name="Text Placeholder 7">
            <a:extLst>
              <a:ext uri="{FF2B5EF4-FFF2-40B4-BE49-F238E27FC236}">
                <a16:creationId xmlns:a16="http://schemas.microsoft.com/office/drawing/2014/main" id="{4B440743-57CD-6292-75D2-7E57A1A13CA0}"/>
              </a:ext>
            </a:extLst>
          </p:cNvPr>
          <p:cNvSpPr>
            <a:spLocks noGrp="1"/>
          </p:cNvSpPr>
          <p:nvPr>
            <p:ph type="body" sz="quarter" idx="12"/>
          </p:nvPr>
        </p:nvSpPr>
        <p:spPr>
          <a:xfrm>
            <a:off x="466724" y="1718394"/>
            <a:ext cx="7848000" cy="4020860"/>
          </a:xfrm>
        </p:spPr>
        <p:txBody>
          <a:bodyPr/>
          <a:lstStyle/>
          <a:p>
            <a:r>
              <a:rPr lang="en-GB" b="1" dirty="0"/>
              <a:t>Submissions from Diabetes UK</a:t>
            </a:r>
          </a:p>
          <a:p>
            <a:pPr marL="285750" indent="-285750">
              <a:buFont typeface="Arial" panose="020B0604020202020204" pitchFamily="34" charset="0"/>
              <a:buChar char="•"/>
            </a:pPr>
            <a:r>
              <a:rPr lang="en-GB" dirty="0"/>
              <a:t>Serious and sometimes progressive condition that deeply impacts health and wellbeing; can cause devasting, life-changing complications</a:t>
            </a:r>
          </a:p>
          <a:p>
            <a:pPr marL="285750" indent="-285750">
              <a:buFont typeface="Arial" panose="020B0604020202020204" pitchFamily="34" charset="0"/>
              <a:buChar char="•"/>
            </a:pPr>
            <a:r>
              <a:rPr lang="en-GB" dirty="0">
                <a:solidFill>
                  <a:srgbClr val="000000"/>
                </a:solidFill>
                <a:latin typeface="Arial" panose="020B0604020202020204" pitchFamily="34" charset="0"/>
              </a:rPr>
              <a:t>Estimated 90% of adults with type 2 diabetes are living with overweight or obesity at diagnosis. </a:t>
            </a:r>
            <a:r>
              <a:rPr lang="en-GB" sz="1800" dirty="0">
                <a:effectLst/>
                <a:latin typeface="Arial" panose="020B0604020202020204" pitchFamily="34" charset="0"/>
                <a:ea typeface="Calibri" panose="020F0502020204030204" pitchFamily="34" charset="0"/>
              </a:rPr>
              <a:t>Carrying excess weight strongly tied to difficulties managing blood glucose levels and to increased risk of complications</a:t>
            </a:r>
          </a:p>
          <a:p>
            <a:pPr marL="285750" indent="-285750">
              <a:buFont typeface="Arial" panose="020B0604020202020204" pitchFamily="34" charset="0"/>
              <a:buChar char="•"/>
            </a:pPr>
            <a:r>
              <a:rPr lang="en-GB" dirty="0"/>
              <a:t>Reducing blood glucose levels and weight loss are proven ways to improve condition and reduce risk of complications so an additional treatment with these benefits is very important for many people living with type 2 diabetes </a:t>
            </a:r>
          </a:p>
          <a:p>
            <a:pPr marL="285750" indent="-285750">
              <a:buFont typeface="Arial" panose="020B0604020202020204" pitchFamily="34" charset="0"/>
              <a:buChar char="•"/>
            </a:pPr>
            <a:r>
              <a:rPr lang="en-GB" dirty="0" err="1"/>
              <a:t>Tirzepatide</a:t>
            </a:r>
            <a:r>
              <a:rPr lang="en-GB" dirty="0"/>
              <a:t> offers another welcome option for people with type 2 diabetes when developing an individualised treatment plan with their healthcare team</a:t>
            </a:r>
          </a:p>
          <a:p>
            <a:endParaRPr lang="en-GB" dirty="0"/>
          </a:p>
        </p:txBody>
      </p:sp>
      <p:sp>
        <p:nvSpPr>
          <p:cNvPr id="10" name="Text Placeholder 9">
            <a:extLst>
              <a:ext uri="{FF2B5EF4-FFF2-40B4-BE49-F238E27FC236}">
                <a16:creationId xmlns:a16="http://schemas.microsoft.com/office/drawing/2014/main" id="{DC265F04-7ECC-7035-6EC5-9E4C1CD448FE}"/>
              </a:ext>
            </a:extLst>
          </p:cNvPr>
          <p:cNvSpPr>
            <a:spLocks noGrp="1"/>
          </p:cNvSpPr>
          <p:nvPr>
            <p:ph type="body" sz="quarter" idx="14"/>
          </p:nvPr>
        </p:nvSpPr>
        <p:spPr>
          <a:xfrm>
            <a:off x="466724" y="776955"/>
            <a:ext cx="11113074" cy="520838"/>
          </a:xfrm>
        </p:spPr>
        <p:txBody>
          <a:bodyPr/>
          <a:lstStyle/>
          <a:p>
            <a:r>
              <a:rPr lang="en-GB" dirty="0">
                <a:effectLst/>
                <a:latin typeface="Arial" panose="020B0604020202020204" pitchFamily="34" charset="0"/>
                <a:ea typeface="Times New Roman" panose="02020603050405020304" pitchFamily="18" charset="0"/>
              </a:rPr>
              <a:t>People feel overwhelmed by the pressures of having the condition over a long period of time</a:t>
            </a:r>
            <a:endParaRPr lang="en-GB" dirty="0"/>
          </a:p>
        </p:txBody>
      </p:sp>
      <p:sp>
        <p:nvSpPr>
          <p:cNvPr id="2" name="Speech Bubble: Rectangle with Corners Rounded 1" descr="Patient quotation">
            <a:extLst>
              <a:ext uri="{FF2B5EF4-FFF2-40B4-BE49-F238E27FC236}">
                <a16:creationId xmlns:a16="http://schemas.microsoft.com/office/drawing/2014/main" id="{2B9412CB-A184-684E-C9FC-3FE1D22F431C}"/>
              </a:ext>
              <a:ext uri="{C183D7F6-B498-43B3-948B-1728B52AA6E4}">
                <adec:decorative xmlns:adec="http://schemas.microsoft.com/office/drawing/2017/decorative" val="0"/>
              </a:ext>
            </a:extLst>
          </p:cNvPr>
          <p:cNvSpPr/>
          <p:nvPr/>
        </p:nvSpPr>
        <p:spPr>
          <a:xfrm>
            <a:off x="8489803" y="1992428"/>
            <a:ext cx="3301465" cy="1414575"/>
          </a:xfrm>
          <a:prstGeom prst="wedgeRoundRect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Arial" panose="020B0604020202020204" pitchFamily="34" charset="0"/>
              </a:rPr>
              <a:t>“There is an unmet need given the increasing prevalence of type 2 diabetes in the population” </a:t>
            </a:r>
          </a:p>
        </p:txBody>
      </p:sp>
      <p:sp>
        <p:nvSpPr>
          <p:cNvPr id="3" name="Speech Bubble: Rectangle with Corners Rounded 2" descr="Patient quotation">
            <a:extLst>
              <a:ext uri="{FF2B5EF4-FFF2-40B4-BE49-F238E27FC236}">
                <a16:creationId xmlns:a16="http://schemas.microsoft.com/office/drawing/2014/main" id="{74F35949-E934-3449-6081-67078021B673}"/>
              </a:ext>
              <a:ext uri="{C183D7F6-B498-43B3-948B-1728B52AA6E4}">
                <adec:decorative xmlns:adec="http://schemas.microsoft.com/office/drawing/2017/decorative" val="0"/>
              </a:ext>
            </a:extLst>
          </p:cNvPr>
          <p:cNvSpPr/>
          <p:nvPr/>
        </p:nvSpPr>
        <p:spPr>
          <a:xfrm>
            <a:off x="8191268" y="3786574"/>
            <a:ext cx="3600000" cy="2268391"/>
          </a:xfrm>
          <a:prstGeom prst="wedgeRoundRectCallout">
            <a:avLst>
              <a:gd name="adj1" fmla="val 21806"/>
              <a:gd name="adj2" fmla="val 61150"/>
              <a:gd name="adj3" fmla="val 1666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“[Tirzepatide] would offer patients more choice for their care, reduce the risk of people feeling a sense of hopelessness and could encourage a shared-decision making approach where a full range of options are discussed”</a:t>
            </a:r>
          </a:p>
        </p:txBody>
      </p:sp>
    </p:spTree>
    <p:extLst>
      <p:ext uri="{BB962C8B-B14F-4D97-AF65-F5344CB8AC3E}">
        <p14:creationId xmlns:p14="http://schemas.microsoft.com/office/powerpoint/2010/main" val="1158199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B170F7C-69A2-0361-D637-1128D6D8CCD7}"/>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Clinical perspectives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E47874C5-AF6C-5F9F-FE4D-76146CE79497}"/>
              </a:ext>
            </a:extLst>
          </p:cNvPr>
          <p:cNvSpPr>
            <a:spLocks noGrp="1"/>
          </p:cNvSpPr>
          <p:nvPr>
            <p:ph type="body" sz="quarter" idx="12"/>
          </p:nvPr>
        </p:nvSpPr>
        <p:spPr>
          <a:xfrm>
            <a:off x="238763" y="942158"/>
            <a:ext cx="9086849" cy="5182791"/>
          </a:xfrm>
        </p:spPr>
        <p:txBody>
          <a:bodyPr/>
          <a:lstStyle/>
          <a:p>
            <a:pPr>
              <a:lnSpc>
                <a:spcPct val="100000"/>
              </a:lnSpc>
              <a:spcBef>
                <a:spcPts val="200"/>
              </a:spcBef>
              <a:spcAft>
                <a:spcPts val="200"/>
              </a:spcAft>
            </a:pPr>
            <a:r>
              <a:rPr lang="en-GB" b="1" dirty="0">
                <a:cs typeface="Arial" panose="020B0604020202020204" pitchFamily="34" charset="0"/>
              </a:rPr>
              <a:t>Submissions from clinical experts: Association of British Clinical Diabetologists and Portsmouth Hospitals University Trust (</a:t>
            </a:r>
            <a:r>
              <a:rPr lang="en-US" b="1" dirty="0">
                <a:cs typeface="Arial" panose="020B0604020202020204" pitchFamily="34" charset="0"/>
              </a:rPr>
              <a:t>Diabetes and Endocrinology)</a:t>
            </a:r>
          </a:p>
          <a:p>
            <a:pPr marL="285750" indent="-285750">
              <a:lnSpc>
                <a:spcPct val="100000"/>
              </a:lnSpc>
              <a:spcBef>
                <a:spcPts val="200"/>
              </a:spcBef>
              <a:spcAft>
                <a:spcPts val="200"/>
              </a:spcAft>
              <a:buFont typeface="Arial" panose="020B0604020202020204" pitchFamily="34" charset="0"/>
              <a:buChar char="•"/>
            </a:pPr>
            <a:r>
              <a:rPr lang="en-GB" dirty="0">
                <a:cs typeface="Arial" panose="020B0604020202020204" pitchFamily="34" charset="0"/>
              </a:rPr>
              <a:t>Aims of therapy: reversal of symptoms of high glucose level, avoiding negative effects of therapy, and reducing the risk of micro- and macrovascular complications </a:t>
            </a:r>
          </a:p>
          <a:p>
            <a:pPr marL="285750" indent="-285750">
              <a:lnSpc>
                <a:spcPct val="100000"/>
              </a:lnSpc>
              <a:spcBef>
                <a:spcPts val="200"/>
              </a:spcBef>
              <a:spcAft>
                <a:spcPts val="200"/>
              </a:spcAft>
              <a:buFont typeface="Arial" panose="020B0604020202020204" pitchFamily="34" charset="0"/>
              <a:buChar char="•"/>
            </a:pPr>
            <a:r>
              <a:rPr lang="en-GB" dirty="0">
                <a:cs typeface="Arial" panose="020B0604020202020204" pitchFamily="34" charset="0"/>
              </a:rPr>
              <a:t>International </a:t>
            </a:r>
            <a:r>
              <a:rPr lang="en-GB" dirty="0" err="1">
                <a:cs typeface="Arial" panose="020B0604020202020204" pitchFamily="34" charset="0"/>
              </a:rPr>
              <a:t>guidelines</a:t>
            </a:r>
            <a:r>
              <a:rPr lang="en-GB" baseline="30000" dirty="0" err="1">
                <a:cs typeface="Arial" panose="020B0604020202020204" pitchFamily="34" charset="0"/>
              </a:rPr>
              <a:t>a</a:t>
            </a:r>
            <a:r>
              <a:rPr lang="en-GB" dirty="0">
                <a:cs typeface="Arial" panose="020B0604020202020204" pitchFamily="34" charset="0"/>
              </a:rPr>
              <a:t> now cite reduction of obesity as a major aim of therapy;  over 90% people with T2D have excess weight which is associated with insulin resistance and health issues per se</a:t>
            </a:r>
          </a:p>
          <a:p>
            <a:pPr marL="285750" indent="-285750">
              <a:lnSpc>
                <a:spcPct val="100000"/>
              </a:lnSpc>
              <a:spcBef>
                <a:spcPts val="200"/>
              </a:spcBef>
              <a:spcAft>
                <a:spcPts val="200"/>
              </a:spcAft>
              <a:buFont typeface="Arial" panose="020B0604020202020204" pitchFamily="34" charset="0"/>
              <a:buChar char="•"/>
            </a:pPr>
            <a:r>
              <a:rPr lang="en-GB" dirty="0">
                <a:cs typeface="Arial" panose="020B0604020202020204" pitchFamily="34" charset="0"/>
              </a:rPr>
              <a:t>Unmet need: despite availability of 8 different classes of glucose lowering therapies (in addition to lifestyle interventions), less than 2/3rds of people with T2D in the UK achieve an HbA1c &lt;53 mmol/mol (&lt;7%)</a:t>
            </a:r>
          </a:p>
          <a:p>
            <a:pPr>
              <a:lnSpc>
                <a:spcPct val="100000"/>
              </a:lnSpc>
              <a:spcBef>
                <a:spcPts val="200"/>
              </a:spcBef>
              <a:spcAft>
                <a:spcPts val="200"/>
              </a:spcAft>
            </a:pPr>
            <a:r>
              <a:rPr lang="en-GB" b="1" dirty="0">
                <a:cs typeface="Arial" panose="020B0604020202020204" pitchFamily="34" charset="0"/>
              </a:rPr>
              <a:t>Tirzepatide: </a:t>
            </a:r>
          </a:p>
          <a:p>
            <a:pPr marL="285750" indent="-285750">
              <a:lnSpc>
                <a:spcPct val="100000"/>
              </a:lnSpc>
              <a:spcBef>
                <a:spcPts val="200"/>
              </a:spcBef>
              <a:spcAft>
                <a:spcPts val="200"/>
              </a:spcAft>
              <a:buFont typeface="Arial" panose="020B0604020202020204" pitchFamily="34" charset="0"/>
              <a:buChar char="•"/>
            </a:pPr>
            <a:r>
              <a:rPr lang="en-GB" dirty="0">
                <a:cs typeface="Arial" panose="020B0604020202020204" pitchFamily="34" charset="0"/>
              </a:rPr>
              <a:t>First in class glucose lowering therapy which stimulates GLP-1 and GIP receptors </a:t>
            </a:r>
          </a:p>
          <a:p>
            <a:pPr marL="285750" indent="-285750">
              <a:lnSpc>
                <a:spcPct val="100000"/>
              </a:lnSpc>
              <a:spcBef>
                <a:spcPts val="200"/>
              </a:spcBef>
              <a:spcAft>
                <a:spcPts val="200"/>
              </a:spcAft>
              <a:buFont typeface="Arial" panose="020B0604020202020204" pitchFamily="34" charset="0"/>
              <a:buChar char="•"/>
            </a:pPr>
            <a:r>
              <a:rPr lang="en-GB" dirty="0">
                <a:cs typeface="Arial" panose="020B0604020202020204" pitchFamily="34" charset="0"/>
              </a:rPr>
              <a:t>Expected to be positioned as alternative to GLP-1 RAs (although current BMI threshold for GLP-1 RAs use is too restrictive and not based on clinical evidence)</a:t>
            </a:r>
          </a:p>
          <a:p>
            <a:pPr marL="285750" indent="-285750">
              <a:lnSpc>
                <a:spcPct val="100000"/>
              </a:lnSpc>
              <a:spcBef>
                <a:spcPts val="200"/>
              </a:spcBef>
              <a:spcAft>
                <a:spcPts val="200"/>
              </a:spcAft>
              <a:buFont typeface="Arial" panose="020B0604020202020204" pitchFamily="34" charset="0"/>
              <a:buChar char="•"/>
            </a:pPr>
            <a:r>
              <a:rPr lang="en-GB" dirty="0">
                <a:cs typeface="Arial" panose="020B0604020202020204" pitchFamily="34" charset="0"/>
              </a:rPr>
              <a:t>Gives better reduction of HbA1c, weight and BMI than placebo and other active glucose lowering therapies (shown in </a:t>
            </a:r>
            <a:r>
              <a:rPr lang="en-US" dirty="0">
                <a:cs typeface="Arial" panose="020B0604020202020204" pitchFamily="34" charset="0"/>
              </a:rPr>
              <a:t>SURPASS trials)</a:t>
            </a:r>
            <a:endParaRPr lang="en-GB" dirty="0">
              <a:cs typeface="Arial" panose="020B0604020202020204" pitchFamily="34" charset="0"/>
            </a:endParaRPr>
          </a:p>
          <a:p>
            <a:pPr marL="285750" indent="-285750">
              <a:lnSpc>
                <a:spcPct val="100000"/>
              </a:lnSpc>
              <a:spcBef>
                <a:spcPts val="200"/>
              </a:spcBef>
              <a:spcAft>
                <a:spcPts val="200"/>
              </a:spcAft>
              <a:buFont typeface="Arial" panose="020B0604020202020204" pitchFamily="34" charset="0"/>
              <a:buChar char="•"/>
            </a:pPr>
            <a:r>
              <a:rPr lang="en-GB" dirty="0">
                <a:cs typeface="Arial" panose="020B0604020202020204" pitchFamily="34" charset="0"/>
              </a:rPr>
              <a:t>Has similar safety and side-effect profile to GLP-1 RAs</a:t>
            </a:r>
          </a:p>
          <a:p>
            <a:pPr marL="342900" indent="-342900">
              <a:lnSpc>
                <a:spcPct val="100000"/>
              </a:lnSpc>
              <a:spcBef>
                <a:spcPts val="200"/>
              </a:spcBef>
              <a:spcAft>
                <a:spcPts val="200"/>
              </a:spcAft>
              <a:buFont typeface="Arial" panose="020B0604020202020204" pitchFamily="34" charset="0"/>
              <a:buChar char="•"/>
            </a:pPr>
            <a:endParaRPr lang="en-GB" dirty="0">
              <a:cs typeface="Arial" panose="020B0604020202020204" pitchFamily="34" charset="0"/>
            </a:endParaRPr>
          </a:p>
          <a:p>
            <a:pPr>
              <a:lnSpc>
                <a:spcPct val="100000"/>
              </a:lnSpc>
              <a:spcBef>
                <a:spcPts val="200"/>
              </a:spcBef>
              <a:spcAft>
                <a:spcPts val="200"/>
              </a:spcAft>
            </a:pPr>
            <a:endParaRPr lang="en-GB" sz="1200" dirty="0">
              <a:cs typeface="Arial" panose="020B0604020202020204" pitchFamily="34" charset="0"/>
            </a:endParaRPr>
          </a:p>
        </p:txBody>
      </p:sp>
      <p:sp>
        <p:nvSpPr>
          <p:cNvPr id="2" name="Speech Bubble: Rectangle with Corners Rounded 1" descr="Patient quotation">
            <a:extLst>
              <a:ext uri="{FF2B5EF4-FFF2-40B4-BE49-F238E27FC236}">
                <a16:creationId xmlns:a16="http://schemas.microsoft.com/office/drawing/2014/main" id="{5C09CD07-C167-238D-0AAB-291AC63B4C11}"/>
              </a:ext>
              <a:ext uri="{C183D7F6-B498-43B3-948B-1728B52AA6E4}">
                <adec:decorative xmlns:adec="http://schemas.microsoft.com/office/drawing/2017/decorative" val="0"/>
              </a:ext>
            </a:extLst>
          </p:cNvPr>
          <p:cNvSpPr/>
          <p:nvPr/>
        </p:nvSpPr>
        <p:spPr>
          <a:xfrm>
            <a:off x="9092724" y="1291135"/>
            <a:ext cx="2995653" cy="2064141"/>
          </a:xfrm>
          <a:prstGeom prst="wedgeRoundRect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“Additional glucose lowering therapies are warranted to assist individuals and populations to achieve optimal glycaemic control”</a:t>
            </a:r>
          </a:p>
        </p:txBody>
      </p:sp>
      <p:sp>
        <p:nvSpPr>
          <p:cNvPr id="5" name="Speech Bubble: Rectangle with Corners Rounded 4" descr="Patient quotation">
            <a:extLst>
              <a:ext uri="{FF2B5EF4-FFF2-40B4-BE49-F238E27FC236}">
                <a16:creationId xmlns:a16="http://schemas.microsoft.com/office/drawing/2014/main" id="{D02535E0-CFB0-CD91-4392-DCDDF6E1F9F1}"/>
              </a:ext>
              <a:ext uri="{C183D7F6-B498-43B3-948B-1728B52AA6E4}">
                <adec:decorative xmlns:adec="http://schemas.microsoft.com/office/drawing/2017/decorative" val="0"/>
              </a:ext>
            </a:extLst>
          </p:cNvPr>
          <p:cNvSpPr/>
          <p:nvPr/>
        </p:nvSpPr>
        <p:spPr>
          <a:xfrm>
            <a:off x="9092724" y="3704253"/>
            <a:ext cx="2995654" cy="2297407"/>
          </a:xfrm>
          <a:prstGeom prst="wedgeRoundRectCallout">
            <a:avLst>
              <a:gd name="adj1" fmla="val 22305"/>
              <a:gd name="adj2" fmla="val 59351"/>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“Tirzepatide is a once weekly injectable glucose lowering therapy that offers a unique approach to improve glycaemic control and is associated with weight loss”</a:t>
            </a:r>
          </a:p>
        </p:txBody>
      </p:sp>
      <p:sp>
        <p:nvSpPr>
          <p:cNvPr id="11" name="Text Placeholder 15">
            <a:extLst>
              <a:ext uri="{FF2B5EF4-FFF2-40B4-BE49-F238E27FC236}">
                <a16:creationId xmlns:a16="http://schemas.microsoft.com/office/drawing/2014/main" id="{A38E2500-8F1B-902C-2558-80635227C6AB}"/>
              </a:ext>
            </a:extLst>
          </p:cNvPr>
          <p:cNvSpPr>
            <a:spLocks noGrp="1"/>
          </p:cNvSpPr>
          <p:nvPr>
            <p:ph type="body" sz="quarter" idx="13"/>
          </p:nvPr>
        </p:nvSpPr>
        <p:spPr>
          <a:xfrm>
            <a:off x="1093862" y="6299324"/>
            <a:ext cx="10389077" cy="520838"/>
          </a:xfrm>
        </p:spPr>
        <p:txBody>
          <a:bodyPr>
            <a:normAutofit/>
          </a:bodyPr>
          <a:lstStyle/>
          <a:p>
            <a:pPr>
              <a:lnSpc>
                <a:spcPct val="100000"/>
              </a:lnSpc>
              <a:spcBef>
                <a:spcPts val="0"/>
              </a:spcBef>
            </a:pPr>
            <a:r>
              <a:rPr lang="en-GB" sz="1200" baseline="30000" dirty="0">
                <a:latin typeface="Arial" panose="020B0604020202020204" pitchFamily="34" charset="0"/>
                <a:cs typeface="Arial" panose="020B0604020202020204" pitchFamily="34" charset="0"/>
              </a:rPr>
              <a:t>a </a:t>
            </a:r>
            <a:r>
              <a:rPr lang="en-GB" sz="1200" dirty="0">
                <a:latin typeface="Arial" panose="020B0604020202020204" pitchFamily="34" charset="0"/>
                <a:cs typeface="Arial" panose="020B0604020202020204" pitchFamily="34" charset="0"/>
              </a:rPr>
              <a:t>American (ADA) and European (EASD) guidelines, updated September 2022; Abbreviations: BMI, body mass index; HbA1c, glycated haemoglobin; </a:t>
            </a:r>
            <a:r>
              <a:rPr lang="en-GB" sz="1200" dirty="0">
                <a:effectLst/>
                <a:latin typeface="Arial" panose="020B0604020202020204" pitchFamily="34" charset="0"/>
                <a:ea typeface="Times New Roman" panose="02020603050405020304" pitchFamily="18" charset="0"/>
                <a:cs typeface="Arial" panose="020B0604020202020204" pitchFamily="34" charset="0"/>
              </a:rPr>
              <a:t>GIP, glucose-dependent </a:t>
            </a:r>
            <a:r>
              <a:rPr lang="en-GB" sz="1200" dirty="0">
                <a:latin typeface="Arial" panose="020B0604020202020204" pitchFamily="34" charset="0"/>
                <a:ea typeface="Times New Roman" panose="02020603050405020304" pitchFamily="18" charset="0"/>
                <a:cs typeface="Arial" panose="020B0604020202020204" pitchFamily="34" charset="0"/>
              </a:rPr>
              <a:t>i</a:t>
            </a:r>
            <a:r>
              <a:rPr lang="en-GB" sz="1200" dirty="0">
                <a:effectLst/>
                <a:latin typeface="Arial" panose="020B0604020202020204" pitchFamily="34" charset="0"/>
                <a:ea typeface="Times New Roman" panose="02020603050405020304" pitchFamily="18" charset="0"/>
                <a:cs typeface="Arial" panose="020B0604020202020204" pitchFamily="34" charset="0"/>
              </a:rPr>
              <a:t>nsulinotropic </a:t>
            </a:r>
            <a:r>
              <a:rPr lang="en-GB" sz="1200" dirty="0">
                <a:latin typeface="Arial" panose="020B0604020202020204" pitchFamily="34" charset="0"/>
                <a:ea typeface="Times New Roman" panose="02020603050405020304" pitchFamily="18" charset="0"/>
                <a:cs typeface="Arial" panose="020B0604020202020204" pitchFamily="34" charset="0"/>
              </a:rPr>
              <a:t>p</a:t>
            </a:r>
            <a:r>
              <a:rPr lang="en-GB" sz="1200" dirty="0">
                <a:effectLst/>
                <a:latin typeface="Arial" panose="020B0604020202020204" pitchFamily="34" charset="0"/>
                <a:ea typeface="Times New Roman" panose="02020603050405020304" pitchFamily="18" charset="0"/>
                <a:cs typeface="Arial" panose="020B0604020202020204" pitchFamily="34" charset="0"/>
              </a:rPr>
              <a:t>olypeptide;</a:t>
            </a:r>
            <a:r>
              <a:rPr lang="en-GB" sz="1200" dirty="0">
                <a:latin typeface="Arial" panose="020B0604020202020204" pitchFamily="34" charset="0"/>
                <a:cs typeface="Arial" panose="020B0604020202020204" pitchFamily="34" charset="0"/>
              </a:rPr>
              <a:t> GLP-1, glucagon-like peptide-1; RA; receptor agonist; T2D, type 2 diabetes.</a:t>
            </a:r>
          </a:p>
          <a:p>
            <a:pPr>
              <a:lnSpc>
                <a:spcPct val="100000"/>
              </a:lnSpc>
              <a:spcBef>
                <a:spcPts val="0"/>
              </a:spcBef>
            </a:pPr>
            <a:endParaRPr lang="en-GB" sz="700" dirty="0"/>
          </a:p>
        </p:txBody>
      </p:sp>
    </p:spTree>
    <p:extLst>
      <p:ext uri="{BB962C8B-B14F-4D97-AF65-F5344CB8AC3E}">
        <p14:creationId xmlns:p14="http://schemas.microsoft.com/office/powerpoint/2010/main" val="314739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903C0-AB70-5551-51E3-F7BCB36A620E}"/>
              </a:ext>
            </a:extLst>
          </p:cNvPr>
          <p:cNvSpPr>
            <a:spLocks noGrp="1"/>
          </p:cNvSpPr>
          <p:nvPr>
            <p:ph type="title"/>
          </p:nvPr>
        </p:nvSpPr>
        <p:spPr/>
        <p:txBody>
          <a:bodyPr/>
          <a:lstStyle/>
          <a:p>
            <a:r>
              <a:rPr lang="en-GB" dirty="0"/>
              <a:t>Equality considerations</a:t>
            </a:r>
          </a:p>
        </p:txBody>
      </p:sp>
      <p:sp>
        <p:nvSpPr>
          <p:cNvPr id="9" name="Text Placeholder 8">
            <a:extLst>
              <a:ext uri="{FF2B5EF4-FFF2-40B4-BE49-F238E27FC236}">
                <a16:creationId xmlns:a16="http://schemas.microsoft.com/office/drawing/2014/main" id="{A3202B3C-291E-1582-A044-0695C4C5949B}"/>
              </a:ext>
            </a:extLst>
          </p:cNvPr>
          <p:cNvSpPr>
            <a:spLocks noGrp="1"/>
          </p:cNvSpPr>
          <p:nvPr>
            <p:ph type="body" sz="quarter" idx="12"/>
          </p:nvPr>
        </p:nvSpPr>
        <p:spPr/>
        <p:txBody>
          <a:bodyPr/>
          <a:lstStyle/>
          <a:p>
            <a:pPr>
              <a:lnSpc>
                <a:spcPct val="120000"/>
              </a:lnSpc>
              <a:spcBef>
                <a:spcPts val="600"/>
              </a:spcBef>
              <a:spcAft>
                <a:spcPts val="600"/>
              </a:spcAft>
            </a:pPr>
            <a:r>
              <a:rPr lang="en-GB" b="1" dirty="0"/>
              <a:t>Equality considerations (patient organisation)</a:t>
            </a:r>
            <a:endParaRPr lang="en-GB" dirty="0"/>
          </a:p>
          <a:p>
            <a:pPr marL="285750" indent="-285750">
              <a:buFont typeface="Arial" panose="020B0604020202020204" pitchFamily="34" charset="0"/>
              <a:buChar char="•"/>
            </a:pPr>
            <a:r>
              <a:rPr lang="en-GB" dirty="0"/>
              <a:t>Higher risk of being diagnosed with type 2 diabetes, and at a younger age, for people of South Asian, Black Caribbean and Black African ethnic background</a:t>
            </a:r>
          </a:p>
          <a:p>
            <a:pPr marL="285750" indent="-285750">
              <a:buFont typeface="Arial" panose="020B0604020202020204" pitchFamily="34" charset="0"/>
              <a:buChar char="•"/>
            </a:pPr>
            <a:r>
              <a:rPr lang="en-GB" dirty="0"/>
              <a:t>Higher prevalence of the condition amongst those in more deprived areas and they receive poorer care which is borne out in consistently poorer achievement of care processes and treatment targets. Obesity also disproportionately impacts these groups</a:t>
            </a:r>
          </a:p>
          <a:p>
            <a:pPr marL="285750" indent="-285750">
              <a:buFont typeface="Arial" panose="020B0604020202020204" pitchFamily="34" charset="0"/>
              <a:buChar char="•"/>
            </a:pPr>
            <a:r>
              <a:rPr lang="en-GB" sz="1800" dirty="0">
                <a:effectLst/>
                <a:latin typeface="Arial" panose="020B0604020202020204" pitchFamily="34" charset="0"/>
                <a:ea typeface="Calibri" panose="020F0502020204030204" pitchFamily="34" charset="0"/>
              </a:rPr>
              <a:t>People </a:t>
            </a:r>
            <a:r>
              <a:rPr lang="en-GB" dirty="0"/>
              <a:t>with type 2 diabetes </a:t>
            </a:r>
            <a:r>
              <a:rPr lang="en-GB" sz="1800" dirty="0">
                <a:effectLst/>
                <a:latin typeface="Arial" panose="020B0604020202020204" pitchFamily="34" charset="0"/>
                <a:ea typeface="Calibri" panose="020F0502020204030204" pitchFamily="34" charset="0"/>
              </a:rPr>
              <a:t>who experience weight stigma are less likely to receive good care and seek help from a healthcare professional to support weight loss</a:t>
            </a:r>
            <a:endParaRPr lang="en-GB" dirty="0"/>
          </a:p>
        </p:txBody>
      </p:sp>
    </p:spTree>
    <p:extLst>
      <p:ext uri="{BB962C8B-B14F-4D97-AF65-F5344CB8AC3E}">
        <p14:creationId xmlns:p14="http://schemas.microsoft.com/office/powerpoint/2010/main" val="3842505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descr="Details of treatment, including marketing authorisation, mechanism of action, administration and price">
            <a:extLst>
              <a:ext uri="{FF2B5EF4-FFF2-40B4-BE49-F238E27FC236}">
                <a16:creationId xmlns:a16="http://schemas.microsoft.com/office/drawing/2014/main" id="{5D2D4C97-4C53-47C8-9E4D-69E7EB51A419}"/>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5307879"/>
              </p:ext>
            </p:extLst>
          </p:nvPr>
        </p:nvGraphicFramePr>
        <p:xfrm>
          <a:off x="433472" y="1413296"/>
          <a:ext cx="11317288" cy="4096438"/>
        </p:xfrm>
        <a:graphic>
          <a:graphicData uri="http://schemas.openxmlformats.org/drawingml/2006/table">
            <a:tbl>
              <a:tblPr firstCol="1" bandRow="1">
                <a:tableStyleId>{5C22544A-7EE6-4342-B048-85BDC9FD1C3A}</a:tableStyleId>
              </a:tblPr>
              <a:tblGrid>
                <a:gridCol w="2049006">
                  <a:extLst>
                    <a:ext uri="{9D8B030D-6E8A-4147-A177-3AD203B41FA5}">
                      <a16:colId xmlns:a16="http://schemas.microsoft.com/office/drawing/2014/main" val="748657784"/>
                    </a:ext>
                  </a:extLst>
                </a:gridCol>
                <a:gridCol w="9268282">
                  <a:extLst>
                    <a:ext uri="{9D8B030D-6E8A-4147-A177-3AD203B41FA5}">
                      <a16:colId xmlns:a16="http://schemas.microsoft.com/office/drawing/2014/main" val="3173266189"/>
                    </a:ext>
                  </a:extLst>
                </a:gridCol>
              </a:tblGrid>
              <a:tr h="1224278">
                <a:tc>
                  <a:txBody>
                    <a:bodyPr/>
                    <a:lstStyle/>
                    <a:p>
                      <a:r>
                        <a:rPr lang="en-GB" sz="1800" b="1" kern="1200" dirty="0">
                          <a:solidFill>
                            <a:schemeClr val="bg1"/>
                          </a:solidFill>
                          <a:latin typeface="Arial" panose="020B0604020202020204" pitchFamily="34" charset="0"/>
                          <a:ea typeface="+mn-ea"/>
                          <a:cs typeface="+mn-cs"/>
                        </a:rPr>
                        <a:t>Marketing authorisation</a:t>
                      </a:r>
                    </a:p>
                  </a:txBody>
                  <a:tcPr/>
                </a:tc>
                <a:tc>
                  <a:txBody>
                    <a:bodyPr/>
                    <a:lstStyle/>
                    <a:p>
                      <a:pPr marL="0" indent="0">
                        <a:buFont typeface="Arial" panose="020B0604020202020204" pitchFamily="34" charset="0"/>
                        <a:buNone/>
                      </a:pPr>
                      <a:r>
                        <a:rPr lang="en-GB" sz="1800" kern="1200" dirty="0">
                          <a:solidFill>
                            <a:schemeClr val="dk1"/>
                          </a:solidFill>
                          <a:latin typeface="+mn-lt"/>
                          <a:ea typeface="+mn-ea"/>
                          <a:cs typeface="+mn-cs"/>
                        </a:rPr>
                        <a:t>treatment of adults with insufficiently controlled type 2 diabetes mellitus as an adjunct to diet and exercise </a:t>
                      </a:r>
                    </a:p>
                    <a:p>
                      <a:pPr marL="742950" lvl="1" indent="-285750">
                        <a:buFont typeface="Arial" panose="020B0604020202020204" pitchFamily="34" charset="0"/>
                        <a:buChar char="•"/>
                      </a:pPr>
                      <a:r>
                        <a:rPr lang="en-GB" sz="1800" kern="1200" dirty="0">
                          <a:solidFill>
                            <a:schemeClr val="dk1"/>
                          </a:solidFill>
                          <a:latin typeface="+mn-lt"/>
                          <a:ea typeface="+mn-ea"/>
                          <a:cs typeface="+mn-cs"/>
                        </a:rPr>
                        <a:t>as monotherapy when metformin is considered inappropriate due to intolerance or contraindications </a:t>
                      </a:r>
                    </a:p>
                    <a:p>
                      <a:pPr marL="742950" lvl="1" indent="-285750">
                        <a:buFont typeface="Arial" panose="020B0604020202020204" pitchFamily="34" charset="0"/>
                        <a:buChar char="•"/>
                      </a:pPr>
                      <a:r>
                        <a:rPr lang="en-GB" sz="1800" kern="1200" dirty="0">
                          <a:solidFill>
                            <a:schemeClr val="dk1"/>
                          </a:solidFill>
                          <a:latin typeface="+mn-lt"/>
                          <a:ea typeface="+mn-ea"/>
                          <a:cs typeface="+mn-cs"/>
                        </a:rPr>
                        <a:t>in addition to other medicinal products for the treatment of diabetes</a:t>
                      </a:r>
                    </a:p>
                  </a:txBody>
                  <a:tcPr/>
                </a:tc>
                <a:extLst>
                  <a:ext uri="{0D108BD9-81ED-4DB2-BD59-A6C34878D82A}">
                    <a16:rowId xmlns:a16="http://schemas.microsoft.com/office/drawing/2014/main" val="3751016788"/>
                  </a:ext>
                </a:extLst>
              </a:tr>
              <a:tr h="706895">
                <a:tc>
                  <a:txBody>
                    <a:bodyPr/>
                    <a:lstStyle/>
                    <a:p>
                      <a:r>
                        <a:rPr lang="en-GB" dirty="0">
                          <a:solidFill>
                            <a:schemeClr val="bg1"/>
                          </a:solidFill>
                          <a:latin typeface="Arial" panose="020B0604020202020204" pitchFamily="34" charset="0"/>
                        </a:rPr>
                        <a:t>Mechanism of action</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Dual receptor agonist of the GIP and GLP-1 hormones which act to stimulate insulin secretion</a:t>
                      </a:r>
                    </a:p>
                  </a:txBody>
                  <a:tcPr anchor="ctr"/>
                </a:tc>
                <a:extLst>
                  <a:ext uri="{0D108BD9-81ED-4DB2-BD59-A6C34878D82A}">
                    <a16:rowId xmlns:a16="http://schemas.microsoft.com/office/drawing/2014/main" val="984656975"/>
                  </a:ext>
                </a:extLst>
              </a:tr>
              <a:tr h="463463">
                <a:tc>
                  <a:txBody>
                    <a:bodyPr/>
                    <a:lstStyle/>
                    <a:p>
                      <a:r>
                        <a:rPr lang="en-GB" dirty="0">
                          <a:solidFill>
                            <a:schemeClr val="bg1"/>
                          </a:solidFill>
                          <a:latin typeface="Arial" panose="020B0604020202020204" pitchFamily="34" charset="0"/>
                        </a:rPr>
                        <a:t>Administration</a:t>
                      </a:r>
                    </a:p>
                  </a:txBody>
                  <a:tcPr/>
                </a:tc>
                <a:tc>
                  <a:txBody>
                    <a:bodyPr/>
                    <a:lstStyle/>
                    <a:p>
                      <a:pPr marL="285750" indent="-285750">
                        <a:buFont typeface="Arial" panose="020B0604020202020204" pitchFamily="34" charset="0"/>
                        <a:buChar char="•"/>
                      </a:pPr>
                      <a:r>
                        <a:rPr lang="en-GB" sz="1800" kern="1200" dirty="0">
                          <a:solidFill>
                            <a:schemeClr val="dk1"/>
                          </a:solidFill>
                          <a:effectLst/>
                          <a:latin typeface="+mn-lt"/>
                          <a:ea typeface="+mn-ea"/>
                          <a:cs typeface="+mn-cs"/>
                        </a:rPr>
                        <a:t>Weekly subcutaneous injection</a:t>
                      </a:r>
                      <a:endParaRPr lang="en-GB" dirty="0">
                        <a:latin typeface="Arial" panose="020B0604020202020204" pitchFamily="34" charset="0"/>
                      </a:endParaRPr>
                    </a:p>
                  </a:txBody>
                  <a:tcPr anchor="ctr"/>
                </a:tc>
                <a:extLst>
                  <a:ext uri="{0D108BD9-81ED-4DB2-BD59-A6C34878D82A}">
                    <a16:rowId xmlns:a16="http://schemas.microsoft.com/office/drawing/2014/main" val="2152176351"/>
                  </a:ext>
                </a:extLst>
              </a:tr>
              <a:tr h="1072126">
                <a:tc>
                  <a:txBody>
                    <a:bodyPr/>
                    <a:lstStyle/>
                    <a:p>
                      <a:r>
                        <a:rPr lang="en-GB" dirty="0">
                          <a:solidFill>
                            <a:schemeClr val="bg1"/>
                          </a:solidFill>
                          <a:latin typeface="Arial" panose="020B0604020202020204" pitchFamily="34" charset="0"/>
                        </a:rPr>
                        <a:t>Price</a:t>
                      </a:r>
                    </a:p>
                  </a:txBody>
                  <a:tcPr/>
                </a:tc>
                <a:tc>
                  <a:txBody>
                    <a:bodyPr/>
                    <a:lstStyle/>
                    <a:p>
                      <a:pPr marL="285750" indent="-285750">
                        <a:buFont typeface="Arial" panose="020B0604020202020204" pitchFamily="34" charset="0"/>
                        <a:buChar char="•"/>
                      </a:pPr>
                      <a:r>
                        <a:rPr lang="en-GB" dirty="0">
                          <a:latin typeface="Arial" panose="020B0604020202020204" pitchFamily="34" charset="0"/>
                        </a:rPr>
                        <a:t>Proposed list price per pack of 4 pre-filled single-dose autoinjector pen devices disposable injection </a:t>
                      </a:r>
                      <a:r>
                        <a:rPr lang="en-GB" sz="1800" kern="1200" dirty="0">
                          <a:solidFill>
                            <a:schemeClr val="dk1"/>
                          </a:solidFill>
                          <a:effectLst/>
                          <a:latin typeface="+mn-lt"/>
                          <a:ea typeface="+mn-ea"/>
                          <a:cs typeface="+mn-cs"/>
                        </a:rPr>
                        <a:t>5 mg, 10 mg and 15 mg: £</a:t>
                      </a:r>
                      <a:r>
                        <a:rPr lang="en-GB" sz="1800" u="sng" kern="1200" dirty="0">
                          <a:solidFill>
                            <a:schemeClr val="dk1"/>
                          </a:solidFill>
                          <a:effectLst/>
                          <a:highlight>
                            <a:srgbClr val="000000"/>
                          </a:highlight>
                          <a:latin typeface="+mn-lt"/>
                          <a:ea typeface="+mn-ea"/>
                          <a:cs typeface="+mn-cs"/>
                        </a:rPr>
                        <a:t>****************</a:t>
                      </a:r>
                      <a:r>
                        <a:rPr lang="en-GB" sz="1800" kern="1200" dirty="0">
                          <a:solidFill>
                            <a:schemeClr val="dk1"/>
                          </a:solidFill>
                          <a:effectLst/>
                          <a:latin typeface="+mn-lt"/>
                          <a:ea typeface="+mn-ea"/>
                          <a:cs typeface="+mn-cs"/>
                        </a:rPr>
                        <a:t>, respectively</a:t>
                      </a:r>
                      <a:endParaRPr lang="en-GB" dirty="0">
                        <a:latin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rPr>
                        <a:t>Proposed list price for 12 months of treatment </a:t>
                      </a:r>
                      <a:r>
                        <a:rPr lang="en-GB" sz="1800" kern="1200" dirty="0">
                          <a:solidFill>
                            <a:schemeClr val="dk1"/>
                          </a:solidFill>
                          <a:effectLst/>
                          <a:latin typeface="+mn-lt"/>
                          <a:ea typeface="+mn-ea"/>
                          <a:cs typeface="+mn-cs"/>
                        </a:rPr>
                        <a:t>5 mg, 10 mg and 15 mg: </a:t>
                      </a:r>
                      <a:r>
                        <a:rPr lang="en-GB" dirty="0">
                          <a:latin typeface="Arial" panose="020B0604020202020204" pitchFamily="34" charset="0"/>
                        </a:rPr>
                        <a:t>£</a:t>
                      </a:r>
                      <a:r>
                        <a:rPr lang="en-GB" sz="1800" u="sng" kern="1200" dirty="0">
                          <a:solidFill>
                            <a:schemeClr val="dk1"/>
                          </a:solidFill>
                          <a:effectLst/>
                          <a:highlight>
                            <a:srgbClr val="000000"/>
                          </a:highlight>
                          <a:latin typeface="+mn-lt"/>
                          <a:ea typeface="+mn-ea"/>
                          <a:cs typeface="+mn-cs"/>
                        </a:rPr>
                        <a:t>***********</a:t>
                      </a:r>
                    </a:p>
                    <a:p>
                      <a:pPr marL="285750" indent="-285750">
                        <a:buFont typeface="Arial" panose="020B0604020202020204" pitchFamily="34" charset="0"/>
                        <a:buChar char="•"/>
                      </a:pPr>
                      <a:r>
                        <a:rPr lang="en-GB" sz="1800" u="sng" kern="1200" dirty="0">
                          <a:solidFill>
                            <a:schemeClr val="dk1"/>
                          </a:solidFill>
                          <a:effectLst/>
                          <a:highlight>
                            <a:srgbClr val="000000"/>
                          </a:highlight>
                          <a:latin typeface="+mn-lt"/>
                          <a:ea typeface="+mn-ea"/>
                          <a:cs typeface="+mn-cs"/>
                        </a:rPr>
                        <a:t>************</a:t>
                      </a:r>
                      <a:r>
                        <a:rPr lang="en-GB" sz="1800" u="none" kern="120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respectively</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Note: price will be disclosed when guidance is published</a:t>
                      </a:r>
                    </a:p>
                  </a:txBody>
                  <a:tcPr/>
                </a:tc>
                <a:extLst>
                  <a:ext uri="{0D108BD9-81ED-4DB2-BD59-A6C34878D82A}">
                    <a16:rowId xmlns:a16="http://schemas.microsoft.com/office/drawing/2014/main" val="3201822029"/>
                  </a:ext>
                </a:extLst>
              </a:tr>
            </a:tbl>
          </a:graphicData>
        </a:graphic>
      </p:graphicFrame>
      <p:sp>
        <p:nvSpPr>
          <p:cNvPr id="4" name="Title 3">
            <a:extLst>
              <a:ext uri="{FF2B5EF4-FFF2-40B4-BE49-F238E27FC236}">
                <a16:creationId xmlns:a16="http://schemas.microsoft.com/office/drawing/2014/main" id="{23AB92F7-556C-2C33-1A32-C7D5A738931F}"/>
              </a:ext>
            </a:extLst>
          </p:cNvPr>
          <p:cNvSpPr>
            <a:spLocks noGrp="1"/>
          </p:cNvSpPr>
          <p:nvPr>
            <p:ph type="title"/>
          </p:nvPr>
        </p:nvSpPr>
        <p:spPr>
          <a:xfrm>
            <a:off x="355685" y="337707"/>
            <a:ext cx="11250785" cy="592817"/>
          </a:xfrm>
        </p:spPr>
        <p:txBody>
          <a:bodyPr/>
          <a:lstStyle/>
          <a:p>
            <a:r>
              <a:rPr lang="en-GB" dirty="0" err="1"/>
              <a:t>Tirzepatide</a:t>
            </a:r>
            <a:r>
              <a:rPr lang="en-GB" dirty="0"/>
              <a:t> (</a:t>
            </a:r>
            <a:r>
              <a:rPr lang="en-GB" dirty="0" err="1"/>
              <a:t>Mounjaro</a:t>
            </a:r>
            <a:r>
              <a:rPr lang="en-GB" dirty="0"/>
              <a:t>, Eli Lilly)</a:t>
            </a:r>
          </a:p>
        </p:txBody>
      </p:sp>
      <p:sp>
        <p:nvSpPr>
          <p:cNvPr id="5" name="TextBox 4">
            <a:extLst>
              <a:ext uri="{FF2B5EF4-FFF2-40B4-BE49-F238E27FC236}">
                <a16:creationId xmlns:a16="http://schemas.microsoft.com/office/drawing/2014/main" id="{F17B9890-B184-B35C-5298-5E15BE99D9AF}"/>
              </a:ext>
            </a:extLst>
          </p:cNvPr>
          <p:cNvSpPr txBox="1"/>
          <p:nvPr/>
        </p:nvSpPr>
        <p:spPr>
          <a:xfrm>
            <a:off x="355685" y="942284"/>
            <a:ext cx="2082686" cy="369332"/>
          </a:xfrm>
          <a:prstGeom prst="rect">
            <a:avLst/>
          </a:prstGeom>
          <a:noFill/>
        </p:spPr>
        <p:txBody>
          <a:bodyPr wrap="none" rtlCol="0">
            <a:spAutoFit/>
          </a:bodyPr>
          <a:lstStyle/>
          <a:p>
            <a:r>
              <a:rPr lang="en-GB" dirty="0">
                <a:latin typeface="Arial" panose="020B0604020202020204" pitchFamily="34" charset="0"/>
              </a:rPr>
              <a:t>Technology details</a:t>
            </a:r>
          </a:p>
        </p:txBody>
      </p:sp>
      <p:sp>
        <p:nvSpPr>
          <p:cNvPr id="2" name="Text Placeholder 3">
            <a:extLst>
              <a:ext uri="{FF2B5EF4-FFF2-40B4-BE49-F238E27FC236}">
                <a16:creationId xmlns:a16="http://schemas.microsoft.com/office/drawing/2014/main" id="{9AF81CB4-DC23-A271-B4F5-9C9BA65273C5}"/>
              </a:ext>
            </a:extLst>
          </p:cNvPr>
          <p:cNvSpPr>
            <a:spLocks noGrp="1"/>
          </p:cNvSpPr>
          <p:nvPr>
            <p:ph type="body" sz="quarter" idx="13"/>
          </p:nvPr>
        </p:nvSpPr>
        <p:spPr>
          <a:xfrm>
            <a:off x="1058208" y="6266779"/>
            <a:ext cx="10692552" cy="253514"/>
          </a:xfrm>
        </p:spPr>
        <p:txBody>
          <a:bodyPr>
            <a:noAutofit/>
          </a:bodyPr>
          <a:lstStyle/>
          <a:p>
            <a:pPr>
              <a:lnSpc>
                <a:spcPct val="100000"/>
              </a:lnSpc>
              <a:spcBef>
                <a:spcPts val="0"/>
              </a:spcBef>
            </a:pPr>
            <a:r>
              <a:rPr lang="en-GB" dirty="0">
                <a:latin typeface="+mj-lt"/>
              </a:rPr>
              <a:t>Note: </a:t>
            </a:r>
            <a:r>
              <a:rPr lang="en-GB" sz="1400" kern="1200" dirty="0">
                <a:solidFill>
                  <a:schemeClr val="dk1"/>
                </a:solidFill>
                <a:latin typeface="+mn-lt"/>
                <a:ea typeface="+mn-ea"/>
                <a:cs typeface="+mn-cs"/>
              </a:rPr>
              <a:t>Marketing authorisation granted by MHRA in September 2022.</a:t>
            </a:r>
            <a:endParaRPr lang="en-GB" dirty="0">
              <a:latin typeface="+mj-lt"/>
            </a:endParaRPr>
          </a:p>
          <a:p>
            <a:pPr>
              <a:lnSpc>
                <a:spcPct val="100000"/>
              </a:lnSpc>
              <a:spcBef>
                <a:spcPts val="0"/>
              </a:spcBef>
            </a:pPr>
            <a:r>
              <a:rPr lang="en-GB" dirty="0">
                <a:latin typeface="+mj-lt"/>
              </a:rPr>
              <a:t>Abbreviations: </a:t>
            </a:r>
            <a:r>
              <a:rPr lang="en-GB" dirty="0">
                <a:effectLst/>
                <a:latin typeface="+mj-lt"/>
                <a:ea typeface="Times New Roman" panose="02020603050405020304" pitchFamily="18" charset="0"/>
              </a:rPr>
              <a:t>GIP, Glucose-Dependent Insulinotropic Polypeptide; GLP-1, Glucagon-Like Peptide-1.</a:t>
            </a:r>
            <a:endParaRPr lang="en-GB" dirty="0">
              <a:latin typeface="+mj-lt"/>
            </a:endParaRPr>
          </a:p>
        </p:txBody>
      </p:sp>
      <p:sp>
        <p:nvSpPr>
          <p:cNvPr id="6" name="Rectangle 5" descr="Marker showing slides are confidential ">
            <a:extLst>
              <a:ext uri="{FF2B5EF4-FFF2-40B4-BE49-F238E27FC236}">
                <a16:creationId xmlns:a16="http://schemas.microsoft.com/office/drawing/2014/main" id="{91BC3138-62D5-4E62-6563-E91C6053D1EB}"/>
              </a:ext>
              <a:ext uri="{C183D7F6-B498-43B3-948B-1728B52AA6E4}">
                <adec:decorative xmlns:adec="http://schemas.microsoft.com/office/drawing/2017/decorative" val="0"/>
              </a:ext>
            </a:extLst>
          </p:cNvPr>
          <p:cNvSpPr/>
          <p:nvPr/>
        </p:nvSpPr>
        <p:spPr>
          <a:xfrm>
            <a:off x="5334000" y="0"/>
            <a:ext cx="15240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rPr>
              <a:t>CONFIDENTIAL</a:t>
            </a:r>
          </a:p>
        </p:txBody>
      </p:sp>
    </p:spTree>
    <p:extLst>
      <p:ext uri="{BB962C8B-B14F-4D97-AF65-F5344CB8AC3E}">
        <p14:creationId xmlns:p14="http://schemas.microsoft.com/office/powerpoint/2010/main" val="3438627343"/>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Committee Slide Template - Arial version.potx" id="{462705D8-B94B-4625-A653-0E222E3B1538}" vid="{194F61CD-24B9-45A3-BE4D-1C44A06E34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64B6419967F4F9BC885BCC38080FE" ma:contentTypeVersion="13" ma:contentTypeDescription="Create a new document." ma:contentTypeScope="" ma:versionID="ede7ead2bbbce03a149f766d30657cd4">
  <xsd:schema xmlns:xsd="http://www.w3.org/2001/XMLSchema" xmlns:xs="http://www.w3.org/2001/XMLSchema" xmlns:p="http://schemas.microsoft.com/office/2006/metadata/properties" xmlns:ns2="6113f790-c252-4bfe-890a-0e01b9de803a" xmlns:ns3="0eb656aa-4e79-4e95-9076-bc119a23e0cc" targetNamespace="http://schemas.microsoft.com/office/2006/metadata/properties" ma:root="true" ma:fieldsID="79195824eaa224afd3314d6e5a88e675" ns2:_="" ns3:_="">
    <xsd:import namespace="6113f790-c252-4bfe-890a-0e01b9de803a"/>
    <xsd:import namespace="0eb656aa-4e79-4e95-9076-bc119a23e0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3f790-c252-4bfe-890a-0e01b9de80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abb4586-6e39-4769-a9e9-e64cee0e77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descriptio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descrip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eb656aa-4e79-4e95-9076-bc119a23e0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d3fad2-883a-4eaf-9e1c-8c20d986e5dc}" ma:internalName="TaxCatchAll" ma:showField="CatchAllData" ma:web="c484c3bf-3e79-421f-a326-5c77b32e9f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eb656aa-4e79-4e95-9076-bc119a23e0cc" xsi:nil="true"/>
    <lcf76f155ced4ddcb4097134ff3c332f xmlns="6113f790-c252-4bfe-890a-0e01b9de80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5CEDFE-1CF5-45D5-9E4F-84E50A576F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3f790-c252-4bfe-890a-0e01b9de803a"/>
    <ds:schemaRef ds:uri="0eb656aa-4e79-4e95-9076-bc119a23e0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BE96E8-CF92-4F49-A34C-5517AF613E7D}">
  <ds:schemaRefs>
    <ds:schemaRef ds:uri="http://schemas.microsoft.com/sharepoint/v3/contenttype/forms"/>
  </ds:schemaRefs>
</ds:datastoreItem>
</file>

<file path=customXml/itemProps3.xml><?xml version="1.0" encoding="utf-8"?>
<ds:datastoreItem xmlns:ds="http://schemas.openxmlformats.org/officeDocument/2006/customXml" ds:itemID="{8E9B29ED-09D5-4037-988E-30176B151AEC}">
  <ds:schemaRefs>
    <ds:schemaRef ds:uri="http://schemas.microsoft.com/office/2006/metadata/properties"/>
    <ds:schemaRef ds:uri="http://schemas.microsoft.com/office/infopath/2007/PartnerControls"/>
    <ds:schemaRef ds:uri="0eb656aa-4e79-4e95-9076-bc119a23e0cc"/>
    <ds:schemaRef ds:uri="6113f790-c252-4bfe-890a-0e01b9de803a"/>
  </ds:schemaRefs>
</ds:datastoreItem>
</file>

<file path=docProps/app.xml><?xml version="1.0" encoding="utf-8"?>
<Properties xmlns="http://schemas.openxmlformats.org/officeDocument/2006/extended-properties" xmlns:vt="http://schemas.openxmlformats.org/officeDocument/2006/docPropsVTypes">
  <Template>Committee Slide Template - Arial version</Template>
  <TotalTime>41059</TotalTime>
  <Words>10224</Words>
  <Application>Microsoft Office PowerPoint</Application>
  <PresentationFormat>Widescreen</PresentationFormat>
  <Paragraphs>1552</Paragraphs>
  <Slides>57</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Segoe UI</vt:lpstr>
      <vt:lpstr>Times New Roman</vt:lpstr>
      <vt:lpstr>Symbol</vt:lpstr>
      <vt:lpstr>Arial</vt:lpstr>
      <vt:lpstr>NICE</vt:lpstr>
      <vt:lpstr>Tirzepatide for the treatment of patients with type 2 diabetes </vt:lpstr>
      <vt:lpstr>Key issues (1)</vt:lpstr>
      <vt:lpstr>Key issues (2)</vt:lpstr>
      <vt:lpstr>Background on type 2 diabetes mellitus</vt:lpstr>
      <vt:lpstr>Treatment pathway: summary Depends on HbA1c level, cardiovascular risk, kidney function and other factors Treatment intensified when HbA1c not controlled or change in cardiovascular risk/status</vt:lpstr>
      <vt:lpstr>Patient perspectives</vt:lpstr>
      <vt:lpstr>Clinical perspectives </vt:lpstr>
      <vt:lpstr>Equality considerations</vt:lpstr>
      <vt:lpstr>Tirzepatide (Mounjaro, Eli Lilly)</vt:lpstr>
      <vt:lpstr>Decision problem: company submission deviates from scope</vt:lpstr>
      <vt:lpstr>Key issue: Mismatch between scope and decision problem: line of therapy and comparators   </vt:lpstr>
      <vt:lpstr>Clinical effectiveness</vt:lpstr>
      <vt:lpstr>Key clinical trials: SURPASS-2 to 5 (1) </vt:lpstr>
      <vt:lpstr>Key clinical trials: SURPASS-2 to 5 (2) </vt:lpstr>
      <vt:lpstr>PowerPoint Presentation</vt:lpstr>
      <vt:lpstr>SURPASS trials study design (2)</vt:lpstr>
      <vt:lpstr>Clinical trials baseline characteristics (overall population)</vt:lpstr>
      <vt:lpstr>Clinical trials (concomitant treatments at baseline)</vt:lpstr>
      <vt:lpstr>Results: change from baseline in HbA1c (primary endpoint) </vt:lpstr>
      <vt:lpstr>Trial results: % patients who reached HbA1c targets </vt:lpstr>
      <vt:lpstr>Trial results: change in body weight from baseline </vt:lpstr>
      <vt:lpstr>Adverse events </vt:lpstr>
      <vt:lpstr>Network meta-analysis (methods) </vt:lpstr>
      <vt:lpstr>Network meta-analysis results  </vt:lpstr>
      <vt:lpstr>Key issue: Lack of feasibility assessment/assessment of comparability in the NMA (1) </vt:lpstr>
      <vt:lpstr>Key issue: Lack of feasibility assessment/assessment of comparability in the NMA (2) </vt:lpstr>
      <vt:lpstr>Key issue: Mismatch between decision problem and evidence: line of therapy and prior oral antidiabetic drug therapy intensity  </vt:lpstr>
      <vt:lpstr>Key issue: Mismatch between tirzepatide administration in clinical practice and in trials, NMA and cost-effectiveness analyses   </vt:lpstr>
      <vt:lpstr>Cost effectiveness</vt:lpstr>
      <vt:lpstr>Company’s model overview </vt:lpstr>
      <vt:lpstr>How company incorporated evidence into model</vt:lpstr>
      <vt:lpstr>Key issue: Model approach adopted by the company</vt:lpstr>
      <vt:lpstr>Key issue: Technical verification insufficient/model results not reproducible </vt:lpstr>
      <vt:lpstr>Key issue: Lack of comparative evidence on micro and macrovascular complications</vt:lpstr>
      <vt:lpstr>Key issue: Selection and use of risk models to estimate  complications  </vt:lpstr>
      <vt:lpstr>Key issue: Extrapolation of treatment effectiveness</vt:lpstr>
      <vt:lpstr>Key issue: Treatment discontinuation/intensification</vt:lpstr>
      <vt:lpstr>Key issue: Adverse events: not all incorporated for all treatments</vt:lpstr>
      <vt:lpstr>Health state utility values  </vt:lpstr>
      <vt:lpstr>Key issue: Potentially inappropriate probabilistic sensitivity analysis (PSA)</vt:lpstr>
      <vt:lpstr>Key issue: No full deterministic one-way sensitivity analyses provided</vt:lpstr>
      <vt:lpstr>Summary of company and EAG base case assumptions (1)</vt:lpstr>
      <vt:lpstr>Summary of company and EAG base case assumptions (2)</vt:lpstr>
      <vt:lpstr>Company revised base case results </vt:lpstr>
      <vt:lpstr>Company revised base case results </vt:lpstr>
      <vt:lpstr>Company revised base case results </vt:lpstr>
      <vt:lpstr>Company revised base case results </vt:lpstr>
      <vt:lpstr>Deterministic scenario analyses </vt:lpstr>
      <vt:lpstr>Deterministic scenario analyses </vt:lpstr>
      <vt:lpstr>Deterministic scenario analyses </vt:lpstr>
      <vt:lpstr>Deterministic scenario analyses </vt:lpstr>
      <vt:lpstr>Thank you. </vt:lpstr>
      <vt:lpstr>Back-up slides</vt:lpstr>
      <vt:lpstr>Adverse events </vt:lpstr>
      <vt:lpstr>NMA/ITC network diagram </vt:lpstr>
      <vt:lpstr>NMA/ITC results: Pairwise results- HbA1c (%) change from baseline   </vt:lpstr>
      <vt:lpstr>Key issue: Age-adjustment for utility values: none for older 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PowerPoint template</dc:title>
  <dc:creator>Janet Boadu</dc:creator>
  <cp:lastModifiedBy>Lizzie Walker</cp:lastModifiedBy>
  <cp:revision>456</cp:revision>
  <dcterms:created xsi:type="dcterms:W3CDTF">2023-02-13T09:36:57Z</dcterms:created>
  <dcterms:modified xsi:type="dcterms:W3CDTF">2025-08-27T10:31:35Z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2023-03-07T14:36:31Z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621902fc-0dd0-4570-822b-8aebd5e5c6ed</vt:lpwstr>
  </property>
  <property fmtid="{D5CDD505-2E9C-101B-9397-08002B2CF9AE}" pid="8" name="MSIP_Label_c69d85d5-6d9e-4305-a294-1f636ec0f2d6_ContentBits">
    <vt:lpwstr>0</vt:lpwstr>
  </property>
  <property fmtid="{D5CDD505-2E9C-101B-9397-08002B2CF9AE}" pid="9" name="ContentTypeId">
    <vt:lpwstr>0x010100C3164B6419967F4F9BC885BCC38080FE</vt:lpwstr>
  </property>
  <property fmtid="{D5CDD505-2E9C-101B-9397-08002B2CF9AE}" pid="10" name="MediaServiceImageTags">
    <vt:lpwstr/>
  </property>
</Properties>
</file>