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0279975" cy="21386800"/>
  <p:notesSz cx="6858000" cy="9144000"/>
  <p:defaultTextStyle>
    <a:defPPr>
      <a:defRPr lang="en-US"/>
    </a:defPPr>
    <a:lvl1pPr algn="l" defTabSz="2951163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1pPr>
    <a:lvl2pPr marL="1474788" indent="-1017588" algn="l" defTabSz="2951163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2pPr>
    <a:lvl3pPr marL="2951163" indent="-2036763" algn="l" defTabSz="2951163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3pPr>
    <a:lvl4pPr marL="4427538" indent="-3055938" algn="l" defTabSz="2951163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4pPr>
    <a:lvl5pPr marL="5903913" indent="-4075113" algn="l" defTabSz="2951163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C5F6"/>
    <a:srgbClr val="93C0F7"/>
    <a:srgbClr val="93B4F7"/>
    <a:srgbClr val="94CEF6"/>
    <a:srgbClr val="96E2F4"/>
    <a:srgbClr val="7EDCF2"/>
    <a:srgbClr val="45CDED"/>
    <a:srgbClr val="16BA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9314" autoAdjust="0"/>
  </p:normalViewPr>
  <p:slideViewPr>
    <p:cSldViewPr>
      <p:cViewPr varScale="1">
        <p:scale>
          <a:sx n="37" d="100"/>
          <a:sy n="37" d="100"/>
        </p:scale>
        <p:origin x="-1224" y="-78"/>
      </p:cViewPr>
      <p:guideLst>
        <p:guide orient="horz" pos="6736"/>
        <p:guide pos="95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H:\Velindre\Audit\DATA\Audit%20Data%20Se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H:\Velindre\Audit\DATA\Audit%20Data%20Se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1F497D">
                <a:alpha val="88000"/>
              </a:srgbClr>
            </a:solidFill>
          </c:spPr>
          <c:invertIfNegative val="0"/>
          <c:cat>
            <c:strRef>
              <c:f>'Questionaire Responses 2nd rnd'!$A$7:$A$22</c:f>
              <c:strCache>
                <c:ptCount val="16"/>
                <c:pt idx="0">
                  <c:v>1</c:v>
                </c:pt>
                <c:pt idx="1">
                  <c:v>2a</c:v>
                </c:pt>
                <c:pt idx="2">
                  <c:v>2b</c:v>
                </c:pt>
                <c:pt idx="3">
                  <c:v>2ci</c:v>
                </c:pt>
                <c:pt idx="4">
                  <c:v>2cii</c:v>
                </c:pt>
                <c:pt idx="5">
                  <c:v>2d</c:v>
                </c:pt>
                <c:pt idx="6">
                  <c:v>2e</c:v>
                </c:pt>
                <c:pt idx="7">
                  <c:v>2f</c:v>
                </c:pt>
                <c:pt idx="8">
                  <c:v>2g</c:v>
                </c:pt>
                <c:pt idx="9">
                  <c:v>3</c:v>
                </c:pt>
                <c:pt idx="10">
                  <c:v>4</c:v>
                </c:pt>
                <c:pt idx="11">
                  <c:v>5a</c:v>
                </c:pt>
                <c:pt idx="12">
                  <c:v>5b</c:v>
                </c:pt>
                <c:pt idx="13">
                  <c:v>5c</c:v>
                </c:pt>
                <c:pt idx="14">
                  <c:v>5d</c:v>
                </c:pt>
                <c:pt idx="15">
                  <c:v>5e</c:v>
                </c:pt>
              </c:strCache>
            </c:strRef>
          </c:cat>
          <c:val>
            <c:numRef>
              <c:f>'Questionaire Responses 2nd rnd'!$W$7:$W$22</c:f>
              <c:numCache>
                <c:formatCode>General</c:formatCode>
                <c:ptCount val="16"/>
                <c:pt idx="0">
                  <c:v>70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95</c:v>
                </c:pt>
                <c:pt idx="7">
                  <c:v>100</c:v>
                </c:pt>
                <c:pt idx="8">
                  <c:v>90</c:v>
                </c:pt>
                <c:pt idx="9">
                  <c:v>100</c:v>
                </c:pt>
                <c:pt idx="10">
                  <c:v>100</c:v>
                </c:pt>
                <c:pt idx="11">
                  <c:v>100</c:v>
                </c:pt>
                <c:pt idx="12">
                  <c:v>100</c:v>
                </c:pt>
                <c:pt idx="13">
                  <c:v>95</c:v>
                </c:pt>
                <c:pt idx="14">
                  <c:v>100</c:v>
                </c:pt>
                <c:pt idx="15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392768"/>
        <c:axId val="81394688"/>
      </c:barChart>
      <c:catAx>
        <c:axId val="813927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CG140 Audit Tool Question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81394688"/>
        <c:crosses val="autoZero"/>
        <c:auto val="1"/>
        <c:lblAlgn val="ctr"/>
        <c:lblOffset val="100"/>
        <c:noMultiLvlLbl val="0"/>
      </c:catAx>
      <c:valAx>
        <c:axId val="81394688"/>
        <c:scaling>
          <c:orientation val="minMax"/>
          <c:max val="1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 dirty="0" smtClean="0"/>
                  <a:t>% </a:t>
                </a:r>
                <a:r>
                  <a:rPr lang="en-GB" dirty="0"/>
                  <a:t>yes answers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1392768"/>
        <c:crosses val="autoZero"/>
        <c:crossBetween val="between"/>
      </c:valAx>
    </c:plotArea>
    <c:plotVisOnly val="1"/>
    <c:dispBlanksAs val="gap"/>
    <c:showDLblsOverMax val="0"/>
  </c:chart>
  <c:spPr>
    <a:ln>
      <a:solidFill>
        <a:srgbClr val="4F81BD"/>
      </a:solidFill>
    </a:ln>
  </c:spPr>
  <c:txPr>
    <a:bodyPr/>
    <a:lstStyle/>
    <a:p>
      <a:pPr>
        <a:defRPr sz="2800"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alpha val="88000"/>
              </a:schemeClr>
            </a:solidFill>
          </c:spPr>
          <c:invertIfNegative val="0"/>
          <c:cat>
            <c:strRef>
              <c:f>'Questionaire Responses 1st rnd'!$A$7:$A$22</c:f>
              <c:strCache>
                <c:ptCount val="16"/>
                <c:pt idx="0">
                  <c:v>1</c:v>
                </c:pt>
                <c:pt idx="1">
                  <c:v>2a</c:v>
                </c:pt>
                <c:pt idx="2">
                  <c:v>2b</c:v>
                </c:pt>
                <c:pt idx="3">
                  <c:v>2ci</c:v>
                </c:pt>
                <c:pt idx="4">
                  <c:v>2cii</c:v>
                </c:pt>
                <c:pt idx="5">
                  <c:v>2d</c:v>
                </c:pt>
                <c:pt idx="6">
                  <c:v>2e</c:v>
                </c:pt>
                <c:pt idx="7">
                  <c:v>2f</c:v>
                </c:pt>
                <c:pt idx="8">
                  <c:v>2g</c:v>
                </c:pt>
                <c:pt idx="9">
                  <c:v>3</c:v>
                </c:pt>
                <c:pt idx="10">
                  <c:v>4</c:v>
                </c:pt>
                <c:pt idx="11">
                  <c:v>5a</c:v>
                </c:pt>
                <c:pt idx="12">
                  <c:v>5b</c:v>
                </c:pt>
                <c:pt idx="13">
                  <c:v>5c</c:v>
                </c:pt>
                <c:pt idx="14">
                  <c:v>5d</c:v>
                </c:pt>
                <c:pt idx="15">
                  <c:v>5e</c:v>
                </c:pt>
              </c:strCache>
            </c:strRef>
          </c:cat>
          <c:val>
            <c:numRef>
              <c:f>'Questionaire Responses 1st rnd'!$W$7:$W$22</c:f>
              <c:numCache>
                <c:formatCode>General</c:formatCode>
                <c:ptCount val="16"/>
                <c:pt idx="0">
                  <c:v>35</c:v>
                </c:pt>
                <c:pt idx="1">
                  <c:v>60</c:v>
                </c:pt>
                <c:pt idx="2">
                  <c:v>60</c:v>
                </c:pt>
                <c:pt idx="3">
                  <c:v>90</c:v>
                </c:pt>
                <c:pt idx="4">
                  <c:v>60</c:v>
                </c:pt>
                <c:pt idx="5">
                  <c:v>60</c:v>
                </c:pt>
                <c:pt idx="6">
                  <c:v>0</c:v>
                </c:pt>
                <c:pt idx="7">
                  <c:v>25</c:v>
                </c:pt>
                <c:pt idx="8">
                  <c:v>20</c:v>
                </c:pt>
                <c:pt idx="9">
                  <c:v>25</c:v>
                </c:pt>
                <c:pt idx="10">
                  <c:v>90</c:v>
                </c:pt>
                <c:pt idx="11">
                  <c:v>75</c:v>
                </c:pt>
                <c:pt idx="12">
                  <c:v>80</c:v>
                </c:pt>
                <c:pt idx="13">
                  <c:v>70</c:v>
                </c:pt>
                <c:pt idx="14">
                  <c:v>85</c:v>
                </c:pt>
                <c:pt idx="15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139776"/>
        <c:axId val="82158336"/>
      </c:barChart>
      <c:catAx>
        <c:axId val="821397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CG140 Audit Tool Question</a:t>
                </a:r>
              </a:p>
            </c:rich>
          </c:tx>
          <c:layout/>
          <c:overlay val="0"/>
        </c:title>
        <c:majorTickMark val="out"/>
        <c:minorTickMark val="none"/>
        <c:tickLblPos val="nextTo"/>
        <c:crossAx val="82158336"/>
        <c:crosses val="autoZero"/>
        <c:auto val="1"/>
        <c:lblAlgn val="ctr"/>
        <c:lblOffset val="100"/>
        <c:noMultiLvlLbl val="0"/>
      </c:catAx>
      <c:valAx>
        <c:axId val="8215833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 dirty="0" smtClean="0"/>
                  <a:t>% yes </a:t>
                </a:r>
                <a:r>
                  <a:rPr lang="en-GB" dirty="0"/>
                  <a:t>answers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2139776"/>
        <c:crosses val="autoZero"/>
        <c:crossBetween val="between"/>
      </c:valAx>
    </c:plotArea>
    <c:plotVisOnly val="1"/>
    <c:dispBlanksAs val="gap"/>
    <c:showDLblsOverMax val="0"/>
  </c:chart>
  <c:spPr>
    <a:ln>
      <a:solidFill>
        <a:schemeClr val="accent1"/>
      </a:solidFill>
    </a:ln>
  </c:spPr>
  <c:txPr>
    <a:bodyPr/>
    <a:lstStyle/>
    <a:p>
      <a:pPr>
        <a:defRPr sz="2800"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998" y="6643772"/>
            <a:ext cx="25737979" cy="45843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41996" y="12119186"/>
            <a:ext cx="21195983" cy="54655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6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2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8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46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80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6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2D959-524A-4A1F-A28E-D19EA3C18A4E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F676E-E7FE-49C8-8ECE-39BD56C618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493B1-38D8-4251-82A5-455396BCC191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5BA1E-08F5-4B14-96F9-81621B16F4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952982" y="856466"/>
            <a:ext cx="6812994" cy="1824808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14001" y="856466"/>
            <a:ext cx="19934316" cy="182480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43C9-9471-48C1-B932-261B1486D54E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CA36D-F0DC-4C73-BA4C-B572BE9F19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9DC30-1046-4032-ABB1-C7ECF55FDE87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C629B-6310-4D81-A73E-8D77CB083DC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1909" y="13743001"/>
            <a:ext cx="25737979" cy="4247656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1909" y="9064641"/>
            <a:ext cx="25737979" cy="4678361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616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2323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848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4647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8080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697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313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9293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7925A-A757-4DF0-B336-E42272B51F7C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D9C72-01B6-4E29-81A7-20D7D7224D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14001" y="4990256"/>
            <a:ext cx="13373656" cy="1411430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92322" y="4990256"/>
            <a:ext cx="13373656" cy="14114300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0936C-ED3C-4D2E-BAAE-6E8FA7B63B93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8A990-2C5A-4717-BB9D-C263C1C0F58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4001" y="4787278"/>
            <a:ext cx="13378914" cy="1995110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4001" y="6782388"/>
            <a:ext cx="13378914" cy="12322165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81808" y="4787278"/>
            <a:ext cx="13384170" cy="1995110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6162" indent="0">
              <a:buNone/>
              <a:defRPr sz="6500" b="1"/>
            </a:lvl2pPr>
            <a:lvl3pPr marL="2952323" indent="0">
              <a:buNone/>
              <a:defRPr sz="5800" b="1"/>
            </a:lvl3pPr>
            <a:lvl4pPr marL="4428485" indent="0">
              <a:buNone/>
              <a:defRPr sz="5200" b="1"/>
            </a:lvl4pPr>
            <a:lvl5pPr marL="5904647" indent="0">
              <a:buNone/>
              <a:defRPr sz="5200" b="1"/>
            </a:lvl5pPr>
            <a:lvl6pPr marL="7380808" indent="0">
              <a:buNone/>
              <a:defRPr sz="5200" b="1"/>
            </a:lvl6pPr>
            <a:lvl7pPr marL="8856970" indent="0">
              <a:buNone/>
              <a:defRPr sz="5200" b="1"/>
            </a:lvl7pPr>
            <a:lvl8pPr marL="10333131" indent="0">
              <a:buNone/>
              <a:defRPr sz="5200" b="1"/>
            </a:lvl8pPr>
            <a:lvl9pPr marL="11809293" indent="0">
              <a:buNone/>
              <a:defRPr sz="5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81808" y="6782388"/>
            <a:ext cx="13384170" cy="12322165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1D74B-63B2-4A46-A511-6A76D84E0446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787CB-A23D-4803-9AB9-D103D46854C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21B28-DD5E-4A80-A6AD-CD68015A9EA2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864C8-410F-4F75-BACF-BCA290DC64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8133D-C87A-42B9-8EE9-8C05DBDBC689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418B2-F2A0-4672-9D4E-F0B353CBCD8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4000" y="851512"/>
            <a:ext cx="9961903" cy="3623875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38632" y="851514"/>
            <a:ext cx="16927347" cy="18253041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4000" y="4475388"/>
            <a:ext cx="9961903" cy="14629167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6219B-C331-4684-B2E6-8D7B0C47E718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51885-2A28-48B2-A5A3-BA77B18F918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5086" y="14970760"/>
            <a:ext cx="18167985" cy="1767383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35086" y="1910951"/>
            <a:ext cx="18167985" cy="12832080"/>
          </a:xfrm>
        </p:spPr>
        <p:txBody>
          <a:bodyPr rtlCol="0">
            <a:normAutofit/>
          </a:bodyPr>
          <a:lstStyle>
            <a:lvl1pPr marL="0" indent="0">
              <a:buNone/>
              <a:defRPr sz="10300"/>
            </a:lvl1pPr>
            <a:lvl2pPr marL="1476162" indent="0">
              <a:buNone/>
              <a:defRPr sz="9000"/>
            </a:lvl2pPr>
            <a:lvl3pPr marL="2952323" indent="0">
              <a:buNone/>
              <a:defRPr sz="7700"/>
            </a:lvl3pPr>
            <a:lvl4pPr marL="4428485" indent="0">
              <a:buNone/>
              <a:defRPr sz="6500"/>
            </a:lvl4pPr>
            <a:lvl5pPr marL="5904647" indent="0">
              <a:buNone/>
              <a:defRPr sz="6500"/>
            </a:lvl5pPr>
            <a:lvl6pPr marL="7380808" indent="0">
              <a:buNone/>
              <a:defRPr sz="6500"/>
            </a:lvl6pPr>
            <a:lvl7pPr marL="8856970" indent="0">
              <a:buNone/>
              <a:defRPr sz="6500"/>
            </a:lvl7pPr>
            <a:lvl8pPr marL="10333131" indent="0">
              <a:buNone/>
              <a:defRPr sz="6500"/>
            </a:lvl8pPr>
            <a:lvl9pPr marL="11809293" indent="0">
              <a:buNone/>
              <a:defRPr sz="6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5086" y="16738144"/>
            <a:ext cx="18167985" cy="2509977"/>
          </a:xfrm>
        </p:spPr>
        <p:txBody>
          <a:bodyPr/>
          <a:lstStyle>
            <a:lvl1pPr marL="0" indent="0">
              <a:buNone/>
              <a:defRPr sz="4500"/>
            </a:lvl1pPr>
            <a:lvl2pPr marL="1476162" indent="0">
              <a:buNone/>
              <a:defRPr sz="3900"/>
            </a:lvl2pPr>
            <a:lvl3pPr marL="2952323" indent="0">
              <a:buNone/>
              <a:defRPr sz="3200"/>
            </a:lvl3pPr>
            <a:lvl4pPr marL="4428485" indent="0">
              <a:buNone/>
              <a:defRPr sz="2900"/>
            </a:lvl4pPr>
            <a:lvl5pPr marL="5904647" indent="0">
              <a:buNone/>
              <a:defRPr sz="2900"/>
            </a:lvl5pPr>
            <a:lvl6pPr marL="7380808" indent="0">
              <a:buNone/>
              <a:defRPr sz="2900"/>
            </a:lvl6pPr>
            <a:lvl7pPr marL="8856970" indent="0">
              <a:buNone/>
              <a:defRPr sz="2900"/>
            </a:lvl7pPr>
            <a:lvl8pPr marL="10333131" indent="0">
              <a:buNone/>
              <a:defRPr sz="2900"/>
            </a:lvl8pPr>
            <a:lvl9pPr marL="11809293" indent="0">
              <a:buNone/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A90A8-F773-4881-A987-3C51A228950F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EFBAB-F71D-4037-B855-D9C81087EE7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BAE0">
            <a:alpha val="7058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514475" y="857250"/>
            <a:ext cx="27251025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95232" tIns="147616" rIns="295232" bIns="1476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14475" y="4989513"/>
            <a:ext cx="27251025" cy="1411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95232" tIns="147616" rIns="295232" bIns="1476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14475" y="19823113"/>
            <a:ext cx="7064375" cy="1138237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l" defTabSz="2952323" fontAlgn="auto">
              <a:spcBef>
                <a:spcPts val="0"/>
              </a:spcBef>
              <a:spcAft>
                <a:spcPts val="0"/>
              </a:spcAft>
              <a:defRPr sz="3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1BBF37-B3CF-4CA5-AABC-43E8A99209A1}" type="datetimeFigureOut">
              <a:rPr lang="en-GB"/>
              <a:pPr>
                <a:defRPr/>
              </a:pPr>
              <a:t>17/10/2013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5738" y="19823113"/>
            <a:ext cx="9588500" cy="1138237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ctr" defTabSz="2952323" fontAlgn="auto">
              <a:spcBef>
                <a:spcPts val="0"/>
              </a:spcBef>
              <a:spcAft>
                <a:spcPts val="0"/>
              </a:spcAft>
              <a:defRPr sz="3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701125" y="19823113"/>
            <a:ext cx="7064375" cy="1138237"/>
          </a:xfrm>
          <a:prstGeom prst="rect">
            <a:avLst/>
          </a:prstGeom>
        </p:spPr>
        <p:txBody>
          <a:bodyPr vert="horz" lIns="295232" tIns="147616" rIns="295232" bIns="147616" rtlCol="0" anchor="ctr"/>
          <a:lstStyle>
            <a:lvl1pPr algn="r" defTabSz="2952323" fontAlgn="auto">
              <a:spcBef>
                <a:spcPts val="0"/>
              </a:spcBef>
              <a:spcAft>
                <a:spcPts val="0"/>
              </a:spcAft>
              <a:defRPr sz="3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068E45-04E8-4F9A-BAA7-086FD7429C5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2951163" rtl="0" fontAlgn="base">
        <a:spcBef>
          <a:spcPct val="0"/>
        </a:spcBef>
        <a:spcAft>
          <a:spcPct val="0"/>
        </a:spcAft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2pPr>
      <a:lvl3pPr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3pPr>
      <a:lvl4pPr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4pPr>
      <a:lvl5pPr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5pPr>
      <a:lvl6pPr marL="457200"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6pPr>
      <a:lvl7pPr marL="914400"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7pPr>
      <a:lvl8pPr marL="1371600"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8pPr>
      <a:lvl9pPr marL="1828800" algn="ctr" defTabSz="2951163" rtl="0" fontAlgn="base">
        <a:spcBef>
          <a:spcPct val="0"/>
        </a:spcBef>
        <a:spcAft>
          <a:spcPct val="0"/>
        </a:spcAft>
        <a:defRPr sz="14200">
          <a:solidFill>
            <a:schemeClr val="tx1"/>
          </a:solidFill>
          <a:latin typeface="Calibri" pitchFamily="34" charset="0"/>
        </a:defRPr>
      </a:lvl9pPr>
    </p:titleStyle>
    <p:bodyStyle>
      <a:lvl1pPr marL="1106488" indent="-1106488" algn="l" defTabSz="2951163" rtl="0" fontAlgn="base">
        <a:spcBef>
          <a:spcPct val="20000"/>
        </a:spcBef>
        <a:spcAft>
          <a:spcPct val="0"/>
        </a:spcAft>
        <a:buFont typeface="Arial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713" indent="-922338" algn="l" defTabSz="2951163" rtl="0" fontAlgn="base">
        <a:spcBef>
          <a:spcPct val="20000"/>
        </a:spcBef>
        <a:spcAft>
          <a:spcPct val="0"/>
        </a:spcAft>
        <a:buFont typeface="Arial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89350" indent="-736600" algn="l" defTabSz="2951163" rtl="0" fontAlgn="base">
        <a:spcBef>
          <a:spcPct val="20000"/>
        </a:spcBef>
        <a:spcAft>
          <a:spcPct val="0"/>
        </a:spcAft>
        <a:buFont typeface="Arial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5725" indent="-736600" algn="l" defTabSz="2951163" rtl="0" fontAlgn="base">
        <a:spcBef>
          <a:spcPct val="20000"/>
        </a:spcBef>
        <a:spcAft>
          <a:spcPct val="0"/>
        </a:spcAft>
        <a:buFont typeface="Arial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2100" indent="-736600" algn="l" defTabSz="2951163" rtl="0" fontAlgn="base">
        <a:spcBef>
          <a:spcPct val="20000"/>
        </a:spcBef>
        <a:spcAft>
          <a:spcPct val="0"/>
        </a:spcAft>
        <a:buFont typeface="Arial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8889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5051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71212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7374" indent="-738081" algn="l" defTabSz="2952323" rtl="0" eaLnBrk="1" latinLnBrk="0" hangingPunct="1">
        <a:spcBef>
          <a:spcPct val="20000"/>
        </a:spcBef>
        <a:buFont typeface="Arial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defTabSz="2952323" rtl="0" eaLnBrk="1" latinLnBrk="0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C5F6">
            <a:alpha val="6980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8155017" y="0"/>
            <a:ext cx="21531233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5400" b="1" dirty="0">
                <a:cs typeface="Arial" charset="0"/>
              </a:rPr>
              <a:t>A NICE standard-based clinical audit eliciting patient knowledge and information transfer with regard to taking oral opioids in palliative care.   </a:t>
            </a:r>
          </a:p>
          <a:p>
            <a:endParaRPr lang="en-GB" sz="3600" dirty="0">
              <a:cs typeface="Arial" charset="0"/>
            </a:endParaRPr>
          </a:p>
          <a:p>
            <a:r>
              <a:rPr lang="en-GB" sz="4000" dirty="0">
                <a:cs typeface="Arial" charset="0"/>
              </a:rPr>
              <a:t>Holloway </a:t>
            </a:r>
            <a:r>
              <a:rPr lang="en-GB" sz="4000" dirty="0" smtClean="0">
                <a:cs typeface="Arial" charset="0"/>
              </a:rPr>
              <a:t>JD</a:t>
            </a:r>
            <a:r>
              <a:rPr lang="en-GB" sz="4000" baseline="30000" dirty="0" smtClean="0">
                <a:cs typeface="Arial" charset="0"/>
              </a:rPr>
              <a:t>1</a:t>
            </a:r>
            <a:r>
              <a:rPr lang="en-GB" sz="4000" dirty="0">
                <a:cs typeface="Arial" charset="0"/>
              </a:rPr>
              <a:t>, </a:t>
            </a:r>
            <a:r>
              <a:rPr lang="en-GB" sz="4000" dirty="0" err="1">
                <a:cs typeface="Arial" charset="0"/>
              </a:rPr>
              <a:t>Taubert</a:t>
            </a:r>
            <a:r>
              <a:rPr lang="en-GB" sz="4000" dirty="0">
                <a:cs typeface="Arial" charset="0"/>
              </a:rPr>
              <a:t> M</a:t>
            </a:r>
            <a:r>
              <a:rPr lang="en-GB" sz="4000" baseline="30000" dirty="0">
                <a:cs typeface="Arial" charset="0"/>
              </a:rPr>
              <a:t>2</a:t>
            </a:r>
          </a:p>
          <a:p>
            <a:r>
              <a:rPr lang="en-GB" sz="2000" dirty="0">
                <a:cs typeface="Arial" charset="0"/>
              </a:rPr>
              <a:t>1 Year 4 Peninsula Medical Student. Contact: James.Holloway@students.pcmd.ac.uk</a:t>
            </a:r>
          </a:p>
          <a:p>
            <a:r>
              <a:rPr lang="en-GB" sz="2000" dirty="0">
                <a:cs typeface="Arial" charset="0"/>
              </a:rPr>
              <a:t>2 Palliative Medicine Consultant, Velindre Cancer Centre, Cardiff. </a:t>
            </a:r>
          </a:p>
          <a:p>
            <a:endParaRPr lang="en-GB" sz="4000" dirty="0">
              <a:cs typeface="Arial" charset="0"/>
            </a:endParaRPr>
          </a:p>
        </p:txBody>
      </p:sp>
      <p:sp>
        <p:nvSpPr>
          <p:cNvPr id="13315" name="AutoShape 2" descr="data:image/jpeg;base64,/9j/4AAQSkZJRgABAQAAAQABAAD/2wCEAAkGBhIREBIUEhQUFRUVGRgWGBgXGBwYGRYXGBgaGB4ZFBUYJyYgFxkjGRcZHy8gIycpLCwtGB8xNTAqNSYrLCkBCQoKDgwOGg8PGjIkHyQxNjUqLyk1Ky0sLywsKjAqLCksKSwyKSwsLDUsLSkvLCwsLCkvKSkpLCwsLCwpLCwpLP/AABEIAGYB7wMBIgACEQEDEQH/xAAbAAADAQEBAQEAAAAAAAAAAAAABQYEBwIDAf/EAE8QAAEDAgEFCQoLBAsAAwAAAAEAAgMEERIFBhYhMRNBUVJTcZGT0hQVFyIyYWJygZIHMzRUY2SClLGy4SNDocIkNUJEc4OzwcPR8KLj8f/EABoBAQADAQEBAAAAAAAAAAAAAAABAgMEBQb/xAA1EQACAQICBwUIAgIDAAAAAAAAAQIDERRhBBITITFR8BUyQYGRIlJxobHB0eIF4TNCNMLx/9oADAMBAAIRAxEAPwDuKEIQAhRueOe8lFO2NkbHAsD7uJvcuc22r1Ui8LE/IxdLl0x0WpNayRwVP5ChTk4Se9HT0LmHhYn5GLpcjwsT8jF0uV8FV5Gfamjc/kzp6FzDwsT8jF0uR4WJ+Ri6XJgqvIdqaNz+TOnoXMPCxPyMXS5HhYn5GLpcmCq8h2po3P5M6ehcw8LE/IxdLkeFifkYulyYKryHamjc/kzp6FzDwsT8jF0uR4WJ+Ri6XJgqvIdqaNz+TOnoXMPCxPyMXS5HhYn5GLpcmCq8h2po3P5M6ehcw8LE/IxdLkeFifkYulyYKryHamjc/kzp6FzDwsT8jF0uR4WJ+Ri6XJgqvIdqaNz+TOnoXMPCxPyMXS5HhYn5GLpcmCq8h2po3P5M6ehcw8LE/IxdLkeFifkYulyYKryHamjc/kzp6FzDwsT8jF0uR4WJ+Ri6XJgqvIdqaNz+TOnoXMPCxPyMXS5XOa+WHVdKyZzQ0uLhYXt4ri3f5llU0edNXkb0NNpV5asHvGyFOVOcz2vc0MbqJG07xXy0sk4jekquxkaYmmvEqEKX0sk4jOkryc8H3Awsudgub9CbGRGKp8yqQpXS6TiM6SteSs4nyytYWtAN9YJ3hdHRklcmOk05OyY/QsGVMoGLDYA3vt81v+1g0hfxW9JVVTk1dF5VYxdmPkJDpC/it6SjSF/Fb0lTspEbeA+QkOkL+K3pKNIX8VvSU2Uht4D5CQ6Qv4reko0hfxW9JTZSG3gPkJDpC/it6SjSF/Fb0lNlIbeA+QkOkL+K3pKNIX8VvSU2Uht4D5CQ6Qv4reko0hfxW9JTZSG3gPkJDpC/it6SjSF/Fb0lNlIbeA+QkOkL+K3pKNIX8VvSU2Uht4D5CQ6Qv4reko0hfxW9JTZSG3gPkJDpC/it6SjSF/Fb0lNlIbeA+QkOkL+K3pKNIX8VvSU2Uht4D5CQ6Qv4rekrfkvKBlxXAFrbPPf/AKUOnJK7JjVjJ2RvQhCoaghCEByr4Vflkf8Agt/1JFGgKy+FX5ZH/gt/1JFGL6HRv8UT4vTv+RP4m/vHLuzorDE0F5NxhDA3FjxbMNrEHfuOFeWZHlNO6oAG5tdgJvrB1f2eDWNfnTGbKpOT2NxNx7oYjsxmFga9rTv4MbndAG8tGRa1gp4onuaGyyTRv1jxWyMjDXkbwDwHX9Eo5zSuFSpuVsvrw9PETDI8vc/dFhueLBe+snzDg860tzYmLWFu5lz2h7YxI3dC1wuCIybnVvDWmWUqpgppoWvaWwmnjbYjxyN0dI9vGBe46xvYV6qKLG+kl3aFkbIafE4ytxNLBc2jBxFw4LbVXaS6+RbYQ4ceH1afkIsnZJfNjwljRGAXGRwYACcIuXecgLxXZNkhLQ8CzhdrmkOa4cLXtuCndLMKg5RwFjDNhcwPe1l/27X2u4gXwglZMpFsdNDAXse8SPkdgcHNYHBrQ0PGok4cRt5ldTetbrgZypQULr187W9N5niyBKZpYfEa6IOLy54a1oaQCcR1bXBeJciytmjiIbilw4CHBzXB5wgteLgi6fOroxW5SfeN7XRy4QXeK+747AFpBN7HYb6l8X1THVlBK1zGxXhswEAQ4ZBjad8DFd13bQ691RVJ/L7GjoU/B+PyvYT0WRZJd1sY2iK2MveGNFyWjxjq2hFPkZ75XxtdESwFxdjGDCLXO6bLa04yJICK8DcXFxZhbK8Na60ribEubew17VnyVH+3qmHcmOdDI0APaI8TsJDWvJI/ip13vy/ohUYWjn+XuFlfkqSENLsJa6+F7HB7HW22c0kXHBtWmDNqZ7WG8bXPALI3SNbI8HYWsPDvXtfeX1rGCGkMLnsdI+VsmFjg8Ma1jm3Lm3GJxcNQOxutbMpUXdNQJ45ImxOEZJdI1phwtaC1zCcWrCbWBvvKdd/311uIVGN+F+G7lfj1nvEMVA9wlIFtyF331EDEGbOG5GpfGKIucGtFy4gADfJNgB7VSRTtqJcolha3dgSzG5rL/tmO2uIF7AlZ8iwNp5pJJnNG4tu3A5khMj/FaWa7Ow3Ljr1YQp2js78eXWZTYK6tw5+b+wqyjk98Ejo5AA5tthuCCLggjaLFaK/IT4WkvfDcWJYJGl/jAEeJt2ELZll8MtNC6J7i6H9i7dMLXuYbuYQGk3DfGbfmWvOsF2J7W0xZaP8AaNkaZTZjRraHE7dXk7yhTd0vUu6MEpNb+FvO/wBBdo1Jue6brTYdl92Z5VsWH1rbyXy0bmxskPkvLw3Xruy17je8oLc2UdwFtxi7oBtcXtuRF7bbX31p75tjoqdu5wynHOSH3Jb5FtTSCL69u2ynWks9/wBirhTa3bt1/mhRXUT4Xlj7BwDSbG/lNDhr5nBfagyRJMHOBY1jbAvkcGMBOwYjtPmFytWdk7X1cjmlpBEfkm4+KYLAjgOr2LRRNE9LHG0sxxSueY3vDBK14brDiRcjCW2vex1JrvUTIVKO1lHja9s94uZkh7p2wsMb3O2Frw5p1X8ocy8ZPyW+bFhwhrAC573BrGg6hiceHg2p/AyGLKVNh3ONuFjngPxMZIWHEMZJ2HVtWDJtpaR8AcxsglbKA9wYJW4cJbiNhcbQCR5Rso2jt6F9jFOz5v5JWFldRGJ2HFG+4veNwe3pGw+Yrrfwdf1dFzyf6jlzPOOmjYYcDI2OMd5Gsfuga/G4WvidY4Q02vvrpnwdf1dFzyf6jly6Y70U8/yd/wDGR1dJksvwK6742T1j+Kz2Wuvb+1k9Y/is5asU9x1yW9maqnbGxz3GzWi5SnIdO57nVEg8Z/kjis3h0LxlFxqagQt+LjN5DvOdxeYJ8xgAAGwLPvyyX1Me88kebJjm6P6Qzmd+UrBZMc3h/SGfa/KVefdZtSXtr4jfOL939r+VTM2WImTNhc4h7rWFjY3vbXs3lTZxfu/tfyrn2fNIcEc7fKicLnzE6j7HAdKwTap3RtpcnFtoqFkyllWKnaHSusCbDUTc2vsC+tFViWNkg2PaHdO97Dq9imspjurKMUW1kIxO59Tj/K3pV5SstxjOdo3j48CpMgw4t61/Za+xJdNKTjn3Hf8ASb1Xxb/Vd+BUtmRSROp3F7I3HGdbgCbYW8KiUndJETlJSUYj3JucEFQ4ticSQL+SRq2b/OtVdXMhYXyGzRa5tfabbB5yvynpImkmNjGnZdoA1exLM8/kUvOz87VLbUW2S3KMG3xG9NUtkY17TdrhcHZq5l9Euzd+SQeoExVk7ovF3SZjOVohOILndCL2sdlr7dmxapHhoJOwAk8wF1Ky/wBcN9Qf6ZVLXfFSeo/8pVYyvcpCblrZMzZNy/BUOLYnXIF7EEavNfatlTUtjY57jZrRcnbq5lzjJcb4Yo6tlzgkLHjhaQ38bkdCtstTtfQyvabtdHcHzGypCo3F34mdOs5RbfE3UNayZgfGbtN7G1thtsKzZSy9DTua2VxBcLjxSdV7byy5m/IovtfmKW5zsDq+jBAINgQdYPjnaFLm9RMtKo9mpLi7fMZxZ30jjbdbc7XAdNrBN45Q4AtIIOwg3B5iFjmyFTvFjDH7GgH2EawpyixUNaIcRMM1sN94nUDzgix4bqdaUe8NecGtbhkWD3gAk7ACTzDWkgz0pOUPuO/6Ter+Lk9V35SpfMehjfTOL2MccZF3NB1WHCkm7pImcpayjEoqDK8M99yeHW2jWCOdpsVrUVuMbMqRCmtbVjDfJG3ENWoDDbVwq1Uwk3xJpzck7+AkfnjSgkF5uNXkO3vYvvQZy08zwyNxLjc2wkbNe0pDmbTRPNTujWOs8WxAHjbLqpgooWm7GRg8LWgHpCrBykrlKcpySe40pzm7+8+z/Mkyc5u/vPs/zKandZ20e+h0hCFyHoAhCEBzr4RMgTz1THRtaQImt1yRt143nY9wOwjWpbQ6q4jOuh7avc8M3Kaona+Zry4MDRhfhFg5x2WOu5KR6D0HJzdaOyu6npNaMUopWPn9J0OM6spP6/0ye0OquIzroe2jQ6q4jOuh7aodB6Dk5utHZRoPQcnN1o7Kvi6/urrzMMBDp/qT2h1VxGddD20aHVXEZ10PbVDoPQcnN1o7KNB6Dk5utHZTF1/dXXmMBDp/qT2h1VxGddD20aHVXEZ10PbVDoPQcnN1o7KNB6Dk5utHZTF1/dXXmMBDp/qT2h1VxGddD20aHVXEZ10PbVDoPQcnN1o7KNB6Dk5utHZTF1/dXXmMBDp/qT2h1VxGddD20aHVXEZ10PbVDoPQcnN1o7KNB6Dk5utHZTF1/dXXmMBDp/qT2h1VxGddD20aHVXEZ10PbVDoPQcnN1o7KNB6Dk5utHZTF1/dXXmMBDp/qT2h1VxGddD20aHVXEZ10PbVDoPQcnN1o7KNB6Dk5utHZTF1/dXXmMBDp/qT2h1VxGddD20aHVXEZ10PbVDoPQcnN1o7KNB6Dk5utHZTF1/dXXmMBDp/qT2h1VxGddD20aHVXEZ10PbVDoPQcnN1o7KNB6Dk5utHZTF1/dXXmMBDp/qT2h1VxGddD20aHVXEZ10PbVDoPQcnN1o7KNB6Dk5utHZTF1/dXXmMBDp/qT2h1VxGddD20aHVXEZ10PbVDoPQcnN1o7KNB6Dk5utHZTF1/dXXmMBDp/qT2h1VxGddD210nNOlkp8nsD2+OwyOIDmuuMbjYFpIOrzqX0HoOTm60dlW+bGT44aVkcQIYC6wccR1uJNzYb5WNevVqRtNJLI7tC0WNKba5c7/AGQhqJA57nNNwSSDwgrLUzBjHPOxovz23vbsXuKPAZGcm9zR6t7t/gR0LNXDE+KPeJ3R3qstYHneW9CspezcS5nyyXkwRNv/AG3+M/zOdrIHmv8AgtM7g1pJ3v4+YLRZYY3brJf93GdXpv2EjzN2c9+BG9VWRS2qrI+zWGyY5v8AyhnM78Cshat+Qm/t2+38Cplug0a0++viMc4v3f2v5VP11IJYnxnY8FvNff8AYVQZxfu/tfypMqU+4bV1ebRLZpZS3OnmZJqNOXEj0der3gR7QvpmVTEtlqH+VM49AJv/APInoWXL+bVQ+eR0FsErQH+MBruCdR87QVU0dKIo2MbsaA3o31SCd7PwOGnGWslL/Xr6H7VfFv8AVd+BURmtmzDUwl8hfcOLfFIAsADvg8KuZ2EscBtII6Qo/JWTso0zCyNkVicWtzSb2A4fMpqL2ldXJqxTkm1dFDkfIEdLj3Mu8e18RB8m9rWA4Ss2efyKXnZ+dq95HfWl57pbGGW1YbXxXHATqtdfXOShfNTPjjALjhtcgbHA7T5grf6NJFmk6bUVY9Zu/JIPUCYqTpIspxRtY1kOFosLlpNvObp5kZ1SWu7pDA6/i4LWtbfsTvpCXBWJpz3JWYjl/rhvqD/TKpa74qT1H/lKTvyRKcoiew3MNte4vfBbydu1OqqMujeBtLXAc5BCRT3/ABIpppSvzZN5l07ZKKRjhdrnuB5i1qwQVDoYKykkOtjXOjPC06zb83Sn2aeS5KeAskADi8nUQdRDRtHMs+dmbrqgMfFbdG+Kbm2Jp854D+JWeq9RNcTLUkqaaW9I0Zm/IovtfmKXZyf1hRez85TnNyhfDTMjkADhivYg7XE7QlucuSaiSeGWBrTuY/tOA8bETsO1WaeovItKL2SVuRSKRzgduuUaWNusswl3m8bHr9g/ivu5uVX6iYWekLXHRi/BbshZtinLnvcZJXbXHevttfXr4Spd57rEybqWilZZjSr+Lk9V35SoXNnNeOpgL3Oe0hxaLWtsG0Ea9vCruoYSx4G0tcBzkEJRmlkuSngLJQA4uJ1EHVYb45klHWkrk1Ia81dbhbmgRDNNTPa0SN1hwFi4DeJ3xYghVqnsvZFldUQ1FOAXt1OBIbcDZrO24Jb0KhCmCa9ktSTjeL8OBA5u5vRVTpzIXeK+wwkDaXbbg8CqckZtRUz3OjL7uGE4iDquDvAcCRZPyXlCnMm5Nis91zic08Nt/VtTfJb68yjd2xCOxvhte9tWwnfWdNJWut5jSjFWvF3+A7TnN3959n+ZJk5zd/efZ/mWlTus9Gj30OkIQuQ9AEIQgJ/L/wAaPVH4uSxM8v8Axo9Ufi5LF2Q7qPOq99iDKWdzYZnRbk95bbySNdwDs9q8U2eON7G9zyjE4NudgubXOrYsBq2RZWkc9wa3Da51DWxqpIcuwPcGtmY5x1AA6yqJtt7/ABOGMpSb9q2/I1yPwtJ4AT0C6mI8/GuF208p5iD+AVLVfFv9V35SpLMjKsUUDxJI1hL72JtqwjWpm3dJOxapJqSSdhxkjOTuiTBuMjNRdd2zVbV/FMco1ohifIQSGC9hv67f7opMpxS3EcjX222N7LJnN8jn9T/cK29RbvcvdqDd7mjJOURUQtkALQ6+o6zqJG9zLWkuZ3yKL7f53J0pi7pMtTbcU2K8q5ebTyRMLC4ymwIIFtYGu/Omiks8PlVH6387VXFRFtyaKwk3KSfgTzc8o+6NxcxzfHLMRIte9tnASqEBc9jyT3RNXNHltJcznDzq9o1dCqs1cr90QtxeWyzX8N94+0fxBVKc23ZmdGpJu0vI95Hy82ofK0MLdzNjcg31karcy++WMpiniMhaXAECw1HWbb6n8yfjqz1h+Z6YZ6/I3+sz8VKk9S5MZydJy8d5lbnyCL9zzW4R/wDiZZKzlgqDhaS1/FcLH2bxX2zfP9Ep/wDDZ+UJNnnklu590MGGSMgkt1XF7XNt8EjWovJLWvchupGOte5UJHlfOptPLue5veSA7xSN++97FvyLXbtTxyHa5uvnBIP8QVPZTmazK0LnENAaLkmwHivG1WnLcmi1Sb1U4viaWZ9RggSRSxg75F/4alRQzNe0OaQWuFwRvgqdzryzTup3sD2yPdbCGnFY323GxMc2KV8dLE14IdYmx2gEkgH2FRGT1rXuRCb19Vu5+ZdzgbS7niY5+O9rEC1rcPOlum/1ab/3sXxz7dZ1KTvOd+LE90jpuXZ7yhtuTV7EOTc2ta1j75OrN2ibJhLcV/FdtFiRr6FXZE+Jbzu/MVMskDgCDcEXB4QVTZE+Jbzu/MUq909DRu95E5UwETymx8bXs4CRf8Fno3t3aZxYCBhiF7/2RidbnLh0LRlCYsqG67YnPb/DF/slorxFTbq+5xFzwN9znuJa0ec3ClZnPJpP4dfc115bIcDLsv5ZBvZvo+c7F+iNrQGsFgNQ5uZe8l0jGsvK5xkd4zyBqDj/AGR6I2BaX0zT5Lr8+pTHmydVveZoadzzZouU8yZkV0bw9zhqvqHnFtq15LgYxlm6zvm20+1bVlOo3uR106CVpPiTuduU4Idy3aUR4seG7HuvbDfyAbWuNvCp7Sah+dN6qbsrX8JeUtx7m/ZQSYt0+NiElrbn5OLZe+vmHAofST6rQ/dmLalQrSinG1jzdL0uNOq4v6Pl8St0mofnTeqm7KNJqH503qpuypLST6rQ/dmI0k+q0P3Zi1w2kZHNj4Zej/JW6TUPzpvVTdlGk1D86b1U3ZUlpJ9VofuzEaSfVaH7sxMNpGQx8MvR/krdJqH503qpuyjSah+dN6qbsqS0k+q0P3ZiNJPqtD92YmG0jIY+GXo/yVuk1D86b1U3ZRpNQ/Om9VN2VJaSfVaH7sxGkn1Wh+7MTDaRkMfDL0f5K3Sah+dN6qbso0mofnTeqm7KktJPqtD92YjST6rQ/dmJhtIyGPhl6P8AJW6TUPzpvVTdlGk1D86b1U3ZUlpJ9VofuzEaSfVaH7sxMNpGQx8MvR/krdJqH503qpuyjSah+dN6qbsqS0k+q0P3ZiNJPqtD92YmG0jIY+GXo/yVuk1D86b1U3ZRpNQ/Om9VN2VJaSfVaH7sxGkn1Wh+7MTDaRkMfDL0f5K3Sah+dN6qbso0mofnTeqm7KktJPqtD92YjST6rQ/dmJhtIyGPhl6P8lbpNQ/Om9VN2UaTUPzpvVTdlSWkn1Wh+7MRpJ9VofuzEw2kZDHwy9H+St0mofnTeqm7KNJqH503qpuypLST6rQ/dmI0k+q0P3ZiYbSMhj4Zej/JW6TUPzpvVTdlUOaWU4Jt13GUSYcGKzHttfFbywL3sdnAuY6SfVaH7sxXHwaZS3bun9lBHh3P4qIR3vunlYdtrauc8Kyq0K0YtytY6dE0uNSqor6Pl8S4QhC4z3AQhCAn8v8Axo9Ufi5LEzy/8aPVH4uSxdkO6jzqvfZGS0TJsrSMkaHNw3seEMbwKhp83KaNzXsiaHNNwdeo9KzR5DeK91RibgLbW14vJA4Lb3CnarCHG68Tkp01vbXifOq+Lf6rvylR2ZmRYJoXulYHEPsCb7MIO8rKZl2uHCCOkWUlQZtV0DS2KeJoJuRrOvZvsPAk17SdrkVV7adropKDJEMBJiYGl2o2vrtzr4ZzfI5/U/3C+OSKOsZJeeZj2WOpo131WPkjz763ZXozNBJG0gF7bAnZtG2ytxi7Ivxg0lYwZnfIovt/ncnSk6TIOUImBkdRE1ovYWvtN9pZfaU4yLS1TC/uiVsl7YcI2bb38VvmUQbslYrSk0lFpibPD5VR+t/O1VxSPL2QnzzU72uaBGbnFe58YHVYHgTxTFNSZMItSkySzX+XVvOfzlftaO4q5so1Qzmz+AOvrPT43vJhkbIb4aiolc5pbKTYC9x4xOu4AW7LOTBUQvjOq+tp4HDYf/bxKooPVzM1TepmnuJ/Mg/tqv1h+Z6YZ6/I3+sz8V4zVzekpTJjcw48NsN96+24HCt2cOTXVEDo2FoJLTd17ajfeBSMXs7CMZbFq2/ee83/AJJT/wCGz8oS/PWtaylcwnxpCABv2BDiebVb2rJBkXKLGNY2ojDWgNAA2AefBf8AitFBmiBIJaiQzPGsX8nVw31nm1DzJ7TjqpEtzlHVS9Rjm7SmKlhadRw3I4C4l1v4qey1SMlypEx4u1zBcXtsa87R5wrJJKnIb3V0dQHNwNFiNeLyXDVqt/a4VM47kkWqQ9mMVzQoy/kVtGY6inBGBwDhcka9h17Adh5wq2kqmyxte3yXAEe3/wBZea6kbLG+N2xwI5vP7DrS/NrJctPEY5HMcAbtwk6r7Qbgb+v2lSo6st3ARjqT3Lc/qKc/GgupQdhc4fxYm+ilJyLek/8Aa+Gc+QpKncjG5jTGXHxr7+G1rA8VZu9mU/nMXR/9ao17TbVyjVpybjcpIow1oa0WAAAHABqVPkT4lvO78xUlk6ORsTRK4PkF8ThsOs7NQ3rbyrMi/Et53fmKmr3T0dG73kROeNaGOaQRcPk39hMb2/i5fEsbJUQsxN3OmaHbRYyWs3nsNaTZzuaZ3a2m0kmoOBO+TisbjZvheaaOPXd7cRuMJLSdR87gQb3V1TvPVPKnWbk93iWplbxm9IWnJUse6gl7LAE63Dm4fOpHE9ouyMYW7+t4A4SGl1h7F84Zo5XeK2JzvNI0H3ZC0rd0rriarSbNbjqYr4t6RnvBDXguFng+a4N1yqoqtzeWPeIn77ZWSNHm8aN5uDwgJ3mpUv7qiEgdZ2Isex26QyANOwuuWkc994hYS0bVje51w07WmotePXTPHwuf3X/N/wCJIs3ckwzUkwe0bq+QRxP4H4HPDeZxZh+0nvwuf3X/ADf+JSVPXNbQuaHWk7ojkaN+zWPGIcxIXbQTdCKXW88nS3GOmTcuFv8Aqj8raNraKnfhs90kzXHfIbgsDzXKUqmzpyrDPT05jIxl0kkrOI9+C9vMXNJ9qmV10m3G7z+p5+kKKnaPCy+iHuT8jGahkdHE6SUTNHigucGFhJ1DevZecsZJ3Gkpi+MxyudLixAhxALcNwecr8pcpBlBIxshbIZmOABIJaGEE3G9ey/Mp5RElHStL8UjHTFwJJIDi21yeYrP2tbK/wBjZ7PZ56uXvfUTKlyJRt7jfMynZUyCTC9rrnc48IIcGNIJub+NvWU0nmbTAx7Ju6mQYHDEDixlgsThDQQ4HWLEq9Xu9fYy0a2vv+27PfuEsjgXEgAAkkAbAOALyteVqlsk8z2DCxz3OaNlgXEjVvLItFwMJbmwX6x1iDYGxBsdh8xX4hSVKt9fB3G2buOnxGZ0VvHtYRtdfyttypQpq+rZ3AyPEMYqHPw7+ExNbfmuCEqWVONrnTXnravw8LfYcZpUjJauNj2B7SJDhN7EiN7hs84C15domCljldTimmMhbuYLhjjw3x4H622dYX37rFmrWMiqmPe7C0Nk18BMT2jZ5yF7qa9s9G3dH3nhfZuK5c+J4va+/hdwnYSqSUtpfw3fc1puGwafHfyy8+dhMm2TKRjqSse5oLmCLCeLieQbc4SlOMg1UeCohleI2zMaA8gkNex2JuK2vCdYvzLWpfV3ZfU56Ftez5P1s7fM8ikZ3vMmEY93wYt/Dud7dOtKU8ynJHFSsp2SNlcZDK9zL4B4oY1oLgLnadm+kaiDumyaySaWRQ5tULXw1D2wtqJWYMMbibYDfE/A0gvIsBbzpJVyB0jiGCME+QL2b5hfWtmRaa7sYqWU7mEWLi4G2+WloN7cGq69Zz1zJquWSPyXEWNrYiGgF1t65BPtVV/kfX9F52dFeHpv47+eXoLY3WIJANiDY7D5j5lVSV1OKNk3cdPidK6O3j2sGh1x423WpNNpathoI48QxiZ7i3fDSwAHpCmpG9iKE9VS+Hjb7ildE+CP+9f5X/KudronwR/3r/K/5Vlpf+GXXib/AMZ/yo+f0Z0RCELwT7EEIQgJ/L/xo9Ufi5LFUVeTGSOu697W1G3D/wBr494YvS6V0RqJKxxzoylJtE6hUXeGL0ulHeGL0ulW2sSuwmTqFRd4YvS6Ud4YvS6U2sRsJk6hUXeGL0ulHeGL0ulNrEbCZOoVF3hi9LpR3hi9LpTaxGwmTqFRd4YvS6Ud4YvS6U2sRsJk6hUXeGL0ulHeGL0ulNrEbCZOoVF3hi9LpR3hi9LpTaxGwmTqFRd4YvS6Ud4YvS6U2sRsJk6hUXeGL0ulHeGL0ulNrEbCZOoVF3hi9LpR3hi9LpTaxGwmTqFRd4YvS6Ud4YvS6U2sRsJk6qTIvxLed35ivPeGL0ulbKanEbQ1uwX2+c3WdSakrI1pUpQldnEs5MrTOqJQXuc1krrNOzU473MvtkTOANdgqgZYXNLS2wJZfY5hOsEc66HU/BzRyPe926Xe4uNn75NzvL5+DGi+l9/9F2qtQvez4WPGeg6Up6ya4+LIeS2TqqCanfusb24238Ulhu0tePZtWPOCjjG5zxXEdRjcGO8pha6zm8Bbc6iulVfwe0srsUhlcbADx7WA2AACwA4AvEnwcUjg0OMxDRhbeQnCNthq1C5Vo6XTTTd7+In/AB1ZpxSVvDJ+P/hzvLtSaiKCc6iB3O4elEAQ5vmIds3iCmHwcVb210bA5wY4PxNvqJDCQSOHzq6nzBpXxRxEPDY8RFnWuX2uXG2s6gPYveScxaamlbLHumJt7XdcawRstwFRLSqbpuHxt9i0P4+uq8al14X+5OfC5/df83/iXO13HL2bENZg3bF4mK2F1vKte/uhKfBjRfS+/wDomj6VTp01F9bxpn8dWrVpTjaz/ByRC634MaL6X3/0R4MaL6X3/wBFvjqWZydkV8jkiF1vwY0X0vv/AKI8GNF9L7/6JjqWY7Ir5HJELrfgxovpff8A0R4MaL6X3/0THUsx2RXyOSIXW/BjRfS+/wDojwY0X0vv/omOpZjsivkckQut+DGi+l9/9EeDGi+l9/8ARMdSzHZFfI5Ihdb8GNF9L7/6I8GNF9L7/wCiY6lmOyK+RyRC634MaL6X3/0R4MaL6X3/ANEx1LMdkV8jkiF1vwY0X0vv/ojwY0X0vv8A6JjqWY7Ir5HJELrfgxovpff/AER4MaL6X3/0THUsx2RXyOSIXW/BjRfS+/8AojwY0X0vv/omOpZjsivkckQut+DGi+l9/wDRHgxovpff/RMdSzHZFfI5IuifBH/ev8r/AJU38GNF9L7/AOibZBzYho8e44vHw3xOv5N7W94rDSNKp1Kbijr0P+OrUa0ZytZfgboQheWfQAhCEAIQhACEIQAhCEAIQhACEIQAhCEAIQhACEIQAhCEAIQhACEIQAhCEAIQhACEIQAhCEAIQhACEIQAhCEAIQhACEIQAhCEAIQhACEIQAhCEAIQhACEIQAhCEAIQhACEIQAhCEB/9k="/>
          <p:cNvSpPr>
            <a:spLocks noChangeAspect="1" noChangeArrowheads="1"/>
          </p:cNvSpPr>
          <p:nvPr/>
        </p:nvSpPr>
        <p:spPr bwMode="auto">
          <a:xfrm>
            <a:off x="155575" y="-136525"/>
            <a:ext cx="280988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18813" y="4500563"/>
            <a:ext cx="9074150" cy="16527601"/>
          </a:xfrm>
          <a:prstGeom prst="rect">
            <a:avLst/>
          </a:prstGeom>
          <a:ln w="952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GB" sz="34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1</a:t>
            </a:r>
            <a:r>
              <a:rPr lang="en-GB" sz="3400" b="1" u="sng" baseline="30000" dirty="0">
                <a:solidFill>
                  <a:srgbClr val="000000"/>
                </a:solidFill>
                <a:latin typeface="Arial" charset="0"/>
                <a:cs typeface="Arial" charset="0"/>
              </a:rPr>
              <a:t>st</a:t>
            </a:r>
            <a:r>
              <a:rPr lang="en-GB" sz="34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 Audit Cycle Results (only verbal information on opioids)</a:t>
            </a: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Arial" charset="0"/>
                <a:cs typeface="Arial" charset="0"/>
              </a:rPr>
              <a:t>NICE have set high standards of 100% for their criteria, which we will use for the purpose of this audit. Below is a graph of percentage correct answers in the survey.</a:t>
            </a:r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000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800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750" y="4500563"/>
            <a:ext cx="9144000" cy="16558379"/>
          </a:xfrm>
          <a:prstGeom prst="rect">
            <a:avLst/>
          </a:prstGeom>
          <a:ln w="952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GB" sz="34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Background</a:t>
            </a: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GB" sz="2800" dirty="0">
                <a:solidFill>
                  <a:srgbClr val="000000"/>
                </a:solidFill>
                <a:latin typeface="Arial" charset="0"/>
                <a:cs typeface="Arial" charset="0"/>
              </a:rPr>
              <a:t>The National Institute For Clinical Excellence (NICE) states that patients on strong opioids should be provided with written </a:t>
            </a:r>
            <a:r>
              <a:rPr lang="en-GB" sz="2800" b="1" dirty="0">
                <a:solidFill>
                  <a:srgbClr val="000000"/>
                </a:solidFill>
                <a:latin typeface="Arial" charset="0"/>
                <a:cs typeface="Arial" charset="0"/>
              </a:rPr>
              <a:t>and </a:t>
            </a:r>
            <a:r>
              <a:rPr lang="en-GB" sz="2800" dirty="0">
                <a:solidFill>
                  <a:srgbClr val="000000"/>
                </a:solidFill>
                <a:latin typeface="Arial" charset="0"/>
                <a:cs typeface="Arial" charset="0"/>
              </a:rPr>
              <a:t>verbal information about their pain relief and indicate which aspects of communication should be covered. NICE have set a list of key criteria that should be discussed when first prescribing opioids (CG140 Opioids in Palliative Care) and have made an </a:t>
            </a:r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audit </a:t>
            </a:r>
            <a:r>
              <a:rPr lang="en-GB" sz="2800" dirty="0">
                <a:solidFill>
                  <a:srgbClr val="000000"/>
                </a:solidFill>
                <a:latin typeface="Arial" charset="0"/>
                <a:cs typeface="Arial" charset="0"/>
              </a:rPr>
              <a:t>t</a:t>
            </a:r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ool </a:t>
            </a:r>
            <a:r>
              <a:rPr lang="en-GB" sz="2800" dirty="0">
                <a:solidFill>
                  <a:srgbClr val="000000"/>
                </a:solidFill>
                <a:latin typeface="Arial" charset="0"/>
                <a:cs typeface="Arial" charset="0"/>
              </a:rPr>
              <a:t>available on their website.</a:t>
            </a:r>
          </a:p>
          <a:p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GB" sz="32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Method</a:t>
            </a:r>
          </a:p>
          <a:p>
            <a:endParaRPr lang="en-GB" sz="32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u="sng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0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000" b="1" u="sng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000" b="1" u="sng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2000" b="1" u="sng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821650" y="4500563"/>
            <a:ext cx="8858250" cy="16542990"/>
          </a:xfrm>
          <a:prstGeom prst="rect">
            <a:avLst/>
          </a:prstGeom>
          <a:ln w="952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GB" sz="34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2</a:t>
            </a:r>
            <a:r>
              <a:rPr lang="en-GB" sz="3400" b="1" u="sng" baseline="30000" dirty="0">
                <a:solidFill>
                  <a:srgbClr val="000000"/>
                </a:solidFill>
                <a:latin typeface="Arial" charset="0"/>
                <a:cs typeface="Arial" charset="0"/>
              </a:rPr>
              <a:t>nd</a:t>
            </a:r>
            <a:r>
              <a:rPr lang="en-GB" sz="3400" b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 Audit Cycle Results (verbal and written information on opioids)</a:t>
            </a: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A NICE and AWMSG approved patient opioid manual was used as the intervention in this audit. </a:t>
            </a:r>
          </a:p>
          <a:p>
            <a:r>
              <a:rPr lang="en-GB" sz="11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The opioid patient information manual  (In English and Welsh) can be found on </a:t>
            </a:r>
          </a:p>
          <a:p>
            <a:r>
              <a:rPr lang="en-GB" sz="1100" b="1" dirty="0">
                <a:solidFill>
                  <a:srgbClr val="000000"/>
                </a:solidFill>
                <a:latin typeface="Arial" charset="0"/>
                <a:cs typeface="Arial" charset="0"/>
              </a:rPr>
              <a:t>NICE: </a:t>
            </a:r>
            <a:r>
              <a:rPr lang="en-GB" sz="1100" dirty="0">
                <a:solidFill>
                  <a:srgbClr val="000000"/>
                </a:solidFill>
                <a:latin typeface="Arial" charset="0"/>
                <a:cs typeface="Arial" charset="0"/>
              </a:rPr>
              <a:t>http://www.nice.org.uk/usingguidance/sharedlearningimplementingniceguidance/examplesofimplementation/eximpresults.jsp?o=627</a:t>
            </a:r>
          </a:p>
          <a:p>
            <a:r>
              <a:rPr lang="en-GB" sz="1100" b="1" dirty="0">
                <a:solidFill>
                  <a:srgbClr val="000000"/>
                </a:solidFill>
                <a:latin typeface="Arial" charset="0"/>
                <a:cs typeface="Arial" charset="0"/>
              </a:rPr>
              <a:t>AWMSG: </a:t>
            </a:r>
            <a:r>
              <a:rPr lang="en-GB" sz="1100" dirty="0">
                <a:solidFill>
                  <a:srgbClr val="000000"/>
                </a:solidFill>
                <a:latin typeface="Arial" charset="0"/>
                <a:cs typeface="Arial" charset="0"/>
              </a:rPr>
              <a:t>http://www.awmsg.org/medman_patient_leaflets.html#</a:t>
            </a: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endParaRPr lang="en-GB" sz="3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The use of the patient opioid manual improved patients knowledge and understanding when compared to no intervention (p&lt;0.01).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Patient knowledge regarding side effects improved when compared to no intervention (p=0.016).</a:t>
            </a:r>
          </a:p>
          <a:p>
            <a:endParaRPr lang="en-GB" sz="2800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Amongst the 40 patients 58% had their oral opioid started in the Velindre Cancer Centre, 30% in the community, 5% in another hospital and in 7% it was unclear.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77% of patients were on MST and 33% of patients were on Oxycontin as their long acting oral opioid.</a:t>
            </a:r>
          </a:p>
          <a:p>
            <a:pPr marL="457200" indent="-457200">
              <a:buFont typeface="Arial" pitchFamily="34" charset="0"/>
              <a:buChar char="•"/>
            </a:pPr>
            <a:endParaRPr lang="en-GB" sz="28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Hallucinations and addiction were raised as areas of concern by 2 patients and 5 patients respectively.</a:t>
            </a:r>
          </a:p>
          <a:p>
            <a:r>
              <a:rPr lang="en-GB" sz="28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endParaRPr lang="en-GB" sz="2800" b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grpSp>
        <p:nvGrpSpPr>
          <p:cNvPr id="13320" name="Group 18"/>
          <p:cNvGrpSpPr>
            <a:grpSpLocks/>
          </p:cNvGrpSpPr>
          <p:nvPr/>
        </p:nvGrpSpPr>
        <p:grpSpPr bwMode="auto">
          <a:xfrm>
            <a:off x="1098145" y="10211014"/>
            <a:ext cx="8281209" cy="10508487"/>
            <a:chOff x="954017" y="12061590"/>
            <a:chExt cx="7993110" cy="8328276"/>
          </a:xfrm>
        </p:grpSpPr>
        <p:grpSp>
          <p:nvGrpSpPr>
            <p:cNvPr id="13327" name="Group 17"/>
            <p:cNvGrpSpPr>
              <a:grpSpLocks/>
            </p:cNvGrpSpPr>
            <p:nvPr/>
          </p:nvGrpSpPr>
          <p:grpSpPr bwMode="auto">
            <a:xfrm>
              <a:off x="954017" y="12061590"/>
              <a:ext cx="7993110" cy="8328276"/>
              <a:chOff x="954017" y="11917570"/>
              <a:chExt cx="7993110" cy="8328276"/>
            </a:xfrm>
          </p:grpSpPr>
          <p:sp>
            <p:nvSpPr>
              <p:cNvPr id="13329" name="TextBox 11"/>
              <p:cNvSpPr txBox="1">
                <a:spLocks noChangeArrowheads="1"/>
              </p:cNvSpPr>
              <p:nvPr/>
            </p:nvSpPr>
            <p:spPr bwMode="auto">
              <a:xfrm>
                <a:off x="954017" y="11917570"/>
                <a:ext cx="7993110" cy="1419019"/>
              </a:xfrm>
              <a:prstGeom prst="rect">
                <a:avLst/>
              </a:prstGeom>
              <a:solidFill>
                <a:schemeClr val="tx2">
                  <a:alpha val="8784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bg1"/>
                    </a:solidFill>
                    <a:cs typeface="Arial" charset="0"/>
                  </a:rPr>
                  <a:t>1. Aim: to </a:t>
                </a:r>
                <a:r>
                  <a:rPr lang="en-GB" sz="2800" dirty="0" smtClean="0">
                    <a:solidFill>
                      <a:schemeClr val="bg1"/>
                    </a:solidFill>
                    <a:cs typeface="Arial" charset="0"/>
                  </a:rPr>
                  <a:t>measure </a:t>
                </a:r>
                <a:r>
                  <a:rPr lang="en-GB" sz="2800" dirty="0">
                    <a:solidFill>
                      <a:schemeClr val="bg1"/>
                    </a:solidFill>
                    <a:cs typeface="Arial" charset="0"/>
                  </a:rPr>
                  <a:t>healthcare  </a:t>
                </a:r>
                <a:r>
                  <a:rPr lang="en-GB" sz="2800" dirty="0" smtClean="0">
                    <a:solidFill>
                      <a:schemeClr val="bg1"/>
                    </a:solidFill>
                    <a:cs typeface="Arial" charset="0"/>
                  </a:rPr>
                  <a:t>             </a:t>
                </a:r>
                <a:r>
                  <a:rPr lang="en-GB" sz="2800" dirty="0">
                    <a:solidFill>
                      <a:schemeClr val="bg1"/>
                    </a:solidFill>
                    <a:cs typeface="Arial" charset="0"/>
                  </a:rPr>
                  <a:t>professional	          patient information transfer with regard to using oral morphine (MST, Oxycontin)</a:t>
                </a:r>
              </a:p>
            </p:txBody>
          </p:sp>
          <p:sp>
            <p:nvSpPr>
              <p:cNvPr id="13330" name="TextBox 13"/>
              <p:cNvSpPr txBox="1">
                <a:spLocks noChangeArrowheads="1"/>
              </p:cNvSpPr>
              <p:nvPr/>
            </p:nvSpPr>
            <p:spPr bwMode="auto">
              <a:xfrm>
                <a:off x="954017" y="13934126"/>
                <a:ext cx="7993110" cy="1079406"/>
              </a:xfrm>
              <a:prstGeom prst="rect">
                <a:avLst/>
              </a:prstGeom>
              <a:solidFill>
                <a:schemeClr val="tx2">
                  <a:alpha val="8784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bg1"/>
                    </a:solidFill>
                    <a:cs typeface="Arial" charset="0"/>
                  </a:rPr>
                  <a:t>2. Using the audit tool provided by CG140 a survey of 40 inpatients </a:t>
                </a:r>
                <a:r>
                  <a:rPr lang="en-GB" sz="2800" dirty="0" smtClean="0">
                    <a:solidFill>
                      <a:schemeClr val="bg1"/>
                    </a:solidFill>
                    <a:cs typeface="Arial" charset="0"/>
                  </a:rPr>
                  <a:t>in total at </a:t>
                </a:r>
                <a:r>
                  <a:rPr lang="en-GB" sz="2800" dirty="0">
                    <a:solidFill>
                      <a:schemeClr val="bg1"/>
                    </a:solidFill>
                    <a:cs typeface="Arial" charset="0"/>
                  </a:rPr>
                  <a:t>Velindre Cancer Centre was </a:t>
                </a:r>
                <a:r>
                  <a:rPr lang="en-GB" sz="2800" dirty="0" smtClean="0">
                    <a:solidFill>
                      <a:schemeClr val="bg1"/>
                    </a:solidFill>
                    <a:cs typeface="Arial" charset="0"/>
                  </a:rPr>
                  <a:t>conducted.</a:t>
                </a:r>
                <a:endParaRPr lang="en-GB" sz="2800" dirty="0">
                  <a:solidFill>
                    <a:schemeClr val="bg1"/>
                  </a:solidFill>
                  <a:cs typeface="Arial" charset="0"/>
                </a:endParaRPr>
              </a:p>
            </p:txBody>
          </p:sp>
          <p:sp>
            <p:nvSpPr>
              <p:cNvPr id="13331" name="TextBox 14"/>
              <p:cNvSpPr txBox="1">
                <a:spLocks noChangeArrowheads="1"/>
              </p:cNvSpPr>
              <p:nvPr/>
            </p:nvSpPr>
            <p:spPr bwMode="auto">
              <a:xfrm>
                <a:off x="954017" y="15518070"/>
                <a:ext cx="3816530" cy="3108543"/>
              </a:xfrm>
              <a:prstGeom prst="rect">
                <a:avLst/>
              </a:prstGeom>
              <a:solidFill>
                <a:schemeClr val="tx2">
                  <a:alpha val="8784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 sz="2800" dirty="0">
                    <a:solidFill>
                      <a:schemeClr val="bg1"/>
                    </a:solidFill>
                    <a:cs typeface="Arial" charset="0"/>
                  </a:rPr>
                  <a:t>3. Patients were selected at random throughout. Patients were excluded from the audit if they lacked capacity or were in the terminal phase of life. </a:t>
                </a:r>
              </a:p>
            </p:txBody>
          </p:sp>
          <p:sp>
            <p:nvSpPr>
              <p:cNvPr id="13332" name="TextBox 15"/>
              <p:cNvSpPr txBox="1">
                <a:spLocks noChangeArrowheads="1"/>
              </p:cNvSpPr>
              <p:nvPr/>
            </p:nvSpPr>
            <p:spPr bwMode="auto">
              <a:xfrm>
                <a:off x="5275218" y="15517671"/>
                <a:ext cx="3671909" cy="3093467"/>
              </a:xfrm>
              <a:prstGeom prst="rect">
                <a:avLst/>
              </a:prstGeom>
              <a:solidFill>
                <a:schemeClr val="tx2">
                  <a:alpha val="8784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 sz="2800" dirty="0">
                    <a:solidFill>
                      <a:schemeClr val="bg1"/>
                    </a:solidFill>
                    <a:cs typeface="Arial" charset="0"/>
                  </a:rPr>
                  <a:t>4. An accredited patient information manual was used as the intervention after the first audit data collection to improve patient’s understanding of their oral morphine</a:t>
                </a:r>
              </a:p>
            </p:txBody>
          </p:sp>
          <p:sp>
            <p:nvSpPr>
              <p:cNvPr id="13333" name="TextBox 16"/>
              <p:cNvSpPr txBox="1">
                <a:spLocks noChangeArrowheads="1"/>
              </p:cNvSpPr>
              <p:nvPr/>
            </p:nvSpPr>
            <p:spPr bwMode="auto">
              <a:xfrm>
                <a:off x="954017" y="18830763"/>
                <a:ext cx="7993110" cy="1415083"/>
              </a:xfrm>
              <a:prstGeom prst="rect">
                <a:avLst/>
              </a:prstGeom>
              <a:solidFill>
                <a:schemeClr val="tx2">
                  <a:alpha val="87842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GB" sz="2800">
                    <a:solidFill>
                      <a:schemeClr val="bg1"/>
                    </a:solidFill>
                    <a:cs typeface="Arial" charset="0"/>
                  </a:rPr>
                  <a:t>5. A second audit cycle was conducted (Using the same audit collection tool) to see if the Patient Opioid Manual improved patient’s understanding.</a:t>
                </a:r>
              </a:p>
            </p:txBody>
          </p:sp>
        </p:grpSp>
        <p:sp>
          <p:nvSpPr>
            <p:cNvPr id="13" name="Left-Right Arrow 12"/>
            <p:cNvSpPr/>
            <p:nvPr/>
          </p:nvSpPr>
          <p:spPr>
            <a:xfrm>
              <a:off x="3617858" y="12458412"/>
              <a:ext cx="1584335" cy="339420"/>
            </a:xfrm>
            <a:prstGeom prst="leftRightArrow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95232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</p:grpSp>
      <p:grpSp>
        <p:nvGrpSpPr>
          <p:cNvPr id="13321" name="Group 39"/>
          <p:cNvGrpSpPr>
            <a:grpSpLocks/>
          </p:cNvGrpSpPr>
          <p:nvPr/>
        </p:nvGrpSpPr>
        <p:grpSpPr bwMode="auto">
          <a:xfrm>
            <a:off x="21182012" y="7668278"/>
            <a:ext cx="8137525" cy="4897437"/>
            <a:chOff x="21116817" y="7164910"/>
            <a:chExt cx="8137130" cy="4896680"/>
          </a:xfrm>
        </p:grpSpPr>
        <p:graphicFrame>
          <p:nvGraphicFramePr>
            <p:cNvPr id="32" name="Chart 31"/>
            <p:cNvGraphicFramePr/>
            <p:nvPr>
              <p:extLst>
                <p:ext uri="{D42A27DB-BD31-4B8C-83A1-F6EECF244321}">
                  <p14:modId xmlns:p14="http://schemas.microsoft.com/office/powerpoint/2010/main" val="408508884"/>
                </p:ext>
              </p:extLst>
            </p:nvPr>
          </p:nvGraphicFramePr>
          <p:xfrm>
            <a:off x="21116817" y="7164910"/>
            <a:ext cx="8137130" cy="48966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38" name="Straight Connector 37"/>
            <p:cNvCxnSpPr/>
            <p:nvPr/>
          </p:nvCxnSpPr>
          <p:spPr>
            <a:xfrm>
              <a:off x="22485176" y="7452203"/>
              <a:ext cx="6624316" cy="0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22" name="Group 46"/>
          <p:cNvGrpSpPr>
            <a:grpSpLocks/>
          </p:cNvGrpSpPr>
          <p:nvPr/>
        </p:nvGrpSpPr>
        <p:grpSpPr bwMode="auto">
          <a:xfrm>
            <a:off x="11243974" y="7682231"/>
            <a:ext cx="8135938" cy="4829175"/>
            <a:chOff x="11251447" y="7236920"/>
            <a:chExt cx="8137130" cy="4829201"/>
          </a:xfrm>
        </p:grpSpPr>
        <p:graphicFrame>
          <p:nvGraphicFramePr>
            <p:cNvPr id="31" name="Chart 30"/>
            <p:cNvGraphicFramePr/>
            <p:nvPr>
              <p:extLst>
                <p:ext uri="{D42A27DB-BD31-4B8C-83A1-F6EECF244321}">
                  <p14:modId xmlns:p14="http://schemas.microsoft.com/office/powerpoint/2010/main" val="3175406554"/>
                </p:ext>
              </p:extLst>
            </p:nvPr>
          </p:nvGraphicFramePr>
          <p:xfrm>
            <a:off x="11251447" y="7236920"/>
            <a:ext cx="8137130" cy="48292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46" name="Straight Connector 45"/>
            <p:cNvCxnSpPr/>
            <p:nvPr/>
          </p:nvCxnSpPr>
          <p:spPr>
            <a:xfrm>
              <a:off x="12707398" y="7487746"/>
              <a:ext cx="6554160" cy="0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220" y="12733586"/>
            <a:ext cx="8145462" cy="7985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9"/>
            <a:ext cx="7899304" cy="4208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457</Words>
  <Application>Microsoft Office PowerPoint</Application>
  <PresentationFormat>Custom</PresentationFormat>
  <Paragraphs>100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</dc:creator>
  <cp:lastModifiedBy>(pcmd) James Holloway</cp:lastModifiedBy>
  <cp:revision>67</cp:revision>
  <dcterms:created xsi:type="dcterms:W3CDTF">2013-09-21T14:33:01Z</dcterms:created>
  <dcterms:modified xsi:type="dcterms:W3CDTF">2013-10-17T15:10:04Z</dcterms:modified>
</cp:coreProperties>
</file>