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42"/>
  </p:handoutMasterIdLst>
  <p:sldIdLst>
    <p:sldId id="257" r:id="rId2"/>
    <p:sldId id="289" r:id="rId3"/>
    <p:sldId id="290" r:id="rId4"/>
    <p:sldId id="291" r:id="rId5"/>
    <p:sldId id="292" r:id="rId6"/>
    <p:sldId id="259" r:id="rId7"/>
    <p:sldId id="260" r:id="rId8"/>
    <p:sldId id="295" r:id="rId9"/>
    <p:sldId id="283" r:id="rId10"/>
    <p:sldId id="298" r:id="rId11"/>
    <p:sldId id="303" r:id="rId12"/>
    <p:sldId id="299" r:id="rId13"/>
    <p:sldId id="302" r:id="rId14"/>
    <p:sldId id="301" r:id="rId15"/>
    <p:sldId id="293" r:id="rId16"/>
    <p:sldId id="294" r:id="rId17"/>
    <p:sldId id="296" r:id="rId18"/>
    <p:sldId id="300" r:id="rId19"/>
    <p:sldId id="288" r:id="rId20"/>
    <p:sldId id="262" r:id="rId21"/>
    <p:sldId id="266" r:id="rId22"/>
    <p:sldId id="265" r:id="rId23"/>
    <p:sldId id="274" r:id="rId24"/>
    <p:sldId id="275" r:id="rId25"/>
    <p:sldId id="273" r:id="rId26"/>
    <p:sldId id="267" r:id="rId27"/>
    <p:sldId id="268" r:id="rId28"/>
    <p:sldId id="264" r:id="rId29"/>
    <p:sldId id="282" r:id="rId30"/>
    <p:sldId id="276" r:id="rId31"/>
    <p:sldId id="277" r:id="rId32"/>
    <p:sldId id="278" r:id="rId33"/>
    <p:sldId id="279" r:id="rId34"/>
    <p:sldId id="280" r:id="rId35"/>
    <p:sldId id="284" r:id="rId36"/>
    <p:sldId id="285" r:id="rId37"/>
    <p:sldId id="286" r:id="rId38"/>
    <p:sldId id="287" r:id="rId39"/>
    <p:sldId id="304" r:id="rId40"/>
    <p:sldId id="272" r:id="rId41"/>
  </p:sldIdLst>
  <p:sldSz cx="9144000" cy="6858000" type="screen4x3"/>
  <p:notesSz cx="6794500" cy="9931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sorterViewPr>
    <p:cViewPr>
      <p:scale>
        <a:sx n="100" d="100"/>
        <a:sy n="100" d="100"/>
      </p:scale>
      <p:origin x="0" y="188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813"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100" y="0"/>
            <a:ext cx="2944813" cy="496888"/>
          </a:xfrm>
          <a:prstGeom prst="rect">
            <a:avLst/>
          </a:prstGeom>
        </p:spPr>
        <p:txBody>
          <a:bodyPr vert="horz" lIns="91440" tIns="45720" rIns="91440" bIns="45720" rtlCol="0"/>
          <a:lstStyle>
            <a:lvl1pPr algn="r">
              <a:defRPr sz="1200"/>
            </a:lvl1pPr>
          </a:lstStyle>
          <a:p>
            <a:fld id="{26511935-9D23-45A4-A14D-DD08698EE957}" type="datetimeFigureOut">
              <a:rPr lang="en-GB" smtClean="0"/>
              <a:t>07/11/2014</a:t>
            </a:fld>
            <a:endParaRPr lang="en-GB"/>
          </a:p>
        </p:txBody>
      </p:sp>
      <p:sp>
        <p:nvSpPr>
          <p:cNvPr id="4" name="Footer Placeholder 3"/>
          <p:cNvSpPr>
            <a:spLocks noGrp="1"/>
          </p:cNvSpPr>
          <p:nvPr>
            <p:ph type="ftr" sz="quarter" idx="2"/>
          </p:nvPr>
        </p:nvSpPr>
        <p:spPr>
          <a:xfrm>
            <a:off x="0" y="9432925"/>
            <a:ext cx="2944813" cy="49688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100" y="9432925"/>
            <a:ext cx="2944813" cy="496888"/>
          </a:xfrm>
          <a:prstGeom prst="rect">
            <a:avLst/>
          </a:prstGeom>
        </p:spPr>
        <p:txBody>
          <a:bodyPr vert="horz" lIns="91440" tIns="45720" rIns="91440" bIns="45720" rtlCol="0" anchor="b"/>
          <a:lstStyle>
            <a:lvl1pPr algn="r">
              <a:defRPr sz="1200"/>
            </a:lvl1pPr>
          </a:lstStyle>
          <a:p>
            <a:fld id="{0BC50D4A-393C-4A5D-BFA1-22CB43FFAFC3}" type="slidenum">
              <a:rPr lang="en-GB" smtClean="0"/>
              <a:t>‹#›</a:t>
            </a:fld>
            <a:endParaRPr lang="en-GB"/>
          </a:p>
        </p:txBody>
      </p:sp>
    </p:spTree>
    <p:extLst>
      <p:ext uri="{BB962C8B-B14F-4D97-AF65-F5344CB8AC3E}">
        <p14:creationId xmlns:p14="http://schemas.microsoft.com/office/powerpoint/2010/main" val="116934771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585AC33-A579-4EA0-AB42-32B19CA055E0}"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832912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3CCC96B-6C91-4E83-A4B7-CAB0EC20DFAA}"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9019000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61F19D-FF82-4264-9D84-20E98FE6DAB3}"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231200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1B31A7C-178B-4B2B-A9B3-6B2382638AA0}"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854429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7AB0099-A890-4660-92D9-314B2F357B9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95187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F9F2697-5976-446E-BC51-EF2855E7D792}"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5485333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5984A43-C5D8-4A92-9E74-DBF9A7983352}"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1406436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3C90F1D-B546-44E3-80C9-7F2799EBB1A2}"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025513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9CFF8AD1-3574-47A4-A237-10FEA0D048E6}"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738627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69A4FD3-2ECC-4CC3-9950-07E008FAACCC}"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9912520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93AE45E-05A8-4396-921A-033FC1FE2D7C}"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7357612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3048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27" name="Rectangle 3"/>
          <p:cNvSpPr>
            <a:spLocks noGrp="1" noChangeArrowheads="1"/>
          </p:cNvSpPr>
          <p:nvPr>
            <p:ph type="body" idx="1"/>
          </p:nvPr>
        </p:nvSpPr>
        <p:spPr bwMode="auto">
          <a:xfrm>
            <a:off x="457200" y="18288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ＭＳ Ｐゴシック" pitchFamily="-65" charset="-128"/>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ＭＳ Ｐゴシック" pitchFamily="-65" charset="-128"/>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pitchFamily="-65" charset="-128"/>
              </a:defRPr>
            </a:lvl1pPr>
          </a:lstStyle>
          <a:p>
            <a:pPr fontAlgn="base">
              <a:spcBef>
                <a:spcPct val="0"/>
              </a:spcBef>
              <a:spcAft>
                <a:spcPct val="0"/>
              </a:spcAft>
              <a:defRPr/>
            </a:pPr>
            <a:fld id="{59BC5774-3093-4211-9D83-55F6BE5B5C85}" type="slidenum">
              <a:rPr lang="en-GB">
                <a:solidFill>
                  <a:srgbClr val="000000"/>
                </a:solidFill>
              </a:rPr>
              <a:pPr fontAlgn="base">
                <a:spcBef>
                  <a:spcPct val="0"/>
                </a:spcBef>
                <a:spcAft>
                  <a:spcPct val="0"/>
                </a:spcAft>
                <a:defRPr/>
              </a:pPr>
              <a:t>‹#›</a:t>
            </a:fld>
            <a:endParaRPr lang="en-GB">
              <a:solidFill>
                <a:srgbClr val="000000"/>
              </a:solidFill>
            </a:endParaRPr>
          </a:p>
        </p:txBody>
      </p:sp>
      <p:pic>
        <p:nvPicPr>
          <p:cNvPr id="1031" name="Picture 9" descr="Powerpoint bands.tif"/>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6103938"/>
            <a:ext cx="9144000" cy="75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099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rgbClr val="0000FF"/>
          </a:solidFill>
          <a:latin typeface="+mj-lt"/>
          <a:ea typeface="ＭＳ Ｐゴシック" pitchFamily="-65" charset="-128"/>
          <a:cs typeface="ＭＳ Ｐゴシック" pitchFamily="-65" charset="-128"/>
        </a:defRPr>
      </a:lvl1pPr>
      <a:lvl2pPr algn="ctr" rtl="0" eaLnBrk="0" fontAlgn="base" hangingPunct="0">
        <a:spcBef>
          <a:spcPct val="0"/>
        </a:spcBef>
        <a:spcAft>
          <a:spcPct val="0"/>
        </a:spcAft>
        <a:defRPr sz="4400">
          <a:solidFill>
            <a:srgbClr val="0000FF"/>
          </a:solidFill>
          <a:latin typeface="Arial" pitchFamily="-65" charset="0"/>
          <a:ea typeface="ＭＳ Ｐゴシック" pitchFamily="-65" charset="-128"/>
          <a:cs typeface="ＭＳ Ｐゴシック" pitchFamily="-65" charset="-128"/>
        </a:defRPr>
      </a:lvl2pPr>
      <a:lvl3pPr algn="ctr" rtl="0" eaLnBrk="0" fontAlgn="base" hangingPunct="0">
        <a:spcBef>
          <a:spcPct val="0"/>
        </a:spcBef>
        <a:spcAft>
          <a:spcPct val="0"/>
        </a:spcAft>
        <a:defRPr sz="4400">
          <a:solidFill>
            <a:srgbClr val="0000FF"/>
          </a:solidFill>
          <a:latin typeface="Arial" pitchFamily="-65" charset="0"/>
          <a:ea typeface="ＭＳ Ｐゴシック" pitchFamily="-65" charset="-128"/>
          <a:cs typeface="ＭＳ Ｐゴシック" pitchFamily="-65" charset="-128"/>
        </a:defRPr>
      </a:lvl3pPr>
      <a:lvl4pPr algn="ctr" rtl="0" eaLnBrk="0" fontAlgn="base" hangingPunct="0">
        <a:spcBef>
          <a:spcPct val="0"/>
        </a:spcBef>
        <a:spcAft>
          <a:spcPct val="0"/>
        </a:spcAft>
        <a:defRPr sz="4400">
          <a:solidFill>
            <a:srgbClr val="0000FF"/>
          </a:solidFill>
          <a:latin typeface="Arial" pitchFamily="-65" charset="0"/>
          <a:ea typeface="ＭＳ Ｐゴシック" pitchFamily="-65" charset="-128"/>
          <a:cs typeface="ＭＳ Ｐゴシック" pitchFamily="-65" charset="-128"/>
        </a:defRPr>
      </a:lvl4pPr>
      <a:lvl5pPr algn="ctr" rtl="0" eaLnBrk="0" fontAlgn="base" hangingPunct="0">
        <a:spcBef>
          <a:spcPct val="0"/>
        </a:spcBef>
        <a:spcAft>
          <a:spcPct val="0"/>
        </a:spcAft>
        <a:defRPr sz="4400">
          <a:solidFill>
            <a:srgbClr val="0000FF"/>
          </a:solidFill>
          <a:latin typeface="Arial" pitchFamily="-65" charset="0"/>
          <a:ea typeface="ＭＳ Ｐゴシック" pitchFamily="-65" charset="-128"/>
          <a:cs typeface="ＭＳ Ｐゴシック" pitchFamily="-65" charset="-128"/>
        </a:defRPr>
      </a:lvl5pPr>
      <a:lvl6pPr marL="457200" algn="ctr" rtl="0" fontAlgn="base">
        <a:spcBef>
          <a:spcPct val="0"/>
        </a:spcBef>
        <a:spcAft>
          <a:spcPct val="0"/>
        </a:spcAft>
        <a:defRPr sz="4400">
          <a:solidFill>
            <a:schemeClr val="tx2"/>
          </a:solidFill>
          <a:latin typeface="Arial" pitchFamily="-65" charset="0"/>
        </a:defRPr>
      </a:lvl6pPr>
      <a:lvl7pPr marL="914400" algn="ctr" rtl="0" fontAlgn="base">
        <a:spcBef>
          <a:spcPct val="0"/>
        </a:spcBef>
        <a:spcAft>
          <a:spcPct val="0"/>
        </a:spcAft>
        <a:defRPr sz="4400">
          <a:solidFill>
            <a:schemeClr val="tx2"/>
          </a:solidFill>
          <a:latin typeface="Arial" pitchFamily="-65" charset="0"/>
        </a:defRPr>
      </a:lvl7pPr>
      <a:lvl8pPr marL="1371600" algn="ctr" rtl="0" fontAlgn="base">
        <a:spcBef>
          <a:spcPct val="0"/>
        </a:spcBef>
        <a:spcAft>
          <a:spcPct val="0"/>
        </a:spcAft>
        <a:defRPr sz="4400">
          <a:solidFill>
            <a:schemeClr val="tx2"/>
          </a:solidFill>
          <a:latin typeface="Arial" pitchFamily="-65" charset="0"/>
        </a:defRPr>
      </a:lvl8pPr>
      <a:lvl9pPr marL="1828800" algn="ctr" rtl="0" fontAlgn="base">
        <a:spcBef>
          <a:spcPct val="0"/>
        </a:spcBef>
        <a:spcAft>
          <a:spcPct val="0"/>
        </a:spcAft>
        <a:defRPr sz="4400">
          <a:solidFill>
            <a:schemeClr val="tx2"/>
          </a:solidFill>
          <a:latin typeface="Arial" pitchFamily="-65" charset="0"/>
        </a:defRPr>
      </a:lvl9pPr>
    </p:titleStyle>
    <p:bodyStyle>
      <a:lvl1pPr marL="342900" indent="-342900" algn="l" rtl="0" eaLnBrk="0" fontAlgn="base" hangingPunct="0">
        <a:spcBef>
          <a:spcPct val="20000"/>
        </a:spcBef>
        <a:spcAft>
          <a:spcPct val="0"/>
        </a:spcAft>
        <a:buClr>
          <a:srgbClr val="FF3300"/>
        </a:buClr>
        <a:buChar char="•"/>
        <a:defRPr sz="3200">
          <a:solidFill>
            <a:srgbClr val="0000FF"/>
          </a:solidFill>
          <a:latin typeface="+mn-lt"/>
          <a:ea typeface="ＭＳ Ｐゴシック" pitchFamily="-65" charset="-128"/>
          <a:cs typeface="ＭＳ Ｐゴシック" pitchFamily="-65" charset="-128"/>
        </a:defRPr>
      </a:lvl1pPr>
      <a:lvl2pPr marL="742950" indent="-285750" algn="l" rtl="0" eaLnBrk="0" fontAlgn="base" hangingPunct="0">
        <a:spcBef>
          <a:spcPct val="20000"/>
        </a:spcBef>
        <a:spcAft>
          <a:spcPct val="0"/>
        </a:spcAft>
        <a:buClr>
          <a:srgbClr val="FF3300"/>
        </a:buClr>
        <a:buChar char="–"/>
        <a:defRPr sz="2800">
          <a:solidFill>
            <a:srgbClr val="0000FF"/>
          </a:solidFill>
          <a:latin typeface="+mn-lt"/>
          <a:ea typeface="ＭＳ Ｐゴシック" pitchFamily="-65" charset="-128"/>
        </a:defRPr>
      </a:lvl2pPr>
      <a:lvl3pPr marL="1143000" indent="-228600" algn="l" rtl="0" eaLnBrk="0" fontAlgn="base" hangingPunct="0">
        <a:spcBef>
          <a:spcPct val="20000"/>
        </a:spcBef>
        <a:spcAft>
          <a:spcPct val="0"/>
        </a:spcAft>
        <a:buClr>
          <a:srgbClr val="FF3300"/>
        </a:buClr>
        <a:buChar char="•"/>
        <a:defRPr sz="2400">
          <a:solidFill>
            <a:srgbClr val="0000FF"/>
          </a:solidFill>
          <a:latin typeface="+mn-lt"/>
          <a:ea typeface="ＭＳ Ｐゴシック" pitchFamily="-65" charset="-128"/>
        </a:defRPr>
      </a:lvl3pPr>
      <a:lvl4pPr marL="1600200" indent="-228600" algn="l" rtl="0" eaLnBrk="0" fontAlgn="base" hangingPunct="0">
        <a:spcBef>
          <a:spcPct val="20000"/>
        </a:spcBef>
        <a:spcAft>
          <a:spcPct val="0"/>
        </a:spcAft>
        <a:buClr>
          <a:srgbClr val="FF3300"/>
        </a:buClr>
        <a:buChar char="–"/>
        <a:defRPr sz="2000">
          <a:solidFill>
            <a:srgbClr val="0000FF"/>
          </a:solidFill>
          <a:latin typeface="+mn-lt"/>
          <a:ea typeface="ＭＳ Ｐゴシック" pitchFamily="-65" charset="-128"/>
        </a:defRPr>
      </a:lvl4pPr>
      <a:lvl5pPr marL="2057400" indent="-228600" algn="l" rtl="0" eaLnBrk="0" fontAlgn="base" hangingPunct="0">
        <a:spcBef>
          <a:spcPct val="20000"/>
        </a:spcBef>
        <a:spcAft>
          <a:spcPct val="0"/>
        </a:spcAft>
        <a:buClr>
          <a:srgbClr val="FF3300"/>
        </a:buClr>
        <a:buChar char="»"/>
        <a:defRPr sz="2000">
          <a:solidFill>
            <a:srgbClr val="0000FF"/>
          </a:solidFill>
          <a:latin typeface="+mn-lt"/>
          <a:ea typeface="ＭＳ Ｐゴシック" pitchFamily="-65"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65"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65"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65"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6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9.wmf"/></Relationships>
</file>

<file path=ppt/slides/_rels/slide40.xml.rels><?xml version="1.0" encoding="UTF-8" standalone="yes"?>
<Relationships xmlns="http://schemas.openxmlformats.org/package/2006/relationships"><Relationship Id="rId2" Type="http://schemas.openxmlformats.org/officeDocument/2006/relationships/hyperlink" Target="mailto:denise.milnes@solihull.gov.uk"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Subtitle 2"/>
          <p:cNvSpPr>
            <a:spLocks noGrp="1"/>
          </p:cNvSpPr>
          <p:nvPr>
            <p:ph type="subTitle" idx="1"/>
          </p:nvPr>
        </p:nvSpPr>
        <p:spPr>
          <a:xfrm>
            <a:off x="179388" y="4005263"/>
            <a:ext cx="8713787" cy="1752600"/>
          </a:xfrm>
        </p:spPr>
        <p:txBody>
          <a:bodyPr/>
          <a:lstStyle/>
          <a:p>
            <a:r>
              <a:rPr lang="en-GB" sz="2400" b="1" smtClean="0">
                <a:ea typeface="ＭＳ Ｐゴシック" pitchFamily="34" charset="-128"/>
              </a:rPr>
              <a:t>Denise Milnes</a:t>
            </a:r>
          </a:p>
          <a:p>
            <a:r>
              <a:rPr lang="en-GB" sz="2400" b="1" smtClean="0">
                <a:ea typeface="ＭＳ Ｐゴシック" pitchFamily="34" charset="-128"/>
              </a:rPr>
              <a:t>Health Improvement Specialist –Children and Families</a:t>
            </a:r>
          </a:p>
          <a:p>
            <a:r>
              <a:rPr lang="en-GB" sz="2400" b="1" smtClean="0">
                <a:ea typeface="ＭＳ Ｐゴシック" pitchFamily="34" charset="-128"/>
              </a:rPr>
              <a:t>Public Health Department</a:t>
            </a:r>
          </a:p>
          <a:p>
            <a:r>
              <a:rPr lang="en-GB" sz="2400" b="1" smtClean="0">
                <a:ea typeface="ＭＳ Ｐゴシック" pitchFamily="34" charset="-128"/>
              </a:rPr>
              <a:t>Solihull Metropolitan Borough Council</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88024" y="1412776"/>
            <a:ext cx="3824094" cy="2624653"/>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6" y="404663"/>
            <a:ext cx="4229429" cy="2132337"/>
          </a:xfrm>
          <a:prstGeom prst="rect">
            <a:avLst/>
          </a:prstGeom>
        </p:spPr>
      </p:pic>
    </p:spTree>
    <p:extLst>
      <p:ext uri="{BB962C8B-B14F-4D97-AF65-F5344CB8AC3E}">
        <p14:creationId xmlns:p14="http://schemas.microsoft.com/office/powerpoint/2010/main" val="21195556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GB" b="1" smtClean="0">
                <a:ea typeface="ＭＳ Ｐゴシック" pitchFamily="34" charset="-128"/>
              </a:rPr>
              <a:t>Vitamin D</a:t>
            </a:r>
          </a:p>
        </p:txBody>
      </p:sp>
      <p:sp>
        <p:nvSpPr>
          <p:cNvPr id="17411" name="Content Placeholder 2"/>
          <p:cNvSpPr>
            <a:spLocks noGrp="1"/>
          </p:cNvSpPr>
          <p:nvPr>
            <p:ph idx="1"/>
          </p:nvPr>
        </p:nvSpPr>
        <p:spPr>
          <a:xfrm>
            <a:off x="539750" y="1412875"/>
            <a:ext cx="8229600" cy="3886200"/>
          </a:xfrm>
        </p:spPr>
        <p:txBody>
          <a:bodyPr/>
          <a:lstStyle/>
          <a:p>
            <a:r>
              <a:rPr lang="en-GB" smtClean="0">
                <a:ea typeface="ＭＳ Ｐゴシック" pitchFamily="34" charset="-128"/>
              </a:rPr>
              <a:t>Deficiency leads to:</a:t>
            </a:r>
          </a:p>
          <a:p>
            <a:pPr lvl="1"/>
            <a:r>
              <a:rPr lang="en-GB" smtClean="0">
                <a:ea typeface="ＭＳ Ｐゴシック" pitchFamily="34" charset="-128"/>
              </a:rPr>
              <a:t>Rickets</a:t>
            </a:r>
          </a:p>
          <a:p>
            <a:pPr lvl="1"/>
            <a:r>
              <a:rPr lang="en-GB" smtClean="0">
                <a:ea typeface="ＭＳ Ｐゴシック" pitchFamily="34" charset="-128"/>
              </a:rPr>
              <a:t>Muscle pain and weakness</a:t>
            </a:r>
          </a:p>
          <a:p>
            <a:pPr lvl="1"/>
            <a:r>
              <a:rPr lang="en-GB" smtClean="0">
                <a:ea typeface="ＭＳ Ｐゴシック" pitchFamily="34" charset="-128"/>
              </a:rPr>
              <a:t>Cardiomyopathy</a:t>
            </a:r>
          </a:p>
          <a:p>
            <a:pPr lvl="1"/>
            <a:r>
              <a:rPr lang="en-GB" smtClean="0">
                <a:ea typeface="ＭＳ Ｐゴシック" pitchFamily="34" charset="-128"/>
              </a:rPr>
              <a:t>Hypocalcaemia</a:t>
            </a:r>
          </a:p>
          <a:p>
            <a:r>
              <a:rPr lang="en-GB" smtClean="0">
                <a:solidFill>
                  <a:srgbClr val="C00000"/>
                </a:solidFill>
                <a:ea typeface="ＭＳ Ｐゴシック" pitchFamily="34" charset="-128"/>
              </a:rPr>
              <a:t>NICE guidance recommends that pregnant and breastfeeding mums are offered information on importance of vitamin D and supplementation.</a:t>
            </a:r>
          </a:p>
        </p:txBody>
      </p:sp>
      <p:pic>
        <p:nvPicPr>
          <p:cNvPr id="174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4025" y="404813"/>
            <a:ext cx="1760538" cy="2544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17508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27584" y="1124744"/>
            <a:ext cx="7776864" cy="3046988"/>
          </a:xfrm>
          <a:prstGeom prst="rect">
            <a:avLst/>
          </a:prstGeom>
          <a:noFill/>
        </p:spPr>
        <p:txBody>
          <a:bodyPr wrap="square" rtlCol="0">
            <a:spAutoFit/>
          </a:bodyPr>
          <a:lstStyle/>
          <a:p>
            <a:pPr algn="ctr"/>
            <a:r>
              <a:rPr lang="en-GB" sz="3200" b="1" dirty="0" smtClean="0">
                <a:solidFill>
                  <a:srgbClr val="0000FF"/>
                </a:solidFill>
              </a:rPr>
              <a:t>In pairs, list the sources of vitamin D and why it might be difficult to ensure that children are not deficient?</a:t>
            </a:r>
          </a:p>
          <a:p>
            <a:pPr algn="ctr"/>
            <a:endParaRPr lang="en-GB" sz="3200" b="1" dirty="0">
              <a:solidFill>
                <a:srgbClr val="C00000"/>
              </a:solidFill>
            </a:endParaRPr>
          </a:p>
          <a:p>
            <a:pPr algn="ctr"/>
            <a:r>
              <a:rPr lang="en-GB" sz="3200" b="1" i="1" dirty="0" smtClean="0">
                <a:solidFill>
                  <a:srgbClr val="C00000"/>
                </a:solidFill>
              </a:rPr>
              <a:t>You are very welcome to feedback your discussion to the wider group.</a:t>
            </a:r>
            <a:endParaRPr lang="en-GB" sz="3200" b="1" i="1" dirty="0">
              <a:solidFill>
                <a:srgbClr val="C00000"/>
              </a:solidFill>
            </a:endParaRPr>
          </a:p>
        </p:txBody>
      </p:sp>
      <p:pic>
        <p:nvPicPr>
          <p:cNvPr id="2051" name="Picture 3" descr="H:\PublicHealthShared\Public Health\Milnes\Healthy Start\Images\health-pro-chai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5197" y="4338638"/>
            <a:ext cx="2371725" cy="1819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17360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GB" b="1" smtClean="0">
                <a:ea typeface="ＭＳ Ｐゴシック" pitchFamily="34" charset="-128"/>
              </a:rPr>
              <a:t>Reasons for increasing vit D deficiency </a:t>
            </a:r>
          </a:p>
        </p:txBody>
      </p:sp>
      <p:sp>
        <p:nvSpPr>
          <p:cNvPr id="18435" name="Content Placeholder 2"/>
          <p:cNvSpPr>
            <a:spLocks noGrp="1"/>
          </p:cNvSpPr>
          <p:nvPr>
            <p:ph idx="1"/>
          </p:nvPr>
        </p:nvSpPr>
        <p:spPr>
          <a:xfrm>
            <a:off x="468313" y="1700213"/>
            <a:ext cx="8229600" cy="3886200"/>
          </a:xfrm>
        </p:spPr>
        <p:txBody>
          <a:bodyPr/>
          <a:lstStyle/>
          <a:p>
            <a:r>
              <a:rPr lang="en-GB" smtClean="0">
                <a:solidFill>
                  <a:srgbClr val="C00000"/>
                </a:solidFill>
                <a:ea typeface="ＭＳ Ｐゴシック" pitchFamily="34" charset="-128"/>
              </a:rPr>
              <a:t>Less supplementation</a:t>
            </a:r>
          </a:p>
          <a:p>
            <a:r>
              <a:rPr lang="en-GB" smtClean="0">
                <a:ea typeface="ＭＳ Ｐゴシック" pitchFamily="34" charset="-128"/>
              </a:rPr>
              <a:t>Children are outdoors less often (but can only make vit D from the sun between April and Oct in the UK)</a:t>
            </a:r>
          </a:p>
          <a:p>
            <a:r>
              <a:rPr lang="en-GB" smtClean="0">
                <a:solidFill>
                  <a:srgbClr val="C00000"/>
                </a:solidFill>
                <a:ea typeface="ＭＳ Ｐゴシック" pitchFamily="34" charset="-128"/>
              </a:rPr>
              <a:t>BMEG find it harder to manufacture vit D</a:t>
            </a:r>
          </a:p>
          <a:p>
            <a:r>
              <a:rPr lang="en-GB" smtClean="0">
                <a:ea typeface="ＭＳ Ｐゴシック" pitchFamily="34" charset="-128"/>
              </a:rPr>
              <a:t>Sun block/ protection (vit D made from UVB rays)</a:t>
            </a:r>
          </a:p>
          <a:p>
            <a:r>
              <a:rPr lang="en-GB" smtClean="0">
                <a:solidFill>
                  <a:srgbClr val="C00000"/>
                </a:solidFill>
                <a:ea typeface="ＭＳ Ｐゴシック" pitchFamily="34" charset="-128"/>
              </a:rPr>
              <a:t>Breastfeeding in vit D deficient mums</a:t>
            </a:r>
          </a:p>
          <a:p>
            <a:endParaRPr lang="en-GB" smtClean="0">
              <a:ea typeface="ＭＳ Ｐゴシック" pitchFamily="34" charset="-128"/>
            </a:endParaRPr>
          </a:p>
        </p:txBody>
      </p:sp>
    </p:spTree>
    <p:extLst>
      <p:ext uri="{BB962C8B-B14F-4D97-AF65-F5344CB8AC3E}">
        <p14:creationId xmlns:p14="http://schemas.microsoft.com/office/powerpoint/2010/main" val="25309293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0070C0"/>
                </a:solidFill>
              </a:rPr>
              <a:t>Chief Medical Officer’s report </a:t>
            </a:r>
            <a:r>
              <a:rPr lang="en-GB" b="1" dirty="0" smtClean="0">
                <a:solidFill>
                  <a:srgbClr val="0070C0"/>
                </a:solidFill>
              </a:rPr>
              <a:t>2012</a:t>
            </a:r>
            <a:endParaRPr lang="en-GB" b="1" dirty="0">
              <a:solidFill>
                <a:srgbClr val="0070C0"/>
              </a:solidFill>
            </a:endParaRPr>
          </a:p>
        </p:txBody>
      </p:sp>
      <p:sp>
        <p:nvSpPr>
          <p:cNvPr id="3" name="Content Placeholder 2"/>
          <p:cNvSpPr>
            <a:spLocks noGrp="1"/>
          </p:cNvSpPr>
          <p:nvPr>
            <p:ph idx="1"/>
          </p:nvPr>
        </p:nvSpPr>
        <p:spPr/>
        <p:txBody>
          <a:bodyPr/>
          <a:lstStyle/>
          <a:p>
            <a:pPr marL="0" indent="0" algn="ctr">
              <a:buNone/>
            </a:pPr>
            <a:r>
              <a:rPr lang="en-GB" sz="2400" i="1" dirty="0" smtClean="0">
                <a:solidFill>
                  <a:srgbClr val="C00000"/>
                </a:solidFill>
              </a:rPr>
              <a:t>“</a:t>
            </a:r>
            <a:r>
              <a:rPr lang="en-GB" sz="2400" i="1" dirty="0">
                <a:solidFill>
                  <a:srgbClr val="C00000"/>
                </a:solidFill>
              </a:rPr>
              <a:t>Vitamin D deficiency has a prevalence of around 12% with as many as 40% of young children having levels below the accepted optimal threshold…The early years are important in terms of building children’s physical resilience. Optimal nutritional intake (e.g. in terms of iron and vitamin D) alongside the development of healthy eating and activity patterns have been identified as key to building resilience and protecting against later chronic diseases…..Vitamin D deficiency impacts on children’s physical development, and is associated with adverse outcomes such as rickets, hypocalcaemic convulsions and motor delay</a:t>
            </a:r>
            <a:r>
              <a:rPr lang="en-GB" sz="2400" i="1" dirty="0" smtClean="0">
                <a:solidFill>
                  <a:srgbClr val="C00000"/>
                </a:solidFill>
              </a:rPr>
              <a:t>.” </a:t>
            </a:r>
            <a:endParaRPr lang="en-GB" sz="2400" dirty="0">
              <a:solidFill>
                <a:srgbClr val="C00000"/>
              </a:solidFill>
            </a:endParaRPr>
          </a:p>
        </p:txBody>
      </p:sp>
    </p:spTree>
    <p:extLst>
      <p:ext uri="{BB962C8B-B14F-4D97-AF65-F5344CB8AC3E}">
        <p14:creationId xmlns:p14="http://schemas.microsoft.com/office/powerpoint/2010/main" val="26615770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7856"/>
            <a:ext cx="8229600" cy="1143000"/>
          </a:xfrm>
        </p:spPr>
        <p:txBody>
          <a:bodyPr/>
          <a:lstStyle/>
          <a:p>
            <a:r>
              <a:rPr lang="en-GB" b="1" dirty="0" smtClean="0">
                <a:solidFill>
                  <a:srgbClr val="0070C0"/>
                </a:solidFill>
              </a:rPr>
              <a:t>NICE Guidance – PH11 (2008)</a:t>
            </a:r>
            <a:endParaRPr lang="en-GB" b="1" dirty="0">
              <a:solidFill>
                <a:srgbClr val="0070C0"/>
              </a:solidFill>
            </a:endParaRPr>
          </a:p>
        </p:txBody>
      </p:sp>
      <p:sp>
        <p:nvSpPr>
          <p:cNvPr id="3" name="Content Placeholder 2"/>
          <p:cNvSpPr>
            <a:spLocks noGrp="1"/>
          </p:cNvSpPr>
          <p:nvPr>
            <p:ph idx="1"/>
          </p:nvPr>
        </p:nvSpPr>
        <p:spPr>
          <a:xfrm>
            <a:off x="323528" y="1124744"/>
            <a:ext cx="8229600" cy="3886200"/>
          </a:xfrm>
        </p:spPr>
        <p:txBody>
          <a:bodyPr/>
          <a:lstStyle/>
          <a:p>
            <a:pPr marL="0" indent="0" algn="ctr">
              <a:buNone/>
            </a:pPr>
            <a:r>
              <a:rPr lang="en-GB" sz="2400" i="1" dirty="0" smtClean="0">
                <a:solidFill>
                  <a:srgbClr val="C00000"/>
                </a:solidFill>
              </a:rPr>
              <a:t>“During </a:t>
            </a:r>
            <a:r>
              <a:rPr lang="en-GB" sz="2400" i="1" dirty="0">
                <a:solidFill>
                  <a:srgbClr val="C00000"/>
                </a:solidFill>
              </a:rPr>
              <a:t>the booking appointment at the beginning of pregnancy, midwives should offer every woman information and advice on the benefits of taking a vitamin D supplement (10 micrograms [</a:t>
            </a:r>
            <a:r>
              <a:rPr lang="en-GB" sz="2400" i="1" dirty="0" err="1">
                <a:solidFill>
                  <a:srgbClr val="C00000"/>
                </a:solidFill>
              </a:rPr>
              <a:t>μg</a:t>
            </a:r>
            <a:r>
              <a:rPr lang="en-GB" sz="2400" i="1" dirty="0">
                <a:solidFill>
                  <a:srgbClr val="C00000"/>
                </a:solidFill>
              </a:rPr>
              <a:t>] per day) during pregnancy and while breastfeeding. They should explain that it will increase both the mother's and her baby's vitamin D stores and reduce the baby's risk of developing rickets</a:t>
            </a:r>
            <a:r>
              <a:rPr lang="en-GB" sz="2400" i="1" dirty="0" smtClean="0">
                <a:solidFill>
                  <a:srgbClr val="C00000"/>
                </a:solidFill>
              </a:rPr>
              <a:t>.”</a:t>
            </a:r>
          </a:p>
          <a:p>
            <a:pPr marL="0" indent="0" algn="ctr">
              <a:buNone/>
            </a:pPr>
            <a:endParaRPr lang="en-GB" sz="2400" i="1" dirty="0">
              <a:solidFill>
                <a:srgbClr val="C00000"/>
              </a:solidFill>
            </a:endParaRPr>
          </a:p>
          <a:p>
            <a:pPr marL="0" indent="0" algn="ctr">
              <a:buNone/>
            </a:pPr>
            <a:r>
              <a:rPr lang="en-GB" sz="2400" i="1" dirty="0" smtClean="0"/>
              <a:t>“Health </a:t>
            </a:r>
            <a:r>
              <a:rPr lang="en-GB" sz="2400" i="1" dirty="0"/>
              <a:t>professionals should advise pregnant women and parents of children under 4 years about the Healthy Start scheme. They should ensure all women who may be eligible receive an application form as early as possible in pregnancy</a:t>
            </a:r>
            <a:r>
              <a:rPr lang="en-GB" sz="2400" i="1" dirty="0" smtClean="0"/>
              <a:t>.”</a:t>
            </a:r>
            <a:endParaRPr lang="en-GB" sz="2400" i="1" dirty="0"/>
          </a:p>
          <a:p>
            <a:endParaRPr lang="en-GB" i="1" dirty="0">
              <a:solidFill>
                <a:srgbClr val="C00000"/>
              </a:solidFill>
            </a:endParaRPr>
          </a:p>
        </p:txBody>
      </p:sp>
    </p:spTree>
    <p:extLst>
      <p:ext uri="{BB962C8B-B14F-4D97-AF65-F5344CB8AC3E}">
        <p14:creationId xmlns:p14="http://schemas.microsoft.com/office/powerpoint/2010/main" val="573883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National developments in the scheme</a:t>
            </a:r>
            <a:endParaRPr lang="en-GB" b="1" dirty="0"/>
          </a:p>
        </p:txBody>
      </p:sp>
      <p:sp>
        <p:nvSpPr>
          <p:cNvPr id="3" name="Content Placeholder 2"/>
          <p:cNvSpPr>
            <a:spLocks noGrp="1"/>
          </p:cNvSpPr>
          <p:nvPr>
            <p:ph idx="1"/>
          </p:nvPr>
        </p:nvSpPr>
        <p:spPr>
          <a:xfrm>
            <a:off x="467544" y="1916832"/>
            <a:ext cx="8229600" cy="3886200"/>
          </a:xfrm>
        </p:spPr>
        <p:txBody>
          <a:bodyPr/>
          <a:lstStyle/>
          <a:p>
            <a:r>
              <a:rPr lang="en-GB" dirty="0" smtClean="0"/>
              <a:t>Due to new regulations, we are no longer able to sell vitamins.</a:t>
            </a:r>
          </a:p>
          <a:p>
            <a:r>
              <a:rPr lang="en-GB" dirty="0" smtClean="0">
                <a:solidFill>
                  <a:srgbClr val="C00000"/>
                </a:solidFill>
              </a:rPr>
              <a:t>DH Unit changes: staff changes</a:t>
            </a:r>
          </a:p>
          <a:p>
            <a:r>
              <a:rPr lang="en-GB" dirty="0" smtClean="0"/>
              <a:t>Wholesale Dealers licence now required </a:t>
            </a:r>
            <a:r>
              <a:rPr lang="en-GB" dirty="0" smtClean="0"/>
              <a:t>to distribute children’s vitamin drops</a:t>
            </a:r>
            <a:endParaRPr lang="en-GB" dirty="0" smtClean="0"/>
          </a:p>
          <a:p>
            <a:r>
              <a:rPr lang="en-GB" dirty="0" smtClean="0">
                <a:solidFill>
                  <a:srgbClr val="C00000"/>
                </a:solidFill>
              </a:rPr>
              <a:t>Universal Credit may make means testing for the scheme difficult</a:t>
            </a:r>
          </a:p>
          <a:p>
            <a:endParaRPr lang="en-GB" dirty="0"/>
          </a:p>
        </p:txBody>
      </p:sp>
    </p:spTree>
    <p:extLst>
      <p:ext uri="{BB962C8B-B14F-4D97-AF65-F5344CB8AC3E}">
        <p14:creationId xmlns:p14="http://schemas.microsoft.com/office/powerpoint/2010/main" val="17056070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New developments in Solihull</a:t>
            </a:r>
            <a:endParaRPr lang="en-GB" b="1" dirty="0"/>
          </a:p>
        </p:txBody>
      </p:sp>
      <p:sp>
        <p:nvSpPr>
          <p:cNvPr id="3" name="Content Placeholder 2"/>
          <p:cNvSpPr>
            <a:spLocks noGrp="1"/>
          </p:cNvSpPr>
          <p:nvPr>
            <p:ph idx="1"/>
          </p:nvPr>
        </p:nvSpPr>
        <p:spPr>
          <a:xfrm>
            <a:off x="467544" y="1340768"/>
            <a:ext cx="8229600" cy="3886200"/>
          </a:xfrm>
        </p:spPr>
        <p:txBody>
          <a:bodyPr/>
          <a:lstStyle/>
          <a:p>
            <a:r>
              <a:rPr lang="en-GB" sz="2600" dirty="0" smtClean="0"/>
              <a:t>Free vitamins for all pregnant and breastfeeding mums (up to 12 months), regardless of income</a:t>
            </a:r>
          </a:p>
          <a:p>
            <a:r>
              <a:rPr lang="en-GB" sz="2600" dirty="0" smtClean="0">
                <a:solidFill>
                  <a:srgbClr val="C00000"/>
                </a:solidFill>
              </a:rPr>
              <a:t>First bottles to be given at booking by Community Midwives</a:t>
            </a:r>
          </a:p>
          <a:p>
            <a:r>
              <a:rPr lang="en-GB" sz="2600" dirty="0" smtClean="0"/>
              <a:t>Subsequent bottles from distribution points</a:t>
            </a:r>
          </a:p>
          <a:p>
            <a:r>
              <a:rPr lang="en-GB" sz="2600" dirty="0" smtClean="0">
                <a:solidFill>
                  <a:srgbClr val="C00000"/>
                </a:solidFill>
              </a:rPr>
              <a:t>Vitamins to be stocked in all Children’s </a:t>
            </a:r>
            <a:r>
              <a:rPr lang="en-GB" sz="2600" dirty="0" smtClean="0">
                <a:solidFill>
                  <a:srgbClr val="C00000"/>
                </a:solidFill>
              </a:rPr>
              <a:t>Centres, clinics, some pharmacies, You+ Lifestyle Shop, Family Nurses, Infant Feeding Team</a:t>
            </a:r>
            <a:endParaRPr lang="en-GB" sz="2600" dirty="0" smtClean="0">
              <a:solidFill>
                <a:srgbClr val="C00000"/>
              </a:solidFill>
            </a:endParaRPr>
          </a:p>
          <a:p>
            <a:r>
              <a:rPr lang="en-GB" sz="2600" dirty="0"/>
              <a:t>F</a:t>
            </a:r>
            <a:r>
              <a:rPr lang="en-GB" sz="2600" dirty="0" smtClean="0"/>
              <a:t>ree bottle of children’s drops for all eligible families at the 8-12 month development check from Health Visitors</a:t>
            </a:r>
            <a:endParaRPr lang="en-GB" sz="2600" dirty="0"/>
          </a:p>
        </p:txBody>
      </p:sp>
    </p:spTree>
    <p:extLst>
      <p:ext uri="{BB962C8B-B14F-4D97-AF65-F5344CB8AC3E}">
        <p14:creationId xmlns:p14="http://schemas.microsoft.com/office/powerpoint/2010/main" val="216058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Down Arrow 17"/>
          <p:cNvSpPr/>
          <p:nvPr/>
        </p:nvSpPr>
        <p:spPr>
          <a:xfrm>
            <a:off x="6338888" y="3690938"/>
            <a:ext cx="46037" cy="2206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endParaRPr lang="en-GB">
              <a:solidFill>
                <a:srgbClr val="FFFFFF"/>
              </a:solidFill>
            </a:endParaRPr>
          </a:p>
        </p:txBody>
      </p:sp>
      <p:sp>
        <p:nvSpPr>
          <p:cNvPr id="17" name="Right Arrow 16"/>
          <p:cNvSpPr/>
          <p:nvPr/>
        </p:nvSpPr>
        <p:spPr>
          <a:xfrm>
            <a:off x="5381625" y="3117850"/>
            <a:ext cx="285750" cy="46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endParaRPr lang="en-GB">
              <a:solidFill>
                <a:srgbClr val="FFFFFF"/>
              </a:solidFill>
            </a:endParaRPr>
          </a:p>
        </p:txBody>
      </p:sp>
      <p:sp>
        <p:nvSpPr>
          <p:cNvPr id="15364" name="Title 1"/>
          <p:cNvSpPr>
            <a:spLocks noGrp="1"/>
          </p:cNvSpPr>
          <p:nvPr>
            <p:ph type="title"/>
          </p:nvPr>
        </p:nvSpPr>
        <p:spPr>
          <a:xfrm>
            <a:off x="268288" y="74613"/>
            <a:ext cx="8435975" cy="1143000"/>
          </a:xfrm>
        </p:spPr>
        <p:txBody>
          <a:bodyPr/>
          <a:lstStyle/>
          <a:p>
            <a:r>
              <a:rPr lang="en-GB" sz="4000" b="1" smtClean="0">
                <a:ea typeface="ＭＳ Ｐゴシック" pitchFamily="34" charset="-128"/>
              </a:rPr>
              <a:t>New System for ordering vitamins</a:t>
            </a:r>
          </a:p>
        </p:txBody>
      </p:sp>
      <p:sp>
        <p:nvSpPr>
          <p:cNvPr id="15365" name="Rectangle 3"/>
          <p:cNvSpPr>
            <a:spLocks noChangeArrowheads="1"/>
          </p:cNvSpPr>
          <p:nvPr/>
        </p:nvSpPr>
        <p:spPr bwMode="auto">
          <a:xfrm>
            <a:off x="2347913" y="1323975"/>
            <a:ext cx="4572000"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endParaRPr lang="en-GB">
              <a:solidFill>
                <a:srgbClr val="000000"/>
              </a:solidFill>
              <a:ea typeface="ＭＳ Ｐゴシック" pitchFamily="34" charset="-128"/>
            </a:endParaRPr>
          </a:p>
          <a:p>
            <a:pPr fontAlgn="base">
              <a:spcBef>
                <a:spcPct val="0"/>
              </a:spcBef>
              <a:spcAft>
                <a:spcPct val="0"/>
              </a:spcAft>
            </a:pPr>
            <a:endParaRPr lang="en-GB">
              <a:solidFill>
                <a:srgbClr val="000000"/>
              </a:solidFill>
              <a:ea typeface="ＭＳ Ｐゴシック" pitchFamily="34" charset="-128"/>
            </a:endParaRPr>
          </a:p>
          <a:p>
            <a:pPr fontAlgn="base">
              <a:spcBef>
                <a:spcPct val="0"/>
              </a:spcBef>
              <a:spcAft>
                <a:spcPct val="0"/>
              </a:spcAft>
            </a:pPr>
            <a:endParaRPr lang="en-GB">
              <a:solidFill>
                <a:srgbClr val="000000"/>
              </a:solidFill>
              <a:ea typeface="ＭＳ Ｐゴシック" pitchFamily="34" charset="-128"/>
            </a:endParaRPr>
          </a:p>
          <a:p>
            <a:pPr fontAlgn="base">
              <a:spcBef>
                <a:spcPct val="0"/>
              </a:spcBef>
              <a:spcAft>
                <a:spcPct val="0"/>
              </a:spcAft>
            </a:pPr>
            <a:endParaRPr lang="en-GB">
              <a:solidFill>
                <a:srgbClr val="000000"/>
              </a:solidFill>
              <a:ea typeface="ＭＳ Ｐゴシック" pitchFamily="34" charset="-128"/>
            </a:endParaRPr>
          </a:p>
          <a:p>
            <a:pPr fontAlgn="base">
              <a:spcBef>
                <a:spcPct val="0"/>
              </a:spcBef>
              <a:spcAft>
                <a:spcPct val="0"/>
              </a:spcAft>
            </a:pPr>
            <a:r>
              <a:rPr lang="en-GB">
                <a:solidFill>
                  <a:srgbClr val="000000"/>
                </a:solidFill>
                <a:ea typeface="ＭＳ Ｐゴシック" pitchFamily="34" charset="-128"/>
              </a:rPr>
              <a:t> </a:t>
            </a:r>
          </a:p>
          <a:p>
            <a:pPr fontAlgn="base">
              <a:spcBef>
                <a:spcPct val="0"/>
              </a:spcBef>
              <a:spcAft>
                <a:spcPct val="0"/>
              </a:spcAft>
            </a:pPr>
            <a:endParaRPr lang="en-GB">
              <a:solidFill>
                <a:srgbClr val="000000"/>
              </a:solidFill>
              <a:ea typeface="ＭＳ Ｐゴシック" pitchFamily="34" charset="-128"/>
            </a:endParaRPr>
          </a:p>
          <a:p>
            <a:pPr fontAlgn="base">
              <a:spcBef>
                <a:spcPct val="0"/>
              </a:spcBef>
              <a:spcAft>
                <a:spcPct val="0"/>
              </a:spcAft>
            </a:pPr>
            <a:endParaRPr lang="en-GB">
              <a:solidFill>
                <a:srgbClr val="000000"/>
              </a:solidFill>
              <a:ea typeface="ＭＳ Ｐゴシック" pitchFamily="34" charset="-128"/>
            </a:endParaRPr>
          </a:p>
          <a:p>
            <a:pPr fontAlgn="base">
              <a:spcBef>
                <a:spcPct val="0"/>
              </a:spcBef>
              <a:spcAft>
                <a:spcPct val="0"/>
              </a:spcAft>
            </a:pPr>
            <a:endParaRPr lang="en-GB">
              <a:solidFill>
                <a:srgbClr val="000000"/>
              </a:solidFill>
              <a:ea typeface="ＭＳ Ｐゴシック" pitchFamily="34" charset="-128"/>
            </a:endParaRPr>
          </a:p>
          <a:p>
            <a:pPr fontAlgn="base">
              <a:spcBef>
                <a:spcPct val="0"/>
              </a:spcBef>
              <a:spcAft>
                <a:spcPct val="0"/>
              </a:spcAft>
            </a:pPr>
            <a:endParaRPr lang="en-GB">
              <a:solidFill>
                <a:srgbClr val="000000"/>
              </a:solidFill>
              <a:ea typeface="ＭＳ Ｐゴシック" pitchFamily="34" charset="-128"/>
            </a:endParaRPr>
          </a:p>
          <a:p>
            <a:pPr fontAlgn="base">
              <a:spcBef>
                <a:spcPct val="0"/>
              </a:spcBef>
              <a:spcAft>
                <a:spcPct val="0"/>
              </a:spcAft>
            </a:pPr>
            <a:r>
              <a:rPr lang="en-GB">
                <a:solidFill>
                  <a:srgbClr val="000000"/>
                </a:solidFill>
                <a:ea typeface="ＭＳ Ｐゴシック" pitchFamily="34" charset="-128"/>
              </a:rPr>
              <a:t>	</a:t>
            </a:r>
          </a:p>
          <a:p>
            <a:pPr fontAlgn="base">
              <a:spcBef>
                <a:spcPct val="0"/>
              </a:spcBef>
              <a:spcAft>
                <a:spcPct val="0"/>
              </a:spcAft>
            </a:pPr>
            <a:endParaRPr lang="en-GB">
              <a:solidFill>
                <a:srgbClr val="000000"/>
              </a:solidFill>
              <a:ea typeface="ＭＳ Ｐゴシック" pitchFamily="34" charset="-128"/>
            </a:endParaRPr>
          </a:p>
          <a:p>
            <a:pPr fontAlgn="base">
              <a:spcBef>
                <a:spcPct val="0"/>
              </a:spcBef>
              <a:spcAft>
                <a:spcPct val="0"/>
              </a:spcAft>
            </a:pPr>
            <a:endParaRPr lang="en-GB">
              <a:solidFill>
                <a:srgbClr val="000000"/>
              </a:solidFill>
              <a:ea typeface="ＭＳ Ｐゴシック" pitchFamily="34" charset="-128"/>
            </a:endParaRPr>
          </a:p>
          <a:p>
            <a:pPr fontAlgn="base">
              <a:spcBef>
                <a:spcPct val="0"/>
              </a:spcBef>
              <a:spcAft>
                <a:spcPct val="0"/>
              </a:spcAft>
            </a:pPr>
            <a:endParaRPr lang="en-GB">
              <a:solidFill>
                <a:srgbClr val="000000"/>
              </a:solidFill>
              <a:ea typeface="ＭＳ Ｐゴシック" pitchFamily="34" charset="-128"/>
            </a:endParaRPr>
          </a:p>
          <a:p>
            <a:pPr fontAlgn="base">
              <a:spcBef>
                <a:spcPct val="0"/>
              </a:spcBef>
              <a:spcAft>
                <a:spcPct val="0"/>
              </a:spcAft>
            </a:pPr>
            <a:endParaRPr lang="en-GB">
              <a:solidFill>
                <a:srgbClr val="000000"/>
              </a:solidFill>
              <a:ea typeface="ＭＳ Ｐゴシック" pitchFamily="34" charset="-128"/>
            </a:endParaRPr>
          </a:p>
          <a:p>
            <a:pPr fontAlgn="base">
              <a:spcBef>
                <a:spcPct val="0"/>
              </a:spcBef>
              <a:spcAft>
                <a:spcPct val="0"/>
              </a:spcAft>
            </a:pPr>
            <a:r>
              <a:rPr lang="en-GB">
                <a:solidFill>
                  <a:srgbClr val="000000"/>
                </a:solidFill>
                <a:ea typeface="ＭＳ Ｐゴシック" pitchFamily="34" charset="-128"/>
              </a:rPr>
              <a:t>	</a:t>
            </a:r>
          </a:p>
        </p:txBody>
      </p:sp>
      <p:sp>
        <p:nvSpPr>
          <p:cNvPr id="5" name="Text Box 6"/>
          <p:cNvSpPr txBox="1">
            <a:spLocks/>
          </p:cNvSpPr>
          <p:nvPr/>
        </p:nvSpPr>
        <p:spPr>
          <a:xfrm>
            <a:off x="250825" y="1196975"/>
            <a:ext cx="1920875" cy="1531938"/>
          </a:xfrm>
          <a:prstGeom prst="rect">
            <a:avLst/>
          </a:prstGeom>
          <a:solidFill>
            <a:schemeClr val="lt1"/>
          </a:solidFill>
          <a:ln w="25400">
            <a:solidFill>
              <a:prstClr val="black"/>
            </a:solidFill>
            <a:bevel/>
          </a:ln>
          <a:effectLst/>
        </p:spPr>
        <p:style>
          <a:lnRef idx="0">
            <a:schemeClr val="accent1"/>
          </a:lnRef>
          <a:fillRef idx="0">
            <a:schemeClr val="accent1"/>
          </a:fillRef>
          <a:effectRef idx="0">
            <a:schemeClr val="accent1"/>
          </a:effectRef>
          <a:fontRef idx="minor">
            <a:schemeClr val="dk1"/>
          </a:fontRef>
        </p:style>
        <p:txBody>
          <a:bodyPr/>
          <a:lstStyle/>
          <a:p>
            <a:pPr algn="ctr" fontAlgn="base">
              <a:lnSpc>
                <a:spcPct val="115000"/>
              </a:lnSpc>
              <a:spcBef>
                <a:spcPct val="0"/>
              </a:spcBef>
              <a:defRPr/>
            </a:pPr>
            <a:r>
              <a:rPr lang="en-GB" dirty="0">
                <a:solidFill>
                  <a:srgbClr val="000000"/>
                </a:solidFill>
                <a:ea typeface="Calibri"/>
                <a:cs typeface="Times New Roman"/>
              </a:rPr>
              <a:t>Vitamins ordered from NHS Supply Chain by</a:t>
            </a:r>
          </a:p>
          <a:p>
            <a:pPr algn="ctr" fontAlgn="base">
              <a:lnSpc>
                <a:spcPct val="115000"/>
              </a:lnSpc>
              <a:spcBef>
                <a:spcPct val="0"/>
              </a:spcBef>
              <a:defRPr/>
            </a:pPr>
            <a:r>
              <a:rPr lang="en-GB" b="1" dirty="0">
                <a:solidFill>
                  <a:srgbClr val="000000"/>
                </a:solidFill>
                <a:ea typeface="Calibri"/>
                <a:cs typeface="Times New Roman"/>
              </a:rPr>
              <a:t>Public Health</a:t>
            </a:r>
            <a:endParaRPr lang="en-GB" dirty="0">
              <a:solidFill>
                <a:srgbClr val="000000"/>
              </a:solidFill>
              <a:ea typeface="Calibri"/>
              <a:cs typeface="Times New Roman"/>
            </a:endParaRPr>
          </a:p>
        </p:txBody>
      </p:sp>
      <p:sp>
        <p:nvSpPr>
          <p:cNvPr id="6" name="Text Box 15"/>
          <p:cNvSpPr txBox="1">
            <a:spLocks/>
          </p:cNvSpPr>
          <p:nvPr/>
        </p:nvSpPr>
        <p:spPr>
          <a:xfrm>
            <a:off x="4200525" y="2290763"/>
            <a:ext cx="1323975" cy="1433512"/>
          </a:xfrm>
          <a:prstGeom prst="rect">
            <a:avLst/>
          </a:prstGeom>
          <a:solidFill>
            <a:schemeClr val="lt1"/>
          </a:solidFill>
          <a:ln w="25400">
            <a:solidFill>
              <a:prstClr val="black"/>
            </a:solidFill>
            <a:bevel/>
          </a:ln>
          <a:effectLst/>
        </p:spPr>
        <p:style>
          <a:lnRef idx="0">
            <a:schemeClr val="accent1"/>
          </a:lnRef>
          <a:fillRef idx="0">
            <a:schemeClr val="accent1"/>
          </a:fillRef>
          <a:effectRef idx="0">
            <a:schemeClr val="accent1"/>
          </a:effectRef>
          <a:fontRef idx="minor">
            <a:schemeClr val="dk1"/>
          </a:fontRef>
        </p:style>
        <p:txBody>
          <a:bodyPr/>
          <a:lstStyle/>
          <a:p>
            <a:pPr algn="ctr" fontAlgn="base">
              <a:lnSpc>
                <a:spcPct val="115000"/>
              </a:lnSpc>
              <a:spcBef>
                <a:spcPct val="0"/>
              </a:spcBef>
              <a:defRPr/>
            </a:pPr>
            <a:r>
              <a:rPr lang="en-GB" dirty="0">
                <a:solidFill>
                  <a:srgbClr val="000000"/>
                </a:solidFill>
                <a:ea typeface="Calibri"/>
                <a:cs typeface="Times New Roman"/>
              </a:rPr>
              <a:t>Voucher redeemed </a:t>
            </a:r>
            <a:r>
              <a:rPr lang="en-GB" b="1" dirty="0">
                <a:solidFill>
                  <a:srgbClr val="000000"/>
                </a:solidFill>
                <a:ea typeface="Calibri"/>
                <a:cs typeface="Times New Roman"/>
              </a:rPr>
              <a:t>Vitamins given</a:t>
            </a:r>
            <a:endParaRPr lang="en-GB" dirty="0">
              <a:solidFill>
                <a:srgbClr val="000000"/>
              </a:solidFill>
              <a:ea typeface="Calibri"/>
              <a:cs typeface="Times New Roman"/>
            </a:endParaRPr>
          </a:p>
        </p:txBody>
      </p:sp>
      <p:sp>
        <p:nvSpPr>
          <p:cNvPr id="7" name="Text Box 16"/>
          <p:cNvSpPr txBox="1">
            <a:spLocks/>
          </p:cNvSpPr>
          <p:nvPr/>
        </p:nvSpPr>
        <p:spPr>
          <a:xfrm>
            <a:off x="5724525" y="1543050"/>
            <a:ext cx="2447925" cy="2224088"/>
          </a:xfrm>
          <a:prstGeom prst="rect">
            <a:avLst/>
          </a:prstGeom>
          <a:solidFill>
            <a:schemeClr val="lt1"/>
          </a:solidFill>
          <a:ln w="25400">
            <a:solidFill>
              <a:prstClr val="black"/>
            </a:solidFill>
            <a:bevel/>
          </a:ln>
          <a:effectLst/>
        </p:spPr>
        <p:style>
          <a:lnRef idx="0">
            <a:schemeClr val="accent1"/>
          </a:lnRef>
          <a:fillRef idx="0">
            <a:schemeClr val="accent1"/>
          </a:fillRef>
          <a:effectRef idx="0">
            <a:schemeClr val="accent1"/>
          </a:effectRef>
          <a:fontRef idx="minor">
            <a:schemeClr val="dk1"/>
          </a:fontRef>
        </p:style>
        <p:txBody>
          <a:bodyPr/>
          <a:lstStyle/>
          <a:p>
            <a:pPr algn="ctr" fontAlgn="base">
              <a:lnSpc>
                <a:spcPct val="115000"/>
              </a:lnSpc>
              <a:spcBef>
                <a:spcPct val="0"/>
              </a:spcBef>
              <a:spcAft>
                <a:spcPts val="1000"/>
              </a:spcAft>
              <a:defRPr/>
            </a:pPr>
            <a:r>
              <a:rPr lang="en-GB" dirty="0">
                <a:solidFill>
                  <a:srgbClr val="000000"/>
                </a:solidFill>
                <a:ea typeface="Calibri"/>
                <a:cs typeface="Times New Roman"/>
              </a:rPr>
              <a:t>Vouchers sent </a:t>
            </a:r>
            <a:r>
              <a:rPr lang="en-GB" b="1" dirty="0">
                <a:solidFill>
                  <a:srgbClr val="FF0000"/>
                </a:solidFill>
                <a:ea typeface="Calibri"/>
                <a:cs typeface="Times New Roman"/>
              </a:rPr>
              <a:t>MONTHLY</a:t>
            </a:r>
            <a:r>
              <a:rPr lang="en-GB" dirty="0">
                <a:solidFill>
                  <a:srgbClr val="000000"/>
                </a:solidFill>
                <a:ea typeface="Calibri"/>
                <a:cs typeface="Times New Roman"/>
              </a:rPr>
              <a:t> in a </a:t>
            </a:r>
            <a:r>
              <a:rPr lang="en-GB" b="1" dirty="0">
                <a:solidFill>
                  <a:srgbClr val="0070C0"/>
                </a:solidFill>
                <a:ea typeface="Calibri"/>
                <a:cs typeface="Times New Roman"/>
              </a:rPr>
              <a:t>FREEPOST</a:t>
            </a:r>
            <a:r>
              <a:rPr lang="en-GB" dirty="0">
                <a:solidFill>
                  <a:srgbClr val="000000"/>
                </a:solidFill>
                <a:ea typeface="Calibri"/>
                <a:cs typeface="Times New Roman"/>
              </a:rPr>
              <a:t> envelope  to </a:t>
            </a:r>
            <a:r>
              <a:rPr lang="en-GB" b="1" dirty="0">
                <a:solidFill>
                  <a:srgbClr val="000000"/>
                </a:solidFill>
                <a:ea typeface="Calibri"/>
                <a:cs typeface="Times New Roman"/>
              </a:rPr>
              <a:t>Public Health</a:t>
            </a:r>
            <a:r>
              <a:rPr lang="en-GB" dirty="0">
                <a:solidFill>
                  <a:srgbClr val="000000"/>
                </a:solidFill>
                <a:ea typeface="Calibri"/>
                <a:cs typeface="Times New Roman"/>
              </a:rPr>
              <a:t> for processing and redemption from </a:t>
            </a:r>
            <a:r>
              <a:rPr lang="en-GB" dirty="0" err="1">
                <a:solidFill>
                  <a:srgbClr val="000000"/>
                </a:solidFill>
                <a:ea typeface="Calibri"/>
                <a:cs typeface="Times New Roman"/>
              </a:rPr>
              <a:t>Dept</a:t>
            </a:r>
            <a:r>
              <a:rPr lang="en-GB" dirty="0">
                <a:solidFill>
                  <a:srgbClr val="000000"/>
                </a:solidFill>
                <a:ea typeface="Calibri"/>
                <a:cs typeface="Times New Roman"/>
              </a:rPr>
              <a:t> of Health</a:t>
            </a:r>
          </a:p>
        </p:txBody>
      </p:sp>
      <p:sp>
        <p:nvSpPr>
          <p:cNvPr id="8" name="Text Box 3"/>
          <p:cNvSpPr txBox="1"/>
          <p:nvPr/>
        </p:nvSpPr>
        <p:spPr>
          <a:xfrm>
            <a:off x="2514600" y="2300288"/>
            <a:ext cx="1438275" cy="1423987"/>
          </a:xfrm>
          <a:prstGeom prst="rect">
            <a:avLst/>
          </a:prstGeom>
          <a:solidFill>
            <a:schemeClr val="lt1"/>
          </a:solidFill>
          <a:ln w="25400">
            <a:solidFill>
              <a:prstClr val="black"/>
            </a:solidFill>
            <a:bevel/>
          </a:ln>
          <a:effectLst/>
        </p:spPr>
        <p:style>
          <a:lnRef idx="0">
            <a:schemeClr val="accent1"/>
          </a:lnRef>
          <a:fillRef idx="0">
            <a:schemeClr val="accent1"/>
          </a:fillRef>
          <a:effectRef idx="0">
            <a:schemeClr val="accent1"/>
          </a:effectRef>
          <a:fontRef idx="minor">
            <a:schemeClr val="dk1"/>
          </a:fontRef>
        </p:style>
        <p:txBody>
          <a:bodyPr/>
          <a:lstStyle/>
          <a:p>
            <a:pPr algn="ctr" fontAlgn="base">
              <a:lnSpc>
                <a:spcPct val="115000"/>
              </a:lnSpc>
              <a:spcBef>
                <a:spcPct val="0"/>
              </a:spcBef>
              <a:spcAft>
                <a:spcPts val="1000"/>
              </a:spcAft>
              <a:defRPr/>
            </a:pPr>
            <a:r>
              <a:rPr lang="en-GB" dirty="0">
                <a:solidFill>
                  <a:srgbClr val="000000"/>
                </a:solidFill>
                <a:ea typeface="Calibri"/>
                <a:cs typeface="Times New Roman"/>
              </a:rPr>
              <a:t>Vitamins delivered to </a:t>
            </a:r>
            <a:r>
              <a:rPr lang="en-GB" b="1" dirty="0">
                <a:solidFill>
                  <a:srgbClr val="00B050"/>
                </a:solidFill>
                <a:ea typeface="Calibri"/>
                <a:cs typeface="Times New Roman"/>
              </a:rPr>
              <a:t>venues</a:t>
            </a:r>
            <a:r>
              <a:rPr lang="en-GB" dirty="0">
                <a:solidFill>
                  <a:srgbClr val="00B050"/>
                </a:solidFill>
                <a:ea typeface="Calibri"/>
                <a:cs typeface="Times New Roman"/>
              </a:rPr>
              <a:t> </a:t>
            </a:r>
            <a:r>
              <a:rPr lang="en-GB" dirty="0">
                <a:solidFill>
                  <a:srgbClr val="000000"/>
                </a:solidFill>
                <a:ea typeface="Calibri"/>
                <a:cs typeface="Times New Roman"/>
              </a:rPr>
              <a:t>via courier</a:t>
            </a:r>
          </a:p>
        </p:txBody>
      </p:sp>
      <p:sp>
        <p:nvSpPr>
          <p:cNvPr id="9" name="Text Box 4"/>
          <p:cNvSpPr txBox="1"/>
          <p:nvPr/>
        </p:nvSpPr>
        <p:spPr>
          <a:xfrm>
            <a:off x="4486275" y="3944938"/>
            <a:ext cx="3541713" cy="1860550"/>
          </a:xfrm>
          <a:prstGeom prst="rect">
            <a:avLst/>
          </a:prstGeom>
          <a:solidFill>
            <a:schemeClr val="lt1"/>
          </a:solidFill>
          <a:ln w="25400" cmpd="sng">
            <a:solidFill>
              <a:srgbClr val="C00000"/>
            </a:solidFill>
            <a:bevel/>
          </a:ln>
          <a:effectLst/>
        </p:spPr>
        <p:style>
          <a:lnRef idx="0">
            <a:schemeClr val="accent1"/>
          </a:lnRef>
          <a:fillRef idx="0">
            <a:schemeClr val="accent1"/>
          </a:fillRef>
          <a:effectRef idx="0">
            <a:schemeClr val="accent1"/>
          </a:effectRef>
          <a:fontRef idx="minor">
            <a:schemeClr val="dk1"/>
          </a:fontRef>
        </p:style>
        <p:txBody>
          <a:bodyPr/>
          <a:lstStyle/>
          <a:p>
            <a:pPr algn="ctr" fontAlgn="base">
              <a:lnSpc>
                <a:spcPct val="115000"/>
              </a:lnSpc>
              <a:spcBef>
                <a:spcPct val="0"/>
              </a:spcBef>
              <a:defRPr/>
            </a:pPr>
            <a:r>
              <a:rPr lang="en-GB" b="1" dirty="0">
                <a:solidFill>
                  <a:srgbClr val="C00000"/>
                </a:solidFill>
                <a:ea typeface="Calibri"/>
                <a:cs typeface="Times New Roman"/>
              </a:rPr>
              <a:t>Re-stocking:</a:t>
            </a:r>
            <a:endParaRPr lang="en-GB" dirty="0">
              <a:solidFill>
                <a:srgbClr val="000000"/>
              </a:solidFill>
              <a:ea typeface="Calibri"/>
              <a:cs typeface="Times New Roman"/>
            </a:endParaRPr>
          </a:p>
          <a:p>
            <a:pPr algn="ctr" fontAlgn="base">
              <a:lnSpc>
                <a:spcPct val="115000"/>
              </a:lnSpc>
              <a:spcBef>
                <a:spcPct val="0"/>
              </a:spcBef>
              <a:spcAft>
                <a:spcPts val="1000"/>
              </a:spcAft>
              <a:defRPr/>
            </a:pPr>
            <a:r>
              <a:rPr lang="en-GB" dirty="0">
                <a:solidFill>
                  <a:srgbClr val="000000"/>
                </a:solidFill>
                <a:ea typeface="Calibri"/>
                <a:cs typeface="Times New Roman"/>
              </a:rPr>
              <a:t>Envelope will have a tick box for when re-stocking of Children’s drops and Women’s tablets are required</a:t>
            </a:r>
          </a:p>
        </p:txBody>
      </p:sp>
      <p:pic>
        <p:nvPicPr>
          <p:cNvPr id="15371"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05313" y="1196975"/>
            <a:ext cx="976312"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4475" y="1217613"/>
            <a:ext cx="936625"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ight Arrow 12"/>
          <p:cNvSpPr/>
          <p:nvPr/>
        </p:nvSpPr>
        <p:spPr>
          <a:xfrm>
            <a:off x="2171700" y="2492375"/>
            <a:ext cx="295275" cy="476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endParaRPr lang="en-GB">
              <a:solidFill>
                <a:srgbClr val="FFFFFF"/>
              </a:solidFill>
            </a:endParaRPr>
          </a:p>
        </p:txBody>
      </p:sp>
      <p:sp>
        <p:nvSpPr>
          <p:cNvPr id="14" name="Down Arrow 13"/>
          <p:cNvSpPr/>
          <p:nvPr/>
        </p:nvSpPr>
        <p:spPr>
          <a:xfrm>
            <a:off x="1543050" y="2720975"/>
            <a:ext cx="46038" cy="4222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endParaRPr lang="en-GB">
              <a:solidFill>
                <a:srgbClr val="FFFFFF"/>
              </a:solidFill>
            </a:endParaRPr>
          </a:p>
        </p:txBody>
      </p:sp>
      <p:sp>
        <p:nvSpPr>
          <p:cNvPr id="15" name="Left Arrow 14"/>
          <p:cNvSpPr/>
          <p:nvPr/>
        </p:nvSpPr>
        <p:spPr>
          <a:xfrm>
            <a:off x="2171700" y="4229100"/>
            <a:ext cx="2314575" cy="2190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endParaRPr lang="en-GB">
              <a:solidFill>
                <a:srgbClr val="FFFFFF"/>
              </a:solidFill>
            </a:endParaRPr>
          </a:p>
        </p:txBody>
      </p:sp>
      <p:sp>
        <p:nvSpPr>
          <p:cNvPr id="16" name="Right Arrow 15"/>
          <p:cNvSpPr/>
          <p:nvPr/>
        </p:nvSpPr>
        <p:spPr>
          <a:xfrm>
            <a:off x="3952875" y="3119438"/>
            <a:ext cx="200025" cy="476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endParaRPr lang="en-GB">
              <a:solidFill>
                <a:srgbClr val="FFFFFF"/>
              </a:solidFill>
            </a:endParaRPr>
          </a:p>
        </p:txBody>
      </p:sp>
      <p:sp>
        <p:nvSpPr>
          <p:cNvPr id="19" name="Text Box 23"/>
          <p:cNvSpPr txBox="1"/>
          <p:nvPr/>
        </p:nvSpPr>
        <p:spPr>
          <a:xfrm>
            <a:off x="468313" y="3167063"/>
            <a:ext cx="1703387" cy="2071687"/>
          </a:xfrm>
          <a:prstGeom prst="rect">
            <a:avLst/>
          </a:prstGeom>
          <a:solidFill>
            <a:schemeClr val="lt1"/>
          </a:solidFill>
          <a:ln w="25400">
            <a:solidFill>
              <a:prstClr val="black"/>
            </a:solidFill>
            <a:bevel/>
          </a:ln>
          <a:effectLst/>
        </p:spPr>
        <p:style>
          <a:lnRef idx="0">
            <a:schemeClr val="accent1"/>
          </a:lnRef>
          <a:fillRef idx="0">
            <a:schemeClr val="accent1"/>
          </a:fillRef>
          <a:effectRef idx="0">
            <a:schemeClr val="accent1"/>
          </a:effectRef>
          <a:fontRef idx="minor">
            <a:schemeClr val="dk1"/>
          </a:fontRef>
        </p:style>
        <p:txBody>
          <a:bodyPr/>
          <a:lstStyle/>
          <a:p>
            <a:pPr algn="ctr" fontAlgn="base">
              <a:lnSpc>
                <a:spcPct val="115000"/>
              </a:lnSpc>
              <a:spcBef>
                <a:spcPct val="0"/>
              </a:spcBef>
              <a:spcAft>
                <a:spcPts val="1000"/>
              </a:spcAft>
              <a:defRPr/>
            </a:pPr>
            <a:r>
              <a:rPr lang="en-GB" dirty="0">
                <a:solidFill>
                  <a:srgbClr val="000000"/>
                </a:solidFill>
                <a:ea typeface="Calibri"/>
                <a:cs typeface="Times New Roman"/>
              </a:rPr>
              <a:t>Vouchers and re-stocking information received and processed by </a:t>
            </a:r>
            <a:r>
              <a:rPr lang="en-GB" b="1" dirty="0">
                <a:solidFill>
                  <a:srgbClr val="000000"/>
                </a:solidFill>
                <a:ea typeface="Calibri"/>
                <a:cs typeface="Times New Roman"/>
              </a:rPr>
              <a:t>Public  Health</a:t>
            </a:r>
            <a:endParaRPr lang="en-GB" dirty="0">
              <a:solidFill>
                <a:srgbClr val="000000"/>
              </a:solidFill>
              <a:ea typeface="Calibri"/>
              <a:cs typeface="Times New Roman"/>
            </a:endParaRPr>
          </a:p>
        </p:txBody>
      </p:sp>
      <p:sp>
        <p:nvSpPr>
          <p:cNvPr id="15378" name="Rectangle 18"/>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fontAlgn="base" hangingPunct="0">
              <a:spcBef>
                <a:spcPct val="0"/>
              </a:spcBef>
              <a:spcAft>
                <a:spcPct val="0"/>
              </a:spcAft>
            </a:pPr>
            <a:endParaRPr lang="en-US">
              <a:solidFill>
                <a:srgbClr val="000000"/>
              </a:solidFill>
              <a:ea typeface="ＭＳ Ｐゴシック" pitchFamily="34" charset="-128"/>
            </a:endParaRPr>
          </a:p>
        </p:txBody>
      </p:sp>
      <p:sp>
        <p:nvSpPr>
          <p:cNvPr id="15379" name="Rectangle 25"/>
          <p:cNvSpPr>
            <a:spLocks noChangeArrowheads="1"/>
          </p:cNvSpPr>
          <p:nvPr/>
        </p:nvSpPr>
        <p:spPr bwMode="auto">
          <a:xfrm>
            <a:off x="152400" y="1066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fontAlgn="base" hangingPunct="0">
              <a:spcBef>
                <a:spcPct val="0"/>
              </a:spcBef>
              <a:spcAft>
                <a:spcPct val="0"/>
              </a:spcAft>
            </a:pPr>
            <a:r>
              <a:rPr lang="en-GB" sz="900">
                <a:solidFill>
                  <a:srgbClr val="000000"/>
                </a:solidFill>
                <a:ea typeface="ＭＳ Ｐゴシック" pitchFamily="34" charset="-128"/>
              </a:rPr>
              <a:t/>
            </a:r>
            <a:br>
              <a:rPr lang="en-GB" sz="900">
                <a:solidFill>
                  <a:srgbClr val="000000"/>
                </a:solidFill>
                <a:ea typeface="ＭＳ Ｐゴシック" pitchFamily="34" charset="-128"/>
              </a:rPr>
            </a:br>
            <a:endParaRPr lang="en-GB">
              <a:solidFill>
                <a:srgbClr val="000000"/>
              </a:solidFill>
              <a:ea typeface="ＭＳ Ｐゴシック" pitchFamily="34" charset="-128"/>
            </a:endParaRPr>
          </a:p>
          <a:p>
            <a:pPr eaLnBrk="0" fontAlgn="base" hangingPunct="0">
              <a:spcBef>
                <a:spcPct val="0"/>
              </a:spcBef>
              <a:spcAft>
                <a:spcPct val="0"/>
              </a:spcAft>
            </a:pPr>
            <a:endParaRPr lang="en-GB">
              <a:solidFill>
                <a:srgbClr val="000000"/>
              </a:solidFill>
              <a:ea typeface="ＭＳ Ｐゴシック" pitchFamily="34" charset="-128"/>
            </a:endParaRPr>
          </a:p>
        </p:txBody>
      </p:sp>
      <p:sp>
        <p:nvSpPr>
          <p:cNvPr id="15380" name="Rectangle 27"/>
          <p:cNvSpPr>
            <a:spLocks noChangeArrowheads="1"/>
          </p:cNvSpPr>
          <p:nvPr/>
        </p:nvSpPr>
        <p:spPr bwMode="auto">
          <a:xfrm>
            <a:off x="152400" y="1066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fontAlgn="base" hangingPunct="0">
              <a:spcBef>
                <a:spcPct val="0"/>
              </a:spcBef>
              <a:spcAft>
                <a:spcPct val="0"/>
              </a:spcAft>
              <a:tabLst>
                <a:tab pos="1428750" algn="l"/>
              </a:tabLst>
            </a:pPr>
            <a:endParaRPr lang="en-GB" sz="1100">
              <a:solidFill>
                <a:srgbClr val="000000"/>
              </a:solidFill>
              <a:ea typeface="ＭＳ Ｐゴシック" pitchFamily="34" charset="-128"/>
              <a:cs typeface="Arial" charset="0"/>
            </a:endParaRPr>
          </a:p>
          <a:p>
            <a:pPr eaLnBrk="0" fontAlgn="base" hangingPunct="0">
              <a:spcBef>
                <a:spcPct val="0"/>
              </a:spcBef>
              <a:spcAft>
                <a:spcPct val="0"/>
              </a:spcAft>
              <a:tabLst>
                <a:tab pos="1428750" algn="l"/>
              </a:tabLst>
            </a:pPr>
            <a:r>
              <a:rPr lang="en-GB" sz="1100">
                <a:solidFill>
                  <a:srgbClr val="000000"/>
                </a:solidFill>
                <a:ea typeface="ＭＳ Ｐゴシック" pitchFamily="34" charset="-128"/>
                <a:cs typeface="Arial" charset="0"/>
              </a:rPr>
              <a:t>	</a:t>
            </a:r>
            <a:endParaRPr lang="en-GB" sz="900">
              <a:solidFill>
                <a:srgbClr val="000000"/>
              </a:solidFill>
              <a:ea typeface="ＭＳ Ｐゴシック" pitchFamily="34" charset="-128"/>
            </a:endParaRPr>
          </a:p>
          <a:p>
            <a:pPr eaLnBrk="0" fontAlgn="base" hangingPunct="0">
              <a:spcBef>
                <a:spcPct val="0"/>
              </a:spcBef>
              <a:spcAft>
                <a:spcPct val="0"/>
              </a:spcAft>
              <a:tabLst>
                <a:tab pos="1428750" algn="l"/>
              </a:tabLst>
            </a:pPr>
            <a:r>
              <a:rPr lang="en-GB" sz="1100">
                <a:solidFill>
                  <a:srgbClr val="000000"/>
                </a:solidFill>
                <a:ea typeface="ＭＳ Ｐゴシック" pitchFamily="34" charset="-128"/>
                <a:cs typeface="Arial" charset="0"/>
              </a:rPr>
              <a:t>	</a:t>
            </a:r>
            <a:endParaRPr lang="en-GB">
              <a:solidFill>
                <a:srgbClr val="000000"/>
              </a:solidFill>
              <a:ea typeface="ＭＳ Ｐゴシック" pitchFamily="34" charset="-128"/>
            </a:endParaRPr>
          </a:p>
        </p:txBody>
      </p:sp>
    </p:spTree>
    <p:extLst>
      <p:ext uri="{BB962C8B-B14F-4D97-AF65-F5344CB8AC3E}">
        <p14:creationId xmlns:p14="http://schemas.microsoft.com/office/powerpoint/2010/main" val="16070722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304800"/>
            <a:ext cx="8578850" cy="1143000"/>
          </a:xfrm>
        </p:spPr>
        <p:txBody>
          <a:bodyPr/>
          <a:lstStyle/>
          <a:p>
            <a:pPr algn="r"/>
            <a:r>
              <a:rPr lang="en-GB" b="1" smtClean="0">
                <a:ea typeface="ＭＳ Ｐゴシック" pitchFamily="34" charset="-128"/>
              </a:rPr>
              <a:t>	Healthy Start Champions</a:t>
            </a:r>
          </a:p>
        </p:txBody>
      </p:sp>
      <p:sp>
        <p:nvSpPr>
          <p:cNvPr id="19459" name="Content Placeholder 2"/>
          <p:cNvSpPr>
            <a:spLocks noGrp="1"/>
          </p:cNvSpPr>
          <p:nvPr>
            <p:ph idx="1"/>
          </p:nvPr>
        </p:nvSpPr>
        <p:spPr>
          <a:xfrm>
            <a:off x="2076450" y="1557338"/>
            <a:ext cx="7067550" cy="4157662"/>
          </a:xfrm>
        </p:spPr>
        <p:txBody>
          <a:bodyPr/>
          <a:lstStyle/>
          <a:p>
            <a:r>
              <a:rPr lang="en-GB" smtClean="0">
                <a:ea typeface="ＭＳ Ｐゴシック" pitchFamily="34" charset="-128"/>
              </a:rPr>
              <a:t>Recent national evaluation found that Champions were an excellent means of increasing the effectiveness and reach of HS.</a:t>
            </a:r>
          </a:p>
          <a:p>
            <a:endParaRPr lang="en-GB" smtClean="0">
              <a:ea typeface="ＭＳ Ｐゴシック" pitchFamily="34" charset="-128"/>
            </a:endParaRPr>
          </a:p>
          <a:p>
            <a:endParaRPr lang="en-GB" smtClean="0">
              <a:ea typeface="ＭＳ Ｐゴシック" pitchFamily="34" charset="-128"/>
            </a:endParaRPr>
          </a:p>
        </p:txBody>
      </p:sp>
      <p:pic>
        <p:nvPicPr>
          <p:cNvPr id="1946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850" y="836613"/>
            <a:ext cx="1752600" cy="5097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7964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47562"/>
            <a:ext cx="8229600" cy="1143000"/>
          </a:xfrm>
        </p:spPr>
        <p:txBody>
          <a:bodyPr/>
          <a:lstStyle/>
          <a:p>
            <a:pPr algn="l"/>
            <a:r>
              <a:rPr lang="en-GB" b="1" dirty="0" smtClean="0"/>
              <a:t>Children’s Vitamin Drops</a:t>
            </a:r>
            <a:endParaRPr lang="en-GB" b="1" dirty="0"/>
          </a:p>
        </p:txBody>
      </p:sp>
      <p:sp>
        <p:nvSpPr>
          <p:cNvPr id="3" name="Content Placeholder 2"/>
          <p:cNvSpPr>
            <a:spLocks noGrp="1"/>
          </p:cNvSpPr>
          <p:nvPr>
            <p:ph idx="1"/>
          </p:nvPr>
        </p:nvSpPr>
        <p:spPr>
          <a:xfrm>
            <a:off x="467544" y="2132856"/>
            <a:ext cx="8229600" cy="3886200"/>
          </a:xfrm>
        </p:spPr>
        <p:txBody>
          <a:bodyPr/>
          <a:lstStyle/>
          <a:p>
            <a:r>
              <a:rPr lang="en-GB" dirty="0">
                <a:solidFill>
                  <a:srgbClr val="C00000"/>
                </a:solidFill>
              </a:rPr>
              <a:t>Free bottle of Children’s drops at the 8-12 month development check from Health Visitors</a:t>
            </a:r>
          </a:p>
          <a:p>
            <a:r>
              <a:rPr lang="en-GB" dirty="0" smtClean="0"/>
              <a:t>All non-eligible families are recommended to take Abidec Multivitamin Drops </a:t>
            </a:r>
            <a:r>
              <a:rPr lang="en-GB" dirty="0" smtClean="0"/>
              <a:t>(around </a:t>
            </a:r>
            <a:r>
              <a:rPr lang="en-GB" dirty="0" smtClean="0"/>
              <a:t>£3.70).</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288" y="116632"/>
            <a:ext cx="1767259" cy="1804860"/>
          </a:xfrm>
          <a:prstGeom prst="rect">
            <a:avLst/>
          </a:prstGeom>
        </p:spPr>
      </p:pic>
    </p:spTree>
    <p:extLst>
      <p:ext uri="{BB962C8B-B14F-4D97-AF65-F5344CB8AC3E}">
        <p14:creationId xmlns:p14="http://schemas.microsoft.com/office/powerpoint/2010/main" val="2838460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8300" y="1773238"/>
            <a:ext cx="2316163" cy="3475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5" name="Title 1"/>
          <p:cNvSpPr>
            <a:spLocks noGrp="1"/>
          </p:cNvSpPr>
          <p:nvPr>
            <p:ph type="title"/>
          </p:nvPr>
        </p:nvSpPr>
        <p:spPr/>
        <p:txBody>
          <a:bodyPr/>
          <a:lstStyle/>
          <a:p>
            <a:r>
              <a:rPr lang="en-GB" sz="3600" b="1" smtClean="0">
                <a:solidFill>
                  <a:srgbClr val="0033CC"/>
                </a:solidFill>
                <a:ea typeface="ＭＳ Ｐゴシック" pitchFamily="34" charset="-128"/>
              </a:rPr>
              <a:t>Public Health Priorities for 0-5 years</a:t>
            </a:r>
          </a:p>
        </p:txBody>
      </p:sp>
      <p:sp>
        <p:nvSpPr>
          <p:cNvPr id="3" name="Content Placeholder 2"/>
          <p:cNvSpPr>
            <a:spLocks noGrp="1"/>
          </p:cNvSpPr>
          <p:nvPr>
            <p:ph idx="1"/>
          </p:nvPr>
        </p:nvSpPr>
        <p:spPr>
          <a:xfrm>
            <a:off x="539750" y="1566863"/>
            <a:ext cx="8229600" cy="3886200"/>
          </a:xfrm>
        </p:spPr>
        <p:txBody>
          <a:bodyPr/>
          <a:lstStyle/>
          <a:p>
            <a:pPr>
              <a:defRPr/>
            </a:pPr>
            <a:r>
              <a:rPr lang="en-GB" sz="2800" dirty="0" smtClean="0"/>
              <a:t>Maternal health</a:t>
            </a:r>
          </a:p>
          <a:p>
            <a:pPr>
              <a:defRPr/>
            </a:pPr>
            <a:r>
              <a:rPr lang="en-GB" sz="2800" dirty="0" smtClean="0"/>
              <a:t>Parenting</a:t>
            </a:r>
          </a:p>
          <a:p>
            <a:pPr>
              <a:defRPr/>
            </a:pPr>
            <a:r>
              <a:rPr lang="en-GB" sz="2800" dirty="0" smtClean="0"/>
              <a:t>Breastfeeding</a:t>
            </a:r>
          </a:p>
          <a:p>
            <a:pPr>
              <a:defRPr/>
            </a:pPr>
            <a:r>
              <a:rPr lang="en-GB" sz="2800" dirty="0" smtClean="0"/>
              <a:t>Prevention of SIDS</a:t>
            </a:r>
          </a:p>
          <a:p>
            <a:pPr>
              <a:defRPr/>
            </a:pPr>
            <a:r>
              <a:rPr lang="en-GB" sz="2800" dirty="0" smtClean="0"/>
              <a:t>Healthy Start Voucher Scheme </a:t>
            </a:r>
          </a:p>
          <a:p>
            <a:pPr marL="0" indent="0">
              <a:buFontTx/>
              <a:buNone/>
              <a:defRPr/>
            </a:pPr>
            <a:r>
              <a:rPr lang="en-GB" sz="2800" dirty="0" smtClean="0"/>
              <a:t>   (free fruit, vegetables, milk,</a:t>
            </a:r>
          </a:p>
          <a:p>
            <a:pPr marL="0" indent="0">
              <a:buFontTx/>
              <a:buNone/>
              <a:defRPr/>
            </a:pPr>
            <a:r>
              <a:rPr lang="en-GB" sz="2800" dirty="0"/>
              <a:t> </a:t>
            </a:r>
            <a:r>
              <a:rPr lang="en-GB" sz="2800" dirty="0" smtClean="0"/>
              <a:t>   infant formula and vitamins)</a:t>
            </a:r>
          </a:p>
          <a:p>
            <a:pPr>
              <a:defRPr/>
            </a:pPr>
            <a:r>
              <a:rPr lang="en-GB" sz="2800" dirty="0" smtClean="0"/>
              <a:t>Emotional health and wellbeing </a:t>
            </a:r>
          </a:p>
          <a:p>
            <a:pPr marL="0" indent="0">
              <a:buFontTx/>
              <a:buNone/>
              <a:defRPr/>
            </a:pPr>
            <a:endParaRPr lang="en-GB" dirty="0"/>
          </a:p>
        </p:txBody>
      </p:sp>
    </p:spTree>
    <p:extLst>
      <p:ext uri="{BB962C8B-B14F-4D97-AF65-F5344CB8AC3E}">
        <p14:creationId xmlns:p14="http://schemas.microsoft.com/office/powerpoint/2010/main" val="16649517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lstStyle/>
          <a:p>
            <a:r>
              <a:rPr lang="en-GB" b="1" dirty="0" smtClean="0"/>
              <a:t>Vitamin Supply</a:t>
            </a:r>
            <a:endParaRPr lang="en-GB" b="1" dirty="0"/>
          </a:p>
        </p:txBody>
      </p:sp>
      <p:sp>
        <p:nvSpPr>
          <p:cNvPr id="3" name="Content Placeholder 2"/>
          <p:cNvSpPr>
            <a:spLocks noGrp="1"/>
          </p:cNvSpPr>
          <p:nvPr>
            <p:ph idx="1"/>
          </p:nvPr>
        </p:nvSpPr>
        <p:spPr>
          <a:xfrm>
            <a:off x="323528" y="2348880"/>
            <a:ext cx="8229600" cy="2963061"/>
          </a:xfrm>
        </p:spPr>
        <p:txBody>
          <a:bodyPr/>
          <a:lstStyle/>
          <a:p>
            <a:r>
              <a:rPr lang="en-GB" dirty="0" smtClean="0">
                <a:solidFill>
                  <a:srgbClr val="FF0000"/>
                </a:solidFill>
              </a:rPr>
              <a:t>Vitamins will be delivered every </a:t>
            </a:r>
            <a:r>
              <a:rPr lang="en-GB" b="1" dirty="0" smtClean="0">
                <a:solidFill>
                  <a:srgbClr val="FF0000"/>
                </a:solidFill>
              </a:rPr>
              <a:t>quarter</a:t>
            </a:r>
            <a:r>
              <a:rPr lang="en-GB" dirty="0" smtClean="0">
                <a:solidFill>
                  <a:srgbClr val="FF0000"/>
                </a:solidFill>
              </a:rPr>
              <a:t> </a:t>
            </a:r>
          </a:p>
          <a:p>
            <a:r>
              <a:rPr lang="en-GB" dirty="0" smtClean="0"/>
              <a:t>Scheduled deliveries at the beginning of:</a:t>
            </a:r>
          </a:p>
          <a:p>
            <a:pPr lvl="1"/>
            <a:r>
              <a:rPr lang="en-GB" dirty="0" smtClean="0">
                <a:solidFill>
                  <a:srgbClr val="FF0000"/>
                </a:solidFill>
              </a:rPr>
              <a:t>September		- March</a:t>
            </a:r>
          </a:p>
          <a:p>
            <a:pPr lvl="1"/>
            <a:r>
              <a:rPr lang="en-GB" dirty="0" smtClean="0">
                <a:solidFill>
                  <a:srgbClr val="FF0000"/>
                </a:solidFill>
              </a:rPr>
              <a:t>December		- June</a:t>
            </a:r>
          </a:p>
          <a:p>
            <a:pPr marL="457200" lvl="1" indent="0">
              <a:buNone/>
            </a:pPr>
            <a:endParaRPr lang="en-GB"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62156"/>
            <a:ext cx="1594004" cy="162791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2320" y="62156"/>
            <a:ext cx="1623244" cy="1657781"/>
          </a:xfrm>
          <a:prstGeom prst="rect">
            <a:avLst/>
          </a:prstGeom>
        </p:spPr>
      </p:pic>
    </p:spTree>
    <p:extLst>
      <p:ext uri="{BB962C8B-B14F-4D97-AF65-F5344CB8AC3E}">
        <p14:creationId xmlns:p14="http://schemas.microsoft.com/office/powerpoint/2010/main" val="10908225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4015195"/>
            <a:ext cx="1828800" cy="34131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2934308"/>
            <a:ext cx="2553055" cy="2605207"/>
          </a:xfrm>
          <a:prstGeom prst="rect">
            <a:avLst/>
          </a:prstGeom>
          <a:noFill/>
          <a:extLst>
            <a:ext uri="{909E8E84-426E-40DD-AFC4-6F175D3DCCD1}">
              <a14:hiddenFill xmlns:a14="http://schemas.microsoft.com/office/drawing/2010/main">
                <a:solidFill>
                  <a:srgbClr val="FFFFFF"/>
                </a:solidFill>
              </a14:hiddenFill>
            </a:ext>
          </a:extLst>
        </p:spPr>
      </p:pic>
      <p:sp>
        <p:nvSpPr>
          <p:cNvPr id="5" name="Text Box 12"/>
          <p:cNvSpPr txBox="1"/>
          <p:nvPr/>
        </p:nvSpPr>
        <p:spPr>
          <a:xfrm>
            <a:off x="1187624" y="3086560"/>
            <a:ext cx="2376264" cy="144016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GB" sz="2400" dirty="0" smtClean="0">
                <a:solidFill>
                  <a:srgbClr val="0070C0"/>
                </a:solidFill>
                <a:ea typeface="Calibri"/>
                <a:cs typeface="Times New Roman"/>
              </a:rPr>
              <a:t>Clients need </a:t>
            </a:r>
            <a:r>
              <a:rPr lang="en-GB" sz="2400" dirty="0">
                <a:solidFill>
                  <a:srgbClr val="0070C0"/>
                </a:solidFill>
                <a:ea typeface="Calibri"/>
                <a:cs typeface="Times New Roman"/>
              </a:rPr>
              <a:t>to show </a:t>
            </a:r>
            <a:r>
              <a:rPr lang="en-GB" sz="2400" b="1" u="sng" dirty="0">
                <a:solidFill>
                  <a:srgbClr val="00B050"/>
                </a:solidFill>
                <a:ea typeface="Calibri"/>
                <a:cs typeface="Times New Roman"/>
              </a:rPr>
              <a:t>green vouchers</a:t>
            </a:r>
            <a:r>
              <a:rPr lang="en-GB" sz="2400" dirty="0">
                <a:solidFill>
                  <a:srgbClr val="0070C0"/>
                </a:solidFill>
                <a:ea typeface="Calibri"/>
                <a:cs typeface="Times New Roman"/>
              </a:rPr>
              <a:t> to collect the </a:t>
            </a:r>
            <a:r>
              <a:rPr lang="en-GB" sz="2400" b="1" dirty="0">
                <a:solidFill>
                  <a:srgbClr val="0070C0"/>
                </a:solidFill>
                <a:ea typeface="Calibri"/>
                <a:cs typeface="Times New Roman"/>
              </a:rPr>
              <a:t>women’s vitamin tablets</a:t>
            </a:r>
            <a:endParaRPr lang="en-GB" sz="2400" dirty="0">
              <a:solidFill>
                <a:srgbClr val="000000"/>
              </a:solidFill>
              <a:ea typeface="Calibri"/>
              <a:cs typeface="Times New Roman"/>
            </a:endParaRPr>
          </a:p>
        </p:txBody>
      </p:sp>
      <p:sp>
        <p:nvSpPr>
          <p:cNvPr id="3" name="Rectangle 5"/>
          <p:cNvSpPr>
            <a:spLocks noChangeArrowheads="1"/>
          </p:cNvSpPr>
          <p:nvPr/>
        </p:nvSpPr>
        <p:spPr bwMode="auto">
          <a:xfrm>
            <a:off x="99269" y="-116610"/>
            <a:ext cx="9144000" cy="3969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12" tIns="914112" rIns="914112" bIns="914112" numCol="1" anchor="ctr" anchorCtr="0" compatLnSpc="1">
            <a:prstTxWarp prst="textNoShape">
              <a:avLst/>
            </a:prstTxWarp>
            <a:spAutoFit/>
          </a:bodyPr>
          <a:lstStyle/>
          <a:p>
            <a:pPr algn="ctr" fontAlgn="base">
              <a:spcBef>
                <a:spcPct val="0"/>
              </a:spcBef>
              <a:spcAft>
                <a:spcPct val="0"/>
              </a:spcAft>
            </a:pPr>
            <a:r>
              <a:rPr lang="en-US" sz="2400" b="1" dirty="0">
                <a:solidFill>
                  <a:srgbClr val="00B050"/>
                </a:solidFill>
                <a:ea typeface="Times New Roman" pitchFamily="18" charset="0"/>
                <a:cs typeface="Arial" pitchFamily="34" charset="0"/>
              </a:rPr>
              <a:t>Women on the full Healthy Start scheme (entitled to vouchers):</a:t>
            </a:r>
            <a:endParaRPr lang="en-GB" sz="2400" dirty="0">
              <a:solidFill>
                <a:srgbClr val="000000"/>
              </a:solidFill>
              <a:cs typeface="Arial" pitchFamily="34" charset="0"/>
            </a:endParaRPr>
          </a:p>
          <a:p>
            <a:pPr algn="ctr" eaLnBrk="0" fontAlgn="base" hangingPunct="0">
              <a:spcBef>
                <a:spcPct val="0"/>
              </a:spcBef>
              <a:spcAft>
                <a:spcPct val="0"/>
              </a:spcAft>
            </a:pPr>
            <a:r>
              <a:rPr lang="en-GB" sz="2400" b="1" dirty="0" smtClean="0">
                <a:solidFill>
                  <a:srgbClr val="943634"/>
                </a:solidFill>
                <a:ea typeface="Calibri" pitchFamily="34" charset="0"/>
                <a:cs typeface="Arial" pitchFamily="34" charset="0"/>
              </a:rPr>
              <a:t>Please give them </a:t>
            </a:r>
            <a:r>
              <a:rPr lang="en-GB" sz="2400" b="1" dirty="0">
                <a:solidFill>
                  <a:srgbClr val="943634"/>
                </a:solidFill>
                <a:ea typeface="Calibri" pitchFamily="34" charset="0"/>
                <a:cs typeface="Arial" pitchFamily="34" charset="0"/>
              </a:rPr>
              <a:t>a bottle of women’s vitamin tablets and explain that</a:t>
            </a:r>
            <a:r>
              <a:rPr lang="en-GB" sz="2400" dirty="0">
                <a:solidFill>
                  <a:srgbClr val="000000"/>
                </a:solidFill>
                <a:ea typeface="Calibri" pitchFamily="34" charset="0"/>
                <a:cs typeface="Times New Roman" pitchFamily="18" charset="0"/>
              </a:rPr>
              <a:t> </a:t>
            </a:r>
            <a:r>
              <a:rPr lang="en-GB" sz="2400" b="1" dirty="0">
                <a:solidFill>
                  <a:srgbClr val="943634"/>
                </a:solidFill>
                <a:ea typeface="Calibri" pitchFamily="34" charset="0"/>
                <a:cs typeface="Arial" pitchFamily="34" charset="0"/>
              </a:rPr>
              <a:t> </a:t>
            </a:r>
            <a:r>
              <a:rPr lang="en-GB" sz="2400" b="1" u="sng" dirty="0">
                <a:solidFill>
                  <a:srgbClr val="943634"/>
                </a:solidFill>
                <a:ea typeface="Calibri" pitchFamily="34" charset="0"/>
                <a:cs typeface="Arial" pitchFamily="34" charset="0"/>
              </a:rPr>
              <a:t>the bottle will last 8 </a:t>
            </a:r>
            <a:r>
              <a:rPr lang="en-GB" sz="2400" b="1" u="sng" dirty="0" smtClean="0">
                <a:solidFill>
                  <a:srgbClr val="943634"/>
                </a:solidFill>
                <a:ea typeface="Calibri" pitchFamily="34" charset="0"/>
                <a:cs typeface="Arial" pitchFamily="34" charset="0"/>
              </a:rPr>
              <a:t>weeks</a:t>
            </a:r>
            <a:r>
              <a:rPr lang="en-GB" sz="2400" b="1" dirty="0" smtClean="0">
                <a:solidFill>
                  <a:srgbClr val="943634"/>
                </a:solidFill>
                <a:ea typeface="Calibri" pitchFamily="34" charset="0"/>
                <a:cs typeface="Arial" pitchFamily="34" charset="0"/>
              </a:rPr>
              <a:t>:</a:t>
            </a:r>
            <a:endParaRPr lang="en-GB" sz="2400" dirty="0">
              <a:solidFill>
                <a:srgbClr val="000000"/>
              </a:solidFill>
              <a:cs typeface="Arial" pitchFamily="34" charset="0"/>
            </a:endParaRPr>
          </a:p>
          <a:p>
            <a:pPr eaLnBrk="0" fontAlgn="base" hangingPunct="0">
              <a:spcBef>
                <a:spcPct val="0"/>
              </a:spcBef>
              <a:spcAft>
                <a:spcPct val="0"/>
              </a:spcAft>
            </a:pPr>
            <a:endParaRPr lang="en-GB" dirty="0">
              <a:solidFill>
                <a:srgbClr val="000000"/>
              </a:solidFill>
              <a:cs typeface="Arial" pitchFamily="34" charset="0"/>
            </a:endParaRPr>
          </a:p>
        </p:txBody>
      </p:sp>
      <p:sp>
        <p:nvSpPr>
          <p:cNvPr id="6" name="Rectangle 9"/>
          <p:cNvSpPr>
            <a:spLocks noChangeArrowheads="1"/>
          </p:cNvSpPr>
          <p:nvPr/>
        </p:nvSpPr>
        <p:spPr bwMode="auto">
          <a:xfrm>
            <a:off x="125490" y="145853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en-GB" sz="1100">
                <a:solidFill>
                  <a:srgbClr val="000000"/>
                </a:solidFill>
                <a:cs typeface="Arial" pitchFamily="34" charset="0"/>
              </a:rPr>
              <a:t/>
            </a:r>
            <a:br>
              <a:rPr lang="en-GB" sz="1100">
                <a:solidFill>
                  <a:srgbClr val="000000"/>
                </a:solidFill>
                <a:cs typeface="Arial" pitchFamily="34" charset="0"/>
              </a:rPr>
            </a:br>
            <a:endParaRPr lang="en-GB">
              <a:solidFill>
                <a:srgbClr val="000000"/>
              </a:solidFill>
              <a:cs typeface="Arial" pitchFamily="34" charset="0"/>
            </a:endParaRPr>
          </a:p>
          <a:p>
            <a:pPr eaLnBrk="0" fontAlgn="base" hangingPunct="0">
              <a:spcBef>
                <a:spcPct val="0"/>
              </a:spcBef>
              <a:spcAft>
                <a:spcPct val="0"/>
              </a:spcAft>
            </a:pPr>
            <a:endParaRPr lang="en-GB">
              <a:solidFill>
                <a:srgbClr val="000000"/>
              </a:solidFill>
              <a:cs typeface="Arial" pitchFamily="34" charset="0"/>
            </a:endParaRPr>
          </a:p>
        </p:txBody>
      </p:sp>
      <p:sp>
        <p:nvSpPr>
          <p:cNvPr id="7" name="Rectangle 10"/>
          <p:cNvSpPr>
            <a:spLocks noChangeArrowheads="1"/>
          </p:cNvSpPr>
          <p:nvPr/>
        </p:nvSpPr>
        <p:spPr bwMode="auto">
          <a:xfrm>
            <a:off x="0" y="1371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en-US" sz="1400" b="1">
                <a:solidFill>
                  <a:srgbClr val="00B050"/>
                </a:solidFill>
                <a:ea typeface="Times New Roman" pitchFamily="18" charset="0"/>
                <a:cs typeface="Arial" pitchFamily="34" charset="0"/>
              </a:rPr>
              <a:t/>
            </a:r>
            <a:br>
              <a:rPr lang="en-US" sz="1400" b="1">
                <a:solidFill>
                  <a:srgbClr val="00B050"/>
                </a:solidFill>
                <a:ea typeface="Times New Roman" pitchFamily="18" charset="0"/>
                <a:cs typeface="Arial" pitchFamily="34" charset="0"/>
              </a:rPr>
            </a:br>
            <a:endParaRPr lang="en-US">
              <a:solidFill>
                <a:srgbClr val="000000"/>
              </a:solidFill>
              <a:cs typeface="Arial" pitchFamily="34" charset="0"/>
            </a:endParaRPr>
          </a:p>
        </p:txBody>
      </p:sp>
    </p:spTree>
    <p:extLst>
      <p:ext uri="{BB962C8B-B14F-4D97-AF65-F5344CB8AC3E}">
        <p14:creationId xmlns:p14="http://schemas.microsoft.com/office/powerpoint/2010/main" val="33500645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8"/>
          <p:cNvSpPr txBox="1"/>
          <p:nvPr/>
        </p:nvSpPr>
        <p:spPr>
          <a:xfrm>
            <a:off x="531703" y="3140968"/>
            <a:ext cx="4801585" cy="3966779"/>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GB" sz="2800" dirty="0">
                <a:solidFill>
                  <a:srgbClr val="0070C0"/>
                </a:solidFill>
                <a:ea typeface="Calibri"/>
                <a:cs typeface="Times New Roman"/>
              </a:rPr>
              <a:t>To collect the </a:t>
            </a:r>
            <a:r>
              <a:rPr lang="en-GB" sz="2800" dirty="0" smtClean="0">
                <a:solidFill>
                  <a:srgbClr val="0070C0"/>
                </a:solidFill>
                <a:ea typeface="Calibri"/>
                <a:cs typeface="Times New Roman"/>
              </a:rPr>
              <a:t>bottle </a:t>
            </a:r>
            <a:r>
              <a:rPr lang="en-GB" sz="2800" dirty="0">
                <a:solidFill>
                  <a:srgbClr val="0070C0"/>
                </a:solidFill>
                <a:ea typeface="Calibri"/>
                <a:cs typeface="Times New Roman"/>
              </a:rPr>
              <a:t>of </a:t>
            </a:r>
            <a:r>
              <a:rPr lang="en-GB" sz="2800" b="1" dirty="0">
                <a:solidFill>
                  <a:srgbClr val="0070C0"/>
                </a:solidFill>
                <a:ea typeface="Calibri"/>
                <a:cs typeface="Times New Roman"/>
              </a:rPr>
              <a:t>women’s vitamins</a:t>
            </a:r>
            <a:r>
              <a:rPr lang="en-GB" sz="2800" dirty="0">
                <a:solidFill>
                  <a:srgbClr val="0070C0"/>
                </a:solidFill>
                <a:ea typeface="Calibri"/>
                <a:cs typeface="Times New Roman"/>
              </a:rPr>
              <a:t> </a:t>
            </a:r>
            <a:r>
              <a:rPr lang="en-GB" sz="2800" dirty="0" smtClean="0">
                <a:solidFill>
                  <a:srgbClr val="0070C0"/>
                </a:solidFill>
                <a:ea typeface="Calibri"/>
                <a:cs typeface="Times New Roman"/>
              </a:rPr>
              <a:t>they</a:t>
            </a:r>
            <a:endParaRPr lang="en-GB" sz="2800" dirty="0">
              <a:solidFill>
                <a:srgbClr val="000000"/>
              </a:solidFill>
              <a:ea typeface="Calibri"/>
              <a:cs typeface="Times New Roman"/>
            </a:endParaRPr>
          </a:p>
          <a:p>
            <a:pPr algn="ctr">
              <a:lnSpc>
                <a:spcPct val="115000"/>
              </a:lnSpc>
              <a:spcAft>
                <a:spcPts val="1000"/>
              </a:spcAft>
            </a:pPr>
            <a:r>
              <a:rPr lang="en-GB" sz="2800" dirty="0">
                <a:solidFill>
                  <a:srgbClr val="0070C0"/>
                </a:solidFill>
                <a:ea typeface="Calibri"/>
                <a:cs typeface="Times New Roman"/>
              </a:rPr>
              <a:t>n</a:t>
            </a:r>
            <a:r>
              <a:rPr lang="en-GB" sz="2800" dirty="0" smtClean="0">
                <a:solidFill>
                  <a:srgbClr val="0070C0"/>
                </a:solidFill>
                <a:ea typeface="Calibri"/>
                <a:cs typeface="Times New Roman"/>
              </a:rPr>
              <a:t>eed </a:t>
            </a:r>
            <a:r>
              <a:rPr lang="en-GB" sz="2800" dirty="0">
                <a:solidFill>
                  <a:srgbClr val="0070C0"/>
                </a:solidFill>
                <a:ea typeface="Calibri"/>
                <a:cs typeface="Times New Roman"/>
              </a:rPr>
              <a:t>to show a valid Maternity Exemption NHS Prescription Charge card</a:t>
            </a:r>
            <a:endParaRPr lang="en-GB" sz="2800" dirty="0">
              <a:solidFill>
                <a:srgbClr val="000000"/>
              </a:solidFill>
              <a:ea typeface="Calibri"/>
              <a:cs typeface="Times New Roman"/>
            </a:endParaRPr>
          </a:p>
        </p:txBody>
      </p:sp>
      <p:sp>
        <p:nvSpPr>
          <p:cNvPr id="4" name="Rectangle 4"/>
          <p:cNvSpPr>
            <a:spLocks noChangeArrowheads="1"/>
          </p:cNvSpPr>
          <p:nvPr/>
        </p:nvSpPr>
        <p:spPr bwMode="auto">
          <a:xfrm>
            <a:off x="422699" y="59122"/>
            <a:ext cx="8280920" cy="2954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en-GB" sz="2800" b="1" dirty="0">
                <a:solidFill>
                  <a:srgbClr val="0070C0"/>
                </a:solidFill>
                <a:ea typeface="Calibri" pitchFamily="34" charset="0"/>
                <a:cs typeface="Arial" pitchFamily="34" charset="0"/>
              </a:rPr>
              <a:t>Women NOT on the full Healthy Start scheme (not entitled to vouchers</a:t>
            </a:r>
            <a:r>
              <a:rPr lang="en-GB" sz="2800" b="1" dirty="0" smtClean="0">
                <a:solidFill>
                  <a:srgbClr val="0070C0"/>
                </a:solidFill>
                <a:ea typeface="Calibri" pitchFamily="34" charset="0"/>
                <a:cs typeface="Arial" pitchFamily="34" charset="0"/>
              </a:rPr>
              <a:t>) but pregnant or breastfeeding:</a:t>
            </a:r>
            <a:endParaRPr lang="en-GB" sz="2800" dirty="0">
              <a:solidFill>
                <a:srgbClr val="000000"/>
              </a:solidFill>
              <a:cs typeface="Arial" pitchFamily="34" charset="0"/>
            </a:endParaRPr>
          </a:p>
          <a:p>
            <a:pPr indent="457200" algn="ctr" eaLnBrk="0" fontAlgn="base" hangingPunct="0">
              <a:spcBef>
                <a:spcPct val="0"/>
              </a:spcBef>
              <a:spcAft>
                <a:spcPct val="0"/>
              </a:spcAft>
            </a:pPr>
            <a:r>
              <a:rPr lang="en-GB" sz="2800" b="1" dirty="0">
                <a:solidFill>
                  <a:srgbClr val="943634"/>
                </a:solidFill>
                <a:ea typeface="Calibri" pitchFamily="34" charset="0"/>
                <a:cs typeface="Arial" pitchFamily="34" charset="0"/>
              </a:rPr>
              <a:t>Please give a bottle of women</a:t>
            </a:r>
            <a:r>
              <a:rPr lang="en-GB" sz="2800" b="1" dirty="0">
                <a:solidFill>
                  <a:srgbClr val="943634"/>
                </a:solidFill>
                <a:latin typeface="Calibri"/>
                <a:ea typeface="Calibri" pitchFamily="34" charset="0"/>
                <a:cs typeface="Arial" pitchFamily="34" charset="0"/>
              </a:rPr>
              <a:t>’</a:t>
            </a:r>
            <a:r>
              <a:rPr lang="en-GB" sz="2800" b="1" dirty="0">
                <a:solidFill>
                  <a:srgbClr val="943634"/>
                </a:solidFill>
                <a:ea typeface="Calibri" pitchFamily="34" charset="0"/>
                <a:cs typeface="Arial" pitchFamily="34" charset="0"/>
              </a:rPr>
              <a:t>s vitamin tablets and explain that</a:t>
            </a:r>
            <a:r>
              <a:rPr lang="en-GB" sz="2800" dirty="0">
                <a:solidFill>
                  <a:srgbClr val="000000"/>
                </a:solidFill>
                <a:latin typeface="Calibri" pitchFamily="34" charset="0"/>
                <a:ea typeface="Calibri" pitchFamily="34" charset="0"/>
                <a:cs typeface="Times New Roman" pitchFamily="18" charset="0"/>
              </a:rPr>
              <a:t> </a:t>
            </a:r>
            <a:r>
              <a:rPr lang="en-GB" sz="2800" b="1" u="sng" dirty="0">
                <a:solidFill>
                  <a:srgbClr val="943634"/>
                </a:solidFill>
                <a:ea typeface="Calibri" pitchFamily="34" charset="0"/>
                <a:cs typeface="Arial" pitchFamily="34" charset="0"/>
              </a:rPr>
              <a:t>the bottle will last 8 </a:t>
            </a:r>
            <a:r>
              <a:rPr lang="en-GB" sz="2800" b="1" u="sng" dirty="0" smtClean="0">
                <a:solidFill>
                  <a:srgbClr val="943634"/>
                </a:solidFill>
                <a:ea typeface="Calibri" pitchFamily="34" charset="0"/>
                <a:cs typeface="Arial" pitchFamily="34" charset="0"/>
              </a:rPr>
              <a:t>weeks</a:t>
            </a:r>
            <a:endParaRPr lang="en-GB" sz="2800" dirty="0">
              <a:solidFill>
                <a:srgbClr val="000000"/>
              </a:solidFill>
              <a:cs typeface="Arial" pitchFamily="34" charset="0"/>
            </a:endParaRPr>
          </a:p>
          <a:p>
            <a:pPr indent="457200" eaLnBrk="0" fontAlgn="base" hangingPunct="0">
              <a:spcBef>
                <a:spcPct val="0"/>
              </a:spcBef>
              <a:spcAft>
                <a:spcPct val="0"/>
              </a:spcAft>
            </a:pPr>
            <a:endParaRPr lang="en-GB" dirty="0">
              <a:solidFill>
                <a:srgbClr val="000000"/>
              </a:solidFill>
              <a:cs typeface="Arial" pitchFamily="34"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79997" y="3392776"/>
            <a:ext cx="3176587" cy="193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91667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b="1" dirty="0" smtClean="0">
                <a:solidFill>
                  <a:srgbClr val="FF0000"/>
                </a:solidFill>
              </a:rPr>
              <a:t>Process to distribute vitamins</a:t>
            </a:r>
            <a:endParaRPr lang="en-GB" sz="4000" b="1" dirty="0">
              <a:solidFill>
                <a:srgbClr val="FF0000"/>
              </a:solidFill>
            </a:endParaRPr>
          </a:p>
        </p:txBody>
      </p:sp>
      <p:sp>
        <p:nvSpPr>
          <p:cNvPr id="3" name="Content Placeholder 2"/>
          <p:cNvSpPr>
            <a:spLocks noGrp="1"/>
          </p:cNvSpPr>
          <p:nvPr>
            <p:ph idx="1"/>
          </p:nvPr>
        </p:nvSpPr>
        <p:spPr>
          <a:xfrm>
            <a:off x="179512" y="1556792"/>
            <a:ext cx="8507288" cy="4302224"/>
          </a:xfrm>
        </p:spPr>
        <p:txBody>
          <a:bodyPr/>
          <a:lstStyle/>
          <a:p>
            <a:pPr marL="514350" indent="-514350">
              <a:lnSpc>
                <a:spcPct val="115000"/>
              </a:lnSpc>
              <a:spcAft>
                <a:spcPts val="0"/>
              </a:spcAft>
              <a:buAutoNum type="arabicPeriod"/>
            </a:pPr>
            <a:r>
              <a:rPr lang="en-GB" sz="2800" dirty="0" smtClean="0">
                <a:ea typeface="Calibri"/>
                <a:cs typeface="Times New Roman"/>
              </a:rPr>
              <a:t>Ask </a:t>
            </a:r>
            <a:r>
              <a:rPr lang="en-GB" sz="2800" dirty="0">
                <a:ea typeface="Calibri"/>
                <a:cs typeface="Times New Roman"/>
              </a:rPr>
              <a:t>the client whether they have a </a:t>
            </a:r>
            <a:r>
              <a:rPr lang="en-GB" sz="2800" b="1" dirty="0">
                <a:solidFill>
                  <a:srgbClr val="00B050"/>
                </a:solidFill>
                <a:ea typeface="Calibri"/>
                <a:cs typeface="Times New Roman"/>
              </a:rPr>
              <a:t>green voucher</a:t>
            </a:r>
            <a:r>
              <a:rPr lang="en-GB" sz="2800" dirty="0">
                <a:solidFill>
                  <a:srgbClr val="00B050"/>
                </a:solidFill>
                <a:ea typeface="Calibri"/>
                <a:cs typeface="Times New Roman"/>
              </a:rPr>
              <a:t> </a:t>
            </a:r>
            <a:r>
              <a:rPr lang="en-GB" sz="2800" dirty="0">
                <a:ea typeface="Calibri"/>
                <a:cs typeface="Times New Roman"/>
              </a:rPr>
              <a:t>to redeem for vitamins </a:t>
            </a:r>
            <a:r>
              <a:rPr lang="en-GB" sz="2800" i="1" dirty="0">
                <a:ea typeface="Calibri"/>
                <a:cs typeface="Times New Roman"/>
              </a:rPr>
              <a:t>=</a:t>
            </a:r>
            <a:r>
              <a:rPr lang="en-GB" sz="2800" b="1" i="1" dirty="0">
                <a:ea typeface="Calibri"/>
                <a:cs typeface="Times New Roman"/>
              </a:rPr>
              <a:t> if so, take the voucher and issue the vitamin. </a:t>
            </a:r>
            <a:endParaRPr lang="en-GB" sz="2800" b="1" i="1" dirty="0" smtClean="0">
              <a:ea typeface="Calibri"/>
              <a:cs typeface="Times New Roman"/>
            </a:endParaRPr>
          </a:p>
          <a:p>
            <a:pPr marL="514350" indent="-514350">
              <a:lnSpc>
                <a:spcPct val="115000"/>
              </a:lnSpc>
              <a:spcAft>
                <a:spcPts val="0"/>
              </a:spcAft>
              <a:buAutoNum type="arabicPeriod"/>
            </a:pPr>
            <a:endParaRPr lang="en-GB" sz="2800" b="1" i="1" dirty="0">
              <a:solidFill>
                <a:srgbClr val="E36C0A"/>
              </a:solidFill>
              <a:ea typeface="Calibri"/>
              <a:cs typeface="Times New Roman"/>
            </a:endParaRPr>
          </a:p>
          <a:p>
            <a:pPr marL="0" indent="0" algn="ctr">
              <a:lnSpc>
                <a:spcPct val="115000"/>
              </a:lnSpc>
              <a:spcAft>
                <a:spcPts val="0"/>
              </a:spcAft>
              <a:buNone/>
            </a:pPr>
            <a:r>
              <a:rPr lang="en-GB" sz="2800" b="1" i="1" dirty="0" smtClean="0">
                <a:solidFill>
                  <a:srgbClr val="E36C0A"/>
                </a:solidFill>
                <a:ea typeface="Calibri"/>
                <a:cs typeface="Times New Roman"/>
              </a:rPr>
              <a:t>A </a:t>
            </a:r>
            <a:r>
              <a:rPr lang="en-GB" sz="2800" b="1" i="1" dirty="0">
                <a:solidFill>
                  <a:srgbClr val="E36C0A"/>
                </a:solidFill>
                <a:ea typeface="Calibri"/>
                <a:cs typeface="Times New Roman"/>
              </a:rPr>
              <a:t>postcode can be collected in exceptional circumstances in lieu of a voucher, such as when a client is known to be eligible but doesn’t have a voucher with them.</a:t>
            </a:r>
            <a:endParaRPr lang="en-GB" sz="2800" dirty="0">
              <a:latin typeface="Calibri"/>
              <a:ea typeface="Calibri"/>
              <a:cs typeface="Times New Roman"/>
            </a:endParaRPr>
          </a:p>
          <a:p>
            <a:pPr marL="0" indent="0">
              <a:buNone/>
            </a:pPr>
            <a:endParaRPr lang="en-GB" dirty="0"/>
          </a:p>
        </p:txBody>
      </p:sp>
    </p:spTree>
    <p:extLst>
      <p:ext uri="{BB962C8B-B14F-4D97-AF65-F5344CB8AC3E}">
        <p14:creationId xmlns:p14="http://schemas.microsoft.com/office/powerpoint/2010/main" val="21107165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404664"/>
            <a:ext cx="8229600" cy="3886200"/>
          </a:xfrm>
        </p:spPr>
        <p:txBody>
          <a:bodyPr/>
          <a:lstStyle/>
          <a:p>
            <a:pPr marL="0" lvl="0" indent="0">
              <a:lnSpc>
                <a:spcPct val="115000"/>
              </a:lnSpc>
              <a:spcAft>
                <a:spcPts val="0"/>
              </a:spcAft>
              <a:buNone/>
            </a:pPr>
            <a:r>
              <a:rPr lang="en-GB" dirty="0">
                <a:ea typeface="Calibri"/>
                <a:cs typeface="Times New Roman"/>
              </a:rPr>
              <a:t>2. If the client does not have a </a:t>
            </a:r>
            <a:r>
              <a:rPr lang="en-GB" dirty="0">
                <a:solidFill>
                  <a:srgbClr val="00B050"/>
                </a:solidFill>
                <a:ea typeface="Calibri"/>
                <a:cs typeface="Times New Roman"/>
              </a:rPr>
              <a:t>green voucher</a:t>
            </a:r>
            <a:r>
              <a:rPr lang="en-GB" dirty="0">
                <a:ea typeface="Calibri"/>
                <a:cs typeface="Times New Roman"/>
              </a:rPr>
              <a:t>, ask to see their </a:t>
            </a:r>
            <a:r>
              <a:rPr lang="en-GB" b="1" dirty="0">
                <a:ea typeface="Calibri"/>
                <a:cs typeface="Times New Roman"/>
              </a:rPr>
              <a:t>NHS Maternity Exemption Prescription Charge Certificate</a:t>
            </a:r>
            <a:r>
              <a:rPr lang="en-GB" dirty="0">
                <a:ea typeface="Calibri"/>
                <a:cs typeface="Times New Roman"/>
              </a:rPr>
              <a:t> (as shown above) </a:t>
            </a:r>
            <a:endParaRPr lang="en-GB" dirty="0" smtClean="0">
              <a:ea typeface="Calibri"/>
              <a:cs typeface="Times New Roman"/>
            </a:endParaRPr>
          </a:p>
          <a:p>
            <a:pPr marL="0" lvl="0" indent="0">
              <a:lnSpc>
                <a:spcPct val="115000"/>
              </a:lnSpc>
              <a:spcAft>
                <a:spcPts val="0"/>
              </a:spcAft>
              <a:buNone/>
            </a:pPr>
            <a:endParaRPr lang="en-GB" dirty="0">
              <a:ea typeface="Calibri"/>
              <a:cs typeface="Times New Roman"/>
            </a:endParaRPr>
          </a:p>
          <a:p>
            <a:pPr marL="0" lvl="0" indent="0">
              <a:lnSpc>
                <a:spcPct val="115000"/>
              </a:lnSpc>
              <a:spcAft>
                <a:spcPts val="0"/>
              </a:spcAft>
              <a:buNone/>
            </a:pPr>
            <a:endParaRPr lang="en-GB" dirty="0" smtClean="0">
              <a:ea typeface="Calibri"/>
              <a:cs typeface="Times New Roman"/>
            </a:endParaRPr>
          </a:p>
          <a:p>
            <a:pPr marL="0" lvl="0" indent="0">
              <a:lnSpc>
                <a:spcPct val="115000"/>
              </a:lnSpc>
              <a:spcAft>
                <a:spcPts val="0"/>
              </a:spcAft>
              <a:buNone/>
            </a:pPr>
            <a:endParaRPr lang="en-GB" dirty="0" smtClean="0">
              <a:ea typeface="Calibri"/>
              <a:cs typeface="Times New Roman"/>
            </a:endParaRPr>
          </a:p>
          <a:p>
            <a:pPr marL="0" lvl="0" indent="0">
              <a:lnSpc>
                <a:spcPct val="115000"/>
              </a:lnSpc>
              <a:spcAft>
                <a:spcPts val="0"/>
              </a:spcAft>
              <a:buNone/>
            </a:pPr>
            <a:r>
              <a:rPr lang="en-GB" dirty="0" smtClean="0">
                <a:ea typeface="Calibri"/>
                <a:cs typeface="Times New Roman"/>
              </a:rPr>
              <a:t>= </a:t>
            </a:r>
            <a:r>
              <a:rPr lang="en-GB" b="1" i="1" dirty="0">
                <a:ea typeface="Calibri"/>
                <a:cs typeface="Times New Roman"/>
              </a:rPr>
              <a:t>if they have one, issue the vitamins and record them on the record log</a:t>
            </a:r>
            <a:r>
              <a:rPr lang="en-GB" b="1" i="1" dirty="0" smtClean="0">
                <a:ea typeface="Calibri"/>
                <a:cs typeface="Times New Roman"/>
              </a:rPr>
              <a:t>.</a:t>
            </a:r>
          </a:p>
          <a:p>
            <a:pPr marL="0" lvl="0" indent="0">
              <a:lnSpc>
                <a:spcPct val="115000"/>
              </a:lnSpc>
              <a:spcAft>
                <a:spcPts val="0"/>
              </a:spcAft>
              <a:buNone/>
            </a:pPr>
            <a:endParaRPr lang="en-GB" sz="1400" dirty="0">
              <a:latin typeface="Calibri"/>
              <a:ea typeface="Calibri"/>
              <a:cs typeface="Times New Roman"/>
            </a:endParaRPr>
          </a:p>
          <a:p>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2754676"/>
            <a:ext cx="3176587" cy="193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052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However…..</a:t>
            </a:r>
            <a:endParaRPr lang="en-GB" b="1" dirty="0"/>
          </a:p>
        </p:txBody>
      </p:sp>
      <p:sp>
        <p:nvSpPr>
          <p:cNvPr id="3" name="Content Placeholder 2"/>
          <p:cNvSpPr>
            <a:spLocks noGrp="1"/>
          </p:cNvSpPr>
          <p:nvPr>
            <p:ph idx="1"/>
          </p:nvPr>
        </p:nvSpPr>
        <p:spPr/>
        <p:txBody>
          <a:bodyPr/>
          <a:lstStyle/>
          <a:p>
            <a:r>
              <a:rPr lang="en-GB" dirty="0" smtClean="0"/>
              <a:t>We are happy to be pragmatic and if a mum does not have her valid maternity exemption card but is either:</a:t>
            </a:r>
          </a:p>
          <a:p>
            <a:pPr lvl="1"/>
            <a:r>
              <a:rPr lang="en-GB" dirty="0" smtClean="0">
                <a:solidFill>
                  <a:srgbClr val="FF0000"/>
                </a:solidFill>
              </a:rPr>
              <a:t>Clearly pregnant</a:t>
            </a:r>
          </a:p>
          <a:p>
            <a:pPr lvl="1"/>
            <a:r>
              <a:rPr lang="en-GB" dirty="0" smtClean="0">
                <a:solidFill>
                  <a:srgbClr val="FF0000"/>
                </a:solidFill>
              </a:rPr>
              <a:t>Says she’s pregnant</a:t>
            </a:r>
          </a:p>
          <a:p>
            <a:pPr lvl="1"/>
            <a:r>
              <a:rPr lang="en-GB" dirty="0" smtClean="0">
                <a:solidFill>
                  <a:srgbClr val="FF0000"/>
                </a:solidFill>
              </a:rPr>
              <a:t>Has a baby with her</a:t>
            </a:r>
          </a:p>
          <a:p>
            <a:r>
              <a:rPr lang="en-GB" b="1" dirty="0" smtClean="0"/>
              <a:t>Please issue vitamins and record this on your ‘Record Log’</a:t>
            </a:r>
            <a:endParaRPr lang="en-GB" b="1" dirty="0"/>
          </a:p>
        </p:txBody>
      </p:sp>
    </p:spTree>
    <p:extLst>
      <p:ext uri="{BB962C8B-B14F-4D97-AF65-F5344CB8AC3E}">
        <p14:creationId xmlns:p14="http://schemas.microsoft.com/office/powerpoint/2010/main" val="35949227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p:nvPr/>
        </p:nvSpPr>
        <p:spPr>
          <a:xfrm>
            <a:off x="683568" y="2060848"/>
            <a:ext cx="3657600" cy="2533650"/>
          </a:xfrm>
          <a:prstGeom prst="rect">
            <a:avLst/>
          </a:prstGeom>
          <a:solidFill>
            <a:srgbClr val="C0504D">
              <a:lumMod val="20000"/>
              <a:lumOff val="80000"/>
            </a:srgbClr>
          </a:solidFill>
          <a:ln w="6350">
            <a:solidFill>
              <a:prstClr val="black"/>
            </a:solid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pPr>
            <a:r>
              <a:rPr lang="en-GB" sz="2400" b="1" dirty="0">
                <a:solidFill>
                  <a:srgbClr val="000000"/>
                </a:solidFill>
                <a:ea typeface="Calibri"/>
                <a:cs typeface="Times New Roman"/>
              </a:rPr>
              <a:t>Women’s vitamin tablets can be collected for breastfeeding mums from:</a:t>
            </a:r>
          </a:p>
          <a:p>
            <a:pPr>
              <a:lnSpc>
                <a:spcPct val="115000"/>
              </a:lnSpc>
            </a:pPr>
            <a:endParaRPr lang="en-GB" sz="2400" b="1" dirty="0">
              <a:solidFill>
                <a:srgbClr val="000000"/>
              </a:solidFill>
              <a:ea typeface="Calibri"/>
              <a:cs typeface="Times New Roman"/>
            </a:endParaRPr>
          </a:p>
          <a:p>
            <a:pPr algn="ctr">
              <a:lnSpc>
                <a:spcPct val="115000"/>
              </a:lnSpc>
            </a:pPr>
            <a:r>
              <a:rPr lang="en-GB" sz="2400" b="1" dirty="0">
                <a:solidFill>
                  <a:srgbClr val="000000"/>
                </a:solidFill>
                <a:ea typeface="Calibri"/>
                <a:cs typeface="Times New Roman"/>
              </a:rPr>
              <a:t>Same venues as before</a:t>
            </a:r>
            <a:endParaRPr lang="en-GB" sz="2400" dirty="0">
              <a:solidFill>
                <a:srgbClr val="000000"/>
              </a:solidFill>
              <a:latin typeface="Calibri"/>
              <a:ea typeface="Calibri"/>
              <a:cs typeface="Times New Roman"/>
            </a:endParaRPr>
          </a:p>
        </p:txBody>
      </p:sp>
      <p:sp>
        <p:nvSpPr>
          <p:cNvPr id="5" name="Text Box 18"/>
          <p:cNvSpPr txBox="1"/>
          <p:nvPr/>
        </p:nvSpPr>
        <p:spPr>
          <a:xfrm>
            <a:off x="4495800" y="1781174"/>
            <a:ext cx="2263775" cy="3664049"/>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GB" dirty="0">
                <a:solidFill>
                  <a:srgbClr val="0070C0"/>
                </a:solidFill>
                <a:ea typeface="Calibri"/>
                <a:cs typeface="Times New Roman"/>
              </a:rPr>
              <a:t>To collect </a:t>
            </a:r>
            <a:r>
              <a:rPr lang="en-GB" b="1" dirty="0">
                <a:solidFill>
                  <a:srgbClr val="0070C0"/>
                </a:solidFill>
                <a:ea typeface="Calibri"/>
                <a:cs typeface="Times New Roman"/>
              </a:rPr>
              <a:t>women’s vitamins when breastfeeding</a:t>
            </a:r>
            <a:r>
              <a:rPr lang="en-GB" dirty="0">
                <a:solidFill>
                  <a:srgbClr val="0070C0"/>
                </a:solidFill>
                <a:ea typeface="Calibri"/>
                <a:cs typeface="Times New Roman"/>
              </a:rPr>
              <a:t> they:</a:t>
            </a:r>
            <a:endParaRPr lang="en-GB" dirty="0">
              <a:solidFill>
                <a:srgbClr val="000000"/>
              </a:solidFill>
              <a:latin typeface="Calibri"/>
              <a:ea typeface="Calibri"/>
              <a:cs typeface="Times New Roman"/>
            </a:endParaRPr>
          </a:p>
          <a:p>
            <a:pPr algn="ctr">
              <a:lnSpc>
                <a:spcPct val="115000"/>
              </a:lnSpc>
              <a:spcAft>
                <a:spcPts val="1000"/>
              </a:spcAft>
            </a:pPr>
            <a:r>
              <a:rPr lang="en-GB" dirty="0">
                <a:solidFill>
                  <a:srgbClr val="0070C0"/>
                </a:solidFill>
                <a:ea typeface="Calibri"/>
                <a:cs typeface="Times New Roman"/>
              </a:rPr>
              <a:t>Need to show a valid Maternity Exemption NHS Prescription Charge card (expires when baby is 12 months old)</a:t>
            </a:r>
            <a:endParaRPr lang="en-GB" dirty="0">
              <a:solidFill>
                <a:srgbClr val="000000"/>
              </a:solidFill>
              <a:latin typeface="Calibri"/>
              <a:ea typeface="Calibri"/>
              <a:cs typeface="Times New Roman"/>
            </a:endParaRPr>
          </a:p>
        </p:txBody>
      </p:sp>
      <p:pic>
        <p:nvPicPr>
          <p:cNvPr id="5121" name="Picture 20"/>
          <p:cNvPicPr>
            <a:picLocks noChangeAspect="1" noChangeArrowheads="1"/>
          </p:cNvPicPr>
          <p:nvPr/>
        </p:nvPicPr>
        <p:blipFill>
          <a:blip r:embed="rId2">
            <a:extLst>
              <a:ext uri="{28A0092B-C50C-407E-A947-70E740481C1C}">
                <a14:useLocalDpi xmlns:a14="http://schemas.microsoft.com/office/drawing/2010/main" val="0"/>
              </a:ext>
            </a:extLst>
          </a:blip>
          <a:srcRect t="13747" b="5504"/>
          <a:stretch>
            <a:fillRect/>
          </a:stretch>
        </p:blipFill>
        <p:spPr bwMode="auto">
          <a:xfrm>
            <a:off x="6759575" y="2274455"/>
            <a:ext cx="2251075" cy="1362075"/>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4"/>
          <p:cNvSpPr>
            <a:spLocks noChangeArrowheads="1"/>
          </p:cNvSpPr>
          <p:nvPr/>
        </p:nvSpPr>
        <p:spPr bwMode="auto">
          <a:xfrm>
            <a:off x="179513" y="129570"/>
            <a:ext cx="8831138"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n-US" sz="2400" b="1" dirty="0">
                <a:solidFill>
                  <a:srgbClr val="FF0000"/>
                </a:solidFill>
                <a:ea typeface="Times New Roman" pitchFamily="18" charset="0"/>
                <a:cs typeface="Arial" pitchFamily="34" charset="0"/>
              </a:rPr>
              <a:t>After the birth:</a:t>
            </a:r>
            <a:endParaRPr lang="en-GB" sz="2400" dirty="0">
              <a:solidFill>
                <a:srgbClr val="FF0000"/>
              </a:solidFill>
              <a:cs typeface="Arial" pitchFamily="34" charset="0"/>
            </a:endParaRPr>
          </a:p>
          <a:p>
            <a:pPr eaLnBrk="0" fontAlgn="base" hangingPunct="0">
              <a:spcBef>
                <a:spcPct val="0"/>
              </a:spcBef>
              <a:spcAft>
                <a:spcPct val="0"/>
              </a:spcAft>
            </a:pPr>
            <a:r>
              <a:rPr lang="en-US" sz="2400" b="1" dirty="0">
                <a:solidFill>
                  <a:srgbClr val="0070C0"/>
                </a:solidFill>
                <a:ea typeface="Times New Roman" pitchFamily="18" charset="0"/>
                <a:cs typeface="Arial" pitchFamily="34" charset="0"/>
              </a:rPr>
              <a:t>ALL breastfeeding mums in Solihull are entitled to free women</a:t>
            </a:r>
            <a:r>
              <a:rPr lang="en-US" sz="2400" b="1" dirty="0">
                <a:solidFill>
                  <a:srgbClr val="0070C0"/>
                </a:solidFill>
                <a:latin typeface="Calibri"/>
                <a:ea typeface="Times New Roman" pitchFamily="18" charset="0"/>
                <a:cs typeface="Arial" pitchFamily="34" charset="0"/>
              </a:rPr>
              <a:t>’</a:t>
            </a:r>
            <a:r>
              <a:rPr lang="en-US" sz="2400" b="1" dirty="0">
                <a:solidFill>
                  <a:srgbClr val="0070C0"/>
                </a:solidFill>
                <a:ea typeface="Times New Roman" pitchFamily="18" charset="0"/>
                <a:cs typeface="Arial" pitchFamily="34" charset="0"/>
              </a:rPr>
              <a:t>s vitamin tablets until their baby is 12 months old. </a:t>
            </a:r>
            <a:endParaRPr lang="en-GB" sz="2400" dirty="0">
              <a:solidFill>
                <a:srgbClr val="000000"/>
              </a:solidFill>
              <a:cs typeface="Arial" pitchFamily="34" charset="0"/>
            </a:endParaRPr>
          </a:p>
          <a:p>
            <a:pPr eaLnBrk="0" fontAlgn="base" hangingPunct="0">
              <a:spcBef>
                <a:spcPct val="0"/>
              </a:spcBef>
              <a:spcAft>
                <a:spcPct val="0"/>
              </a:spcAft>
            </a:pPr>
            <a:endParaRPr lang="en-GB" sz="2400" dirty="0">
              <a:solidFill>
                <a:srgbClr val="000000"/>
              </a:solidFill>
              <a:cs typeface="Arial" pitchFamily="34" charset="0"/>
            </a:endParaRPr>
          </a:p>
        </p:txBody>
      </p:sp>
      <p:sp>
        <p:nvSpPr>
          <p:cNvPr id="7" name="Rectangle 7"/>
          <p:cNvSpPr>
            <a:spLocks noChangeArrowheads="1"/>
          </p:cNvSpPr>
          <p:nvPr/>
        </p:nvSpPr>
        <p:spPr bwMode="auto">
          <a:xfrm>
            <a:off x="0" y="4572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en-GB" sz="1100">
                <a:solidFill>
                  <a:srgbClr val="000000"/>
                </a:solidFill>
                <a:cs typeface="Arial" pitchFamily="34" charset="0"/>
              </a:rPr>
              <a:t/>
            </a:r>
            <a:br>
              <a:rPr lang="en-GB" sz="1100">
                <a:solidFill>
                  <a:srgbClr val="000000"/>
                </a:solidFill>
                <a:cs typeface="Arial" pitchFamily="34" charset="0"/>
              </a:rPr>
            </a:br>
            <a:endParaRPr lang="en-GB">
              <a:solidFill>
                <a:srgbClr val="000000"/>
              </a:solidFill>
              <a:cs typeface="Arial" pitchFamily="34" charset="0"/>
            </a:endParaRPr>
          </a:p>
          <a:p>
            <a:pPr eaLnBrk="0" fontAlgn="base" hangingPunct="0">
              <a:spcBef>
                <a:spcPct val="0"/>
              </a:spcBef>
              <a:spcAft>
                <a:spcPct val="0"/>
              </a:spcAft>
            </a:pPr>
            <a:endParaRPr lang="en-GB">
              <a:solidFill>
                <a:srgbClr val="000000"/>
              </a:solidFill>
              <a:cs typeface="Arial" pitchFamily="34" charset="0"/>
            </a:endParaRPr>
          </a:p>
        </p:txBody>
      </p:sp>
      <p:sp>
        <p:nvSpPr>
          <p:cNvPr id="8" name="Rectangle 8"/>
          <p:cNvSpPr>
            <a:spLocks noChangeArrowheads="1"/>
          </p:cNvSpPr>
          <p:nvPr/>
        </p:nvSpPr>
        <p:spPr bwMode="auto">
          <a:xfrm>
            <a:off x="0" y="914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US">
              <a:solidFill>
                <a:srgbClr val="000000"/>
              </a:solidFill>
              <a:cs typeface="Arial" pitchFamily="34" charset="0"/>
            </a:endParaRPr>
          </a:p>
        </p:txBody>
      </p:sp>
    </p:spTree>
    <p:extLst>
      <p:ext uri="{BB962C8B-B14F-4D97-AF65-F5344CB8AC3E}">
        <p14:creationId xmlns:p14="http://schemas.microsoft.com/office/powerpoint/2010/main" val="1251407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3"/>
          <p:cNvSpPr txBox="1"/>
          <p:nvPr/>
        </p:nvSpPr>
        <p:spPr>
          <a:xfrm>
            <a:off x="413373" y="2348880"/>
            <a:ext cx="2762250" cy="3641700"/>
          </a:xfrm>
          <a:prstGeom prst="rect">
            <a:avLst/>
          </a:prstGeom>
          <a:solidFill>
            <a:srgbClr val="8064A2">
              <a:lumMod val="40000"/>
              <a:lumOff val="60000"/>
            </a:srgbClr>
          </a:solidFill>
          <a:ln w="6350">
            <a:solidFill>
              <a:prstClr val="black"/>
            </a:solid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GB" sz="2000" dirty="0">
                <a:solidFill>
                  <a:srgbClr val="000000"/>
                </a:solidFill>
                <a:ea typeface="Calibri"/>
                <a:cs typeface="Times New Roman"/>
              </a:rPr>
              <a:t>All low income families eligible to be on the full scheme (</a:t>
            </a:r>
            <a:r>
              <a:rPr lang="en-GB" sz="2000" dirty="0" err="1">
                <a:solidFill>
                  <a:srgbClr val="000000"/>
                </a:solidFill>
                <a:ea typeface="Calibri"/>
                <a:cs typeface="Times New Roman"/>
              </a:rPr>
              <a:t>i.e</a:t>
            </a:r>
            <a:r>
              <a:rPr lang="en-GB" sz="2000" dirty="0">
                <a:solidFill>
                  <a:srgbClr val="000000"/>
                </a:solidFill>
                <a:ea typeface="Calibri"/>
                <a:cs typeface="Times New Roman"/>
              </a:rPr>
              <a:t> receiving one of the benefits listed in the eligibility criteria or being under 18 years of age) can collect </a:t>
            </a:r>
            <a:r>
              <a:rPr lang="en-GB" sz="2000" b="1" dirty="0">
                <a:solidFill>
                  <a:srgbClr val="000000"/>
                </a:solidFill>
                <a:ea typeface="Calibri"/>
                <a:cs typeface="Times New Roman"/>
              </a:rPr>
              <a:t>free children’s vitamin drops</a:t>
            </a:r>
            <a:endParaRPr lang="en-GB" sz="2000" dirty="0">
              <a:solidFill>
                <a:srgbClr val="000000"/>
              </a:solidFill>
              <a:latin typeface="Calibri"/>
              <a:ea typeface="Calibri"/>
              <a:cs typeface="Times New Roman"/>
            </a:endParaRPr>
          </a:p>
        </p:txBody>
      </p:sp>
      <p:sp>
        <p:nvSpPr>
          <p:cNvPr id="3" name="Text Box 14"/>
          <p:cNvSpPr txBox="1"/>
          <p:nvPr/>
        </p:nvSpPr>
        <p:spPr>
          <a:xfrm>
            <a:off x="3707904" y="2348880"/>
            <a:ext cx="2088232" cy="3096344"/>
          </a:xfrm>
          <a:prstGeom prst="rect">
            <a:avLst/>
          </a:prstGeom>
          <a:solidFill>
            <a:sysClr val="window" lastClr="FFFFFF"/>
          </a:solid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GB" sz="2400" dirty="0">
                <a:solidFill>
                  <a:srgbClr val="0070C0"/>
                </a:solidFill>
                <a:ea typeface="Calibri"/>
                <a:cs typeface="Times New Roman"/>
              </a:rPr>
              <a:t>Need to show green vouchers to collect the </a:t>
            </a:r>
            <a:r>
              <a:rPr lang="en-GB" sz="2400" b="1" dirty="0">
                <a:solidFill>
                  <a:srgbClr val="0070C0"/>
                </a:solidFill>
                <a:ea typeface="Calibri"/>
                <a:cs typeface="Times New Roman"/>
              </a:rPr>
              <a:t>children’s vitamin drops</a:t>
            </a:r>
            <a:endParaRPr lang="en-GB" sz="2400" dirty="0">
              <a:solidFill>
                <a:srgbClr val="000000"/>
              </a:solidFill>
              <a:latin typeface="Calibri"/>
              <a:ea typeface="Calibri"/>
              <a:cs typeface="Times New Roman"/>
            </a:endParaRPr>
          </a:p>
        </p:txBody>
      </p:sp>
      <p:pic>
        <p:nvPicPr>
          <p:cNvPr id="6147"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2564904"/>
            <a:ext cx="1995427" cy="203687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solidFill>
                <a:srgbClr val="000000"/>
              </a:solidFill>
            </a:endParaRPr>
          </a:p>
        </p:txBody>
      </p:sp>
      <p:sp>
        <p:nvSpPr>
          <p:cNvPr id="5" name="Rectangle 5"/>
          <p:cNvSpPr>
            <a:spLocks noChangeArrowheads="1"/>
          </p:cNvSpPr>
          <p:nvPr/>
        </p:nvSpPr>
        <p:spPr bwMode="auto">
          <a:xfrm flipH="1">
            <a:off x="716748" y="213152"/>
            <a:ext cx="7848872" cy="20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en-US" sz="2800" b="1" dirty="0" smtClean="0">
                <a:solidFill>
                  <a:srgbClr val="00B050"/>
                </a:solidFill>
                <a:ea typeface="Times New Roman" pitchFamily="18" charset="0"/>
                <a:cs typeface="Arial" pitchFamily="34" charset="0"/>
              </a:rPr>
              <a:t>Families </a:t>
            </a:r>
            <a:r>
              <a:rPr lang="en-US" sz="2800" b="1" dirty="0">
                <a:solidFill>
                  <a:srgbClr val="00B050"/>
                </a:solidFill>
                <a:ea typeface="Times New Roman" pitchFamily="18" charset="0"/>
                <a:cs typeface="Arial" pitchFamily="34" charset="0"/>
              </a:rPr>
              <a:t>on the full Healthy Start scheme (entitled to vouchers) with children aged 6 months (on less than 500ml of formula milk per day) to their 4</a:t>
            </a:r>
            <a:r>
              <a:rPr lang="en-US" sz="2800" b="1" baseline="30000" dirty="0">
                <a:solidFill>
                  <a:srgbClr val="00B050"/>
                </a:solidFill>
                <a:ea typeface="Times New Roman" pitchFamily="18" charset="0"/>
                <a:cs typeface="Arial" pitchFamily="34" charset="0"/>
              </a:rPr>
              <a:t>th</a:t>
            </a:r>
            <a:r>
              <a:rPr lang="en-US" sz="2800" b="1" dirty="0">
                <a:solidFill>
                  <a:srgbClr val="00B050"/>
                </a:solidFill>
                <a:ea typeface="Times New Roman" pitchFamily="18" charset="0"/>
                <a:cs typeface="Arial" pitchFamily="34" charset="0"/>
              </a:rPr>
              <a:t> birthday:</a:t>
            </a:r>
            <a:endParaRPr lang="en-GB" sz="2800" dirty="0">
              <a:solidFill>
                <a:srgbClr val="000000"/>
              </a:solidFill>
              <a:cs typeface="Arial" pitchFamily="34" charset="0"/>
            </a:endParaRPr>
          </a:p>
          <a:p>
            <a:pPr eaLnBrk="0" fontAlgn="base" hangingPunct="0">
              <a:spcBef>
                <a:spcPct val="0"/>
              </a:spcBef>
              <a:spcAft>
                <a:spcPct val="0"/>
              </a:spcAft>
            </a:pPr>
            <a:endParaRPr lang="en-GB" dirty="0">
              <a:solidFill>
                <a:srgbClr val="000000"/>
              </a:solidFill>
              <a:cs typeface="Arial" pitchFamily="34" charset="0"/>
            </a:endParaRPr>
          </a:p>
        </p:txBody>
      </p:sp>
      <p:sp>
        <p:nvSpPr>
          <p:cNvPr id="6" name="Rectangle 7"/>
          <p:cNvSpPr>
            <a:spLocks noChangeArrowheads="1"/>
          </p:cNvSpPr>
          <p:nvPr/>
        </p:nvSpPr>
        <p:spPr bwMode="auto">
          <a:xfrm>
            <a:off x="0" y="914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US">
              <a:solidFill>
                <a:srgbClr val="000000"/>
              </a:solidFill>
              <a:cs typeface="Arial" pitchFamily="34" charset="0"/>
            </a:endParaRPr>
          </a:p>
        </p:txBody>
      </p:sp>
    </p:spTree>
    <p:extLst>
      <p:ext uri="{BB962C8B-B14F-4D97-AF65-F5344CB8AC3E}">
        <p14:creationId xmlns:p14="http://schemas.microsoft.com/office/powerpoint/2010/main" val="10882169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6"/>
          <p:cNvSpPr txBox="1"/>
          <p:nvPr/>
        </p:nvSpPr>
        <p:spPr>
          <a:xfrm>
            <a:off x="228600" y="1688930"/>
            <a:ext cx="8568952" cy="4320480"/>
          </a:xfrm>
          <a:prstGeom prst="rect">
            <a:avLst/>
          </a:prstGeom>
          <a:solidFill>
            <a:schemeClr val="accent2">
              <a:lumMod val="20000"/>
              <a:lumOff val="80000"/>
            </a:schemeClr>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pPr>
            <a:r>
              <a:rPr lang="en-GB" sz="2400" b="1" dirty="0" smtClean="0">
                <a:solidFill>
                  <a:srgbClr val="000000"/>
                </a:solidFill>
                <a:ea typeface="Calibri"/>
                <a:cs typeface="Times New Roman"/>
              </a:rPr>
              <a:t>Vitamins </a:t>
            </a:r>
            <a:r>
              <a:rPr lang="en-GB" sz="2400" b="1" dirty="0">
                <a:solidFill>
                  <a:srgbClr val="000000"/>
                </a:solidFill>
                <a:ea typeface="Calibri"/>
                <a:cs typeface="Times New Roman"/>
              </a:rPr>
              <a:t>can be collected from</a:t>
            </a:r>
            <a:r>
              <a:rPr lang="en-GB" sz="2400" b="1" dirty="0" smtClean="0">
                <a:solidFill>
                  <a:srgbClr val="000000"/>
                </a:solidFill>
                <a:ea typeface="Calibri"/>
                <a:cs typeface="Times New Roman"/>
              </a:rPr>
              <a:t>:</a:t>
            </a:r>
          </a:p>
          <a:p>
            <a:pPr>
              <a:lnSpc>
                <a:spcPct val="115000"/>
              </a:lnSpc>
            </a:pPr>
            <a:endParaRPr lang="en-GB" sz="2400" dirty="0">
              <a:solidFill>
                <a:srgbClr val="000000"/>
              </a:solidFill>
              <a:ea typeface="Calibri"/>
              <a:cs typeface="Times New Roman"/>
            </a:endParaRPr>
          </a:p>
          <a:p>
            <a:pPr marL="342900" indent="-342900">
              <a:lnSpc>
                <a:spcPct val="115000"/>
              </a:lnSpc>
              <a:buFont typeface="Symbol"/>
              <a:buChar char=""/>
            </a:pPr>
            <a:r>
              <a:rPr lang="en-GB" sz="2400" dirty="0">
                <a:solidFill>
                  <a:srgbClr val="000000"/>
                </a:solidFill>
                <a:ea typeface="Calibri"/>
                <a:cs typeface="Arial"/>
              </a:rPr>
              <a:t>Children’s Centres</a:t>
            </a:r>
          </a:p>
          <a:p>
            <a:pPr marL="342900" indent="-342900">
              <a:lnSpc>
                <a:spcPct val="115000"/>
              </a:lnSpc>
              <a:buFont typeface="Symbol"/>
              <a:buChar char=""/>
            </a:pPr>
            <a:r>
              <a:rPr lang="en-GB" sz="2400" dirty="0">
                <a:solidFill>
                  <a:srgbClr val="000000"/>
                </a:solidFill>
                <a:ea typeface="Calibri"/>
                <a:cs typeface="Arial"/>
              </a:rPr>
              <a:t>Clinics </a:t>
            </a:r>
          </a:p>
          <a:p>
            <a:pPr marL="342900" indent="-342900">
              <a:lnSpc>
                <a:spcPct val="115000"/>
              </a:lnSpc>
              <a:buFont typeface="Symbol"/>
              <a:buChar char=""/>
            </a:pPr>
            <a:r>
              <a:rPr lang="en-GB" sz="2400" dirty="0">
                <a:solidFill>
                  <a:srgbClr val="000000"/>
                </a:solidFill>
                <a:ea typeface="Calibri"/>
                <a:cs typeface="Arial"/>
              </a:rPr>
              <a:t>Community Pharmacies (including Boots and Asda in Chelmsley Wood and Morrison’s and Superdrug in </a:t>
            </a:r>
            <a:r>
              <a:rPr lang="en-GB" sz="2400" dirty="0" smtClean="0">
                <a:solidFill>
                  <a:srgbClr val="000000"/>
                </a:solidFill>
                <a:ea typeface="Calibri"/>
                <a:cs typeface="Arial"/>
              </a:rPr>
              <a:t>Solihull)</a:t>
            </a:r>
            <a:endParaRPr lang="en-GB" sz="2400" dirty="0">
              <a:solidFill>
                <a:srgbClr val="000000"/>
              </a:solidFill>
              <a:ea typeface="Calibri"/>
              <a:cs typeface="Arial"/>
            </a:endParaRPr>
          </a:p>
          <a:p>
            <a:pPr marL="342900" indent="-342900">
              <a:lnSpc>
                <a:spcPct val="115000"/>
              </a:lnSpc>
              <a:buFont typeface="Symbol"/>
              <a:buChar char=""/>
            </a:pPr>
            <a:r>
              <a:rPr lang="en-GB" sz="2400" dirty="0">
                <a:solidFill>
                  <a:srgbClr val="000000"/>
                </a:solidFill>
                <a:ea typeface="Calibri"/>
                <a:cs typeface="Arial"/>
              </a:rPr>
              <a:t>You + Shop – Chelmsley Wood</a:t>
            </a:r>
          </a:p>
          <a:p>
            <a:pPr marL="342900" indent="-342900">
              <a:lnSpc>
                <a:spcPct val="115000"/>
              </a:lnSpc>
              <a:buFont typeface="Symbol"/>
              <a:buChar char=""/>
            </a:pPr>
            <a:r>
              <a:rPr lang="en-GB" sz="2400" dirty="0">
                <a:solidFill>
                  <a:srgbClr val="000000"/>
                </a:solidFill>
                <a:ea typeface="Calibri"/>
                <a:cs typeface="Arial"/>
              </a:rPr>
              <a:t>Family Nurse Partnership – Family Nurses can give vitamins directly to mums (aged below 19)</a:t>
            </a:r>
          </a:p>
          <a:p>
            <a:pPr marL="342900" indent="-342900">
              <a:lnSpc>
                <a:spcPct val="115000"/>
              </a:lnSpc>
              <a:buFont typeface="Symbol"/>
              <a:buChar char=""/>
            </a:pPr>
            <a:r>
              <a:rPr lang="en-GB" sz="2400" dirty="0">
                <a:solidFill>
                  <a:srgbClr val="000000"/>
                </a:solidFill>
                <a:ea typeface="Calibri"/>
                <a:cs typeface="Arial"/>
              </a:rPr>
              <a:t>Possibly GP surgeries in the future</a:t>
            </a:r>
          </a:p>
        </p:txBody>
      </p:sp>
      <p:sp>
        <p:nvSpPr>
          <p:cNvPr id="3" name="Rectangle 4"/>
          <p:cNvSpPr>
            <a:spLocks noChangeArrowheads="1"/>
          </p:cNvSpPr>
          <p:nvPr/>
        </p:nvSpPr>
        <p:spPr bwMode="auto">
          <a:xfrm>
            <a:off x="683568" y="116631"/>
            <a:ext cx="7871792"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indent="457200" eaLnBrk="0" fontAlgn="base" hangingPunct="0">
              <a:spcBef>
                <a:spcPct val="0"/>
              </a:spcBef>
              <a:spcAft>
                <a:spcPct val="0"/>
              </a:spcAft>
            </a:pPr>
            <a:r>
              <a:rPr lang="en-GB" sz="4000" b="1" dirty="0" smtClean="0">
                <a:solidFill>
                  <a:srgbClr val="0070C0"/>
                </a:solidFill>
                <a:cs typeface="Arial" pitchFamily="34" charset="0"/>
              </a:rPr>
              <a:t>If your supply has run out, please explain to the client that</a:t>
            </a:r>
            <a:r>
              <a:rPr lang="en-GB" sz="4000" dirty="0" smtClean="0">
                <a:solidFill>
                  <a:srgbClr val="0070C0"/>
                </a:solidFill>
                <a:cs typeface="Arial" pitchFamily="34" charset="0"/>
              </a:rPr>
              <a:t>:</a:t>
            </a:r>
            <a:endParaRPr lang="en-GB" sz="4000" dirty="0">
              <a:solidFill>
                <a:srgbClr val="0070C0"/>
              </a:solidFill>
              <a:cs typeface="Arial" pitchFamily="34" charset="0"/>
            </a:endParaRPr>
          </a:p>
        </p:txBody>
      </p:sp>
      <p:sp>
        <p:nvSpPr>
          <p:cNvPr id="7" name="Rectangle 7"/>
          <p:cNvSpPr>
            <a:spLocks noChangeArrowheads="1"/>
          </p:cNvSpPr>
          <p:nvPr/>
        </p:nvSpPr>
        <p:spPr bwMode="auto">
          <a:xfrm>
            <a:off x="228600" y="914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US">
              <a:solidFill>
                <a:srgbClr val="000000"/>
              </a:solidFill>
              <a:cs typeface="Arial" pitchFamily="34" charset="0"/>
            </a:endParaRPr>
          </a:p>
        </p:txBody>
      </p:sp>
    </p:spTree>
    <p:extLst>
      <p:ext uri="{BB962C8B-B14F-4D97-AF65-F5344CB8AC3E}">
        <p14:creationId xmlns:p14="http://schemas.microsoft.com/office/powerpoint/2010/main" val="313686411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01294190"/>
              </p:ext>
            </p:extLst>
          </p:nvPr>
        </p:nvGraphicFramePr>
        <p:xfrm>
          <a:off x="251520" y="27709"/>
          <a:ext cx="7344816" cy="6669752"/>
        </p:xfrm>
        <a:graphic>
          <a:graphicData uri="http://schemas.openxmlformats.org/drawingml/2006/table">
            <a:tbl>
              <a:tblPr firstRow="1" firstCol="1" bandRow="1"/>
              <a:tblGrid>
                <a:gridCol w="3672408"/>
                <a:gridCol w="3672408"/>
              </a:tblGrid>
              <a:tr h="337930">
                <a:tc>
                  <a:txBody>
                    <a:bodyPr/>
                    <a:lstStyle/>
                    <a:p>
                      <a:pPr>
                        <a:lnSpc>
                          <a:spcPct val="115000"/>
                        </a:lnSpc>
                        <a:spcAft>
                          <a:spcPts val="0"/>
                        </a:spcAft>
                      </a:pPr>
                      <a:r>
                        <a:rPr lang="en-GB" sz="1800" b="1" dirty="0" smtClean="0">
                          <a:solidFill>
                            <a:srgbClr val="000000"/>
                          </a:solidFill>
                          <a:effectLst/>
                          <a:latin typeface="Arial"/>
                          <a:ea typeface="Times New Roman"/>
                          <a:cs typeface="Times New Roman"/>
                        </a:rPr>
                        <a:t>Location</a:t>
                      </a:r>
                      <a:endParaRPr lang="en-GB" sz="1800" dirty="0">
                        <a:solidFill>
                          <a:srgbClr val="000000"/>
                        </a:solidFill>
                        <a:effectLst/>
                        <a:latin typeface="Calibri"/>
                        <a:ea typeface="Calibri"/>
                        <a:cs typeface="Times New Roman"/>
                      </a:endParaRPr>
                    </a:p>
                  </a:txBody>
                  <a:tcPr marL="60106" marR="60106" marT="0" marB="0">
                    <a:lnL>
                      <a:noFill/>
                    </a:lnL>
                    <a:lnR w="12700" cap="flat" cmpd="sng" algn="ctr">
                      <a:solidFill>
                        <a:srgbClr val="8064A2"/>
                      </a:solidFill>
                      <a:prstDash val="solid"/>
                      <a:round/>
                      <a:headEnd type="none" w="med" len="med"/>
                      <a:tailEnd type="none" w="med" len="med"/>
                    </a:lnR>
                    <a:lnT>
                      <a:noFill/>
                    </a:lnT>
                    <a:lnB w="12700" cap="flat" cmpd="sng" algn="ctr">
                      <a:solidFill>
                        <a:srgbClr val="8064A2"/>
                      </a:solidFill>
                      <a:prstDash val="solid"/>
                      <a:round/>
                      <a:headEnd type="none" w="med" len="med"/>
                      <a:tailEnd type="none" w="med" len="med"/>
                    </a:lnB>
                    <a:solidFill>
                      <a:srgbClr val="FFFFFF"/>
                    </a:solidFill>
                  </a:tcPr>
                </a:tc>
                <a:tc>
                  <a:txBody>
                    <a:bodyPr/>
                    <a:lstStyle/>
                    <a:p>
                      <a:pPr>
                        <a:lnSpc>
                          <a:spcPct val="115000"/>
                        </a:lnSpc>
                        <a:spcAft>
                          <a:spcPts val="0"/>
                        </a:spcAft>
                      </a:pPr>
                      <a:r>
                        <a:rPr lang="en-GB" sz="1800" b="1" dirty="0">
                          <a:solidFill>
                            <a:srgbClr val="000000"/>
                          </a:solidFill>
                          <a:effectLst/>
                          <a:latin typeface="Arial"/>
                          <a:ea typeface="Times New Roman"/>
                          <a:cs typeface="Times New Roman"/>
                        </a:rPr>
                        <a:t>Pharmacy</a:t>
                      </a:r>
                      <a:endParaRPr lang="en-GB" sz="1800" dirty="0">
                        <a:solidFill>
                          <a:srgbClr val="000000"/>
                        </a:solidFill>
                        <a:effectLst/>
                        <a:latin typeface="Calibri"/>
                        <a:ea typeface="Calibri"/>
                        <a:cs typeface="Times New Roman"/>
                      </a:endParaRPr>
                    </a:p>
                  </a:txBody>
                  <a:tcPr marL="60106" marR="60106" marT="0" marB="0">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F2EFF6"/>
                    </a:solidFill>
                  </a:tcPr>
                </a:tc>
              </a:tr>
              <a:tr h="337930">
                <a:tc>
                  <a:txBody>
                    <a:bodyPr/>
                    <a:lstStyle/>
                    <a:p>
                      <a:pPr>
                        <a:lnSpc>
                          <a:spcPct val="115000"/>
                        </a:lnSpc>
                        <a:spcAft>
                          <a:spcPts val="0"/>
                        </a:spcAft>
                      </a:pPr>
                      <a:r>
                        <a:rPr lang="en-GB" sz="1800" b="1">
                          <a:solidFill>
                            <a:srgbClr val="0070C0"/>
                          </a:solidFill>
                          <a:effectLst/>
                          <a:latin typeface="Arial"/>
                          <a:ea typeface="Times New Roman"/>
                          <a:cs typeface="Times New Roman"/>
                        </a:rPr>
                        <a:t>Castle Bromwich</a:t>
                      </a:r>
                      <a:endParaRPr lang="en-GB" sz="1800">
                        <a:solidFill>
                          <a:srgbClr val="000000"/>
                        </a:solidFill>
                        <a:effectLst/>
                        <a:latin typeface="Calibri"/>
                        <a:ea typeface="Calibri"/>
                        <a:cs typeface="Times New Roman"/>
                      </a:endParaRPr>
                    </a:p>
                    <a:p>
                      <a:pPr>
                        <a:lnSpc>
                          <a:spcPct val="115000"/>
                        </a:lnSpc>
                        <a:spcAft>
                          <a:spcPts val="0"/>
                        </a:spcAft>
                      </a:pPr>
                      <a:r>
                        <a:rPr lang="en-GB" sz="1800" b="1">
                          <a:solidFill>
                            <a:srgbClr val="000000"/>
                          </a:solidFill>
                          <a:effectLst/>
                          <a:latin typeface="Arial"/>
                          <a:ea typeface="Times New Roman"/>
                          <a:cs typeface="Times New Roman"/>
                        </a:rPr>
                        <a:t> </a:t>
                      </a:r>
                      <a:endParaRPr lang="en-GB" sz="1800">
                        <a:solidFill>
                          <a:srgbClr val="000000"/>
                        </a:solidFill>
                        <a:effectLst/>
                        <a:latin typeface="Calibri"/>
                        <a:ea typeface="Calibri"/>
                        <a:cs typeface="Times New Roman"/>
                      </a:endParaRPr>
                    </a:p>
                  </a:txBody>
                  <a:tcPr marL="60106" marR="60106" marT="0" marB="0">
                    <a:lnL>
                      <a:noFill/>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FFFFFF"/>
                    </a:solidFill>
                  </a:tcPr>
                </a:tc>
                <a:tc>
                  <a:txBody>
                    <a:bodyPr/>
                    <a:lstStyle/>
                    <a:p>
                      <a:pPr>
                        <a:lnSpc>
                          <a:spcPct val="115000"/>
                        </a:lnSpc>
                        <a:spcAft>
                          <a:spcPts val="0"/>
                        </a:spcAft>
                      </a:pPr>
                      <a:r>
                        <a:rPr lang="en-GB" sz="1800" b="1">
                          <a:solidFill>
                            <a:srgbClr val="000000"/>
                          </a:solidFill>
                          <a:effectLst/>
                          <a:latin typeface="Arial"/>
                          <a:ea typeface="Times New Roman"/>
                          <a:cs typeface="Times New Roman"/>
                        </a:rPr>
                        <a:t>Boots UK Ltd</a:t>
                      </a:r>
                      <a:endParaRPr lang="en-GB" sz="1800">
                        <a:solidFill>
                          <a:srgbClr val="000000"/>
                        </a:solidFill>
                        <a:effectLst/>
                        <a:latin typeface="Calibri"/>
                        <a:ea typeface="Calibri"/>
                        <a:cs typeface="Times New Roman"/>
                      </a:endParaRPr>
                    </a:p>
                  </a:txBody>
                  <a:tcPr marL="60106" marR="60106" marT="0" marB="0">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BFB1D0"/>
                    </a:solidFill>
                  </a:tcPr>
                </a:tc>
              </a:tr>
              <a:tr h="337930">
                <a:tc>
                  <a:txBody>
                    <a:bodyPr/>
                    <a:lstStyle/>
                    <a:p>
                      <a:pPr>
                        <a:lnSpc>
                          <a:spcPct val="115000"/>
                        </a:lnSpc>
                        <a:spcAft>
                          <a:spcPts val="0"/>
                        </a:spcAft>
                      </a:pPr>
                      <a:r>
                        <a:rPr lang="en-GB" sz="1800" b="1">
                          <a:solidFill>
                            <a:srgbClr val="0070C0"/>
                          </a:solidFill>
                          <a:effectLst/>
                          <a:latin typeface="Arial"/>
                          <a:ea typeface="Times New Roman"/>
                          <a:cs typeface="Times New Roman"/>
                        </a:rPr>
                        <a:t>Smiths Wood</a:t>
                      </a:r>
                      <a:endParaRPr lang="en-GB" sz="1800">
                        <a:solidFill>
                          <a:srgbClr val="000000"/>
                        </a:solidFill>
                        <a:effectLst/>
                        <a:latin typeface="Calibri"/>
                        <a:ea typeface="Calibri"/>
                        <a:cs typeface="Times New Roman"/>
                      </a:endParaRPr>
                    </a:p>
                    <a:p>
                      <a:pPr>
                        <a:lnSpc>
                          <a:spcPct val="115000"/>
                        </a:lnSpc>
                        <a:spcAft>
                          <a:spcPts val="0"/>
                        </a:spcAft>
                      </a:pPr>
                      <a:r>
                        <a:rPr lang="en-GB" sz="1800" b="1">
                          <a:solidFill>
                            <a:srgbClr val="000000"/>
                          </a:solidFill>
                          <a:effectLst/>
                          <a:latin typeface="Arial"/>
                          <a:ea typeface="Times New Roman"/>
                          <a:cs typeface="Times New Roman"/>
                        </a:rPr>
                        <a:t> </a:t>
                      </a:r>
                      <a:endParaRPr lang="en-GB" sz="1800">
                        <a:solidFill>
                          <a:srgbClr val="000000"/>
                        </a:solidFill>
                        <a:effectLst/>
                        <a:latin typeface="Calibri"/>
                        <a:ea typeface="Calibri"/>
                        <a:cs typeface="Times New Roman"/>
                      </a:endParaRPr>
                    </a:p>
                  </a:txBody>
                  <a:tcPr marL="60106" marR="60106" marT="0" marB="0">
                    <a:lnL>
                      <a:noFill/>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FFFFFF"/>
                    </a:solidFill>
                  </a:tcPr>
                </a:tc>
                <a:tc>
                  <a:txBody>
                    <a:bodyPr/>
                    <a:lstStyle/>
                    <a:p>
                      <a:pPr>
                        <a:lnSpc>
                          <a:spcPct val="115000"/>
                        </a:lnSpc>
                        <a:spcAft>
                          <a:spcPts val="0"/>
                        </a:spcAft>
                      </a:pPr>
                      <a:r>
                        <a:rPr lang="en-GB" sz="1800" b="1">
                          <a:solidFill>
                            <a:srgbClr val="000000"/>
                          </a:solidFill>
                          <a:effectLst/>
                          <a:latin typeface="Arial"/>
                          <a:ea typeface="Times New Roman"/>
                          <a:cs typeface="Times New Roman"/>
                        </a:rPr>
                        <a:t>Boots UK Ltd</a:t>
                      </a:r>
                      <a:endParaRPr lang="en-GB" sz="1800">
                        <a:solidFill>
                          <a:srgbClr val="000000"/>
                        </a:solidFill>
                        <a:effectLst/>
                        <a:latin typeface="Calibri"/>
                        <a:ea typeface="Calibri"/>
                        <a:cs typeface="Times New Roman"/>
                      </a:endParaRPr>
                    </a:p>
                  </a:txBody>
                  <a:tcPr marL="60106" marR="60106" marT="0" marB="0">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DFD8E8"/>
                    </a:solidFill>
                  </a:tcPr>
                </a:tc>
              </a:tr>
              <a:tr h="337930">
                <a:tc>
                  <a:txBody>
                    <a:bodyPr/>
                    <a:lstStyle/>
                    <a:p>
                      <a:pPr>
                        <a:lnSpc>
                          <a:spcPct val="115000"/>
                        </a:lnSpc>
                        <a:spcAft>
                          <a:spcPts val="0"/>
                        </a:spcAft>
                      </a:pPr>
                      <a:r>
                        <a:rPr lang="en-GB" sz="1800" b="1">
                          <a:solidFill>
                            <a:srgbClr val="0070C0"/>
                          </a:solidFill>
                          <a:effectLst/>
                          <a:latin typeface="Arial"/>
                          <a:ea typeface="Times New Roman"/>
                          <a:cs typeface="Times New Roman"/>
                        </a:rPr>
                        <a:t>Kingshurst</a:t>
                      </a:r>
                      <a:endParaRPr lang="en-GB" sz="1800">
                        <a:solidFill>
                          <a:srgbClr val="000000"/>
                        </a:solidFill>
                        <a:effectLst/>
                        <a:latin typeface="Calibri"/>
                        <a:ea typeface="Calibri"/>
                        <a:cs typeface="Times New Roman"/>
                      </a:endParaRPr>
                    </a:p>
                    <a:p>
                      <a:pPr>
                        <a:lnSpc>
                          <a:spcPct val="115000"/>
                        </a:lnSpc>
                        <a:spcAft>
                          <a:spcPts val="0"/>
                        </a:spcAft>
                      </a:pPr>
                      <a:r>
                        <a:rPr lang="en-GB" sz="1800" b="1">
                          <a:solidFill>
                            <a:srgbClr val="000000"/>
                          </a:solidFill>
                          <a:effectLst/>
                          <a:latin typeface="Arial"/>
                          <a:ea typeface="Times New Roman"/>
                          <a:cs typeface="Times New Roman"/>
                        </a:rPr>
                        <a:t> </a:t>
                      </a:r>
                      <a:endParaRPr lang="en-GB" sz="1800">
                        <a:solidFill>
                          <a:srgbClr val="000000"/>
                        </a:solidFill>
                        <a:effectLst/>
                        <a:latin typeface="Calibri"/>
                        <a:ea typeface="Calibri"/>
                        <a:cs typeface="Times New Roman"/>
                      </a:endParaRPr>
                    </a:p>
                  </a:txBody>
                  <a:tcPr marL="60106" marR="60106" marT="0" marB="0">
                    <a:lnL>
                      <a:noFill/>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FFFFFF"/>
                    </a:solidFill>
                  </a:tcPr>
                </a:tc>
                <a:tc>
                  <a:txBody>
                    <a:bodyPr/>
                    <a:lstStyle/>
                    <a:p>
                      <a:pPr>
                        <a:lnSpc>
                          <a:spcPct val="115000"/>
                        </a:lnSpc>
                        <a:spcAft>
                          <a:spcPts val="0"/>
                        </a:spcAft>
                      </a:pPr>
                      <a:r>
                        <a:rPr lang="en-GB" sz="1800" b="1">
                          <a:solidFill>
                            <a:srgbClr val="000000"/>
                          </a:solidFill>
                          <a:effectLst/>
                          <a:latin typeface="Arial"/>
                          <a:ea typeface="Times New Roman"/>
                          <a:cs typeface="Times New Roman"/>
                        </a:rPr>
                        <a:t>WM Brown Ltd</a:t>
                      </a:r>
                      <a:endParaRPr lang="en-GB" sz="1800">
                        <a:solidFill>
                          <a:srgbClr val="000000"/>
                        </a:solidFill>
                        <a:effectLst/>
                        <a:latin typeface="Calibri"/>
                        <a:ea typeface="Calibri"/>
                        <a:cs typeface="Times New Roman"/>
                      </a:endParaRPr>
                    </a:p>
                  </a:txBody>
                  <a:tcPr marL="60106" marR="60106" marT="0" marB="0">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BFB1D0"/>
                    </a:solidFill>
                  </a:tcPr>
                </a:tc>
              </a:tr>
              <a:tr h="168965">
                <a:tc rowSpan="4">
                  <a:txBody>
                    <a:bodyPr/>
                    <a:lstStyle/>
                    <a:p>
                      <a:pPr>
                        <a:lnSpc>
                          <a:spcPct val="115000"/>
                        </a:lnSpc>
                        <a:spcAft>
                          <a:spcPts val="0"/>
                        </a:spcAft>
                      </a:pPr>
                      <a:r>
                        <a:rPr lang="en-GB" sz="1800" b="1">
                          <a:solidFill>
                            <a:srgbClr val="0070C0"/>
                          </a:solidFill>
                          <a:effectLst/>
                          <a:latin typeface="Arial"/>
                          <a:ea typeface="Times New Roman"/>
                          <a:cs typeface="Times New Roman"/>
                        </a:rPr>
                        <a:t>Chelmsley Wood</a:t>
                      </a:r>
                      <a:endParaRPr lang="en-GB" sz="1800">
                        <a:solidFill>
                          <a:srgbClr val="000000"/>
                        </a:solidFill>
                        <a:effectLst/>
                        <a:latin typeface="Calibri"/>
                        <a:ea typeface="Calibri"/>
                        <a:cs typeface="Times New Roman"/>
                      </a:endParaRPr>
                    </a:p>
                  </a:txBody>
                  <a:tcPr marL="60106" marR="60106" marT="0" marB="0">
                    <a:lnL>
                      <a:noFill/>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FFFFFF"/>
                    </a:solidFill>
                  </a:tcPr>
                </a:tc>
                <a:tc>
                  <a:txBody>
                    <a:bodyPr/>
                    <a:lstStyle/>
                    <a:p>
                      <a:pPr>
                        <a:lnSpc>
                          <a:spcPct val="115000"/>
                        </a:lnSpc>
                        <a:spcAft>
                          <a:spcPts val="0"/>
                        </a:spcAft>
                      </a:pPr>
                      <a:r>
                        <a:rPr lang="en-GB" sz="1800" b="1">
                          <a:solidFill>
                            <a:srgbClr val="000000"/>
                          </a:solidFill>
                          <a:effectLst/>
                          <a:latin typeface="Arial"/>
                          <a:ea typeface="Times New Roman"/>
                          <a:cs typeface="Times New Roman"/>
                        </a:rPr>
                        <a:t>Asda Pharmacy</a:t>
                      </a:r>
                      <a:endParaRPr lang="en-GB" sz="1800">
                        <a:solidFill>
                          <a:srgbClr val="000000"/>
                        </a:solidFill>
                        <a:effectLst/>
                        <a:latin typeface="Calibri"/>
                        <a:ea typeface="Calibri"/>
                        <a:cs typeface="Times New Roman"/>
                      </a:endParaRPr>
                    </a:p>
                  </a:txBody>
                  <a:tcPr marL="60106" marR="60106" marT="0" marB="0">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DFD8E8"/>
                    </a:solidFill>
                  </a:tcPr>
                </a:tc>
              </a:tr>
              <a:tr h="168965">
                <a:tc vMerge="1">
                  <a:txBody>
                    <a:bodyPr/>
                    <a:lstStyle/>
                    <a:p>
                      <a:endParaRPr lang="en-GB"/>
                    </a:p>
                  </a:txBody>
                  <a:tcPr/>
                </a:tc>
                <a:tc>
                  <a:txBody>
                    <a:bodyPr/>
                    <a:lstStyle/>
                    <a:p>
                      <a:pPr>
                        <a:lnSpc>
                          <a:spcPct val="115000"/>
                        </a:lnSpc>
                        <a:spcAft>
                          <a:spcPts val="0"/>
                        </a:spcAft>
                      </a:pPr>
                      <a:r>
                        <a:rPr lang="en-GB" sz="1800" b="1">
                          <a:solidFill>
                            <a:srgbClr val="000000"/>
                          </a:solidFill>
                          <a:effectLst/>
                          <a:latin typeface="Arial"/>
                          <a:ea typeface="Times New Roman"/>
                          <a:cs typeface="Times New Roman"/>
                        </a:rPr>
                        <a:t>Boots UK Ltd</a:t>
                      </a:r>
                      <a:endParaRPr lang="en-GB" sz="1800">
                        <a:solidFill>
                          <a:srgbClr val="000000"/>
                        </a:solidFill>
                        <a:effectLst/>
                        <a:latin typeface="Calibri"/>
                        <a:ea typeface="Calibri"/>
                        <a:cs typeface="Times New Roman"/>
                      </a:endParaRPr>
                    </a:p>
                  </a:txBody>
                  <a:tcPr marL="60106" marR="60106" marT="0" marB="0">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BFB1D0"/>
                    </a:solidFill>
                  </a:tcPr>
                </a:tc>
              </a:tr>
              <a:tr h="168965">
                <a:tc vMerge="1">
                  <a:txBody>
                    <a:bodyPr/>
                    <a:lstStyle/>
                    <a:p>
                      <a:endParaRPr lang="en-GB"/>
                    </a:p>
                  </a:txBody>
                  <a:tcPr/>
                </a:tc>
                <a:tc>
                  <a:txBody>
                    <a:bodyPr/>
                    <a:lstStyle/>
                    <a:p>
                      <a:pPr>
                        <a:lnSpc>
                          <a:spcPct val="115000"/>
                        </a:lnSpc>
                        <a:spcAft>
                          <a:spcPts val="0"/>
                        </a:spcAft>
                      </a:pPr>
                      <a:r>
                        <a:rPr lang="en-GB" sz="1800" b="1">
                          <a:solidFill>
                            <a:srgbClr val="000000"/>
                          </a:solidFill>
                          <a:effectLst/>
                          <a:latin typeface="Arial"/>
                          <a:ea typeface="Times New Roman"/>
                          <a:cs typeface="Times New Roman"/>
                        </a:rPr>
                        <a:t>Boots UK Ltd</a:t>
                      </a:r>
                      <a:endParaRPr lang="en-GB" sz="1800">
                        <a:solidFill>
                          <a:srgbClr val="000000"/>
                        </a:solidFill>
                        <a:effectLst/>
                        <a:latin typeface="Calibri"/>
                        <a:ea typeface="Calibri"/>
                        <a:cs typeface="Times New Roman"/>
                      </a:endParaRPr>
                    </a:p>
                  </a:txBody>
                  <a:tcPr marL="60106" marR="60106" marT="0" marB="0">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DFD8E8"/>
                    </a:solidFill>
                  </a:tcPr>
                </a:tc>
              </a:tr>
              <a:tr h="168965">
                <a:tc vMerge="1">
                  <a:txBody>
                    <a:bodyPr/>
                    <a:lstStyle/>
                    <a:p>
                      <a:endParaRPr lang="en-GB"/>
                    </a:p>
                  </a:txBody>
                  <a:tcPr/>
                </a:tc>
                <a:tc>
                  <a:txBody>
                    <a:bodyPr/>
                    <a:lstStyle/>
                    <a:p>
                      <a:pPr>
                        <a:lnSpc>
                          <a:spcPct val="115000"/>
                        </a:lnSpc>
                        <a:spcAft>
                          <a:spcPts val="0"/>
                        </a:spcAft>
                      </a:pPr>
                      <a:r>
                        <a:rPr lang="en-GB" sz="1800" b="1">
                          <a:solidFill>
                            <a:srgbClr val="000000"/>
                          </a:solidFill>
                          <a:effectLst/>
                          <a:latin typeface="Arial"/>
                          <a:ea typeface="Times New Roman"/>
                          <a:cs typeface="Times New Roman"/>
                        </a:rPr>
                        <a:t>Dudley Taylor Pharmacy</a:t>
                      </a:r>
                      <a:endParaRPr lang="en-GB" sz="1800">
                        <a:solidFill>
                          <a:srgbClr val="000000"/>
                        </a:solidFill>
                        <a:effectLst/>
                        <a:latin typeface="Calibri"/>
                        <a:ea typeface="Calibri"/>
                        <a:cs typeface="Times New Roman"/>
                      </a:endParaRPr>
                    </a:p>
                  </a:txBody>
                  <a:tcPr marL="60106" marR="60106" marT="0" marB="0">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BFB1D0"/>
                    </a:solidFill>
                  </a:tcPr>
                </a:tc>
              </a:tr>
              <a:tr h="337930">
                <a:tc>
                  <a:txBody>
                    <a:bodyPr/>
                    <a:lstStyle/>
                    <a:p>
                      <a:pPr>
                        <a:lnSpc>
                          <a:spcPct val="115000"/>
                        </a:lnSpc>
                        <a:spcAft>
                          <a:spcPts val="0"/>
                        </a:spcAft>
                      </a:pPr>
                      <a:r>
                        <a:rPr lang="en-GB" sz="1800" b="1">
                          <a:solidFill>
                            <a:srgbClr val="0070C0"/>
                          </a:solidFill>
                          <a:effectLst/>
                          <a:latin typeface="Arial"/>
                          <a:ea typeface="Times New Roman"/>
                          <a:cs typeface="Times New Roman"/>
                        </a:rPr>
                        <a:t>Marston Green</a:t>
                      </a:r>
                      <a:endParaRPr lang="en-GB" sz="1800">
                        <a:solidFill>
                          <a:srgbClr val="000000"/>
                        </a:solidFill>
                        <a:effectLst/>
                        <a:latin typeface="Calibri"/>
                        <a:ea typeface="Calibri"/>
                        <a:cs typeface="Times New Roman"/>
                      </a:endParaRPr>
                    </a:p>
                    <a:p>
                      <a:pPr>
                        <a:lnSpc>
                          <a:spcPct val="115000"/>
                        </a:lnSpc>
                        <a:spcAft>
                          <a:spcPts val="0"/>
                        </a:spcAft>
                      </a:pPr>
                      <a:r>
                        <a:rPr lang="en-GB" sz="1800" b="1">
                          <a:solidFill>
                            <a:srgbClr val="000000"/>
                          </a:solidFill>
                          <a:effectLst/>
                          <a:latin typeface="Arial"/>
                          <a:ea typeface="Times New Roman"/>
                          <a:cs typeface="Times New Roman"/>
                        </a:rPr>
                        <a:t> </a:t>
                      </a:r>
                      <a:endParaRPr lang="en-GB" sz="1800">
                        <a:solidFill>
                          <a:srgbClr val="000000"/>
                        </a:solidFill>
                        <a:effectLst/>
                        <a:latin typeface="Calibri"/>
                        <a:ea typeface="Calibri"/>
                        <a:cs typeface="Times New Roman"/>
                      </a:endParaRPr>
                    </a:p>
                  </a:txBody>
                  <a:tcPr marL="60106" marR="60106" marT="0" marB="0">
                    <a:lnL>
                      <a:noFill/>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FFFFFF"/>
                    </a:solidFill>
                  </a:tcPr>
                </a:tc>
                <a:tc>
                  <a:txBody>
                    <a:bodyPr/>
                    <a:lstStyle/>
                    <a:p>
                      <a:pPr>
                        <a:lnSpc>
                          <a:spcPct val="115000"/>
                        </a:lnSpc>
                        <a:spcAft>
                          <a:spcPts val="0"/>
                        </a:spcAft>
                      </a:pPr>
                      <a:r>
                        <a:rPr lang="en-GB" sz="1800" b="1">
                          <a:solidFill>
                            <a:srgbClr val="000000"/>
                          </a:solidFill>
                          <a:effectLst/>
                          <a:latin typeface="Arial"/>
                          <a:ea typeface="Times New Roman"/>
                          <a:cs typeface="Times New Roman"/>
                        </a:rPr>
                        <a:t>Marston Green Pharmacy</a:t>
                      </a:r>
                      <a:endParaRPr lang="en-GB" sz="1800">
                        <a:solidFill>
                          <a:srgbClr val="000000"/>
                        </a:solidFill>
                        <a:effectLst/>
                        <a:latin typeface="Calibri"/>
                        <a:ea typeface="Calibri"/>
                        <a:cs typeface="Times New Roman"/>
                      </a:endParaRPr>
                    </a:p>
                  </a:txBody>
                  <a:tcPr marL="60106" marR="60106" marT="0" marB="0">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DFD8E8"/>
                    </a:solidFill>
                  </a:tcPr>
                </a:tc>
              </a:tr>
              <a:tr h="337930">
                <a:tc>
                  <a:txBody>
                    <a:bodyPr/>
                    <a:lstStyle/>
                    <a:p>
                      <a:pPr>
                        <a:lnSpc>
                          <a:spcPct val="115000"/>
                        </a:lnSpc>
                        <a:spcAft>
                          <a:spcPts val="0"/>
                        </a:spcAft>
                      </a:pPr>
                      <a:r>
                        <a:rPr lang="en-GB" sz="1800" b="1">
                          <a:solidFill>
                            <a:srgbClr val="0070C0"/>
                          </a:solidFill>
                          <a:effectLst/>
                          <a:latin typeface="Arial"/>
                          <a:ea typeface="Times New Roman"/>
                          <a:cs typeface="Times New Roman"/>
                        </a:rPr>
                        <a:t>Hampton-in-Arden</a:t>
                      </a:r>
                      <a:endParaRPr lang="en-GB" sz="1800">
                        <a:solidFill>
                          <a:srgbClr val="000000"/>
                        </a:solidFill>
                        <a:effectLst/>
                        <a:latin typeface="Calibri"/>
                        <a:ea typeface="Calibri"/>
                        <a:cs typeface="Times New Roman"/>
                      </a:endParaRPr>
                    </a:p>
                    <a:p>
                      <a:pPr>
                        <a:lnSpc>
                          <a:spcPct val="115000"/>
                        </a:lnSpc>
                        <a:spcAft>
                          <a:spcPts val="0"/>
                        </a:spcAft>
                      </a:pPr>
                      <a:r>
                        <a:rPr lang="en-GB" sz="1800" b="1">
                          <a:solidFill>
                            <a:srgbClr val="000000"/>
                          </a:solidFill>
                          <a:effectLst/>
                          <a:latin typeface="Arial"/>
                          <a:ea typeface="Times New Roman"/>
                          <a:cs typeface="Times New Roman"/>
                        </a:rPr>
                        <a:t> </a:t>
                      </a:r>
                      <a:endParaRPr lang="en-GB" sz="1800">
                        <a:solidFill>
                          <a:srgbClr val="000000"/>
                        </a:solidFill>
                        <a:effectLst/>
                        <a:latin typeface="Calibri"/>
                        <a:ea typeface="Calibri"/>
                        <a:cs typeface="Times New Roman"/>
                      </a:endParaRPr>
                    </a:p>
                  </a:txBody>
                  <a:tcPr marL="60106" marR="60106" marT="0" marB="0">
                    <a:lnL>
                      <a:noFill/>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FFFFFF"/>
                    </a:solidFill>
                  </a:tcPr>
                </a:tc>
                <a:tc>
                  <a:txBody>
                    <a:bodyPr/>
                    <a:lstStyle/>
                    <a:p>
                      <a:pPr>
                        <a:lnSpc>
                          <a:spcPct val="115000"/>
                        </a:lnSpc>
                        <a:spcAft>
                          <a:spcPts val="0"/>
                        </a:spcAft>
                      </a:pPr>
                      <a:r>
                        <a:rPr lang="en-GB" sz="1800" b="1">
                          <a:solidFill>
                            <a:srgbClr val="000000"/>
                          </a:solidFill>
                          <a:effectLst/>
                          <a:latin typeface="Arial"/>
                          <a:ea typeface="Times New Roman"/>
                          <a:cs typeface="Times New Roman"/>
                        </a:rPr>
                        <a:t>St Mary's Pharmacy</a:t>
                      </a:r>
                      <a:endParaRPr lang="en-GB" sz="1800">
                        <a:solidFill>
                          <a:srgbClr val="000000"/>
                        </a:solidFill>
                        <a:effectLst/>
                        <a:latin typeface="Calibri"/>
                        <a:ea typeface="Calibri"/>
                        <a:cs typeface="Times New Roman"/>
                      </a:endParaRPr>
                    </a:p>
                  </a:txBody>
                  <a:tcPr marL="60106" marR="60106" marT="0" marB="0">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BFB1D0"/>
                    </a:solidFill>
                  </a:tcPr>
                </a:tc>
              </a:tr>
              <a:tr h="337930">
                <a:tc>
                  <a:txBody>
                    <a:bodyPr/>
                    <a:lstStyle/>
                    <a:p>
                      <a:pPr>
                        <a:lnSpc>
                          <a:spcPct val="115000"/>
                        </a:lnSpc>
                        <a:spcAft>
                          <a:spcPts val="0"/>
                        </a:spcAft>
                      </a:pPr>
                      <a:r>
                        <a:rPr lang="en-GB" sz="1800" b="1">
                          <a:solidFill>
                            <a:srgbClr val="0070C0"/>
                          </a:solidFill>
                          <a:effectLst/>
                          <a:latin typeface="Arial"/>
                          <a:ea typeface="Times New Roman"/>
                          <a:cs typeface="Times New Roman"/>
                        </a:rPr>
                        <a:t>Olton</a:t>
                      </a:r>
                      <a:endParaRPr lang="en-GB" sz="1800">
                        <a:solidFill>
                          <a:srgbClr val="000000"/>
                        </a:solidFill>
                        <a:effectLst/>
                        <a:latin typeface="Calibri"/>
                        <a:ea typeface="Calibri"/>
                        <a:cs typeface="Times New Roman"/>
                      </a:endParaRPr>
                    </a:p>
                    <a:p>
                      <a:pPr>
                        <a:lnSpc>
                          <a:spcPct val="115000"/>
                        </a:lnSpc>
                        <a:spcAft>
                          <a:spcPts val="0"/>
                        </a:spcAft>
                      </a:pPr>
                      <a:r>
                        <a:rPr lang="en-GB" sz="1800" b="1">
                          <a:solidFill>
                            <a:srgbClr val="000000"/>
                          </a:solidFill>
                          <a:effectLst/>
                          <a:latin typeface="Arial"/>
                          <a:ea typeface="Times New Roman"/>
                          <a:cs typeface="Times New Roman"/>
                        </a:rPr>
                        <a:t> </a:t>
                      </a:r>
                      <a:endParaRPr lang="en-GB" sz="1800">
                        <a:solidFill>
                          <a:srgbClr val="000000"/>
                        </a:solidFill>
                        <a:effectLst/>
                        <a:latin typeface="Calibri"/>
                        <a:ea typeface="Calibri"/>
                        <a:cs typeface="Times New Roman"/>
                      </a:endParaRPr>
                    </a:p>
                  </a:txBody>
                  <a:tcPr marL="60106" marR="60106" marT="0" marB="0">
                    <a:lnL>
                      <a:noFill/>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FFFFFF"/>
                    </a:solidFill>
                  </a:tcPr>
                </a:tc>
                <a:tc>
                  <a:txBody>
                    <a:bodyPr/>
                    <a:lstStyle/>
                    <a:p>
                      <a:pPr>
                        <a:lnSpc>
                          <a:spcPct val="115000"/>
                        </a:lnSpc>
                        <a:spcAft>
                          <a:spcPts val="0"/>
                        </a:spcAft>
                      </a:pPr>
                      <a:r>
                        <a:rPr lang="en-GB" sz="1800" b="1">
                          <a:solidFill>
                            <a:srgbClr val="000000"/>
                          </a:solidFill>
                          <a:effectLst/>
                          <a:latin typeface="Arial"/>
                          <a:ea typeface="Times New Roman"/>
                          <a:cs typeface="Times New Roman"/>
                        </a:rPr>
                        <a:t>Gospel Lane Pharmacy</a:t>
                      </a:r>
                      <a:endParaRPr lang="en-GB" sz="1800">
                        <a:solidFill>
                          <a:srgbClr val="000000"/>
                        </a:solidFill>
                        <a:effectLst/>
                        <a:latin typeface="Calibri"/>
                        <a:ea typeface="Calibri"/>
                        <a:cs typeface="Times New Roman"/>
                      </a:endParaRPr>
                    </a:p>
                  </a:txBody>
                  <a:tcPr marL="60106" marR="60106" marT="0" marB="0">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DFD8E8"/>
                    </a:solidFill>
                  </a:tcPr>
                </a:tc>
              </a:tr>
              <a:tr h="168965">
                <a:tc rowSpan="2">
                  <a:txBody>
                    <a:bodyPr/>
                    <a:lstStyle/>
                    <a:p>
                      <a:pPr>
                        <a:lnSpc>
                          <a:spcPct val="115000"/>
                        </a:lnSpc>
                        <a:spcAft>
                          <a:spcPts val="0"/>
                        </a:spcAft>
                      </a:pPr>
                      <a:r>
                        <a:rPr lang="en-GB" sz="1800" b="1">
                          <a:solidFill>
                            <a:srgbClr val="0070C0"/>
                          </a:solidFill>
                          <a:effectLst/>
                          <a:latin typeface="Arial"/>
                          <a:ea typeface="Times New Roman"/>
                          <a:cs typeface="Times New Roman"/>
                        </a:rPr>
                        <a:t>Solihull</a:t>
                      </a:r>
                      <a:endParaRPr lang="en-GB" sz="1800">
                        <a:solidFill>
                          <a:srgbClr val="000000"/>
                        </a:solidFill>
                        <a:effectLst/>
                        <a:latin typeface="Calibri"/>
                        <a:ea typeface="Calibri"/>
                        <a:cs typeface="Times New Roman"/>
                      </a:endParaRPr>
                    </a:p>
                    <a:p>
                      <a:pPr>
                        <a:lnSpc>
                          <a:spcPct val="115000"/>
                        </a:lnSpc>
                        <a:spcAft>
                          <a:spcPts val="0"/>
                        </a:spcAft>
                      </a:pPr>
                      <a:r>
                        <a:rPr lang="en-GB" sz="1800" b="1">
                          <a:solidFill>
                            <a:srgbClr val="000000"/>
                          </a:solidFill>
                          <a:effectLst/>
                          <a:latin typeface="Arial"/>
                          <a:ea typeface="Times New Roman"/>
                          <a:cs typeface="Times New Roman"/>
                        </a:rPr>
                        <a:t> </a:t>
                      </a:r>
                      <a:endParaRPr lang="en-GB" sz="1800">
                        <a:solidFill>
                          <a:srgbClr val="000000"/>
                        </a:solidFill>
                        <a:effectLst/>
                        <a:latin typeface="Calibri"/>
                        <a:ea typeface="Calibri"/>
                        <a:cs typeface="Times New Roman"/>
                      </a:endParaRPr>
                    </a:p>
                  </a:txBody>
                  <a:tcPr marL="60106" marR="60106" marT="0" marB="0">
                    <a:lnL>
                      <a:noFill/>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FFFFFF"/>
                    </a:solidFill>
                  </a:tcPr>
                </a:tc>
                <a:tc>
                  <a:txBody>
                    <a:bodyPr/>
                    <a:lstStyle/>
                    <a:p>
                      <a:pPr>
                        <a:lnSpc>
                          <a:spcPct val="115000"/>
                        </a:lnSpc>
                        <a:spcAft>
                          <a:spcPts val="0"/>
                        </a:spcAft>
                      </a:pPr>
                      <a:r>
                        <a:rPr lang="en-GB" sz="1800" b="1">
                          <a:solidFill>
                            <a:srgbClr val="000000"/>
                          </a:solidFill>
                          <a:effectLst/>
                          <a:latin typeface="Arial"/>
                          <a:ea typeface="Times New Roman"/>
                          <a:cs typeface="Times New Roman"/>
                        </a:rPr>
                        <a:t>Morrison’s Pharmacy</a:t>
                      </a:r>
                      <a:endParaRPr lang="en-GB" sz="1800">
                        <a:solidFill>
                          <a:srgbClr val="000000"/>
                        </a:solidFill>
                        <a:effectLst/>
                        <a:latin typeface="Calibri"/>
                        <a:ea typeface="Calibri"/>
                        <a:cs typeface="Times New Roman"/>
                      </a:endParaRPr>
                    </a:p>
                  </a:txBody>
                  <a:tcPr marL="60106" marR="60106" marT="0" marB="0">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BFB1D0"/>
                    </a:solidFill>
                  </a:tcPr>
                </a:tc>
              </a:tr>
              <a:tr h="168965">
                <a:tc vMerge="1">
                  <a:txBody>
                    <a:bodyPr/>
                    <a:lstStyle/>
                    <a:p>
                      <a:endParaRPr lang="en-GB"/>
                    </a:p>
                  </a:txBody>
                  <a:tcPr/>
                </a:tc>
                <a:tc>
                  <a:txBody>
                    <a:bodyPr/>
                    <a:lstStyle/>
                    <a:p>
                      <a:pPr>
                        <a:lnSpc>
                          <a:spcPct val="115000"/>
                        </a:lnSpc>
                        <a:spcAft>
                          <a:spcPts val="0"/>
                        </a:spcAft>
                      </a:pPr>
                      <a:r>
                        <a:rPr lang="en-GB" sz="1800" b="1">
                          <a:solidFill>
                            <a:srgbClr val="000000"/>
                          </a:solidFill>
                          <a:effectLst/>
                          <a:latin typeface="Arial"/>
                          <a:ea typeface="Times New Roman"/>
                          <a:cs typeface="Times New Roman"/>
                        </a:rPr>
                        <a:t>Superdrug Pharmacy</a:t>
                      </a:r>
                      <a:endParaRPr lang="en-GB" sz="1800">
                        <a:solidFill>
                          <a:srgbClr val="000000"/>
                        </a:solidFill>
                        <a:effectLst/>
                        <a:latin typeface="Calibri"/>
                        <a:ea typeface="Calibri"/>
                        <a:cs typeface="Times New Roman"/>
                      </a:endParaRPr>
                    </a:p>
                  </a:txBody>
                  <a:tcPr marL="60106" marR="60106" marT="0" marB="0">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DFD8E8"/>
                    </a:solidFill>
                  </a:tcPr>
                </a:tc>
              </a:tr>
              <a:tr h="337930">
                <a:tc rowSpan="2">
                  <a:txBody>
                    <a:bodyPr/>
                    <a:lstStyle/>
                    <a:p>
                      <a:pPr>
                        <a:lnSpc>
                          <a:spcPct val="115000"/>
                        </a:lnSpc>
                        <a:spcAft>
                          <a:spcPts val="0"/>
                        </a:spcAft>
                      </a:pPr>
                      <a:r>
                        <a:rPr lang="en-GB" sz="1800" b="1">
                          <a:solidFill>
                            <a:srgbClr val="0070C0"/>
                          </a:solidFill>
                          <a:effectLst/>
                          <a:latin typeface="Arial"/>
                          <a:ea typeface="Times New Roman"/>
                          <a:cs typeface="Times New Roman"/>
                        </a:rPr>
                        <a:t>Shirley</a:t>
                      </a:r>
                      <a:endParaRPr lang="en-GB" sz="1800">
                        <a:solidFill>
                          <a:srgbClr val="000000"/>
                        </a:solidFill>
                        <a:effectLst/>
                        <a:latin typeface="Calibri"/>
                        <a:ea typeface="Calibri"/>
                        <a:cs typeface="Times New Roman"/>
                      </a:endParaRPr>
                    </a:p>
                    <a:p>
                      <a:pPr>
                        <a:lnSpc>
                          <a:spcPct val="115000"/>
                        </a:lnSpc>
                        <a:spcAft>
                          <a:spcPts val="0"/>
                        </a:spcAft>
                      </a:pPr>
                      <a:r>
                        <a:rPr lang="en-GB" sz="1800" b="1">
                          <a:solidFill>
                            <a:srgbClr val="000000"/>
                          </a:solidFill>
                          <a:effectLst/>
                          <a:latin typeface="Arial"/>
                          <a:ea typeface="Times New Roman"/>
                          <a:cs typeface="Times New Roman"/>
                        </a:rPr>
                        <a:t> </a:t>
                      </a:r>
                      <a:endParaRPr lang="en-GB" sz="1800">
                        <a:solidFill>
                          <a:srgbClr val="000000"/>
                        </a:solidFill>
                        <a:effectLst/>
                        <a:latin typeface="Calibri"/>
                        <a:ea typeface="Calibri"/>
                        <a:cs typeface="Times New Roman"/>
                      </a:endParaRPr>
                    </a:p>
                  </a:txBody>
                  <a:tcPr marL="60106" marR="60106" marT="0" marB="0">
                    <a:lnL>
                      <a:noFill/>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a:noFill/>
                    </a:lnB>
                    <a:solidFill>
                      <a:srgbClr val="FFFFFF"/>
                    </a:solidFill>
                  </a:tcPr>
                </a:tc>
                <a:tc>
                  <a:txBody>
                    <a:bodyPr/>
                    <a:lstStyle/>
                    <a:p>
                      <a:pPr>
                        <a:lnSpc>
                          <a:spcPct val="115000"/>
                        </a:lnSpc>
                        <a:spcAft>
                          <a:spcPts val="0"/>
                        </a:spcAft>
                      </a:pPr>
                      <a:r>
                        <a:rPr lang="en-GB" sz="1800" b="1">
                          <a:solidFill>
                            <a:srgbClr val="000000"/>
                          </a:solidFill>
                          <a:effectLst/>
                          <a:latin typeface="Arial"/>
                          <a:ea typeface="Times New Roman"/>
                          <a:cs typeface="Times New Roman"/>
                        </a:rPr>
                        <a:t>Haslucks Green Pharmacy</a:t>
                      </a:r>
                      <a:endParaRPr lang="en-GB" sz="1800">
                        <a:solidFill>
                          <a:srgbClr val="000000"/>
                        </a:solidFill>
                        <a:effectLst/>
                        <a:latin typeface="Calibri"/>
                        <a:ea typeface="Calibri"/>
                        <a:cs typeface="Times New Roman"/>
                      </a:endParaRPr>
                    </a:p>
                  </a:txBody>
                  <a:tcPr marL="60106" marR="60106" marT="0" marB="0">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BFB1D0"/>
                    </a:solidFill>
                  </a:tcPr>
                </a:tc>
              </a:tr>
              <a:tr h="168965">
                <a:tc vMerge="1">
                  <a:txBody>
                    <a:bodyPr/>
                    <a:lstStyle/>
                    <a:p>
                      <a:endParaRPr lang="en-GB"/>
                    </a:p>
                  </a:txBody>
                  <a:tcPr/>
                </a:tc>
                <a:tc>
                  <a:txBody>
                    <a:bodyPr/>
                    <a:lstStyle/>
                    <a:p>
                      <a:pPr>
                        <a:lnSpc>
                          <a:spcPct val="115000"/>
                        </a:lnSpc>
                        <a:spcAft>
                          <a:spcPts val="0"/>
                        </a:spcAft>
                      </a:pPr>
                      <a:r>
                        <a:rPr lang="en-GB" sz="1800" b="1" dirty="0">
                          <a:solidFill>
                            <a:srgbClr val="000000"/>
                          </a:solidFill>
                          <a:effectLst/>
                          <a:latin typeface="Arial"/>
                          <a:ea typeface="Times New Roman"/>
                          <a:cs typeface="Times New Roman"/>
                        </a:rPr>
                        <a:t>Northbrook Pharmacy</a:t>
                      </a:r>
                      <a:endParaRPr lang="en-GB" sz="1800" dirty="0">
                        <a:solidFill>
                          <a:srgbClr val="000000"/>
                        </a:solidFill>
                        <a:effectLst/>
                        <a:latin typeface="Calibri"/>
                        <a:ea typeface="Calibri"/>
                        <a:cs typeface="Times New Roman"/>
                      </a:endParaRPr>
                    </a:p>
                  </a:txBody>
                  <a:tcPr marL="60106" marR="60106" marT="0" marB="0">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solidFill>
                      <a:srgbClr val="DFD8E8"/>
                    </a:solidFill>
                  </a:tcPr>
                </a:tc>
              </a:tr>
            </a:tbl>
          </a:graphicData>
        </a:graphic>
      </p:graphicFrame>
    </p:spTree>
    <p:extLst>
      <p:ext uri="{BB962C8B-B14F-4D97-AF65-F5344CB8AC3E}">
        <p14:creationId xmlns:p14="http://schemas.microsoft.com/office/powerpoint/2010/main" val="15871793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3" y="5786438"/>
            <a:ext cx="9113837" cy="28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7075" y="5284788"/>
            <a:ext cx="2286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2"/>
          <p:cNvSpPr txBox="1">
            <a:spLocks noChangeArrowheads="1"/>
          </p:cNvSpPr>
          <p:nvPr/>
        </p:nvSpPr>
        <p:spPr bwMode="auto">
          <a:xfrm>
            <a:off x="1907704" y="908720"/>
            <a:ext cx="5715000" cy="843880"/>
          </a:xfrm>
          <a:prstGeom prst="rect">
            <a:avLst/>
          </a:prstGeom>
          <a:solidFill>
            <a:srgbClr val="CCECFF"/>
          </a:solidFill>
          <a:ln w="9525" cap="sq">
            <a:solidFill>
              <a:srgbClr val="000000"/>
            </a:solidFill>
            <a:round/>
            <a:headEnd/>
            <a:tailEnd/>
          </a:ln>
          <a:effectLst>
            <a:softEdge rad="31750"/>
          </a:effectLst>
        </p:spPr>
        <p:txBody>
          <a:bodyPr/>
          <a:lstStyle/>
          <a:p>
            <a:pPr algn="ctr" fontAlgn="base">
              <a:spcBef>
                <a:spcPct val="0"/>
              </a:spcBef>
              <a:defRPr/>
            </a:pPr>
            <a:r>
              <a:rPr lang="en-GB" b="1" dirty="0">
                <a:solidFill>
                  <a:srgbClr val="000000"/>
                </a:solidFill>
                <a:latin typeface="Calibri"/>
                <a:ea typeface="Calibri"/>
                <a:cs typeface="Calibri"/>
              </a:rPr>
              <a:t>Ian Mather – Consultant in Public Health</a:t>
            </a:r>
            <a:endParaRPr lang="en-GB" b="1" dirty="0">
              <a:solidFill>
                <a:srgbClr val="000000"/>
              </a:solidFill>
              <a:latin typeface="Calibri"/>
              <a:ea typeface="Calibri"/>
              <a:cs typeface="Times New Roman"/>
            </a:endParaRPr>
          </a:p>
          <a:p>
            <a:pPr algn="ctr" fontAlgn="base">
              <a:spcBef>
                <a:spcPct val="0"/>
              </a:spcBef>
              <a:defRPr/>
            </a:pPr>
            <a:r>
              <a:rPr lang="en-GB" dirty="0">
                <a:solidFill>
                  <a:srgbClr val="000000"/>
                </a:solidFill>
                <a:latin typeface="Calibri"/>
                <a:ea typeface="Calibri"/>
                <a:cs typeface="Calibri"/>
              </a:rPr>
              <a:t>Strategic co-ordination for children and young people’s health and well-being </a:t>
            </a:r>
            <a:r>
              <a:rPr lang="en-GB" sz="1100" dirty="0">
                <a:solidFill>
                  <a:srgbClr val="000000"/>
                </a:solidFill>
                <a:latin typeface="Calibri"/>
                <a:ea typeface="Calibri"/>
                <a:cs typeface="Times New Roman"/>
              </a:rPr>
              <a:t> </a:t>
            </a:r>
          </a:p>
        </p:txBody>
      </p:sp>
      <p:sp>
        <p:nvSpPr>
          <p:cNvPr id="5" name="Text Box 2"/>
          <p:cNvSpPr txBox="1">
            <a:spLocks noChangeArrowheads="1"/>
          </p:cNvSpPr>
          <p:nvPr/>
        </p:nvSpPr>
        <p:spPr bwMode="auto">
          <a:xfrm>
            <a:off x="137143" y="2098942"/>
            <a:ext cx="2760244" cy="2145050"/>
          </a:xfrm>
          <a:prstGeom prst="rect">
            <a:avLst/>
          </a:prstGeom>
          <a:solidFill>
            <a:schemeClr val="accent2">
              <a:lumMod val="20000"/>
              <a:lumOff val="80000"/>
            </a:schemeClr>
          </a:solidFill>
          <a:ln w="9525">
            <a:noFill/>
            <a:miter lim="800000"/>
            <a:headEnd/>
            <a:tailEnd/>
          </a:ln>
          <a:effectLst>
            <a:softEdge rad="31750"/>
          </a:effectLst>
        </p:spPr>
        <p:txBody>
          <a:bodyPr/>
          <a:lstStyle/>
          <a:p>
            <a:pPr algn="ctr" fontAlgn="base">
              <a:lnSpc>
                <a:spcPct val="115000"/>
              </a:lnSpc>
              <a:spcBef>
                <a:spcPct val="0"/>
              </a:spcBef>
              <a:defRPr/>
            </a:pPr>
            <a:r>
              <a:rPr lang="en-GB" b="1" dirty="0">
                <a:solidFill>
                  <a:srgbClr val="000000"/>
                </a:solidFill>
                <a:latin typeface="Calibri"/>
                <a:ea typeface="Calibri"/>
                <a:cs typeface="Times New Roman"/>
              </a:rPr>
              <a:t>Denise Milnes – Health Improvement Specialist </a:t>
            </a:r>
            <a:endParaRPr lang="en-GB" dirty="0">
              <a:solidFill>
                <a:srgbClr val="000000"/>
              </a:solidFill>
              <a:latin typeface="Calibri"/>
              <a:ea typeface="Calibri"/>
              <a:cs typeface="Times New Roman"/>
            </a:endParaRPr>
          </a:p>
          <a:p>
            <a:pPr algn="ctr" fontAlgn="base">
              <a:lnSpc>
                <a:spcPct val="115000"/>
              </a:lnSpc>
              <a:spcBef>
                <a:spcPct val="0"/>
              </a:spcBef>
              <a:defRPr/>
            </a:pPr>
            <a:r>
              <a:rPr lang="en-GB" sz="1100" b="1" dirty="0">
                <a:solidFill>
                  <a:srgbClr val="000000"/>
                </a:solidFill>
                <a:latin typeface="Calibri"/>
                <a:ea typeface="Calibri"/>
                <a:cs typeface="Times New Roman"/>
              </a:rPr>
              <a:t> </a:t>
            </a:r>
            <a:endParaRPr lang="en-GB" sz="1100" dirty="0">
              <a:solidFill>
                <a:srgbClr val="000000"/>
              </a:solidFill>
              <a:latin typeface="Calibri"/>
              <a:ea typeface="Calibri"/>
              <a:cs typeface="Times New Roman"/>
            </a:endParaRPr>
          </a:p>
          <a:p>
            <a:pPr algn="ctr" fontAlgn="base">
              <a:lnSpc>
                <a:spcPct val="115000"/>
              </a:lnSpc>
              <a:spcBef>
                <a:spcPct val="0"/>
              </a:spcBef>
              <a:defRPr/>
            </a:pPr>
            <a:r>
              <a:rPr lang="en-GB" dirty="0">
                <a:solidFill>
                  <a:srgbClr val="000000"/>
                </a:solidFill>
                <a:latin typeface="Calibri"/>
                <a:ea typeface="Calibri"/>
                <a:cs typeface="Times New Roman"/>
              </a:rPr>
              <a:t>Breastfeeding</a:t>
            </a:r>
          </a:p>
          <a:p>
            <a:pPr algn="ctr" fontAlgn="base">
              <a:lnSpc>
                <a:spcPct val="115000"/>
              </a:lnSpc>
              <a:spcBef>
                <a:spcPct val="0"/>
              </a:spcBef>
              <a:defRPr/>
            </a:pPr>
            <a:r>
              <a:rPr lang="en-GB" dirty="0">
                <a:solidFill>
                  <a:srgbClr val="000000"/>
                </a:solidFill>
                <a:latin typeface="Calibri"/>
                <a:ea typeface="Calibri"/>
                <a:cs typeface="Times New Roman"/>
              </a:rPr>
              <a:t>Healthy Start </a:t>
            </a:r>
          </a:p>
          <a:p>
            <a:pPr algn="ctr" fontAlgn="base">
              <a:lnSpc>
                <a:spcPct val="115000"/>
              </a:lnSpc>
              <a:spcBef>
                <a:spcPct val="0"/>
              </a:spcBef>
              <a:defRPr/>
            </a:pPr>
            <a:r>
              <a:rPr lang="en-GB" dirty="0">
                <a:solidFill>
                  <a:srgbClr val="000000"/>
                </a:solidFill>
                <a:latin typeface="Calibri"/>
                <a:ea typeface="Calibri"/>
                <a:cs typeface="Times New Roman"/>
              </a:rPr>
              <a:t>‘Read me Well’ scheme </a:t>
            </a:r>
          </a:p>
          <a:p>
            <a:pPr algn="ctr" fontAlgn="base">
              <a:lnSpc>
                <a:spcPct val="115000"/>
              </a:lnSpc>
              <a:spcBef>
                <a:spcPct val="0"/>
              </a:spcBef>
              <a:defRPr/>
            </a:pPr>
            <a:r>
              <a:rPr lang="en-GB" dirty="0">
                <a:solidFill>
                  <a:srgbClr val="000000"/>
                </a:solidFill>
                <a:latin typeface="Calibri"/>
                <a:ea typeface="Calibri"/>
                <a:cs typeface="Times New Roman"/>
              </a:rPr>
              <a:t>SIDS </a:t>
            </a:r>
          </a:p>
        </p:txBody>
      </p:sp>
      <p:sp>
        <p:nvSpPr>
          <p:cNvPr id="6" name="Text Box 2"/>
          <p:cNvSpPr txBox="1">
            <a:spLocks noChangeArrowheads="1"/>
          </p:cNvSpPr>
          <p:nvPr/>
        </p:nvSpPr>
        <p:spPr bwMode="auto">
          <a:xfrm>
            <a:off x="3229475" y="2112963"/>
            <a:ext cx="2581757" cy="1976120"/>
          </a:xfrm>
          <a:prstGeom prst="rect">
            <a:avLst/>
          </a:prstGeom>
          <a:solidFill>
            <a:srgbClr val="FFCCCC"/>
          </a:solidFill>
          <a:ln w="9525">
            <a:noFill/>
            <a:miter lim="800000"/>
            <a:headEnd/>
            <a:tailEnd/>
          </a:ln>
          <a:effectLst>
            <a:softEdge rad="31750"/>
          </a:effectLst>
        </p:spPr>
        <p:txBody>
          <a:bodyPr/>
          <a:lstStyle/>
          <a:p>
            <a:pPr algn="ctr" fontAlgn="base">
              <a:lnSpc>
                <a:spcPct val="115000"/>
              </a:lnSpc>
              <a:spcBef>
                <a:spcPct val="0"/>
              </a:spcBef>
              <a:defRPr/>
            </a:pPr>
            <a:r>
              <a:rPr lang="en-GB" b="1" dirty="0">
                <a:solidFill>
                  <a:srgbClr val="000000"/>
                </a:solidFill>
                <a:latin typeface="Calibri"/>
                <a:ea typeface="Calibri"/>
                <a:cs typeface="Times New Roman"/>
              </a:rPr>
              <a:t>Gillian Farren – Health Improvement Specialist  </a:t>
            </a:r>
            <a:endParaRPr lang="en-GB" dirty="0">
              <a:solidFill>
                <a:srgbClr val="000000"/>
              </a:solidFill>
              <a:latin typeface="Calibri"/>
              <a:ea typeface="Calibri"/>
              <a:cs typeface="Times New Roman"/>
            </a:endParaRPr>
          </a:p>
          <a:p>
            <a:pPr algn="ctr" fontAlgn="base">
              <a:lnSpc>
                <a:spcPct val="115000"/>
              </a:lnSpc>
              <a:spcBef>
                <a:spcPct val="0"/>
              </a:spcBef>
              <a:defRPr/>
            </a:pPr>
            <a:endParaRPr lang="en-GB" sz="800" dirty="0">
              <a:solidFill>
                <a:srgbClr val="000000"/>
              </a:solidFill>
              <a:latin typeface="Calibri"/>
              <a:ea typeface="Calibri"/>
              <a:cs typeface="Times New Roman"/>
            </a:endParaRPr>
          </a:p>
          <a:p>
            <a:pPr algn="ctr" fontAlgn="base">
              <a:lnSpc>
                <a:spcPct val="115000"/>
              </a:lnSpc>
              <a:spcBef>
                <a:spcPct val="0"/>
              </a:spcBef>
              <a:defRPr/>
            </a:pPr>
            <a:r>
              <a:rPr lang="en-GB" dirty="0">
                <a:solidFill>
                  <a:srgbClr val="000000"/>
                </a:solidFill>
                <a:latin typeface="Calibri"/>
                <a:ea typeface="Calibri"/>
                <a:cs typeface="Times New Roman"/>
              </a:rPr>
              <a:t>Childhood obesity</a:t>
            </a:r>
          </a:p>
          <a:p>
            <a:pPr algn="ctr" fontAlgn="base">
              <a:lnSpc>
                <a:spcPct val="115000"/>
              </a:lnSpc>
              <a:spcBef>
                <a:spcPct val="0"/>
              </a:spcBef>
              <a:defRPr/>
            </a:pPr>
            <a:r>
              <a:rPr lang="en-GB" dirty="0">
                <a:solidFill>
                  <a:srgbClr val="000000"/>
                </a:solidFill>
                <a:latin typeface="Calibri"/>
                <a:ea typeface="Calibri"/>
                <a:cs typeface="Times New Roman"/>
              </a:rPr>
              <a:t>NCMP</a:t>
            </a:r>
          </a:p>
          <a:p>
            <a:pPr algn="ctr" fontAlgn="base">
              <a:lnSpc>
                <a:spcPct val="115000"/>
              </a:lnSpc>
              <a:spcBef>
                <a:spcPct val="0"/>
              </a:spcBef>
              <a:defRPr/>
            </a:pPr>
            <a:r>
              <a:rPr lang="en-GB" dirty="0">
                <a:solidFill>
                  <a:srgbClr val="000000"/>
                </a:solidFill>
                <a:latin typeface="Calibri"/>
                <a:ea typeface="Calibri"/>
                <a:cs typeface="Times New Roman"/>
              </a:rPr>
              <a:t>Food Dudes Project</a:t>
            </a:r>
          </a:p>
        </p:txBody>
      </p:sp>
      <p:sp>
        <p:nvSpPr>
          <p:cNvPr id="7" name="Text Box 2"/>
          <p:cNvSpPr txBox="1">
            <a:spLocks noChangeArrowheads="1"/>
          </p:cNvSpPr>
          <p:nvPr/>
        </p:nvSpPr>
        <p:spPr bwMode="auto">
          <a:xfrm>
            <a:off x="6032811" y="2112961"/>
            <a:ext cx="3001889" cy="2252143"/>
          </a:xfrm>
          <a:prstGeom prst="rect">
            <a:avLst/>
          </a:prstGeom>
          <a:solidFill>
            <a:schemeClr val="accent1"/>
          </a:solidFill>
          <a:ln w="9525">
            <a:solidFill>
              <a:srgbClr val="000000"/>
            </a:solidFill>
            <a:miter lim="800000"/>
            <a:headEnd/>
            <a:tailEnd/>
          </a:ln>
          <a:effectLst>
            <a:softEdge rad="31750"/>
          </a:effectLst>
        </p:spPr>
        <p:txBody>
          <a:bodyPr/>
          <a:lstStyle/>
          <a:p>
            <a:pPr algn="ctr" fontAlgn="base">
              <a:lnSpc>
                <a:spcPct val="115000"/>
              </a:lnSpc>
              <a:spcBef>
                <a:spcPct val="0"/>
              </a:spcBef>
              <a:defRPr/>
            </a:pPr>
            <a:r>
              <a:rPr lang="en-GB" b="1" dirty="0">
                <a:solidFill>
                  <a:srgbClr val="000000"/>
                </a:solidFill>
                <a:latin typeface="Calibri"/>
                <a:ea typeface="Calibri"/>
                <a:cs typeface="Times New Roman"/>
              </a:rPr>
              <a:t>Simon Walker – Public Health Commissioning Lead</a:t>
            </a:r>
          </a:p>
          <a:p>
            <a:pPr algn="ctr" fontAlgn="base">
              <a:lnSpc>
                <a:spcPct val="115000"/>
              </a:lnSpc>
              <a:spcBef>
                <a:spcPct val="0"/>
              </a:spcBef>
              <a:defRPr/>
            </a:pPr>
            <a:endParaRPr lang="en-GB" sz="800" dirty="0">
              <a:solidFill>
                <a:srgbClr val="000000"/>
              </a:solidFill>
              <a:latin typeface="Calibri"/>
              <a:ea typeface="Calibri"/>
              <a:cs typeface="Times New Roman"/>
            </a:endParaRPr>
          </a:p>
          <a:p>
            <a:pPr algn="ctr" fontAlgn="base">
              <a:lnSpc>
                <a:spcPct val="115000"/>
              </a:lnSpc>
              <a:spcBef>
                <a:spcPct val="0"/>
              </a:spcBef>
              <a:defRPr/>
            </a:pPr>
            <a:r>
              <a:rPr lang="en-GB" dirty="0">
                <a:solidFill>
                  <a:srgbClr val="000000"/>
                </a:solidFill>
                <a:latin typeface="Calibri"/>
                <a:ea typeface="Calibri"/>
                <a:cs typeface="Times New Roman"/>
              </a:rPr>
              <a:t>Teenage pregnancy</a:t>
            </a:r>
          </a:p>
          <a:p>
            <a:pPr algn="ctr" fontAlgn="base">
              <a:lnSpc>
                <a:spcPct val="115000"/>
              </a:lnSpc>
              <a:spcBef>
                <a:spcPct val="0"/>
              </a:spcBef>
              <a:defRPr/>
            </a:pPr>
            <a:r>
              <a:rPr lang="en-GB" dirty="0">
                <a:solidFill>
                  <a:srgbClr val="000000"/>
                </a:solidFill>
                <a:latin typeface="Calibri"/>
                <a:ea typeface="Calibri"/>
                <a:cs typeface="Times New Roman"/>
              </a:rPr>
              <a:t>Sexual health and HIV</a:t>
            </a:r>
          </a:p>
          <a:p>
            <a:pPr algn="ctr" fontAlgn="base">
              <a:lnSpc>
                <a:spcPct val="115000"/>
              </a:lnSpc>
              <a:spcBef>
                <a:spcPct val="0"/>
              </a:spcBef>
              <a:defRPr/>
            </a:pPr>
            <a:r>
              <a:rPr lang="en-GB" dirty="0">
                <a:solidFill>
                  <a:srgbClr val="000000"/>
                </a:solidFill>
                <a:latin typeface="Calibri"/>
                <a:ea typeface="Calibri"/>
                <a:cs typeface="Times New Roman"/>
              </a:rPr>
              <a:t>Young people’s health </a:t>
            </a:r>
          </a:p>
          <a:p>
            <a:pPr algn="ctr" fontAlgn="base">
              <a:lnSpc>
                <a:spcPct val="115000"/>
              </a:lnSpc>
              <a:spcBef>
                <a:spcPct val="0"/>
              </a:spcBef>
              <a:defRPr/>
            </a:pPr>
            <a:r>
              <a:rPr lang="en-GB" dirty="0">
                <a:solidFill>
                  <a:srgbClr val="000000"/>
                </a:solidFill>
                <a:latin typeface="Calibri"/>
                <a:ea typeface="Calibri"/>
                <a:cs typeface="Times New Roman"/>
              </a:rPr>
              <a:t>PH contract management </a:t>
            </a:r>
            <a:r>
              <a:rPr lang="en-GB" b="1" dirty="0">
                <a:solidFill>
                  <a:srgbClr val="000000"/>
                </a:solidFill>
                <a:latin typeface="Calibri"/>
                <a:ea typeface="Calibri"/>
                <a:cs typeface="Times New Roman"/>
              </a:rPr>
              <a:t> </a:t>
            </a:r>
            <a:endParaRPr lang="en-GB" dirty="0">
              <a:solidFill>
                <a:srgbClr val="000000"/>
              </a:solidFill>
              <a:latin typeface="Calibri"/>
              <a:ea typeface="Calibri"/>
              <a:cs typeface="Times New Roman"/>
            </a:endParaRPr>
          </a:p>
          <a:p>
            <a:pPr fontAlgn="base">
              <a:lnSpc>
                <a:spcPct val="115000"/>
              </a:lnSpc>
              <a:spcBef>
                <a:spcPct val="0"/>
              </a:spcBef>
              <a:defRPr/>
            </a:pPr>
            <a:r>
              <a:rPr lang="en-GB" sz="1100" b="1" dirty="0">
                <a:solidFill>
                  <a:srgbClr val="000000"/>
                </a:solidFill>
                <a:latin typeface="Calibri"/>
                <a:ea typeface="Calibri"/>
                <a:cs typeface="Times New Roman"/>
              </a:rPr>
              <a:t> </a:t>
            </a:r>
            <a:endParaRPr lang="en-GB" sz="1100" dirty="0">
              <a:solidFill>
                <a:srgbClr val="000000"/>
              </a:solidFill>
              <a:latin typeface="Calibri"/>
              <a:ea typeface="Calibri"/>
              <a:cs typeface="Times New Roman"/>
            </a:endParaRPr>
          </a:p>
          <a:p>
            <a:pPr fontAlgn="base">
              <a:lnSpc>
                <a:spcPct val="115000"/>
              </a:lnSpc>
              <a:spcBef>
                <a:spcPct val="0"/>
              </a:spcBef>
              <a:defRPr/>
            </a:pPr>
            <a:r>
              <a:rPr lang="en-GB" sz="1100" b="1" dirty="0">
                <a:solidFill>
                  <a:srgbClr val="000000"/>
                </a:solidFill>
                <a:latin typeface="Calibri"/>
                <a:ea typeface="Calibri"/>
                <a:cs typeface="Times New Roman"/>
              </a:rPr>
              <a:t> </a:t>
            </a:r>
            <a:endParaRPr lang="en-GB" sz="1100" dirty="0">
              <a:solidFill>
                <a:srgbClr val="000000"/>
              </a:solidFill>
              <a:latin typeface="Calibri"/>
              <a:ea typeface="Calibri"/>
              <a:cs typeface="Times New Roman"/>
            </a:endParaRPr>
          </a:p>
        </p:txBody>
      </p:sp>
      <p:pic>
        <p:nvPicPr>
          <p:cNvPr id="10" name="Picture 9" descr="activities,athletes,athletics,balls,games,goals,kicks,people,persons,players,playing,scores,silhouettes,soccer,soccer balls,soccer fields,soccer games,sports"/>
          <p:cNvPicPr/>
          <p:nvPr/>
        </p:nvPicPr>
        <p:blipFill rotWithShape="1">
          <a:blip r:embed="rId4" cstate="print">
            <a:duotone>
              <a:schemeClr val="accent5">
                <a:shade val="45000"/>
                <a:satMod val="135000"/>
              </a:schemeClr>
              <a:prstClr val="white"/>
            </a:duotone>
            <a:extLst>
              <a:ext uri="{28A0092B-C50C-407E-A947-70E740481C1C}">
                <a14:useLocalDpi xmlns:a14="http://schemas.microsoft.com/office/drawing/2010/main" val="0"/>
              </a:ext>
            </a:extLst>
          </a:blip>
          <a:srcRect r="28750" b="12500"/>
          <a:stretch/>
        </p:blipFill>
        <p:spPr bwMode="auto">
          <a:xfrm>
            <a:off x="7622704" y="5044511"/>
            <a:ext cx="462280" cy="657225"/>
          </a:xfrm>
          <a:prstGeom prst="rect">
            <a:avLst/>
          </a:prstGeom>
          <a:noFill/>
          <a:ln>
            <a:noFill/>
          </a:ln>
          <a:extLst>
            <a:ext uri="{53640926-AAD7-44D8-BBD7-CCE9431645EC}">
              <a14:shadowObscured xmlns:a14="http://schemas.microsoft.com/office/drawing/2010/main"/>
            </a:ext>
          </a:extLst>
        </p:spPr>
      </p:pic>
      <p:sp>
        <p:nvSpPr>
          <p:cNvPr id="11" name="Down Arrow 10"/>
          <p:cNvSpPr/>
          <p:nvPr/>
        </p:nvSpPr>
        <p:spPr>
          <a:xfrm>
            <a:off x="2411413" y="1752600"/>
            <a:ext cx="47625"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endParaRPr lang="en-GB">
              <a:solidFill>
                <a:srgbClr val="FFFFFF"/>
              </a:solidFill>
            </a:endParaRPr>
          </a:p>
        </p:txBody>
      </p:sp>
      <p:sp>
        <p:nvSpPr>
          <p:cNvPr id="10258" name="Down Arrow 11"/>
          <p:cNvSpPr>
            <a:spLocks noChangeArrowheads="1"/>
          </p:cNvSpPr>
          <p:nvPr/>
        </p:nvSpPr>
        <p:spPr bwMode="auto">
          <a:xfrm>
            <a:off x="4519613" y="1789113"/>
            <a:ext cx="47625" cy="323850"/>
          </a:xfrm>
          <a:prstGeom prst="downArrow">
            <a:avLst>
              <a:gd name="adj1" fmla="val 50000"/>
              <a:gd name="adj2" fmla="val 49993"/>
            </a:avLst>
          </a:prstGeom>
          <a:solidFill>
            <a:srgbClr val="4F81BD"/>
          </a:solidFill>
          <a:ln w="25400" algn="ctr">
            <a:solidFill>
              <a:srgbClr val="385D8A"/>
            </a:solidFill>
            <a:miter lim="800000"/>
            <a:headEnd/>
            <a:tailEnd/>
          </a:ln>
        </p:spPr>
        <p:txBody>
          <a:bodyPr anchor="ctr"/>
          <a:lstStyle/>
          <a:p>
            <a:pPr fontAlgn="base">
              <a:spcBef>
                <a:spcPct val="0"/>
              </a:spcBef>
              <a:spcAft>
                <a:spcPct val="0"/>
              </a:spcAft>
            </a:pPr>
            <a:endParaRPr lang="en-US">
              <a:solidFill>
                <a:srgbClr val="000000"/>
              </a:solidFill>
              <a:ea typeface="ＭＳ Ｐゴシック" pitchFamily="34" charset="-128"/>
            </a:endParaRPr>
          </a:p>
        </p:txBody>
      </p:sp>
      <p:sp>
        <p:nvSpPr>
          <p:cNvPr id="10259" name="Down Arrow 12"/>
          <p:cNvSpPr>
            <a:spLocks noChangeArrowheads="1"/>
          </p:cNvSpPr>
          <p:nvPr/>
        </p:nvSpPr>
        <p:spPr bwMode="auto">
          <a:xfrm>
            <a:off x="7235825" y="1789113"/>
            <a:ext cx="47625" cy="323850"/>
          </a:xfrm>
          <a:prstGeom prst="downArrow">
            <a:avLst>
              <a:gd name="adj1" fmla="val 50000"/>
              <a:gd name="adj2" fmla="val 49993"/>
            </a:avLst>
          </a:prstGeom>
          <a:solidFill>
            <a:srgbClr val="4F81BD"/>
          </a:solidFill>
          <a:ln w="25400" algn="ctr">
            <a:solidFill>
              <a:srgbClr val="385D8A"/>
            </a:solidFill>
            <a:miter lim="800000"/>
            <a:headEnd/>
            <a:tailEnd/>
          </a:ln>
        </p:spPr>
        <p:txBody>
          <a:bodyPr anchor="ctr"/>
          <a:lstStyle/>
          <a:p>
            <a:pPr fontAlgn="base">
              <a:spcBef>
                <a:spcPct val="0"/>
              </a:spcBef>
              <a:spcAft>
                <a:spcPct val="0"/>
              </a:spcAft>
            </a:pPr>
            <a:endParaRPr lang="en-US">
              <a:solidFill>
                <a:srgbClr val="000000"/>
              </a:solidFill>
              <a:ea typeface="ＭＳ Ｐゴシック" pitchFamily="34" charset="-128"/>
            </a:endParaRPr>
          </a:p>
        </p:txBody>
      </p:sp>
      <p:sp>
        <p:nvSpPr>
          <p:cNvPr id="14" name="Left-Right Arrow 13"/>
          <p:cNvSpPr/>
          <p:nvPr/>
        </p:nvSpPr>
        <p:spPr>
          <a:xfrm flipV="1">
            <a:off x="2921000" y="2836863"/>
            <a:ext cx="306388" cy="46037"/>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endParaRPr lang="en-GB">
              <a:solidFill>
                <a:srgbClr val="FFFFFF"/>
              </a:solidFill>
            </a:endParaRPr>
          </a:p>
        </p:txBody>
      </p:sp>
      <p:sp>
        <p:nvSpPr>
          <p:cNvPr id="10261" name="Left-Right Arrow 14"/>
          <p:cNvSpPr>
            <a:spLocks noChangeArrowheads="1"/>
          </p:cNvSpPr>
          <p:nvPr/>
        </p:nvSpPr>
        <p:spPr bwMode="auto">
          <a:xfrm flipV="1">
            <a:off x="5811838" y="2860675"/>
            <a:ext cx="257175" cy="44450"/>
          </a:xfrm>
          <a:prstGeom prst="leftRightArrow">
            <a:avLst>
              <a:gd name="adj1" fmla="val 50000"/>
              <a:gd name="adj2" fmla="val 50705"/>
            </a:avLst>
          </a:prstGeom>
          <a:solidFill>
            <a:srgbClr val="4F81BD"/>
          </a:solidFill>
          <a:ln w="25400" algn="ctr">
            <a:solidFill>
              <a:srgbClr val="385D8A"/>
            </a:solidFill>
            <a:miter lim="800000"/>
            <a:headEnd/>
            <a:tailEnd/>
          </a:ln>
        </p:spPr>
        <p:txBody>
          <a:bodyPr anchor="ctr"/>
          <a:lstStyle/>
          <a:p>
            <a:pPr fontAlgn="base">
              <a:spcBef>
                <a:spcPct val="0"/>
              </a:spcBef>
              <a:spcAft>
                <a:spcPct val="0"/>
              </a:spcAft>
            </a:pPr>
            <a:endParaRPr lang="en-US">
              <a:solidFill>
                <a:srgbClr val="000000"/>
              </a:solidFill>
              <a:ea typeface="ＭＳ Ｐゴシック" pitchFamily="34" charset="-128"/>
            </a:endParaRPr>
          </a:p>
        </p:txBody>
      </p:sp>
      <p:sp>
        <p:nvSpPr>
          <p:cNvPr id="16" name="Left-Right Arrow 15"/>
          <p:cNvSpPr/>
          <p:nvPr/>
        </p:nvSpPr>
        <p:spPr>
          <a:xfrm flipV="1">
            <a:off x="2828925" y="4097338"/>
            <a:ext cx="3240088" cy="46037"/>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base">
              <a:spcBef>
                <a:spcPct val="0"/>
              </a:spcBef>
              <a:spcAft>
                <a:spcPct val="0"/>
              </a:spcAft>
              <a:defRPr/>
            </a:pPr>
            <a:endParaRPr lang="en-GB">
              <a:solidFill>
                <a:srgbClr val="FFFFFF"/>
              </a:solidFill>
            </a:endParaRPr>
          </a:p>
        </p:txBody>
      </p:sp>
      <p:sp>
        <p:nvSpPr>
          <p:cNvPr id="17" name="Text Box 6"/>
          <p:cNvSpPr txBox="1"/>
          <p:nvPr/>
        </p:nvSpPr>
        <p:spPr>
          <a:xfrm>
            <a:off x="109299" y="4365103"/>
            <a:ext cx="8925401" cy="679407"/>
          </a:xfrm>
          <a:prstGeom prst="rect">
            <a:avLst/>
          </a:prstGeom>
          <a:solidFill>
            <a:srgbClr val="FFFFCC"/>
          </a:solidFill>
          <a:ln w="6350">
            <a:solidFill>
              <a:prstClr val="black"/>
            </a:solidFill>
          </a:ln>
          <a:effectLst>
            <a:softEdge rad="31750"/>
          </a:effectLst>
        </p:spPr>
        <p:style>
          <a:lnRef idx="0">
            <a:schemeClr val="accent1"/>
          </a:lnRef>
          <a:fillRef idx="0">
            <a:schemeClr val="accent1"/>
          </a:fillRef>
          <a:effectRef idx="0">
            <a:schemeClr val="accent1"/>
          </a:effectRef>
          <a:fontRef idx="minor">
            <a:schemeClr val="dk1"/>
          </a:fontRef>
        </p:style>
        <p:txBody>
          <a:bodyPr/>
          <a:lstStyle/>
          <a:p>
            <a:pPr algn="ctr" fontAlgn="base">
              <a:lnSpc>
                <a:spcPct val="115000"/>
              </a:lnSpc>
              <a:spcBef>
                <a:spcPct val="0"/>
              </a:spcBef>
              <a:defRPr/>
            </a:pPr>
            <a:r>
              <a:rPr lang="en-GB" b="1" dirty="0">
                <a:solidFill>
                  <a:srgbClr val="000000"/>
                </a:solidFill>
                <a:ea typeface="Calibri"/>
                <a:cs typeface="Times New Roman"/>
              </a:rPr>
              <a:t>Sara Rooney – Drug and Alcohol Action Manager</a:t>
            </a:r>
            <a:endParaRPr lang="en-GB" dirty="0">
              <a:solidFill>
                <a:srgbClr val="000000"/>
              </a:solidFill>
              <a:ea typeface="Calibri"/>
              <a:cs typeface="Times New Roman"/>
            </a:endParaRPr>
          </a:p>
          <a:p>
            <a:pPr algn="ctr" fontAlgn="base">
              <a:lnSpc>
                <a:spcPct val="115000"/>
              </a:lnSpc>
              <a:spcBef>
                <a:spcPct val="0"/>
              </a:spcBef>
              <a:defRPr/>
            </a:pPr>
            <a:r>
              <a:rPr lang="en-GB" dirty="0">
                <a:solidFill>
                  <a:srgbClr val="000000"/>
                </a:solidFill>
                <a:ea typeface="Calibri"/>
                <a:cs typeface="Times New Roman"/>
              </a:rPr>
              <a:t>Substance Misuse Strategy: Targeted prevention, Hidden harm, Treatment</a:t>
            </a:r>
          </a:p>
        </p:txBody>
      </p:sp>
      <p:sp>
        <p:nvSpPr>
          <p:cNvPr id="10266" name="Rectangle 17"/>
          <p:cNvSpPr>
            <a:spLocks noChangeArrowheads="1"/>
          </p:cNvSpPr>
          <p:nvPr/>
        </p:nvSpPr>
        <p:spPr bwMode="auto">
          <a:xfrm>
            <a:off x="47625" y="19319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endParaRPr lang="en-US">
              <a:solidFill>
                <a:srgbClr val="000000"/>
              </a:solidFill>
              <a:ea typeface="ＭＳ Ｐゴシック" pitchFamily="34" charset="-128"/>
            </a:endParaRPr>
          </a:p>
        </p:txBody>
      </p:sp>
      <p:sp>
        <p:nvSpPr>
          <p:cNvPr id="10267" name="Rectangle 19"/>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fontAlgn="base" hangingPunct="0">
              <a:spcBef>
                <a:spcPct val="0"/>
              </a:spcBef>
              <a:spcAft>
                <a:spcPct val="0"/>
              </a:spcAft>
            </a:pPr>
            <a:r>
              <a:rPr lang="en-GB">
                <a:solidFill>
                  <a:srgbClr val="000000"/>
                </a:solidFill>
                <a:ea typeface="ＭＳ Ｐゴシック" pitchFamily="34" charset="-128"/>
              </a:rPr>
              <a:t/>
            </a:r>
            <a:br>
              <a:rPr lang="en-GB">
                <a:solidFill>
                  <a:srgbClr val="000000"/>
                </a:solidFill>
                <a:ea typeface="ＭＳ Ｐゴシック" pitchFamily="34" charset="-128"/>
              </a:rPr>
            </a:br>
            <a:endParaRPr lang="en-GB">
              <a:solidFill>
                <a:srgbClr val="000000"/>
              </a:solidFill>
              <a:ea typeface="ＭＳ Ｐゴシック" pitchFamily="34" charset="-128"/>
            </a:endParaRPr>
          </a:p>
          <a:p>
            <a:pPr eaLnBrk="0" fontAlgn="base" hangingPunct="0">
              <a:spcBef>
                <a:spcPct val="0"/>
              </a:spcBef>
              <a:spcAft>
                <a:spcPct val="0"/>
              </a:spcAft>
            </a:pPr>
            <a:endParaRPr lang="en-GB">
              <a:solidFill>
                <a:srgbClr val="000000"/>
              </a:solidFill>
              <a:ea typeface="ＭＳ Ｐゴシック" pitchFamily="34" charset="-128"/>
            </a:endParaRPr>
          </a:p>
        </p:txBody>
      </p:sp>
      <p:sp>
        <p:nvSpPr>
          <p:cNvPr id="10268" name="Rectangle 26"/>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indent="457200" eaLnBrk="0" fontAlgn="base" hangingPunct="0">
              <a:spcBef>
                <a:spcPct val="0"/>
              </a:spcBef>
              <a:spcAft>
                <a:spcPct val="0"/>
              </a:spcAft>
            </a:pPr>
            <a:endParaRPr lang="en-US">
              <a:solidFill>
                <a:srgbClr val="000000"/>
              </a:solidFill>
              <a:ea typeface="ＭＳ Ｐゴシック" pitchFamily="34" charset="-128"/>
            </a:endParaRPr>
          </a:p>
        </p:txBody>
      </p:sp>
      <p:sp>
        <p:nvSpPr>
          <p:cNvPr id="10269" name="Rectangle 27"/>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endParaRPr lang="en-US">
              <a:solidFill>
                <a:srgbClr val="000000"/>
              </a:solidFill>
              <a:ea typeface="ＭＳ Ｐゴシック" pitchFamily="34" charset="-128"/>
            </a:endParaRPr>
          </a:p>
        </p:txBody>
      </p:sp>
      <p:sp>
        <p:nvSpPr>
          <p:cNvPr id="10270" name="Rectangle 29"/>
          <p:cNvSpPr>
            <a:spLocks noChangeArrowheads="1"/>
          </p:cNvSpPr>
          <p:nvPr/>
        </p:nvSpPr>
        <p:spPr bwMode="auto">
          <a:xfrm>
            <a:off x="0" y="13049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fontAlgn="base" hangingPunct="0">
              <a:spcBef>
                <a:spcPct val="0"/>
              </a:spcBef>
              <a:spcAft>
                <a:spcPct val="0"/>
              </a:spcAft>
            </a:pPr>
            <a:r>
              <a:rPr lang="en-GB">
                <a:solidFill>
                  <a:srgbClr val="000000"/>
                </a:solidFill>
                <a:ea typeface="ＭＳ Ｐゴシック" pitchFamily="34" charset="-128"/>
                <a:cs typeface="Calibri" pitchFamily="34" charset="0"/>
              </a:rPr>
              <a:t>						</a:t>
            </a:r>
            <a:endParaRPr lang="en-GB">
              <a:solidFill>
                <a:srgbClr val="000000"/>
              </a:solidFill>
              <a:ea typeface="ＭＳ Ｐゴシック" pitchFamily="34" charset="-128"/>
            </a:endParaRPr>
          </a:p>
        </p:txBody>
      </p:sp>
      <p:pic>
        <p:nvPicPr>
          <p:cNvPr id="10271" name="Picture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4438" y="5380038"/>
            <a:ext cx="427037"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72" name="TextBox 1"/>
          <p:cNvSpPr txBox="1">
            <a:spLocks noChangeArrowheads="1"/>
          </p:cNvSpPr>
          <p:nvPr/>
        </p:nvSpPr>
        <p:spPr bwMode="auto">
          <a:xfrm>
            <a:off x="104775" y="5757863"/>
            <a:ext cx="89265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GB" sz="1600" b="1">
                <a:solidFill>
                  <a:srgbClr val="000000"/>
                </a:solidFill>
              </a:rPr>
              <a:t>Early years (0-5 years)	           Primary School age (5-11)	       Young people (11+)</a:t>
            </a:r>
          </a:p>
        </p:txBody>
      </p:sp>
      <p:sp>
        <p:nvSpPr>
          <p:cNvPr id="10273" name="TextBox 2"/>
          <p:cNvSpPr txBox="1">
            <a:spLocks noChangeArrowheads="1"/>
          </p:cNvSpPr>
          <p:nvPr/>
        </p:nvSpPr>
        <p:spPr bwMode="auto">
          <a:xfrm>
            <a:off x="1162050" y="188913"/>
            <a:ext cx="7129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fontAlgn="base" hangingPunct="1">
              <a:spcBef>
                <a:spcPct val="0"/>
              </a:spcBef>
              <a:spcAft>
                <a:spcPct val="0"/>
              </a:spcAft>
            </a:pPr>
            <a:r>
              <a:rPr lang="en-GB" sz="3200" b="1">
                <a:solidFill>
                  <a:srgbClr val="3366CC"/>
                </a:solidFill>
              </a:rPr>
              <a:t>Children’s Public Health Team</a:t>
            </a:r>
          </a:p>
        </p:txBody>
      </p:sp>
    </p:spTree>
    <p:extLst>
      <p:ext uri="{BB962C8B-B14F-4D97-AF65-F5344CB8AC3E}">
        <p14:creationId xmlns:p14="http://schemas.microsoft.com/office/powerpoint/2010/main" val="6133231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342900" lvl="0" indent="-342900">
              <a:lnSpc>
                <a:spcPct val="115000"/>
              </a:lnSpc>
              <a:spcBef>
                <a:spcPct val="20000"/>
              </a:spcBef>
              <a:spcAft>
                <a:spcPts val="0"/>
              </a:spcAft>
            </a:pPr>
            <a:r>
              <a:rPr lang="en-GB" sz="3200" b="1" dirty="0">
                <a:ea typeface="Calibri"/>
                <a:cs typeface="Times New Roman"/>
              </a:rPr>
              <a:t>The </a:t>
            </a:r>
            <a:r>
              <a:rPr lang="en-GB" sz="3200" b="1" dirty="0" smtClean="0">
                <a:ea typeface="Calibri"/>
                <a:cs typeface="Times New Roman"/>
              </a:rPr>
              <a:t>Sale </a:t>
            </a:r>
            <a:r>
              <a:rPr lang="en-GB" sz="3200" b="1" dirty="0">
                <a:ea typeface="Calibri"/>
                <a:cs typeface="Times New Roman"/>
              </a:rPr>
              <a:t>of Healthy Start </a:t>
            </a:r>
            <a:r>
              <a:rPr lang="en-GB" sz="3200" b="1" dirty="0" smtClean="0">
                <a:ea typeface="Calibri"/>
                <a:cs typeface="Times New Roman"/>
              </a:rPr>
              <a:t>Vitamins</a:t>
            </a:r>
            <a:r>
              <a:rPr lang="en-GB" sz="2800" dirty="0">
                <a:latin typeface="Calibri"/>
                <a:ea typeface="Calibri"/>
                <a:cs typeface="Times New Roman"/>
              </a:rPr>
              <a:t/>
            </a:r>
            <a:br>
              <a:rPr lang="en-GB" sz="2800" dirty="0">
                <a:latin typeface="Calibri"/>
                <a:ea typeface="Calibri"/>
                <a:cs typeface="Times New Roman"/>
              </a:rPr>
            </a:br>
            <a:endParaRPr lang="en-GB" dirty="0"/>
          </a:p>
        </p:txBody>
      </p:sp>
      <p:sp>
        <p:nvSpPr>
          <p:cNvPr id="3" name="Content Placeholder 2"/>
          <p:cNvSpPr>
            <a:spLocks noGrp="1"/>
          </p:cNvSpPr>
          <p:nvPr>
            <p:ph idx="1"/>
          </p:nvPr>
        </p:nvSpPr>
        <p:spPr>
          <a:xfrm>
            <a:off x="395536" y="1052736"/>
            <a:ext cx="8229600" cy="3886200"/>
          </a:xfrm>
        </p:spPr>
        <p:txBody>
          <a:bodyPr/>
          <a:lstStyle/>
          <a:p>
            <a:pPr marL="0" indent="0" algn="ctr">
              <a:lnSpc>
                <a:spcPct val="115000"/>
              </a:lnSpc>
              <a:spcAft>
                <a:spcPts val="0"/>
              </a:spcAft>
              <a:buNone/>
            </a:pPr>
            <a:r>
              <a:rPr lang="en-GB" dirty="0" smtClean="0">
                <a:solidFill>
                  <a:srgbClr val="FF0000"/>
                </a:solidFill>
                <a:ea typeface="Calibri"/>
                <a:cs typeface="Times New Roman"/>
              </a:rPr>
              <a:t>Prior </a:t>
            </a:r>
            <a:r>
              <a:rPr lang="en-GB" dirty="0">
                <a:solidFill>
                  <a:srgbClr val="FF0000"/>
                </a:solidFill>
                <a:ea typeface="Calibri"/>
                <a:cs typeface="Times New Roman"/>
              </a:rPr>
              <a:t>to April 2013, it was possible to sell Healthy Start </a:t>
            </a:r>
            <a:r>
              <a:rPr lang="en-GB" dirty="0" smtClean="0">
                <a:solidFill>
                  <a:srgbClr val="FF0000"/>
                </a:solidFill>
                <a:ea typeface="Calibri"/>
                <a:cs typeface="Times New Roman"/>
              </a:rPr>
              <a:t>vitamins. </a:t>
            </a:r>
          </a:p>
          <a:p>
            <a:pPr marL="0" indent="0" algn="ctr">
              <a:lnSpc>
                <a:spcPct val="115000"/>
              </a:lnSpc>
              <a:spcAft>
                <a:spcPts val="0"/>
              </a:spcAft>
              <a:buNone/>
            </a:pPr>
            <a:endParaRPr lang="en-GB" sz="1200" dirty="0">
              <a:solidFill>
                <a:srgbClr val="FF0000"/>
              </a:solidFill>
              <a:latin typeface="Calibri"/>
              <a:ea typeface="Calibri"/>
              <a:cs typeface="Times New Roman"/>
            </a:endParaRPr>
          </a:p>
          <a:p>
            <a:pPr marL="0" indent="0" algn="ctr">
              <a:lnSpc>
                <a:spcPct val="115000"/>
              </a:lnSpc>
              <a:spcAft>
                <a:spcPts val="0"/>
              </a:spcAft>
              <a:buNone/>
            </a:pPr>
            <a:r>
              <a:rPr lang="en-GB" sz="2800" b="1" dirty="0">
                <a:ea typeface="Calibri"/>
                <a:cs typeface="Times New Roman"/>
              </a:rPr>
              <a:t>However, since 1</a:t>
            </a:r>
            <a:r>
              <a:rPr lang="en-GB" sz="2800" b="1" baseline="30000" dirty="0">
                <a:ea typeface="Calibri"/>
                <a:cs typeface="Times New Roman"/>
              </a:rPr>
              <a:t>st</a:t>
            </a:r>
            <a:r>
              <a:rPr lang="en-GB" sz="2800" b="1" dirty="0">
                <a:ea typeface="Calibri"/>
                <a:cs typeface="Times New Roman"/>
              </a:rPr>
              <a:t> April 2013, it has no longer been possible to sell the vitamins under Government regulations</a:t>
            </a:r>
            <a:r>
              <a:rPr lang="en-GB" sz="2800" b="1" dirty="0" smtClean="0">
                <a:ea typeface="Calibri"/>
                <a:cs typeface="Times New Roman"/>
              </a:rPr>
              <a:t>.</a:t>
            </a:r>
          </a:p>
          <a:p>
            <a:pPr marL="0" indent="0" algn="ctr">
              <a:lnSpc>
                <a:spcPct val="115000"/>
              </a:lnSpc>
              <a:spcAft>
                <a:spcPts val="0"/>
              </a:spcAft>
              <a:buNone/>
            </a:pPr>
            <a:endParaRPr lang="en-GB" sz="1200" dirty="0">
              <a:latin typeface="Calibri"/>
              <a:ea typeface="Calibri"/>
              <a:cs typeface="Times New Roman"/>
            </a:endParaRPr>
          </a:p>
          <a:p>
            <a:pPr marL="0" indent="0" algn="ctr">
              <a:lnSpc>
                <a:spcPct val="115000"/>
              </a:lnSpc>
              <a:spcAft>
                <a:spcPts val="0"/>
              </a:spcAft>
              <a:buNone/>
            </a:pPr>
            <a:r>
              <a:rPr lang="en-GB" sz="2800" b="1" dirty="0">
                <a:solidFill>
                  <a:srgbClr val="FF0000"/>
                </a:solidFill>
                <a:ea typeface="Calibri"/>
                <a:cs typeface="Times New Roman"/>
              </a:rPr>
              <a:t>Vitamins can only be issued within the eligibility criteria </a:t>
            </a:r>
            <a:r>
              <a:rPr lang="en-GB" sz="2800" b="1" dirty="0" smtClean="0">
                <a:solidFill>
                  <a:srgbClr val="FF0000"/>
                </a:solidFill>
                <a:ea typeface="Calibri"/>
                <a:cs typeface="Times New Roman"/>
              </a:rPr>
              <a:t>and </a:t>
            </a:r>
            <a:r>
              <a:rPr lang="en-GB" sz="2800" b="1" dirty="0">
                <a:solidFill>
                  <a:srgbClr val="FF0000"/>
                </a:solidFill>
                <a:ea typeface="Calibri"/>
                <a:cs typeface="Times New Roman"/>
              </a:rPr>
              <a:t>under no circumstances should Healthy Start vitamins be sold.</a:t>
            </a:r>
            <a:endParaRPr lang="en-GB" sz="2800" dirty="0">
              <a:latin typeface="Calibri"/>
              <a:ea typeface="Calibri"/>
              <a:cs typeface="Times New Roman"/>
            </a:endParaRPr>
          </a:p>
          <a:p>
            <a:endParaRPr lang="en-GB" dirty="0"/>
          </a:p>
        </p:txBody>
      </p:sp>
    </p:spTree>
    <p:extLst>
      <p:ext uri="{BB962C8B-B14F-4D97-AF65-F5344CB8AC3E}">
        <p14:creationId xmlns:p14="http://schemas.microsoft.com/office/powerpoint/2010/main" val="25000955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548680"/>
            <a:ext cx="8229600" cy="1143000"/>
          </a:xfrm>
        </p:spPr>
        <p:txBody>
          <a:bodyPr/>
          <a:lstStyle/>
          <a:p>
            <a:pPr marL="342900" lvl="0" indent="-342900">
              <a:lnSpc>
                <a:spcPct val="115000"/>
              </a:lnSpc>
              <a:spcBef>
                <a:spcPct val="20000"/>
              </a:spcBef>
              <a:spcAft>
                <a:spcPts val="0"/>
              </a:spcAft>
            </a:pPr>
            <a:r>
              <a:rPr lang="en-GB" sz="3600" b="1" dirty="0">
                <a:ea typeface="Calibri"/>
                <a:cs typeface="Times New Roman"/>
              </a:rPr>
              <a:t>How are the vitamins to be stored?</a:t>
            </a:r>
            <a:r>
              <a:rPr lang="en-GB" sz="3200" dirty="0">
                <a:latin typeface="Calibri"/>
                <a:ea typeface="Calibri"/>
                <a:cs typeface="Times New Roman"/>
              </a:rPr>
              <a:t/>
            </a:r>
            <a:br>
              <a:rPr lang="en-GB" sz="3200" dirty="0">
                <a:latin typeface="Calibri"/>
                <a:ea typeface="Calibri"/>
                <a:cs typeface="Times New Roman"/>
              </a:rPr>
            </a:br>
            <a:endParaRPr lang="en-GB" dirty="0"/>
          </a:p>
        </p:txBody>
      </p:sp>
      <p:sp>
        <p:nvSpPr>
          <p:cNvPr id="3" name="Content Placeholder 2"/>
          <p:cNvSpPr>
            <a:spLocks noGrp="1"/>
          </p:cNvSpPr>
          <p:nvPr>
            <p:ph idx="1"/>
          </p:nvPr>
        </p:nvSpPr>
        <p:spPr/>
        <p:txBody>
          <a:bodyPr/>
          <a:lstStyle/>
          <a:p>
            <a:pPr>
              <a:lnSpc>
                <a:spcPct val="115000"/>
              </a:lnSpc>
              <a:spcAft>
                <a:spcPts val="0"/>
              </a:spcAft>
            </a:pPr>
            <a:r>
              <a:rPr lang="en-GB" dirty="0" smtClean="0">
                <a:solidFill>
                  <a:srgbClr val="FF0000"/>
                </a:solidFill>
                <a:ea typeface="Calibri"/>
                <a:cs typeface="Times New Roman"/>
              </a:rPr>
              <a:t>Keep </a:t>
            </a:r>
            <a:r>
              <a:rPr lang="en-GB" dirty="0">
                <a:solidFill>
                  <a:srgbClr val="FF0000"/>
                </a:solidFill>
                <a:ea typeface="Calibri"/>
                <a:cs typeface="Times New Roman"/>
              </a:rPr>
              <a:t>vitamins in a cool, dry area without bright lighting. </a:t>
            </a:r>
            <a:endParaRPr lang="en-GB" dirty="0" smtClean="0">
              <a:solidFill>
                <a:srgbClr val="FF0000"/>
              </a:solidFill>
              <a:ea typeface="Calibri"/>
              <a:cs typeface="Times New Roman"/>
            </a:endParaRPr>
          </a:p>
          <a:p>
            <a:pPr>
              <a:lnSpc>
                <a:spcPct val="115000"/>
              </a:lnSpc>
              <a:spcAft>
                <a:spcPts val="0"/>
              </a:spcAft>
            </a:pPr>
            <a:r>
              <a:rPr lang="en-GB" dirty="0" smtClean="0">
                <a:ea typeface="Calibri"/>
                <a:cs typeface="Times New Roman"/>
              </a:rPr>
              <a:t>If </a:t>
            </a:r>
            <a:r>
              <a:rPr lang="en-GB" dirty="0">
                <a:ea typeface="Calibri"/>
                <a:cs typeface="Times New Roman"/>
              </a:rPr>
              <a:t>possible, store vitamins in a locked cupboard, out of the reach of children. </a:t>
            </a:r>
            <a:endParaRPr lang="en-GB" dirty="0">
              <a:latin typeface="Calibri"/>
              <a:ea typeface="Calibri"/>
              <a:cs typeface="Times New Roman"/>
            </a:endParaRPr>
          </a:p>
          <a:p>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2280" y="3933056"/>
            <a:ext cx="1466850" cy="2105025"/>
          </a:xfrm>
          <a:prstGeom prst="rect">
            <a:avLst/>
          </a:prstGeom>
        </p:spPr>
      </p:pic>
    </p:spTree>
    <p:extLst>
      <p:ext uri="{BB962C8B-B14F-4D97-AF65-F5344CB8AC3E}">
        <p14:creationId xmlns:p14="http://schemas.microsoft.com/office/powerpoint/2010/main" val="17029272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229600" cy="1143000"/>
          </a:xfrm>
        </p:spPr>
        <p:txBody>
          <a:bodyPr/>
          <a:lstStyle/>
          <a:p>
            <a:pPr marL="342900" lvl="0" indent="-342900">
              <a:lnSpc>
                <a:spcPct val="115000"/>
              </a:lnSpc>
              <a:spcBef>
                <a:spcPct val="20000"/>
              </a:spcBef>
              <a:spcAft>
                <a:spcPts val="0"/>
              </a:spcAft>
            </a:pPr>
            <a:r>
              <a:rPr lang="en-GB" sz="4000" b="1" dirty="0">
                <a:ea typeface="Calibri"/>
                <a:cs typeface="Times New Roman"/>
              </a:rPr>
              <a:t>Stock R</a:t>
            </a:r>
            <a:r>
              <a:rPr lang="en-GB" sz="4000" b="1" dirty="0" smtClean="0">
                <a:ea typeface="Calibri"/>
                <a:cs typeface="Times New Roman"/>
              </a:rPr>
              <a:t>otation</a:t>
            </a:r>
            <a:r>
              <a:rPr lang="en-GB" sz="2800" dirty="0">
                <a:latin typeface="Calibri"/>
                <a:ea typeface="Calibri"/>
                <a:cs typeface="Times New Roman"/>
              </a:rPr>
              <a:t/>
            </a:r>
            <a:br>
              <a:rPr lang="en-GB" sz="2800" dirty="0">
                <a:latin typeface="Calibri"/>
                <a:ea typeface="Calibri"/>
                <a:cs typeface="Times New Roman"/>
              </a:rPr>
            </a:br>
            <a:endParaRPr lang="en-GB" dirty="0"/>
          </a:p>
        </p:txBody>
      </p:sp>
      <p:sp>
        <p:nvSpPr>
          <p:cNvPr id="3" name="Content Placeholder 2"/>
          <p:cNvSpPr>
            <a:spLocks noGrp="1"/>
          </p:cNvSpPr>
          <p:nvPr>
            <p:ph idx="1"/>
          </p:nvPr>
        </p:nvSpPr>
        <p:spPr/>
        <p:txBody>
          <a:bodyPr/>
          <a:lstStyle/>
          <a:p>
            <a:pPr>
              <a:lnSpc>
                <a:spcPct val="115000"/>
              </a:lnSpc>
              <a:spcAft>
                <a:spcPts val="0"/>
              </a:spcAft>
            </a:pPr>
            <a:r>
              <a:rPr lang="en-GB" sz="2800" b="1" i="1" dirty="0" smtClean="0">
                <a:solidFill>
                  <a:srgbClr val="FF0000"/>
                </a:solidFill>
                <a:ea typeface="Calibri"/>
                <a:cs typeface="Times New Roman"/>
              </a:rPr>
              <a:t>Please </a:t>
            </a:r>
            <a:r>
              <a:rPr lang="en-GB" sz="2800" b="1" i="1" dirty="0">
                <a:solidFill>
                  <a:srgbClr val="FF0000"/>
                </a:solidFill>
                <a:ea typeface="Calibri"/>
                <a:cs typeface="Times New Roman"/>
              </a:rPr>
              <a:t>ensure that vitamins are distributed according to their expiry date, with the product due to expire earliest being used first to minimise vitamins having to be disposed of.</a:t>
            </a:r>
            <a:r>
              <a:rPr lang="en-GB" sz="2800" i="1" dirty="0">
                <a:solidFill>
                  <a:srgbClr val="FF0000"/>
                </a:solidFill>
                <a:ea typeface="Calibri"/>
                <a:cs typeface="Times New Roman"/>
              </a:rPr>
              <a:t> </a:t>
            </a:r>
            <a:endParaRPr lang="en-GB" sz="2800" i="1" dirty="0" smtClean="0">
              <a:solidFill>
                <a:srgbClr val="FF0000"/>
              </a:solidFill>
              <a:ea typeface="Calibri"/>
              <a:cs typeface="Times New Roman"/>
            </a:endParaRPr>
          </a:p>
          <a:p>
            <a:pPr>
              <a:lnSpc>
                <a:spcPct val="115000"/>
              </a:lnSpc>
              <a:spcAft>
                <a:spcPts val="0"/>
              </a:spcAft>
            </a:pPr>
            <a:r>
              <a:rPr lang="en-GB" sz="2800" dirty="0" smtClean="0">
                <a:ea typeface="Calibri"/>
                <a:cs typeface="Times New Roman"/>
              </a:rPr>
              <a:t>At </a:t>
            </a:r>
            <a:r>
              <a:rPr lang="en-GB" sz="2800" dirty="0">
                <a:ea typeface="Calibri"/>
                <a:cs typeface="Times New Roman"/>
              </a:rPr>
              <a:t>times, the shelf life of the vitamins (particularly the children’s drops) are quite short and product may expire before it is distributed. </a:t>
            </a:r>
            <a:endParaRPr lang="en-GB" sz="2800" dirty="0">
              <a:latin typeface="Calibri"/>
              <a:ea typeface="Calibri"/>
              <a:cs typeface="Times New Roman"/>
            </a:endParaRPr>
          </a:p>
          <a:p>
            <a:endParaRPr lang="en-GB" dirty="0"/>
          </a:p>
        </p:txBody>
      </p:sp>
    </p:spTree>
    <p:extLst>
      <p:ext uri="{BB962C8B-B14F-4D97-AF65-F5344CB8AC3E}">
        <p14:creationId xmlns:p14="http://schemas.microsoft.com/office/powerpoint/2010/main" val="178114989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Expired Product</a:t>
            </a:r>
            <a:endParaRPr lang="en-GB" dirty="0"/>
          </a:p>
        </p:txBody>
      </p:sp>
      <p:sp>
        <p:nvSpPr>
          <p:cNvPr id="3" name="Content Placeholder 2"/>
          <p:cNvSpPr>
            <a:spLocks noGrp="1"/>
          </p:cNvSpPr>
          <p:nvPr>
            <p:ph idx="1"/>
          </p:nvPr>
        </p:nvSpPr>
        <p:spPr>
          <a:xfrm>
            <a:off x="467544" y="1484784"/>
            <a:ext cx="8229600" cy="3886200"/>
          </a:xfrm>
        </p:spPr>
        <p:txBody>
          <a:bodyPr/>
          <a:lstStyle/>
          <a:p>
            <a:pPr marL="0" lvl="0" indent="0">
              <a:lnSpc>
                <a:spcPct val="115000"/>
              </a:lnSpc>
              <a:spcAft>
                <a:spcPts val="0"/>
              </a:spcAft>
              <a:buNone/>
            </a:pPr>
            <a:r>
              <a:rPr lang="en-GB" sz="2800" b="1" dirty="0">
                <a:ea typeface="Calibri"/>
                <a:cs typeface="Times New Roman"/>
              </a:rPr>
              <a:t>Please follow the procedure below</a:t>
            </a:r>
            <a:r>
              <a:rPr lang="en-GB" sz="2800" b="1" dirty="0" smtClean="0">
                <a:ea typeface="Calibri"/>
                <a:cs typeface="Times New Roman"/>
              </a:rPr>
              <a:t>:</a:t>
            </a:r>
          </a:p>
          <a:p>
            <a:pPr marL="0" lvl="0" indent="0">
              <a:lnSpc>
                <a:spcPct val="115000"/>
              </a:lnSpc>
              <a:spcAft>
                <a:spcPts val="0"/>
              </a:spcAft>
              <a:buNone/>
            </a:pPr>
            <a:endParaRPr lang="en-GB" sz="2800" dirty="0">
              <a:latin typeface="Calibri"/>
              <a:ea typeface="Calibri"/>
              <a:cs typeface="Times New Roman"/>
            </a:endParaRPr>
          </a:p>
          <a:p>
            <a:pPr lvl="0">
              <a:lnSpc>
                <a:spcPct val="115000"/>
              </a:lnSpc>
              <a:spcAft>
                <a:spcPts val="0"/>
              </a:spcAft>
              <a:buFont typeface="+mj-lt"/>
              <a:buAutoNum type="arabicPeriod"/>
            </a:pPr>
            <a:r>
              <a:rPr lang="en-GB" sz="2800" b="1" i="1" dirty="0">
                <a:solidFill>
                  <a:srgbClr val="FF0000"/>
                </a:solidFill>
                <a:ea typeface="Calibri"/>
                <a:cs typeface="Times New Roman"/>
              </a:rPr>
              <a:t>Please check the expiry date on the vitamins before they are issued.</a:t>
            </a:r>
            <a:r>
              <a:rPr lang="en-GB" sz="2800" dirty="0">
                <a:solidFill>
                  <a:srgbClr val="FF0000"/>
                </a:solidFill>
                <a:ea typeface="Calibri"/>
                <a:cs typeface="Times New Roman"/>
              </a:rPr>
              <a:t> </a:t>
            </a:r>
            <a:r>
              <a:rPr lang="en-GB" sz="2800" dirty="0">
                <a:ea typeface="Calibri"/>
                <a:cs typeface="Times New Roman"/>
              </a:rPr>
              <a:t>If they are within the expiry date, issue as normal</a:t>
            </a:r>
            <a:r>
              <a:rPr lang="en-GB" sz="2800" dirty="0" smtClean="0">
                <a:ea typeface="Calibri"/>
                <a:cs typeface="Times New Roman"/>
              </a:rPr>
              <a:t>.</a:t>
            </a:r>
            <a:r>
              <a:rPr lang="en-GB" sz="2800" dirty="0">
                <a:ea typeface="Calibri"/>
                <a:cs typeface="Times New Roman"/>
              </a:rPr>
              <a:t> </a:t>
            </a:r>
            <a:endParaRPr lang="en-GB" sz="2800" dirty="0">
              <a:latin typeface="Calibri"/>
              <a:ea typeface="Calibri"/>
              <a:cs typeface="Times New Roman"/>
            </a:endParaRPr>
          </a:p>
          <a:p>
            <a:pPr lvl="0">
              <a:lnSpc>
                <a:spcPct val="115000"/>
              </a:lnSpc>
              <a:spcAft>
                <a:spcPts val="0"/>
              </a:spcAft>
              <a:buFont typeface="+mj-lt"/>
              <a:buAutoNum type="arabicPeriod"/>
            </a:pPr>
            <a:r>
              <a:rPr lang="en-GB" sz="2800" dirty="0">
                <a:ea typeface="Calibri"/>
                <a:cs typeface="Times New Roman"/>
              </a:rPr>
              <a:t>If no alternative is available, </a:t>
            </a:r>
            <a:r>
              <a:rPr lang="en-GB" sz="2800" b="1" i="1" dirty="0">
                <a:solidFill>
                  <a:srgbClr val="FF0000"/>
                </a:solidFill>
                <a:ea typeface="Calibri"/>
                <a:cs typeface="Times New Roman"/>
              </a:rPr>
              <a:t>please direct the client to an alternative distribution point</a:t>
            </a:r>
            <a:r>
              <a:rPr lang="en-GB" sz="2800" dirty="0">
                <a:ea typeface="Calibri"/>
                <a:cs typeface="Times New Roman"/>
              </a:rPr>
              <a:t>, such as a clinic, children’s centre or pharmacy</a:t>
            </a:r>
            <a:r>
              <a:rPr lang="en-GB" sz="2800" dirty="0" smtClean="0">
                <a:ea typeface="Calibri"/>
                <a:cs typeface="Times New Roman"/>
              </a:rPr>
              <a:t>.</a:t>
            </a:r>
            <a:endParaRPr lang="en-GB" sz="2800" dirty="0">
              <a:latin typeface="Calibri"/>
              <a:ea typeface="Calibri"/>
              <a:cs typeface="Times New Roman"/>
            </a:endParaRPr>
          </a:p>
          <a:p>
            <a:pPr lvl="0">
              <a:lnSpc>
                <a:spcPct val="115000"/>
              </a:lnSpc>
              <a:spcAft>
                <a:spcPts val="0"/>
              </a:spcAft>
              <a:buFont typeface="+mj-lt"/>
              <a:buAutoNum type="arabicPeriod"/>
            </a:pPr>
            <a:endParaRPr lang="en-GB" sz="2800" dirty="0">
              <a:latin typeface="Calibri"/>
              <a:ea typeface="Calibri"/>
              <a:cs typeface="Times New Roman"/>
            </a:endParaRPr>
          </a:p>
          <a:p>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8431" y="42863"/>
            <a:ext cx="1913134" cy="1945978"/>
          </a:xfrm>
          <a:prstGeom prst="rect">
            <a:avLst/>
          </a:prstGeom>
        </p:spPr>
      </p:pic>
    </p:spTree>
    <p:extLst>
      <p:ext uri="{BB962C8B-B14F-4D97-AF65-F5344CB8AC3E}">
        <p14:creationId xmlns:p14="http://schemas.microsoft.com/office/powerpoint/2010/main" val="30359934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476672"/>
            <a:ext cx="8568952" cy="3886200"/>
          </a:xfrm>
        </p:spPr>
        <p:txBody>
          <a:bodyPr/>
          <a:lstStyle/>
          <a:p>
            <a:pPr marL="0" lvl="0" indent="0">
              <a:lnSpc>
                <a:spcPct val="115000"/>
              </a:lnSpc>
              <a:spcAft>
                <a:spcPts val="0"/>
              </a:spcAft>
              <a:buNone/>
            </a:pPr>
            <a:r>
              <a:rPr lang="en-GB" sz="2800" dirty="0" smtClean="0">
                <a:ea typeface="Calibri"/>
                <a:cs typeface="Times New Roman"/>
              </a:rPr>
              <a:t>3. Keep </a:t>
            </a:r>
            <a:r>
              <a:rPr lang="en-GB" sz="2800" dirty="0">
                <a:ea typeface="Calibri"/>
                <a:cs typeface="Times New Roman"/>
              </a:rPr>
              <a:t>the expired product safe and out of reach of clients. </a:t>
            </a:r>
            <a:endParaRPr lang="en-GB" sz="2800" dirty="0" smtClean="0">
              <a:ea typeface="Calibri"/>
              <a:cs typeface="Times New Roman"/>
            </a:endParaRPr>
          </a:p>
          <a:p>
            <a:pPr marL="0" lvl="0" indent="0">
              <a:lnSpc>
                <a:spcPct val="115000"/>
              </a:lnSpc>
              <a:spcAft>
                <a:spcPts val="0"/>
              </a:spcAft>
              <a:buNone/>
            </a:pPr>
            <a:endParaRPr lang="en-GB" sz="2800" dirty="0">
              <a:latin typeface="Calibri"/>
              <a:ea typeface="Calibri"/>
              <a:cs typeface="Times New Roman"/>
            </a:endParaRPr>
          </a:p>
          <a:p>
            <a:pPr marL="0" lvl="0" indent="0">
              <a:lnSpc>
                <a:spcPct val="115000"/>
              </a:lnSpc>
              <a:spcAft>
                <a:spcPts val="0"/>
              </a:spcAft>
              <a:buNone/>
            </a:pPr>
            <a:r>
              <a:rPr lang="en-GB" sz="2800" b="1" i="1" dirty="0" smtClean="0">
                <a:solidFill>
                  <a:srgbClr val="FF0000"/>
                </a:solidFill>
                <a:ea typeface="Calibri"/>
                <a:cs typeface="Times New Roman"/>
              </a:rPr>
              <a:t>4. Expired </a:t>
            </a:r>
            <a:r>
              <a:rPr lang="en-GB" sz="2800" b="1" i="1" dirty="0">
                <a:solidFill>
                  <a:srgbClr val="FF0000"/>
                </a:solidFill>
                <a:ea typeface="Calibri"/>
                <a:cs typeface="Times New Roman"/>
              </a:rPr>
              <a:t>vitamins need to be given to the delivery driver when the next delivery is made.</a:t>
            </a:r>
            <a:r>
              <a:rPr lang="en-GB" sz="2800" dirty="0">
                <a:solidFill>
                  <a:srgbClr val="FF0000"/>
                </a:solidFill>
                <a:ea typeface="Calibri"/>
                <a:cs typeface="Times New Roman"/>
              </a:rPr>
              <a:t> </a:t>
            </a:r>
            <a:r>
              <a:rPr lang="en-GB" sz="2800" dirty="0">
                <a:ea typeface="Calibri"/>
                <a:cs typeface="Times New Roman"/>
              </a:rPr>
              <a:t>There is an agreement that the distributor will dispose of expired product but the </a:t>
            </a:r>
            <a:r>
              <a:rPr lang="en-GB" sz="2800" b="1" i="1" dirty="0">
                <a:solidFill>
                  <a:srgbClr val="FF0000"/>
                </a:solidFill>
                <a:ea typeface="Calibri"/>
                <a:cs typeface="Times New Roman"/>
              </a:rPr>
              <a:t>expired vitamins must be stored until a delivery is due and then given to the driver at the time of the delivery. </a:t>
            </a:r>
            <a:r>
              <a:rPr lang="en-GB" sz="2800" b="1" i="1" u="sng" dirty="0">
                <a:solidFill>
                  <a:srgbClr val="365F91"/>
                </a:solidFill>
                <a:ea typeface="Calibri"/>
                <a:cs typeface="Times New Roman"/>
              </a:rPr>
              <a:t>They cannot be collected separately.</a:t>
            </a:r>
            <a:endParaRPr lang="en-GB" sz="2800" dirty="0">
              <a:latin typeface="Calibri"/>
              <a:ea typeface="Calibri"/>
              <a:cs typeface="Times New Roman"/>
            </a:endParaRPr>
          </a:p>
          <a:p>
            <a:pPr marL="0" lvl="0" indent="0">
              <a:lnSpc>
                <a:spcPct val="115000"/>
              </a:lnSpc>
              <a:spcAft>
                <a:spcPts val="1000"/>
              </a:spcAft>
              <a:buNone/>
            </a:pPr>
            <a:endParaRPr lang="en-GB" sz="2800" dirty="0">
              <a:latin typeface="Calibri"/>
              <a:ea typeface="Calibri"/>
              <a:cs typeface="Times New Roman"/>
            </a:endParaRPr>
          </a:p>
        </p:txBody>
      </p:sp>
    </p:spTree>
    <p:extLst>
      <p:ext uri="{BB962C8B-B14F-4D97-AF65-F5344CB8AC3E}">
        <p14:creationId xmlns:p14="http://schemas.microsoft.com/office/powerpoint/2010/main" val="108877448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404664"/>
            <a:ext cx="8229600" cy="1143000"/>
          </a:xfrm>
        </p:spPr>
        <p:txBody>
          <a:bodyPr/>
          <a:lstStyle/>
          <a:p>
            <a:r>
              <a:rPr lang="en-GB" b="1" dirty="0" smtClean="0">
                <a:solidFill>
                  <a:srgbClr val="FF0000"/>
                </a:solidFill>
              </a:rPr>
              <a:t>Audit Process</a:t>
            </a:r>
            <a:endParaRPr lang="en-GB" b="1" dirty="0">
              <a:solidFill>
                <a:srgbClr val="FF0000"/>
              </a:solidFill>
            </a:endParaRPr>
          </a:p>
        </p:txBody>
      </p:sp>
      <p:sp>
        <p:nvSpPr>
          <p:cNvPr id="3" name="Content Placeholder 2"/>
          <p:cNvSpPr>
            <a:spLocks noGrp="1"/>
          </p:cNvSpPr>
          <p:nvPr>
            <p:ph idx="1"/>
          </p:nvPr>
        </p:nvSpPr>
        <p:spPr>
          <a:xfrm>
            <a:off x="251520" y="1636217"/>
            <a:ext cx="8640960" cy="3886200"/>
          </a:xfrm>
        </p:spPr>
        <p:txBody>
          <a:bodyPr/>
          <a:lstStyle/>
          <a:p>
            <a:pPr lvl="0">
              <a:lnSpc>
                <a:spcPct val="115000"/>
              </a:lnSpc>
              <a:spcAft>
                <a:spcPts val="0"/>
              </a:spcAft>
              <a:buFont typeface="+mj-lt"/>
              <a:buAutoNum type="arabicPeriod"/>
            </a:pPr>
            <a:r>
              <a:rPr lang="en-US" sz="2800" dirty="0" smtClean="0">
                <a:ea typeface="Times New Roman"/>
                <a:cs typeface="Times New Roman"/>
              </a:rPr>
              <a:t>Collect </a:t>
            </a:r>
            <a:r>
              <a:rPr lang="en-US" sz="2800" b="1" dirty="0">
                <a:solidFill>
                  <a:srgbClr val="00B050"/>
                </a:solidFill>
                <a:ea typeface="Times New Roman"/>
                <a:cs typeface="Times New Roman"/>
              </a:rPr>
              <a:t>green vouchers</a:t>
            </a:r>
            <a:r>
              <a:rPr lang="en-US" sz="2800" dirty="0">
                <a:solidFill>
                  <a:srgbClr val="00B050"/>
                </a:solidFill>
                <a:ea typeface="Times New Roman"/>
                <a:cs typeface="Times New Roman"/>
              </a:rPr>
              <a:t> </a:t>
            </a:r>
            <a:r>
              <a:rPr lang="en-US" sz="2800" dirty="0">
                <a:ea typeface="Times New Roman"/>
                <a:cs typeface="Times New Roman"/>
              </a:rPr>
              <a:t>exchanged for vitamins and store safely to be returned to Public Health every month in a freepost envelope (supplied by Public Health). Before the vouchers are sent, the number collected needs to be recorded on the </a:t>
            </a:r>
            <a:r>
              <a:rPr lang="en-US" sz="2800" b="1" dirty="0">
                <a:solidFill>
                  <a:srgbClr val="0070C0"/>
                </a:solidFill>
                <a:ea typeface="Times New Roman"/>
                <a:cs typeface="Times New Roman"/>
              </a:rPr>
              <a:t>Record Log</a:t>
            </a:r>
            <a:r>
              <a:rPr lang="en-US" sz="2800" dirty="0">
                <a:solidFill>
                  <a:srgbClr val="0070C0"/>
                </a:solidFill>
                <a:ea typeface="Times New Roman"/>
                <a:cs typeface="Times New Roman"/>
              </a:rPr>
              <a:t> </a:t>
            </a:r>
            <a:r>
              <a:rPr lang="en-US" sz="2800" b="1" i="1" dirty="0">
                <a:ea typeface="Times New Roman"/>
                <a:cs typeface="Times New Roman"/>
              </a:rPr>
              <a:t>kept on your premises</a:t>
            </a:r>
            <a:r>
              <a:rPr lang="en-US" sz="2800" dirty="0">
                <a:ea typeface="Times New Roman"/>
                <a:cs typeface="Times New Roman"/>
              </a:rPr>
              <a:t> and the </a:t>
            </a:r>
            <a:r>
              <a:rPr lang="en-US" sz="2800" b="1" dirty="0">
                <a:solidFill>
                  <a:srgbClr val="C00000"/>
                </a:solidFill>
                <a:ea typeface="Times New Roman"/>
                <a:cs typeface="Times New Roman"/>
              </a:rPr>
              <a:t>Monthly Return Sheet</a:t>
            </a:r>
            <a:r>
              <a:rPr lang="en-US" sz="2800" dirty="0">
                <a:solidFill>
                  <a:srgbClr val="C00000"/>
                </a:solidFill>
                <a:ea typeface="Times New Roman"/>
                <a:cs typeface="Times New Roman"/>
              </a:rPr>
              <a:t> </a:t>
            </a:r>
            <a:r>
              <a:rPr lang="en-US" sz="2800" dirty="0">
                <a:ea typeface="Times New Roman"/>
                <a:cs typeface="Times New Roman"/>
              </a:rPr>
              <a:t>for Public Health. </a:t>
            </a:r>
            <a:r>
              <a:rPr lang="en-US" sz="2800" i="1" dirty="0">
                <a:solidFill>
                  <a:srgbClr val="00B050"/>
                </a:solidFill>
                <a:ea typeface="Times New Roman"/>
                <a:cs typeface="Times New Roman"/>
              </a:rPr>
              <a:t>If there have been no green vouchers collected, Public Health requires a nil return with the monthly </a:t>
            </a:r>
            <a:r>
              <a:rPr lang="en-US" sz="2800" i="1" dirty="0" smtClean="0">
                <a:solidFill>
                  <a:srgbClr val="00B050"/>
                </a:solidFill>
                <a:ea typeface="Times New Roman"/>
                <a:cs typeface="Times New Roman"/>
              </a:rPr>
              <a:t>return.</a:t>
            </a:r>
            <a:endParaRPr lang="en-GB" sz="2800" dirty="0">
              <a:latin typeface="Calibri"/>
              <a:ea typeface="Calibri"/>
              <a:cs typeface="Times New Roman"/>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0377" y="0"/>
            <a:ext cx="1603623" cy="1636217"/>
          </a:xfrm>
          <a:prstGeom prst="rect">
            <a:avLst/>
          </a:prstGeom>
        </p:spPr>
      </p:pic>
    </p:spTree>
    <p:extLst>
      <p:ext uri="{BB962C8B-B14F-4D97-AF65-F5344CB8AC3E}">
        <p14:creationId xmlns:p14="http://schemas.microsoft.com/office/powerpoint/2010/main" val="25948361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332656"/>
            <a:ext cx="8229600" cy="3886200"/>
          </a:xfrm>
        </p:spPr>
        <p:txBody>
          <a:bodyPr/>
          <a:lstStyle/>
          <a:p>
            <a:pPr marL="0" lvl="0" indent="0">
              <a:lnSpc>
                <a:spcPct val="115000"/>
              </a:lnSpc>
              <a:spcAft>
                <a:spcPts val="0"/>
              </a:spcAft>
              <a:buNone/>
            </a:pPr>
            <a:r>
              <a:rPr lang="en-US" dirty="0" smtClean="0">
                <a:ea typeface="Times New Roman"/>
                <a:cs typeface="Times New Roman"/>
              </a:rPr>
              <a:t>2. Vitamins </a:t>
            </a:r>
            <a:r>
              <a:rPr lang="en-US" dirty="0">
                <a:ea typeface="Times New Roman"/>
                <a:cs typeface="Times New Roman"/>
              </a:rPr>
              <a:t>issued for pregnant and breastfeeding mums not entitled to vouchers on the full Healthy Start scheme should be recorded on the</a:t>
            </a:r>
            <a:r>
              <a:rPr lang="en-US" dirty="0">
                <a:latin typeface="Calibri"/>
                <a:ea typeface="Calibri"/>
                <a:cs typeface="Times New Roman"/>
              </a:rPr>
              <a:t> </a:t>
            </a:r>
            <a:r>
              <a:rPr lang="en-US" b="1" dirty="0">
                <a:solidFill>
                  <a:srgbClr val="0070C0"/>
                </a:solidFill>
                <a:ea typeface="Times New Roman"/>
                <a:cs typeface="Times New Roman"/>
              </a:rPr>
              <a:t>Record Log</a:t>
            </a:r>
            <a:r>
              <a:rPr lang="en-US" dirty="0">
                <a:ea typeface="Times New Roman"/>
                <a:cs typeface="Times New Roman"/>
              </a:rPr>
              <a:t> </a:t>
            </a:r>
            <a:r>
              <a:rPr lang="en-US" b="1" i="1" dirty="0">
                <a:ea typeface="Times New Roman"/>
                <a:cs typeface="Times New Roman"/>
              </a:rPr>
              <a:t>kept on your premises</a:t>
            </a:r>
            <a:r>
              <a:rPr lang="en-US" dirty="0">
                <a:ea typeface="Times New Roman"/>
                <a:cs typeface="Times New Roman"/>
              </a:rPr>
              <a:t> and entered into the </a:t>
            </a:r>
            <a:r>
              <a:rPr lang="en-US" b="1" dirty="0">
                <a:solidFill>
                  <a:srgbClr val="C00000"/>
                </a:solidFill>
                <a:ea typeface="Times New Roman"/>
                <a:cs typeface="Times New Roman"/>
              </a:rPr>
              <a:t>Monthly Return Sheet</a:t>
            </a:r>
            <a:r>
              <a:rPr lang="en-US" dirty="0">
                <a:solidFill>
                  <a:srgbClr val="C00000"/>
                </a:solidFill>
                <a:ea typeface="Times New Roman"/>
                <a:cs typeface="Times New Roman"/>
              </a:rPr>
              <a:t> </a:t>
            </a:r>
            <a:r>
              <a:rPr lang="en-US" dirty="0">
                <a:ea typeface="Times New Roman"/>
                <a:cs typeface="Times New Roman"/>
              </a:rPr>
              <a:t>for Public Health.</a:t>
            </a:r>
            <a:r>
              <a:rPr lang="en-US" i="1" dirty="0">
                <a:solidFill>
                  <a:srgbClr val="00B050"/>
                </a:solidFill>
                <a:ea typeface="Times New Roman"/>
                <a:cs typeface="Times New Roman"/>
              </a:rPr>
              <a:t> </a:t>
            </a:r>
            <a:endParaRPr lang="en-US" i="1" dirty="0" smtClean="0">
              <a:solidFill>
                <a:srgbClr val="00B050"/>
              </a:solidFill>
              <a:ea typeface="Times New Roman"/>
              <a:cs typeface="Times New Roman"/>
            </a:endParaRPr>
          </a:p>
          <a:p>
            <a:pPr marL="0" lvl="0" indent="0" algn="ctr">
              <a:lnSpc>
                <a:spcPct val="115000"/>
              </a:lnSpc>
              <a:spcAft>
                <a:spcPts val="0"/>
              </a:spcAft>
              <a:buNone/>
            </a:pPr>
            <a:r>
              <a:rPr lang="en-US" i="1" dirty="0" smtClean="0">
                <a:solidFill>
                  <a:srgbClr val="7030A0"/>
                </a:solidFill>
                <a:ea typeface="Times New Roman"/>
                <a:cs typeface="Times New Roman"/>
              </a:rPr>
              <a:t>If </a:t>
            </a:r>
            <a:r>
              <a:rPr lang="en-US" i="1" dirty="0">
                <a:solidFill>
                  <a:srgbClr val="7030A0"/>
                </a:solidFill>
                <a:ea typeface="Times New Roman"/>
                <a:cs typeface="Times New Roman"/>
              </a:rPr>
              <a:t>there have been no vitamins issued, Public Health requires a nil return with the monthly return sheet for auditing purposes</a:t>
            </a:r>
            <a:r>
              <a:rPr lang="en-US" i="1" dirty="0" smtClean="0">
                <a:solidFill>
                  <a:srgbClr val="7030A0"/>
                </a:solidFill>
                <a:ea typeface="Times New Roman"/>
                <a:cs typeface="Times New Roman"/>
              </a:rPr>
              <a:t>.</a:t>
            </a:r>
            <a:endParaRPr lang="en-GB" sz="2400" dirty="0">
              <a:latin typeface="Calibri"/>
              <a:ea typeface="Calibri"/>
              <a:cs typeface="Times New Roman"/>
            </a:endParaRPr>
          </a:p>
        </p:txBody>
      </p:sp>
    </p:spTree>
    <p:extLst>
      <p:ext uri="{BB962C8B-B14F-4D97-AF65-F5344CB8AC3E}">
        <p14:creationId xmlns:p14="http://schemas.microsoft.com/office/powerpoint/2010/main" val="49925732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260648"/>
            <a:ext cx="8229600" cy="3886200"/>
          </a:xfrm>
        </p:spPr>
        <p:txBody>
          <a:bodyPr/>
          <a:lstStyle/>
          <a:p>
            <a:pPr marL="0" lvl="0" indent="0">
              <a:lnSpc>
                <a:spcPct val="115000"/>
              </a:lnSpc>
              <a:spcAft>
                <a:spcPts val="0"/>
              </a:spcAft>
              <a:buNone/>
            </a:pPr>
            <a:r>
              <a:rPr lang="en-US" b="1" dirty="0" smtClean="0">
                <a:ea typeface="Times New Roman"/>
                <a:cs typeface="Times New Roman"/>
              </a:rPr>
              <a:t>3. Every </a:t>
            </a:r>
            <a:r>
              <a:rPr lang="en-US" b="1" dirty="0">
                <a:ea typeface="Times New Roman"/>
                <a:cs typeface="Times New Roman"/>
              </a:rPr>
              <a:t>month</a:t>
            </a:r>
            <a:r>
              <a:rPr lang="en-US" dirty="0">
                <a:ea typeface="Times New Roman"/>
                <a:cs typeface="Times New Roman"/>
              </a:rPr>
              <a:t>, please send the completed </a:t>
            </a:r>
            <a:r>
              <a:rPr lang="en-US" b="1" dirty="0">
                <a:solidFill>
                  <a:srgbClr val="C00000"/>
                </a:solidFill>
                <a:ea typeface="Times New Roman"/>
                <a:cs typeface="Times New Roman"/>
              </a:rPr>
              <a:t>Monthly Return Sheet</a:t>
            </a:r>
            <a:r>
              <a:rPr lang="en-US" dirty="0">
                <a:solidFill>
                  <a:srgbClr val="C00000"/>
                </a:solidFill>
                <a:ea typeface="Times New Roman"/>
                <a:cs typeface="Times New Roman"/>
              </a:rPr>
              <a:t> </a:t>
            </a:r>
            <a:r>
              <a:rPr lang="en-US" dirty="0">
                <a:ea typeface="Times New Roman"/>
                <a:cs typeface="Times New Roman"/>
              </a:rPr>
              <a:t>and send with any </a:t>
            </a:r>
            <a:r>
              <a:rPr lang="en-US" b="1" dirty="0">
                <a:solidFill>
                  <a:srgbClr val="00B050"/>
                </a:solidFill>
                <a:ea typeface="Times New Roman"/>
                <a:cs typeface="Times New Roman"/>
              </a:rPr>
              <a:t>green vouchers</a:t>
            </a:r>
            <a:r>
              <a:rPr lang="en-US" dirty="0">
                <a:solidFill>
                  <a:srgbClr val="00B050"/>
                </a:solidFill>
                <a:ea typeface="Times New Roman"/>
                <a:cs typeface="Times New Roman"/>
              </a:rPr>
              <a:t> </a:t>
            </a:r>
            <a:r>
              <a:rPr lang="en-US" dirty="0">
                <a:ea typeface="Times New Roman"/>
                <a:cs typeface="Times New Roman"/>
              </a:rPr>
              <a:t>collected that month </a:t>
            </a:r>
            <a:r>
              <a:rPr lang="en-US" dirty="0">
                <a:solidFill>
                  <a:srgbClr val="7030A0"/>
                </a:solidFill>
                <a:ea typeface="Times New Roman"/>
                <a:cs typeface="Times New Roman"/>
              </a:rPr>
              <a:t>(including nil returns)</a:t>
            </a:r>
            <a:r>
              <a:rPr lang="en-US" dirty="0">
                <a:ea typeface="Times New Roman"/>
                <a:cs typeface="Times New Roman"/>
              </a:rPr>
              <a:t> in the </a:t>
            </a:r>
            <a:r>
              <a:rPr lang="en-US" b="1" dirty="0">
                <a:ea typeface="Times New Roman"/>
                <a:cs typeface="Times New Roman"/>
              </a:rPr>
              <a:t>freepost envelope</a:t>
            </a:r>
            <a:r>
              <a:rPr lang="en-US" dirty="0">
                <a:ea typeface="Times New Roman"/>
                <a:cs typeface="Times New Roman"/>
              </a:rPr>
              <a:t> (provided by Public Health</a:t>
            </a:r>
            <a:r>
              <a:rPr lang="en-US" dirty="0" smtClean="0">
                <a:ea typeface="Times New Roman"/>
                <a:cs typeface="Times New Roman"/>
              </a:rPr>
              <a:t>).</a:t>
            </a:r>
          </a:p>
          <a:p>
            <a:pPr marL="0" lvl="0" indent="0">
              <a:lnSpc>
                <a:spcPct val="115000"/>
              </a:lnSpc>
              <a:spcAft>
                <a:spcPts val="0"/>
              </a:spcAft>
              <a:buNone/>
            </a:pPr>
            <a:endParaRPr lang="en-GB" sz="2400" dirty="0">
              <a:latin typeface="Calibri"/>
              <a:ea typeface="Calibri"/>
              <a:cs typeface="Times New Roman"/>
            </a:endParaRPr>
          </a:p>
          <a:p>
            <a:pPr marL="0" lvl="0" indent="0">
              <a:lnSpc>
                <a:spcPct val="115000"/>
              </a:lnSpc>
              <a:spcAft>
                <a:spcPts val="0"/>
              </a:spcAft>
              <a:buNone/>
            </a:pPr>
            <a:r>
              <a:rPr lang="en-US" b="1" dirty="0" smtClean="0">
                <a:solidFill>
                  <a:srgbClr val="FF0000"/>
                </a:solidFill>
                <a:ea typeface="Times New Roman"/>
                <a:cs typeface="Times New Roman"/>
              </a:rPr>
              <a:t>4. Before </a:t>
            </a:r>
            <a:r>
              <a:rPr lang="en-US" b="1" dirty="0">
                <a:solidFill>
                  <a:srgbClr val="FF0000"/>
                </a:solidFill>
                <a:ea typeface="Times New Roman"/>
                <a:cs typeface="Times New Roman"/>
              </a:rPr>
              <a:t>posting,</a:t>
            </a:r>
            <a:r>
              <a:rPr lang="en-US" dirty="0">
                <a:solidFill>
                  <a:srgbClr val="FF0000"/>
                </a:solidFill>
                <a:ea typeface="Times New Roman"/>
                <a:cs typeface="Times New Roman"/>
              </a:rPr>
              <a:t> please complete the details in the </a:t>
            </a:r>
            <a:r>
              <a:rPr lang="en-US" b="1" dirty="0">
                <a:solidFill>
                  <a:srgbClr val="FF0000"/>
                </a:solidFill>
                <a:ea typeface="Times New Roman"/>
                <a:cs typeface="Times New Roman"/>
              </a:rPr>
              <a:t>box</a:t>
            </a:r>
            <a:r>
              <a:rPr lang="en-US" dirty="0">
                <a:solidFill>
                  <a:srgbClr val="FF0000"/>
                </a:solidFill>
                <a:ea typeface="Times New Roman"/>
                <a:cs typeface="Times New Roman"/>
              </a:rPr>
              <a:t> on the outside of the </a:t>
            </a:r>
            <a:r>
              <a:rPr lang="en-US" dirty="0" smtClean="0">
                <a:solidFill>
                  <a:srgbClr val="FF0000"/>
                </a:solidFill>
                <a:ea typeface="Times New Roman"/>
                <a:cs typeface="Times New Roman"/>
              </a:rPr>
              <a:t>envelope. A </a:t>
            </a:r>
            <a:r>
              <a:rPr lang="en-US" dirty="0">
                <a:solidFill>
                  <a:srgbClr val="FF0000"/>
                </a:solidFill>
                <a:ea typeface="Times New Roman"/>
                <a:cs typeface="Times New Roman"/>
              </a:rPr>
              <a:t>delivery will be actioned if you need additional stocks. </a:t>
            </a:r>
            <a:endParaRPr lang="en-GB" sz="2400" dirty="0">
              <a:solidFill>
                <a:srgbClr val="FF0000"/>
              </a:solidFill>
              <a:latin typeface="Calibri"/>
              <a:ea typeface="Calibri"/>
              <a:cs typeface="Times New Roman"/>
            </a:endParaRPr>
          </a:p>
          <a:p>
            <a:endParaRPr lang="en-GB" dirty="0"/>
          </a:p>
        </p:txBody>
      </p:sp>
    </p:spTree>
    <p:extLst>
      <p:ext uri="{BB962C8B-B14F-4D97-AF65-F5344CB8AC3E}">
        <p14:creationId xmlns:p14="http://schemas.microsoft.com/office/powerpoint/2010/main" val="91531888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5904656" cy="1143000"/>
          </a:xfrm>
        </p:spPr>
        <p:txBody>
          <a:bodyPr/>
          <a:lstStyle/>
          <a:p>
            <a:r>
              <a:rPr lang="en-GB" b="1" dirty="0" smtClean="0"/>
              <a:t>Record Log</a:t>
            </a:r>
            <a:endParaRPr lang="en-GB" b="1" dirty="0"/>
          </a:p>
        </p:txBody>
      </p:sp>
      <p:sp>
        <p:nvSpPr>
          <p:cNvPr id="3" name="Content Placeholder 2"/>
          <p:cNvSpPr>
            <a:spLocks noGrp="1"/>
          </p:cNvSpPr>
          <p:nvPr>
            <p:ph idx="1"/>
          </p:nvPr>
        </p:nvSpPr>
        <p:spPr/>
        <p:txBody>
          <a:bodyPr/>
          <a:lstStyle/>
          <a:p>
            <a:pPr>
              <a:lnSpc>
                <a:spcPct val="115000"/>
              </a:lnSpc>
              <a:spcAft>
                <a:spcPts val="0"/>
              </a:spcAft>
            </a:pPr>
            <a:r>
              <a:rPr lang="en-US" dirty="0" smtClean="0">
                <a:solidFill>
                  <a:srgbClr val="FF0000"/>
                </a:solidFill>
                <a:ea typeface="Times New Roman"/>
                <a:cs typeface="Times New Roman"/>
              </a:rPr>
              <a:t>Please </a:t>
            </a:r>
            <a:r>
              <a:rPr lang="en-US" dirty="0">
                <a:solidFill>
                  <a:srgbClr val="FF0000"/>
                </a:solidFill>
                <a:ea typeface="Times New Roman"/>
                <a:cs typeface="Times New Roman"/>
              </a:rPr>
              <a:t>keep your</a:t>
            </a:r>
            <a:r>
              <a:rPr lang="en-US" dirty="0">
                <a:ea typeface="Times New Roman"/>
                <a:cs typeface="Times New Roman"/>
              </a:rPr>
              <a:t> </a:t>
            </a:r>
            <a:r>
              <a:rPr lang="en-US" b="1" dirty="0">
                <a:solidFill>
                  <a:srgbClr val="0070C0"/>
                </a:solidFill>
                <a:ea typeface="Times New Roman"/>
                <a:cs typeface="Times New Roman"/>
              </a:rPr>
              <a:t>Record Log</a:t>
            </a:r>
            <a:r>
              <a:rPr lang="en-US" dirty="0">
                <a:solidFill>
                  <a:srgbClr val="0070C0"/>
                </a:solidFill>
                <a:ea typeface="Times New Roman"/>
                <a:cs typeface="Times New Roman"/>
              </a:rPr>
              <a:t> </a:t>
            </a:r>
            <a:r>
              <a:rPr lang="en-US" dirty="0">
                <a:solidFill>
                  <a:srgbClr val="FF0000"/>
                </a:solidFill>
                <a:ea typeface="Times New Roman"/>
                <a:cs typeface="Times New Roman"/>
              </a:rPr>
              <a:t>up-to-date and </a:t>
            </a:r>
            <a:r>
              <a:rPr lang="en-US" b="1" i="1" dirty="0">
                <a:solidFill>
                  <a:srgbClr val="FF0000"/>
                </a:solidFill>
                <a:ea typeface="Times New Roman"/>
                <a:cs typeface="Times New Roman"/>
              </a:rPr>
              <a:t>send it to Public Health</a:t>
            </a:r>
            <a:r>
              <a:rPr lang="en-US" dirty="0">
                <a:solidFill>
                  <a:srgbClr val="FF0000"/>
                </a:solidFill>
                <a:ea typeface="Times New Roman"/>
                <a:cs typeface="Times New Roman"/>
              </a:rPr>
              <a:t> at the end of March 2014 with the return for that month</a:t>
            </a:r>
            <a:r>
              <a:rPr lang="en-US" dirty="0" smtClean="0">
                <a:solidFill>
                  <a:srgbClr val="FF0000"/>
                </a:solidFill>
                <a:ea typeface="Times New Roman"/>
                <a:cs typeface="Times New Roman"/>
              </a:rPr>
              <a:t>.</a:t>
            </a:r>
            <a:r>
              <a:rPr lang="en-GB" sz="2400" dirty="0">
                <a:latin typeface="Calibri"/>
                <a:ea typeface="Calibri"/>
                <a:cs typeface="Times New Roman"/>
              </a:rPr>
              <a:t> </a:t>
            </a:r>
          </a:p>
          <a:p>
            <a:r>
              <a:rPr lang="en-GB" dirty="0"/>
              <a:t>The </a:t>
            </a:r>
            <a:r>
              <a:rPr lang="en-GB" b="1" dirty="0">
                <a:solidFill>
                  <a:srgbClr val="0070C0"/>
                </a:solidFill>
              </a:rPr>
              <a:t>Record Log</a:t>
            </a:r>
            <a:r>
              <a:rPr lang="en-GB" dirty="0">
                <a:solidFill>
                  <a:srgbClr val="0070C0"/>
                </a:solidFill>
              </a:rPr>
              <a:t> </a:t>
            </a:r>
            <a:r>
              <a:rPr lang="en-GB" dirty="0"/>
              <a:t>and </a:t>
            </a:r>
            <a:r>
              <a:rPr lang="en-GB" b="1" dirty="0">
                <a:solidFill>
                  <a:srgbClr val="C00000"/>
                </a:solidFill>
              </a:rPr>
              <a:t>Monthly Return Sheet</a:t>
            </a:r>
            <a:r>
              <a:rPr lang="en-GB" dirty="0">
                <a:solidFill>
                  <a:srgbClr val="C00000"/>
                </a:solidFill>
              </a:rPr>
              <a:t> </a:t>
            </a:r>
            <a:r>
              <a:rPr lang="en-GB" dirty="0"/>
              <a:t>can be found in Appendices 1 and 2 and can be photocopied if necessary. Further copies are available from Public Health. </a:t>
            </a:r>
          </a:p>
          <a:p>
            <a:endParaRPr lang="en-GB" dirty="0"/>
          </a:p>
        </p:txBody>
      </p:sp>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1062" y="0"/>
            <a:ext cx="2627784" cy="1970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165685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363272" cy="1143000"/>
          </a:xfrm>
        </p:spPr>
        <p:txBody>
          <a:bodyPr/>
          <a:lstStyle/>
          <a:p>
            <a:r>
              <a:rPr lang="en-GB" b="1" dirty="0" smtClean="0">
                <a:solidFill>
                  <a:srgbClr val="0070C0"/>
                </a:solidFill>
              </a:rPr>
              <a:t>Infant Feeding Messages</a:t>
            </a:r>
            <a:endParaRPr lang="en-GB" b="1" dirty="0">
              <a:solidFill>
                <a:srgbClr val="0070C0"/>
              </a:solidFill>
            </a:endParaRPr>
          </a:p>
        </p:txBody>
      </p:sp>
      <p:sp>
        <p:nvSpPr>
          <p:cNvPr id="3" name="Content Placeholder 2"/>
          <p:cNvSpPr>
            <a:spLocks noGrp="1"/>
          </p:cNvSpPr>
          <p:nvPr>
            <p:ph idx="1"/>
          </p:nvPr>
        </p:nvSpPr>
        <p:spPr/>
        <p:txBody>
          <a:bodyPr/>
          <a:lstStyle/>
          <a:p>
            <a:r>
              <a:rPr lang="en-GB" dirty="0" smtClean="0">
                <a:solidFill>
                  <a:srgbClr val="C00000"/>
                </a:solidFill>
              </a:rPr>
              <a:t>Free vitamins are an incentive to breastfeed (not an indication that breastmilk in inadequate)</a:t>
            </a:r>
          </a:p>
          <a:p>
            <a:r>
              <a:rPr lang="en-GB" dirty="0" smtClean="0"/>
              <a:t>£6.20 vouchers could be spent on fruit, veg or milk instead of formula milk if a mum breastfeeds</a:t>
            </a:r>
            <a:endParaRPr lang="en-GB"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4248" y="4365104"/>
            <a:ext cx="2244725" cy="1684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92344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4"/>
          <p:cNvGraphicFramePr>
            <a:graphicFrameLocks noChangeAspect="1"/>
          </p:cNvGraphicFramePr>
          <p:nvPr/>
        </p:nvGraphicFramePr>
        <p:xfrm>
          <a:off x="539750" y="900113"/>
          <a:ext cx="8135938" cy="5102225"/>
        </p:xfrm>
        <a:graphic>
          <a:graphicData uri="http://schemas.openxmlformats.org/presentationml/2006/ole">
            <mc:AlternateContent xmlns:mc="http://schemas.openxmlformats.org/markup-compatibility/2006">
              <mc:Choice xmlns:v="urn:schemas-microsoft-com:vml" Requires="v">
                <p:oleObj spid="_x0000_s1029" name="MapInfo Map" r:id="rId3" imgW="9753600" imgH="6115050" progId="MapInfo.Map">
                  <p:embed/>
                </p:oleObj>
              </mc:Choice>
              <mc:Fallback>
                <p:oleObj name="MapInfo Map" r:id="rId3" imgW="9753600" imgH="6115050" progId="MapInfo.Map">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 y="900113"/>
                        <a:ext cx="8135938" cy="510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23" name="Text Box 5"/>
          <p:cNvSpPr txBox="1">
            <a:spLocks noChangeArrowheads="1"/>
          </p:cNvSpPr>
          <p:nvPr/>
        </p:nvSpPr>
        <p:spPr bwMode="auto">
          <a:xfrm>
            <a:off x="392113" y="142875"/>
            <a:ext cx="87264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pPr>
            <a:r>
              <a:rPr lang="en-GB" sz="3600" b="1">
                <a:solidFill>
                  <a:srgbClr val="0033CC"/>
                </a:solidFill>
                <a:cs typeface="Arial" charset="0"/>
              </a:rPr>
              <a:t>Solihull: Deprivation affecting Children</a:t>
            </a:r>
            <a:endParaRPr lang="en-US" sz="3600" b="1">
              <a:solidFill>
                <a:srgbClr val="0033CC"/>
              </a:solidFill>
              <a:cs typeface="Arial" charset="0"/>
            </a:endParaRPr>
          </a:p>
        </p:txBody>
      </p:sp>
      <p:sp>
        <p:nvSpPr>
          <p:cNvPr id="5124" name="Text Box 6"/>
          <p:cNvSpPr txBox="1">
            <a:spLocks noChangeArrowheads="1"/>
          </p:cNvSpPr>
          <p:nvPr/>
        </p:nvSpPr>
        <p:spPr bwMode="auto">
          <a:xfrm>
            <a:off x="6732588" y="1052513"/>
            <a:ext cx="1296987"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50000"/>
              </a:spcBef>
              <a:spcAft>
                <a:spcPct val="0"/>
              </a:spcAft>
            </a:pPr>
            <a:r>
              <a:rPr lang="en-GB" sz="900">
                <a:solidFill>
                  <a:srgbClr val="000000"/>
                </a:solidFill>
                <a:cs typeface="Arial" charset="0"/>
              </a:rPr>
              <a:t>Most deprived</a:t>
            </a:r>
          </a:p>
          <a:p>
            <a:pPr eaLnBrk="1" fontAlgn="base" hangingPunct="1">
              <a:spcBef>
                <a:spcPct val="50000"/>
              </a:spcBef>
              <a:spcAft>
                <a:spcPct val="0"/>
              </a:spcAft>
            </a:pPr>
            <a:endParaRPr lang="en-GB" sz="900">
              <a:solidFill>
                <a:srgbClr val="000000"/>
              </a:solidFill>
              <a:cs typeface="Arial" charset="0"/>
            </a:endParaRPr>
          </a:p>
          <a:p>
            <a:pPr eaLnBrk="1" fontAlgn="base" hangingPunct="1">
              <a:spcBef>
                <a:spcPct val="50000"/>
              </a:spcBef>
              <a:spcAft>
                <a:spcPct val="0"/>
              </a:spcAft>
            </a:pPr>
            <a:r>
              <a:rPr lang="en-GB" sz="900">
                <a:solidFill>
                  <a:srgbClr val="000000"/>
                </a:solidFill>
                <a:cs typeface="Arial" charset="0"/>
              </a:rPr>
              <a:t>Least deprived</a:t>
            </a:r>
            <a:endParaRPr lang="en-US" sz="900">
              <a:solidFill>
                <a:srgbClr val="000000"/>
              </a:solidFill>
              <a:cs typeface="Arial" charset="0"/>
            </a:endParaRPr>
          </a:p>
        </p:txBody>
      </p:sp>
      <p:sp>
        <p:nvSpPr>
          <p:cNvPr id="5125" name="Rectangle 7"/>
          <p:cNvSpPr>
            <a:spLocks noChangeArrowheads="1"/>
          </p:cNvSpPr>
          <p:nvPr/>
        </p:nvSpPr>
        <p:spPr bwMode="auto">
          <a:xfrm>
            <a:off x="6588125" y="1052513"/>
            <a:ext cx="142875" cy="142875"/>
          </a:xfrm>
          <a:prstGeom prst="rect">
            <a:avLst/>
          </a:prstGeom>
          <a:solidFill>
            <a:srgbClr val="075525"/>
          </a:solidFill>
          <a:ln w="9525">
            <a:solidFill>
              <a:schemeClr val="tx1"/>
            </a:solidFill>
            <a:miter lim="800000"/>
            <a:headEnd/>
            <a:tailEnd/>
          </a:ln>
        </p:spPr>
        <p:txBody>
          <a:bodyPr wrap="none" anchor="ctr"/>
          <a:lstStyle/>
          <a:p>
            <a:pPr fontAlgn="base">
              <a:spcBef>
                <a:spcPct val="0"/>
              </a:spcBef>
              <a:spcAft>
                <a:spcPct val="0"/>
              </a:spcAft>
            </a:pPr>
            <a:endParaRPr lang="en-US">
              <a:solidFill>
                <a:srgbClr val="000000"/>
              </a:solidFill>
              <a:ea typeface="ＭＳ Ｐゴシック" pitchFamily="34" charset="-128"/>
            </a:endParaRPr>
          </a:p>
        </p:txBody>
      </p:sp>
      <p:sp>
        <p:nvSpPr>
          <p:cNvPr id="5126" name="Rectangle 8"/>
          <p:cNvSpPr>
            <a:spLocks noChangeArrowheads="1"/>
          </p:cNvSpPr>
          <p:nvPr/>
        </p:nvSpPr>
        <p:spPr bwMode="auto">
          <a:xfrm>
            <a:off x="6588125" y="1484313"/>
            <a:ext cx="142875" cy="142875"/>
          </a:xfrm>
          <a:prstGeom prst="rect">
            <a:avLst/>
          </a:prstGeom>
          <a:solidFill>
            <a:srgbClr val="E0FCEB"/>
          </a:solidFill>
          <a:ln w="9525">
            <a:solidFill>
              <a:schemeClr val="tx1"/>
            </a:solidFill>
            <a:miter lim="800000"/>
            <a:headEnd/>
            <a:tailEnd/>
          </a:ln>
        </p:spPr>
        <p:txBody>
          <a:bodyPr wrap="none" anchor="ctr"/>
          <a:lstStyle/>
          <a:p>
            <a:pPr fontAlgn="base">
              <a:spcBef>
                <a:spcPct val="0"/>
              </a:spcBef>
              <a:spcAft>
                <a:spcPct val="0"/>
              </a:spcAft>
            </a:pPr>
            <a:endParaRPr lang="en-US">
              <a:solidFill>
                <a:srgbClr val="000000"/>
              </a:solidFill>
              <a:ea typeface="ＭＳ Ｐゴシック" pitchFamily="34" charset="-128"/>
            </a:endParaRPr>
          </a:p>
        </p:txBody>
      </p:sp>
      <p:sp>
        <p:nvSpPr>
          <p:cNvPr id="5127" name="Line 9"/>
          <p:cNvSpPr>
            <a:spLocks noChangeShapeType="1"/>
          </p:cNvSpPr>
          <p:nvPr/>
        </p:nvSpPr>
        <p:spPr bwMode="auto">
          <a:xfrm>
            <a:off x="6804025" y="1268413"/>
            <a:ext cx="0" cy="215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GB">
              <a:solidFill>
                <a:srgbClr val="000000"/>
              </a:solidFill>
              <a:ea typeface="ＭＳ Ｐゴシック" pitchFamily="34" charset="-128"/>
            </a:endParaRPr>
          </a:p>
        </p:txBody>
      </p:sp>
    </p:spTree>
    <p:extLst>
      <p:ext uri="{BB962C8B-B14F-4D97-AF65-F5344CB8AC3E}">
        <p14:creationId xmlns:p14="http://schemas.microsoft.com/office/powerpoint/2010/main" val="200849650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332656"/>
            <a:ext cx="8229600" cy="1143000"/>
          </a:xfrm>
        </p:spPr>
        <p:txBody>
          <a:bodyPr/>
          <a:lstStyle/>
          <a:p>
            <a:r>
              <a:rPr lang="en-GB" b="1" dirty="0" smtClean="0">
                <a:solidFill>
                  <a:srgbClr val="FF0000"/>
                </a:solidFill>
              </a:rPr>
              <a:t>Any questions?</a:t>
            </a:r>
            <a:endParaRPr lang="en-GB" b="1" dirty="0">
              <a:solidFill>
                <a:srgbClr val="FF0000"/>
              </a:solidFill>
            </a:endParaRPr>
          </a:p>
        </p:txBody>
      </p:sp>
      <p:sp>
        <p:nvSpPr>
          <p:cNvPr id="3" name="Content Placeholder 2"/>
          <p:cNvSpPr>
            <a:spLocks noGrp="1"/>
          </p:cNvSpPr>
          <p:nvPr>
            <p:ph idx="1"/>
          </p:nvPr>
        </p:nvSpPr>
        <p:spPr/>
        <p:txBody>
          <a:bodyPr/>
          <a:lstStyle/>
          <a:p>
            <a:pPr marL="0" indent="0" algn="ctr">
              <a:buNone/>
            </a:pPr>
            <a:r>
              <a:rPr lang="en-GB" b="1" dirty="0" smtClean="0"/>
              <a:t>Denise Milnes</a:t>
            </a:r>
          </a:p>
          <a:p>
            <a:pPr marL="0" indent="0" algn="ctr">
              <a:buNone/>
            </a:pPr>
            <a:r>
              <a:rPr lang="en-GB" b="1" dirty="0" smtClean="0"/>
              <a:t>Health Improvement Specialist</a:t>
            </a:r>
          </a:p>
          <a:p>
            <a:pPr marL="0" indent="0" algn="ctr">
              <a:buNone/>
            </a:pPr>
            <a:r>
              <a:rPr lang="en-GB" b="1" dirty="0" smtClean="0"/>
              <a:t>Public Health</a:t>
            </a:r>
          </a:p>
          <a:p>
            <a:pPr marL="0" indent="0" algn="ctr">
              <a:buNone/>
            </a:pPr>
            <a:r>
              <a:rPr lang="en-GB" b="1" dirty="0" smtClean="0"/>
              <a:t>Solihull Metropolitan Borough Council</a:t>
            </a:r>
          </a:p>
          <a:p>
            <a:pPr marL="0" indent="0" algn="ctr">
              <a:buNone/>
            </a:pPr>
            <a:r>
              <a:rPr lang="en-GB" dirty="0" smtClean="0">
                <a:hlinkClick r:id="rId2"/>
              </a:rPr>
              <a:t>denise.milnes@solihull.gov.uk</a:t>
            </a:r>
            <a:r>
              <a:rPr lang="en-GB" dirty="0" smtClean="0"/>
              <a:t> </a:t>
            </a:r>
          </a:p>
          <a:p>
            <a:pPr marL="0" indent="0" algn="ctr">
              <a:buNone/>
            </a:pPr>
            <a:r>
              <a:rPr lang="en-GB" dirty="0" smtClean="0"/>
              <a:t>0121 704 8127</a:t>
            </a:r>
            <a:endParaRPr lang="en-GB" dirty="0"/>
          </a:p>
        </p:txBody>
      </p:sp>
    </p:spTree>
    <p:extLst>
      <p:ext uri="{BB962C8B-B14F-4D97-AF65-F5344CB8AC3E}">
        <p14:creationId xmlns:p14="http://schemas.microsoft.com/office/powerpoint/2010/main" val="377581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5"/>
          <p:cNvSpPr txBox="1">
            <a:spLocks noChangeArrowheads="1"/>
          </p:cNvSpPr>
          <p:nvPr/>
        </p:nvSpPr>
        <p:spPr bwMode="auto">
          <a:xfrm>
            <a:off x="755650" y="260350"/>
            <a:ext cx="763428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gn="ctr" eaLnBrk="1" fontAlgn="base" hangingPunct="1">
              <a:spcBef>
                <a:spcPct val="50000"/>
              </a:spcBef>
              <a:spcAft>
                <a:spcPct val="0"/>
              </a:spcAft>
            </a:pPr>
            <a:r>
              <a:rPr lang="en-GB" sz="3200" b="1">
                <a:solidFill>
                  <a:srgbClr val="0000FF"/>
                </a:solidFill>
              </a:rPr>
              <a:t>Healthy Start Scheme</a:t>
            </a:r>
          </a:p>
        </p:txBody>
      </p:sp>
      <p:sp>
        <p:nvSpPr>
          <p:cNvPr id="13315" name="Text Box 6"/>
          <p:cNvSpPr txBox="1">
            <a:spLocks noChangeArrowheads="1"/>
          </p:cNvSpPr>
          <p:nvPr/>
        </p:nvSpPr>
        <p:spPr bwMode="auto">
          <a:xfrm>
            <a:off x="250825" y="1412875"/>
            <a:ext cx="8713788" cy="504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pitchFamily="-65" charset="-128"/>
              </a:defRPr>
            </a:lvl1pPr>
            <a:lvl2pPr marL="37931725" indent="-37474525" eaLnBrk="0" hangingPunct="0">
              <a:defRPr sz="2400">
                <a:solidFill>
                  <a:schemeClr val="tx1"/>
                </a:solidFill>
                <a:latin typeface="Arial" charset="0"/>
                <a:ea typeface="ＭＳ Ｐゴシック" pitchFamily="-65" charset="-128"/>
              </a:defRPr>
            </a:lvl2pPr>
            <a:lvl3pPr eaLnBrk="0" hangingPunct="0">
              <a:defRPr sz="2400">
                <a:solidFill>
                  <a:schemeClr val="tx1"/>
                </a:solidFill>
                <a:latin typeface="Arial" charset="0"/>
                <a:ea typeface="ＭＳ Ｐゴシック" pitchFamily="-65" charset="-128"/>
              </a:defRPr>
            </a:lvl3pPr>
            <a:lvl4pPr eaLnBrk="0" hangingPunct="0">
              <a:defRPr sz="2400">
                <a:solidFill>
                  <a:schemeClr val="tx1"/>
                </a:solidFill>
                <a:latin typeface="Arial" charset="0"/>
                <a:ea typeface="ＭＳ Ｐゴシック" pitchFamily="-65" charset="-128"/>
              </a:defRPr>
            </a:lvl4pPr>
            <a:lvl5pPr eaLnBrk="0" hangingPunct="0">
              <a:defRPr sz="2400">
                <a:solidFill>
                  <a:schemeClr val="tx1"/>
                </a:solidFill>
                <a:latin typeface="Arial" charset="0"/>
                <a:ea typeface="ＭＳ Ｐゴシック" pitchFamily="-65" charset="-128"/>
              </a:defRPr>
            </a:lvl5pPr>
            <a:lvl6pPr marL="457200" eaLnBrk="0" fontAlgn="base" hangingPunct="0">
              <a:spcBef>
                <a:spcPct val="0"/>
              </a:spcBef>
              <a:spcAft>
                <a:spcPct val="0"/>
              </a:spcAft>
              <a:defRPr sz="2400">
                <a:solidFill>
                  <a:schemeClr val="tx1"/>
                </a:solidFill>
                <a:latin typeface="Arial" charset="0"/>
                <a:ea typeface="ＭＳ Ｐゴシック" pitchFamily="-65" charset="-128"/>
              </a:defRPr>
            </a:lvl6pPr>
            <a:lvl7pPr marL="914400" eaLnBrk="0" fontAlgn="base" hangingPunct="0">
              <a:spcBef>
                <a:spcPct val="0"/>
              </a:spcBef>
              <a:spcAft>
                <a:spcPct val="0"/>
              </a:spcAft>
              <a:defRPr sz="2400">
                <a:solidFill>
                  <a:schemeClr val="tx1"/>
                </a:solidFill>
                <a:latin typeface="Arial" charset="0"/>
                <a:ea typeface="ＭＳ Ｐゴシック" pitchFamily="-65" charset="-128"/>
              </a:defRPr>
            </a:lvl7pPr>
            <a:lvl8pPr marL="1371600" eaLnBrk="0" fontAlgn="base" hangingPunct="0">
              <a:spcBef>
                <a:spcPct val="0"/>
              </a:spcBef>
              <a:spcAft>
                <a:spcPct val="0"/>
              </a:spcAft>
              <a:defRPr sz="2400">
                <a:solidFill>
                  <a:schemeClr val="tx1"/>
                </a:solidFill>
                <a:latin typeface="Arial" charset="0"/>
                <a:ea typeface="ＭＳ Ｐゴシック" pitchFamily="-65" charset="-128"/>
              </a:defRPr>
            </a:lvl8pPr>
            <a:lvl9pPr marL="1828800" eaLnBrk="0" fontAlgn="base" hangingPunct="0">
              <a:spcBef>
                <a:spcPct val="0"/>
              </a:spcBef>
              <a:spcAft>
                <a:spcPct val="0"/>
              </a:spcAft>
              <a:defRPr sz="2400">
                <a:solidFill>
                  <a:schemeClr val="tx1"/>
                </a:solidFill>
                <a:latin typeface="Arial" charset="0"/>
                <a:ea typeface="ＭＳ Ｐゴシック" pitchFamily="-65" charset="-128"/>
              </a:defRPr>
            </a:lvl9pPr>
          </a:lstStyle>
          <a:p>
            <a:pPr marL="457200" indent="-457200" eaLnBrk="1" fontAlgn="base" hangingPunct="1">
              <a:spcBef>
                <a:spcPct val="50000"/>
              </a:spcBef>
              <a:spcAft>
                <a:spcPct val="0"/>
              </a:spcAft>
              <a:buFont typeface="Arial" pitchFamily="34" charset="0"/>
              <a:buChar char="•"/>
              <a:defRPr/>
            </a:pPr>
            <a:r>
              <a:rPr lang="en-GB" sz="2800" dirty="0" smtClean="0">
                <a:solidFill>
                  <a:srgbClr val="0000FF"/>
                </a:solidFill>
              </a:rPr>
              <a:t>Healthy Start aims to support families on low income with the purchase of fruit, vegetables, milk, infant formula milk and free vitamins with weekly vouchers that are redeemable locally. </a:t>
            </a:r>
          </a:p>
          <a:p>
            <a:pPr marL="457200" indent="-457200" eaLnBrk="1" fontAlgn="base" hangingPunct="1">
              <a:spcBef>
                <a:spcPct val="50000"/>
              </a:spcBef>
              <a:spcAft>
                <a:spcPct val="0"/>
              </a:spcAft>
              <a:buFont typeface="Arial" pitchFamily="34" charset="0"/>
              <a:buChar char="•"/>
              <a:defRPr/>
            </a:pPr>
            <a:r>
              <a:rPr lang="en-GB" sz="2800" dirty="0" smtClean="0">
                <a:solidFill>
                  <a:srgbClr val="C00000"/>
                </a:solidFill>
              </a:rPr>
              <a:t>Pregnant women and children over 1 and under 4  -  £3.10 voucher per week Children under 1 year old -  two £3.10 vouchers (£6.20) per week.</a:t>
            </a:r>
            <a:endParaRPr lang="en-GB" sz="2800" dirty="0">
              <a:solidFill>
                <a:srgbClr val="C00000"/>
              </a:solidFill>
            </a:endParaRPr>
          </a:p>
          <a:p>
            <a:pPr marL="457200" indent="-457200" eaLnBrk="1" fontAlgn="base" hangingPunct="1">
              <a:spcBef>
                <a:spcPct val="50000"/>
              </a:spcBef>
              <a:spcAft>
                <a:spcPct val="0"/>
              </a:spcAft>
              <a:buFont typeface="Arial" pitchFamily="34" charset="0"/>
              <a:buChar char="•"/>
              <a:defRPr/>
            </a:pPr>
            <a:r>
              <a:rPr lang="en-GB" sz="2800" dirty="0">
                <a:solidFill>
                  <a:srgbClr val="0000FF"/>
                </a:solidFill>
              </a:rPr>
              <a:t>It is a national scheme to tackle health inequalities for families with young children. </a:t>
            </a:r>
          </a:p>
          <a:p>
            <a:pPr eaLnBrk="1" fontAlgn="base" hangingPunct="1">
              <a:spcBef>
                <a:spcPct val="50000"/>
              </a:spcBef>
              <a:spcAft>
                <a:spcPct val="0"/>
              </a:spcAft>
              <a:defRPr/>
            </a:pPr>
            <a:endParaRPr lang="en-GB" sz="2800" b="1" dirty="0" smtClean="0">
              <a:solidFill>
                <a:srgbClr val="C00000"/>
              </a:solidFill>
            </a:endParaRPr>
          </a:p>
        </p:txBody>
      </p:sp>
      <p:pic>
        <p:nvPicPr>
          <p:cNvPr id="1126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 y="84138"/>
            <a:ext cx="2286000"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43700" y="90488"/>
            <a:ext cx="241300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47208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GB" sz="3600" b="1" smtClean="0">
                <a:ea typeface="ＭＳ Ｐゴシック" pitchFamily="34" charset="-128"/>
              </a:rPr>
              <a:t>The Vouchers</a:t>
            </a:r>
          </a:p>
        </p:txBody>
      </p:sp>
      <p:sp>
        <p:nvSpPr>
          <p:cNvPr id="3" name="Content Placeholder 2"/>
          <p:cNvSpPr>
            <a:spLocks noGrp="1"/>
          </p:cNvSpPr>
          <p:nvPr>
            <p:ph idx="1"/>
          </p:nvPr>
        </p:nvSpPr>
        <p:spPr/>
        <p:txBody>
          <a:bodyPr/>
          <a:lstStyle/>
          <a:p>
            <a:pPr marL="0" indent="0">
              <a:buFontTx/>
              <a:buNone/>
              <a:defRPr/>
            </a:pPr>
            <a:r>
              <a:rPr lang="en-GB" sz="2400" b="1" dirty="0" smtClean="0"/>
              <a:t>The vouchers can be spent on:</a:t>
            </a:r>
          </a:p>
          <a:p>
            <a:pPr>
              <a:defRPr/>
            </a:pPr>
            <a:r>
              <a:rPr lang="en-GB" sz="2400" dirty="0" smtClean="0"/>
              <a:t>plain cow’s milk – whole, semi-skimmed or skimmed. It can be pasteurised, sterilised, long life or UHT</a:t>
            </a:r>
          </a:p>
          <a:p>
            <a:pPr>
              <a:defRPr/>
            </a:pPr>
            <a:r>
              <a:rPr lang="en-GB" sz="2400" dirty="0" smtClean="0">
                <a:solidFill>
                  <a:srgbClr val="C00000"/>
                </a:solidFill>
              </a:rPr>
              <a:t>plain fresh or frozen fruit and vegetables</a:t>
            </a:r>
          </a:p>
          <a:p>
            <a:pPr>
              <a:defRPr/>
            </a:pPr>
            <a:r>
              <a:rPr lang="en-GB" sz="2400" dirty="0" smtClean="0"/>
              <a:t>infant formula milk suitable from birth which is based on cow’s milk.</a:t>
            </a:r>
          </a:p>
          <a:p>
            <a:pPr>
              <a:defRPr/>
            </a:pPr>
            <a:r>
              <a:rPr lang="en-GB" sz="2400" dirty="0" smtClean="0">
                <a:solidFill>
                  <a:srgbClr val="C00000"/>
                </a:solidFill>
              </a:rPr>
              <a:t>FREE vitamins; women’s tablets (folic acid, vit C and D) and children’s drops (</a:t>
            </a:r>
            <a:r>
              <a:rPr lang="en-GB" sz="2400" dirty="0" err="1" smtClean="0">
                <a:solidFill>
                  <a:srgbClr val="C00000"/>
                </a:solidFill>
              </a:rPr>
              <a:t>vits</a:t>
            </a:r>
            <a:r>
              <a:rPr lang="en-GB" sz="2400" dirty="0" smtClean="0">
                <a:solidFill>
                  <a:srgbClr val="C00000"/>
                </a:solidFill>
              </a:rPr>
              <a:t> A, C and D). The vitamins are specially designed for the recipients.</a:t>
            </a:r>
          </a:p>
          <a:p>
            <a:pPr>
              <a:defRPr/>
            </a:pPr>
            <a:endParaRPr lang="en-GB" dirty="0"/>
          </a:p>
        </p:txBody>
      </p:sp>
      <p:pic>
        <p:nvPicPr>
          <p:cNvPr id="1229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9475" y="0"/>
            <a:ext cx="1914525" cy="135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3188"/>
            <a:ext cx="2286000"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90253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GB" b="1" smtClean="0">
                <a:solidFill>
                  <a:srgbClr val="0033CC"/>
                </a:solidFill>
                <a:ea typeface="ＭＳ Ｐゴシック" pitchFamily="34" charset="-128"/>
              </a:rPr>
              <a:t>Who is eligible?</a:t>
            </a:r>
          </a:p>
        </p:txBody>
      </p:sp>
      <p:sp>
        <p:nvSpPr>
          <p:cNvPr id="3" name="Content Placeholder 2"/>
          <p:cNvSpPr>
            <a:spLocks noGrp="1"/>
          </p:cNvSpPr>
          <p:nvPr>
            <p:ph idx="1"/>
          </p:nvPr>
        </p:nvSpPr>
        <p:spPr>
          <a:xfrm>
            <a:off x="179388" y="1668463"/>
            <a:ext cx="8640762" cy="3886200"/>
          </a:xfrm>
        </p:spPr>
        <p:txBody>
          <a:bodyPr/>
          <a:lstStyle/>
          <a:p>
            <a:pPr>
              <a:defRPr/>
            </a:pPr>
            <a:r>
              <a:rPr lang="en-GB" sz="2000" b="1" dirty="0" smtClean="0">
                <a:solidFill>
                  <a:srgbClr val="CC3300"/>
                </a:solidFill>
              </a:rPr>
              <a:t>You qualify for Healthy Start if you’re at least 10 weeks pregnant or have a child under four years old and you or your family receive:</a:t>
            </a:r>
          </a:p>
          <a:p>
            <a:pPr>
              <a:defRPr/>
            </a:pPr>
            <a:r>
              <a:rPr lang="en-GB" sz="2000" dirty="0" smtClean="0">
                <a:solidFill>
                  <a:srgbClr val="0033CC"/>
                </a:solidFill>
              </a:rPr>
              <a:t>Income Support, or</a:t>
            </a:r>
          </a:p>
          <a:p>
            <a:pPr>
              <a:defRPr/>
            </a:pPr>
            <a:r>
              <a:rPr lang="en-GB" sz="2000" dirty="0" smtClean="0">
                <a:solidFill>
                  <a:srgbClr val="0033CC"/>
                </a:solidFill>
              </a:rPr>
              <a:t>Income-based Jobseeker’s Allowance, or</a:t>
            </a:r>
          </a:p>
          <a:p>
            <a:pPr>
              <a:defRPr/>
            </a:pPr>
            <a:r>
              <a:rPr lang="en-GB" sz="2000" dirty="0" smtClean="0">
                <a:solidFill>
                  <a:srgbClr val="0033CC"/>
                </a:solidFill>
              </a:rPr>
              <a:t>Income-related Employment and Support Allowance, or</a:t>
            </a:r>
          </a:p>
          <a:p>
            <a:pPr>
              <a:defRPr/>
            </a:pPr>
            <a:r>
              <a:rPr lang="en-GB" sz="2000" dirty="0" smtClean="0">
                <a:solidFill>
                  <a:srgbClr val="0033CC"/>
                </a:solidFill>
              </a:rPr>
              <a:t>Child Tax Credit (but not Working Tax Credit unless your family is receiving Working Tax Credit run-on only*) and has an annual family income of £16,190 or less (2012/13).</a:t>
            </a:r>
          </a:p>
          <a:p>
            <a:pPr>
              <a:defRPr/>
            </a:pPr>
            <a:r>
              <a:rPr lang="en-GB" sz="2000" b="1" dirty="0" smtClean="0">
                <a:solidFill>
                  <a:srgbClr val="0033CC"/>
                </a:solidFill>
              </a:rPr>
              <a:t>You also qualify if you are under 18 and pregnant, even if you don’t get any of the above benefits or tax credits.</a:t>
            </a:r>
          </a:p>
          <a:p>
            <a:pPr marL="0" indent="0">
              <a:buFontTx/>
              <a:buNone/>
              <a:defRPr/>
            </a:pPr>
            <a:endParaRPr lang="en-GB" sz="2000" dirty="0" smtClean="0">
              <a:solidFill>
                <a:srgbClr val="0033CC"/>
              </a:solidFill>
            </a:endParaRPr>
          </a:p>
          <a:p>
            <a:pPr marL="0" indent="0">
              <a:buFontTx/>
              <a:buNone/>
              <a:defRPr/>
            </a:pPr>
            <a:r>
              <a:rPr lang="en-GB" sz="1800" i="1" dirty="0" smtClean="0">
                <a:solidFill>
                  <a:srgbClr val="0033CC"/>
                </a:solidFill>
              </a:rPr>
              <a:t>*Working Tax Credit run-on is the Working Tax Credit you receive in the 4 weeks immediately after you have stopped working for 16 hours or more per week</a:t>
            </a:r>
            <a:endParaRPr lang="en-GB" sz="1800" i="1" dirty="0">
              <a:solidFill>
                <a:srgbClr val="0033CC"/>
              </a:solidFill>
            </a:endParaRPr>
          </a:p>
        </p:txBody>
      </p:sp>
      <p:pic>
        <p:nvPicPr>
          <p:cNvPr id="1331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5888"/>
            <a:ext cx="2286000" cy="115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48488" y="260350"/>
            <a:ext cx="2049462" cy="140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1097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GB" sz="3200" b="1" smtClean="0">
                <a:solidFill>
                  <a:srgbClr val="0033CC"/>
                </a:solidFill>
                <a:ea typeface="ＭＳ Ｐゴシック" pitchFamily="34" charset="-128"/>
              </a:rPr>
              <a:t>Vitamins</a:t>
            </a:r>
          </a:p>
        </p:txBody>
      </p:sp>
      <p:pic>
        <p:nvPicPr>
          <p:cNvPr id="143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68263"/>
            <a:ext cx="2200276" cy="1116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24750" y="0"/>
            <a:ext cx="1608138" cy="163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TextBox 8"/>
          <p:cNvSpPr txBox="1">
            <a:spLocks noChangeArrowheads="1"/>
          </p:cNvSpPr>
          <p:nvPr/>
        </p:nvSpPr>
        <p:spPr bwMode="auto">
          <a:xfrm>
            <a:off x="264633" y="1599191"/>
            <a:ext cx="7993062"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fontAlgn="base" hangingPunct="1">
              <a:spcBef>
                <a:spcPct val="0"/>
              </a:spcBef>
              <a:spcAft>
                <a:spcPct val="0"/>
              </a:spcAft>
              <a:buClr>
                <a:srgbClr val="C00000"/>
              </a:buClr>
              <a:buFont typeface="Arial" charset="0"/>
              <a:buChar char="•"/>
            </a:pPr>
            <a:r>
              <a:rPr lang="en-GB" sz="2800" dirty="0">
                <a:solidFill>
                  <a:srgbClr val="0033CC"/>
                </a:solidFill>
              </a:rPr>
              <a:t>An 8-week supply of </a:t>
            </a:r>
            <a:r>
              <a:rPr lang="en-GB" sz="2800" dirty="0" smtClean="0">
                <a:solidFill>
                  <a:srgbClr val="0033CC"/>
                </a:solidFill>
              </a:rPr>
              <a:t>vitamins for children </a:t>
            </a:r>
            <a:r>
              <a:rPr lang="en-GB" sz="2800" dirty="0">
                <a:solidFill>
                  <a:srgbClr val="0033CC"/>
                </a:solidFill>
              </a:rPr>
              <a:t>are available  free of charge with Healthy Start vitamin voucher from some pharmacies, clinics and (coming soon) all Children’s Centres and GP surgeries in Solihull</a:t>
            </a:r>
          </a:p>
          <a:p>
            <a:pPr eaLnBrk="1" fontAlgn="base" hangingPunct="1">
              <a:spcBef>
                <a:spcPct val="0"/>
              </a:spcBef>
              <a:spcAft>
                <a:spcPct val="0"/>
              </a:spcAft>
              <a:buClr>
                <a:srgbClr val="C00000"/>
              </a:buClr>
              <a:buFont typeface="Arial" charset="0"/>
              <a:buChar char="•"/>
            </a:pPr>
            <a:r>
              <a:rPr lang="en-GB" sz="2800" dirty="0">
                <a:solidFill>
                  <a:srgbClr val="C00000"/>
                </a:solidFill>
              </a:rPr>
              <a:t>Uptake is currently low so an action plan is in place to address this; improving access, awareness and breastfeeding rates</a:t>
            </a:r>
          </a:p>
          <a:p>
            <a:pPr eaLnBrk="1" fontAlgn="base" hangingPunct="1">
              <a:spcBef>
                <a:spcPct val="0"/>
              </a:spcBef>
              <a:spcAft>
                <a:spcPct val="0"/>
              </a:spcAft>
              <a:buClr>
                <a:srgbClr val="C00000"/>
              </a:buClr>
              <a:buFont typeface="Arial" charset="0"/>
              <a:buChar char="•"/>
            </a:pPr>
            <a:r>
              <a:rPr lang="en-GB" sz="2800" dirty="0">
                <a:solidFill>
                  <a:srgbClr val="0033CC"/>
                </a:solidFill>
              </a:rPr>
              <a:t>There is a new </a:t>
            </a:r>
            <a:r>
              <a:rPr lang="en-GB" sz="2800" dirty="0" smtClean="0">
                <a:solidFill>
                  <a:srgbClr val="0033CC"/>
                </a:solidFill>
              </a:rPr>
              <a:t>system </a:t>
            </a:r>
            <a:r>
              <a:rPr lang="en-GB" sz="2800" dirty="0">
                <a:solidFill>
                  <a:srgbClr val="0033CC"/>
                </a:solidFill>
              </a:rPr>
              <a:t>for vitamin ordering, auditing and redemption.</a:t>
            </a:r>
          </a:p>
          <a:p>
            <a:pPr eaLnBrk="1" fontAlgn="base" hangingPunct="1">
              <a:spcBef>
                <a:spcPct val="0"/>
              </a:spcBef>
              <a:spcAft>
                <a:spcPct val="0"/>
              </a:spcAft>
              <a:buClr>
                <a:srgbClr val="C00000"/>
              </a:buClr>
              <a:buFont typeface="Arial" charset="0"/>
              <a:buChar char="•"/>
            </a:pPr>
            <a:endParaRPr lang="en-GB" sz="2800" dirty="0">
              <a:solidFill>
                <a:srgbClr val="C00000"/>
              </a:solidFill>
            </a:endParaRPr>
          </a:p>
        </p:txBody>
      </p:sp>
    </p:spTree>
    <p:extLst>
      <p:ext uri="{BB962C8B-B14F-4D97-AF65-F5344CB8AC3E}">
        <p14:creationId xmlns:p14="http://schemas.microsoft.com/office/powerpoint/2010/main" val="27750712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342900" lvl="0" indent="-342900" algn="l">
              <a:spcBef>
                <a:spcPct val="20000"/>
              </a:spcBef>
              <a:spcAft>
                <a:spcPts val="0"/>
              </a:spcAft>
            </a:pPr>
            <a:r>
              <a:rPr lang="en-US" sz="3600" b="1" dirty="0">
                <a:ea typeface="Times New Roman"/>
              </a:rPr>
              <a:t>Why are the vitamins needed?</a:t>
            </a:r>
            <a:r>
              <a:rPr lang="en-GB" sz="3600" dirty="0">
                <a:latin typeface="Times New Roman"/>
                <a:ea typeface="Times New Roman"/>
              </a:rPr>
              <a:t/>
            </a:r>
            <a:br>
              <a:rPr lang="en-GB" sz="3600" dirty="0">
                <a:latin typeface="Times New Roman"/>
                <a:ea typeface="Times New Roman"/>
              </a:rPr>
            </a:br>
            <a:endParaRPr lang="en-GB" dirty="0"/>
          </a:p>
        </p:txBody>
      </p:sp>
      <p:sp>
        <p:nvSpPr>
          <p:cNvPr id="3" name="Content Placeholder 2"/>
          <p:cNvSpPr>
            <a:spLocks noGrp="1"/>
          </p:cNvSpPr>
          <p:nvPr>
            <p:ph idx="1"/>
          </p:nvPr>
        </p:nvSpPr>
        <p:spPr>
          <a:xfrm>
            <a:off x="323528" y="1052736"/>
            <a:ext cx="8229600" cy="3886200"/>
          </a:xfrm>
        </p:spPr>
        <p:txBody>
          <a:bodyPr/>
          <a:lstStyle/>
          <a:p>
            <a:pPr>
              <a:spcAft>
                <a:spcPts val="0"/>
              </a:spcAft>
            </a:pPr>
            <a:r>
              <a:rPr lang="en-US" dirty="0" smtClean="0">
                <a:solidFill>
                  <a:srgbClr val="FF0000"/>
                </a:solidFill>
                <a:ea typeface="Times New Roman"/>
              </a:rPr>
              <a:t>Healthy </a:t>
            </a:r>
            <a:r>
              <a:rPr lang="en-US" dirty="0">
                <a:solidFill>
                  <a:srgbClr val="FF0000"/>
                </a:solidFill>
                <a:ea typeface="Times New Roman"/>
              </a:rPr>
              <a:t>Start vitamins are important because:</a:t>
            </a:r>
            <a:endParaRPr lang="en-GB" sz="3600" dirty="0">
              <a:solidFill>
                <a:srgbClr val="FF0000"/>
              </a:solidFill>
              <a:latin typeface="Times New Roman"/>
              <a:ea typeface="Times New Roman"/>
            </a:endParaRPr>
          </a:p>
          <a:p>
            <a:pPr lvl="0">
              <a:spcAft>
                <a:spcPts val="0"/>
              </a:spcAft>
              <a:buFont typeface="Wingdings"/>
              <a:buChar char=""/>
            </a:pPr>
            <a:r>
              <a:rPr lang="en-US" sz="2400" dirty="0">
                <a:ea typeface="Times New Roman"/>
              </a:rPr>
              <a:t>8% of children under five in the UK don’t have enough vitamin A in their </a:t>
            </a:r>
            <a:r>
              <a:rPr lang="en-US" sz="2400" dirty="0" smtClean="0">
                <a:ea typeface="Times New Roman"/>
              </a:rPr>
              <a:t>diet</a:t>
            </a:r>
            <a:endParaRPr lang="en-GB" sz="2400" dirty="0">
              <a:latin typeface="Times New Roman"/>
              <a:ea typeface="Times New Roman"/>
            </a:endParaRPr>
          </a:p>
          <a:p>
            <a:pPr lvl="0">
              <a:spcAft>
                <a:spcPts val="0"/>
              </a:spcAft>
              <a:buFont typeface="Wingdings"/>
              <a:buChar char=""/>
            </a:pPr>
            <a:r>
              <a:rPr lang="en-US" sz="2400" dirty="0">
                <a:solidFill>
                  <a:srgbClr val="FF0000"/>
                </a:solidFill>
                <a:ea typeface="Times New Roman"/>
              </a:rPr>
              <a:t>families in lower-income groups tend to have less vitamin C in their </a:t>
            </a:r>
            <a:r>
              <a:rPr lang="en-US" sz="2400" dirty="0" smtClean="0">
                <a:solidFill>
                  <a:srgbClr val="FF0000"/>
                </a:solidFill>
                <a:ea typeface="Times New Roman"/>
              </a:rPr>
              <a:t>diet</a:t>
            </a:r>
            <a:endParaRPr lang="en-GB" sz="2400" dirty="0">
              <a:solidFill>
                <a:srgbClr val="FF0000"/>
              </a:solidFill>
              <a:latin typeface="Times New Roman"/>
              <a:ea typeface="Times New Roman"/>
            </a:endParaRPr>
          </a:p>
          <a:p>
            <a:pPr lvl="0">
              <a:spcAft>
                <a:spcPts val="0"/>
              </a:spcAft>
              <a:buFont typeface="Wingdings"/>
              <a:buChar char=""/>
            </a:pPr>
            <a:r>
              <a:rPr lang="en-US" sz="2400" dirty="0">
                <a:ea typeface="Times New Roman"/>
              </a:rPr>
              <a:t>all pregnant and breastfeeding women and young children are at risk of vitamin D </a:t>
            </a:r>
            <a:r>
              <a:rPr lang="en-US" sz="2400" dirty="0" smtClean="0">
                <a:ea typeface="Times New Roman"/>
              </a:rPr>
              <a:t>deficiency </a:t>
            </a:r>
            <a:r>
              <a:rPr lang="en-US" sz="2400" dirty="0">
                <a:ea typeface="Times New Roman"/>
              </a:rPr>
              <a:t>(teenagers, younger women and those from ethnic minorities are particularly at risk</a:t>
            </a:r>
            <a:r>
              <a:rPr lang="en-US" sz="2400" dirty="0" smtClean="0">
                <a:ea typeface="Times New Roman"/>
              </a:rPr>
              <a:t>).</a:t>
            </a:r>
            <a:endParaRPr lang="en-GB" sz="2400" dirty="0">
              <a:latin typeface="Times New Roman"/>
              <a:ea typeface="Times New Roman"/>
            </a:endParaRPr>
          </a:p>
          <a:p>
            <a:pPr marL="0" indent="0" algn="ctr">
              <a:lnSpc>
                <a:spcPct val="115000"/>
              </a:lnSpc>
              <a:spcAft>
                <a:spcPts val="0"/>
              </a:spcAft>
              <a:buNone/>
            </a:pPr>
            <a:r>
              <a:rPr lang="en-GB" sz="2400" i="1" dirty="0">
                <a:solidFill>
                  <a:srgbClr val="FF0000"/>
                </a:solidFill>
                <a:ea typeface="Calibri"/>
                <a:cs typeface="Times New Roman"/>
              </a:rPr>
              <a:t>Children who are having 500ml or more of formula a day </a:t>
            </a:r>
            <a:r>
              <a:rPr lang="en-GB" sz="2400" b="1" i="1" dirty="0">
                <a:solidFill>
                  <a:srgbClr val="FF0000"/>
                </a:solidFill>
                <a:ea typeface="Calibri"/>
                <a:cs typeface="Times New Roman"/>
              </a:rPr>
              <a:t>do not </a:t>
            </a:r>
            <a:r>
              <a:rPr lang="en-GB" sz="2400" i="1" dirty="0">
                <a:solidFill>
                  <a:srgbClr val="FF0000"/>
                </a:solidFill>
                <a:ea typeface="Calibri"/>
                <a:cs typeface="Times New Roman"/>
              </a:rPr>
              <a:t>need Healthy Start </a:t>
            </a:r>
            <a:r>
              <a:rPr lang="en-GB" sz="2400" i="1" dirty="0" smtClean="0">
                <a:solidFill>
                  <a:srgbClr val="FF0000"/>
                </a:solidFill>
                <a:ea typeface="Calibri"/>
                <a:cs typeface="Times New Roman"/>
              </a:rPr>
              <a:t>vitamins</a:t>
            </a:r>
            <a:endParaRPr lang="en-GB" sz="2400" dirty="0">
              <a:latin typeface="Calibri"/>
              <a:ea typeface="Calibri"/>
              <a:cs typeface="Times New Roman"/>
            </a:endParaRPr>
          </a:p>
          <a:p>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6216" y="476672"/>
            <a:ext cx="2368707" cy="1617014"/>
          </a:xfrm>
          <a:prstGeom prst="rect">
            <a:avLst/>
          </a:prstGeom>
        </p:spPr>
      </p:pic>
    </p:spTree>
    <p:extLst>
      <p:ext uri="{BB962C8B-B14F-4D97-AF65-F5344CB8AC3E}">
        <p14:creationId xmlns:p14="http://schemas.microsoft.com/office/powerpoint/2010/main" val="230411157"/>
      </p:ext>
    </p:extLst>
  </p:cSld>
  <p:clrMapOvr>
    <a:masterClrMapping/>
  </p:clrMapOvr>
  <p:timing>
    <p:tnLst>
      <p:par>
        <p:cTn id="1" dur="indefinite" restart="never" nodeType="tmRoot"/>
      </p:par>
    </p:tnLst>
  </p:timing>
</p:sld>
</file>

<file path=ppt/theme/theme1.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456</TotalTime>
  <Words>2178</Words>
  <Application>Microsoft Office PowerPoint</Application>
  <PresentationFormat>On-screen Show (4:3)</PresentationFormat>
  <Paragraphs>261</Paragraphs>
  <Slides>40</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42" baseType="lpstr">
      <vt:lpstr>2_Default Design</vt:lpstr>
      <vt:lpstr>MapInfo Map</vt:lpstr>
      <vt:lpstr>PowerPoint Presentation</vt:lpstr>
      <vt:lpstr>Public Health Priorities for 0-5 years</vt:lpstr>
      <vt:lpstr>PowerPoint Presentation</vt:lpstr>
      <vt:lpstr>PowerPoint Presentation</vt:lpstr>
      <vt:lpstr>PowerPoint Presentation</vt:lpstr>
      <vt:lpstr>The Vouchers</vt:lpstr>
      <vt:lpstr>Who is eligible?</vt:lpstr>
      <vt:lpstr>Vitamins</vt:lpstr>
      <vt:lpstr>Why are the vitamins needed? </vt:lpstr>
      <vt:lpstr>Vitamin D</vt:lpstr>
      <vt:lpstr>PowerPoint Presentation</vt:lpstr>
      <vt:lpstr>Reasons for increasing vit D deficiency </vt:lpstr>
      <vt:lpstr>Chief Medical Officer’s report 2012</vt:lpstr>
      <vt:lpstr>NICE Guidance – PH11 (2008)</vt:lpstr>
      <vt:lpstr>National developments in the scheme</vt:lpstr>
      <vt:lpstr>New developments in Solihull</vt:lpstr>
      <vt:lpstr>New System for ordering vitamins</vt:lpstr>
      <vt:lpstr> Healthy Start Champions</vt:lpstr>
      <vt:lpstr>Children’s Vitamin Drops</vt:lpstr>
      <vt:lpstr>Vitamin Supply</vt:lpstr>
      <vt:lpstr>PowerPoint Presentation</vt:lpstr>
      <vt:lpstr>PowerPoint Presentation</vt:lpstr>
      <vt:lpstr>Process to distribute vitamins</vt:lpstr>
      <vt:lpstr>PowerPoint Presentation</vt:lpstr>
      <vt:lpstr>However…..</vt:lpstr>
      <vt:lpstr>PowerPoint Presentation</vt:lpstr>
      <vt:lpstr>PowerPoint Presentation</vt:lpstr>
      <vt:lpstr>PowerPoint Presentation</vt:lpstr>
      <vt:lpstr>PowerPoint Presentation</vt:lpstr>
      <vt:lpstr>The Sale of Healthy Start Vitamins </vt:lpstr>
      <vt:lpstr>How are the vitamins to be stored? </vt:lpstr>
      <vt:lpstr>Stock Rotation </vt:lpstr>
      <vt:lpstr>Expired Product</vt:lpstr>
      <vt:lpstr>PowerPoint Presentation</vt:lpstr>
      <vt:lpstr>Audit Process</vt:lpstr>
      <vt:lpstr>PowerPoint Presentation</vt:lpstr>
      <vt:lpstr>PowerPoint Presentation</vt:lpstr>
      <vt:lpstr>Record Log</vt:lpstr>
      <vt:lpstr>Infant Feeding Messages</vt:lpstr>
      <vt:lpstr>Any questions?</vt:lpstr>
    </vt:vector>
  </TitlesOfParts>
  <Company>Solihull MBC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Milnes</dc:creator>
  <cp:lastModifiedBy>Milnes</cp:lastModifiedBy>
  <cp:revision>14</cp:revision>
  <cp:lastPrinted>2013-10-07T10:35:08Z</cp:lastPrinted>
  <dcterms:created xsi:type="dcterms:W3CDTF">2013-10-07T09:02:56Z</dcterms:created>
  <dcterms:modified xsi:type="dcterms:W3CDTF">2014-11-07T13:34:07Z</dcterms:modified>
</cp:coreProperties>
</file>