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42" y="-7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25A48-392A-4203-90D4-2A2AEBC74C09}" type="datetimeFigureOut">
              <a:rPr lang="en-GB" smtClean="0"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FE698-AB21-406F-87BA-59AEE0275B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2913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25A48-392A-4203-90D4-2A2AEBC74C09}" type="datetimeFigureOut">
              <a:rPr lang="en-GB" smtClean="0"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FE698-AB21-406F-87BA-59AEE0275B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272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25A48-392A-4203-90D4-2A2AEBC74C09}" type="datetimeFigureOut">
              <a:rPr lang="en-GB" smtClean="0"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FE698-AB21-406F-87BA-59AEE0275B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4730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25A48-392A-4203-90D4-2A2AEBC74C09}" type="datetimeFigureOut">
              <a:rPr lang="en-GB" smtClean="0"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FE698-AB21-406F-87BA-59AEE0275B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7094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25A48-392A-4203-90D4-2A2AEBC74C09}" type="datetimeFigureOut">
              <a:rPr lang="en-GB" smtClean="0"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FE698-AB21-406F-87BA-59AEE0275B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120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25A48-392A-4203-90D4-2A2AEBC74C09}" type="datetimeFigureOut">
              <a:rPr lang="en-GB" smtClean="0"/>
              <a:t>21/11/2014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FE698-AB21-406F-87BA-59AEE0275B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2699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25A48-392A-4203-90D4-2A2AEBC74C09}" type="datetimeFigureOut">
              <a:rPr lang="en-GB" smtClean="0"/>
              <a:t>21/11/2014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FE698-AB21-406F-87BA-59AEE0275B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0352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25A48-392A-4203-90D4-2A2AEBC74C09}" type="datetimeFigureOut">
              <a:rPr lang="en-GB" smtClean="0"/>
              <a:t>21/11/2014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FE698-AB21-406F-87BA-59AEE0275B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7668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25A48-392A-4203-90D4-2A2AEBC74C09}" type="datetimeFigureOut">
              <a:rPr lang="en-GB" smtClean="0"/>
              <a:t>21/11/2014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FE698-AB21-406F-87BA-59AEE0275B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1956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25A48-392A-4203-90D4-2A2AEBC74C09}" type="datetimeFigureOut">
              <a:rPr lang="en-GB" smtClean="0"/>
              <a:t>21/11/2014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FE698-AB21-406F-87BA-59AEE0275B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94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25A48-392A-4203-90D4-2A2AEBC74C09}" type="datetimeFigureOut">
              <a:rPr lang="en-GB" smtClean="0"/>
              <a:t>21/11/2014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FE698-AB21-406F-87BA-59AEE0275B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767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25A48-392A-4203-90D4-2A2AEBC74C09}" type="datetimeFigureOut">
              <a:rPr lang="en-GB" smtClean="0"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FE698-AB21-406F-87BA-59AEE0275B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5006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 rot="5400000">
            <a:off x="2399339" y="551715"/>
            <a:ext cx="1905708" cy="3057239"/>
          </a:xfrm>
          <a:custGeom>
            <a:avLst/>
            <a:gdLst>
              <a:gd name="connsiteX0" fmla="*/ 0 w 3240360"/>
              <a:gd name="connsiteY0" fmla="*/ 0 h 3096344"/>
              <a:gd name="connsiteX1" fmla="*/ 1692188 w 3240360"/>
              <a:gd name="connsiteY1" fmla="*/ 0 h 3096344"/>
              <a:gd name="connsiteX2" fmla="*/ 3240360 w 3240360"/>
              <a:gd name="connsiteY2" fmla="*/ 1548172 h 3096344"/>
              <a:gd name="connsiteX3" fmla="*/ 1692188 w 3240360"/>
              <a:gd name="connsiteY3" fmla="*/ 3096344 h 3096344"/>
              <a:gd name="connsiteX4" fmla="*/ 0 w 3240360"/>
              <a:gd name="connsiteY4" fmla="*/ 3096344 h 3096344"/>
              <a:gd name="connsiteX5" fmla="*/ 1548172 w 3240360"/>
              <a:gd name="connsiteY5" fmla="*/ 1548172 h 3096344"/>
              <a:gd name="connsiteX6" fmla="*/ 0 w 3240360"/>
              <a:gd name="connsiteY6" fmla="*/ 0 h 3096344"/>
              <a:gd name="connsiteX0" fmla="*/ 0 w 3240360"/>
              <a:gd name="connsiteY0" fmla="*/ 0 h 3096344"/>
              <a:gd name="connsiteX1" fmla="*/ 1692188 w 3240360"/>
              <a:gd name="connsiteY1" fmla="*/ 0 h 3096344"/>
              <a:gd name="connsiteX2" fmla="*/ 3240360 w 3240360"/>
              <a:gd name="connsiteY2" fmla="*/ 1548172 h 3096344"/>
              <a:gd name="connsiteX3" fmla="*/ 1692188 w 3240360"/>
              <a:gd name="connsiteY3" fmla="*/ 3096344 h 3096344"/>
              <a:gd name="connsiteX4" fmla="*/ 0 w 3240360"/>
              <a:gd name="connsiteY4" fmla="*/ 3096344 h 3096344"/>
              <a:gd name="connsiteX5" fmla="*/ 364141 w 3240360"/>
              <a:gd name="connsiteY5" fmla="*/ 1536449 h 3096344"/>
              <a:gd name="connsiteX6" fmla="*/ 0 w 3240360"/>
              <a:gd name="connsiteY6" fmla="*/ 0 h 3096344"/>
              <a:gd name="connsiteX0" fmla="*/ 0 w 3240360"/>
              <a:gd name="connsiteY0" fmla="*/ 0 h 3096344"/>
              <a:gd name="connsiteX1" fmla="*/ 1692188 w 3240360"/>
              <a:gd name="connsiteY1" fmla="*/ 0 h 3096344"/>
              <a:gd name="connsiteX2" fmla="*/ 3240360 w 3240360"/>
              <a:gd name="connsiteY2" fmla="*/ 1548172 h 3096344"/>
              <a:gd name="connsiteX3" fmla="*/ 1692188 w 3240360"/>
              <a:gd name="connsiteY3" fmla="*/ 3096344 h 3096344"/>
              <a:gd name="connsiteX4" fmla="*/ 0 w 3240360"/>
              <a:gd name="connsiteY4" fmla="*/ 3096344 h 3096344"/>
              <a:gd name="connsiteX5" fmla="*/ 434479 w 3240360"/>
              <a:gd name="connsiteY5" fmla="*/ 1524726 h 3096344"/>
              <a:gd name="connsiteX6" fmla="*/ 0 w 3240360"/>
              <a:gd name="connsiteY6" fmla="*/ 0 h 3096344"/>
              <a:gd name="connsiteX0" fmla="*/ 0 w 2454914"/>
              <a:gd name="connsiteY0" fmla="*/ 0 h 3096344"/>
              <a:gd name="connsiteX1" fmla="*/ 1692188 w 2454914"/>
              <a:gd name="connsiteY1" fmla="*/ 0 h 3096344"/>
              <a:gd name="connsiteX2" fmla="*/ 2454914 w 2454914"/>
              <a:gd name="connsiteY2" fmla="*/ 1548172 h 3096344"/>
              <a:gd name="connsiteX3" fmla="*/ 1692188 w 2454914"/>
              <a:gd name="connsiteY3" fmla="*/ 3096344 h 3096344"/>
              <a:gd name="connsiteX4" fmla="*/ 0 w 2454914"/>
              <a:gd name="connsiteY4" fmla="*/ 3096344 h 3096344"/>
              <a:gd name="connsiteX5" fmla="*/ 434479 w 2454914"/>
              <a:gd name="connsiteY5" fmla="*/ 1524726 h 3096344"/>
              <a:gd name="connsiteX6" fmla="*/ 0 w 2454914"/>
              <a:gd name="connsiteY6" fmla="*/ 0 h 3096344"/>
              <a:gd name="connsiteX0" fmla="*/ 0 w 2314238"/>
              <a:gd name="connsiteY0" fmla="*/ 0 h 3096344"/>
              <a:gd name="connsiteX1" fmla="*/ 1692188 w 2314238"/>
              <a:gd name="connsiteY1" fmla="*/ 0 h 3096344"/>
              <a:gd name="connsiteX2" fmla="*/ 2314238 w 2314238"/>
              <a:gd name="connsiteY2" fmla="*/ 1524726 h 3096344"/>
              <a:gd name="connsiteX3" fmla="*/ 1692188 w 2314238"/>
              <a:gd name="connsiteY3" fmla="*/ 3096344 h 3096344"/>
              <a:gd name="connsiteX4" fmla="*/ 0 w 2314238"/>
              <a:gd name="connsiteY4" fmla="*/ 3096344 h 3096344"/>
              <a:gd name="connsiteX5" fmla="*/ 434479 w 2314238"/>
              <a:gd name="connsiteY5" fmla="*/ 1524726 h 3096344"/>
              <a:gd name="connsiteX6" fmla="*/ 0 w 2314238"/>
              <a:gd name="connsiteY6" fmla="*/ 0 h 3096344"/>
              <a:gd name="connsiteX0" fmla="*/ 165776 w 2480014"/>
              <a:gd name="connsiteY0" fmla="*/ 0 h 3108067"/>
              <a:gd name="connsiteX1" fmla="*/ 1857964 w 2480014"/>
              <a:gd name="connsiteY1" fmla="*/ 0 h 3108067"/>
              <a:gd name="connsiteX2" fmla="*/ 2480014 w 2480014"/>
              <a:gd name="connsiteY2" fmla="*/ 1524726 h 3108067"/>
              <a:gd name="connsiteX3" fmla="*/ 1857964 w 2480014"/>
              <a:gd name="connsiteY3" fmla="*/ 3096344 h 3108067"/>
              <a:gd name="connsiteX4" fmla="*/ 0 w 2480014"/>
              <a:gd name="connsiteY4" fmla="*/ 3108067 h 3108067"/>
              <a:gd name="connsiteX5" fmla="*/ 600255 w 2480014"/>
              <a:gd name="connsiteY5" fmla="*/ 1524726 h 3108067"/>
              <a:gd name="connsiteX6" fmla="*/ 165776 w 2480014"/>
              <a:gd name="connsiteY6" fmla="*/ 0 h 3108067"/>
              <a:gd name="connsiteX0" fmla="*/ 30140 w 2480014"/>
              <a:gd name="connsiteY0" fmla="*/ 0 h 3108068"/>
              <a:gd name="connsiteX1" fmla="*/ 1857964 w 2480014"/>
              <a:gd name="connsiteY1" fmla="*/ 1 h 3108068"/>
              <a:gd name="connsiteX2" fmla="*/ 2480014 w 2480014"/>
              <a:gd name="connsiteY2" fmla="*/ 1524727 h 3108068"/>
              <a:gd name="connsiteX3" fmla="*/ 1857964 w 2480014"/>
              <a:gd name="connsiteY3" fmla="*/ 3096345 h 3108068"/>
              <a:gd name="connsiteX4" fmla="*/ 0 w 2480014"/>
              <a:gd name="connsiteY4" fmla="*/ 3108068 h 3108068"/>
              <a:gd name="connsiteX5" fmla="*/ 600255 w 2480014"/>
              <a:gd name="connsiteY5" fmla="*/ 1524727 h 3108068"/>
              <a:gd name="connsiteX6" fmla="*/ 30140 w 2480014"/>
              <a:gd name="connsiteY6" fmla="*/ 0 h 3108068"/>
              <a:gd name="connsiteX0" fmla="*/ 0 w 2449874"/>
              <a:gd name="connsiteY0" fmla="*/ 0 h 3108068"/>
              <a:gd name="connsiteX1" fmla="*/ 1827824 w 2449874"/>
              <a:gd name="connsiteY1" fmla="*/ 1 h 3108068"/>
              <a:gd name="connsiteX2" fmla="*/ 2449874 w 2449874"/>
              <a:gd name="connsiteY2" fmla="*/ 1524727 h 3108068"/>
              <a:gd name="connsiteX3" fmla="*/ 1827824 w 2449874"/>
              <a:gd name="connsiteY3" fmla="*/ 3096345 h 3108068"/>
              <a:gd name="connsiteX4" fmla="*/ 15071 w 2449874"/>
              <a:gd name="connsiteY4" fmla="*/ 3108068 h 3108068"/>
              <a:gd name="connsiteX5" fmla="*/ 570115 w 2449874"/>
              <a:gd name="connsiteY5" fmla="*/ 1524727 h 3108068"/>
              <a:gd name="connsiteX6" fmla="*/ 0 w 2449874"/>
              <a:gd name="connsiteY6" fmla="*/ 0 h 3108068"/>
              <a:gd name="connsiteX0" fmla="*/ 0 w 2449874"/>
              <a:gd name="connsiteY0" fmla="*/ 0 h 3108068"/>
              <a:gd name="connsiteX1" fmla="*/ 1827824 w 2449874"/>
              <a:gd name="connsiteY1" fmla="*/ 1 h 3108068"/>
              <a:gd name="connsiteX2" fmla="*/ 2449874 w 2449874"/>
              <a:gd name="connsiteY2" fmla="*/ 1524727 h 3108068"/>
              <a:gd name="connsiteX3" fmla="*/ 1767546 w 2449874"/>
              <a:gd name="connsiteY3" fmla="*/ 3096345 h 3108068"/>
              <a:gd name="connsiteX4" fmla="*/ 15071 w 2449874"/>
              <a:gd name="connsiteY4" fmla="*/ 3108068 h 3108068"/>
              <a:gd name="connsiteX5" fmla="*/ 570115 w 2449874"/>
              <a:gd name="connsiteY5" fmla="*/ 1524727 h 3108068"/>
              <a:gd name="connsiteX6" fmla="*/ 0 w 2449874"/>
              <a:gd name="connsiteY6" fmla="*/ 0 h 3108068"/>
              <a:gd name="connsiteX0" fmla="*/ 0 w 2449874"/>
              <a:gd name="connsiteY0" fmla="*/ 0 h 3108068"/>
              <a:gd name="connsiteX1" fmla="*/ 1827824 w 2449874"/>
              <a:gd name="connsiteY1" fmla="*/ 1 h 3108068"/>
              <a:gd name="connsiteX2" fmla="*/ 2449874 w 2449874"/>
              <a:gd name="connsiteY2" fmla="*/ 1524727 h 3108068"/>
              <a:gd name="connsiteX3" fmla="*/ 1812761 w 2449874"/>
              <a:gd name="connsiteY3" fmla="*/ 3096345 h 3108068"/>
              <a:gd name="connsiteX4" fmla="*/ 15071 w 2449874"/>
              <a:gd name="connsiteY4" fmla="*/ 3108068 h 3108068"/>
              <a:gd name="connsiteX5" fmla="*/ 570115 w 2449874"/>
              <a:gd name="connsiteY5" fmla="*/ 1524727 h 3108068"/>
              <a:gd name="connsiteX6" fmla="*/ 0 w 2449874"/>
              <a:gd name="connsiteY6" fmla="*/ 0 h 3108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9874" h="3108068">
                <a:moveTo>
                  <a:pt x="0" y="0"/>
                </a:moveTo>
                <a:lnTo>
                  <a:pt x="1827824" y="1"/>
                </a:lnTo>
                <a:lnTo>
                  <a:pt x="2449874" y="1524727"/>
                </a:lnTo>
                <a:lnTo>
                  <a:pt x="1812761" y="3096345"/>
                </a:lnTo>
                <a:lnTo>
                  <a:pt x="15071" y="3108068"/>
                </a:lnTo>
                <a:lnTo>
                  <a:pt x="570115" y="152472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lIns="108000" tIns="36000" rIns="0" bIns="36000" rtlCol="0" anchor="ctr"/>
          <a:lstStyle/>
          <a:p>
            <a:pPr algn="ctr"/>
            <a:r>
              <a:rPr lang="en-GB" sz="1000" dirty="0" smtClean="0">
                <a:solidFill>
                  <a:schemeClr val="tx1"/>
                </a:solidFill>
              </a:rPr>
              <a:t>The </a:t>
            </a:r>
            <a:r>
              <a:rPr lang="en-GB" sz="1000" dirty="0">
                <a:solidFill>
                  <a:schemeClr val="tx1"/>
                </a:solidFill>
              </a:rPr>
              <a:t>Knowledge and Evidence Team monitor the NICE website for the release of new guidance and update the spreadsheet for presentation at the NICER Group </a:t>
            </a:r>
            <a:r>
              <a:rPr lang="en-GB" sz="1000" dirty="0" smtClean="0">
                <a:solidFill>
                  <a:schemeClr val="tx1"/>
                </a:solidFill>
              </a:rPr>
              <a:t>meeting </a:t>
            </a:r>
            <a:r>
              <a:rPr lang="en-GB" sz="1000" dirty="0">
                <a:solidFill>
                  <a:schemeClr val="tx1"/>
                </a:solidFill>
              </a:rPr>
              <a:t>where the group will decide if the guidance is relevant to Public </a:t>
            </a:r>
            <a:r>
              <a:rPr lang="en-GB" sz="1000" dirty="0" smtClean="0">
                <a:solidFill>
                  <a:schemeClr val="tx1"/>
                </a:solidFill>
              </a:rPr>
              <a:t>Health</a:t>
            </a: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5" name="Pentagon 4"/>
          <p:cNvSpPr/>
          <p:nvPr/>
        </p:nvSpPr>
        <p:spPr>
          <a:xfrm rot="5400000">
            <a:off x="2913892" y="-505548"/>
            <a:ext cx="864096" cy="3044733"/>
          </a:xfrm>
          <a:prstGeom prst="homePlat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1000" dirty="0" smtClean="0">
                <a:solidFill>
                  <a:schemeClr val="tx1"/>
                </a:solidFill>
              </a:rPr>
              <a:t>NICE issue new guidance via their website</a:t>
            </a: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11" name="Chevron 3"/>
          <p:cNvSpPr/>
          <p:nvPr/>
        </p:nvSpPr>
        <p:spPr>
          <a:xfrm rot="5400000">
            <a:off x="2419214" y="2042063"/>
            <a:ext cx="1894267" cy="3085549"/>
          </a:xfrm>
          <a:custGeom>
            <a:avLst/>
            <a:gdLst>
              <a:gd name="connsiteX0" fmla="*/ 0 w 3240360"/>
              <a:gd name="connsiteY0" fmla="*/ 0 h 3096344"/>
              <a:gd name="connsiteX1" fmla="*/ 1692188 w 3240360"/>
              <a:gd name="connsiteY1" fmla="*/ 0 h 3096344"/>
              <a:gd name="connsiteX2" fmla="*/ 3240360 w 3240360"/>
              <a:gd name="connsiteY2" fmla="*/ 1548172 h 3096344"/>
              <a:gd name="connsiteX3" fmla="*/ 1692188 w 3240360"/>
              <a:gd name="connsiteY3" fmla="*/ 3096344 h 3096344"/>
              <a:gd name="connsiteX4" fmla="*/ 0 w 3240360"/>
              <a:gd name="connsiteY4" fmla="*/ 3096344 h 3096344"/>
              <a:gd name="connsiteX5" fmla="*/ 1548172 w 3240360"/>
              <a:gd name="connsiteY5" fmla="*/ 1548172 h 3096344"/>
              <a:gd name="connsiteX6" fmla="*/ 0 w 3240360"/>
              <a:gd name="connsiteY6" fmla="*/ 0 h 3096344"/>
              <a:gd name="connsiteX0" fmla="*/ 0 w 3240360"/>
              <a:gd name="connsiteY0" fmla="*/ 0 h 3096344"/>
              <a:gd name="connsiteX1" fmla="*/ 1692188 w 3240360"/>
              <a:gd name="connsiteY1" fmla="*/ 0 h 3096344"/>
              <a:gd name="connsiteX2" fmla="*/ 3240360 w 3240360"/>
              <a:gd name="connsiteY2" fmla="*/ 1548172 h 3096344"/>
              <a:gd name="connsiteX3" fmla="*/ 1692188 w 3240360"/>
              <a:gd name="connsiteY3" fmla="*/ 3096344 h 3096344"/>
              <a:gd name="connsiteX4" fmla="*/ 0 w 3240360"/>
              <a:gd name="connsiteY4" fmla="*/ 3096344 h 3096344"/>
              <a:gd name="connsiteX5" fmla="*/ 364141 w 3240360"/>
              <a:gd name="connsiteY5" fmla="*/ 1536449 h 3096344"/>
              <a:gd name="connsiteX6" fmla="*/ 0 w 3240360"/>
              <a:gd name="connsiteY6" fmla="*/ 0 h 3096344"/>
              <a:gd name="connsiteX0" fmla="*/ 0 w 3240360"/>
              <a:gd name="connsiteY0" fmla="*/ 0 h 3096344"/>
              <a:gd name="connsiteX1" fmla="*/ 1692188 w 3240360"/>
              <a:gd name="connsiteY1" fmla="*/ 0 h 3096344"/>
              <a:gd name="connsiteX2" fmla="*/ 3240360 w 3240360"/>
              <a:gd name="connsiteY2" fmla="*/ 1548172 h 3096344"/>
              <a:gd name="connsiteX3" fmla="*/ 1692188 w 3240360"/>
              <a:gd name="connsiteY3" fmla="*/ 3096344 h 3096344"/>
              <a:gd name="connsiteX4" fmla="*/ 0 w 3240360"/>
              <a:gd name="connsiteY4" fmla="*/ 3096344 h 3096344"/>
              <a:gd name="connsiteX5" fmla="*/ 434479 w 3240360"/>
              <a:gd name="connsiteY5" fmla="*/ 1524726 h 3096344"/>
              <a:gd name="connsiteX6" fmla="*/ 0 w 3240360"/>
              <a:gd name="connsiteY6" fmla="*/ 0 h 3096344"/>
              <a:gd name="connsiteX0" fmla="*/ 0 w 2454914"/>
              <a:gd name="connsiteY0" fmla="*/ 0 h 3096344"/>
              <a:gd name="connsiteX1" fmla="*/ 1692188 w 2454914"/>
              <a:gd name="connsiteY1" fmla="*/ 0 h 3096344"/>
              <a:gd name="connsiteX2" fmla="*/ 2454914 w 2454914"/>
              <a:gd name="connsiteY2" fmla="*/ 1548172 h 3096344"/>
              <a:gd name="connsiteX3" fmla="*/ 1692188 w 2454914"/>
              <a:gd name="connsiteY3" fmla="*/ 3096344 h 3096344"/>
              <a:gd name="connsiteX4" fmla="*/ 0 w 2454914"/>
              <a:gd name="connsiteY4" fmla="*/ 3096344 h 3096344"/>
              <a:gd name="connsiteX5" fmla="*/ 434479 w 2454914"/>
              <a:gd name="connsiteY5" fmla="*/ 1524726 h 3096344"/>
              <a:gd name="connsiteX6" fmla="*/ 0 w 2454914"/>
              <a:gd name="connsiteY6" fmla="*/ 0 h 3096344"/>
              <a:gd name="connsiteX0" fmla="*/ 0 w 2314238"/>
              <a:gd name="connsiteY0" fmla="*/ 0 h 3096344"/>
              <a:gd name="connsiteX1" fmla="*/ 1692188 w 2314238"/>
              <a:gd name="connsiteY1" fmla="*/ 0 h 3096344"/>
              <a:gd name="connsiteX2" fmla="*/ 2314238 w 2314238"/>
              <a:gd name="connsiteY2" fmla="*/ 1524726 h 3096344"/>
              <a:gd name="connsiteX3" fmla="*/ 1692188 w 2314238"/>
              <a:gd name="connsiteY3" fmla="*/ 3096344 h 3096344"/>
              <a:gd name="connsiteX4" fmla="*/ 0 w 2314238"/>
              <a:gd name="connsiteY4" fmla="*/ 3096344 h 3096344"/>
              <a:gd name="connsiteX5" fmla="*/ 434479 w 2314238"/>
              <a:gd name="connsiteY5" fmla="*/ 1524726 h 3096344"/>
              <a:gd name="connsiteX6" fmla="*/ 0 w 2314238"/>
              <a:gd name="connsiteY6" fmla="*/ 0 h 3096344"/>
              <a:gd name="connsiteX0" fmla="*/ 165776 w 2480014"/>
              <a:gd name="connsiteY0" fmla="*/ 0 h 3108067"/>
              <a:gd name="connsiteX1" fmla="*/ 1857964 w 2480014"/>
              <a:gd name="connsiteY1" fmla="*/ 0 h 3108067"/>
              <a:gd name="connsiteX2" fmla="*/ 2480014 w 2480014"/>
              <a:gd name="connsiteY2" fmla="*/ 1524726 h 3108067"/>
              <a:gd name="connsiteX3" fmla="*/ 1857964 w 2480014"/>
              <a:gd name="connsiteY3" fmla="*/ 3096344 h 3108067"/>
              <a:gd name="connsiteX4" fmla="*/ 0 w 2480014"/>
              <a:gd name="connsiteY4" fmla="*/ 3108067 h 3108067"/>
              <a:gd name="connsiteX5" fmla="*/ 600255 w 2480014"/>
              <a:gd name="connsiteY5" fmla="*/ 1524726 h 3108067"/>
              <a:gd name="connsiteX6" fmla="*/ 165776 w 2480014"/>
              <a:gd name="connsiteY6" fmla="*/ 0 h 3108067"/>
              <a:gd name="connsiteX0" fmla="*/ 30140 w 2480014"/>
              <a:gd name="connsiteY0" fmla="*/ 0 h 3108068"/>
              <a:gd name="connsiteX1" fmla="*/ 1857964 w 2480014"/>
              <a:gd name="connsiteY1" fmla="*/ 1 h 3108068"/>
              <a:gd name="connsiteX2" fmla="*/ 2480014 w 2480014"/>
              <a:gd name="connsiteY2" fmla="*/ 1524727 h 3108068"/>
              <a:gd name="connsiteX3" fmla="*/ 1857964 w 2480014"/>
              <a:gd name="connsiteY3" fmla="*/ 3096345 h 3108068"/>
              <a:gd name="connsiteX4" fmla="*/ 0 w 2480014"/>
              <a:gd name="connsiteY4" fmla="*/ 3108068 h 3108068"/>
              <a:gd name="connsiteX5" fmla="*/ 600255 w 2480014"/>
              <a:gd name="connsiteY5" fmla="*/ 1524727 h 3108068"/>
              <a:gd name="connsiteX6" fmla="*/ 30140 w 2480014"/>
              <a:gd name="connsiteY6" fmla="*/ 0 h 3108068"/>
              <a:gd name="connsiteX0" fmla="*/ 0 w 2449874"/>
              <a:gd name="connsiteY0" fmla="*/ 0 h 3108068"/>
              <a:gd name="connsiteX1" fmla="*/ 1827824 w 2449874"/>
              <a:gd name="connsiteY1" fmla="*/ 1 h 3108068"/>
              <a:gd name="connsiteX2" fmla="*/ 2449874 w 2449874"/>
              <a:gd name="connsiteY2" fmla="*/ 1524727 h 3108068"/>
              <a:gd name="connsiteX3" fmla="*/ 1827824 w 2449874"/>
              <a:gd name="connsiteY3" fmla="*/ 3096345 h 3108068"/>
              <a:gd name="connsiteX4" fmla="*/ 15071 w 2449874"/>
              <a:gd name="connsiteY4" fmla="*/ 3108068 h 3108068"/>
              <a:gd name="connsiteX5" fmla="*/ 570115 w 2449874"/>
              <a:gd name="connsiteY5" fmla="*/ 1524727 h 3108068"/>
              <a:gd name="connsiteX6" fmla="*/ 0 w 2449874"/>
              <a:gd name="connsiteY6" fmla="*/ 0 h 3108068"/>
              <a:gd name="connsiteX0" fmla="*/ 0 w 2449874"/>
              <a:gd name="connsiteY0" fmla="*/ 0 h 3108068"/>
              <a:gd name="connsiteX1" fmla="*/ 1827824 w 2449874"/>
              <a:gd name="connsiteY1" fmla="*/ 1 h 3108068"/>
              <a:gd name="connsiteX2" fmla="*/ 2449874 w 2449874"/>
              <a:gd name="connsiteY2" fmla="*/ 1524727 h 3108068"/>
              <a:gd name="connsiteX3" fmla="*/ 1827824 w 2449874"/>
              <a:gd name="connsiteY3" fmla="*/ 3096345 h 3108068"/>
              <a:gd name="connsiteX4" fmla="*/ 15071 w 2449874"/>
              <a:gd name="connsiteY4" fmla="*/ 3108068 h 3108068"/>
              <a:gd name="connsiteX5" fmla="*/ 660539 w 2449874"/>
              <a:gd name="connsiteY5" fmla="*/ 1524727 h 3108068"/>
              <a:gd name="connsiteX6" fmla="*/ 0 w 2449874"/>
              <a:gd name="connsiteY6" fmla="*/ 0 h 3108068"/>
              <a:gd name="connsiteX0" fmla="*/ 0 w 2449874"/>
              <a:gd name="connsiteY0" fmla="*/ 0 h 3108068"/>
              <a:gd name="connsiteX1" fmla="*/ 1827824 w 2449874"/>
              <a:gd name="connsiteY1" fmla="*/ 1 h 3108068"/>
              <a:gd name="connsiteX2" fmla="*/ 2449874 w 2449874"/>
              <a:gd name="connsiteY2" fmla="*/ 1524727 h 3108068"/>
              <a:gd name="connsiteX3" fmla="*/ 1827824 w 2449874"/>
              <a:gd name="connsiteY3" fmla="*/ 3096345 h 3108068"/>
              <a:gd name="connsiteX4" fmla="*/ 15071 w 2449874"/>
              <a:gd name="connsiteY4" fmla="*/ 3108068 h 3108068"/>
              <a:gd name="connsiteX5" fmla="*/ 34056 w 2449874"/>
              <a:gd name="connsiteY5" fmla="*/ 3057154 h 3108068"/>
              <a:gd name="connsiteX6" fmla="*/ 660539 w 2449874"/>
              <a:gd name="connsiteY6" fmla="*/ 1524727 h 3108068"/>
              <a:gd name="connsiteX7" fmla="*/ 0 w 2449874"/>
              <a:gd name="connsiteY7" fmla="*/ 0 h 3108068"/>
              <a:gd name="connsiteX0" fmla="*/ 30504 w 2435164"/>
              <a:gd name="connsiteY0" fmla="*/ 0 h 3119967"/>
              <a:gd name="connsiteX1" fmla="*/ 1813114 w 2435164"/>
              <a:gd name="connsiteY1" fmla="*/ 11900 h 3119967"/>
              <a:gd name="connsiteX2" fmla="*/ 2435164 w 2435164"/>
              <a:gd name="connsiteY2" fmla="*/ 1536626 h 3119967"/>
              <a:gd name="connsiteX3" fmla="*/ 1813114 w 2435164"/>
              <a:gd name="connsiteY3" fmla="*/ 3108244 h 3119967"/>
              <a:gd name="connsiteX4" fmla="*/ 361 w 2435164"/>
              <a:gd name="connsiteY4" fmla="*/ 3119967 h 3119967"/>
              <a:gd name="connsiteX5" fmla="*/ 19346 w 2435164"/>
              <a:gd name="connsiteY5" fmla="*/ 3069053 h 3119967"/>
              <a:gd name="connsiteX6" fmla="*/ 645829 w 2435164"/>
              <a:gd name="connsiteY6" fmla="*/ 1536626 h 3119967"/>
              <a:gd name="connsiteX7" fmla="*/ 30504 w 2435164"/>
              <a:gd name="connsiteY7" fmla="*/ 0 h 3119967"/>
              <a:gd name="connsiteX0" fmla="*/ 30503 w 2435163"/>
              <a:gd name="connsiteY0" fmla="*/ 11898 h 3131865"/>
              <a:gd name="connsiteX1" fmla="*/ 1798046 w 2435163"/>
              <a:gd name="connsiteY1" fmla="*/ 0 h 3131865"/>
              <a:gd name="connsiteX2" fmla="*/ 2435163 w 2435163"/>
              <a:gd name="connsiteY2" fmla="*/ 1548524 h 3131865"/>
              <a:gd name="connsiteX3" fmla="*/ 1813113 w 2435163"/>
              <a:gd name="connsiteY3" fmla="*/ 3120142 h 3131865"/>
              <a:gd name="connsiteX4" fmla="*/ 360 w 2435163"/>
              <a:gd name="connsiteY4" fmla="*/ 3131865 h 3131865"/>
              <a:gd name="connsiteX5" fmla="*/ 19345 w 2435163"/>
              <a:gd name="connsiteY5" fmla="*/ 3080951 h 3131865"/>
              <a:gd name="connsiteX6" fmla="*/ 645828 w 2435163"/>
              <a:gd name="connsiteY6" fmla="*/ 1548524 h 3131865"/>
              <a:gd name="connsiteX7" fmla="*/ 30503 w 2435163"/>
              <a:gd name="connsiteY7" fmla="*/ 11898 h 3131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5163" h="3131865">
                <a:moveTo>
                  <a:pt x="30503" y="11898"/>
                </a:moveTo>
                <a:lnTo>
                  <a:pt x="1798046" y="0"/>
                </a:lnTo>
                <a:lnTo>
                  <a:pt x="2435163" y="1548524"/>
                </a:lnTo>
                <a:lnTo>
                  <a:pt x="1813113" y="3120142"/>
                </a:lnTo>
                <a:lnTo>
                  <a:pt x="360" y="3131865"/>
                </a:lnTo>
                <a:cubicBezTo>
                  <a:pt x="-3359" y="3118786"/>
                  <a:pt x="23064" y="3094030"/>
                  <a:pt x="19345" y="3080951"/>
                </a:cubicBezTo>
                <a:lnTo>
                  <a:pt x="645828" y="1548524"/>
                </a:lnTo>
                <a:lnTo>
                  <a:pt x="30503" y="1189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lIns="108000" tIns="36000" rIns="0" bIns="36000" rtlCol="0" anchor="ctr"/>
          <a:lstStyle/>
          <a:p>
            <a:pPr algn="ctr"/>
            <a:r>
              <a:rPr lang="en-GB" sz="1000" dirty="0" smtClean="0">
                <a:solidFill>
                  <a:schemeClr val="tx1"/>
                </a:solidFill>
              </a:rPr>
              <a:t>The FY2 summarises the key recommendations in the relevant NICE guidance using the </a:t>
            </a:r>
            <a:r>
              <a:rPr lang="en-GB" sz="1000" dirty="0" err="1" smtClean="0">
                <a:solidFill>
                  <a:schemeClr val="tx1"/>
                </a:solidFill>
              </a:rPr>
              <a:t>proformas</a:t>
            </a:r>
            <a:r>
              <a:rPr lang="en-GB" sz="1000" dirty="0" smtClean="0">
                <a:solidFill>
                  <a:schemeClr val="tx1"/>
                </a:solidFill>
              </a:rPr>
              <a:t>.  The FY2 then circulates the </a:t>
            </a:r>
            <a:r>
              <a:rPr lang="en-GB" sz="1000" dirty="0" err="1" smtClean="0">
                <a:solidFill>
                  <a:schemeClr val="tx1"/>
                </a:solidFill>
              </a:rPr>
              <a:t>proforma</a:t>
            </a:r>
            <a:r>
              <a:rPr lang="en-GB" sz="1000" dirty="0" smtClean="0">
                <a:solidFill>
                  <a:schemeClr val="tx1"/>
                </a:solidFill>
              </a:rPr>
              <a:t> to the relevant commissioners  (</a:t>
            </a:r>
            <a:r>
              <a:rPr lang="en-GB" sz="1000" b="1" dirty="0" smtClean="0">
                <a:solidFill>
                  <a:schemeClr val="tx1"/>
                </a:solidFill>
              </a:rPr>
              <a:t>Commissioners/subject matter experts need a minimum of 3 weeks  to complete)</a:t>
            </a: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12" name="Chevron 3"/>
          <p:cNvSpPr/>
          <p:nvPr/>
        </p:nvSpPr>
        <p:spPr>
          <a:xfrm rot="5400000">
            <a:off x="2503509" y="6513434"/>
            <a:ext cx="1736472" cy="3108067"/>
          </a:xfrm>
          <a:custGeom>
            <a:avLst/>
            <a:gdLst>
              <a:gd name="connsiteX0" fmla="*/ 0 w 3240360"/>
              <a:gd name="connsiteY0" fmla="*/ 0 h 3096344"/>
              <a:gd name="connsiteX1" fmla="*/ 1692188 w 3240360"/>
              <a:gd name="connsiteY1" fmla="*/ 0 h 3096344"/>
              <a:gd name="connsiteX2" fmla="*/ 3240360 w 3240360"/>
              <a:gd name="connsiteY2" fmla="*/ 1548172 h 3096344"/>
              <a:gd name="connsiteX3" fmla="*/ 1692188 w 3240360"/>
              <a:gd name="connsiteY3" fmla="*/ 3096344 h 3096344"/>
              <a:gd name="connsiteX4" fmla="*/ 0 w 3240360"/>
              <a:gd name="connsiteY4" fmla="*/ 3096344 h 3096344"/>
              <a:gd name="connsiteX5" fmla="*/ 1548172 w 3240360"/>
              <a:gd name="connsiteY5" fmla="*/ 1548172 h 3096344"/>
              <a:gd name="connsiteX6" fmla="*/ 0 w 3240360"/>
              <a:gd name="connsiteY6" fmla="*/ 0 h 3096344"/>
              <a:gd name="connsiteX0" fmla="*/ 0 w 3240360"/>
              <a:gd name="connsiteY0" fmla="*/ 0 h 3096344"/>
              <a:gd name="connsiteX1" fmla="*/ 1692188 w 3240360"/>
              <a:gd name="connsiteY1" fmla="*/ 0 h 3096344"/>
              <a:gd name="connsiteX2" fmla="*/ 3240360 w 3240360"/>
              <a:gd name="connsiteY2" fmla="*/ 1548172 h 3096344"/>
              <a:gd name="connsiteX3" fmla="*/ 1692188 w 3240360"/>
              <a:gd name="connsiteY3" fmla="*/ 3096344 h 3096344"/>
              <a:gd name="connsiteX4" fmla="*/ 0 w 3240360"/>
              <a:gd name="connsiteY4" fmla="*/ 3096344 h 3096344"/>
              <a:gd name="connsiteX5" fmla="*/ 364141 w 3240360"/>
              <a:gd name="connsiteY5" fmla="*/ 1536449 h 3096344"/>
              <a:gd name="connsiteX6" fmla="*/ 0 w 3240360"/>
              <a:gd name="connsiteY6" fmla="*/ 0 h 3096344"/>
              <a:gd name="connsiteX0" fmla="*/ 0 w 3240360"/>
              <a:gd name="connsiteY0" fmla="*/ 0 h 3096344"/>
              <a:gd name="connsiteX1" fmla="*/ 1692188 w 3240360"/>
              <a:gd name="connsiteY1" fmla="*/ 0 h 3096344"/>
              <a:gd name="connsiteX2" fmla="*/ 3240360 w 3240360"/>
              <a:gd name="connsiteY2" fmla="*/ 1548172 h 3096344"/>
              <a:gd name="connsiteX3" fmla="*/ 1692188 w 3240360"/>
              <a:gd name="connsiteY3" fmla="*/ 3096344 h 3096344"/>
              <a:gd name="connsiteX4" fmla="*/ 0 w 3240360"/>
              <a:gd name="connsiteY4" fmla="*/ 3096344 h 3096344"/>
              <a:gd name="connsiteX5" fmla="*/ 434479 w 3240360"/>
              <a:gd name="connsiteY5" fmla="*/ 1524726 h 3096344"/>
              <a:gd name="connsiteX6" fmla="*/ 0 w 3240360"/>
              <a:gd name="connsiteY6" fmla="*/ 0 h 3096344"/>
              <a:gd name="connsiteX0" fmla="*/ 0 w 2454914"/>
              <a:gd name="connsiteY0" fmla="*/ 0 h 3096344"/>
              <a:gd name="connsiteX1" fmla="*/ 1692188 w 2454914"/>
              <a:gd name="connsiteY1" fmla="*/ 0 h 3096344"/>
              <a:gd name="connsiteX2" fmla="*/ 2454914 w 2454914"/>
              <a:gd name="connsiteY2" fmla="*/ 1548172 h 3096344"/>
              <a:gd name="connsiteX3" fmla="*/ 1692188 w 2454914"/>
              <a:gd name="connsiteY3" fmla="*/ 3096344 h 3096344"/>
              <a:gd name="connsiteX4" fmla="*/ 0 w 2454914"/>
              <a:gd name="connsiteY4" fmla="*/ 3096344 h 3096344"/>
              <a:gd name="connsiteX5" fmla="*/ 434479 w 2454914"/>
              <a:gd name="connsiteY5" fmla="*/ 1524726 h 3096344"/>
              <a:gd name="connsiteX6" fmla="*/ 0 w 2454914"/>
              <a:gd name="connsiteY6" fmla="*/ 0 h 3096344"/>
              <a:gd name="connsiteX0" fmla="*/ 0 w 2314238"/>
              <a:gd name="connsiteY0" fmla="*/ 0 h 3096344"/>
              <a:gd name="connsiteX1" fmla="*/ 1692188 w 2314238"/>
              <a:gd name="connsiteY1" fmla="*/ 0 h 3096344"/>
              <a:gd name="connsiteX2" fmla="*/ 2314238 w 2314238"/>
              <a:gd name="connsiteY2" fmla="*/ 1524726 h 3096344"/>
              <a:gd name="connsiteX3" fmla="*/ 1692188 w 2314238"/>
              <a:gd name="connsiteY3" fmla="*/ 3096344 h 3096344"/>
              <a:gd name="connsiteX4" fmla="*/ 0 w 2314238"/>
              <a:gd name="connsiteY4" fmla="*/ 3096344 h 3096344"/>
              <a:gd name="connsiteX5" fmla="*/ 434479 w 2314238"/>
              <a:gd name="connsiteY5" fmla="*/ 1524726 h 3096344"/>
              <a:gd name="connsiteX6" fmla="*/ 0 w 2314238"/>
              <a:gd name="connsiteY6" fmla="*/ 0 h 3096344"/>
              <a:gd name="connsiteX0" fmla="*/ 165776 w 2480014"/>
              <a:gd name="connsiteY0" fmla="*/ 0 h 3108067"/>
              <a:gd name="connsiteX1" fmla="*/ 1857964 w 2480014"/>
              <a:gd name="connsiteY1" fmla="*/ 0 h 3108067"/>
              <a:gd name="connsiteX2" fmla="*/ 2480014 w 2480014"/>
              <a:gd name="connsiteY2" fmla="*/ 1524726 h 3108067"/>
              <a:gd name="connsiteX3" fmla="*/ 1857964 w 2480014"/>
              <a:gd name="connsiteY3" fmla="*/ 3096344 h 3108067"/>
              <a:gd name="connsiteX4" fmla="*/ 0 w 2480014"/>
              <a:gd name="connsiteY4" fmla="*/ 3108067 h 3108067"/>
              <a:gd name="connsiteX5" fmla="*/ 600255 w 2480014"/>
              <a:gd name="connsiteY5" fmla="*/ 1524726 h 3108067"/>
              <a:gd name="connsiteX6" fmla="*/ 165776 w 2480014"/>
              <a:gd name="connsiteY6" fmla="*/ 0 h 3108067"/>
              <a:gd name="connsiteX0" fmla="*/ 30140 w 2480014"/>
              <a:gd name="connsiteY0" fmla="*/ 0 h 3108068"/>
              <a:gd name="connsiteX1" fmla="*/ 1857964 w 2480014"/>
              <a:gd name="connsiteY1" fmla="*/ 1 h 3108068"/>
              <a:gd name="connsiteX2" fmla="*/ 2480014 w 2480014"/>
              <a:gd name="connsiteY2" fmla="*/ 1524727 h 3108068"/>
              <a:gd name="connsiteX3" fmla="*/ 1857964 w 2480014"/>
              <a:gd name="connsiteY3" fmla="*/ 3096345 h 3108068"/>
              <a:gd name="connsiteX4" fmla="*/ 0 w 2480014"/>
              <a:gd name="connsiteY4" fmla="*/ 3108068 h 3108068"/>
              <a:gd name="connsiteX5" fmla="*/ 600255 w 2480014"/>
              <a:gd name="connsiteY5" fmla="*/ 1524727 h 3108068"/>
              <a:gd name="connsiteX6" fmla="*/ 30140 w 2480014"/>
              <a:gd name="connsiteY6" fmla="*/ 0 h 3108068"/>
              <a:gd name="connsiteX0" fmla="*/ 0 w 2449874"/>
              <a:gd name="connsiteY0" fmla="*/ 0 h 3108068"/>
              <a:gd name="connsiteX1" fmla="*/ 1827824 w 2449874"/>
              <a:gd name="connsiteY1" fmla="*/ 1 h 3108068"/>
              <a:gd name="connsiteX2" fmla="*/ 2449874 w 2449874"/>
              <a:gd name="connsiteY2" fmla="*/ 1524727 h 3108068"/>
              <a:gd name="connsiteX3" fmla="*/ 1827824 w 2449874"/>
              <a:gd name="connsiteY3" fmla="*/ 3096345 h 3108068"/>
              <a:gd name="connsiteX4" fmla="*/ 15071 w 2449874"/>
              <a:gd name="connsiteY4" fmla="*/ 3108068 h 3108068"/>
              <a:gd name="connsiteX5" fmla="*/ 570115 w 2449874"/>
              <a:gd name="connsiteY5" fmla="*/ 1524727 h 3108068"/>
              <a:gd name="connsiteX6" fmla="*/ 0 w 2449874"/>
              <a:gd name="connsiteY6" fmla="*/ 0 h 3108068"/>
              <a:gd name="connsiteX0" fmla="*/ 0 w 1892266"/>
              <a:gd name="connsiteY0" fmla="*/ 0 h 3108068"/>
              <a:gd name="connsiteX1" fmla="*/ 1827824 w 1892266"/>
              <a:gd name="connsiteY1" fmla="*/ 1 h 3108068"/>
              <a:gd name="connsiteX2" fmla="*/ 1892267 w 1892266"/>
              <a:gd name="connsiteY2" fmla="*/ 1548173 h 3108068"/>
              <a:gd name="connsiteX3" fmla="*/ 1827824 w 1892266"/>
              <a:gd name="connsiteY3" fmla="*/ 3096345 h 3108068"/>
              <a:gd name="connsiteX4" fmla="*/ 15071 w 1892266"/>
              <a:gd name="connsiteY4" fmla="*/ 3108068 h 3108068"/>
              <a:gd name="connsiteX5" fmla="*/ 570115 w 1892266"/>
              <a:gd name="connsiteY5" fmla="*/ 1524727 h 3108068"/>
              <a:gd name="connsiteX6" fmla="*/ 0 w 1892266"/>
              <a:gd name="connsiteY6" fmla="*/ 0 h 3108068"/>
              <a:gd name="connsiteX0" fmla="*/ 0 w 1877199"/>
              <a:gd name="connsiteY0" fmla="*/ 0 h 3108068"/>
              <a:gd name="connsiteX1" fmla="*/ 1827824 w 1877199"/>
              <a:gd name="connsiteY1" fmla="*/ 1 h 3108068"/>
              <a:gd name="connsiteX2" fmla="*/ 1877200 w 1877199"/>
              <a:gd name="connsiteY2" fmla="*/ 1548173 h 3108068"/>
              <a:gd name="connsiteX3" fmla="*/ 1827824 w 1877199"/>
              <a:gd name="connsiteY3" fmla="*/ 3096345 h 3108068"/>
              <a:gd name="connsiteX4" fmla="*/ 15071 w 1877199"/>
              <a:gd name="connsiteY4" fmla="*/ 3108068 h 3108068"/>
              <a:gd name="connsiteX5" fmla="*/ 570115 w 1877199"/>
              <a:gd name="connsiteY5" fmla="*/ 1524727 h 3108068"/>
              <a:gd name="connsiteX6" fmla="*/ 0 w 1877199"/>
              <a:gd name="connsiteY6" fmla="*/ 0 h 3108068"/>
              <a:gd name="connsiteX0" fmla="*/ 0 w 1827824"/>
              <a:gd name="connsiteY0" fmla="*/ 0 h 3108068"/>
              <a:gd name="connsiteX1" fmla="*/ 1827824 w 1827824"/>
              <a:gd name="connsiteY1" fmla="*/ 1 h 3108068"/>
              <a:gd name="connsiteX2" fmla="*/ 1827824 w 1827824"/>
              <a:gd name="connsiteY2" fmla="*/ 3096345 h 3108068"/>
              <a:gd name="connsiteX3" fmla="*/ 15071 w 1827824"/>
              <a:gd name="connsiteY3" fmla="*/ 3108068 h 3108068"/>
              <a:gd name="connsiteX4" fmla="*/ 570115 w 1827824"/>
              <a:gd name="connsiteY4" fmla="*/ 1524727 h 3108068"/>
              <a:gd name="connsiteX5" fmla="*/ 0 w 1827824"/>
              <a:gd name="connsiteY5" fmla="*/ 0 h 3108068"/>
              <a:gd name="connsiteX0" fmla="*/ 56427 w 1812753"/>
              <a:gd name="connsiteY0" fmla="*/ 0 h 3108068"/>
              <a:gd name="connsiteX1" fmla="*/ 1812753 w 1812753"/>
              <a:gd name="connsiteY1" fmla="*/ 1 h 3108068"/>
              <a:gd name="connsiteX2" fmla="*/ 1812753 w 1812753"/>
              <a:gd name="connsiteY2" fmla="*/ 3096345 h 3108068"/>
              <a:gd name="connsiteX3" fmla="*/ 0 w 1812753"/>
              <a:gd name="connsiteY3" fmla="*/ 3108068 h 3108068"/>
              <a:gd name="connsiteX4" fmla="*/ 555044 w 1812753"/>
              <a:gd name="connsiteY4" fmla="*/ 1524727 h 3108068"/>
              <a:gd name="connsiteX5" fmla="*/ 56427 w 1812753"/>
              <a:gd name="connsiteY5" fmla="*/ 0 h 3108068"/>
              <a:gd name="connsiteX0" fmla="*/ 0 w 1756326"/>
              <a:gd name="connsiteY0" fmla="*/ 0 h 3096345"/>
              <a:gd name="connsiteX1" fmla="*/ 1756326 w 1756326"/>
              <a:gd name="connsiteY1" fmla="*/ 1 h 3096345"/>
              <a:gd name="connsiteX2" fmla="*/ 1756326 w 1756326"/>
              <a:gd name="connsiteY2" fmla="*/ 3096345 h 3096345"/>
              <a:gd name="connsiteX3" fmla="*/ 3157 w 1756326"/>
              <a:gd name="connsiteY3" fmla="*/ 3096345 h 3096345"/>
              <a:gd name="connsiteX4" fmla="*/ 498617 w 1756326"/>
              <a:gd name="connsiteY4" fmla="*/ 1524727 h 3096345"/>
              <a:gd name="connsiteX5" fmla="*/ 0 w 1756326"/>
              <a:gd name="connsiteY5" fmla="*/ 0 h 3096345"/>
              <a:gd name="connsiteX0" fmla="*/ 92169 w 1848495"/>
              <a:gd name="connsiteY0" fmla="*/ 0 h 3096345"/>
              <a:gd name="connsiteX1" fmla="*/ 1848495 w 1848495"/>
              <a:gd name="connsiteY1" fmla="*/ 1 h 3096345"/>
              <a:gd name="connsiteX2" fmla="*/ 1848495 w 1848495"/>
              <a:gd name="connsiteY2" fmla="*/ 3096345 h 3096345"/>
              <a:gd name="connsiteX3" fmla="*/ 0 w 1848495"/>
              <a:gd name="connsiteY3" fmla="*/ 3084622 h 3096345"/>
              <a:gd name="connsiteX4" fmla="*/ 590786 w 1848495"/>
              <a:gd name="connsiteY4" fmla="*/ 1524727 h 3096345"/>
              <a:gd name="connsiteX5" fmla="*/ 92169 w 1848495"/>
              <a:gd name="connsiteY5" fmla="*/ 0 h 3096345"/>
              <a:gd name="connsiteX0" fmla="*/ 68335 w 1848495"/>
              <a:gd name="connsiteY0" fmla="*/ 23445 h 3096344"/>
              <a:gd name="connsiteX1" fmla="*/ 1848495 w 1848495"/>
              <a:gd name="connsiteY1" fmla="*/ 0 h 3096344"/>
              <a:gd name="connsiteX2" fmla="*/ 1848495 w 1848495"/>
              <a:gd name="connsiteY2" fmla="*/ 3096344 h 3096344"/>
              <a:gd name="connsiteX3" fmla="*/ 0 w 1848495"/>
              <a:gd name="connsiteY3" fmla="*/ 3084621 h 3096344"/>
              <a:gd name="connsiteX4" fmla="*/ 590786 w 1848495"/>
              <a:gd name="connsiteY4" fmla="*/ 1524726 h 3096344"/>
              <a:gd name="connsiteX5" fmla="*/ 68335 w 1848495"/>
              <a:gd name="connsiteY5" fmla="*/ 23445 h 3096344"/>
              <a:gd name="connsiteX0" fmla="*/ 68338 w 1848495"/>
              <a:gd name="connsiteY0" fmla="*/ 0 h 3096346"/>
              <a:gd name="connsiteX1" fmla="*/ 1848495 w 1848495"/>
              <a:gd name="connsiteY1" fmla="*/ 2 h 3096346"/>
              <a:gd name="connsiteX2" fmla="*/ 1848495 w 1848495"/>
              <a:gd name="connsiteY2" fmla="*/ 3096346 h 3096346"/>
              <a:gd name="connsiteX3" fmla="*/ 0 w 1848495"/>
              <a:gd name="connsiteY3" fmla="*/ 3084623 h 3096346"/>
              <a:gd name="connsiteX4" fmla="*/ 590786 w 1848495"/>
              <a:gd name="connsiteY4" fmla="*/ 1524728 h 3096346"/>
              <a:gd name="connsiteX5" fmla="*/ 68338 w 1848495"/>
              <a:gd name="connsiteY5" fmla="*/ 0 h 3096346"/>
              <a:gd name="connsiteX0" fmla="*/ 0 w 1780157"/>
              <a:gd name="connsiteY0" fmla="*/ 0 h 3096346"/>
              <a:gd name="connsiteX1" fmla="*/ 1780157 w 1780157"/>
              <a:gd name="connsiteY1" fmla="*/ 2 h 3096346"/>
              <a:gd name="connsiteX2" fmla="*/ 1780157 w 1780157"/>
              <a:gd name="connsiteY2" fmla="*/ 3096346 h 3096346"/>
              <a:gd name="connsiteX3" fmla="*/ 86575 w 1780157"/>
              <a:gd name="connsiteY3" fmla="*/ 3084623 h 3096346"/>
              <a:gd name="connsiteX4" fmla="*/ 522448 w 1780157"/>
              <a:gd name="connsiteY4" fmla="*/ 1524728 h 3096346"/>
              <a:gd name="connsiteX5" fmla="*/ 0 w 1780157"/>
              <a:gd name="connsiteY5" fmla="*/ 0 h 3096346"/>
              <a:gd name="connsiteX0" fmla="*/ 56419 w 1693582"/>
              <a:gd name="connsiteY0" fmla="*/ 0 h 3096346"/>
              <a:gd name="connsiteX1" fmla="*/ 1693582 w 1693582"/>
              <a:gd name="connsiteY1" fmla="*/ 2 h 3096346"/>
              <a:gd name="connsiteX2" fmla="*/ 1693582 w 1693582"/>
              <a:gd name="connsiteY2" fmla="*/ 3096346 h 3096346"/>
              <a:gd name="connsiteX3" fmla="*/ 0 w 1693582"/>
              <a:gd name="connsiteY3" fmla="*/ 3084623 h 3096346"/>
              <a:gd name="connsiteX4" fmla="*/ 435873 w 1693582"/>
              <a:gd name="connsiteY4" fmla="*/ 1524728 h 3096346"/>
              <a:gd name="connsiteX5" fmla="*/ 56419 w 1693582"/>
              <a:gd name="connsiteY5" fmla="*/ 0 h 3096346"/>
              <a:gd name="connsiteX0" fmla="*/ 0 w 1708659"/>
              <a:gd name="connsiteY0" fmla="*/ 11721 h 3096344"/>
              <a:gd name="connsiteX1" fmla="*/ 1708659 w 1708659"/>
              <a:gd name="connsiteY1" fmla="*/ 0 h 3096344"/>
              <a:gd name="connsiteX2" fmla="*/ 1708659 w 1708659"/>
              <a:gd name="connsiteY2" fmla="*/ 3096344 h 3096344"/>
              <a:gd name="connsiteX3" fmla="*/ 15077 w 1708659"/>
              <a:gd name="connsiteY3" fmla="*/ 3084621 h 3096344"/>
              <a:gd name="connsiteX4" fmla="*/ 450950 w 1708659"/>
              <a:gd name="connsiteY4" fmla="*/ 1524726 h 3096344"/>
              <a:gd name="connsiteX5" fmla="*/ 0 w 1708659"/>
              <a:gd name="connsiteY5" fmla="*/ 11721 h 3096344"/>
              <a:gd name="connsiteX0" fmla="*/ 56417 w 1765076"/>
              <a:gd name="connsiteY0" fmla="*/ 11721 h 3096344"/>
              <a:gd name="connsiteX1" fmla="*/ 1765076 w 1765076"/>
              <a:gd name="connsiteY1" fmla="*/ 0 h 3096344"/>
              <a:gd name="connsiteX2" fmla="*/ 1765076 w 1765076"/>
              <a:gd name="connsiteY2" fmla="*/ 3096344 h 3096344"/>
              <a:gd name="connsiteX3" fmla="*/ 0 w 1765076"/>
              <a:gd name="connsiteY3" fmla="*/ 3072898 h 3096344"/>
              <a:gd name="connsiteX4" fmla="*/ 507367 w 1765076"/>
              <a:gd name="connsiteY4" fmla="*/ 1524726 h 3096344"/>
              <a:gd name="connsiteX5" fmla="*/ 56417 w 1765076"/>
              <a:gd name="connsiteY5" fmla="*/ 11721 h 3096344"/>
              <a:gd name="connsiteX0" fmla="*/ 56417 w 1765076"/>
              <a:gd name="connsiteY0" fmla="*/ 11721 h 3108067"/>
              <a:gd name="connsiteX1" fmla="*/ 1765076 w 1765076"/>
              <a:gd name="connsiteY1" fmla="*/ 0 h 3108067"/>
              <a:gd name="connsiteX2" fmla="*/ 1765076 w 1765076"/>
              <a:gd name="connsiteY2" fmla="*/ 3096344 h 3108067"/>
              <a:gd name="connsiteX3" fmla="*/ 0 w 1765076"/>
              <a:gd name="connsiteY3" fmla="*/ 3108067 h 3108067"/>
              <a:gd name="connsiteX4" fmla="*/ 507367 w 1765076"/>
              <a:gd name="connsiteY4" fmla="*/ 1524726 h 3108067"/>
              <a:gd name="connsiteX5" fmla="*/ 56417 w 1765076"/>
              <a:gd name="connsiteY5" fmla="*/ 11721 h 310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5076" h="3108067">
                <a:moveTo>
                  <a:pt x="56417" y="11721"/>
                </a:moveTo>
                <a:lnTo>
                  <a:pt x="1765076" y="0"/>
                </a:lnTo>
                <a:lnTo>
                  <a:pt x="1765076" y="3096344"/>
                </a:lnTo>
                <a:lnTo>
                  <a:pt x="0" y="3108067"/>
                </a:lnTo>
                <a:lnTo>
                  <a:pt x="507367" y="1524726"/>
                </a:lnTo>
                <a:lnTo>
                  <a:pt x="56417" y="1172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lIns="108000" tIns="36000" rIns="0" bIns="36000" rtlCol="0" anchor="ctr"/>
          <a:lstStyle/>
          <a:p>
            <a:pPr algn="ctr"/>
            <a:endParaRPr lang="en-GB" sz="1000" b="1" dirty="0" smtClean="0">
              <a:solidFill>
                <a:schemeClr val="tx1"/>
              </a:solidFill>
            </a:endParaRPr>
          </a:p>
          <a:p>
            <a:pPr algn="ctr"/>
            <a:endParaRPr lang="en-GB" sz="1000" b="1" dirty="0">
              <a:solidFill>
                <a:schemeClr val="tx1"/>
              </a:solidFill>
            </a:endParaRPr>
          </a:p>
          <a:p>
            <a:pPr algn="ctr"/>
            <a:endParaRPr lang="en-GB" sz="1000" b="1" dirty="0" smtClean="0">
              <a:solidFill>
                <a:schemeClr val="tx1"/>
              </a:solidFill>
            </a:endParaRPr>
          </a:p>
          <a:p>
            <a:pPr algn="ctr"/>
            <a:r>
              <a:rPr lang="en-GB" sz="1000" dirty="0" smtClean="0">
                <a:solidFill>
                  <a:schemeClr val="tx1"/>
                </a:solidFill>
              </a:rPr>
              <a:t> In exceptional circumstances, DMT will consider the groups findings and recommendations.  If there are resource implications associated with meeting </a:t>
            </a:r>
            <a:r>
              <a:rPr lang="en-GB" sz="1000" dirty="0" smtClean="0">
                <a:solidFill>
                  <a:schemeClr val="tx1"/>
                </a:solidFill>
              </a:rPr>
              <a:t>NICE recommendations these </a:t>
            </a:r>
            <a:r>
              <a:rPr lang="en-GB" sz="1000" dirty="0" smtClean="0">
                <a:solidFill>
                  <a:schemeClr val="tx1"/>
                </a:solidFill>
              </a:rPr>
              <a:t>will be considered.  Any deviation away from NICE guidance will also need to be considered along with justification and rationale as to why.   </a:t>
            </a: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13" name="Chevron 3"/>
          <p:cNvSpPr/>
          <p:nvPr/>
        </p:nvSpPr>
        <p:spPr>
          <a:xfrm rot="5400000">
            <a:off x="2376192" y="5050627"/>
            <a:ext cx="1991109" cy="3096345"/>
          </a:xfrm>
          <a:custGeom>
            <a:avLst/>
            <a:gdLst>
              <a:gd name="connsiteX0" fmla="*/ 0 w 3240360"/>
              <a:gd name="connsiteY0" fmla="*/ 0 h 3096344"/>
              <a:gd name="connsiteX1" fmla="*/ 1692188 w 3240360"/>
              <a:gd name="connsiteY1" fmla="*/ 0 h 3096344"/>
              <a:gd name="connsiteX2" fmla="*/ 3240360 w 3240360"/>
              <a:gd name="connsiteY2" fmla="*/ 1548172 h 3096344"/>
              <a:gd name="connsiteX3" fmla="*/ 1692188 w 3240360"/>
              <a:gd name="connsiteY3" fmla="*/ 3096344 h 3096344"/>
              <a:gd name="connsiteX4" fmla="*/ 0 w 3240360"/>
              <a:gd name="connsiteY4" fmla="*/ 3096344 h 3096344"/>
              <a:gd name="connsiteX5" fmla="*/ 1548172 w 3240360"/>
              <a:gd name="connsiteY5" fmla="*/ 1548172 h 3096344"/>
              <a:gd name="connsiteX6" fmla="*/ 0 w 3240360"/>
              <a:gd name="connsiteY6" fmla="*/ 0 h 3096344"/>
              <a:gd name="connsiteX0" fmla="*/ 0 w 3240360"/>
              <a:gd name="connsiteY0" fmla="*/ 0 h 3096344"/>
              <a:gd name="connsiteX1" fmla="*/ 1692188 w 3240360"/>
              <a:gd name="connsiteY1" fmla="*/ 0 h 3096344"/>
              <a:gd name="connsiteX2" fmla="*/ 3240360 w 3240360"/>
              <a:gd name="connsiteY2" fmla="*/ 1548172 h 3096344"/>
              <a:gd name="connsiteX3" fmla="*/ 1692188 w 3240360"/>
              <a:gd name="connsiteY3" fmla="*/ 3096344 h 3096344"/>
              <a:gd name="connsiteX4" fmla="*/ 0 w 3240360"/>
              <a:gd name="connsiteY4" fmla="*/ 3096344 h 3096344"/>
              <a:gd name="connsiteX5" fmla="*/ 364141 w 3240360"/>
              <a:gd name="connsiteY5" fmla="*/ 1536449 h 3096344"/>
              <a:gd name="connsiteX6" fmla="*/ 0 w 3240360"/>
              <a:gd name="connsiteY6" fmla="*/ 0 h 3096344"/>
              <a:gd name="connsiteX0" fmla="*/ 0 w 3240360"/>
              <a:gd name="connsiteY0" fmla="*/ 0 h 3096344"/>
              <a:gd name="connsiteX1" fmla="*/ 1692188 w 3240360"/>
              <a:gd name="connsiteY1" fmla="*/ 0 h 3096344"/>
              <a:gd name="connsiteX2" fmla="*/ 3240360 w 3240360"/>
              <a:gd name="connsiteY2" fmla="*/ 1548172 h 3096344"/>
              <a:gd name="connsiteX3" fmla="*/ 1692188 w 3240360"/>
              <a:gd name="connsiteY3" fmla="*/ 3096344 h 3096344"/>
              <a:gd name="connsiteX4" fmla="*/ 0 w 3240360"/>
              <a:gd name="connsiteY4" fmla="*/ 3096344 h 3096344"/>
              <a:gd name="connsiteX5" fmla="*/ 434479 w 3240360"/>
              <a:gd name="connsiteY5" fmla="*/ 1524726 h 3096344"/>
              <a:gd name="connsiteX6" fmla="*/ 0 w 3240360"/>
              <a:gd name="connsiteY6" fmla="*/ 0 h 3096344"/>
              <a:gd name="connsiteX0" fmla="*/ 0 w 2454914"/>
              <a:gd name="connsiteY0" fmla="*/ 0 h 3096344"/>
              <a:gd name="connsiteX1" fmla="*/ 1692188 w 2454914"/>
              <a:gd name="connsiteY1" fmla="*/ 0 h 3096344"/>
              <a:gd name="connsiteX2" fmla="*/ 2454914 w 2454914"/>
              <a:gd name="connsiteY2" fmla="*/ 1548172 h 3096344"/>
              <a:gd name="connsiteX3" fmla="*/ 1692188 w 2454914"/>
              <a:gd name="connsiteY3" fmla="*/ 3096344 h 3096344"/>
              <a:gd name="connsiteX4" fmla="*/ 0 w 2454914"/>
              <a:gd name="connsiteY4" fmla="*/ 3096344 h 3096344"/>
              <a:gd name="connsiteX5" fmla="*/ 434479 w 2454914"/>
              <a:gd name="connsiteY5" fmla="*/ 1524726 h 3096344"/>
              <a:gd name="connsiteX6" fmla="*/ 0 w 2454914"/>
              <a:gd name="connsiteY6" fmla="*/ 0 h 3096344"/>
              <a:gd name="connsiteX0" fmla="*/ 0 w 2314238"/>
              <a:gd name="connsiteY0" fmla="*/ 0 h 3096344"/>
              <a:gd name="connsiteX1" fmla="*/ 1692188 w 2314238"/>
              <a:gd name="connsiteY1" fmla="*/ 0 h 3096344"/>
              <a:gd name="connsiteX2" fmla="*/ 2314238 w 2314238"/>
              <a:gd name="connsiteY2" fmla="*/ 1524726 h 3096344"/>
              <a:gd name="connsiteX3" fmla="*/ 1692188 w 2314238"/>
              <a:gd name="connsiteY3" fmla="*/ 3096344 h 3096344"/>
              <a:gd name="connsiteX4" fmla="*/ 0 w 2314238"/>
              <a:gd name="connsiteY4" fmla="*/ 3096344 h 3096344"/>
              <a:gd name="connsiteX5" fmla="*/ 434479 w 2314238"/>
              <a:gd name="connsiteY5" fmla="*/ 1524726 h 3096344"/>
              <a:gd name="connsiteX6" fmla="*/ 0 w 2314238"/>
              <a:gd name="connsiteY6" fmla="*/ 0 h 3096344"/>
              <a:gd name="connsiteX0" fmla="*/ 165776 w 2480014"/>
              <a:gd name="connsiteY0" fmla="*/ 0 h 3108067"/>
              <a:gd name="connsiteX1" fmla="*/ 1857964 w 2480014"/>
              <a:gd name="connsiteY1" fmla="*/ 0 h 3108067"/>
              <a:gd name="connsiteX2" fmla="*/ 2480014 w 2480014"/>
              <a:gd name="connsiteY2" fmla="*/ 1524726 h 3108067"/>
              <a:gd name="connsiteX3" fmla="*/ 1857964 w 2480014"/>
              <a:gd name="connsiteY3" fmla="*/ 3096344 h 3108067"/>
              <a:gd name="connsiteX4" fmla="*/ 0 w 2480014"/>
              <a:gd name="connsiteY4" fmla="*/ 3108067 h 3108067"/>
              <a:gd name="connsiteX5" fmla="*/ 600255 w 2480014"/>
              <a:gd name="connsiteY5" fmla="*/ 1524726 h 3108067"/>
              <a:gd name="connsiteX6" fmla="*/ 165776 w 2480014"/>
              <a:gd name="connsiteY6" fmla="*/ 0 h 3108067"/>
              <a:gd name="connsiteX0" fmla="*/ 30140 w 2480014"/>
              <a:gd name="connsiteY0" fmla="*/ 0 h 3108068"/>
              <a:gd name="connsiteX1" fmla="*/ 1857964 w 2480014"/>
              <a:gd name="connsiteY1" fmla="*/ 1 h 3108068"/>
              <a:gd name="connsiteX2" fmla="*/ 2480014 w 2480014"/>
              <a:gd name="connsiteY2" fmla="*/ 1524727 h 3108068"/>
              <a:gd name="connsiteX3" fmla="*/ 1857964 w 2480014"/>
              <a:gd name="connsiteY3" fmla="*/ 3096345 h 3108068"/>
              <a:gd name="connsiteX4" fmla="*/ 0 w 2480014"/>
              <a:gd name="connsiteY4" fmla="*/ 3108068 h 3108068"/>
              <a:gd name="connsiteX5" fmla="*/ 600255 w 2480014"/>
              <a:gd name="connsiteY5" fmla="*/ 1524727 h 3108068"/>
              <a:gd name="connsiteX6" fmla="*/ 30140 w 2480014"/>
              <a:gd name="connsiteY6" fmla="*/ 0 h 3108068"/>
              <a:gd name="connsiteX0" fmla="*/ 0 w 2449874"/>
              <a:gd name="connsiteY0" fmla="*/ 0 h 3108068"/>
              <a:gd name="connsiteX1" fmla="*/ 1827824 w 2449874"/>
              <a:gd name="connsiteY1" fmla="*/ 1 h 3108068"/>
              <a:gd name="connsiteX2" fmla="*/ 2449874 w 2449874"/>
              <a:gd name="connsiteY2" fmla="*/ 1524727 h 3108068"/>
              <a:gd name="connsiteX3" fmla="*/ 1827824 w 2449874"/>
              <a:gd name="connsiteY3" fmla="*/ 3096345 h 3108068"/>
              <a:gd name="connsiteX4" fmla="*/ 15071 w 2449874"/>
              <a:gd name="connsiteY4" fmla="*/ 3108068 h 3108068"/>
              <a:gd name="connsiteX5" fmla="*/ 570115 w 2449874"/>
              <a:gd name="connsiteY5" fmla="*/ 1524727 h 3108068"/>
              <a:gd name="connsiteX6" fmla="*/ 0 w 2449874"/>
              <a:gd name="connsiteY6" fmla="*/ 0 h 3108068"/>
              <a:gd name="connsiteX0" fmla="*/ 54987 w 2434803"/>
              <a:gd name="connsiteY0" fmla="*/ 11722 h 3108067"/>
              <a:gd name="connsiteX1" fmla="*/ 1812753 w 2434803"/>
              <a:gd name="connsiteY1" fmla="*/ 0 h 3108067"/>
              <a:gd name="connsiteX2" fmla="*/ 2434803 w 2434803"/>
              <a:gd name="connsiteY2" fmla="*/ 1524726 h 3108067"/>
              <a:gd name="connsiteX3" fmla="*/ 1812753 w 2434803"/>
              <a:gd name="connsiteY3" fmla="*/ 3096344 h 3108067"/>
              <a:gd name="connsiteX4" fmla="*/ 0 w 2434803"/>
              <a:gd name="connsiteY4" fmla="*/ 3108067 h 3108067"/>
              <a:gd name="connsiteX5" fmla="*/ 555044 w 2434803"/>
              <a:gd name="connsiteY5" fmla="*/ 1524726 h 3108067"/>
              <a:gd name="connsiteX6" fmla="*/ 54987 w 2434803"/>
              <a:gd name="connsiteY6" fmla="*/ 11722 h 3108067"/>
              <a:gd name="connsiteX0" fmla="*/ 0 w 2379816"/>
              <a:gd name="connsiteY0" fmla="*/ 11722 h 3096344"/>
              <a:gd name="connsiteX1" fmla="*/ 1757766 w 2379816"/>
              <a:gd name="connsiteY1" fmla="*/ 0 h 3096344"/>
              <a:gd name="connsiteX2" fmla="*/ 2379816 w 2379816"/>
              <a:gd name="connsiteY2" fmla="*/ 1524726 h 3096344"/>
              <a:gd name="connsiteX3" fmla="*/ 1757766 w 2379816"/>
              <a:gd name="connsiteY3" fmla="*/ 3096344 h 3096344"/>
              <a:gd name="connsiteX4" fmla="*/ 29082 w 2379816"/>
              <a:gd name="connsiteY4" fmla="*/ 3096344 h 3096344"/>
              <a:gd name="connsiteX5" fmla="*/ 500057 w 2379816"/>
              <a:gd name="connsiteY5" fmla="*/ 1524726 h 3096344"/>
              <a:gd name="connsiteX6" fmla="*/ 0 w 2379816"/>
              <a:gd name="connsiteY6" fmla="*/ 11722 h 3096344"/>
              <a:gd name="connsiteX0" fmla="*/ 0 w 2379816"/>
              <a:gd name="connsiteY0" fmla="*/ 23446 h 3108068"/>
              <a:gd name="connsiteX1" fmla="*/ 1813816 w 2379816"/>
              <a:gd name="connsiteY1" fmla="*/ 0 h 3108068"/>
              <a:gd name="connsiteX2" fmla="*/ 2379816 w 2379816"/>
              <a:gd name="connsiteY2" fmla="*/ 1536450 h 3108068"/>
              <a:gd name="connsiteX3" fmla="*/ 1757766 w 2379816"/>
              <a:gd name="connsiteY3" fmla="*/ 3108068 h 3108068"/>
              <a:gd name="connsiteX4" fmla="*/ 29082 w 2379816"/>
              <a:gd name="connsiteY4" fmla="*/ 3108068 h 3108068"/>
              <a:gd name="connsiteX5" fmla="*/ 500057 w 2379816"/>
              <a:gd name="connsiteY5" fmla="*/ 1536450 h 3108068"/>
              <a:gd name="connsiteX6" fmla="*/ 0 w 2379816"/>
              <a:gd name="connsiteY6" fmla="*/ 23446 h 3108068"/>
              <a:gd name="connsiteX0" fmla="*/ 0 w 2379816"/>
              <a:gd name="connsiteY0" fmla="*/ 11723 h 3096345"/>
              <a:gd name="connsiteX1" fmla="*/ 1757773 w 2379816"/>
              <a:gd name="connsiteY1" fmla="*/ 0 h 3096345"/>
              <a:gd name="connsiteX2" fmla="*/ 2379816 w 2379816"/>
              <a:gd name="connsiteY2" fmla="*/ 1524727 h 3096345"/>
              <a:gd name="connsiteX3" fmla="*/ 1757766 w 2379816"/>
              <a:gd name="connsiteY3" fmla="*/ 3096345 h 3096345"/>
              <a:gd name="connsiteX4" fmla="*/ 29082 w 2379816"/>
              <a:gd name="connsiteY4" fmla="*/ 3096345 h 3096345"/>
              <a:gd name="connsiteX5" fmla="*/ 500057 w 2379816"/>
              <a:gd name="connsiteY5" fmla="*/ 1524727 h 3096345"/>
              <a:gd name="connsiteX6" fmla="*/ 0 w 2379816"/>
              <a:gd name="connsiteY6" fmla="*/ 11723 h 3096345"/>
              <a:gd name="connsiteX0" fmla="*/ 0 w 2379816"/>
              <a:gd name="connsiteY0" fmla="*/ 11723 h 3096345"/>
              <a:gd name="connsiteX1" fmla="*/ 1757773 w 2379816"/>
              <a:gd name="connsiteY1" fmla="*/ 0 h 3096345"/>
              <a:gd name="connsiteX2" fmla="*/ 2379816 w 2379816"/>
              <a:gd name="connsiteY2" fmla="*/ 1524727 h 3096345"/>
              <a:gd name="connsiteX3" fmla="*/ 1687708 w 2379816"/>
              <a:gd name="connsiteY3" fmla="*/ 3096345 h 3096345"/>
              <a:gd name="connsiteX4" fmla="*/ 29082 w 2379816"/>
              <a:gd name="connsiteY4" fmla="*/ 3096345 h 3096345"/>
              <a:gd name="connsiteX5" fmla="*/ 500057 w 2379816"/>
              <a:gd name="connsiteY5" fmla="*/ 1524727 h 3096345"/>
              <a:gd name="connsiteX6" fmla="*/ 0 w 2379816"/>
              <a:gd name="connsiteY6" fmla="*/ 11723 h 3096345"/>
              <a:gd name="connsiteX0" fmla="*/ 0 w 2379816"/>
              <a:gd name="connsiteY0" fmla="*/ 11723 h 3096345"/>
              <a:gd name="connsiteX1" fmla="*/ 1841842 w 2379816"/>
              <a:gd name="connsiteY1" fmla="*/ 0 h 3096345"/>
              <a:gd name="connsiteX2" fmla="*/ 2379816 w 2379816"/>
              <a:gd name="connsiteY2" fmla="*/ 1524727 h 3096345"/>
              <a:gd name="connsiteX3" fmla="*/ 1687708 w 2379816"/>
              <a:gd name="connsiteY3" fmla="*/ 3096345 h 3096345"/>
              <a:gd name="connsiteX4" fmla="*/ 29082 w 2379816"/>
              <a:gd name="connsiteY4" fmla="*/ 3096345 h 3096345"/>
              <a:gd name="connsiteX5" fmla="*/ 500057 w 2379816"/>
              <a:gd name="connsiteY5" fmla="*/ 1524727 h 3096345"/>
              <a:gd name="connsiteX6" fmla="*/ 0 w 2379816"/>
              <a:gd name="connsiteY6" fmla="*/ 11723 h 3096345"/>
              <a:gd name="connsiteX0" fmla="*/ 0 w 2379816"/>
              <a:gd name="connsiteY0" fmla="*/ 11723 h 3096345"/>
              <a:gd name="connsiteX1" fmla="*/ 1841842 w 2379816"/>
              <a:gd name="connsiteY1" fmla="*/ 0 h 3096345"/>
              <a:gd name="connsiteX2" fmla="*/ 2379816 w 2379816"/>
              <a:gd name="connsiteY2" fmla="*/ 1524727 h 3096345"/>
              <a:gd name="connsiteX3" fmla="*/ 1785790 w 2379816"/>
              <a:gd name="connsiteY3" fmla="*/ 3096345 h 3096345"/>
              <a:gd name="connsiteX4" fmla="*/ 29082 w 2379816"/>
              <a:gd name="connsiteY4" fmla="*/ 3096345 h 3096345"/>
              <a:gd name="connsiteX5" fmla="*/ 500057 w 2379816"/>
              <a:gd name="connsiteY5" fmla="*/ 1524727 h 3096345"/>
              <a:gd name="connsiteX6" fmla="*/ 0 w 2379816"/>
              <a:gd name="connsiteY6" fmla="*/ 11723 h 3096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9816" h="3096345">
                <a:moveTo>
                  <a:pt x="0" y="11723"/>
                </a:moveTo>
                <a:lnTo>
                  <a:pt x="1841842" y="0"/>
                </a:lnTo>
                <a:lnTo>
                  <a:pt x="2379816" y="1524727"/>
                </a:lnTo>
                <a:lnTo>
                  <a:pt x="1785790" y="3096345"/>
                </a:lnTo>
                <a:lnTo>
                  <a:pt x="29082" y="3096345"/>
                </a:lnTo>
                <a:lnTo>
                  <a:pt x="500057" y="1524727"/>
                </a:lnTo>
                <a:lnTo>
                  <a:pt x="0" y="1172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lIns="108000" tIns="36000" rIns="0" bIns="36000" rtlCol="0" anchor="ctr"/>
          <a:lstStyle/>
          <a:p>
            <a:pPr algn="ctr"/>
            <a:endParaRPr lang="en-GB" sz="1000" dirty="0" smtClean="0">
              <a:solidFill>
                <a:schemeClr val="tx1"/>
              </a:solidFill>
            </a:endParaRPr>
          </a:p>
          <a:p>
            <a:pPr algn="ctr"/>
            <a:r>
              <a:rPr lang="en-GB" sz="1000" dirty="0" smtClean="0">
                <a:solidFill>
                  <a:schemeClr val="tx1"/>
                </a:solidFill>
              </a:rPr>
              <a:t>Summary reports are presented back to the group by the FY2 at the NICER Group Meeting.  The </a:t>
            </a:r>
            <a:r>
              <a:rPr lang="en-GB" sz="1000" dirty="0" smtClean="0">
                <a:solidFill>
                  <a:schemeClr val="tx1"/>
                </a:solidFill>
              </a:rPr>
              <a:t>groups </a:t>
            </a:r>
            <a:r>
              <a:rPr lang="en-GB" sz="1000" dirty="0" smtClean="0">
                <a:solidFill>
                  <a:schemeClr val="tx1"/>
                </a:solidFill>
              </a:rPr>
              <a:t>findings and recommended actions are captured via the </a:t>
            </a:r>
            <a:r>
              <a:rPr lang="en-GB" sz="1000" dirty="0" err="1" smtClean="0">
                <a:solidFill>
                  <a:schemeClr val="tx1"/>
                </a:solidFill>
              </a:rPr>
              <a:t>proforma</a:t>
            </a:r>
            <a:r>
              <a:rPr lang="en-GB" sz="1000" dirty="0" smtClean="0">
                <a:solidFill>
                  <a:schemeClr val="tx1"/>
                </a:solidFill>
              </a:rPr>
              <a:t> and reported back to DMT through the meeting minutes, unless there are exceptional circumstances that need reporting. </a:t>
            </a: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14" name="Chevron 3"/>
          <p:cNvSpPr/>
          <p:nvPr/>
        </p:nvSpPr>
        <p:spPr>
          <a:xfrm rot="5400000">
            <a:off x="2480067" y="3477596"/>
            <a:ext cx="1773413" cy="3098126"/>
          </a:xfrm>
          <a:custGeom>
            <a:avLst/>
            <a:gdLst>
              <a:gd name="connsiteX0" fmla="*/ 0 w 3240360"/>
              <a:gd name="connsiteY0" fmla="*/ 0 h 3096344"/>
              <a:gd name="connsiteX1" fmla="*/ 1692188 w 3240360"/>
              <a:gd name="connsiteY1" fmla="*/ 0 h 3096344"/>
              <a:gd name="connsiteX2" fmla="*/ 3240360 w 3240360"/>
              <a:gd name="connsiteY2" fmla="*/ 1548172 h 3096344"/>
              <a:gd name="connsiteX3" fmla="*/ 1692188 w 3240360"/>
              <a:gd name="connsiteY3" fmla="*/ 3096344 h 3096344"/>
              <a:gd name="connsiteX4" fmla="*/ 0 w 3240360"/>
              <a:gd name="connsiteY4" fmla="*/ 3096344 h 3096344"/>
              <a:gd name="connsiteX5" fmla="*/ 1548172 w 3240360"/>
              <a:gd name="connsiteY5" fmla="*/ 1548172 h 3096344"/>
              <a:gd name="connsiteX6" fmla="*/ 0 w 3240360"/>
              <a:gd name="connsiteY6" fmla="*/ 0 h 3096344"/>
              <a:gd name="connsiteX0" fmla="*/ 0 w 3240360"/>
              <a:gd name="connsiteY0" fmla="*/ 0 h 3096344"/>
              <a:gd name="connsiteX1" fmla="*/ 1692188 w 3240360"/>
              <a:gd name="connsiteY1" fmla="*/ 0 h 3096344"/>
              <a:gd name="connsiteX2" fmla="*/ 3240360 w 3240360"/>
              <a:gd name="connsiteY2" fmla="*/ 1548172 h 3096344"/>
              <a:gd name="connsiteX3" fmla="*/ 1692188 w 3240360"/>
              <a:gd name="connsiteY3" fmla="*/ 3096344 h 3096344"/>
              <a:gd name="connsiteX4" fmla="*/ 0 w 3240360"/>
              <a:gd name="connsiteY4" fmla="*/ 3096344 h 3096344"/>
              <a:gd name="connsiteX5" fmla="*/ 364141 w 3240360"/>
              <a:gd name="connsiteY5" fmla="*/ 1536449 h 3096344"/>
              <a:gd name="connsiteX6" fmla="*/ 0 w 3240360"/>
              <a:gd name="connsiteY6" fmla="*/ 0 h 3096344"/>
              <a:gd name="connsiteX0" fmla="*/ 0 w 3240360"/>
              <a:gd name="connsiteY0" fmla="*/ 0 h 3096344"/>
              <a:gd name="connsiteX1" fmla="*/ 1692188 w 3240360"/>
              <a:gd name="connsiteY1" fmla="*/ 0 h 3096344"/>
              <a:gd name="connsiteX2" fmla="*/ 3240360 w 3240360"/>
              <a:gd name="connsiteY2" fmla="*/ 1548172 h 3096344"/>
              <a:gd name="connsiteX3" fmla="*/ 1692188 w 3240360"/>
              <a:gd name="connsiteY3" fmla="*/ 3096344 h 3096344"/>
              <a:gd name="connsiteX4" fmla="*/ 0 w 3240360"/>
              <a:gd name="connsiteY4" fmla="*/ 3096344 h 3096344"/>
              <a:gd name="connsiteX5" fmla="*/ 434479 w 3240360"/>
              <a:gd name="connsiteY5" fmla="*/ 1524726 h 3096344"/>
              <a:gd name="connsiteX6" fmla="*/ 0 w 3240360"/>
              <a:gd name="connsiteY6" fmla="*/ 0 h 3096344"/>
              <a:gd name="connsiteX0" fmla="*/ 0 w 2454914"/>
              <a:gd name="connsiteY0" fmla="*/ 0 h 3096344"/>
              <a:gd name="connsiteX1" fmla="*/ 1692188 w 2454914"/>
              <a:gd name="connsiteY1" fmla="*/ 0 h 3096344"/>
              <a:gd name="connsiteX2" fmla="*/ 2454914 w 2454914"/>
              <a:gd name="connsiteY2" fmla="*/ 1548172 h 3096344"/>
              <a:gd name="connsiteX3" fmla="*/ 1692188 w 2454914"/>
              <a:gd name="connsiteY3" fmla="*/ 3096344 h 3096344"/>
              <a:gd name="connsiteX4" fmla="*/ 0 w 2454914"/>
              <a:gd name="connsiteY4" fmla="*/ 3096344 h 3096344"/>
              <a:gd name="connsiteX5" fmla="*/ 434479 w 2454914"/>
              <a:gd name="connsiteY5" fmla="*/ 1524726 h 3096344"/>
              <a:gd name="connsiteX6" fmla="*/ 0 w 2454914"/>
              <a:gd name="connsiteY6" fmla="*/ 0 h 3096344"/>
              <a:gd name="connsiteX0" fmla="*/ 0 w 2314238"/>
              <a:gd name="connsiteY0" fmla="*/ 0 h 3096344"/>
              <a:gd name="connsiteX1" fmla="*/ 1692188 w 2314238"/>
              <a:gd name="connsiteY1" fmla="*/ 0 h 3096344"/>
              <a:gd name="connsiteX2" fmla="*/ 2314238 w 2314238"/>
              <a:gd name="connsiteY2" fmla="*/ 1524726 h 3096344"/>
              <a:gd name="connsiteX3" fmla="*/ 1692188 w 2314238"/>
              <a:gd name="connsiteY3" fmla="*/ 3096344 h 3096344"/>
              <a:gd name="connsiteX4" fmla="*/ 0 w 2314238"/>
              <a:gd name="connsiteY4" fmla="*/ 3096344 h 3096344"/>
              <a:gd name="connsiteX5" fmla="*/ 434479 w 2314238"/>
              <a:gd name="connsiteY5" fmla="*/ 1524726 h 3096344"/>
              <a:gd name="connsiteX6" fmla="*/ 0 w 2314238"/>
              <a:gd name="connsiteY6" fmla="*/ 0 h 3096344"/>
              <a:gd name="connsiteX0" fmla="*/ 165776 w 2480014"/>
              <a:gd name="connsiteY0" fmla="*/ 0 h 3108067"/>
              <a:gd name="connsiteX1" fmla="*/ 1857964 w 2480014"/>
              <a:gd name="connsiteY1" fmla="*/ 0 h 3108067"/>
              <a:gd name="connsiteX2" fmla="*/ 2480014 w 2480014"/>
              <a:gd name="connsiteY2" fmla="*/ 1524726 h 3108067"/>
              <a:gd name="connsiteX3" fmla="*/ 1857964 w 2480014"/>
              <a:gd name="connsiteY3" fmla="*/ 3096344 h 3108067"/>
              <a:gd name="connsiteX4" fmla="*/ 0 w 2480014"/>
              <a:gd name="connsiteY4" fmla="*/ 3108067 h 3108067"/>
              <a:gd name="connsiteX5" fmla="*/ 600255 w 2480014"/>
              <a:gd name="connsiteY5" fmla="*/ 1524726 h 3108067"/>
              <a:gd name="connsiteX6" fmla="*/ 165776 w 2480014"/>
              <a:gd name="connsiteY6" fmla="*/ 0 h 3108067"/>
              <a:gd name="connsiteX0" fmla="*/ 30140 w 2480014"/>
              <a:gd name="connsiteY0" fmla="*/ 0 h 3108068"/>
              <a:gd name="connsiteX1" fmla="*/ 1857964 w 2480014"/>
              <a:gd name="connsiteY1" fmla="*/ 1 h 3108068"/>
              <a:gd name="connsiteX2" fmla="*/ 2480014 w 2480014"/>
              <a:gd name="connsiteY2" fmla="*/ 1524727 h 3108068"/>
              <a:gd name="connsiteX3" fmla="*/ 1857964 w 2480014"/>
              <a:gd name="connsiteY3" fmla="*/ 3096345 h 3108068"/>
              <a:gd name="connsiteX4" fmla="*/ 0 w 2480014"/>
              <a:gd name="connsiteY4" fmla="*/ 3108068 h 3108068"/>
              <a:gd name="connsiteX5" fmla="*/ 600255 w 2480014"/>
              <a:gd name="connsiteY5" fmla="*/ 1524727 h 3108068"/>
              <a:gd name="connsiteX6" fmla="*/ 30140 w 2480014"/>
              <a:gd name="connsiteY6" fmla="*/ 0 h 3108068"/>
              <a:gd name="connsiteX0" fmla="*/ 0 w 2449874"/>
              <a:gd name="connsiteY0" fmla="*/ 0 h 3108068"/>
              <a:gd name="connsiteX1" fmla="*/ 1827824 w 2449874"/>
              <a:gd name="connsiteY1" fmla="*/ 1 h 3108068"/>
              <a:gd name="connsiteX2" fmla="*/ 2449874 w 2449874"/>
              <a:gd name="connsiteY2" fmla="*/ 1524727 h 3108068"/>
              <a:gd name="connsiteX3" fmla="*/ 1827824 w 2449874"/>
              <a:gd name="connsiteY3" fmla="*/ 3096345 h 3108068"/>
              <a:gd name="connsiteX4" fmla="*/ 15071 w 2449874"/>
              <a:gd name="connsiteY4" fmla="*/ 3108068 h 3108068"/>
              <a:gd name="connsiteX5" fmla="*/ 570115 w 2449874"/>
              <a:gd name="connsiteY5" fmla="*/ 1524727 h 3108068"/>
              <a:gd name="connsiteX6" fmla="*/ 0 w 2449874"/>
              <a:gd name="connsiteY6" fmla="*/ 0 h 3108068"/>
              <a:gd name="connsiteX0" fmla="*/ 1 w 2623283"/>
              <a:gd name="connsiteY0" fmla="*/ 0 h 3108069"/>
              <a:gd name="connsiteX1" fmla="*/ 2001233 w 2623283"/>
              <a:gd name="connsiteY1" fmla="*/ 2 h 3108069"/>
              <a:gd name="connsiteX2" fmla="*/ 2623283 w 2623283"/>
              <a:gd name="connsiteY2" fmla="*/ 1524728 h 3108069"/>
              <a:gd name="connsiteX3" fmla="*/ 2001233 w 2623283"/>
              <a:gd name="connsiteY3" fmla="*/ 3096346 h 3108069"/>
              <a:gd name="connsiteX4" fmla="*/ 188480 w 2623283"/>
              <a:gd name="connsiteY4" fmla="*/ 3108069 h 3108069"/>
              <a:gd name="connsiteX5" fmla="*/ 743524 w 2623283"/>
              <a:gd name="connsiteY5" fmla="*/ 1524728 h 3108069"/>
              <a:gd name="connsiteX6" fmla="*/ 1 w 2623283"/>
              <a:gd name="connsiteY6" fmla="*/ 0 h 3108069"/>
              <a:gd name="connsiteX0" fmla="*/ 0 w 2623282"/>
              <a:gd name="connsiteY0" fmla="*/ 0 h 3108069"/>
              <a:gd name="connsiteX1" fmla="*/ 2001232 w 2623282"/>
              <a:gd name="connsiteY1" fmla="*/ 2 h 3108069"/>
              <a:gd name="connsiteX2" fmla="*/ 2623282 w 2623282"/>
              <a:gd name="connsiteY2" fmla="*/ 1524728 h 3108069"/>
              <a:gd name="connsiteX3" fmla="*/ 2001232 w 2623282"/>
              <a:gd name="connsiteY3" fmla="*/ 3096346 h 3108069"/>
              <a:gd name="connsiteX4" fmla="*/ 15070 w 2623282"/>
              <a:gd name="connsiteY4" fmla="*/ 3108069 h 3108069"/>
              <a:gd name="connsiteX5" fmla="*/ 743523 w 2623282"/>
              <a:gd name="connsiteY5" fmla="*/ 1524728 h 3108069"/>
              <a:gd name="connsiteX6" fmla="*/ 0 w 2623282"/>
              <a:gd name="connsiteY6" fmla="*/ 0 h 3108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23282" h="3108069">
                <a:moveTo>
                  <a:pt x="0" y="0"/>
                </a:moveTo>
                <a:lnTo>
                  <a:pt x="2001232" y="2"/>
                </a:lnTo>
                <a:lnTo>
                  <a:pt x="2623282" y="1524728"/>
                </a:lnTo>
                <a:lnTo>
                  <a:pt x="2001232" y="3096346"/>
                </a:lnTo>
                <a:lnTo>
                  <a:pt x="15070" y="3108069"/>
                </a:lnTo>
                <a:lnTo>
                  <a:pt x="743523" y="152472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lIns="108000" tIns="36000" rIns="0" bIns="36000" rtlCol="0" anchor="ctr"/>
          <a:lstStyle/>
          <a:p>
            <a:pPr algn="ctr"/>
            <a:endParaRPr lang="en-GB" sz="1000" dirty="0" smtClean="0">
              <a:solidFill>
                <a:schemeClr val="tx1"/>
              </a:solidFill>
            </a:endParaRPr>
          </a:p>
          <a:p>
            <a:pPr algn="ctr"/>
            <a:r>
              <a:rPr lang="en-GB" sz="1000" dirty="0" smtClean="0">
                <a:solidFill>
                  <a:schemeClr val="tx1"/>
                </a:solidFill>
              </a:rPr>
              <a:t>A summary report is produced by the FY2 which is forwarded to the NICER Group members  for review one week prior to the NICER Group meeting.</a:t>
            </a: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107504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NICER Public Health Guidance Group – Business Process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61248" y="8804899"/>
            <a:ext cx="12067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November 2014</a:t>
            </a: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7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218</Words>
  <Application>Microsoft Office PowerPoint</Application>
  <PresentationFormat>On-screen Show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Customer Service Direct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Warrington</dc:creator>
  <cp:lastModifiedBy>Jessica Warrington</cp:lastModifiedBy>
  <cp:revision>10</cp:revision>
  <dcterms:created xsi:type="dcterms:W3CDTF">2014-10-24T14:38:46Z</dcterms:created>
  <dcterms:modified xsi:type="dcterms:W3CDTF">2014-11-21T08:13:36Z</dcterms:modified>
</cp:coreProperties>
</file>