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7" r:id="rId3"/>
    <p:sldId id="259" r:id="rId4"/>
  </p:sldIdLst>
  <p:sldSz cx="9906000" cy="6858000" type="A4"/>
  <p:notesSz cx="6742113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95" autoAdjust="0"/>
  </p:normalViewPr>
  <p:slideViewPr>
    <p:cSldViewPr>
      <p:cViewPr>
        <p:scale>
          <a:sx n="117" d="100"/>
          <a:sy n="117" d="100"/>
        </p:scale>
        <p:origin x="-72" y="-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FC0A2-5790-461C-A06C-159B985270CB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739775"/>
            <a:ext cx="534828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69315F-2703-4960-85FD-47E9D763BB5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194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6913" y="739775"/>
            <a:ext cx="5348287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9315F-2703-4960-85FD-47E9D763BB5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4170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6913" y="739775"/>
            <a:ext cx="5348287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9315F-2703-4960-85FD-47E9D763BB5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4170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9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76320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43225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2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2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87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1286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6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264389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273408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2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2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218048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528504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33304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4"/>
            <a:ext cx="553772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2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4342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95240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577EE-06E0-41DB-9C10-505714EDD2B5}" type="datetimeFigureOut">
              <a:rPr lang="en-GB" smtClean="0"/>
              <a:pPr/>
              <a:t>30/03/2015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4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4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753D3-D446-41C6-A8DA-3250DA65102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4895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465" y="108175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Acute Kidney Injury (AKI) Risk Factors Identification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8465" y="742136"/>
            <a:ext cx="9577062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Is your patient at risk of Acute Kidney Injury (AKI)?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609" y="1268762"/>
            <a:ext cx="9425903" cy="28931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Are any of the following risks relevant to the patient?</a:t>
            </a:r>
          </a:p>
          <a:p>
            <a:endParaRPr lang="en-GB" sz="1400" dirty="0"/>
          </a:p>
          <a:p>
            <a:r>
              <a:rPr lang="en-GB" sz="1400" dirty="0"/>
              <a:t>	</a:t>
            </a:r>
            <a:r>
              <a:rPr lang="en-GB" sz="1600" b="1" dirty="0" smtClean="0"/>
              <a:t>K</a:t>
            </a:r>
            <a:r>
              <a:rPr lang="en-GB" sz="1400" dirty="0" smtClean="0"/>
              <a:t>	Chronic Kidney Disease (CKD)?</a:t>
            </a:r>
          </a:p>
          <a:p>
            <a:r>
              <a:rPr lang="en-GB" sz="1400" dirty="0"/>
              <a:t>	</a:t>
            </a:r>
            <a:r>
              <a:rPr lang="en-GB" sz="1600" b="1" dirty="0" smtClean="0"/>
              <a:t>I</a:t>
            </a:r>
            <a:r>
              <a:rPr lang="en-GB" sz="1400" dirty="0" smtClean="0"/>
              <a:t>	Iodinated Contrast?</a:t>
            </a:r>
          </a:p>
          <a:p>
            <a:r>
              <a:rPr lang="en-GB" sz="1400" dirty="0"/>
              <a:t>	</a:t>
            </a:r>
            <a:r>
              <a:rPr lang="en-GB" sz="1600" b="1" dirty="0" smtClean="0"/>
              <a:t>D</a:t>
            </a:r>
            <a:r>
              <a:rPr lang="en-GB" sz="1400" dirty="0" smtClean="0"/>
              <a:t>	Deteriorating Vital Signs i.e. Is your patient septic, </a:t>
            </a:r>
            <a:r>
              <a:rPr lang="en-GB" sz="1400" dirty="0" err="1" smtClean="0"/>
              <a:t>hypovolaemic</a:t>
            </a:r>
            <a:r>
              <a:rPr lang="en-GB" sz="1400" dirty="0" smtClean="0"/>
              <a:t>, Is their CTEWS ≥ 4?</a:t>
            </a:r>
          </a:p>
          <a:p>
            <a:r>
              <a:rPr lang="en-GB" sz="1400" dirty="0"/>
              <a:t>	</a:t>
            </a:r>
            <a:r>
              <a:rPr lang="en-GB" sz="1600" b="1" dirty="0" smtClean="0"/>
              <a:t>N</a:t>
            </a:r>
            <a:r>
              <a:rPr lang="en-GB" sz="1400" dirty="0" smtClean="0"/>
              <a:t>	Nephrotoxic medications? i.e. ACE Inhibitors, NSAIDs, </a:t>
            </a:r>
            <a:r>
              <a:rPr lang="en-GB" sz="1400" dirty="0" err="1" smtClean="0"/>
              <a:t>Antiotensin</a:t>
            </a:r>
            <a:r>
              <a:rPr lang="en-GB" sz="1400" dirty="0" smtClean="0"/>
              <a:t> Receptor Blockers, </a:t>
            </a:r>
            <a:r>
              <a:rPr lang="en-GB" sz="1400" dirty="0" err="1" smtClean="0"/>
              <a:t>Amioglycosides</a:t>
            </a:r>
            <a:r>
              <a:rPr lang="en-GB" sz="1400" dirty="0" smtClean="0"/>
              <a:t>, 		Diuretics and </a:t>
            </a:r>
            <a:r>
              <a:rPr lang="en-GB" sz="1400" dirty="0" err="1" smtClean="0"/>
              <a:t>Immunosuppressants</a:t>
            </a:r>
            <a:r>
              <a:rPr lang="en-GB" sz="1400" dirty="0" smtClean="0"/>
              <a:t>?</a:t>
            </a:r>
          </a:p>
          <a:p>
            <a:r>
              <a:rPr lang="en-GB" sz="1400" dirty="0"/>
              <a:t>	</a:t>
            </a:r>
            <a:r>
              <a:rPr lang="en-GB" sz="1600" b="1" dirty="0" smtClean="0"/>
              <a:t>E</a:t>
            </a:r>
            <a:r>
              <a:rPr lang="en-GB" sz="1400" dirty="0" smtClean="0"/>
              <a:t>	Existing medical conditions i.e. Diabetes, Liver Disease, Ischaemic heart disease/heart failure, 			Hypertension, Peripheral vascular disease, Urological obstruction?</a:t>
            </a:r>
          </a:p>
          <a:p>
            <a:r>
              <a:rPr lang="en-GB" sz="1400" dirty="0" smtClean="0"/>
              <a:t>	</a:t>
            </a:r>
            <a:r>
              <a:rPr lang="en-GB" sz="1600" b="1" dirty="0" smtClean="0"/>
              <a:t>Y</a:t>
            </a:r>
            <a:r>
              <a:rPr lang="en-GB" sz="1400" dirty="0" smtClean="0"/>
              <a:t>	Years of age &gt; 65 Years Old?</a:t>
            </a:r>
          </a:p>
          <a:p>
            <a:r>
              <a:rPr lang="en-GB" sz="1400" dirty="0" smtClean="0"/>
              <a:t>	</a:t>
            </a:r>
          </a:p>
          <a:p>
            <a:r>
              <a:rPr lang="en-GB" sz="1400" dirty="0"/>
              <a:t>	</a:t>
            </a:r>
            <a:r>
              <a:rPr lang="en-GB" sz="1400" dirty="0" smtClean="0"/>
              <a:t>	</a:t>
            </a:r>
            <a:endParaRPr lang="en-GB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35609" y="4106280"/>
            <a:ext cx="58326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400" b="1" dirty="0" smtClean="0">
              <a:solidFill>
                <a:srgbClr val="FF0000"/>
              </a:solidFill>
            </a:endParaRPr>
          </a:p>
          <a:p>
            <a:r>
              <a:rPr lang="en-GB" sz="1400" b="1" dirty="0" smtClean="0">
                <a:solidFill>
                  <a:srgbClr val="FF0000"/>
                </a:solidFill>
              </a:rPr>
              <a:t>If </a:t>
            </a:r>
            <a:r>
              <a:rPr lang="en-GB" sz="1400" b="1" dirty="0">
                <a:solidFill>
                  <a:srgbClr val="FF0000"/>
                </a:solidFill>
              </a:rPr>
              <a:t>any of the above risk factors are evident please complete the following;</a:t>
            </a:r>
          </a:p>
          <a:p>
            <a:endParaRPr lang="en-GB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Baseline observations and If CTEWS ≥4  inform the ALERT team, </a:t>
            </a:r>
            <a:r>
              <a:rPr lang="en-GB" sz="1400" dirty="0"/>
              <a:t>B</a:t>
            </a:r>
            <a:r>
              <a:rPr lang="en-GB" sz="1400" dirty="0" smtClean="0"/>
              <a:t>leep 432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Check serum creatinine, Urea and electrolytes, </a:t>
            </a:r>
            <a:r>
              <a:rPr lang="en-GB" sz="1400" dirty="0" err="1" smtClean="0"/>
              <a:t>eGFR</a:t>
            </a:r>
            <a:endParaRPr lang="en-GB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Urine dipstick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Baseline weight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Assess fluid </a:t>
            </a:r>
            <a:r>
              <a:rPr lang="en-GB" sz="1400" dirty="0"/>
              <a:t>volume </a:t>
            </a:r>
            <a:r>
              <a:rPr lang="en-GB" sz="1400" dirty="0" smtClean="0"/>
              <a:t>status of patient including </a:t>
            </a:r>
            <a:r>
              <a:rPr lang="en-GB" sz="1400" dirty="0"/>
              <a:t>lying and standing </a:t>
            </a:r>
            <a:r>
              <a:rPr lang="en-GB" sz="1400" dirty="0" smtClean="0"/>
              <a:t>BP</a:t>
            </a: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Ensure adequate oral intake or prescribe IV fluids to correct hypovolaemia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Avoid IV contrast if possible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Medication review for nephrotoxicity</a:t>
            </a:r>
          </a:p>
          <a:p>
            <a:pPr marL="285750" indent="-285750">
              <a:buFont typeface="Wingdings" pitchFamily="2" charset="2"/>
              <a:buChar char="q"/>
            </a:pPr>
            <a:endParaRPr lang="en-GB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968254" y="4062739"/>
            <a:ext cx="374441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600" b="1" dirty="0" smtClean="0">
              <a:solidFill>
                <a:srgbClr val="FF0000"/>
              </a:solidFill>
            </a:endParaRPr>
          </a:p>
          <a:p>
            <a:r>
              <a:rPr lang="en-GB" sz="1600" b="1" dirty="0" smtClean="0">
                <a:solidFill>
                  <a:srgbClr val="FF0000"/>
                </a:solidFill>
              </a:rPr>
              <a:t>AKI is defined by any of the following:¹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400" dirty="0" smtClean="0"/>
              <a:t>Increase in </a:t>
            </a:r>
            <a:r>
              <a:rPr lang="en-GB" sz="1400" dirty="0" err="1" smtClean="0"/>
              <a:t>sCr</a:t>
            </a:r>
            <a:r>
              <a:rPr lang="en-GB" sz="1400" dirty="0" smtClean="0"/>
              <a:t> by ≥26.5µmol/l within 48hrs, or;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400" dirty="0" smtClean="0"/>
              <a:t>Increase in </a:t>
            </a:r>
            <a:r>
              <a:rPr lang="en-GB" sz="1400" dirty="0" err="1" smtClean="0"/>
              <a:t>sCr</a:t>
            </a:r>
            <a:r>
              <a:rPr lang="en-GB" sz="1400" dirty="0" smtClean="0"/>
              <a:t> by ≥1.5 x baseline in 7days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400" dirty="0" smtClean="0"/>
              <a:t>Urine Volume &lt;0.5mls/kg/</a:t>
            </a:r>
            <a:r>
              <a:rPr lang="en-GB" sz="1400" dirty="0" err="1" smtClean="0"/>
              <a:t>hr</a:t>
            </a:r>
            <a:r>
              <a:rPr lang="en-GB" sz="1400" dirty="0" smtClean="0"/>
              <a:t> for 6 </a:t>
            </a:r>
            <a:r>
              <a:rPr lang="en-GB" sz="1400" dirty="0" err="1" smtClean="0"/>
              <a:t>hrs</a:t>
            </a:r>
            <a:endParaRPr lang="en-GB" sz="1400" dirty="0" smtClean="0"/>
          </a:p>
          <a:p>
            <a:pPr marL="285750" indent="-285750">
              <a:buFont typeface="Arial" pitchFamily="34" charset="0"/>
              <a:buChar char="•"/>
            </a:pPr>
            <a:endParaRPr lang="en-GB" sz="1400" dirty="0"/>
          </a:p>
          <a:p>
            <a:r>
              <a:rPr lang="en-GB" b="1" dirty="0" smtClean="0"/>
              <a:t>If AKI diagnosed – start AKI pathway (overleaf)</a:t>
            </a:r>
          </a:p>
          <a:p>
            <a:pPr marL="285750" indent="-285750">
              <a:buFont typeface="Wingdings" pitchFamily="2" charset="2"/>
              <a:buChar char="q"/>
            </a:pPr>
            <a:endParaRPr lang="en-GB" dirty="0" smtClean="0"/>
          </a:p>
          <a:p>
            <a:pPr marL="285750" indent="-285750">
              <a:buFont typeface="Arial" pitchFamily="34" charset="0"/>
              <a:buChar char="•"/>
            </a:pPr>
            <a:endParaRPr lang="en-GB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410538" y="6144283"/>
            <a:ext cx="32403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 smtClean="0"/>
              <a:t>1. Kidney International Supplements (2012) 2,4; </a:t>
            </a:r>
            <a:r>
              <a:rPr lang="en-GB" sz="800" dirty="0" err="1" smtClean="0"/>
              <a:t>doi</a:t>
            </a:r>
            <a:r>
              <a:rPr lang="en-GB" sz="800" dirty="0" smtClean="0"/>
              <a:t>: 10.1038/kisup2012 </a:t>
            </a:r>
            <a:endParaRPr lang="en-GB" sz="800" dirty="0"/>
          </a:p>
        </p:txBody>
      </p:sp>
      <p:pic>
        <p:nvPicPr>
          <p:cNvPr id="1026" name="Picture 2" descr="NHS Log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3" b="14716"/>
          <a:stretch/>
        </p:blipFill>
        <p:spPr bwMode="auto">
          <a:xfrm>
            <a:off x="7617297" y="20650"/>
            <a:ext cx="2180694" cy="64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947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465" y="108177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Acute Kidney Injury (AKI) Ward Pathway</a:t>
            </a:r>
          </a:p>
          <a:p>
            <a:r>
              <a:rPr lang="en-GB" sz="1400" b="1" dirty="0" err="1" smtClean="0">
                <a:solidFill>
                  <a:schemeClr val="tx2"/>
                </a:solidFill>
              </a:rPr>
              <a:t>Papworth</a:t>
            </a:r>
            <a:r>
              <a:rPr lang="en-GB" sz="1400" b="1" dirty="0" smtClean="0">
                <a:solidFill>
                  <a:schemeClr val="tx2"/>
                </a:solidFill>
              </a:rPr>
              <a:t> Hospital NHS Foundation Trust</a:t>
            </a:r>
            <a:endParaRPr lang="en-GB" sz="1400" b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02363" y="108178"/>
            <a:ext cx="2375173" cy="1214124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Hospital ID:</a:t>
            </a:r>
          </a:p>
          <a:p>
            <a:r>
              <a:rPr lang="en-GB" sz="1200" dirty="0" smtClean="0"/>
              <a:t>Surname:</a:t>
            </a:r>
          </a:p>
          <a:p>
            <a:r>
              <a:rPr lang="en-GB" sz="1200" dirty="0" smtClean="0"/>
              <a:t>Forename:</a:t>
            </a:r>
          </a:p>
          <a:p>
            <a:r>
              <a:rPr lang="en-GB" sz="1200" dirty="0" smtClean="0"/>
              <a:t>DOB:</a:t>
            </a:r>
          </a:p>
          <a:p>
            <a:r>
              <a:rPr lang="en-GB" sz="1200" dirty="0" smtClean="0"/>
              <a:t>NHS No:</a:t>
            </a:r>
          </a:p>
          <a:p>
            <a:pPr algn="ctr"/>
            <a:r>
              <a:rPr lang="en-GB" sz="1200" dirty="0" smtClean="0"/>
              <a:t>(Use Addressograph Label)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736980" y="121971"/>
            <a:ext cx="2633137" cy="83099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Ward   _____________________</a:t>
            </a:r>
          </a:p>
          <a:p>
            <a:r>
              <a:rPr lang="en-GB" sz="1200" dirty="0" smtClean="0"/>
              <a:t>Date of Admission ____/____/____</a:t>
            </a:r>
          </a:p>
          <a:p>
            <a:r>
              <a:rPr lang="en-GB" sz="1200" dirty="0" smtClean="0"/>
              <a:t>Procedure Date ______/____/____</a:t>
            </a:r>
          </a:p>
          <a:p>
            <a:r>
              <a:rPr lang="en-GB" sz="1200" dirty="0" smtClean="0"/>
              <a:t>Admission </a:t>
            </a:r>
            <a:r>
              <a:rPr lang="en-GB" sz="1200" dirty="0" err="1" smtClean="0"/>
              <a:t>Creatinine</a:t>
            </a:r>
            <a:r>
              <a:rPr lang="en-GB" sz="1200" dirty="0" smtClean="0"/>
              <a:t> ___________</a:t>
            </a:r>
            <a:endParaRPr lang="en-GB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28466" y="722138"/>
            <a:ext cx="7097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This document is a summary of care, it includes the </a:t>
            </a:r>
            <a:r>
              <a:rPr lang="en-GB" sz="1200" b="1" dirty="0" smtClean="0"/>
              <a:t>crucial </a:t>
            </a:r>
            <a:r>
              <a:rPr lang="en-GB" sz="1200" dirty="0" smtClean="0"/>
              <a:t>components </a:t>
            </a:r>
          </a:p>
          <a:p>
            <a:r>
              <a:rPr lang="en-GB" sz="1200" dirty="0" smtClean="0"/>
              <a:t>of care, but not all. If tasks are not completed, please record the exemption reason in the medical notes.</a:t>
            </a:r>
            <a:endParaRPr lang="en-GB" sz="1200" b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30334382"/>
              </p:ext>
            </p:extLst>
          </p:nvPr>
        </p:nvGraphicFramePr>
        <p:xfrm>
          <a:off x="272482" y="1354296"/>
          <a:ext cx="9505054" cy="52730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51"/>
                <a:gridCol w="809013"/>
                <a:gridCol w="1690238"/>
                <a:gridCol w="1690238"/>
                <a:gridCol w="1690238"/>
                <a:gridCol w="1690238"/>
                <a:gridCol w="1690238"/>
              </a:tblGrid>
              <a:tr h="224701"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Key</a:t>
                      </a:r>
                      <a:r>
                        <a:rPr lang="en-GB" sz="900" baseline="0" dirty="0" smtClean="0"/>
                        <a:t> Stages</a:t>
                      </a:r>
                      <a:endParaRPr lang="en-GB" sz="900" dirty="0"/>
                    </a:p>
                  </a:txBody>
                  <a:tcPr marL="91441" marR="91441"/>
                </a:tc>
                <a:tc hMerge="1">
                  <a:txBody>
                    <a:bodyPr/>
                    <a:lstStyle/>
                    <a:p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Pathway </a:t>
                      </a:r>
                      <a:r>
                        <a:rPr lang="en-GB" sz="900" baseline="0" dirty="0" smtClean="0"/>
                        <a:t>Day 1</a:t>
                      </a:r>
                      <a:endParaRPr lang="en-GB" sz="9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aseline="0" dirty="0" smtClean="0"/>
                        <a:t>Day 2</a:t>
                      </a:r>
                      <a:endParaRPr lang="en-GB" sz="9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Day 3</a:t>
                      </a:r>
                      <a:endParaRPr lang="en-GB" sz="9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Day 4</a:t>
                      </a:r>
                      <a:endParaRPr lang="en-GB" sz="9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Day 5 </a:t>
                      </a:r>
                      <a:endParaRPr lang="en-GB" sz="900" dirty="0"/>
                    </a:p>
                  </a:txBody>
                  <a:tcPr marL="91441" marR="91441"/>
                </a:tc>
              </a:tr>
              <a:tr h="224701">
                <a:tc gridSpan="2">
                  <a:txBody>
                    <a:bodyPr/>
                    <a:lstStyle/>
                    <a:p>
                      <a:pPr algn="just"/>
                      <a:r>
                        <a:rPr lang="en-GB" sz="900" dirty="0" smtClean="0"/>
                        <a:t>Date</a:t>
                      </a:r>
                      <a:endParaRPr lang="en-GB" sz="900" dirty="0"/>
                    </a:p>
                  </a:txBody>
                  <a:tcPr marL="91441" marR="91441" anchor="ctr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522">
                <a:tc gridSpan="2">
                  <a:txBody>
                    <a:bodyPr/>
                    <a:lstStyle/>
                    <a:p>
                      <a:pPr algn="just"/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Signature</a:t>
                      </a:r>
                    </a:p>
                    <a:p>
                      <a:pPr algn="just"/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(Medical / Nursing)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anchor="ctr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01">
                <a:tc gridSpan="2">
                  <a:txBody>
                    <a:bodyPr/>
                    <a:lstStyle/>
                    <a:p>
                      <a:pPr algn="just"/>
                      <a:r>
                        <a:rPr lang="en-GB" sz="900" dirty="0" smtClean="0"/>
                        <a:t>Daily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Creatinine</a:t>
                      </a:r>
                      <a:endParaRPr lang="en-GB" sz="900" dirty="0"/>
                    </a:p>
                  </a:txBody>
                  <a:tcPr marL="91441" marR="91441" anchor="ctr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985">
                <a:tc rowSpan="2">
                  <a:txBody>
                    <a:bodyPr/>
                    <a:lstStyle/>
                    <a:p>
                      <a:pPr algn="ctr"/>
                      <a:r>
                        <a:rPr lang="en-GB" sz="1000" dirty="0" smtClean="0"/>
                        <a:t>Assessment</a:t>
                      </a:r>
                      <a:endParaRPr lang="en-GB" sz="1000" dirty="0"/>
                    </a:p>
                  </a:txBody>
                  <a:tcPr marL="91441" marR="91441" vert="vert2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Nursing</a:t>
                      </a:r>
                      <a:endParaRPr lang="en-GB" sz="1000" dirty="0"/>
                    </a:p>
                  </a:txBody>
                  <a:tcPr marL="91441" marR="91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Full set of observations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Lying</a:t>
                      </a:r>
                      <a:r>
                        <a:rPr lang="en-GB" sz="900" baseline="0" dirty="0" smtClean="0"/>
                        <a:t> and standing BP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Urine dipstick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Daily weight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Fluid balance chart initiated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Daily weight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4hrly</a:t>
                      </a:r>
                      <a:r>
                        <a:rPr lang="en-GB" sz="900" baseline="0" dirty="0" smtClean="0"/>
                        <a:t> Observations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Documented urine output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Fluid balance chart 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Daily weight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4hrly Observations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Documented urine output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Fluid balance chart </a:t>
                      </a:r>
                    </a:p>
                    <a:p>
                      <a:pPr algn="ctr"/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Daily weight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4hrly Observations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Documented urine output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Fluid balance chart 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Daily weight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4hrly Observations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Documented urine output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Fluid balance chart 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98928">
                <a:tc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Medical</a:t>
                      </a:r>
                      <a:endParaRPr lang="en-GB" sz="1000" dirty="0"/>
                    </a:p>
                  </a:txBody>
                  <a:tcPr marL="91441" marR="91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Measure U &amp; 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AKI risk factors reviewed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Volume Status recorded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Prescribe daily fluid allowance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Medication review for nephrotoxicity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Consultant</a:t>
                      </a:r>
                      <a:r>
                        <a:rPr lang="en-GB" sz="900" baseline="0" dirty="0" smtClean="0"/>
                        <a:t> review 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Re-assess volume status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Prescribe daily fluid allowance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Measure U&amp;E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Review</a:t>
                      </a:r>
                      <a:r>
                        <a:rPr lang="en-GB" sz="900" baseline="0" dirty="0" smtClean="0"/>
                        <a:t> investigations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Consider USS of renal tract if indicated</a:t>
                      </a:r>
                      <a:endParaRPr lang="en-GB" sz="900" dirty="0" smtClean="0"/>
                    </a:p>
                    <a:p>
                      <a:pPr algn="ctr"/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Measure U &amp; 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patient is </a:t>
                      </a:r>
                      <a:r>
                        <a:rPr lang="en-GB" sz="900" baseline="0" dirty="0" err="1" smtClean="0"/>
                        <a:t>euvolaemic</a:t>
                      </a:r>
                      <a:endParaRPr lang="en-GB" sz="900" baseline="0" dirty="0" smtClean="0"/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>
                          <a:solidFill>
                            <a:srgbClr val="FF0000"/>
                          </a:solidFill>
                        </a:rPr>
                        <a:t>Prescribe daily fluid allowance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underlying cause for AKI is treated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Investigations reviewed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Measure U&amp; 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patient is </a:t>
                      </a:r>
                      <a:r>
                        <a:rPr lang="en-GB" sz="900" baseline="0" dirty="0" err="1" smtClean="0"/>
                        <a:t>euvolaemic</a:t>
                      </a:r>
                      <a:endParaRPr lang="en-GB" sz="900" baseline="0" dirty="0" smtClean="0"/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>
                          <a:solidFill>
                            <a:srgbClr val="FF0000"/>
                          </a:solidFill>
                        </a:rPr>
                        <a:t>Prescribe daily fluid allowance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underlying cause for AKI is treated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Investigations reviewed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Consultant review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Measure U&amp; E</a:t>
                      </a:r>
                      <a:r>
                        <a:rPr lang="en-GB" sz="900" baseline="0" dirty="0" smtClean="0"/>
                        <a:t> 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patient is </a:t>
                      </a:r>
                      <a:r>
                        <a:rPr lang="en-GB" sz="900" baseline="0" dirty="0" err="1" smtClean="0"/>
                        <a:t>euvolaemic</a:t>
                      </a:r>
                      <a:endParaRPr lang="en-GB" sz="900" baseline="0" dirty="0" smtClean="0"/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>
                          <a:solidFill>
                            <a:srgbClr val="FF0000"/>
                          </a:solidFill>
                        </a:rPr>
                        <a:t>Prescribe daily fluid allowance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underlying cause for AKI is treated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Investigations reviewed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909">
                <a:tc rowSpan="2">
                  <a:txBody>
                    <a:bodyPr/>
                    <a:lstStyle/>
                    <a:p>
                      <a:pPr algn="ctr"/>
                      <a:r>
                        <a:rPr lang="en-GB" sz="1000" dirty="0" smtClean="0"/>
                        <a:t>Treatment</a:t>
                      </a:r>
                      <a:endParaRPr lang="en-GB" sz="1000" dirty="0"/>
                    </a:p>
                  </a:txBody>
                  <a:tcPr marL="91441" marR="91441" vert="vert2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Medical</a:t>
                      </a:r>
                      <a:endParaRPr lang="en-GB" sz="1000" dirty="0"/>
                    </a:p>
                  </a:txBody>
                  <a:tcPr marL="91441" marR="91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Correct hypovolaemia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Consider stopping nephrotoxic medications 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>
                          <a:solidFill>
                            <a:srgbClr val="FF0000"/>
                          </a:solidFill>
                        </a:rPr>
                        <a:t>NEVER stop Immunosuppressant drugs without consultant advice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Treatment of underlying cause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Consider referral to CCA for Renal replacement if criteria in AKI Guideline Met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Review need for IV fluids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Review need for IV antibiotics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Consider</a:t>
                      </a:r>
                      <a:r>
                        <a:rPr lang="en-GB" sz="900" baseline="0" dirty="0" smtClean="0"/>
                        <a:t> nephrology advice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900" baseline="0" dirty="0" smtClean="0"/>
                        <a:t>Consider referral to CCA for Renal replacement if criteria in AKI Guideline Met</a:t>
                      </a:r>
                      <a:endParaRPr lang="en-GB" sz="900" dirty="0" smtClean="0"/>
                    </a:p>
                    <a:p>
                      <a:pPr algn="ctr"/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Stop IV fluids if PO intake adequate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Switch to PO antibiotics if clinical condition allows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Consider</a:t>
                      </a:r>
                      <a:r>
                        <a:rPr lang="en-GB" sz="900" baseline="0" dirty="0" smtClean="0"/>
                        <a:t> nephrology advice if not sought before now and no improvement in U&amp;Es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900" baseline="0" dirty="0" smtClean="0"/>
                        <a:t>Consider referral to CCA for Renal replacement if criteria in AKI Guideline Met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Stop IV fluids if PO intake adequate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Switch to PO antibiotics if clinical condition allows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Consider</a:t>
                      </a:r>
                      <a:r>
                        <a:rPr lang="en-GB" sz="900" baseline="0" dirty="0" smtClean="0"/>
                        <a:t> nephrology advice if not sought before now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900" baseline="0" dirty="0" smtClean="0"/>
                        <a:t>Consider referral to CCA for Renal replacement if criteria in AKI Guideline Met</a:t>
                      </a:r>
                      <a:endParaRPr lang="en-GB" sz="900" dirty="0" smtClean="0"/>
                    </a:p>
                    <a:p>
                      <a:pPr algn="ctr"/>
                      <a:endParaRPr lang="en-GB" sz="800" baseline="0" dirty="0" smtClean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Stop IV fluids if PO intake adequate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Switch to PO antibiotics if clinical condition allows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Consider</a:t>
                      </a:r>
                      <a:r>
                        <a:rPr lang="en-GB" sz="900" baseline="0" dirty="0" smtClean="0"/>
                        <a:t> nephrology advice if not sought before now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900" baseline="0" dirty="0" smtClean="0"/>
                        <a:t>Consider referral to CCA for Renal replacement if criteria in AKI Guideline Met</a:t>
                      </a:r>
                      <a:endParaRPr lang="en-GB" sz="900" dirty="0" smtClean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142">
                <a:tc vMerge="1">
                  <a:txBody>
                    <a:bodyPr/>
                    <a:lstStyle/>
                    <a:p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Pharmacy</a:t>
                      </a:r>
                      <a:endParaRPr lang="en-GB" sz="1000" dirty="0"/>
                    </a:p>
                  </a:txBody>
                  <a:tcPr marL="91441" marR="91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Medication</a:t>
                      </a:r>
                      <a:r>
                        <a:rPr lang="en-GB" sz="900" baseline="0" dirty="0" smtClean="0"/>
                        <a:t> review for nephrotoxicity</a:t>
                      </a:r>
                      <a:endParaRPr lang="en-GB" sz="900" dirty="0" smtClean="0"/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Medication</a:t>
                      </a:r>
                      <a:r>
                        <a:rPr lang="en-GB" sz="900" baseline="0" dirty="0" smtClean="0"/>
                        <a:t> adjusted for AKI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Medication adjusted for AKI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Medication adjusted for AKI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Medication adjusted for AKI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Medication adjusted for AKI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6050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464" y="0"/>
            <a:ext cx="4320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Acute Kidney Injury (AKI) Ward Pathway</a:t>
            </a:r>
          </a:p>
          <a:p>
            <a:r>
              <a:rPr lang="en-GB" sz="1600" b="1" dirty="0" smtClean="0"/>
              <a:t>Continuation Sheet</a:t>
            </a:r>
          </a:p>
          <a:p>
            <a:r>
              <a:rPr lang="en-GB" sz="1400" b="1" dirty="0" err="1" smtClean="0">
                <a:solidFill>
                  <a:schemeClr val="tx2"/>
                </a:solidFill>
              </a:rPr>
              <a:t>Papworth</a:t>
            </a:r>
            <a:r>
              <a:rPr lang="en-GB" sz="1400" b="1" dirty="0" smtClean="0">
                <a:solidFill>
                  <a:schemeClr val="tx2"/>
                </a:solidFill>
              </a:rPr>
              <a:t> Hospital NHS Foundation Trust</a:t>
            </a:r>
            <a:endParaRPr lang="en-GB" sz="1400" b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02363" y="108178"/>
            <a:ext cx="2375173" cy="1214124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/>
              <a:t>Hospital ID:</a:t>
            </a:r>
          </a:p>
          <a:p>
            <a:r>
              <a:rPr lang="en-GB" sz="1200" dirty="0" smtClean="0"/>
              <a:t>Surname:</a:t>
            </a:r>
          </a:p>
          <a:p>
            <a:r>
              <a:rPr lang="en-GB" sz="1200" dirty="0" smtClean="0"/>
              <a:t>Forename:</a:t>
            </a:r>
          </a:p>
          <a:p>
            <a:r>
              <a:rPr lang="en-GB" sz="1200" dirty="0" smtClean="0"/>
              <a:t>DOB:</a:t>
            </a:r>
          </a:p>
          <a:p>
            <a:r>
              <a:rPr lang="en-GB" sz="1200" dirty="0" smtClean="0"/>
              <a:t>NHS No:</a:t>
            </a:r>
          </a:p>
          <a:p>
            <a:pPr algn="ctr"/>
            <a:r>
              <a:rPr lang="en-GB" sz="1200" dirty="0" smtClean="0"/>
              <a:t>(Use Addressograph Label)</a:t>
            </a:r>
            <a:endParaRPr lang="en-GB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736980" y="121971"/>
            <a:ext cx="2633137" cy="830997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Ward   _____________________</a:t>
            </a:r>
          </a:p>
          <a:p>
            <a:r>
              <a:rPr lang="en-GB" sz="1200" dirty="0" smtClean="0"/>
              <a:t>Date of Admission ____/____/____</a:t>
            </a:r>
          </a:p>
          <a:p>
            <a:r>
              <a:rPr lang="en-GB" sz="1200" dirty="0" smtClean="0"/>
              <a:t>Procedure Date ______/____/____</a:t>
            </a:r>
          </a:p>
          <a:p>
            <a:r>
              <a:rPr lang="en-GB" sz="1200" dirty="0" smtClean="0"/>
              <a:t>Admission </a:t>
            </a:r>
            <a:r>
              <a:rPr lang="en-GB" sz="1200" dirty="0" err="1" smtClean="0"/>
              <a:t>Creatinine</a:t>
            </a:r>
            <a:r>
              <a:rPr lang="en-GB" sz="1200" dirty="0" smtClean="0"/>
              <a:t> ___________</a:t>
            </a:r>
            <a:endParaRPr lang="en-GB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28466" y="791135"/>
            <a:ext cx="7241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This document is a summary of care, it includes the </a:t>
            </a:r>
            <a:r>
              <a:rPr lang="en-GB" sz="1200" b="1" dirty="0" smtClean="0"/>
              <a:t>crucial </a:t>
            </a:r>
            <a:r>
              <a:rPr lang="en-GB" sz="1200" dirty="0" smtClean="0"/>
              <a:t>components </a:t>
            </a:r>
          </a:p>
          <a:p>
            <a:r>
              <a:rPr lang="en-GB" sz="1200" dirty="0" smtClean="0"/>
              <a:t>of care, but not all. If tasks are not completed, please record the exemption reason in the medical notes.</a:t>
            </a:r>
            <a:endParaRPr lang="en-GB" sz="1200" b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12253602"/>
              </p:ext>
            </p:extLst>
          </p:nvPr>
        </p:nvGraphicFramePr>
        <p:xfrm>
          <a:off x="130160" y="1245430"/>
          <a:ext cx="9649072" cy="55837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561"/>
                <a:gridCol w="821271"/>
                <a:gridCol w="1715848"/>
                <a:gridCol w="1715848"/>
                <a:gridCol w="1715848"/>
                <a:gridCol w="1715848"/>
                <a:gridCol w="1715848"/>
              </a:tblGrid>
              <a:tr h="225155">
                <a:tc gridSpan="2"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Key</a:t>
                      </a:r>
                      <a:r>
                        <a:rPr lang="en-GB" sz="900" baseline="0" dirty="0" smtClean="0"/>
                        <a:t> Stages</a:t>
                      </a:r>
                      <a:endParaRPr lang="en-GB" sz="900" dirty="0"/>
                    </a:p>
                  </a:txBody>
                  <a:tcPr marL="91441" marR="91441"/>
                </a:tc>
                <a:tc hMerge="1">
                  <a:txBody>
                    <a:bodyPr/>
                    <a:lstStyle/>
                    <a:p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Continuation  </a:t>
                      </a:r>
                      <a:r>
                        <a:rPr lang="en-GB" sz="900" baseline="0" dirty="0" smtClean="0"/>
                        <a:t>Day 6</a:t>
                      </a:r>
                      <a:endParaRPr lang="en-GB" sz="9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aseline="0" dirty="0" smtClean="0"/>
                        <a:t>Day 7</a:t>
                      </a:r>
                      <a:endParaRPr lang="en-GB" sz="9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Day 8</a:t>
                      </a:r>
                      <a:endParaRPr lang="en-GB" sz="9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Day 9</a:t>
                      </a:r>
                      <a:endParaRPr lang="en-GB" sz="900" dirty="0"/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 smtClean="0"/>
                        <a:t>Day 10</a:t>
                      </a:r>
                      <a:endParaRPr lang="en-GB" sz="900" dirty="0"/>
                    </a:p>
                  </a:txBody>
                  <a:tcPr marL="91441" marR="91441"/>
                </a:tc>
              </a:tr>
              <a:tr h="225155">
                <a:tc gridSpan="2">
                  <a:txBody>
                    <a:bodyPr/>
                    <a:lstStyle/>
                    <a:p>
                      <a:pPr algn="just"/>
                      <a:r>
                        <a:rPr lang="en-GB" sz="900" dirty="0" smtClean="0"/>
                        <a:t>Date</a:t>
                      </a:r>
                      <a:endParaRPr lang="en-GB" sz="900" dirty="0"/>
                    </a:p>
                  </a:txBody>
                  <a:tcPr marL="91441" marR="91441" anchor="ctr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249">
                <a:tc gridSpan="2">
                  <a:txBody>
                    <a:bodyPr/>
                    <a:lstStyle/>
                    <a:p>
                      <a:pPr algn="just"/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Signature</a:t>
                      </a:r>
                    </a:p>
                    <a:p>
                      <a:pPr algn="just"/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</a:rPr>
                        <a:t>(Medical / Nursing)</a:t>
                      </a:r>
                      <a:endParaRPr lang="en-GB" sz="80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anchor="ctr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155">
                <a:tc gridSpan="2">
                  <a:txBody>
                    <a:bodyPr/>
                    <a:lstStyle/>
                    <a:p>
                      <a:pPr algn="just"/>
                      <a:r>
                        <a:rPr lang="en-GB" sz="900" dirty="0" smtClean="0"/>
                        <a:t>Daily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Creatinine</a:t>
                      </a:r>
                      <a:endParaRPr lang="en-GB" sz="900" dirty="0"/>
                    </a:p>
                  </a:txBody>
                  <a:tcPr marL="91441" marR="91441" anchor="ctr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900" dirty="0"/>
                    </a:p>
                  </a:txBody>
                  <a:tcPr marL="91441" marR="91441">
                    <a:lnT w="12700" cap="flat" cmpd="sng" algn="ctr">
                      <a:solidFill>
                        <a:schemeClr val="tx2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528">
                <a:tc rowSpan="2">
                  <a:txBody>
                    <a:bodyPr/>
                    <a:lstStyle/>
                    <a:p>
                      <a:pPr algn="ctr"/>
                      <a:r>
                        <a:rPr lang="en-GB" sz="1000" dirty="0" smtClean="0"/>
                        <a:t>Assessment</a:t>
                      </a:r>
                      <a:endParaRPr lang="en-GB" sz="1000" dirty="0"/>
                    </a:p>
                  </a:txBody>
                  <a:tcPr marL="91441" marR="91441" vert="vert2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Nursing</a:t>
                      </a:r>
                      <a:endParaRPr lang="en-GB" sz="1000" dirty="0"/>
                    </a:p>
                  </a:txBody>
                  <a:tcPr marL="91441" marR="91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Full set of observations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Lying</a:t>
                      </a:r>
                      <a:r>
                        <a:rPr lang="en-GB" sz="900" baseline="0" dirty="0" smtClean="0"/>
                        <a:t> and standing BP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Repeat urine dipstick if cause unknown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Daily weight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Fluid balance chart initiated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Daily weight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4hrly</a:t>
                      </a:r>
                      <a:r>
                        <a:rPr lang="en-GB" sz="900" baseline="0" dirty="0" smtClean="0"/>
                        <a:t> Observations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Documented urine output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baseline="0" dirty="0" smtClean="0"/>
                        <a:t>Fluid balance chart 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Daily weight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4hrly Observations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Documented urine output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Fluid balance chart </a:t>
                      </a:r>
                    </a:p>
                    <a:p>
                      <a:pPr algn="ctr"/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Daily weight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4hrly Observations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Documented urine output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Fluid balance chart 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Daily weight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4hrly Observations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Documented urine output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Fluid balance chart 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70808">
                <a:tc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Medical</a:t>
                      </a:r>
                      <a:endParaRPr lang="en-GB" sz="1000" dirty="0"/>
                    </a:p>
                  </a:txBody>
                  <a:tcPr marL="91441" marR="91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Blood tests requested/recorded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AKI risk factors reviewed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Volume Status recorded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Medication review for nephrotoxicity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Consultant</a:t>
                      </a:r>
                      <a:r>
                        <a:rPr lang="en-GB" sz="900" baseline="0" dirty="0" smtClean="0"/>
                        <a:t> review 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Re-assess volume status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Measure U&amp;E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Review</a:t>
                      </a:r>
                      <a:r>
                        <a:rPr lang="en-GB" sz="900" baseline="0" dirty="0" smtClean="0"/>
                        <a:t> investigations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Consider USS of renal tract if indicated</a:t>
                      </a:r>
                      <a:endParaRPr lang="en-GB" sz="900" dirty="0" smtClean="0"/>
                    </a:p>
                    <a:p>
                      <a:pPr algn="ctr"/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Measure U &amp; 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patient is </a:t>
                      </a:r>
                      <a:r>
                        <a:rPr lang="en-GB" sz="900" baseline="0" dirty="0" err="1" smtClean="0"/>
                        <a:t>euvolaemic</a:t>
                      </a:r>
                      <a:endParaRPr lang="en-GB" sz="900" baseline="0" dirty="0" smtClean="0"/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underlying cause for AKI is treated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Investigations reviewed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Measure U&amp; 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patient is </a:t>
                      </a:r>
                      <a:r>
                        <a:rPr lang="en-GB" sz="900" baseline="0" dirty="0" err="1" smtClean="0"/>
                        <a:t>euvolaemic</a:t>
                      </a:r>
                      <a:endParaRPr lang="en-GB" sz="900" baseline="0" dirty="0" smtClean="0"/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underlying cause for AKI is treated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Investigations reviewed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Measure U&amp; E</a:t>
                      </a:r>
                      <a:r>
                        <a:rPr lang="en-GB" sz="900" baseline="0" dirty="0" smtClean="0"/>
                        <a:t> </a:t>
                      </a:r>
                      <a:r>
                        <a:rPr lang="en-GB" sz="900" dirty="0" smtClean="0"/>
                        <a:t>daily</a:t>
                      </a:r>
                      <a:endParaRPr lang="en-GB" sz="900" baseline="0" dirty="0" smtClean="0"/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patient is </a:t>
                      </a:r>
                      <a:r>
                        <a:rPr lang="en-GB" sz="900" baseline="0" dirty="0" err="1" smtClean="0"/>
                        <a:t>euvolaemic</a:t>
                      </a:r>
                      <a:endParaRPr lang="en-GB" sz="900" baseline="0" dirty="0" smtClean="0"/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Ensure underlying cause for AKI is treated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Investigations reviewed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1180">
                <a:tc rowSpan="2">
                  <a:txBody>
                    <a:bodyPr/>
                    <a:lstStyle/>
                    <a:p>
                      <a:pPr algn="ctr"/>
                      <a:r>
                        <a:rPr lang="en-GB" sz="1000" dirty="0" smtClean="0"/>
                        <a:t>Treatment</a:t>
                      </a:r>
                      <a:endParaRPr lang="en-GB" sz="1000" dirty="0"/>
                    </a:p>
                  </a:txBody>
                  <a:tcPr marL="91441" marR="91441" vert="vert2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Medical</a:t>
                      </a:r>
                      <a:endParaRPr lang="en-GB" sz="1000" dirty="0"/>
                    </a:p>
                  </a:txBody>
                  <a:tcPr marL="91441" marR="91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Review need for</a:t>
                      </a:r>
                      <a:r>
                        <a:rPr lang="en-GB" sz="900" baseline="0" dirty="0" smtClean="0"/>
                        <a:t> IV fluids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Review need for IV  / PO antibiotics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Consider nephrology advice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baseline="0" dirty="0" smtClean="0"/>
                        <a:t>Consider referral to CCA for Renal replacement if criteria in AKI Guideline Met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Review need for IV fluids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Review need for IV  / PO antibiotics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Consider</a:t>
                      </a:r>
                      <a:r>
                        <a:rPr lang="en-GB" sz="900" baseline="0" dirty="0" smtClean="0"/>
                        <a:t> nephrology advice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900" baseline="0" dirty="0" smtClean="0"/>
                        <a:t>Consider referral to CCA for Renal replacement if criteria in AKI Guideline Met</a:t>
                      </a:r>
                      <a:endParaRPr lang="en-GB" sz="900" dirty="0" smtClean="0"/>
                    </a:p>
                    <a:p>
                      <a:pPr algn="ctr"/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Review need for IV / PO antibiotics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Consider</a:t>
                      </a:r>
                      <a:r>
                        <a:rPr lang="en-GB" sz="900" baseline="0" dirty="0" smtClean="0"/>
                        <a:t> nephrology advice if not sought before now and no improvement in U&amp;Es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900" baseline="0" dirty="0" smtClean="0"/>
                        <a:t>Consider referral to CCA for Renal replacement if criteria in AKI Guideline Met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Review need for IV / PO antibiotics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Consider</a:t>
                      </a:r>
                      <a:r>
                        <a:rPr lang="en-GB" sz="900" baseline="0" dirty="0" smtClean="0"/>
                        <a:t> nephrology advice if not sought before now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900" baseline="0" dirty="0" smtClean="0"/>
                        <a:t>Consider referral to CCA for Renal replacement if criteria in AKI Guideline Met</a:t>
                      </a:r>
                      <a:endParaRPr lang="en-GB" sz="900" dirty="0" smtClean="0"/>
                    </a:p>
                    <a:p>
                      <a:pPr algn="ctr"/>
                      <a:endParaRPr lang="en-GB" sz="800" baseline="0" dirty="0" smtClean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Review need for IV / PO antibiotics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GB" sz="900" dirty="0" smtClean="0"/>
                        <a:t>Consider</a:t>
                      </a:r>
                      <a:r>
                        <a:rPr lang="en-GB" sz="900" baseline="0" dirty="0" smtClean="0"/>
                        <a:t> nephrology advice if not sought before now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900" baseline="0" dirty="0" smtClean="0"/>
                        <a:t>Consider referral to CCA for Renal replacement if criteria in AKI Guideline Met</a:t>
                      </a:r>
                      <a:endParaRPr lang="en-GB" sz="900" dirty="0" smtClean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5834">
                <a:tc vMerge="1">
                  <a:txBody>
                    <a:bodyPr/>
                    <a:lstStyle/>
                    <a:p>
                      <a:endParaRPr lang="en-GB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Pharmacy</a:t>
                      </a:r>
                      <a:endParaRPr lang="en-GB" sz="1000" dirty="0"/>
                    </a:p>
                  </a:txBody>
                  <a:tcPr marL="91441" marR="9144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Medication</a:t>
                      </a:r>
                      <a:r>
                        <a:rPr lang="en-GB" sz="900" baseline="0" dirty="0" smtClean="0"/>
                        <a:t> adjusted for AKI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Medication adjusted for AKI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Medication adjusted for AKI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Medication adjusted for AKI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smtClean="0"/>
                        <a:t>Medication adjusted for AKI</a:t>
                      </a:r>
                      <a:endParaRPr lang="en-GB" sz="9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8875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1041</Words>
  <Application>Microsoft Office PowerPoint</Application>
  <PresentationFormat>A4 Paper (210x297 mm)</PresentationFormat>
  <Paragraphs>233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Papworth Hospital NHS Foundation Trust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twy</dc:creator>
  <cp:lastModifiedBy>Maire Gilhooly</cp:lastModifiedBy>
  <cp:revision>34</cp:revision>
  <cp:lastPrinted>2015-02-25T11:06:21Z</cp:lastPrinted>
  <dcterms:created xsi:type="dcterms:W3CDTF">2014-05-14T09:03:43Z</dcterms:created>
  <dcterms:modified xsi:type="dcterms:W3CDTF">2015-03-30T12:36:13Z</dcterms:modified>
</cp:coreProperties>
</file>